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57" r:id="rId5"/>
    <p:sldId id="278" r:id="rId6"/>
    <p:sldId id="279" r:id="rId7"/>
    <p:sldId id="280" r:id="rId8"/>
    <p:sldId id="290" r:id="rId9"/>
    <p:sldId id="282" r:id="rId10"/>
    <p:sldId id="285" r:id="rId11"/>
    <p:sldId id="288" r:id="rId12"/>
    <p:sldId id="289" r:id="rId13"/>
    <p:sldId id="292" r:id="rId14"/>
    <p:sldId id="261"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726" y="-108"/>
      </p:cViewPr>
      <p:guideLst>
        <p:guide orient="horz" pos="2160"/>
        <p:guide pos="37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 y="0"/>
            <a:ext cx="12192000" cy="6858000"/>
          </a:xfrm>
          <a:prstGeom prst="rect">
            <a:avLst/>
          </a:prstGeom>
        </p:spPr>
      </p:pic>
      <p:grpSp>
        <p:nvGrpSpPr>
          <p:cNvPr id="25" name="组合 24"/>
          <p:cNvGrpSpPr/>
          <p:nvPr/>
        </p:nvGrpSpPr>
        <p:grpSpPr>
          <a:xfrm>
            <a:off x="632459" y="2018426"/>
            <a:ext cx="9466996" cy="2257647"/>
            <a:chOff x="632459" y="2018426"/>
            <a:chExt cx="9466996" cy="2257647"/>
          </a:xfrm>
        </p:grpSpPr>
        <p:sp>
          <p:nvSpPr>
            <p:cNvPr id="19" name="文本框 18"/>
            <p:cNvSpPr txBox="1"/>
            <p:nvPr/>
          </p:nvSpPr>
          <p:spPr>
            <a:xfrm>
              <a:off x="632460" y="2765662"/>
              <a:ext cx="9466995" cy="829945"/>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分布式电商平台</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29945"/>
            </a:xfrm>
            <a:prstGeom prst="rect">
              <a:avLst/>
            </a:prstGeom>
            <a:noFill/>
          </p:spPr>
          <p:txBody>
            <a:bodyPr wrap="square" rtlCol="0">
              <a:spAutoFit/>
            </a:bodyPr>
            <a:lstStyle/>
            <a:p>
              <a:r>
                <a:rPr lang="zh-CN" altLang="en-US" sz="4800" b="1" dirty="0" err="1" smtClean="0">
                  <a:solidFill>
                    <a:schemeClr val="bg1"/>
                  </a:solidFill>
                  <a:latin typeface="微软雅黑" panose="020B0503020204020204" pitchFamily="34" charset="-122"/>
                  <a:ea typeface="微软雅黑" panose="020B0503020204020204" pitchFamily="34" charset="-122"/>
                </a:rPr>
                <a:t>图灵双十一电商项目</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709295"/>
            </a:xfrm>
            <a:prstGeom prst="rect">
              <a:avLst/>
            </a:prstGeom>
          </p:spPr>
          <p:txBody>
            <a:bodyPr wrap="square">
              <a:spAutoFit/>
            </a:bodyPr>
            <a:lstStyle/>
            <a:p>
              <a:pPr>
                <a:lnSpc>
                  <a:spcPct val="150000"/>
                </a:lnSpc>
              </a:pPr>
              <a:r>
                <a:rPr lang="en-US" altLang="zh-CN" sz="1335" dirty="0" smtClean="0">
                  <a:solidFill>
                    <a:schemeClr val="bg1"/>
                  </a:solidFill>
                  <a:latin typeface="Open Sans Light" pitchFamily="34" charset="0"/>
                  <a:ea typeface="Open Sans Light" pitchFamily="34" charset="0"/>
                  <a:cs typeface="Open Sans Light" pitchFamily="34" charset="0"/>
                </a:rPr>
                <a:t>    </a:t>
              </a:r>
              <a:r>
                <a:rPr lang="en-US" altLang="zh-CN" sz="1335" dirty="0" err="1" smtClean="0">
                  <a:solidFill>
                    <a:schemeClr val="bg1"/>
                  </a:solidFill>
                  <a:latin typeface="Open Sans Light" pitchFamily="34" charset="0"/>
                  <a:ea typeface="Open Sans Light" pitchFamily="34" charset="0"/>
                  <a:cs typeface="Open Sans Light" pitchFamily="34" charset="0"/>
                </a:rPr>
                <a:t>tlshop</a:t>
              </a:r>
              <a:r>
                <a:rPr lang="zh-CN" altLang="en-US" sz="1335" dirty="0" smtClean="0">
                  <a:solidFill>
                    <a:schemeClr val="bg1"/>
                  </a:solidFill>
                  <a:latin typeface="Open Sans Light" pitchFamily="34" charset="0"/>
                  <a:ea typeface="Open Sans Light" pitchFamily="34" charset="0"/>
                  <a:cs typeface="Open Sans Light" pitchFamily="34" charset="0"/>
                </a:rPr>
                <a:t>是一套基于</a:t>
              </a:r>
              <a:r>
                <a:rPr lang="en-US" altLang="zh-CN" sz="1335" dirty="0" err="1" smtClean="0">
                  <a:solidFill>
                    <a:schemeClr val="bg1"/>
                  </a:solidFill>
                  <a:latin typeface="Open Sans Light" pitchFamily="34" charset="0"/>
                  <a:ea typeface="Open Sans Light" pitchFamily="34" charset="0"/>
                  <a:cs typeface="Open Sans Light" pitchFamily="34" charset="0"/>
                </a:rPr>
                <a:t>Dubbo</a:t>
              </a:r>
              <a:r>
                <a:rPr lang="zh-CN" altLang="en-US" sz="1335" dirty="0" smtClean="0">
                  <a:solidFill>
                    <a:schemeClr val="bg1"/>
                  </a:solidFill>
                  <a:latin typeface="Open Sans Light" pitchFamily="34" charset="0"/>
                  <a:ea typeface="Open Sans Light" pitchFamily="34" charset="0"/>
                  <a:cs typeface="Open Sans Light" pitchFamily="34" charset="0"/>
                </a:rPr>
                <a:t>的大型分布式、高可用电商平台，可用于互联网电子商务、企业电子商务、互联网医疗、以及大型互联网门户等系统。</a:t>
              </a:r>
              <a:endParaRPr lang="ms-MY" sz="1335" dirty="0">
                <a:solidFill>
                  <a:schemeClr val="bg1"/>
                </a:solidFill>
                <a:latin typeface="Open Sans Light" pitchFamily="34" charset="0"/>
                <a:ea typeface="Open Sans Light" pitchFamily="34" charset="0"/>
                <a:cs typeface="Open Sans Light"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011835" y="2066212"/>
            <a:ext cx="4859159" cy="1384995"/>
          </a:xfrm>
          <a:prstGeom prst="rect">
            <a:avLst/>
          </a:prstGeom>
        </p:spPr>
        <p:txBody>
          <a:bodyPr wrap="square">
            <a:spAutoFit/>
          </a:bodyPr>
          <a:lstStyle/>
          <a:p>
            <a:r>
              <a:rPr lang="en-US" altLang="zh-CN" sz="1400" dirty="0" err="1" smtClean="0">
                <a:solidFill>
                  <a:schemeClr val="bg1"/>
                </a:solidFill>
              </a:rPr>
              <a:t>Keepalived</a:t>
            </a:r>
            <a:r>
              <a:rPr lang="zh-CN" altLang="en-US" sz="1400" dirty="0" smtClean="0">
                <a:solidFill>
                  <a:schemeClr val="bg1"/>
                </a:solidFill>
              </a:rPr>
              <a:t>的作用是检测服务器的状态，如果有一台</a:t>
            </a:r>
            <a:r>
              <a:rPr lang="en-US" altLang="zh-CN" sz="1400" dirty="0" smtClean="0">
                <a:solidFill>
                  <a:schemeClr val="bg1"/>
                </a:solidFill>
              </a:rPr>
              <a:t>web</a:t>
            </a:r>
            <a:r>
              <a:rPr lang="zh-CN" altLang="en-US" sz="1400" dirty="0" smtClean="0">
                <a:solidFill>
                  <a:schemeClr val="bg1"/>
                </a:solidFill>
              </a:rPr>
              <a:t>服务器死机，或工作出现故障，</a:t>
            </a:r>
            <a:r>
              <a:rPr lang="en-US" altLang="zh-CN" sz="1400" dirty="0" err="1" smtClean="0">
                <a:solidFill>
                  <a:schemeClr val="bg1"/>
                </a:solidFill>
              </a:rPr>
              <a:t>Keepalived</a:t>
            </a:r>
            <a:r>
              <a:rPr lang="zh-CN" altLang="en-US" sz="1400" dirty="0" smtClean="0">
                <a:solidFill>
                  <a:schemeClr val="bg1"/>
                </a:solidFill>
              </a:rPr>
              <a:t>将检测到，并将有故障的服务器从系统中剔除，当服务器工作正常后</a:t>
            </a:r>
            <a:r>
              <a:rPr lang="en-US" altLang="zh-CN" sz="1400" dirty="0" err="1" smtClean="0">
                <a:solidFill>
                  <a:schemeClr val="bg1"/>
                </a:solidFill>
              </a:rPr>
              <a:t>Keepalived</a:t>
            </a:r>
            <a:r>
              <a:rPr lang="zh-CN" altLang="en-US" sz="1400" dirty="0" smtClean="0">
                <a:solidFill>
                  <a:schemeClr val="bg1"/>
                </a:solidFill>
              </a:rPr>
              <a:t>自动将服务器加入到服务器群中，这些工作全部自动完成，不需要人工干涉，需要人工做的只是修复故障的服务器。</a:t>
            </a:r>
            <a:endParaRPr lang="zh-CN" altLang="en-US" sz="1400" dirty="0">
              <a:solidFill>
                <a:schemeClr val="bg1"/>
              </a:solidFill>
            </a:endParaRPr>
          </a:p>
        </p:txBody>
      </p:sp>
      <p:sp>
        <p:nvSpPr>
          <p:cNvPr id="39" name="文本框 38"/>
          <p:cNvSpPr txBox="1"/>
          <p:nvPr/>
        </p:nvSpPr>
        <p:spPr>
          <a:xfrm>
            <a:off x="9086293" y="1539998"/>
            <a:ext cx="2438400" cy="400110"/>
          </a:xfrm>
          <a:prstGeom prst="rect">
            <a:avLst/>
          </a:prstGeom>
          <a:noFill/>
        </p:spPr>
        <p:txBody>
          <a:bodyPr wrap="square" rtlCol="0">
            <a:spAutoFit/>
          </a:bodyPr>
          <a:lstStyle/>
          <a:p>
            <a:r>
              <a:rPr lang="en-US" altLang="zh-CN" sz="2000" dirty="0" err="1" smtClean="0">
                <a:solidFill>
                  <a:schemeClr val="bg1"/>
                </a:solidFill>
                <a:latin typeface="+mn-ea"/>
              </a:rPr>
              <a:t>Keepalived</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078421"/>
            <a:ext cx="4859159" cy="307777"/>
          </a:xfrm>
          <a:prstGeom prst="rect">
            <a:avLst/>
          </a:prstGeom>
        </p:spPr>
        <p:txBody>
          <a:bodyPr wrap="square">
            <a:spAutoFit/>
          </a:bodyPr>
          <a:lstStyle/>
          <a:p>
            <a:r>
              <a:rPr lang="zh-CN" altLang="en-US" sz="1400" dirty="0" smtClean="0"/>
              <a:t>使用</a:t>
            </a:r>
            <a:r>
              <a:rPr lang="en-US" altLang="zh-CN" sz="1400" dirty="0" err="1" smtClean="0"/>
              <a:t>keepalived+nginx</a:t>
            </a:r>
            <a:r>
              <a:rPr lang="zh-CN" altLang="en-US" sz="1400" dirty="0" smtClean="0"/>
              <a:t>实现负载均衡、反向代理的高可用。</a:t>
            </a:r>
            <a:endParaRPr lang="zh-CN" altLang="en-US" sz="1400" dirty="0"/>
          </a:p>
        </p:txBody>
      </p:sp>
      <p:pic>
        <p:nvPicPr>
          <p:cNvPr id="46082" name="Picture 2"/>
          <p:cNvPicPr>
            <a:picLocks noChangeAspect="1" noChangeArrowheads="1"/>
          </p:cNvPicPr>
          <p:nvPr/>
        </p:nvPicPr>
        <p:blipFill>
          <a:blip r:embed="rId1"/>
          <a:srcRect/>
          <a:stretch>
            <a:fillRect/>
          </a:stretch>
        </p:blipFill>
        <p:spPr bwMode="auto">
          <a:xfrm>
            <a:off x="7028598" y="647364"/>
            <a:ext cx="2337606" cy="673981"/>
          </a:xfrm>
          <a:prstGeom prst="rect">
            <a:avLst/>
          </a:prstGeom>
          <a:noFill/>
          <a:ln w="9525">
            <a:noFill/>
            <a:miter lim="800000"/>
            <a:headEnd/>
            <a:tailEnd/>
          </a:ln>
          <a:effectLst/>
        </p:spPr>
      </p:pic>
      <p:pic>
        <p:nvPicPr>
          <p:cNvPr id="46084" name="Picture 4" descr="nginx"/>
          <p:cNvPicPr>
            <a:picLocks noChangeAspect="1" noChangeArrowheads="1"/>
          </p:cNvPicPr>
          <p:nvPr/>
        </p:nvPicPr>
        <p:blipFill>
          <a:blip r:embed="rId2"/>
          <a:srcRect/>
          <a:stretch>
            <a:fillRect/>
          </a:stretch>
        </p:blipFill>
        <p:spPr bwMode="auto">
          <a:xfrm>
            <a:off x="7115935" y="3644474"/>
            <a:ext cx="2123600" cy="434373"/>
          </a:xfrm>
          <a:prstGeom prst="rect">
            <a:avLst/>
          </a:prstGeom>
          <a:noFill/>
        </p:spPr>
      </p:pic>
      <p:sp>
        <p:nvSpPr>
          <p:cNvPr id="15" name="矩形 14"/>
          <p:cNvSpPr/>
          <p:nvPr/>
        </p:nvSpPr>
        <p:spPr>
          <a:xfrm>
            <a:off x="7000461" y="4729801"/>
            <a:ext cx="4859159" cy="954107"/>
          </a:xfrm>
          <a:prstGeom prst="rect">
            <a:avLst/>
          </a:prstGeom>
        </p:spPr>
        <p:txBody>
          <a:bodyPr wrap="square">
            <a:spAutoFit/>
          </a:bodyPr>
          <a:lstStyle/>
          <a:p>
            <a:r>
              <a:rPr lang="en-US" altLang="zh-CN" sz="1400" dirty="0" err="1" smtClean="0">
                <a:solidFill>
                  <a:schemeClr val="bg1"/>
                </a:solidFill>
              </a:rPr>
              <a:t>Nginx</a:t>
            </a:r>
            <a:r>
              <a:rPr lang="en-US" altLang="zh-CN" sz="1400" dirty="0" smtClean="0">
                <a:solidFill>
                  <a:schemeClr val="bg1"/>
                </a:solidFill>
              </a:rPr>
              <a:t> ("engine x") </a:t>
            </a:r>
            <a:r>
              <a:rPr lang="zh-CN" altLang="en-US" sz="1400" dirty="0" smtClean="0">
                <a:solidFill>
                  <a:schemeClr val="bg1"/>
                </a:solidFill>
              </a:rPr>
              <a:t>是一个高性能的</a:t>
            </a:r>
            <a:r>
              <a:rPr lang="en-US" altLang="zh-CN" sz="1400" dirty="0" smtClean="0">
                <a:solidFill>
                  <a:schemeClr val="bg1"/>
                </a:solidFill>
              </a:rPr>
              <a:t>HTTP</a:t>
            </a:r>
            <a:r>
              <a:rPr lang="zh-CN" altLang="en-US" sz="1400" dirty="0" smtClean="0">
                <a:solidFill>
                  <a:schemeClr val="bg1"/>
                </a:solidFill>
              </a:rPr>
              <a:t>和反向代理服务器，也是一个</a:t>
            </a:r>
            <a:r>
              <a:rPr lang="en-US" altLang="zh-CN" sz="1400" dirty="0" smtClean="0">
                <a:solidFill>
                  <a:schemeClr val="bg1"/>
                </a:solidFill>
              </a:rPr>
              <a:t>IMAP/POP3/SMTP</a:t>
            </a:r>
            <a:r>
              <a:rPr lang="zh-CN" altLang="en-US" sz="1400" dirty="0" smtClean="0">
                <a:solidFill>
                  <a:schemeClr val="bg1"/>
                </a:solidFill>
              </a:rPr>
              <a:t>服务器、其将源代码以类</a:t>
            </a:r>
            <a:r>
              <a:rPr lang="en-US" altLang="zh-CN" sz="1400" dirty="0" smtClean="0">
                <a:solidFill>
                  <a:schemeClr val="bg1"/>
                </a:solidFill>
              </a:rPr>
              <a:t>BSD</a:t>
            </a:r>
            <a:r>
              <a:rPr lang="zh-CN" altLang="en-US" sz="1400" dirty="0" smtClean="0">
                <a:solidFill>
                  <a:schemeClr val="bg1"/>
                </a:solidFill>
              </a:rPr>
              <a:t>许可证的形式发布，因它的稳定性、丰富的功能集、示例配置文件和低系统资源的消耗而闻名。</a:t>
            </a:r>
            <a:endParaRPr lang="zh-CN" altLang="en-US" sz="1400" dirty="0">
              <a:solidFill>
                <a:schemeClr val="bg1"/>
              </a:solidFill>
            </a:endParaRPr>
          </a:p>
        </p:txBody>
      </p:sp>
      <p:sp>
        <p:nvSpPr>
          <p:cNvPr id="16" name="文本框 38"/>
          <p:cNvSpPr txBox="1"/>
          <p:nvPr/>
        </p:nvSpPr>
        <p:spPr>
          <a:xfrm>
            <a:off x="9334227" y="4217234"/>
            <a:ext cx="2438400" cy="400110"/>
          </a:xfrm>
          <a:prstGeom prst="rect">
            <a:avLst/>
          </a:prstGeom>
          <a:noFill/>
        </p:spPr>
        <p:txBody>
          <a:bodyPr wrap="square" rtlCol="0">
            <a:spAutoFit/>
          </a:bodyPr>
          <a:lstStyle/>
          <a:p>
            <a:r>
              <a:rPr lang="en-US" altLang="zh-CN" sz="2000" dirty="0" err="1" smtClean="0">
                <a:solidFill>
                  <a:schemeClr val="bg1"/>
                </a:solidFill>
                <a:latin typeface="+mn-ea"/>
              </a:rPr>
              <a:t>Nginx</a:t>
            </a:r>
            <a:r>
              <a:rPr lang="zh-CN" altLang="en-US" sz="2000" dirty="0" smtClean="0">
                <a:solidFill>
                  <a:schemeClr val="bg1"/>
                </a:solidFill>
                <a:latin typeface="+mn-ea"/>
              </a:rPr>
              <a:t>的使用</a:t>
            </a:r>
            <a:endParaRPr lang="zh-CN" altLang="en-US" sz="2000" dirty="0">
              <a:solidFill>
                <a:schemeClr val="bg1"/>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738664"/>
          </a:xfrm>
          <a:prstGeom prst="rect">
            <a:avLst/>
          </a:prstGeom>
        </p:spPr>
        <p:txBody>
          <a:bodyPr wrap="square">
            <a:spAutoFit/>
          </a:bodyPr>
          <a:lstStyle/>
          <a:p>
            <a:r>
              <a:rPr lang="en-US" altLang="zh-CN" sz="1400" dirty="0" err="1" smtClean="0">
                <a:solidFill>
                  <a:schemeClr val="bg1"/>
                </a:solidFill>
              </a:rPr>
              <a:t>Logstash</a:t>
            </a:r>
            <a:r>
              <a:rPr lang="zh-CN" altLang="en-US" sz="1400" dirty="0" smtClean="0">
                <a:solidFill>
                  <a:schemeClr val="bg1"/>
                </a:solidFill>
              </a:rPr>
              <a:t>是一款轻量级的日志搜集处理框架，可以方便的把分散的、多样化的日志搜集起来，并进行自定义的处理，然后传输到指定的位置，比如某个服务器或者文件。</a:t>
            </a:r>
            <a:endParaRPr lang="zh-CN" altLang="en-US" sz="1400" dirty="0">
              <a:solidFill>
                <a:schemeClr val="bg1"/>
              </a:solidFill>
            </a:endParaRPr>
          </a:p>
        </p:txBody>
      </p:sp>
      <p:sp>
        <p:nvSpPr>
          <p:cNvPr id="39" name="文本框 38"/>
          <p:cNvSpPr txBox="1"/>
          <p:nvPr/>
        </p:nvSpPr>
        <p:spPr>
          <a:xfrm>
            <a:off x="8977111" y="3177729"/>
            <a:ext cx="2438400" cy="706755"/>
          </a:xfrm>
          <a:prstGeom prst="rect">
            <a:avLst/>
          </a:prstGeom>
          <a:noFill/>
        </p:spPr>
        <p:txBody>
          <a:bodyPr wrap="square" rtlCol="0">
            <a:spAutoFit/>
          </a:bodyPr>
          <a:lstStyle/>
          <a:p>
            <a:r>
              <a:rPr lang="en-US" altLang="zh-CN" sz="2000" dirty="0" err="1" smtClean="0">
                <a:solidFill>
                  <a:schemeClr val="bg1"/>
                </a:solidFill>
                <a:latin typeface="+mn-ea"/>
              </a:rPr>
              <a:t>Logstassh</a:t>
            </a:r>
            <a:r>
              <a:rPr lang="zh-CN" altLang="en-US" sz="2000" dirty="0" smtClean="0">
                <a:solidFill>
                  <a:schemeClr val="bg1"/>
                </a:solidFill>
                <a:latin typeface="+mn-ea"/>
              </a:rPr>
              <a:t>的使用（暂不使用）</a:t>
            </a:r>
            <a:endParaRPr lang="zh-CN" altLang="en-US" sz="2000" dirty="0">
              <a:solidFill>
                <a:schemeClr val="bg1"/>
              </a:solidFill>
              <a:latin typeface="+mn-ea"/>
            </a:endParaRPr>
          </a:p>
        </p:txBody>
      </p:sp>
      <p:sp>
        <p:nvSpPr>
          <p:cNvPr id="13" name="矩形 12"/>
          <p:cNvSpPr/>
          <p:nvPr/>
        </p:nvSpPr>
        <p:spPr>
          <a:xfrm>
            <a:off x="1200163" y="3856344"/>
            <a:ext cx="4859159" cy="523220"/>
          </a:xfrm>
          <a:prstGeom prst="rect">
            <a:avLst/>
          </a:prstGeom>
        </p:spPr>
        <p:txBody>
          <a:bodyPr wrap="square">
            <a:spAutoFit/>
          </a:bodyPr>
          <a:lstStyle/>
          <a:p>
            <a:r>
              <a:rPr lang="zh-CN" altLang="en-US" sz="1400" dirty="0" smtClean="0"/>
              <a:t>使用</a:t>
            </a:r>
            <a:r>
              <a:rPr lang="en-US" altLang="zh-CN" sz="1400" dirty="0" err="1" smtClean="0"/>
              <a:t>Logstash</a:t>
            </a:r>
            <a:r>
              <a:rPr lang="zh-CN" altLang="en-US" sz="1400" dirty="0" smtClean="0"/>
              <a:t>将各个子系统的日志以及服务器的日志管理起来，以便准确快捷的发现错误及异常</a:t>
            </a:r>
            <a:r>
              <a:rPr lang="en-US" altLang="zh-CN" sz="1400" dirty="0" smtClean="0">
                <a:solidFill>
                  <a:schemeClr val="bg1"/>
                </a:solidFill>
              </a:rPr>
              <a:t> </a:t>
            </a:r>
            <a:r>
              <a:rPr lang="zh-CN" altLang="en-US" sz="1400" dirty="0" smtClean="0"/>
              <a:t>。</a:t>
            </a:r>
            <a:endParaRPr lang="zh-CN" altLang="en-US" sz="1400" dirty="0"/>
          </a:p>
        </p:txBody>
      </p:sp>
      <p:pic>
        <p:nvPicPr>
          <p:cNvPr id="48129" name="Picture 1"/>
          <p:cNvPicPr>
            <a:picLocks noChangeAspect="1" noChangeArrowheads="1"/>
          </p:cNvPicPr>
          <p:nvPr/>
        </p:nvPicPr>
        <p:blipFill>
          <a:blip r:embed="rId1"/>
          <a:srcRect/>
          <a:stretch>
            <a:fillRect/>
          </a:stretch>
        </p:blipFill>
        <p:spPr bwMode="auto">
          <a:xfrm>
            <a:off x="7172540" y="1667301"/>
            <a:ext cx="3933825"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523220"/>
          </a:xfrm>
          <a:prstGeom prst="rect">
            <a:avLst/>
          </a:prstGeom>
        </p:spPr>
        <p:txBody>
          <a:bodyPr wrap="square">
            <a:spAutoFit/>
          </a:bodyPr>
          <a:lstStyle/>
          <a:p>
            <a:r>
              <a:rPr lang="en-US" altLang="zh-CN" sz="1400" dirty="0" smtClean="0">
                <a:solidFill>
                  <a:schemeClr val="bg1"/>
                </a:solidFill>
              </a:rPr>
              <a:t>Jenkins</a:t>
            </a:r>
            <a:r>
              <a:rPr lang="zh-CN" altLang="en-US" sz="1400" dirty="0" smtClean="0">
                <a:solidFill>
                  <a:schemeClr val="bg1"/>
                </a:solidFill>
              </a:rPr>
              <a:t>是一个开源软件项目，旨在提供一个开放易用的软件平台，使软件的持续集成变成可能。</a:t>
            </a:r>
            <a:endParaRPr lang="zh-CN" altLang="en-US" sz="1400" dirty="0">
              <a:solidFill>
                <a:schemeClr val="bg1"/>
              </a:solidFill>
            </a:endParaRPr>
          </a:p>
        </p:txBody>
      </p:sp>
      <p:sp>
        <p:nvSpPr>
          <p:cNvPr id="39" name="文本框 38"/>
          <p:cNvSpPr txBox="1"/>
          <p:nvPr/>
        </p:nvSpPr>
        <p:spPr>
          <a:xfrm>
            <a:off x="7243845" y="2590875"/>
            <a:ext cx="2438400" cy="400110"/>
          </a:xfrm>
          <a:prstGeom prst="rect">
            <a:avLst/>
          </a:prstGeom>
          <a:noFill/>
        </p:spPr>
        <p:txBody>
          <a:bodyPr wrap="square" rtlCol="0">
            <a:spAutoFit/>
          </a:bodyPr>
          <a:lstStyle/>
          <a:p>
            <a:r>
              <a:rPr lang="en-US" altLang="zh-CN" sz="2000" dirty="0" smtClean="0">
                <a:solidFill>
                  <a:schemeClr val="bg1"/>
                </a:solidFill>
                <a:latin typeface="+mn-ea"/>
              </a:rPr>
              <a:t>Jenkins</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856344"/>
            <a:ext cx="4859159" cy="737235"/>
          </a:xfrm>
          <a:prstGeom prst="rect">
            <a:avLst/>
          </a:prstGeom>
        </p:spPr>
        <p:txBody>
          <a:bodyPr wrap="square">
            <a:spAutoFit/>
          </a:bodyPr>
          <a:lstStyle/>
          <a:p>
            <a:r>
              <a:rPr lang="zh-CN" altLang="en-US" sz="1400" dirty="0" smtClean="0"/>
              <a:t>使用</a:t>
            </a:r>
            <a:r>
              <a:rPr lang="en-US" altLang="zh-CN" sz="1400" dirty="0" err="1" smtClean="0"/>
              <a:t>jenkins</a:t>
            </a:r>
            <a:r>
              <a:rPr lang="zh-CN" altLang="en-US" sz="1400" dirty="0" smtClean="0"/>
              <a:t>、</a:t>
            </a:r>
            <a:r>
              <a:rPr lang="en-US" altLang="zh-CN" sz="1400" dirty="0" smtClean="0"/>
              <a:t>maven</a:t>
            </a:r>
            <a:r>
              <a:rPr lang="zh-CN" altLang="en-US" sz="1400" dirty="0" smtClean="0"/>
              <a:t>、</a:t>
            </a:r>
            <a:r>
              <a:rPr lang="en-US" altLang="zh-CN" sz="1400" dirty="0" err="1" smtClean="0"/>
              <a:t>git</a:t>
            </a:r>
            <a:r>
              <a:rPr lang="zh-CN" altLang="en-US" sz="1400" dirty="0" smtClean="0"/>
              <a:t>实现发布部署的自动化，使用</a:t>
            </a:r>
            <a:r>
              <a:rPr lang="en-US" altLang="zh-CN" sz="1400" dirty="0" err="1" smtClean="0"/>
              <a:t>dubboo</a:t>
            </a:r>
            <a:r>
              <a:rPr lang="zh-CN" altLang="en-US" sz="1400" dirty="0" smtClean="0"/>
              <a:t>的服务查找功能，实现开发定点服务，使得开发与测试环境进行交互。</a:t>
            </a:r>
            <a:endParaRPr lang="zh-CN" altLang="en-US" sz="1400" dirty="0"/>
          </a:p>
        </p:txBody>
      </p:sp>
      <p:pic>
        <p:nvPicPr>
          <p:cNvPr id="49154" name="Picture 2" descr="https://jenkins.io/images/226px-Jenkins_logo.svg.png"/>
          <p:cNvPicPr>
            <a:picLocks noChangeAspect="1" noChangeArrowheads="1"/>
          </p:cNvPicPr>
          <p:nvPr/>
        </p:nvPicPr>
        <p:blipFill>
          <a:blip r:embed="rId1"/>
          <a:srcRect/>
          <a:stretch>
            <a:fillRect/>
          </a:stretch>
        </p:blipFill>
        <p:spPr bwMode="auto">
          <a:xfrm>
            <a:off x="9654417" y="664119"/>
            <a:ext cx="2152650" cy="29718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70891" y="4017842"/>
            <a:ext cx="4859159" cy="523220"/>
          </a:xfrm>
          <a:prstGeom prst="rect">
            <a:avLst/>
          </a:prstGeom>
        </p:spPr>
        <p:txBody>
          <a:bodyPr wrap="square">
            <a:spAutoFit/>
          </a:bodyPr>
          <a:lstStyle/>
          <a:p>
            <a:r>
              <a:rPr lang="zh-CN" altLang="en-US" sz="1400" noProof="1" smtClean="0">
                <a:solidFill>
                  <a:schemeClr val="bg1"/>
                </a:solidFill>
              </a:rPr>
              <a:t>基于</a:t>
            </a:r>
            <a:r>
              <a:rPr lang="en-US" altLang="zh-CN" sz="1400" noProof="1" smtClean="0">
                <a:solidFill>
                  <a:schemeClr val="bg1"/>
                </a:solidFill>
              </a:rPr>
              <a:t>dubbo</a:t>
            </a:r>
            <a:r>
              <a:rPr lang="zh-CN" altLang="en-US" sz="1400" noProof="1" smtClean="0">
                <a:solidFill>
                  <a:schemeClr val="bg1"/>
                </a:solidFill>
              </a:rPr>
              <a:t>的分布式架构：</a:t>
            </a:r>
            <a:endParaRPr lang="zh-CN" altLang="en-US" sz="1400" noProof="1" smtClean="0">
              <a:solidFill>
                <a:schemeClr val="bg1"/>
              </a:solidFill>
            </a:endParaRPr>
          </a:p>
          <a:p>
            <a:r>
              <a:rPr lang="zh-CN" altLang="en-US" sz="1400" noProof="1" smtClean="0">
                <a:solidFill>
                  <a:schemeClr val="bg1"/>
                </a:solidFill>
              </a:rPr>
              <a:t>把系统按照模块拆分成多个子系统以及多个子服务。</a:t>
            </a:r>
            <a:endParaRPr lang="zh-CN" altLang="en-US" sz="1400" dirty="0">
              <a:solidFill>
                <a:schemeClr val="bg1"/>
              </a:solidFill>
            </a:endParaRPr>
          </a:p>
        </p:txBody>
      </p:sp>
      <p:sp>
        <p:nvSpPr>
          <p:cNvPr id="39" name="文本框 38"/>
          <p:cNvSpPr txBox="1"/>
          <p:nvPr/>
        </p:nvSpPr>
        <p:spPr>
          <a:xfrm>
            <a:off x="6970891" y="3491627"/>
            <a:ext cx="2438400" cy="400110"/>
          </a:xfrm>
          <a:prstGeom prst="rect">
            <a:avLst/>
          </a:prstGeom>
          <a:noFill/>
        </p:spPr>
        <p:txBody>
          <a:bodyPr wrap="square" rtlCol="0">
            <a:spAutoFit/>
          </a:bodyPr>
          <a:lstStyle/>
          <a:p>
            <a:r>
              <a:rPr lang="zh-CN" altLang="en-US" sz="2000" dirty="0" smtClean="0">
                <a:solidFill>
                  <a:schemeClr val="bg1"/>
                </a:solidFill>
                <a:latin typeface="+mn-ea"/>
              </a:rPr>
              <a:t>技术架构总结</a:t>
            </a:r>
            <a:endParaRPr lang="zh-CN" altLang="en-US" sz="2000" dirty="0">
              <a:solidFill>
                <a:schemeClr val="bg1"/>
              </a:solidFill>
              <a:latin typeface="+mn-ea"/>
            </a:endParaRPr>
          </a:p>
        </p:txBody>
      </p:sp>
      <p:sp>
        <p:nvSpPr>
          <p:cNvPr id="40" name="矩形 39"/>
          <p:cNvSpPr/>
          <p:nvPr/>
        </p:nvSpPr>
        <p:spPr>
          <a:xfrm>
            <a:off x="1282049" y="3119365"/>
            <a:ext cx="4859159" cy="2462213"/>
          </a:xfrm>
          <a:prstGeom prst="rect">
            <a:avLst/>
          </a:prstGeom>
        </p:spPr>
        <p:txBody>
          <a:bodyPr wrap="square">
            <a:spAutoFit/>
          </a:bodyPr>
          <a:lstStyle/>
          <a:p>
            <a:r>
              <a:rPr lang="zh-CN" altLang="en-US" sz="1400" noProof="1" smtClean="0"/>
              <a:t>优点：</a:t>
            </a:r>
            <a:endParaRPr lang="zh-CN" altLang="en-US" sz="1400" noProof="1" smtClean="0"/>
          </a:p>
          <a:p>
            <a:r>
              <a:rPr lang="zh-CN" altLang="en-US" sz="1400" noProof="1" smtClean="0"/>
              <a:t>将模块拆分，使用接口通信，降低模块之间的耦合度。</a:t>
            </a:r>
            <a:endParaRPr lang="zh-CN" altLang="en-US" sz="1400" noProof="1" smtClean="0"/>
          </a:p>
          <a:p>
            <a:r>
              <a:rPr lang="zh-CN" altLang="en-US" sz="1400" noProof="1" smtClean="0"/>
              <a:t>将项目拆分成若干个子项目，不同的团队负责不同的子项目。</a:t>
            </a:r>
            <a:endParaRPr lang="zh-CN" altLang="en-US" sz="1400" noProof="1" smtClean="0"/>
          </a:p>
          <a:p>
            <a:r>
              <a:rPr lang="zh-CN" altLang="en-US" sz="1400" noProof="1" smtClean="0"/>
              <a:t>增加功能时只需要再增加一个子项目，调用其他系统的接口就可以。</a:t>
            </a:r>
            <a:endParaRPr lang="zh-CN" altLang="en-US" sz="1400" noProof="1" smtClean="0"/>
          </a:p>
          <a:p>
            <a:r>
              <a:rPr lang="zh-CN" altLang="en-US" sz="1400" noProof="1" smtClean="0"/>
              <a:t>可以灵活的进行分布式部署。</a:t>
            </a:r>
            <a:endParaRPr lang="en-US" altLang="zh-CN" sz="1400" noProof="1" smtClean="0"/>
          </a:p>
          <a:p>
            <a:r>
              <a:rPr lang="en-US" altLang="zh-CN" sz="1400" noProof="1" smtClean="0"/>
              <a:t>    </a:t>
            </a:r>
            <a:r>
              <a:rPr lang="zh-CN" altLang="en-US" sz="1400" noProof="1" smtClean="0"/>
              <a:t>一站式应用，包括</a:t>
            </a:r>
            <a:r>
              <a:rPr lang="en-US" altLang="zh-CN" sz="1400" noProof="1" smtClean="0"/>
              <a:t>web</a:t>
            </a:r>
            <a:r>
              <a:rPr lang="zh-CN" altLang="en-US" sz="1400" noProof="1" smtClean="0"/>
              <a:t>、微信、安卓、</a:t>
            </a:r>
            <a:r>
              <a:rPr lang="en-US" altLang="zh-CN" sz="1400" noProof="1" smtClean="0"/>
              <a:t>ios</a:t>
            </a:r>
            <a:r>
              <a:rPr lang="zh-CN" altLang="en-US" sz="1400" noProof="1" smtClean="0"/>
              <a:t>应用开发。</a:t>
            </a:r>
            <a:endParaRPr lang="zh-CN" altLang="en-US" sz="1400" noProof="1" smtClean="0"/>
          </a:p>
          <a:p>
            <a:r>
              <a:rPr lang="zh-CN" altLang="en-US" sz="1400" noProof="1" smtClean="0"/>
              <a:t>缺点：</a:t>
            </a:r>
            <a:endParaRPr lang="zh-CN" altLang="en-US" sz="1400" noProof="1" smtClean="0"/>
          </a:p>
          <a:p>
            <a:r>
              <a:rPr lang="zh-CN" altLang="en-US" sz="1400" noProof="1" smtClean="0"/>
              <a:t>开发难度增加、开发人员需要具备一定技能。</a:t>
            </a:r>
            <a:endParaRPr lang="zh-CN" altLang="en-US" sz="1400" noProof="1" smtClean="0"/>
          </a:p>
          <a:p>
            <a:r>
              <a:rPr lang="zh-CN" altLang="en-US" sz="1400" noProof="1" smtClean="0"/>
              <a:t>系统之间交互需要使用远程通信，接口开发增加工作量。</a:t>
            </a:r>
            <a:endParaRPr lang="zh-CN" alt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362503" y="3013502"/>
            <a:ext cx="9466995"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   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7342496" y="1460311"/>
            <a:ext cx="4449170" cy="2306955"/>
          </a:xfrm>
          <a:prstGeom prst="rect">
            <a:avLst/>
          </a:prstGeom>
        </p:spPr>
        <p:txBody>
          <a:bodyPr wrap="square">
            <a:spAutoFit/>
          </a:bodyPr>
          <a:lstStyle/>
          <a:p>
            <a:pPr>
              <a:lnSpc>
                <a:spcPct val="150000"/>
              </a:lnSpc>
            </a:pPr>
            <a:r>
              <a:rPr lang="en-US" altLang="en-US" sz="1600" dirty="0" smtClean="0">
                <a:solidFill>
                  <a:schemeClr val="bg1">
                    <a:lumMod val="50000"/>
                  </a:schemeClr>
                </a:solidFill>
              </a:rPr>
              <a:t>     Tl</a:t>
            </a:r>
            <a:r>
              <a:rPr lang="en-US" altLang="en-US" sz="1600" dirty="0" err="1" smtClean="0">
                <a:solidFill>
                  <a:schemeClr val="bg1">
                    <a:lumMod val="50000"/>
                  </a:schemeClr>
                </a:solidFill>
              </a:rPr>
              <a:t>Shop</a:t>
            </a:r>
            <a:r>
              <a:rPr lang="en-US" altLang="en-US" sz="1600" dirty="0" smtClean="0">
                <a:solidFill>
                  <a:schemeClr val="bg1">
                    <a:lumMod val="50000"/>
                  </a:schemeClr>
                </a:solidFill>
              </a:rPr>
              <a:t> </a:t>
            </a:r>
            <a:r>
              <a:rPr lang="zh-CN" altLang="en-US" sz="1600" dirty="0" smtClean="0">
                <a:solidFill>
                  <a:schemeClr val="bg1">
                    <a:lumMod val="50000"/>
                  </a:schemeClr>
                </a:solidFill>
              </a:rPr>
              <a:t>将系统划分为后台管理中心、交易平台、会员平台、商品平台等，</a:t>
            </a:r>
            <a:r>
              <a:rPr lang="en-US" altLang="en-US" sz="1600" dirty="0" smtClean="0">
                <a:solidFill>
                  <a:schemeClr val="bg1">
                    <a:lumMod val="50000"/>
                  </a:schemeClr>
                </a:solidFill>
                <a:sym typeface="+mn-ea"/>
              </a:rPr>
              <a:t>Tl</a:t>
            </a:r>
            <a:r>
              <a:rPr lang="en-US" altLang="en-US" sz="1600" dirty="0" err="1" smtClean="0">
                <a:solidFill>
                  <a:schemeClr val="bg1">
                    <a:lumMod val="50000"/>
                  </a:schemeClr>
                </a:solidFill>
                <a:sym typeface="+mn-ea"/>
              </a:rPr>
              <a:t>Shop</a:t>
            </a:r>
            <a:r>
              <a:rPr lang="en-US" altLang="en-US" sz="1600" dirty="0" smtClean="0">
                <a:solidFill>
                  <a:schemeClr val="bg1">
                    <a:lumMod val="50000"/>
                  </a:schemeClr>
                </a:solidFill>
                <a:sym typeface="+mn-ea"/>
              </a:rPr>
              <a:t> </a:t>
            </a:r>
            <a:r>
              <a:rPr lang="zh-CN" altLang="en-US" sz="1600" dirty="0" smtClean="0">
                <a:solidFill>
                  <a:schemeClr val="bg1">
                    <a:lumMod val="50000"/>
                  </a:schemeClr>
                </a:solidFill>
              </a:rPr>
              <a:t>将各个业务拆分将每个业务功能点定义为一个服务发布到服务注册中心，提供给各个子系统调用。</a:t>
            </a:r>
            <a:endParaRPr lang="zh-CN" altLang="en-US" sz="1600" dirty="0" smtClean="0">
              <a:solidFill>
                <a:schemeClr val="bg1">
                  <a:lumMod val="50000"/>
                </a:schemeClr>
              </a:solidFill>
            </a:endParaRPr>
          </a:p>
          <a:p>
            <a:pPr>
              <a:lnSpc>
                <a:spcPct val="150000"/>
              </a:lnSpc>
            </a:pPr>
            <a:r>
              <a:rPr lang="zh-CN" altLang="en-US" sz="1600" dirty="0" smtClean="0">
                <a:solidFill>
                  <a:schemeClr val="bg1">
                    <a:lumMod val="50000"/>
                  </a:schemeClr>
                </a:solidFill>
              </a:rPr>
              <a:t>       </a:t>
            </a:r>
            <a:endParaRPr lang="zh-CN" altLang="en-US" sz="1600" dirty="0" smtClean="0">
              <a:solidFill>
                <a:schemeClr val="bg1">
                  <a:lumMod val="50000"/>
                </a:schemeClr>
              </a:solidFill>
            </a:endParaRPr>
          </a:p>
          <a:p>
            <a:pPr>
              <a:lnSpc>
                <a:spcPct val="150000"/>
              </a:lnSpc>
            </a:pPr>
            <a:r>
              <a:rPr lang="en-US" altLang="zh-CN" sz="1600" dirty="0" smtClean="0">
                <a:solidFill>
                  <a:schemeClr val="bg1">
                    <a:lumMod val="50000"/>
                  </a:schemeClr>
                </a:solidFill>
              </a:rPr>
              <a:t> </a:t>
            </a:r>
            <a:endParaRPr lang="zh-CN" altLang="en-US" sz="1600" dirty="0">
              <a:solidFill>
                <a:schemeClr val="bg1">
                  <a:lumMod val="50000"/>
                </a:schemeClr>
              </a:solidFill>
            </a:endParaRPr>
          </a:p>
        </p:txBody>
      </p:sp>
      <p:sp>
        <p:nvSpPr>
          <p:cNvPr id="91" name="文本框 90"/>
          <p:cNvSpPr txBox="1"/>
          <p:nvPr/>
        </p:nvSpPr>
        <p:spPr>
          <a:xfrm>
            <a:off x="7356143" y="696036"/>
            <a:ext cx="4385481" cy="583565"/>
          </a:xfrm>
          <a:prstGeom prst="rect">
            <a:avLst/>
          </a:prstGeom>
          <a:noFill/>
        </p:spPr>
        <p:txBody>
          <a:bodyPr wrap="square" rtlCol="0">
            <a:spAutoFit/>
          </a:bodyPr>
          <a:lstStyle/>
          <a:p>
            <a:pPr algn="ctr"/>
            <a:r>
              <a:rPr lang="zh-CN" altLang="en-US" sz="3200" dirty="0" err="1" smtClean="0">
                <a:latin typeface="+mn-ea"/>
              </a:rPr>
              <a:t>图灵</a:t>
            </a:r>
            <a:r>
              <a:rPr lang="en-US" altLang="zh-CN" sz="3200" dirty="0" err="1" smtClean="0">
                <a:latin typeface="+mn-ea"/>
              </a:rPr>
              <a:t>Shop</a:t>
            </a:r>
            <a:r>
              <a:rPr lang="zh-CN" altLang="en-US" sz="3200" dirty="0" smtClean="0">
                <a:latin typeface="+mn-ea"/>
              </a:rPr>
              <a:t>系统规划图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15900" y="774700"/>
            <a:ext cx="7126605" cy="55676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矩形 89"/>
          <p:cNvSpPr/>
          <p:nvPr/>
        </p:nvSpPr>
        <p:spPr>
          <a:xfrm>
            <a:off x="5971571" y="1513306"/>
            <a:ext cx="5015297" cy="4892675"/>
          </a:xfrm>
          <a:prstGeom prst="rect">
            <a:avLst/>
          </a:prstGeom>
        </p:spPr>
        <p:txBody>
          <a:bodyPr wrap="square">
            <a:spAutoFit/>
          </a:bodyPr>
          <a:lstStyle/>
          <a:p>
            <a:pPr>
              <a:lnSpc>
                <a:spcPct val="150000"/>
              </a:lnSpc>
            </a:pPr>
            <a:r>
              <a:rPr lang="en-US" altLang="zh-CN" sz="1600" noProof="1" smtClean="0">
                <a:solidFill>
                  <a:schemeClr val="bg1">
                    <a:lumMod val="50000"/>
                  </a:schemeClr>
                </a:solidFill>
              </a:rPr>
              <a:t>1</a:t>
            </a:r>
            <a:r>
              <a:rPr lang="zh-CN" altLang="en-US" sz="1600" noProof="1" smtClean="0">
                <a:solidFill>
                  <a:schemeClr val="bg1">
                    <a:lumMod val="50000"/>
                  </a:schemeClr>
                </a:solidFill>
              </a:rPr>
              <a:t>、将众多的</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r>
              <a:rPr lang="en-US" altLang="zh-CN" sz="1600" noProof="1" smtClean="0">
                <a:solidFill>
                  <a:schemeClr val="bg1">
                    <a:lumMod val="50000"/>
                  </a:schemeClr>
                </a:solidFill>
              </a:rPr>
              <a:t>dubbo</a:t>
            </a:r>
            <a:r>
              <a:rPr lang="zh-CN" altLang="en-US" sz="1600" noProof="1" smtClean="0">
                <a:solidFill>
                  <a:schemeClr val="bg1">
                    <a:lumMod val="50000"/>
                  </a:schemeClr>
                </a:solidFill>
              </a:rPr>
              <a:t>服务以及中间件发布到</a:t>
            </a:r>
            <a:r>
              <a:rPr lang="en-US" altLang="zh-CN" sz="1600" noProof="1" smtClean="0">
                <a:solidFill>
                  <a:schemeClr val="bg1">
                    <a:lumMod val="50000"/>
                  </a:schemeClr>
                </a:solidFill>
              </a:rPr>
              <a:t>docker</a:t>
            </a:r>
            <a:r>
              <a:rPr lang="zh-CN" altLang="en-US" sz="1600" noProof="1" smtClean="0">
                <a:solidFill>
                  <a:schemeClr val="bg1">
                    <a:lumMod val="50000"/>
                  </a:schemeClr>
                </a:solidFill>
              </a:rPr>
              <a:t>容器中便于发布管理，将数据库部署到物理机上已保证数据安全性。</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2</a:t>
            </a:r>
            <a:r>
              <a:rPr lang="zh-CN" altLang="en-US" sz="1600" noProof="1" smtClean="0">
                <a:solidFill>
                  <a:schemeClr val="bg1">
                    <a:lumMod val="50000"/>
                  </a:schemeClr>
                </a:solidFill>
              </a:rPr>
              <a:t>、可根据业务需求不断添加</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3</a:t>
            </a:r>
            <a:r>
              <a:rPr lang="zh-CN" altLang="en-US" sz="1600" noProof="1" smtClean="0">
                <a:solidFill>
                  <a:schemeClr val="bg1">
                    <a:lumMod val="50000"/>
                  </a:schemeClr>
                </a:solidFill>
              </a:rPr>
              <a:t>、使用</a:t>
            </a:r>
            <a:r>
              <a:rPr lang="en-US" altLang="zh-CN" sz="1600" noProof="1" smtClean="0">
                <a:solidFill>
                  <a:schemeClr val="bg1">
                    <a:lumMod val="50000"/>
                  </a:schemeClr>
                </a:solidFill>
              </a:rPr>
              <a:t>redis</a:t>
            </a:r>
            <a:r>
              <a:rPr lang="zh-CN" altLang="en-US" sz="1600" noProof="1" smtClean="0">
                <a:solidFill>
                  <a:schemeClr val="bg1">
                    <a:lumMod val="50000"/>
                  </a:schemeClr>
                </a:solidFill>
              </a:rPr>
              <a:t>作为</a:t>
            </a:r>
            <a:r>
              <a:rPr lang="en-US" altLang="zh-CN" sz="1600" noProof="1" smtClean="0">
                <a:solidFill>
                  <a:schemeClr val="bg1">
                    <a:lumMod val="50000"/>
                  </a:schemeClr>
                </a:solidFill>
              </a:rPr>
              <a:t>session</a:t>
            </a:r>
            <a:r>
              <a:rPr lang="zh-CN" altLang="en-US" sz="1600" noProof="1" smtClean="0">
                <a:solidFill>
                  <a:schemeClr val="bg1">
                    <a:lumMod val="50000"/>
                  </a:schemeClr>
                </a:solidFill>
              </a:rPr>
              <a:t>共享，实现</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服务间的单点登录。</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4</a:t>
            </a:r>
            <a:r>
              <a:rPr lang="zh-CN" altLang="en-US" sz="1600" noProof="1" smtClean="0">
                <a:solidFill>
                  <a:schemeClr val="bg1">
                    <a:lumMod val="50000"/>
                  </a:schemeClr>
                </a:solidFill>
              </a:rPr>
              <a:t>、软件平台支持硬件按需扩容。</a:t>
            </a:r>
            <a:endParaRPr lang="en-US" altLang="zh-CN" sz="1600" noProof="1" smtClean="0">
              <a:solidFill>
                <a:schemeClr val="bg1">
                  <a:lumMod val="50000"/>
                </a:schemeClr>
              </a:solidFill>
            </a:endParaRPr>
          </a:p>
          <a:p>
            <a:pPr>
              <a:lnSpc>
                <a:spcPct val="150000"/>
              </a:lnSpc>
            </a:pPr>
            <a:endParaRPr lang="en-US" altLang="zh-CN"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5</a:t>
            </a:r>
            <a:r>
              <a:rPr lang="zh-CN" altLang="en-US" sz="1600" noProof="1" smtClean="0">
                <a:solidFill>
                  <a:schemeClr val="bg1">
                    <a:lumMod val="50000"/>
                  </a:schemeClr>
                </a:solidFill>
              </a:rPr>
              <a:t>、通过双机热备、负载均衡、服务集群等技术实现高可用。</a:t>
            </a:r>
            <a:endParaRPr lang="zh-CN" altLang="en-US" sz="1600" dirty="0">
              <a:solidFill>
                <a:schemeClr val="bg1">
                  <a:lumMod val="50000"/>
                </a:schemeClr>
              </a:solidFill>
            </a:endParaRPr>
          </a:p>
        </p:txBody>
      </p:sp>
      <p:sp>
        <p:nvSpPr>
          <p:cNvPr id="91" name="文本框 90"/>
          <p:cNvSpPr txBox="1"/>
          <p:nvPr/>
        </p:nvSpPr>
        <p:spPr>
          <a:xfrm>
            <a:off x="6036860" y="610366"/>
            <a:ext cx="4594746" cy="583565"/>
          </a:xfrm>
          <a:prstGeom prst="rect">
            <a:avLst/>
          </a:prstGeom>
          <a:noFill/>
        </p:spPr>
        <p:txBody>
          <a:bodyPr wrap="square" rtlCol="0">
            <a:spAutoFit/>
          </a:bodyPr>
          <a:lstStyle/>
          <a:p>
            <a:pPr algn="ctr"/>
            <a:r>
              <a:rPr lang="en-US" altLang="zh-CN" sz="3200" dirty="0" err="1" smtClean="0">
                <a:latin typeface="+mn-ea"/>
              </a:rPr>
              <a:t>TlShop</a:t>
            </a:r>
            <a:r>
              <a:rPr lang="zh-CN" altLang="en-US" sz="3200" dirty="0" smtClean="0">
                <a:latin typeface="+mn-ea"/>
              </a:rPr>
              <a:t>物理网络规划图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24155" y="212725"/>
            <a:ext cx="5747385" cy="59588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67618" y="888388"/>
            <a:ext cx="2438400" cy="398780"/>
          </a:xfrm>
          <a:prstGeom prst="rect">
            <a:avLst/>
          </a:prstGeom>
          <a:noFill/>
        </p:spPr>
        <p:txBody>
          <a:bodyPr wrap="square" rtlCol="0">
            <a:spAutoFit/>
          </a:bodyPr>
          <a:lstStyle/>
          <a:p>
            <a:pPr algn="ctr"/>
            <a:r>
              <a:rPr lang="en-US" altLang="zh-CN" sz="2000" dirty="0" err="1" smtClean="0">
                <a:latin typeface="+mn-ea"/>
              </a:rPr>
              <a:t>TlShop</a:t>
            </a:r>
            <a:r>
              <a:rPr lang="zh-CN" altLang="en-US" sz="2000" dirty="0" smtClean="0">
                <a:latin typeface="+mn-ea"/>
              </a:rPr>
              <a:t>技术选型</a:t>
            </a:r>
            <a:endParaRPr lang="zh-CN" altLang="en-US" sz="2000" dirty="0">
              <a:latin typeface="+mn-ea"/>
            </a:endParaRPr>
          </a:p>
        </p:txBody>
      </p:sp>
      <p:sp>
        <p:nvSpPr>
          <p:cNvPr id="6" name="矩形 5"/>
          <p:cNvSpPr/>
          <p:nvPr/>
        </p:nvSpPr>
        <p:spPr>
          <a:xfrm>
            <a:off x="0" y="1719333"/>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
        <p:nvSpPr>
          <p:cNvPr id="7" name="任意多边形 34"/>
          <p:cNvSpPr/>
          <p:nvPr/>
        </p:nvSpPr>
        <p:spPr>
          <a:xfrm>
            <a:off x="0" y="4754220"/>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1703493" y="1961890"/>
            <a:ext cx="371475" cy="320675"/>
            <a:chOff x="998" y="2742"/>
            <a:chExt cx="234" cy="202"/>
          </a:xfrm>
        </p:grpSpPr>
        <p:sp>
          <p:nvSpPr>
            <p:cNvPr id="9" name="Freeform 5"/>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875343" y="2529166"/>
            <a:ext cx="2246141" cy="369332"/>
          </a:xfrm>
          <a:prstGeom prst="rect">
            <a:avLst/>
          </a:prstGeom>
          <a:noFill/>
        </p:spPr>
        <p:txBody>
          <a:bodyPr wrap="square" rtlCol="0">
            <a:spAutoFit/>
          </a:bodyPr>
          <a:lstStyle/>
          <a:p>
            <a:pPr algn="ctr"/>
            <a:r>
              <a:rPr lang="zh-CN" altLang="en-US" dirty="0" smtClean="0">
                <a:latin typeface="+mn-ea"/>
              </a:rPr>
              <a:t>基础框架</a:t>
            </a:r>
            <a:endParaRPr lang="zh-CN" altLang="en-US" dirty="0">
              <a:latin typeface="+mn-ea"/>
            </a:endParaRPr>
          </a:p>
        </p:txBody>
      </p:sp>
      <p:sp>
        <p:nvSpPr>
          <p:cNvPr id="13" name="矩形 12"/>
          <p:cNvSpPr/>
          <p:nvPr/>
        </p:nvSpPr>
        <p:spPr>
          <a:xfrm>
            <a:off x="930441" y="3051082"/>
            <a:ext cx="2163238" cy="2030095"/>
          </a:xfrm>
          <a:prstGeom prst="rect">
            <a:avLst/>
          </a:prstGeom>
        </p:spPr>
        <p:txBody>
          <a:bodyPr wrap="square">
            <a:spAutoFit/>
          </a:bodyPr>
          <a:lstStyle/>
          <a:p>
            <a:pPr algn="ctr">
              <a:lnSpc>
                <a:spcPct val="150000"/>
              </a:lnSpc>
            </a:pPr>
            <a:r>
              <a:rPr lang="en-US" altLang="zh-CN" sz="1400" noProof="1" smtClean="0">
                <a:solidFill>
                  <a:schemeClr val="bg1">
                    <a:lumMod val="50000"/>
                  </a:schemeClr>
                </a:solidFill>
              </a:rPr>
              <a:t>Spring</a:t>
            </a:r>
            <a:endParaRPr lang="en-US" altLang="zh-CN" sz="1400" noProof="1" smtClean="0">
              <a:solidFill>
                <a:schemeClr val="bg1">
                  <a:lumMod val="50000"/>
                </a:schemeClr>
              </a:solidFill>
            </a:endParaRPr>
          </a:p>
          <a:p>
            <a:pPr algn="ctr">
              <a:lnSpc>
                <a:spcPct val="150000"/>
              </a:lnSpc>
            </a:pPr>
            <a:r>
              <a:rPr lang="en-US" altLang="zh-CN" sz="1400" noProof="1" smtClean="0">
                <a:solidFill>
                  <a:schemeClr val="bg1">
                    <a:lumMod val="50000"/>
                  </a:schemeClr>
                </a:solidFill>
              </a:rPr>
              <a:t>SpringMVC</a:t>
            </a:r>
            <a:endParaRPr lang="en-US" altLang="zh-CN" sz="1400" noProof="1"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Freemarker</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MyBatis</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Dubbo</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14" name="文本框 13"/>
          <p:cNvSpPr txBox="1"/>
          <p:nvPr/>
        </p:nvSpPr>
        <p:spPr>
          <a:xfrm>
            <a:off x="3466038" y="2502974"/>
            <a:ext cx="2246141" cy="369332"/>
          </a:xfrm>
          <a:prstGeom prst="rect">
            <a:avLst/>
          </a:prstGeom>
          <a:noFill/>
        </p:spPr>
        <p:txBody>
          <a:bodyPr wrap="square" rtlCol="0">
            <a:spAutoFit/>
          </a:bodyPr>
          <a:lstStyle/>
          <a:p>
            <a:pPr algn="ctr"/>
            <a:r>
              <a:rPr lang="zh-CN" altLang="en-US" dirty="0" smtClean="0">
                <a:latin typeface="+mn-ea"/>
              </a:rPr>
              <a:t>中间件</a:t>
            </a:r>
            <a:endParaRPr lang="zh-CN" altLang="en-US" dirty="0">
              <a:latin typeface="+mn-ea"/>
            </a:endParaRPr>
          </a:p>
        </p:txBody>
      </p:sp>
      <p:sp>
        <p:nvSpPr>
          <p:cNvPr id="15" name="矩形 14"/>
          <p:cNvSpPr/>
          <p:nvPr/>
        </p:nvSpPr>
        <p:spPr>
          <a:xfrm>
            <a:off x="3343715" y="3120428"/>
            <a:ext cx="2647647"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分布式缓存：</a:t>
            </a:r>
            <a:r>
              <a:rPr lang="en-US" altLang="zh-CN" sz="1400" dirty="0" err="1" smtClean="0">
                <a:solidFill>
                  <a:schemeClr val="bg1">
                    <a:lumMod val="50000"/>
                  </a:schemeClr>
                </a:solidFill>
              </a:rPr>
              <a:t>redis</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持续集成：</a:t>
            </a:r>
            <a:r>
              <a:rPr lang="en-US" altLang="zh-CN" sz="1400" dirty="0" err="1" smtClean="0">
                <a:solidFill>
                  <a:schemeClr val="bg1">
                    <a:lumMod val="50000"/>
                  </a:schemeClr>
                </a:solidFill>
              </a:rPr>
              <a:t>jenkins</a:t>
            </a:r>
            <a:r>
              <a:rPr lang="zh-CN" altLang="en-US" sz="1400" dirty="0" smtClean="0">
                <a:solidFill>
                  <a:schemeClr val="bg1">
                    <a:lumMod val="50000"/>
                  </a:schemeClr>
                </a:solidFill>
              </a:rPr>
              <a:t>、</a:t>
            </a:r>
            <a:r>
              <a:rPr lang="en-US" altLang="zh-CN" sz="1400" dirty="0" smtClean="0">
                <a:solidFill>
                  <a:schemeClr val="bg1">
                    <a:lumMod val="50000"/>
                  </a:schemeClr>
                </a:solidFill>
              </a:rPr>
              <a:t>maven</a:t>
            </a:r>
            <a:r>
              <a:rPr lang="zh-CN" altLang="en-US" sz="1400" dirty="0" smtClean="0">
                <a:solidFill>
                  <a:schemeClr val="bg1">
                    <a:lumMod val="50000"/>
                  </a:schemeClr>
                </a:solidFill>
              </a:rPr>
              <a:t>、</a:t>
            </a:r>
            <a:r>
              <a:rPr lang="en-US" altLang="zh-CN" sz="1400" dirty="0" err="1" smtClean="0">
                <a:solidFill>
                  <a:schemeClr val="bg1">
                    <a:lumMod val="50000"/>
                  </a:schemeClr>
                </a:solidFill>
              </a:rPr>
              <a:t>git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测试：</a:t>
            </a:r>
            <a:r>
              <a:rPr lang="en-US" altLang="zh-CN" sz="1400" dirty="0" smtClean="0">
                <a:solidFill>
                  <a:schemeClr val="bg1">
                    <a:lumMod val="50000"/>
                  </a:schemeClr>
                </a:solidFill>
              </a:rPr>
              <a:t> </a:t>
            </a:r>
            <a:r>
              <a:rPr lang="en-US" altLang="zh-CN" sz="1400" dirty="0" err="1" smtClean="0">
                <a:solidFill>
                  <a:schemeClr val="bg1">
                    <a:lumMod val="50000"/>
                  </a:schemeClr>
                </a:solidFill>
              </a:rPr>
              <a:t>jmeter</a:t>
            </a:r>
            <a:r>
              <a:rPr lang="zh-CN" altLang="en-US" sz="1400" dirty="0" smtClean="0">
                <a:solidFill>
                  <a:schemeClr val="bg1">
                    <a:lumMod val="50000"/>
                  </a:schemeClr>
                </a:solidFill>
              </a:rPr>
              <a:t>、</a:t>
            </a:r>
            <a:r>
              <a:rPr lang="en-US" altLang="zh-CN" sz="1400" dirty="0" smtClean="0">
                <a:solidFill>
                  <a:schemeClr val="bg1">
                    <a:lumMod val="50000"/>
                  </a:schemeClr>
                </a:solidFill>
              </a:rPr>
              <a:t> </a:t>
            </a:r>
            <a:r>
              <a:rPr lang="en-US" altLang="zh-CN" sz="1400" dirty="0" err="1" smtClean="0">
                <a:solidFill>
                  <a:schemeClr val="bg1">
                    <a:lumMod val="50000"/>
                  </a:schemeClr>
                </a:solidFill>
              </a:rPr>
              <a:t>junit</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3" name="Group 10"/>
          <p:cNvGrpSpPr>
            <a:grpSpLocks noChangeAspect="1"/>
          </p:cNvGrpSpPr>
          <p:nvPr/>
        </p:nvGrpSpPr>
        <p:grpSpPr bwMode="auto">
          <a:xfrm>
            <a:off x="4403370" y="1989151"/>
            <a:ext cx="371475" cy="369888"/>
            <a:chOff x="3720" y="2472"/>
            <a:chExt cx="234" cy="233"/>
          </a:xfrm>
        </p:grpSpPr>
        <p:sp>
          <p:nvSpPr>
            <p:cNvPr id="17" name="Freeform 11"/>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6206861" y="2444272"/>
            <a:ext cx="2246141" cy="369332"/>
          </a:xfrm>
          <a:prstGeom prst="rect">
            <a:avLst/>
          </a:prstGeom>
          <a:noFill/>
        </p:spPr>
        <p:txBody>
          <a:bodyPr wrap="square" rtlCol="0">
            <a:spAutoFit/>
          </a:bodyPr>
          <a:lstStyle/>
          <a:p>
            <a:pPr algn="ctr"/>
            <a:r>
              <a:rPr lang="zh-CN" altLang="en-US" dirty="0" smtClean="0">
                <a:latin typeface="+mn-ea"/>
              </a:rPr>
              <a:t>服务器</a:t>
            </a:r>
            <a:endParaRPr lang="zh-CN" altLang="en-US" dirty="0">
              <a:latin typeface="+mn-ea"/>
            </a:endParaRPr>
          </a:p>
        </p:txBody>
      </p:sp>
      <p:sp>
        <p:nvSpPr>
          <p:cNvPr id="20" name="矩形 19"/>
          <p:cNvSpPr/>
          <p:nvPr/>
        </p:nvSpPr>
        <p:spPr>
          <a:xfrm>
            <a:off x="6248400" y="3171190"/>
            <a:ext cx="2602865" cy="2030095"/>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负载均衡：</a:t>
            </a:r>
            <a:r>
              <a:rPr lang="en-US" altLang="zh-CN" sz="1400" dirty="0" err="1" smtClean="0">
                <a:solidFill>
                  <a:schemeClr val="bg1">
                    <a:lumMod val="50000"/>
                  </a:schemeClr>
                </a:solidFill>
              </a:rPr>
              <a:t>nginx</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双机热备：</a:t>
            </a:r>
            <a:r>
              <a:rPr lang="en-US" altLang="zh-CN" sz="1400" dirty="0" err="1" smtClean="0">
                <a:solidFill>
                  <a:schemeClr val="bg1">
                    <a:lumMod val="50000"/>
                  </a:schemeClr>
                </a:solidFill>
              </a:rPr>
              <a:t>kepaliveed</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注册中心：</a:t>
            </a:r>
            <a:r>
              <a:rPr lang="en-US" altLang="zh-CN" sz="1400" dirty="0" smtClean="0">
                <a:solidFill>
                  <a:schemeClr val="bg1">
                    <a:lumMod val="50000"/>
                  </a:schemeClr>
                </a:solidFill>
              </a:rPr>
              <a:t>zookeeper</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应用服务器：</a:t>
            </a:r>
            <a:r>
              <a:rPr lang="en-US" altLang="zh-CN" sz="1400" dirty="0" smtClean="0">
                <a:solidFill>
                  <a:schemeClr val="bg1">
                    <a:lumMod val="50000"/>
                  </a:schemeClr>
                </a:solidFill>
              </a:rPr>
              <a:t>jetty</a:t>
            </a:r>
            <a:r>
              <a:rPr lang="zh-CN" altLang="en-US" sz="1400" dirty="0" smtClean="0">
                <a:solidFill>
                  <a:schemeClr val="bg1">
                    <a:lumMod val="50000"/>
                  </a:schemeClr>
                </a:solidFill>
              </a:rPr>
              <a:t>、</a:t>
            </a:r>
            <a:r>
              <a:rPr lang="en-US" altLang="zh-CN" sz="1400" dirty="0" smtClean="0">
                <a:solidFill>
                  <a:schemeClr val="bg1">
                    <a:lumMod val="50000"/>
                  </a:schemeClr>
                </a:solidFill>
              </a:rPr>
              <a:t>tomcat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数据库：</a:t>
            </a:r>
            <a:r>
              <a:rPr lang="en-US" altLang="zh-CN" sz="1400" dirty="0" err="1" smtClean="0">
                <a:solidFill>
                  <a:schemeClr val="bg1">
                    <a:lumMod val="50000"/>
                  </a:schemeClr>
                </a:solidFill>
              </a:rPr>
              <a:t>mysql</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21" name="Freeform 21"/>
          <p:cNvSpPr/>
          <p:nvPr/>
        </p:nvSpPr>
        <p:spPr bwMode="auto">
          <a:xfrm>
            <a:off x="7144987" y="204374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22" name="文本框 21"/>
          <p:cNvSpPr txBox="1"/>
          <p:nvPr/>
        </p:nvSpPr>
        <p:spPr>
          <a:xfrm>
            <a:off x="8852148" y="2450902"/>
            <a:ext cx="2246141" cy="369332"/>
          </a:xfrm>
          <a:prstGeom prst="rect">
            <a:avLst/>
          </a:prstGeom>
          <a:noFill/>
        </p:spPr>
        <p:txBody>
          <a:bodyPr wrap="square" rtlCol="0">
            <a:spAutoFit/>
          </a:bodyPr>
          <a:lstStyle/>
          <a:p>
            <a:pPr algn="ctr"/>
            <a:r>
              <a:rPr lang="zh-CN" altLang="en-US" dirty="0" smtClean="0">
                <a:latin typeface="+mn-ea"/>
              </a:rPr>
              <a:t>前端应用</a:t>
            </a:r>
            <a:endParaRPr lang="zh-CN" altLang="en-US" dirty="0">
              <a:latin typeface="+mn-ea"/>
            </a:endParaRPr>
          </a:p>
        </p:txBody>
      </p:sp>
      <p:sp>
        <p:nvSpPr>
          <p:cNvPr id="23" name="矩形 22"/>
          <p:cNvSpPr/>
          <p:nvPr/>
        </p:nvSpPr>
        <p:spPr>
          <a:xfrm>
            <a:off x="8716175" y="3232132"/>
            <a:ext cx="2884422"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前端库：</a:t>
            </a:r>
            <a:r>
              <a:rPr lang="en-US" altLang="zh-CN" sz="1400" dirty="0" err="1" smtClean="0">
                <a:solidFill>
                  <a:schemeClr val="bg1">
                    <a:lumMod val="50000"/>
                  </a:schemeClr>
                </a:solidFill>
              </a:rPr>
              <a:t>jquery</a:t>
            </a:r>
            <a:endParaRPr lang="en-US" altLang="zh-CN" sz="1400" dirty="0" err="1" smtClean="0">
              <a:solidFill>
                <a:schemeClr val="bg1">
                  <a:lumMod val="50000"/>
                </a:schemeClr>
              </a:solidFill>
            </a:endParaRPr>
          </a:p>
          <a:p>
            <a:pPr algn="ctr">
              <a:lnSpc>
                <a:spcPct val="150000"/>
              </a:lnSpc>
            </a:pPr>
            <a:r>
              <a:rPr lang="zh-CN" altLang="en-US" sz="1400" dirty="0" smtClean="0">
                <a:solidFill>
                  <a:schemeClr val="bg1">
                    <a:lumMod val="50000"/>
                  </a:schemeClr>
                </a:solidFill>
              </a:rPr>
              <a:t>自动化工具：</a:t>
            </a:r>
            <a:r>
              <a:rPr lang="en-US" sz="1400" dirty="0" err="1" smtClean="0">
                <a:solidFill>
                  <a:schemeClr val="bg1">
                    <a:lumMod val="50000"/>
                  </a:schemeClr>
                </a:solidFill>
              </a:rPr>
              <a:t>html</a:t>
            </a:r>
            <a:r>
              <a:rPr lang="zh-CN" altLang="en-US" sz="1400" dirty="0" err="1" smtClean="0">
                <a:solidFill>
                  <a:schemeClr val="bg1">
                    <a:lumMod val="50000"/>
                  </a:schemeClr>
                </a:solidFill>
              </a:rPr>
              <a:t>、</a:t>
            </a:r>
            <a:r>
              <a:rPr lang="en-US" altLang="zh-CN" sz="1400" dirty="0" err="1" smtClean="0">
                <a:solidFill>
                  <a:schemeClr val="bg1">
                    <a:lumMod val="50000"/>
                  </a:schemeClr>
                </a:solidFill>
              </a:rPr>
              <a:t>css</a:t>
            </a:r>
            <a:endParaRPr lang="en-US" altLang="zh-CN" sz="1400" dirty="0" err="1"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8" name="Group 24"/>
          <p:cNvGrpSpPr>
            <a:grpSpLocks noChangeAspect="1"/>
          </p:cNvGrpSpPr>
          <p:nvPr/>
        </p:nvGrpSpPr>
        <p:grpSpPr bwMode="auto">
          <a:xfrm>
            <a:off x="9749358" y="2071039"/>
            <a:ext cx="382587" cy="382587"/>
            <a:chOff x="5663" y="2491"/>
            <a:chExt cx="241" cy="241"/>
          </a:xfrm>
        </p:grpSpPr>
        <p:sp>
          <p:nvSpPr>
            <p:cNvPr id="25" name="Freeform 25"/>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893100"/>
          </a:xfrm>
          <a:prstGeom prst="rect">
            <a:avLst/>
          </a:prstGeom>
        </p:spPr>
        <p:txBody>
          <a:bodyPr wrap="square">
            <a:spAutoFit/>
          </a:bodyPr>
          <a:lstStyle/>
          <a:p>
            <a:r>
              <a:rPr lang="en-US" altLang="zh-CN" sz="1400" noProof="1" smtClean="0">
                <a:solidFill>
                  <a:schemeClr val="bg1">
                    <a:lumMod val="50000"/>
                  </a:schemeClr>
                </a:solidFill>
              </a:rPr>
              <a:t>    MyBatis </a:t>
            </a:r>
            <a:r>
              <a:rPr lang="zh-CN" altLang="en-US" sz="1400" noProof="1" smtClean="0">
                <a:solidFill>
                  <a:schemeClr val="bg1">
                    <a:lumMod val="50000"/>
                  </a:schemeClr>
                </a:solidFill>
              </a:rPr>
              <a:t>是支持普通 </a:t>
            </a:r>
            <a:r>
              <a:rPr lang="en-US" altLang="zh-CN" sz="1400" noProof="1" smtClean="0">
                <a:solidFill>
                  <a:schemeClr val="bg1">
                    <a:lumMod val="50000"/>
                  </a:schemeClr>
                </a:solidFill>
              </a:rPr>
              <a:t>SQL</a:t>
            </a:r>
            <a:r>
              <a:rPr lang="zh-CN" altLang="en-US" sz="1400" noProof="1" smtClean="0">
                <a:solidFill>
                  <a:schemeClr val="bg1">
                    <a:lumMod val="50000"/>
                  </a:schemeClr>
                </a:solidFill>
              </a:rPr>
              <a:t>查询，存储过程和高级映射的优秀持久层框架。</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由于</a:t>
            </a:r>
            <a:r>
              <a:rPr lang="en-US" altLang="zh-CN" sz="1400" noProof="1" smtClean="0">
                <a:solidFill>
                  <a:schemeClr val="bg1">
                    <a:lumMod val="50000"/>
                  </a:schemeClr>
                </a:solidFill>
              </a:rPr>
              <a:t>MyBatis</a:t>
            </a:r>
            <a:r>
              <a:rPr lang="zh-CN" altLang="en-US" sz="1400" noProof="1" smtClean="0">
                <a:solidFill>
                  <a:schemeClr val="bg1">
                    <a:lumMod val="50000"/>
                  </a:schemeClr>
                </a:solidFill>
              </a:rPr>
              <a:t>是对普通</a:t>
            </a:r>
            <a:r>
              <a:rPr lang="en-US" altLang="zh-CN" sz="1400" noProof="1" smtClean="0">
                <a:solidFill>
                  <a:schemeClr val="bg1">
                    <a:lumMod val="50000"/>
                  </a:schemeClr>
                </a:solidFill>
              </a:rPr>
              <a:t>SQL</a:t>
            </a:r>
            <a:r>
              <a:rPr lang="zh-CN" altLang="en-US" sz="1400" noProof="1" smtClean="0">
                <a:solidFill>
                  <a:schemeClr val="bg1">
                    <a:lumMod val="50000"/>
                  </a:schemeClr>
                </a:solidFill>
              </a:rPr>
              <a:t>进行查询映射，相对于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而言使得程序运行效率更高、联表查询更简单、开发更便捷。去除了关系映射，不会造成不必要的查询。</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MyBatis</a:t>
            </a:r>
            <a:r>
              <a:rPr lang="zh-CN" altLang="en-US" sz="1400" noProof="1" smtClean="0">
                <a:solidFill>
                  <a:schemeClr val="bg1">
                    <a:lumMod val="50000"/>
                  </a:schemeClr>
                </a:solidFill>
              </a:rPr>
              <a:t>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的缺点是针对数据库需要写多套映射文件，但对于互联网应用来说我们只会选择</a:t>
            </a:r>
            <a:r>
              <a:rPr lang="en-US" altLang="zh-CN" sz="1400" noProof="1" smtClean="0">
                <a:solidFill>
                  <a:schemeClr val="bg1">
                    <a:lumMod val="50000"/>
                  </a:schemeClr>
                </a:solidFill>
              </a:rPr>
              <a:t>mysql</a:t>
            </a:r>
            <a:r>
              <a:rPr lang="zh-CN" altLang="en-US" sz="1400" noProof="1" smtClean="0">
                <a:solidFill>
                  <a:schemeClr val="bg1">
                    <a:lumMod val="50000"/>
                  </a:schemeClr>
                </a:solidFill>
              </a:rPr>
              <a:t>一种关系型数据库（因为</a:t>
            </a:r>
            <a:r>
              <a:rPr lang="en-US" altLang="zh-CN" sz="1400" noProof="1" smtClean="0">
                <a:solidFill>
                  <a:schemeClr val="bg1">
                    <a:lumMod val="50000"/>
                  </a:schemeClr>
                </a:solidFill>
              </a:rPr>
              <a:t>mysql</a:t>
            </a:r>
            <a:r>
              <a:rPr lang="zh-CN" altLang="en-US" sz="1400" noProof="1" smtClean="0">
                <a:solidFill>
                  <a:schemeClr val="bg1">
                    <a:lumMod val="50000"/>
                  </a:schemeClr>
                </a:solidFill>
              </a:rPr>
              <a:t>高性能而且免费）。</a:t>
            </a:r>
            <a:endParaRPr lang="en-US" altLang="zh-CN" sz="1400" noProof="1" smtClean="0">
              <a:solidFill>
                <a:schemeClr val="bg1">
                  <a:lumMod val="50000"/>
                </a:schemeClr>
              </a:solidFill>
            </a:endParaRPr>
          </a:p>
          <a:p>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MyBatis</a:t>
            </a:r>
            <a:r>
              <a:rPr lang="zh-CN" altLang="en-US" sz="2000" dirty="0" smtClean="0">
                <a:latin typeface="+mn-ea"/>
              </a:rPr>
              <a:t>作为持久化框架</a:t>
            </a:r>
            <a:endParaRPr lang="zh-CN" altLang="en-US" sz="2000" dirty="0">
              <a:latin typeface="+mn-ea"/>
            </a:endParaRPr>
          </a:p>
        </p:txBody>
      </p:sp>
      <p:pic>
        <p:nvPicPr>
          <p:cNvPr id="21508" name="Picture 4" descr="http://www.mybatis.org/images/mybatis-logo.png"/>
          <p:cNvPicPr>
            <a:picLocks noChangeAspect="1" noChangeArrowheads="1"/>
          </p:cNvPicPr>
          <p:nvPr/>
        </p:nvPicPr>
        <p:blipFill>
          <a:blip r:embed="rId1"/>
          <a:srcRect/>
          <a:stretch>
            <a:fillRect/>
          </a:stretch>
        </p:blipFill>
        <p:spPr bwMode="auto">
          <a:xfrm>
            <a:off x="7020398" y="3125834"/>
            <a:ext cx="3333750" cy="8382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462213"/>
          </a:xfrm>
          <a:prstGeom prst="rect">
            <a:avLst/>
          </a:prstGeom>
        </p:spPr>
        <p:txBody>
          <a:bodyPr wrap="square">
            <a:spAutoFit/>
          </a:bodyPr>
          <a:lstStyle/>
          <a:p>
            <a:r>
              <a:rPr lang="en-US" altLang="zh-CN" sz="1400" noProof="1" smtClean="0">
                <a:solidFill>
                  <a:schemeClr val="bg1">
                    <a:lumMod val="50000"/>
                  </a:schemeClr>
                </a:solidFill>
              </a:rPr>
              <a:t>     DUBBO</a:t>
            </a:r>
            <a:r>
              <a:rPr lang="zh-CN" altLang="en-US" sz="1400" noProof="1" smtClean="0">
                <a:solidFill>
                  <a:schemeClr val="bg1">
                    <a:lumMod val="50000"/>
                  </a:schemeClr>
                </a:solidFill>
              </a:rPr>
              <a:t>是一个分布式服务框架，致力于提供高性能和透明化的</a:t>
            </a:r>
            <a:r>
              <a:rPr lang="en-US" altLang="zh-CN" sz="1400" noProof="1" smtClean="0">
                <a:solidFill>
                  <a:schemeClr val="bg1">
                    <a:lumMod val="50000"/>
                  </a:schemeClr>
                </a:solidFill>
              </a:rPr>
              <a:t>RPC</a:t>
            </a:r>
            <a:r>
              <a:rPr lang="zh-CN" altLang="en-US" sz="1400" noProof="1" smtClean="0">
                <a:solidFill>
                  <a:schemeClr val="bg1">
                    <a:lumMod val="50000"/>
                  </a:schemeClr>
                </a:solidFill>
              </a:rPr>
              <a:t>远程服务调用方案，是阿里巴巴</a:t>
            </a:r>
            <a:r>
              <a:rPr lang="en-US" altLang="zh-CN" sz="1400" noProof="1" smtClean="0">
                <a:solidFill>
                  <a:schemeClr val="bg1">
                    <a:lumMod val="50000"/>
                  </a:schemeClr>
                </a:solidFill>
              </a:rPr>
              <a:t>SOA</a:t>
            </a:r>
            <a:r>
              <a:rPr lang="zh-CN" altLang="en-US" sz="1400" noProof="1" smtClean="0">
                <a:solidFill>
                  <a:schemeClr val="bg1">
                    <a:lumMod val="50000"/>
                  </a:schemeClr>
                </a:solidFill>
              </a:rPr>
              <a:t>服务化治理方案的核心框架，每天为</a:t>
            </a:r>
            <a:r>
              <a:rPr lang="en-US" altLang="zh-CN" sz="1400" noProof="1" smtClean="0">
                <a:solidFill>
                  <a:schemeClr val="bg1">
                    <a:lumMod val="50000"/>
                  </a:schemeClr>
                </a:solidFill>
              </a:rPr>
              <a:t>2,000+</a:t>
            </a:r>
            <a:r>
              <a:rPr lang="zh-CN" altLang="en-US" sz="1400" noProof="1" smtClean="0">
                <a:solidFill>
                  <a:schemeClr val="bg1">
                    <a:lumMod val="50000"/>
                  </a:schemeClr>
                </a:solidFill>
              </a:rPr>
              <a:t>个服务提供</a:t>
            </a:r>
            <a:r>
              <a:rPr lang="en-US" altLang="zh-CN" sz="1400" noProof="1" smtClean="0">
                <a:solidFill>
                  <a:schemeClr val="bg1">
                    <a:lumMod val="50000"/>
                  </a:schemeClr>
                </a:solidFill>
              </a:rPr>
              <a:t>3,000,000,000+</a:t>
            </a:r>
            <a:r>
              <a:rPr lang="zh-CN" altLang="en-US" sz="1400" noProof="1" smtClean="0">
                <a:solidFill>
                  <a:schemeClr val="bg1">
                    <a:lumMod val="50000"/>
                  </a:schemeClr>
                </a:solidFill>
              </a:rPr>
              <a:t>次访问量支持，并被广泛应用于阿里巴巴集团的各成员站点。</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相同类型的</a:t>
            </a:r>
            <a:r>
              <a:rPr lang="en-US" altLang="zh-CN" sz="1400" noProof="1" smtClean="0">
                <a:solidFill>
                  <a:schemeClr val="bg1">
                    <a:lumMod val="50000"/>
                  </a:schemeClr>
                </a:solidFill>
              </a:rPr>
              <a:t>RPC</a:t>
            </a:r>
            <a:r>
              <a:rPr lang="zh-CN" altLang="en-US" sz="1400" noProof="1" smtClean="0">
                <a:solidFill>
                  <a:schemeClr val="bg1">
                    <a:lumMod val="50000"/>
                  </a:schemeClr>
                </a:solidFill>
              </a:rPr>
              <a:t>框架</a:t>
            </a:r>
            <a:r>
              <a:rPr lang="en-US" altLang="zh-CN" sz="1400" noProof="1" smtClean="0">
                <a:solidFill>
                  <a:schemeClr val="bg1">
                    <a:lumMod val="50000"/>
                  </a:schemeClr>
                </a:solidFill>
              </a:rPr>
              <a:t>Zeroc ICE</a:t>
            </a:r>
            <a:r>
              <a:rPr lang="zh-CN" altLang="en-US" sz="1400" noProof="1" smtClean="0">
                <a:solidFill>
                  <a:schemeClr val="bg1">
                    <a:lumMod val="50000"/>
                  </a:schemeClr>
                </a:solidFill>
              </a:rPr>
              <a:t>虽然它的性能远高于</a:t>
            </a:r>
            <a:r>
              <a:rPr lang="en-US" altLang="zh-CN" sz="1400" noProof="1" smtClean="0">
                <a:solidFill>
                  <a:schemeClr val="bg1">
                    <a:lumMod val="50000"/>
                  </a:schemeClr>
                </a:solidFill>
              </a:rPr>
              <a:t>Dubbo</a:t>
            </a:r>
            <a:r>
              <a:rPr lang="zh-CN" altLang="en-US" sz="1400" noProof="1" smtClean="0">
                <a:solidFill>
                  <a:schemeClr val="bg1">
                    <a:lumMod val="50000"/>
                  </a:schemeClr>
                </a:solidFill>
              </a:rPr>
              <a:t>，而且支持异构系统调用，但由于它的开发复杂度高，现在只能作为技术备选，时常跟进观察它的发展动态。</a:t>
            </a:r>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Dubbo</a:t>
            </a:r>
            <a:r>
              <a:rPr lang="zh-CN" altLang="en-US" sz="2000" dirty="0" smtClean="0">
                <a:latin typeface="+mn-ea"/>
              </a:rPr>
              <a:t>作为</a:t>
            </a:r>
            <a:r>
              <a:rPr lang="en-US" altLang="zh-CN" sz="2000" dirty="0" smtClean="0">
                <a:latin typeface="+mn-ea"/>
              </a:rPr>
              <a:t>RPC</a:t>
            </a:r>
            <a:r>
              <a:rPr lang="zh-CN" altLang="en-US" sz="2000" dirty="0" smtClean="0">
                <a:latin typeface="+mn-ea"/>
              </a:rPr>
              <a:t>框架</a:t>
            </a:r>
            <a:endParaRPr lang="zh-CN" altLang="en-US" sz="2000" dirty="0">
              <a:latin typeface="+mn-ea"/>
            </a:endParaRPr>
          </a:p>
        </p:txBody>
      </p:sp>
      <p:pic>
        <p:nvPicPr>
          <p:cNvPr id="22532" name="Picture 4" descr="http://dubbo.io/dubbo-service-governance.jpg-version=1&amp;modificationDate=1331887614000.jpg"/>
          <p:cNvPicPr>
            <a:picLocks noChangeAspect="1" noChangeArrowheads="1"/>
          </p:cNvPicPr>
          <p:nvPr/>
        </p:nvPicPr>
        <p:blipFill>
          <a:blip r:embed="rId1"/>
          <a:srcRect/>
          <a:stretch>
            <a:fillRect/>
          </a:stretch>
        </p:blipFill>
        <p:spPr bwMode="auto">
          <a:xfrm>
            <a:off x="5945636" y="1815152"/>
            <a:ext cx="6022643" cy="344151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246769"/>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FreeMarker</a:t>
            </a:r>
            <a:r>
              <a:rPr lang="zh-CN" altLang="en-US" sz="1400" noProof="1" smtClean="0">
                <a:solidFill>
                  <a:schemeClr val="bg1">
                    <a:lumMod val="50000"/>
                  </a:schemeClr>
                </a:solidFill>
              </a:rPr>
              <a:t>作为页面静态化的工具，将动态页面生成为</a:t>
            </a:r>
            <a:r>
              <a:rPr lang="en-US" altLang="zh-CN" sz="1400" noProof="1" smtClean="0">
                <a:solidFill>
                  <a:schemeClr val="bg1">
                    <a:lumMod val="50000"/>
                  </a:schemeClr>
                </a:solidFill>
              </a:rPr>
              <a:t>html</a:t>
            </a:r>
            <a:r>
              <a:rPr lang="zh-CN" altLang="en-US" sz="1400" noProof="1" smtClean="0">
                <a:solidFill>
                  <a:schemeClr val="bg1">
                    <a:lumMod val="50000"/>
                  </a:schemeClr>
                </a:solidFill>
              </a:rPr>
              <a:t>后推送到</a:t>
            </a:r>
            <a:r>
              <a:rPr lang="en-US" altLang="zh-CN" sz="1400" noProof="1" smtClean="0">
                <a:solidFill>
                  <a:schemeClr val="bg1">
                    <a:lumMod val="50000"/>
                  </a:schemeClr>
                </a:solidFill>
              </a:rPr>
              <a:t>nginx</a:t>
            </a:r>
            <a:r>
              <a:rPr lang="zh-CN" altLang="en-US" sz="1400" noProof="1" smtClean="0">
                <a:solidFill>
                  <a:schemeClr val="bg1">
                    <a:lumMod val="50000"/>
                  </a:schemeClr>
                </a:solidFill>
              </a:rPr>
              <a:t>或者</a:t>
            </a:r>
            <a:r>
              <a:rPr lang="en-US" altLang="zh-CN" sz="1400" noProof="1" smtClean="0">
                <a:solidFill>
                  <a:schemeClr val="bg1">
                    <a:lumMod val="50000"/>
                  </a:schemeClr>
                </a:solidFill>
              </a:rPr>
              <a:t>cdn</a:t>
            </a:r>
            <a:r>
              <a:rPr lang="zh-CN" altLang="en-US" sz="1400" noProof="1" smtClean="0">
                <a:solidFill>
                  <a:schemeClr val="bg1">
                    <a:lumMod val="50000"/>
                  </a:schemeClr>
                </a:solidFill>
              </a:rPr>
              <a:t>上，以解决高并发的数据库访问量，这种方式虽然增加了程序的复杂度，但大大的减轻了服务器的访问压力。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freemarker</a:t>
            </a:r>
            <a:r>
              <a:rPr lang="zh-CN" altLang="en-US" sz="1400" noProof="1" smtClean="0">
                <a:solidFill>
                  <a:schemeClr val="bg1">
                    <a:lumMod val="50000"/>
                  </a:schemeClr>
                </a:solidFill>
              </a:rPr>
              <a:t>的使用场景：比如电子商务最大的访问量是商品页面，我们在添加商品的时候就同时生成静态页面然后推送到静态服务器上，这样用户访问时就不会给服务器造成压力。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freemarker</a:t>
            </a:r>
            <a:r>
              <a:rPr lang="zh-CN" altLang="en-US" sz="2000" dirty="0" smtClean="0">
                <a:latin typeface="+mn-ea"/>
              </a:rPr>
              <a:t>模板引擎使用场景</a:t>
            </a:r>
            <a:endParaRPr lang="zh-CN" altLang="en-US" sz="2000" dirty="0">
              <a:latin typeface="+mn-ea"/>
            </a:endParaRPr>
          </a:p>
        </p:txBody>
      </p:sp>
      <p:pic>
        <p:nvPicPr>
          <p:cNvPr id="23556" name="Picture 4" descr="LOGO"/>
          <p:cNvPicPr>
            <a:picLocks noChangeAspect="1" noChangeArrowheads="1"/>
          </p:cNvPicPr>
          <p:nvPr/>
        </p:nvPicPr>
        <p:blipFill>
          <a:blip r:embed="rId1"/>
          <a:srcRect/>
          <a:stretch>
            <a:fillRect/>
          </a:stretch>
        </p:blipFill>
        <p:spPr bwMode="auto">
          <a:xfrm>
            <a:off x="8289641" y="3275415"/>
            <a:ext cx="1571625" cy="247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1600438"/>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Reids</a:t>
            </a:r>
            <a:r>
              <a:rPr lang="zh-CN" altLang="en-US" sz="1400" noProof="1" smtClean="0">
                <a:solidFill>
                  <a:schemeClr val="bg1">
                    <a:lumMod val="50000"/>
                  </a:schemeClr>
                </a:solidFill>
              </a:rPr>
              <a:t>作为</a:t>
            </a:r>
            <a:r>
              <a:rPr lang="en-US" altLang="zh-CN" sz="1400" noProof="1" smtClean="0">
                <a:solidFill>
                  <a:schemeClr val="bg1">
                    <a:lumMod val="50000"/>
                  </a:schemeClr>
                </a:solidFill>
              </a:rPr>
              <a:t>session</a:t>
            </a:r>
            <a:r>
              <a:rPr lang="zh-CN" altLang="en-US" sz="1400" noProof="1" smtClean="0">
                <a:solidFill>
                  <a:schemeClr val="bg1">
                    <a:lumMod val="50000"/>
                  </a:schemeClr>
                </a:solidFill>
              </a:rPr>
              <a:t>的共享，使得各个微服务之间简单便捷的实现单点登录。</a:t>
            </a:r>
            <a:r>
              <a:rPr lang="en-US" altLang="zh-CN" sz="1400" noProof="1" smtClean="0">
                <a:solidFill>
                  <a:schemeClr val="bg1">
                    <a:lumMod val="50000"/>
                  </a:schemeClr>
                </a:solidFill>
              </a:rPr>
              <a:t> </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Reids</a:t>
            </a:r>
            <a:r>
              <a:rPr lang="zh-CN" altLang="en-US" sz="1400" noProof="1" smtClean="0">
                <a:solidFill>
                  <a:schemeClr val="bg1">
                    <a:lumMod val="50000"/>
                  </a:schemeClr>
                </a:solidFill>
              </a:rPr>
              <a:t>的其他使用场景比如：电子商务中的商品分类是经常被访问到的数据，每次去查询数据将大大消耗数据性能，使用</a:t>
            </a:r>
            <a:r>
              <a:rPr lang="en-US" altLang="zh-CN" sz="1400" noProof="1" smtClean="0">
                <a:solidFill>
                  <a:schemeClr val="bg1">
                    <a:lumMod val="50000"/>
                  </a:schemeClr>
                </a:solidFill>
              </a:rPr>
              <a:t> Redis</a:t>
            </a:r>
            <a:r>
              <a:rPr lang="zh-CN" altLang="en-US" sz="1400" noProof="1" smtClean="0">
                <a:solidFill>
                  <a:schemeClr val="bg1">
                    <a:lumMod val="50000"/>
                  </a:schemeClr>
                </a:solidFill>
              </a:rPr>
              <a:t>将这些数据缓存起来将大大环境数据库压力。</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Redis</a:t>
            </a:r>
            <a:r>
              <a:rPr lang="zh-CN" altLang="en-US" sz="2000" dirty="0" smtClean="0">
                <a:latin typeface="+mn-ea"/>
              </a:rPr>
              <a:t>分布式缓存使用场景</a:t>
            </a:r>
            <a:endParaRPr lang="zh-CN" altLang="en-US" sz="2000" dirty="0">
              <a:latin typeface="+mn-ea"/>
            </a:endParaRPr>
          </a:p>
        </p:txBody>
      </p:sp>
      <p:pic>
        <p:nvPicPr>
          <p:cNvPr id="24580" name="Picture 4" descr="http://a.hiphotos.baidu.com/baike/w%3D268%3Bg%3D0/sign=28fa0dc033adcbef01347900949449e0/aec379310a55b319139cb67141a98226cffc1748.jpg"/>
          <p:cNvPicPr>
            <a:picLocks noChangeAspect="1" noChangeArrowheads="1"/>
          </p:cNvPicPr>
          <p:nvPr/>
        </p:nvPicPr>
        <p:blipFill>
          <a:blip r:embed="rId1"/>
          <a:srcRect/>
          <a:stretch>
            <a:fillRect/>
          </a:stretch>
        </p:blipFill>
        <p:spPr bwMode="auto">
          <a:xfrm>
            <a:off x="7730082" y="2151797"/>
            <a:ext cx="2552700" cy="25527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953135"/>
          </a:xfrm>
          <a:prstGeom prst="rect">
            <a:avLst/>
          </a:prstGeom>
        </p:spPr>
        <p:txBody>
          <a:bodyPr wrap="square">
            <a:spAutoFit/>
          </a:bodyPr>
          <a:lstStyle/>
          <a:p>
            <a:r>
              <a:rPr lang="zh-CN" altLang="en-US" sz="1400" noProof="1" smtClean="0">
                <a:solidFill>
                  <a:schemeClr val="bg1">
                    <a:lumMod val="50000"/>
                  </a:schemeClr>
                </a:solidFill>
              </a:rPr>
              <a:t>为了确保数据库产品的稳定性，</a:t>
            </a:r>
            <a:r>
              <a:rPr lang="en-US" altLang="zh-CN" sz="1400" noProof="1" smtClean="0">
                <a:solidFill>
                  <a:schemeClr val="bg1">
                    <a:lumMod val="50000"/>
                  </a:schemeClr>
                </a:solidFill>
              </a:rPr>
              <a:t>TlShop</a:t>
            </a:r>
            <a:r>
              <a:rPr lang="zh-CN" altLang="en-US" sz="1400" noProof="1" smtClean="0">
                <a:solidFill>
                  <a:schemeClr val="bg1">
                    <a:lumMod val="50000"/>
                  </a:schemeClr>
                </a:solidFill>
              </a:rPr>
              <a:t>使用</a:t>
            </a:r>
            <a:r>
              <a:rPr lang="en-US" altLang="zh-CN" sz="1400" noProof="1" smtClean="0">
                <a:solidFill>
                  <a:schemeClr val="bg1">
                    <a:lumMod val="50000"/>
                  </a:schemeClr>
                </a:solidFill>
              </a:rPr>
              <a:t>mysql</a:t>
            </a:r>
            <a:r>
              <a:rPr lang="zh-CN" altLang="en-US" sz="1400" noProof="1" smtClean="0">
                <a:solidFill>
                  <a:schemeClr val="bg1">
                    <a:lumMod val="50000"/>
                  </a:schemeClr>
                </a:solidFill>
              </a:rPr>
              <a:t>数据库拥有双机热备功能。也就是，第一台数据库服务器，是对外提供增删改业务的生产服务器；第二台数据库服务器，主要进行读的操作。</a:t>
            </a:r>
            <a:endParaRPr lang="zh-CN" altLang="en-US" sz="1400" dirty="0">
              <a:solidFill>
                <a:schemeClr val="bg1">
                  <a:lumMod val="50000"/>
                </a:schemeClr>
              </a:solidFill>
            </a:endParaRPr>
          </a:p>
        </p:txBody>
      </p:sp>
      <p:sp>
        <p:nvSpPr>
          <p:cNvPr id="36" name="文本框 35"/>
          <p:cNvSpPr txBox="1"/>
          <p:nvPr/>
        </p:nvSpPr>
        <p:spPr>
          <a:xfrm>
            <a:off x="1078529" y="948770"/>
            <a:ext cx="5226736" cy="398780"/>
          </a:xfrm>
          <a:prstGeom prst="rect">
            <a:avLst/>
          </a:prstGeom>
          <a:noFill/>
        </p:spPr>
        <p:txBody>
          <a:bodyPr wrap="square" rtlCol="0">
            <a:spAutoFit/>
          </a:bodyPr>
          <a:lstStyle/>
          <a:p>
            <a:r>
              <a:rPr lang="en-US" altLang="zh-CN" sz="2000" dirty="0" err="1" smtClean="0">
                <a:latin typeface="+mn-ea"/>
              </a:rPr>
              <a:t>Mysql</a:t>
            </a:r>
            <a:r>
              <a:rPr lang="zh-CN" altLang="en-US" sz="2000" dirty="0" smtClean="0">
                <a:latin typeface="+mn-ea"/>
              </a:rPr>
              <a:t>读写分离</a:t>
            </a:r>
            <a:r>
              <a:rPr lang="en-US" altLang="zh-CN" sz="2000" dirty="0" smtClean="0">
                <a:latin typeface="+mn-ea"/>
              </a:rPr>
              <a:t>&amp;</a:t>
            </a:r>
            <a:r>
              <a:rPr lang="zh-CN" altLang="en-US" sz="2000" dirty="0" smtClean="0">
                <a:latin typeface="+mn-ea"/>
              </a:rPr>
              <a:t>分库分表使用</a:t>
            </a:r>
            <a:endParaRPr lang="zh-CN" altLang="en-US" sz="2000" dirty="0">
              <a:latin typeface="+mn-ea"/>
            </a:endParaRPr>
          </a:p>
        </p:txBody>
      </p:sp>
      <p:pic>
        <p:nvPicPr>
          <p:cNvPr id="27652" name="Picture 4" descr="http://c.hiphotos.baidu.com/baike/w%3D268%3Bg%3D0/sign=e35e494a6159252da3171a020ca06406/ac6eddc451da81cb037c289d5366d016082431c3.jpg"/>
          <p:cNvPicPr>
            <a:picLocks noChangeAspect="1" noChangeArrowheads="1"/>
          </p:cNvPicPr>
          <p:nvPr/>
        </p:nvPicPr>
        <p:blipFill>
          <a:blip r:embed="rId1"/>
          <a:srcRect/>
          <a:stretch>
            <a:fillRect/>
          </a:stretch>
        </p:blipFill>
        <p:spPr bwMode="auto">
          <a:xfrm>
            <a:off x="7702787" y="2552131"/>
            <a:ext cx="2552700" cy="191452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2307</Words>
  <Application>WPS 演示</Application>
  <PresentationFormat>自定义</PresentationFormat>
  <Paragraphs>133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微软雅黑</vt:lpstr>
      <vt:lpstr>Open Sans Light</vt:lpstr>
      <vt:lpstr>Open Sans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图灵悟空</cp:lastModifiedBy>
  <cp:revision>114</cp:revision>
  <dcterms:created xsi:type="dcterms:W3CDTF">2016-07-15T01:01:00Z</dcterms:created>
  <dcterms:modified xsi:type="dcterms:W3CDTF">2018-03-23T07:16:49Z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