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4"/>
  </p:sldMasterIdLst>
  <p:notesMasterIdLst>
    <p:notesMasterId r:id="rId15"/>
  </p:notesMasterIdLst>
  <p:sldIdLst>
    <p:sldId id="264" r:id="rId5"/>
    <p:sldId id="265" r:id="rId6"/>
    <p:sldId id="266" r:id="rId7"/>
    <p:sldId id="257" r:id="rId8"/>
    <p:sldId id="276" r:id="rId9"/>
    <p:sldId id="277" r:id="rId10"/>
    <p:sldId id="275" r:id="rId11"/>
    <p:sldId id="274" r:id="rId12"/>
    <p:sldId id="27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Liu" initials="KL" lastIdx="2" clrIdx="0">
    <p:extLst>
      <p:ext uri="{19B8F6BF-5375-455C-9EA6-DF929625EA0E}">
        <p15:presenceInfo xmlns:p15="http://schemas.microsoft.com/office/powerpoint/2012/main" userId="S::kevint.liu@mail.utoronto.ca::d1452f71-6fe2-406b-a658-bd970d72fcce" providerId="AD"/>
      </p:ext>
    </p:extLst>
  </p:cmAuthor>
  <p:cmAuthor id="2" name="Celine L" initials="CL" lastIdx="1" clrIdx="1">
    <p:extLst>
      <p:ext uri="{19B8F6BF-5375-455C-9EA6-DF929625EA0E}">
        <p15:presenceInfo xmlns:p15="http://schemas.microsoft.com/office/powerpoint/2012/main" userId="Celine 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E8931-5F13-4888-BB5D-3F7CFCFAB4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C092D13-9947-4B93-957A-1BAD77437D70}">
      <dgm:prSet custT="1"/>
      <dgm:spPr/>
      <dgm:t>
        <a:bodyPr/>
        <a:lstStyle/>
        <a:p>
          <a:pPr>
            <a:lnSpc>
              <a:spcPct val="100000"/>
            </a:lnSpc>
          </a:pPr>
          <a:r>
            <a:rPr lang="en-CA" sz="1800" b="1" dirty="0">
              <a:solidFill>
                <a:schemeClr val="accent4"/>
              </a:solidFill>
            </a:rPr>
            <a:t>Random Forest (RF)</a:t>
          </a:r>
        </a:p>
        <a:p>
          <a:pPr>
            <a:lnSpc>
              <a:spcPct val="100000"/>
            </a:lnSpc>
          </a:pPr>
          <a:r>
            <a:rPr lang="en-CA" sz="1800" u="sng" dirty="0"/>
            <a:t>Without PCA:</a:t>
          </a:r>
        </a:p>
        <a:p>
          <a:pPr>
            <a:lnSpc>
              <a:spcPct val="100000"/>
            </a:lnSpc>
          </a:pPr>
          <a:r>
            <a:rPr lang="en-CA" sz="1800" dirty="0"/>
            <a:t>initial 27% accuracy, 48% accuracy after hyperparameter tuning via random search</a:t>
          </a:r>
        </a:p>
        <a:p>
          <a:pPr>
            <a:lnSpc>
              <a:spcPct val="100000"/>
            </a:lnSpc>
          </a:pPr>
          <a:r>
            <a:rPr lang="en-CA" sz="1800" u="sng" dirty="0"/>
            <a:t>With PCA:</a:t>
          </a:r>
        </a:p>
        <a:p>
          <a:pPr>
            <a:lnSpc>
              <a:spcPct val="100000"/>
            </a:lnSpc>
          </a:pPr>
          <a:r>
            <a:rPr lang="en-CA" sz="1800" b="1" dirty="0"/>
            <a:t>50% </a:t>
          </a:r>
          <a:r>
            <a:rPr lang="en-CA" sz="1800" dirty="0"/>
            <a:t> accuracy with hyperparameter tuning </a:t>
          </a:r>
          <a:r>
            <a:rPr lang="en-CA" sz="1600" dirty="0"/>
            <a:t>- best individual non-NN model</a:t>
          </a:r>
          <a:endParaRPr lang="en-US" sz="1600" dirty="0"/>
        </a:p>
      </dgm:t>
    </dgm:pt>
    <dgm:pt modelId="{359E9226-5FF7-42C4-B443-C3D3D541CBB3}" type="parTrans" cxnId="{7B159E55-B221-4FD6-A0F5-5C69D046902F}">
      <dgm:prSet/>
      <dgm:spPr/>
      <dgm:t>
        <a:bodyPr/>
        <a:lstStyle/>
        <a:p>
          <a:endParaRPr lang="en-US"/>
        </a:p>
      </dgm:t>
    </dgm:pt>
    <dgm:pt modelId="{BA8FD624-2587-4A87-9400-04F3C2BFEBFD}" type="sibTrans" cxnId="{7B159E55-B221-4FD6-A0F5-5C69D046902F}">
      <dgm:prSet/>
      <dgm:spPr/>
      <dgm:t>
        <a:bodyPr/>
        <a:lstStyle/>
        <a:p>
          <a:pPr>
            <a:lnSpc>
              <a:spcPct val="100000"/>
            </a:lnSpc>
          </a:pPr>
          <a:endParaRPr lang="en-US"/>
        </a:p>
      </dgm:t>
    </dgm:pt>
    <dgm:pt modelId="{E5B4E207-124F-4393-B3E0-679873E16629}">
      <dgm:prSet custT="1"/>
      <dgm:spPr/>
      <dgm:t>
        <a:bodyPr/>
        <a:lstStyle/>
        <a:p>
          <a:pPr>
            <a:lnSpc>
              <a:spcPct val="100000"/>
            </a:lnSpc>
          </a:pPr>
          <a:r>
            <a:rPr lang="en-CA" sz="1800" b="1" dirty="0">
              <a:solidFill>
                <a:schemeClr val="accent3"/>
              </a:solidFill>
            </a:rPr>
            <a:t>K-Nearest Neighbors (KNN)</a:t>
          </a:r>
        </a:p>
        <a:p>
          <a:pPr>
            <a:lnSpc>
              <a:spcPct val="100000"/>
            </a:lnSpc>
          </a:pPr>
          <a:r>
            <a:rPr lang="en-CA" sz="1800" u="sng" dirty="0"/>
            <a:t>Without PCA:</a:t>
          </a:r>
        </a:p>
        <a:p>
          <a:pPr>
            <a:lnSpc>
              <a:spcPct val="100000"/>
            </a:lnSpc>
          </a:pPr>
          <a:r>
            <a:rPr lang="en-CA" sz="1800" dirty="0"/>
            <a:t>initial 27% accuracy, 28% accuracy after hyperparameter tuning via random search</a:t>
          </a:r>
        </a:p>
        <a:p>
          <a:pPr>
            <a:lnSpc>
              <a:spcPct val="100000"/>
            </a:lnSpc>
          </a:pPr>
          <a:r>
            <a:rPr lang="en-CA" sz="1800" u="sng" dirty="0"/>
            <a:t>With PCA:</a:t>
          </a:r>
        </a:p>
        <a:p>
          <a:pPr>
            <a:lnSpc>
              <a:spcPct val="100000"/>
            </a:lnSpc>
          </a:pPr>
          <a:r>
            <a:rPr lang="en-CA" sz="1800" b="1" dirty="0"/>
            <a:t>30% </a:t>
          </a:r>
          <a:r>
            <a:rPr lang="en-CA" sz="1800" dirty="0"/>
            <a:t>test accuracy after hyperparameter tuning</a:t>
          </a:r>
          <a:endParaRPr lang="en-CA" sz="1800" b="1" dirty="0">
            <a:solidFill>
              <a:schemeClr val="accent3"/>
            </a:solidFill>
          </a:endParaRPr>
        </a:p>
        <a:p>
          <a:pPr>
            <a:lnSpc>
              <a:spcPct val="100000"/>
            </a:lnSpc>
          </a:pPr>
          <a:endParaRPr lang="en-US" sz="2400" b="1" dirty="0">
            <a:solidFill>
              <a:schemeClr val="accent3"/>
            </a:solidFill>
          </a:endParaRPr>
        </a:p>
      </dgm:t>
    </dgm:pt>
    <dgm:pt modelId="{4530D006-82B7-4066-9B73-0ED6D89E2CA5}" type="parTrans" cxnId="{041B4D13-A29B-4FF9-8CD3-060D32F9ED98}">
      <dgm:prSet/>
      <dgm:spPr/>
      <dgm:t>
        <a:bodyPr/>
        <a:lstStyle/>
        <a:p>
          <a:endParaRPr lang="en-US"/>
        </a:p>
      </dgm:t>
    </dgm:pt>
    <dgm:pt modelId="{BDECF079-682D-4C40-BB45-301470F2F0E7}" type="sibTrans" cxnId="{041B4D13-A29B-4FF9-8CD3-060D32F9ED98}">
      <dgm:prSet/>
      <dgm:spPr/>
      <dgm:t>
        <a:bodyPr/>
        <a:lstStyle/>
        <a:p>
          <a:pPr>
            <a:lnSpc>
              <a:spcPct val="100000"/>
            </a:lnSpc>
          </a:pPr>
          <a:endParaRPr lang="en-US"/>
        </a:p>
      </dgm:t>
    </dgm:pt>
    <dgm:pt modelId="{A53B16FB-8CCB-4B9F-BA91-90A3A5E2CBCB}">
      <dgm:prSet custT="1"/>
      <dgm:spPr/>
      <dgm:t>
        <a:bodyPr/>
        <a:lstStyle/>
        <a:p>
          <a:pPr>
            <a:lnSpc>
              <a:spcPct val="100000"/>
            </a:lnSpc>
          </a:pPr>
          <a:r>
            <a:rPr lang="en-CA" sz="1800" b="1" dirty="0">
              <a:solidFill>
                <a:schemeClr val="accent1"/>
              </a:solidFill>
            </a:rPr>
            <a:t>Logistic Regression</a:t>
          </a:r>
        </a:p>
        <a:p>
          <a:pPr>
            <a:lnSpc>
              <a:spcPct val="100000"/>
            </a:lnSpc>
          </a:pPr>
          <a:r>
            <a:rPr lang="en-CA" sz="1800" u="sng" dirty="0"/>
            <a:t>With PCA :</a:t>
          </a:r>
        </a:p>
        <a:p>
          <a:pPr>
            <a:lnSpc>
              <a:spcPct val="100000"/>
            </a:lnSpc>
          </a:pPr>
          <a:r>
            <a:rPr lang="en-US" sz="1800" b="0" dirty="0">
              <a:solidFill>
                <a:schemeClr val="tx1"/>
              </a:solidFill>
            </a:rPr>
            <a:t>Only </a:t>
          </a:r>
          <a:r>
            <a:rPr lang="en-US" sz="1800" b="1" dirty="0">
              <a:solidFill>
                <a:schemeClr val="tx1"/>
              </a:solidFill>
            </a:rPr>
            <a:t>18% </a:t>
          </a:r>
          <a:r>
            <a:rPr lang="en-US" sz="1800" b="0" dirty="0">
              <a:solidFill>
                <a:schemeClr val="tx1"/>
              </a:solidFill>
            </a:rPr>
            <a:t>test accuracy –very poor</a:t>
          </a:r>
        </a:p>
        <a:p>
          <a:pPr>
            <a:lnSpc>
              <a:spcPct val="100000"/>
            </a:lnSpc>
          </a:pPr>
          <a:r>
            <a:rPr lang="en-US" sz="1800" b="0" dirty="0">
              <a:solidFill>
                <a:schemeClr val="tx1"/>
              </a:solidFill>
            </a:rPr>
            <a:t>Not included in ensemble</a:t>
          </a:r>
        </a:p>
      </dgm:t>
    </dgm:pt>
    <dgm:pt modelId="{5A72F05A-100F-4B3B-BF86-95F8F09C7178}" type="parTrans" cxnId="{84021E20-7DA3-4FA3-A0ED-60D22568B539}">
      <dgm:prSet/>
      <dgm:spPr/>
      <dgm:t>
        <a:bodyPr/>
        <a:lstStyle/>
        <a:p>
          <a:endParaRPr lang="en-US"/>
        </a:p>
      </dgm:t>
    </dgm:pt>
    <dgm:pt modelId="{D98A458E-A718-4C5F-AB90-B153BE0E0B2D}" type="sibTrans" cxnId="{84021E20-7DA3-4FA3-A0ED-60D22568B539}">
      <dgm:prSet/>
      <dgm:spPr/>
      <dgm:t>
        <a:bodyPr/>
        <a:lstStyle/>
        <a:p>
          <a:endParaRPr lang="en-US"/>
        </a:p>
      </dgm:t>
    </dgm:pt>
    <dgm:pt modelId="{CA447716-CDDC-4A10-8381-2BAB74D11434}">
      <dgm:prSet custT="1"/>
      <dgm:spPr/>
      <dgm:t>
        <a:bodyPr/>
        <a:lstStyle/>
        <a:p>
          <a:pPr>
            <a:lnSpc>
              <a:spcPct val="100000"/>
            </a:lnSpc>
          </a:pPr>
          <a:r>
            <a:rPr lang="en-CA" sz="1800" b="1" dirty="0">
              <a:solidFill>
                <a:schemeClr val="accent2"/>
              </a:solidFill>
            </a:rPr>
            <a:t>Support Vector (SVC) </a:t>
          </a:r>
        </a:p>
        <a:p>
          <a:pPr>
            <a:lnSpc>
              <a:spcPct val="100000"/>
            </a:lnSpc>
          </a:pPr>
          <a:r>
            <a:rPr lang="en-CA" sz="1800" u="sng" dirty="0"/>
            <a:t>With PCA and Kernel Trick:</a:t>
          </a:r>
        </a:p>
        <a:p>
          <a:pPr>
            <a:lnSpc>
              <a:spcPct val="100000"/>
            </a:lnSpc>
          </a:pPr>
          <a:r>
            <a:rPr lang="en-CA" sz="1800" b="1" u="none" dirty="0"/>
            <a:t>32% </a:t>
          </a:r>
          <a:r>
            <a:rPr lang="en-CA" sz="1800" u="none" dirty="0"/>
            <a:t>test accuracy after hyperparameter tuning via grid search</a:t>
          </a:r>
          <a:endParaRPr lang="en-CA" sz="1600" dirty="0"/>
        </a:p>
        <a:p>
          <a:pPr>
            <a:lnSpc>
              <a:spcPct val="100000"/>
            </a:lnSpc>
          </a:pPr>
          <a:endParaRPr lang="en-US" sz="1600" dirty="0"/>
        </a:p>
      </dgm:t>
    </dgm:pt>
    <dgm:pt modelId="{5E8C2E24-24BB-45F6-AB23-A1C3DB7DC456}" type="sibTrans" cxnId="{45F001A5-8CE7-438D-AE84-8F810197CD6C}">
      <dgm:prSet/>
      <dgm:spPr/>
      <dgm:t>
        <a:bodyPr/>
        <a:lstStyle/>
        <a:p>
          <a:pPr>
            <a:lnSpc>
              <a:spcPct val="100000"/>
            </a:lnSpc>
          </a:pPr>
          <a:endParaRPr lang="en-US"/>
        </a:p>
      </dgm:t>
    </dgm:pt>
    <dgm:pt modelId="{88882A40-A3B3-4646-A162-89B2D6861CF2}" type="parTrans" cxnId="{45F001A5-8CE7-438D-AE84-8F810197CD6C}">
      <dgm:prSet/>
      <dgm:spPr/>
      <dgm:t>
        <a:bodyPr/>
        <a:lstStyle/>
        <a:p>
          <a:endParaRPr lang="en-US"/>
        </a:p>
      </dgm:t>
    </dgm:pt>
    <dgm:pt modelId="{CCF598BC-F776-45B7-91CE-67E59DE88156}" type="pres">
      <dgm:prSet presAssocID="{5FDE8931-5F13-4888-BB5D-3F7CFCFAB4C2}" presName="root" presStyleCnt="0">
        <dgm:presLayoutVars>
          <dgm:dir/>
          <dgm:resizeHandles val="exact"/>
        </dgm:presLayoutVars>
      </dgm:prSet>
      <dgm:spPr/>
    </dgm:pt>
    <dgm:pt modelId="{BCE637F2-85DE-40A1-A572-B1CA91D67590}" type="pres">
      <dgm:prSet presAssocID="{5FDE8931-5F13-4888-BB5D-3F7CFCFAB4C2}" presName="container" presStyleCnt="0">
        <dgm:presLayoutVars>
          <dgm:dir/>
          <dgm:resizeHandles val="exact"/>
        </dgm:presLayoutVars>
      </dgm:prSet>
      <dgm:spPr/>
    </dgm:pt>
    <dgm:pt modelId="{4E67829D-7FCD-4238-B478-888D02BAAC2D}" type="pres">
      <dgm:prSet presAssocID="{5C092D13-9947-4B93-957A-1BAD77437D70}" presName="compNode" presStyleCnt="0"/>
      <dgm:spPr/>
    </dgm:pt>
    <dgm:pt modelId="{337E1A46-5F63-423A-848C-4C892E10B888}" type="pres">
      <dgm:prSet presAssocID="{5C092D13-9947-4B93-957A-1BAD77437D70}" presName="iconBgRect" presStyleLbl="bgShp" presStyleIdx="0" presStyleCnt="4" custLinFactY="86196" custLinFactNeighborX="-6908" custLinFactNeighborY="100000"/>
      <dgm:spPr/>
    </dgm:pt>
    <dgm:pt modelId="{20225A13-12DF-4921-8B6F-BA37826F550C}" type="pres">
      <dgm:prSet presAssocID="{5C092D13-9947-4B93-957A-1BAD77437D70}" presName="iconRect" presStyleLbl="node1" presStyleIdx="0" presStyleCnt="4" custLinFactY="115184" custLinFactNeighborX="-11911" custLinFactNeighborY="2000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ximize"/>
        </a:ext>
      </dgm:extLst>
    </dgm:pt>
    <dgm:pt modelId="{431C262B-DD29-4254-8A8C-244D46229D5F}" type="pres">
      <dgm:prSet presAssocID="{5C092D13-9947-4B93-957A-1BAD77437D70}" presName="spaceRect" presStyleCnt="0"/>
      <dgm:spPr/>
    </dgm:pt>
    <dgm:pt modelId="{C2326CB5-3E42-4390-9313-6A8666AD1A8C}" type="pres">
      <dgm:prSet presAssocID="{5C092D13-9947-4B93-957A-1BAD77437D70}" presName="textRect" presStyleLbl="revTx" presStyleIdx="0" presStyleCnt="4" custScaleX="128376" custScaleY="165049" custLinFactNeighborX="6931" custLinFactNeighborY="-14107">
        <dgm:presLayoutVars>
          <dgm:chMax val="1"/>
          <dgm:chPref val="1"/>
        </dgm:presLayoutVars>
      </dgm:prSet>
      <dgm:spPr/>
    </dgm:pt>
    <dgm:pt modelId="{3AA12CF4-79E0-48D5-B1AB-661773AA27CC}" type="pres">
      <dgm:prSet presAssocID="{BA8FD624-2587-4A87-9400-04F3C2BFEBFD}" presName="sibTrans" presStyleLbl="sibTrans2D1" presStyleIdx="0" presStyleCnt="0"/>
      <dgm:spPr/>
    </dgm:pt>
    <dgm:pt modelId="{74EC2CEF-E669-4C00-B52D-2EA8166EFBD2}" type="pres">
      <dgm:prSet presAssocID="{E5B4E207-124F-4393-B3E0-679873E16629}" presName="compNode" presStyleCnt="0"/>
      <dgm:spPr/>
    </dgm:pt>
    <dgm:pt modelId="{550B45B8-2BC6-419B-AB87-83CAC18FF723}" type="pres">
      <dgm:prSet presAssocID="{E5B4E207-124F-4393-B3E0-679873E16629}" presName="iconBgRect" presStyleLbl="bgShp" presStyleIdx="1" presStyleCnt="4" custLinFactNeighborX="-20758" custLinFactNeighborY="-5547"/>
      <dgm:spPr/>
    </dgm:pt>
    <dgm:pt modelId="{332DCF41-4166-4EF0-B73D-77A05A35B112}" type="pres">
      <dgm:prSet presAssocID="{E5B4E207-124F-4393-B3E0-679873E16629}" presName="iconRect" presStyleLbl="node1" presStyleIdx="1" presStyleCnt="4" custLinFactNeighborX="-34687" custLinFactNeighborY="-693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BB212B4-A1E6-42A3-9C0A-A5144126B842}" type="pres">
      <dgm:prSet presAssocID="{E5B4E207-124F-4393-B3E0-679873E16629}" presName="spaceRect" presStyleCnt="0"/>
      <dgm:spPr/>
    </dgm:pt>
    <dgm:pt modelId="{26A463FE-B3E6-43ED-94FA-157C21B39B0D}" type="pres">
      <dgm:prSet presAssocID="{E5B4E207-124F-4393-B3E0-679873E16629}" presName="textRect" presStyleLbl="revTx" presStyleIdx="1" presStyleCnt="4" custScaleX="127999" custScaleY="158974" custLinFactNeighborX="-533" custLinFactNeighborY="17616">
        <dgm:presLayoutVars>
          <dgm:chMax val="1"/>
          <dgm:chPref val="1"/>
        </dgm:presLayoutVars>
      </dgm:prSet>
      <dgm:spPr/>
    </dgm:pt>
    <dgm:pt modelId="{194A62AB-68E7-4759-AC68-B05874237E1A}" type="pres">
      <dgm:prSet presAssocID="{BDECF079-682D-4C40-BB45-301470F2F0E7}" presName="sibTrans" presStyleLbl="sibTrans2D1" presStyleIdx="0" presStyleCnt="0"/>
      <dgm:spPr/>
    </dgm:pt>
    <dgm:pt modelId="{2E13053D-2F9F-4EE6-952D-80A253A638E9}" type="pres">
      <dgm:prSet presAssocID="{CA447716-CDDC-4A10-8381-2BAB74D11434}" presName="compNode" presStyleCnt="0"/>
      <dgm:spPr/>
    </dgm:pt>
    <dgm:pt modelId="{8CEE2194-F30D-468F-9337-99E1D35872C4}" type="pres">
      <dgm:prSet presAssocID="{CA447716-CDDC-4A10-8381-2BAB74D11434}" presName="iconBgRect" presStyleLbl="bgShp" presStyleIdx="2" presStyleCnt="4" custLinFactY="-100000" custLinFactNeighborX="-6612" custLinFactNeighborY="-127790"/>
      <dgm:spPr/>
    </dgm:pt>
    <dgm:pt modelId="{1E666FA1-6C8C-43BE-83F5-ECA5C67B45B8}" type="pres">
      <dgm:prSet presAssocID="{CA447716-CDDC-4A10-8381-2BAB74D11434}" presName="iconRect" presStyleLbl="node1" presStyleIdx="2" presStyleCnt="4" custLinFactY="-192590" custLinFactNeighborX="-11400"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est scene"/>
        </a:ext>
      </dgm:extLst>
    </dgm:pt>
    <dgm:pt modelId="{F25E2DBB-FC30-40D9-9D96-511A0B037D39}" type="pres">
      <dgm:prSet presAssocID="{CA447716-CDDC-4A10-8381-2BAB74D11434}" presName="spaceRect" presStyleCnt="0"/>
      <dgm:spPr/>
    </dgm:pt>
    <dgm:pt modelId="{24623785-30E2-4650-ABA8-E2894332757F}" type="pres">
      <dgm:prSet presAssocID="{CA447716-CDDC-4A10-8381-2BAB74D11434}" presName="textRect" presStyleLbl="revTx" presStyleIdx="2" presStyleCnt="4" custScaleX="106700" custScaleY="130476" custLinFactNeighborX="-2388" custLinFactNeighborY="-32646">
        <dgm:presLayoutVars>
          <dgm:chMax val="1"/>
          <dgm:chPref val="1"/>
        </dgm:presLayoutVars>
      </dgm:prSet>
      <dgm:spPr/>
    </dgm:pt>
    <dgm:pt modelId="{C7DF29FC-6C64-4B4C-8C17-D361FAA5A404}" type="pres">
      <dgm:prSet presAssocID="{5E8C2E24-24BB-45F6-AB23-A1C3DB7DC456}" presName="sibTrans" presStyleLbl="sibTrans2D1" presStyleIdx="0" presStyleCnt="0"/>
      <dgm:spPr/>
    </dgm:pt>
    <dgm:pt modelId="{55ED4367-6948-4933-BC7E-E21D73C9BDEB}" type="pres">
      <dgm:prSet presAssocID="{A53B16FB-8CCB-4B9F-BA91-90A3A5E2CBCB}" presName="compNode" presStyleCnt="0"/>
      <dgm:spPr/>
    </dgm:pt>
    <dgm:pt modelId="{0C6CFCD3-3909-4952-8BE0-AE5D399CCE39}" type="pres">
      <dgm:prSet presAssocID="{A53B16FB-8CCB-4B9F-BA91-90A3A5E2CBCB}" presName="iconBgRect" presStyleLbl="bgShp" presStyleIdx="3" presStyleCnt="4" custLinFactNeighborX="3559" custLinFactNeighborY="-38531"/>
      <dgm:spPr/>
    </dgm:pt>
    <dgm:pt modelId="{FDB1FDDE-5787-49DB-9035-C8FF588AD693}" type="pres">
      <dgm:prSet presAssocID="{A53B16FB-8CCB-4B9F-BA91-90A3A5E2CBCB}" presName="iconRect" presStyleLbl="node1" presStyleIdx="3" presStyleCnt="4" custLinFactNeighborX="6136" custLinFactNeighborY="-69913"/>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pward trend"/>
        </a:ext>
      </dgm:extLst>
    </dgm:pt>
    <dgm:pt modelId="{6A7F2A31-EC06-4ABF-ADF9-7956DDAD262D}" type="pres">
      <dgm:prSet presAssocID="{A53B16FB-8CCB-4B9F-BA91-90A3A5E2CBCB}" presName="spaceRect" presStyleCnt="0"/>
      <dgm:spPr/>
    </dgm:pt>
    <dgm:pt modelId="{372544D3-F044-419D-8C8C-C898EBF32E54}" type="pres">
      <dgm:prSet presAssocID="{A53B16FB-8CCB-4B9F-BA91-90A3A5E2CBCB}" presName="textRect" presStyleLbl="revTx" presStyleIdx="3" presStyleCnt="4" custScaleX="124837" custScaleY="149865" custLinFactNeighborX="7098" custLinFactNeighborY="-47779">
        <dgm:presLayoutVars>
          <dgm:chMax val="1"/>
          <dgm:chPref val="1"/>
        </dgm:presLayoutVars>
      </dgm:prSet>
      <dgm:spPr/>
    </dgm:pt>
  </dgm:ptLst>
  <dgm:cxnLst>
    <dgm:cxn modelId="{EE2E8C07-6D2E-4CB0-84C3-9D312A0CFD41}" type="presOf" srcId="{5FDE8931-5F13-4888-BB5D-3F7CFCFAB4C2}" destId="{CCF598BC-F776-45B7-91CE-67E59DE88156}" srcOrd="0" destOrd="0" presId="urn:microsoft.com/office/officeart/2018/2/layout/IconCircleList"/>
    <dgm:cxn modelId="{041B4D13-A29B-4FF9-8CD3-060D32F9ED98}" srcId="{5FDE8931-5F13-4888-BB5D-3F7CFCFAB4C2}" destId="{E5B4E207-124F-4393-B3E0-679873E16629}" srcOrd="1" destOrd="0" parTransId="{4530D006-82B7-4066-9B73-0ED6D89E2CA5}" sibTransId="{BDECF079-682D-4C40-BB45-301470F2F0E7}"/>
    <dgm:cxn modelId="{30232019-C264-4480-B594-9C8DB5F71F1E}" type="presOf" srcId="{BA8FD624-2587-4A87-9400-04F3C2BFEBFD}" destId="{3AA12CF4-79E0-48D5-B1AB-661773AA27CC}" srcOrd="0" destOrd="0" presId="urn:microsoft.com/office/officeart/2018/2/layout/IconCircleList"/>
    <dgm:cxn modelId="{84021E20-7DA3-4FA3-A0ED-60D22568B539}" srcId="{5FDE8931-5F13-4888-BB5D-3F7CFCFAB4C2}" destId="{A53B16FB-8CCB-4B9F-BA91-90A3A5E2CBCB}" srcOrd="3" destOrd="0" parTransId="{5A72F05A-100F-4B3B-BF86-95F8F09C7178}" sibTransId="{D98A458E-A718-4C5F-AB90-B153BE0E0B2D}"/>
    <dgm:cxn modelId="{9E3F0027-69AF-40CA-A995-FA7FBE444DF3}" type="presOf" srcId="{BDECF079-682D-4C40-BB45-301470F2F0E7}" destId="{194A62AB-68E7-4759-AC68-B05874237E1A}" srcOrd="0" destOrd="0" presId="urn:microsoft.com/office/officeart/2018/2/layout/IconCircleList"/>
    <dgm:cxn modelId="{2C1FB02D-2E51-4B14-BC66-BA71EA7CD9DB}" type="presOf" srcId="{5E8C2E24-24BB-45F6-AB23-A1C3DB7DC456}" destId="{C7DF29FC-6C64-4B4C-8C17-D361FAA5A404}" srcOrd="0" destOrd="0" presId="urn:microsoft.com/office/officeart/2018/2/layout/IconCircleList"/>
    <dgm:cxn modelId="{85D9D353-330D-4ECD-8D0E-19FB31202AEC}" type="presOf" srcId="{CA447716-CDDC-4A10-8381-2BAB74D11434}" destId="{24623785-30E2-4650-ABA8-E2894332757F}" srcOrd="0" destOrd="0" presId="urn:microsoft.com/office/officeart/2018/2/layout/IconCircleList"/>
    <dgm:cxn modelId="{7B159E55-B221-4FD6-A0F5-5C69D046902F}" srcId="{5FDE8931-5F13-4888-BB5D-3F7CFCFAB4C2}" destId="{5C092D13-9947-4B93-957A-1BAD77437D70}" srcOrd="0" destOrd="0" parTransId="{359E9226-5FF7-42C4-B443-C3D3D541CBB3}" sibTransId="{BA8FD624-2587-4A87-9400-04F3C2BFEBFD}"/>
    <dgm:cxn modelId="{38FBD27D-0D07-45D6-937D-94B6B8A2C9D0}" type="presOf" srcId="{5C092D13-9947-4B93-957A-1BAD77437D70}" destId="{C2326CB5-3E42-4390-9313-6A8666AD1A8C}" srcOrd="0" destOrd="0" presId="urn:microsoft.com/office/officeart/2018/2/layout/IconCircleList"/>
    <dgm:cxn modelId="{45F001A5-8CE7-438D-AE84-8F810197CD6C}" srcId="{5FDE8931-5F13-4888-BB5D-3F7CFCFAB4C2}" destId="{CA447716-CDDC-4A10-8381-2BAB74D11434}" srcOrd="2" destOrd="0" parTransId="{88882A40-A3B3-4646-A162-89B2D6861CF2}" sibTransId="{5E8C2E24-24BB-45F6-AB23-A1C3DB7DC456}"/>
    <dgm:cxn modelId="{3FD93CBA-155E-4DA3-8BF6-8D0E2A290BCE}" type="presOf" srcId="{A53B16FB-8CCB-4B9F-BA91-90A3A5E2CBCB}" destId="{372544D3-F044-419D-8C8C-C898EBF32E54}" srcOrd="0" destOrd="0" presId="urn:microsoft.com/office/officeart/2018/2/layout/IconCircleList"/>
    <dgm:cxn modelId="{35CF20FC-3848-4F49-88D3-6B69FADC8188}" type="presOf" srcId="{E5B4E207-124F-4393-B3E0-679873E16629}" destId="{26A463FE-B3E6-43ED-94FA-157C21B39B0D}" srcOrd="0" destOrd="0" presId="urn:microsoft.com/office/officeart/2018/2/layout/IconCircleList"/>
    <dgm:cxn modelId="{6411AB91-AD44-42C8-B681-14349E4AD6E0}" type="presParOf" srcId="{CCF598BC-F776-45B7-91CE-67E59DE88156}" destId="{BCE637F2-85DE-40A1-A572-B1CA91D67590}" srcOrd="0" destOrd="0" presId="urn:microsoft.com/office/officeart/2018/2/layout/IconCircleList"/>
    <dgm:cxn modelId="{3278E581-973F-4BFE-9C0B-6CB160604473}" type="presParOf" srcId="{BCE637F2-85DE-40A1-A572-B1CA91D67590}" destId="{4E67829D-7FCD-4238-B478-888D02BAAC2D}" srcOrd="0" destOrd="0" presId="urn:microsoft.com/office/officeart/2018/2/layout/IconCircleList"/>
    <dgm:cxn modelId="{FD47C45B-E0C1-412B-A5FA-A8520A97A1DA}" type="presParOf" srcId="{4E67829D-7FCD-4238-B478-888D02BAAC2D}" destId="{337E1A46-5F63-423A-848C-4C892E10B888}" srcOrd="0" destOrd="0" presId="urn:microsoft.com/office/officeart/2018/2/layout/IconCircleList"/>
    <dgm:cxn modelId="{A0675D03-3E37-4085-B0EA-2BD4C149B978}" type="presParOf" srcId="{4E67829D-7FCD-4238-B478-888D02BAAC2D}" destId="{20225A13-12DF-4921-8B6F-BA37826F550C}" srcOrd="1" destOrd="0" presId="urn:microsoft.com/office/officeart/2018/2/layout/IconCircleList"/>
    <dgm:cxn modelId="{CC0CA5BE-2F90-401A-B44A-07D31D1E2D99}" type="presParOf" srcId="{4E67829D-7FCD-4238-B478-888D02BAAC2D}" destId="{431C262B-DD29-4254-8A8C-244D46229D5F}" srcOrd="2" destOrd="0" presId="urn:microsoft.com/office/officeart/2018/2/layout/IconCircleList"/>
    <dgm:cxn modelId="{FE91C768-2866-4EE9-8D12-B676BFE82213}" type="presParOf" srcId="{4E67829D-7FCD-4238-B478-888D02BAAC2D}" destId="{C2326CB5-3E42-4390-9313-6A8666AD1A8C}" srcOrd="3" destOrd="0" presId="urn:microsoft.com/office/officeart/2018/2/layout/IconCircleList"/>
    <dgm:cxn modelId="{D5558AB4-10D1-4302-8D2B-75BD9737B4C9}" type="presParOf" srcId="{BCE637F2-85DE-40A1-A572-B1CA91D67590}" destId="{3AA12CF4-79E0-48D5-B1AB-661773AA27CC}" srcOrd="1" destOrd="0" presId="urn:microsoft.com/office/officeart/2018/2/layout/IconCircleList"/>
    <dgm:cxn modelId="{1779661A-96CC-4695-B13E-C64B2AAFD407}" type="presParOf" srcId="{BCE637F2-85DE-40A1-A572-B1CA91D67590}" destId="{74EC2CEF-E669-4C00-B52D-2EA8166EFBD2}" srcOrd="2" destOrd="0" presId="urn:microsoft.com/office/officeart/2018/2/layout/IconCircleList"/>
    <dgm:cxn modelId="{59FB0194-23E0-434F-8059-0D1DD051C44E}" type="presParOf" srcId="{74EC2CEF-E669-4C00-B52D-2EA8166EFBD2}" destId="{550B45B8-2BC6-419B-AB87-83CAC18FF723}" srcOrd="0" destOrd="0" presId="urn:microsoft.com/office/officeart/2018/2/layout/IconCircleList"/>
    <dgm:cxn modelId="{B8FCCFA1-A216-4EB6-8D01-E31E07D871C8}" type="presParOf" srcId="{74EC2CEF-E669-4C00-B52D-2EA8166EFBD2}" destId="{332DCF41-4166-4EF0-B73D-77A05A35B112}" srcOrd="1" destOrd="0" presId="urn:microsoft.com/office/officeart/2018/2/layout/IconCircleList"/>
    <dgm:cxn modelId="{B2886FB2-1E8A-4927-B95A-D32D10FE44BA}" type="presParOf" srcId="{74EC2CEF-E669-4C00-B52D-2EA8166EFBD2}" destId="{8BB212B4-A1E6-42A3-9C0A-A5144126B842}" srcOrd="2" destOrd="0" presId="urn:microsoft.com/office/officeart/2018/2/layout/IconCircleList"/>
    <dgm:cxn modelId="{A4072670-EBE0-4FF5-9F85-D7A861AACCEE}" type="presParOf" srcId="{74EC2CEF-E669-4C00-B52D-2EA8166EFBD2}" destId="{26A463FE-B3E6-43ED-94FA-157C21B39B0D}" srcOrd="3" destOrd="0" presId="urn:microsoft.com/office/officeart/2018/2/layout/IconCircleList"/>
    <dgm:cxn modelId="{9C76DDC0-09A4-4CFC-9EE4-D32E6C08D87B}" type="presParOf" srcId="{BCE637F2-85DE-40A1-A572-B1CA91D67590}" destId="{194A62AB-68E7-4759-AC68-B05874237E1A}" srcOrd="3" destOrd="0" presId="urn:microsoft.com/office/officeart/2018/2/layout/IconCircleList"/>
    <dgm:cxn modelId="{72D8B7DF-6D13-4FF8-B4C3-DEB8550BA0EE}" type="presParOf" srcId="{BCE637F2-85DE-40A1-A572-B1CA91D67590}" destId="{2E13053D-2F9F-4EE6-952D-80A253A638E9}" srcOrd="4" destOrd="0" presId="urn:microsoft.com/office/officeart/2018/2/layout/IconCircleList"/>
    <dgm:cxn modelId="{D2387621-A4D0-4F40-B454-4B18433D5FAF}" type="presParOf" srcId="{2E13053D-2F9F-4EE6-952D-80A253A638E9}" destId="{8CEE2194-F30D-468F-9337-99E1D35872C4}" srcOrd="0" destOrd="0" presId="urn:microsoft.com/office/officeart/2018/2/layout/IconCircleList"/>
    <dgm:cxn modelId="{699DC9AA-383A-4F24-A396-AEFD790D6D0E}" type="presParOf" srcId="{2E13053D-2F9F-4EE6-952D-80A253A638E9}" destId="{1E666FA1-6C8C-43BE-83F5-ECA5C67B45B8}" srcOrd="1" destOrd="0" presId="urn:microsoft.com/office/officeart/2018/2/layout/IconCircleList"/>
    <dgm:cxn modelId="{FB91E5B0-C04E-4250-B5B9-8DEDC8F1F8AF}" type="presParOf" srcId="{2E13053D-2F9F-4EE6-952D-80A253A638E9}" destId="{F25E2DBB-FC30-40D9-9D96-511A0B037D39}" srcOrd="2" destOrd="0" presId="urn:microsoft.com/office/officeart/2018/2/layout/IconCircleList"/>
    <dgm:cxn modelId="{DF3D74CF-056A-4D5F-9661-90F4BAFCB1F2}" type="presParOf" srcId="{2E13053D-2F9F-4EE6-952D-80A253A638E9}" destId="{24623785-30E2-4650-ABA8-E2894332757F}" srcOrd="3" destOrd="0" presId="urn:microsoft.com/office/officeart/2018/2/layout/IconCircleList"/>
    <dgm:cxn modelId="{C7F5A339-B992-49C7-9340-398CFA558C35}" type="presParOf" srcId="{BCE637F2-85DE-40A1-A572-B1CA91D67590}" destId="{C7DF29FC-6C64-4B4C-8C17-D361FAA5A404}" srcOrd="5" destOrd="0" presId="urn:microsoft.com/office/officeart/2018/2/layout/IconCircleList"/>
    <dgm:cxn modelId="{A44D9617-35D7-46DB-A2E2-A71285FD2CB2}" type="presParOf" srcId="{BCE637F2-85DE-40A1-A572-B1CA91D67590}" destId="{55ED4367-6948-4933-BC7E-E21D73C9BDEB}" srcOrd="6" destOrd="0" presId="urn:microsoft.com/office/officeart/2018/2/layout/IconCircleList"/>
    <dgm:cxn modelId="{90990326-B1CA-4DA4-8850-DC0D28F36578}" type="presParOf" srcId="{55ED4367-6948-4933-BC7E-E21D73C9BDEB}" destId="{0C6CFCD3-3909-4952-8BE0-AE5D399CCE39}" srcOrd="0" destOrd="0" presId="urn:microsoft.com/office/officeart/2018/2/layout/IconCircleList"/>
    <dgm:cxn modelId="{E0025600-ED97-457F-BFFF-3AA19DA1783A}" type="presParOf" srcId="{55ED4367-6948-4933-BC7E-E21D73C9BDEB}" destId="{FDB1FDDE-5787-49DB-9035-C8FF588AD693}" srcOrd="1" destOrd="0" presId="urn:microsoft.com/office/officeart/2018/2/layout/IconCircleList"/>
    <dgm:cxn modelId="{87708DBA-43DF-4F40-85D6-C864958BBADB}" type="presParOf" srcId="{55ED4367-6948-4933-BC7E-E21D73C9BDEB}" destId="{6A7F2A31-EC06-4ABF-ADF9-7956DDAD262D}" srcOrd="2" destOrd="0" presId="urn:microsoft.com/office/officeart/2018/2/layout/IconCircleList"/>
    <dgm:cxn modelId="{C2574792-FBE5-404B-9A63-1CFB9CD4C275}" type="presParOf" srcId="{55ED4367-6948-4933-BC7E-E21D73C9BDEB}" destId="{372544D3-F044-419D-8C8C-C898EBF32E5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E1A46-5F63-423A-848C-4C892E10B888}">
      <dsp:nvSpPr>
        <dsp:cNvPr id="0" name=""/>
        <dsp:cNvSpPr/>
      </dsp:nvSpPr>
      <dsp:spPr>
        <a:xfrm>
          <a:off x="155880" y="2946850"/>
          <a:ext cx="1343023" cy="13430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25A13-12DF-4921-8B6F-BA37826F550C}">
      <dsp:nvSpPr>
        <dsp:cNvPr id="0" name=""/>
        <dsp:cNvSpPr/>
      </dsp:nvSpPr>
      <dsp:spPr>
        <a:xfrm>
          <a:off x="437910" y="3183366"/>
          <a:ext cx="778953" cy="77895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326CB5-3E42-4390-9313-6A8666AD1A8C}">
      <dsp:nvSpPr>
        <dsp:cNvPr id="0" name=""/>
        <dsp:cNvSpPr/>
      </dsp:nvSpPr>
      <dsp:spPr>
        <a:xfrm>
          <a:off x="1649736" y="0"/>
          <a:ext cx="4063998" cy="2216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4"/>
              </a:solidFill>
            </a:rPr>
            <a:t>Random Forest (RF)</a:t>
          </a:r>
        </a:p>
        <a:p>
          <a:pPr marL="0" lvl="0" indent="0" algn="l" defTabSz="800100">
            <a:lnSpc>
              <a:spcPct val="100000"/>
            </a:lnSpc>
            <a:spcBef>
              <a:spcPct val="0"/>
            </a:spcBef>
            <a:spcAft>
              <a:spcPct val="35000"/>
            </a:spcAft>
            <a:buNone/>
          </a:pPr>
          <a:r>
            <a:rPr lang="en-CA" sz="1800" u="sng" kern="1200" dirty="0"/>
            <a:t>Without PCA:</a:t>
          </a:r>
        </a:p>
        <a:p>
          <a:pPr marL="0" lvl="0" indent="0" algn="l" defTabSz="800100">
            <a:lnSpc>
              <a:spcPct val="100000"/>
            </a:lnSpc>
            <a:spcBef>
              <a:spcPct val="0"/>
            </a:spcBef>
            <a:spcAft>
              <a:spcPct val="35000"/>
            </a:spcAft>
            <a:buNone/>
          </a:pPr>
          <a:r>
            <a:rPr lang="en-CA" sz="1800" kern="1200" dirty="0"/>
            <a:t>initial 27% accuracy, 48% accuracy after hyperparameter tuning via random search</a:t>
          </a:r>
        </a:p>
        <a:p>
          <a:pPr marL="0" lvl="0" indent="0" algn="l" defTabSz="800100">
            <a:lnSpc>
              <a:spcPct val="100000"/>
            </a:lnSpc>
            <a:spcBef>
              <a:spcPct val="0"/>
            </a:spcBef>
            <a:spcAft>
              <a:spcPct val="35000"/>
            </a:spcAft>
            <a:buNone/>
          </a:pPr>
          <a:r>
            <a:rPr lang="en-CA" sz="1800" u="sng" kern="1200" dirty="0"/>
            <a:t>With PCA:</a:t>
          </a:r>
        </a:p>
        <a:p>
          <a:pPr marL="0" lvl="0" indent="0" algn="l" defTabSz="800100">
            <a:lnSpc>
              <a:spcPct val="100000"/>
            </a:lnSpc>
            <a:spcBef>
              <a:spcPct val="0"/>
            </a:spcBef>
            <a:spcAft>
              <a:spcPct val="35000"/>
            </a:spcAft>
            <a:buNone/>
          </a:pPr>
          <a:r>
            <a:rPr lang="en-CA" sz="1800" b="1" kern="1200" dirty="0"/>
            <a:t>50% </a:t>
          </a:r>
          <a:r>
            <a:rPr lang="en-CA" sz="1800" kern="1200" dirty="0"/>
            <a:t> accuracy with hyperparameter tuning </a:t>
          </a:r>
          <a:r>
            <a:rPr lang="en-CA" sz="1600" kern="1200" dirty="0"/>
            <a:t>- best individual non-NN model</a:t>
          </a:r>
          <a:endParaRPr lang="en-US" sz="1600" kern="1200" dirty="0"/>
        </a:p>
      </dsp:txBody>
      <dsp:txXfrm>
        <a:off x="1649736" y="0"/>
        <a:ext cx="4063998" cy="2216647"/>
      </dsp:txXfrm>
    </dsp:sp>
    <dsp:sp modelId="{550B45B8-2BC6-419B-AB87-83CAC18FF723}">
      <dsp:nvSpPr>
        <dsp:cNvPr id="0" name=""/>
        <dsp:cNvSpPr/>
      </dsp:nvSpPr>
      <dsp:spPr>
        <a:xfrm>
          <a:off x="5767134" y="371696"/>
          <a:ext cx="1343023" cy="13430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DCF41-4166-4EF0-B73D-77A05A35B112}">
      <dsp:nvSpPr>
        <dsp:cNvPr id="0" name=""/>
        <dsp:cNvSpPr/>
      </dsp:nvSpPr>
      <dsp:spPr>
        <a:xfrm>
          <a:off x="6057759" y="674208"/>
          <a:ext cx="778953" cy="77895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A463FE-B3E6-43ED-94FA-157C21B39B0D}">
      <dsp:nvSpPr>
        <dsp:cNvPr id="0" name=""/>
        <dsp:cNvSpPr/>
      </dsp:nvSpPr>
      <dsp:spPr>
        <a:xfrm>
          <a:off x="7216679" y="286763"/>
          <a:ext cx="4052063" cy="21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3"/>
              </a:solidFill>
            </a:rPr>
            <a:t>K-Nearest Neighbors (KNN)</a:t>
          </a:r>
        </a:p>
        <a:p>
          <a:pPr marL="0" lvl="0" indent="0" algn="l" defTabSz="800100">
            <a:lnSpc>
              <a:spcPct val="100000"/>
            </a:lnSpc>
            <a:spcBef>
              <a:spcPct val="0"/>
            </a:spcBef>
            <a:spcAft>
              <a:spcPct val="35000"/>
            </a:spcAft>
            <a:buNone/>
          </a:pPr>
          <a:r>
            <a:rPr lang="en-CA" sz="1800" u="sng" kern="1200" dirty="0"/>
            <a:t>Without PCA:</a:t>
          </a:r>
        </a:p>
        <a:p>
          <a:pPr marL="0" lvl="0" indent="0" algn="l" defTabSz="800100">
            <a:lnSpc>
              <a:spcPct val="100000"/>
            </a:lnSpc>
            <a:spcBef>
              <a:spcPct val="0"/>
            </a:spcBef>
            <a:spcAft>
              <a:spcPct val="35000"/>
            </a:spcAft>
            <a:buNone/>
          </a:pPr>
          <a:r>
            <a:rPr lang="en-CA" sz="1800" kern="1200" dirty="0"/>
            <a:t>initial 27% accuracy, 28% accuracy after hyperparameter tuning via random search</a:t>
          </a:r>
        </a:p>
        <a:p>
          <a:pPr marL="0" lvl="0" indent="0" algn="l" defTabSz="800100">
            <a:lnSpc>
              <a:spcPct val="100000"/>
            </a:lnSpc>
            <a:spcBef>
              <a:spcPct val="0"/>
            </a:spcBef>
            <a:spcAft>
              <a:spcPct val="35000"/>
            </a:spcAft>
            <a:buNone/>
          </a:pPr>
          <a:r>
            <a:rPr lang="en-CA" sz="1800" u="sng" kern="1200" dirty="0"/>
            <a:t>With PCA:</a:t>
          </a:r>
        </a:p>
        <a:p>
          <a:pPr marL="0" lvl="0" indent="0" algn="l" defTabSz="800100">
            <a:lnSpc>
              <a:spcPct val="100000"/>
            </a:lnSpc>
            <a:spcBef>
              <a:spcPct val="0"/>
            </a:spcBef>
            <a:spcAft>
              <a:spcPct val="35000"/>
            </a:spcAft>
            <a:buNone/>
          </a:pPr>
          <a:r>
            <a:rPr lang="en-CA" sz="1800" b="1" kern="1200" dirty="0"/>
            <a:t>30% </a:t>
          </a:r>
          <a:r>
            <a:rPr lang="en-CA" sz="1800" kern="1200" dirty="0"/>
            <a:t>test accuracy after hyperparameter tuning</a:t>
          </a:r>
          <a:endParaRPr lang="en-CA" sz="1800" b="1" kern="1200" dirty="0">
            <a:solidFill>
              <a:schemeClr val="accent3"/>
            </a:solidFill>
          </a:endParaRPr>
        </a:p>
        <a:p>
          <a:pPr marL="0" lvl="0" indent="0" algn="l" defTabSz="800100">
            <a:lnSpc>
              <a:spcPct val="100000"/>
            </a:lnSpc>
            <a:spcBef>
              <a:spcPct val="0"/>
            </a:spcBef>
            <a:spcAft>
              <a:spcPct val="35000"/>
            </a:spcAft>
            <a:buNone/>
          </a:pPr>
          <a:endParaRPr lang="en-US" sz="2400" b="1" kern="1200" dirty="0">
            <a:solidFill>
              <a:schemeClr val="accent3"/>
            </a:solidFill>
          </a:endParaRPr>
        </a:p>
      </dsp:txBody>
      <dsp:txXfrm>
        <a:off x="7216679" y="286763"/>
        <a:ext cx="4052063" cy="2135058"/>
      </dsp:txXfrm>
    </dsp:sp>
    <dsp:sp modelId="{8CEE2194-F30D-468F-9337-99E1D35872C4}">
      <dsp:nvSpPr>
        <dsp:cNvPr id="0" name=""/>
        <dsp:cNvSpPr/>
      </dsp:nvSpPr>
      <dsp:spPr>
        <a:xfrm>
          <a:off x="159856" y="371704"/>
          <a:ext cx="1343023" cy="134302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66FA1-6C8C-43BE-83F5-ECA5C67B45B8}">
      <dsp:nvSpPr>
        <dsp:cNvPr id="0" name=""/>
        <dsp:cNvSpPr/>
      </dsp:nvSpPr>
      <dsp:spPr>
        <a:xfrm>
          <a:off x="441891" y="654918"/>
          <a:ext cx="778953" cy="778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623785-30E2-4650-ABA8-E2894332757F}">
      <dsp:nvSpPr>
        <dsp:cNvPr id="0" name=""/>
        <dsp:cNvSpPr/>
      </dsp:nvSpPr>
      <dsp:spPr>
        <a:xfrm>
          <a:off x="1697823" y="2787885"/>
          <a:ext cx="3377801" cy="1752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2"/>
              </a:solidFill>
            </a:rPr>
            <a:t>Support Vector (SVC) </a:t>
          </a:r>
        </a:p>
        <a:p>
          <a:pPr marL="0" lvl="0" indent="0" algn="l" defTabSz="800100">
            <a:lnSpc>
              <a:spcPct val="100000"/>
            </a:lnSpc>
            <a:spcBef>
              <a:spcPct val="0"/>
            </a:spcBef>
            <a:spcAft>
              <a:spcPct val="35000"/>
            </a:spcAft>
            <a:buNone/>
          </a:pPr>
          <a:r>
            <a:rPr lang="en-CA" sz="1800" u="sng" kern="1200" dirty="0"/>
            <a:t>With PCA and Kernel Trick:</a:t>
          </a:r>
        </a:p>
        <a:p>
          <a:pPr marL="0" lvl="0" indent="0" algn="l" defTabSz="800100">
            <a:lnSpc>
              <a:spcPct val="100000"/>
            </a:lnSpc>
            <a:spcBef>
              <a:spcPct val="0"/>
            </a:spcBef>
            <a:spcAft>
              <a:spcPct val="35000"/>
            </a:spcAft>
            <a:buNone/>
          </a:pPr>
          <a:r>
            <a:rPr lang="en-CA" sz="1800" b="1" u="none" kern="1200" dirty="0"/>
            <a:t>32% </a:t>
          </a:r>
          <a:r>
            <a:rPr lang="en-CA" sz="1800" u="none" kern="1200" dirty="0"/>
            <a:t>test accuracy after hyperparameter tuning via grid search</a:t>
          </a:r>
          <a:endParaRPr lang="en-CA" sz="1600" kern="1200" dirty="0"/>
        </a:p>
        <a:p>
          <a:pPr marL="0" lvl="0" indent="0" algn="l" defTabSz="800100">
            <a:lnSpc>
              <a:spcPct val="100000"/>
            </a:lnSpc>
            <a:spcBef>
              <a:spcPct val="0"/>
            </a:spcBef>
            <a:spcAft>
              <a:spcPct val="35000"/>
            </a:spcAft>
            <a:buNone/>
          </a:pPr>
          <a:endParaRPr lang="en-US" sz="1600" kern="1200" dirty="0"/>
        </a:p>
      </dsp:txBody>
      <dsp:txXfrm>
        <a:off x="1697823" y="2787885"/>
        <a:ext cx="3377801" cy="1752323"/>
      </dsp:txXfrm>
    </dsp:sp>
    <dsp:sp modelId="{0C6CFCD3-3909-4952-8BE0-AE5D399CCE39}">
      <dsp:nvSpPr>
        <dsp:cNvPr id="0" name=""/>
        <dsp:cNvSpPr/>
      </dsp:nvSpPr>
      <dsp:spPr>
        <a:xfrm>
          <a:off x="5750619" y="2913498"/>
          <a:ext cx="1343023" cy="134302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1FDDE-5787-49DB-9035-C8FF588AD693}">
      <dsp:nvSpPr>
        <dsp:cNvPr id="0" name=""/>
        <dsp:cNvSpPr/>
      </dsp:nvSpPr>
      <dsp:spPr>
        <a:xfrm>
          <a:off x="6032652" y="3168423"/>
          <a:ext cx="778953" cy="77895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2544D3-F044-419D-8C8C-C898EBF32E54}">
      <dsp:nvSpPr>
        <dsp:cNvPr id="0" name=""/>
        <dsp:cNvSpPr/>
      </dsp:nvSpPr>
      <dsp:spPr>
        <a:xfrm>
          <a:off x="7165205" y="2454445"/>
          <a:ext cx="3951964" cy="2012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b="1" kern="1200" dirty="0">
              <a:solidFill>
                <a:schemeClr val="accent1"/>
              </a:solidFill>
            </a:rPr>
            <a:t>Logistic Regression</a:t>
          </a:r>
        </a:p>
        <a:p>
          <a:pPr marL="0" lvl="0" indent="0" algn="l" defTabSz="800100">
            <a:lnSpc>
              <a:spcPct val="100000"/>
            </a:lnSpc>
            <a:spcBef>
              <a:spcPct val="0"/>
            </a:spcBef>
            <a:spcAft>
              <a:spcPct val="35000"/>
            </a:spcAft>
            <a:buNone/>
          </a:pPr>
          <a:r>
            <a:rPr lang="en-CA" sz="1800" u="sng" kern="1200" dirty="0"/>
            <a:t>With PCA :</a:t>
          </a:r>
        </a:p>
        <a:p>
          <a:pPr marL="0" lvl="0" indent="0" algn="l" defTabSz="800100">
            <a:lnSpc>
              <a:spcPct val="100000"/>
            </a:lnSpc>
            <a:spcBef>
              <a:spcPct val="0"/>
            </a:spcBef>
            <a:spcAft>
              <a:spcPct val="35000"/>
            </a:spcAft>
            <a:buNone/>
          </a:pPr>
          <a:r>
            <a:rPr lang="en-US" sz="1800" b="0" kern="1200" dirty="0">
              <a:solidFill>
                <a:schemeClr val="tx1"/>
              </a:solidFill>
            </a:rPr>
            <a:t>Only </a:t>
          </a:r>
          <a:r>
            <a:rPr lang="en-US" sz="1800" b="1" kern="1200" dirty="0">
              <a:solidFill>
                <a:schemeClr val="tx1"/>
              </a:solidFill>
            </a:rPr>
            <a:t>18% </a:t>
          </a:r>
          <a:r>
            <a:rPr lang="en-US" sz="1800" b="0" kern="1200" dirty="0">
              <a:solidFill>
                <a:schemeClr val="tx1"/>
              </a:solidFill>
            </a:rPr>
            <a:t>test accuracy –very poor</a:t>
          </a:r>
        </a:p>
        <a:p>
          <a:pPr marL="0" lvl="0" indent="0" algn="l" defTabSz="800100">
            <a:lnSpc>
              <a:spcPct val="100000"/>
            </a:lnSpc>
            <a:spcBef>
              <a:spcPct val="0"/>
            </a:spcBef>
            <a:spcAft>
              <a:spcPct val="35000"/>
            </a:spcAft>
            <a:buNone/>
          </a:pPr>
          <a:r>
            <a:rPr lang="en-US" sz="1800" b="0" kern="1200" dirty="0">
              <a:solidFill>
                <a:schemeClr val="tx1"/>
              </a:solidFill>
            </a:rPr>
            <a:t>Not included in ensemble</a:t>
          </a:r>
        </a:p>
      </dsp:txBody>
      <dsp:txXfrm>
        <a:off x="7165205" y="2454445"/>
        <a:ext cx="3951964" cy="201272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DA125-06E5-4FAE-B772-D7AE6680B5FE}" type="datetimeFigureOut">
              <a:rPr lang="en-CA" smtClean="0"/>
              <a:t>2020-11-08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5733A-B34B-483D-B00A-8496926666AB}" type="slidenum">
              <a:rPr lang="en-CA" smtClean="0"/>
              <a:t>‹#›</a:t>
            </a:fld>
            <a:endParaRPr lang="en-CA"/>
          </a:p>
        </p:txBody>
      </p:sp>
    </p:spTree>
    <p:extLst>
      <p:ext uri="{BB962C8B-B14F-4D97-AF65-F5344CB8AC3E}">
        <p14:creationId xmlns:p14="http://schemas.microsoft.com/office/powerpoint/2010/main" val="312611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NOTE : THIS PPT CONTAINS ANIMATION, PLEASE PLAY THE SLIDES TO SEE WHAT EACH SLIDES ACTUALLY LOOK LIKE</a:t>
            </a:r>
          </a:p>
          <a:p>
            <a:r>
              <a:rPr lang="en-US" sz="1200" kern="1200" dirty="0">
                <a:solidFill>
                  <a:schemeClr val="tx1"/>
                </a:solidFill>
                <a:effectLst/>
                <a:latin typeface="+mn-lt"/>
                <a:ea typeface="+mn-ea"/>
                <a:cs typeface="+mn-cs"/>
              </a:rPr>
              <a:t>Motivation of the project: In modern-day society, research and commercialization around self-driving cars and navigational GPS apps are on the rise. Image recognition is an essential component of self-driving cars. For example, if self-driving cars can recognize housing numbers from their cameras, then they would be able to verify whether they have arrived at the correct destination. Additionally, GPS maps could employ street view images to add new or missing addresses into their maps if it can effectively perform street view image recognition</a:t>
            </a:r>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a:t>
            </a:fld>
            <a:endParaRPr lang="en-CA"/>
          </a:p>
        </p:txBody>
      </p:sp>
    </p:spTree>
    <p:extLst>
      <p:ext uri="{BB962C8B-B14F-4D97-AF65-F5344CB8AC3E}">
        <p14:creationId xmlns:p14="http://schemas.microsoft.com/office/powerpoint/2010/main" val="3193903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Hyperparameter tuning significantly </a:t>
            </a:r>
            <a:r>
              <a:rPr lang="en-CA" sz="1200" dirty="0"/>
              <a:t>increase the model performance and reduce overfitting</a:t>
            </a:r>
            <a:endParaRPr lang="en-US" dirty="0"/>
          </a:p>
          <a:p>
            <a:pPr lvl="0" defTabSz="1111250">
              <a:spcBef>
                <a:spcPct val="0"/>
              </a:spcBef>
              <a:spcAft>
                <a:spcPct val="35000"/>
              </a:spcAft>
            </a:pPr>
            <a:r>
              <a:rPr lang="en-CA" sz="1200" dirty="0"/>
              <a:t>2)   PCA is an effective method to reduce the large feature size and enable better model performance</a:t>
            </a:r>
            <a:endParaRPr lang="en-US" sz="1200" dirty="0"/>
          </a:p>
          <a:p>
            <a:pPr marL="228600" indent="-228600">
              <a:buAutoNum type="arabicParenR"/>
            </a:pPr>
            <a:r>
              <a:rPr lang="en-US" dirty="0"/>
              <a:t>As I mentioned in the confusion matrix slide, we can increase the type of images that are likely to be misclassified to further improve the models' performance.</a:t>
            </a:r>
          </a:p>
          <a:p>
            <a:pPr marL="228600" indent="-228600">
              <a:buAutoNum type="arabicParenR"/>
            </a:pPr>
            <a:r>
              <a:rPr lang="en-US" dirty="0"/>
              <a:t>All these can help further improve the model’s performance so it can be deployed in self-driving cars to help them navigate better </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10</a:t>
            </a:fld>
            <a:endParaRPr lang="en-CA"/>
          </a:p>
        </p:txBody>
      </p:sp>
    </p:spTree>
    <p:extLst>
      <p:ext uri="{BB962C8B-B14F-4D97-AF65-F5344CB8AC3E}">
        <p14:creationId xmlns:p14="http://schemas.microsoft.com/office/powerpoint/2010/main" val="419666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input dataset are images like shown on left, there’s various types and </a:t>
            </a:r>
            <a:r>
              <a:rPr lang="en-US" dirty="0" err="1"/>
              <a:t>colours</a:t>
            </a:r>
            <a:r>
              <a:rPr lang="en-US" dirty="0"/>
              <a:t> of </a:t>
            </a:r>
            <a:r>
              <a:rPr lang="en-CA" dirty="0">
                <a:solidFill>
                  <a:schemeClr val="tx1"/>
                </a:solidFill>
              </a:rPr>
              <a:t>housing numbers on various backgrounds</a:t>
            </a:r>
            <a:endParaRPr lang="en-US" dirty="0"/>
          </a:p>
          <a:p>
            <a:r>
              <a:rPr lang="en-US" dirty="0"/>
              <a:t>The original dataset is very large with over 73 thousand images for training,  so for the purpose of this project, in order to mitigate very long run time, I uniformly selected</a:t>
            </a:r>
            <a:r>
              <a:rPr lang="en-US" dirty="0">
                <a:solidFill>
                  <a:schemeClr val="tx1"/>
                </a:solidFill>
              </a:rPr>
              <a:t> 2000 image for training and 800 for testing from the whole dataset</a:t>
            </a:r>
            <a:endParaRPr lang="en-US" dirty="0"/>
          </a:p>
          <a:p>
            <a:endParaRPr lang="en-US" dirty="0"/>
          </a:p>
          <a:p>
            <a:r>
              <a:rPr lang="en-US" dirty="0"/>
              <a:t>Objective of the model is to </a:t>
            </a:r>
            <a:r>
              <a:rPr lang="en-US" dirty="0">
                <a:solidFill>
                  <a:schemeClr val="tx1"/>
                </a:solidFill>
              </a:rPr>
              <a:t>effectively recognize the most centralized digit that’s entirely present in each image</a:t>
            </a:r>
            <a:r>
              <a:rPr lang="en-US" dirty="0"/>
              <a:t>. This is not trivial because there’s a lot of digits that are partially present which adds a lot of noise, the model needs to learn to ignore these partial digits and other background noise when classifying, which can be challenging.</a:t>
            </a:r>
          </a:p>
          <a:p>
            <a:r>
              <a:rPr lang="en-US" dirty="0"/>
              <a:t> </a:t>
            </a:r>
          </a:p>
          <a:p>
            <a:r>
              <a:rPr lang="en-US" dirty="0"/>
              <a:t>In order to achieve this, various supervised learning algorithms were explored.</a:t>
            </a:r>
          </a:p>
        </p:txBody>
      </p:sp>
      <p:sp>
        <p:nvSpPr>
          <p:cNvPr id="4" name="Slide Number Placeholder 3"/>
          <p:cNvSpPr>
            <a:spLocks noGrp="1"/>
          </p:cNvSpPr>
          <p:nvPr>
            <p:ph type="sldNum" sz="quarter" idx="5"/>
          </p:nvPr>
        </p:nvSpPr>
        <p:spPr/>
        <p:txBody>
          <a:bodyPr/>
          <a:lstStyle/>
          <a:p>
            <a:fld id="{FFF5733A-B34B-483D-B00A-8496926666AB}" type="slidenum">
              <a:rPr lang="en-CA" smtClean="0"/>
              <a:t>2</a:t>
            </a:fld>
            <a:endParaRPr lang="en-CA"/>
          </a:p>
        </p:txBody>
      </p:sp>
    </p:spTree>
    <p:extLst>
      <p:ext uri="{BB962C8B-B14F-4D97-AF65-F5344CB8AC3E}">
        <p14:creationId xmlns:p14="http://schemas.microsoft.com/office/powerpoint/2010/main" val="88068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input features to these algorithms are the images’ pixel values</a:t>
            </a:r>
          </a:p>
          <a:p>
            <a:r>
              <a:rPr lang="en-US" dirty="0"/>
              <a:t>In order to reduce the large number of features, the inputs were first converted from </a:t>
            </a:r>
            <a:r>
              <a:rPr lang="en-US" dirty="0" err="1"/>
              <a:t>colour</a:t>
            </a:r>
            <a:r>
              <a:rPr lang="en-US" dirty="0"/>
              <a:t> to greyscale, this didn’t really impact the clarity of the images either</a:t>
            </a:r>
          </a:p>
          <a:p>
            <a:r>
              <a:rPr lang="en-US" dirty="0"/>
              <a:t>The input pixel values all range from 0-255, so they were normalized to achieve better optimization.</a:t>
            </a:r>
          </a:p>
          <a:p>
            <a:r>
              <a:rPr lang="en-US" dirty="0"/>
              <a:t>Although different models were created, to make a fair </a:t>
            </a:r>
            <a:r>
              <a:rPr lang="en-CA" sz="1200" dirty="0"/>
              <a:t>comparisons between their performance, the same data preprocessing was done for all of them</a:t>
            </a: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3</a:t>
            </a:fld>
            <a:endParaRPr lang="en-CA"/>
          </a:p>
        </p:txBody>
      </p:sp>
    </p:spTree>
    <p:extLst>
      <p:ext uri="{BB962C8B-B14F-4D97-AF65-F5344CB8AC3E}">
        <p14:creationId xmlns:p14="http://schemas.microsoft.com/office/powerpoint/2010/main" val="359379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Here are the 4 non-neural models explored, and the best model is random forest with PCA. AND SVC and KNN with PCA are ranked 2</a:t>
            </a:r>
            <a:r>
              <a:rPr lang="en-CA" baseline="30000" dirty="0"/>
              <a:t>nd</a:t>
            </a:r>
            <a:r>
              <a:rPr lang="en-CA" dirty="0"/>
              <a:t> and 3</a:t>
            </a:r>
            <a:r>
              <a:rPr lang="en-CA" baseline="30000" dirty="0"/>
              <a:t>rd</a:t>
            </a:r>
            <a:r>
              <a:rPr lang="en-CA" dirty="0"/>
              <a:t>.</a:t>
            </a:r>
          </a:p>
          <a:p>
            <a:pPr marL="228600" indent="-228600">
              <a:buAutoNum type="arabicPeriod"/>
            </a:pPr>
            <a:r>
              <a:rPr lang="en-CA" dirty="0"/>
              <a:t>PCA is an unsupervised learning method to further reduce the input feature numbers and avoid overfitting. As we can see, the models did perform slightly better after using PCA.</a:t>
            </a:r>
          </a:p>
          <a:p>
            <a:pPr marL="228600" indent="-228600">
              <a:buAutoNum type="arabicPeriod"/>
            </a:pPr>
            <a:r>
              <a:rPr lang="en-CA"/>
              <a:t>Hyper-parameter </a:t>
            </a:r>
            <a:r>
              <a:rPr lang="en-CA" dirty="0"/>
              <a:t>tuning is very important as well, for example……..</a:t>
            </a:r>
          </a:p>
          <a:p>
            <a:pPr marL="228600" indent="-228600">
              <a:buAutoNum type="arabicPeriod"/>
            </a:pPr>
            <a:r>
              <a:rPr lang="en-CA" dirty="0"/>
              <a:t>Although 50% is not bad, but it’s not A satisfactory performance, so I tried ensemble of these models to see if it can perform better.</a:t>
            </a:r>
          </a:p>
          <a:p>
            <a:pPr marL="228600" indent="-228600">
              <a:buAutoNum type="arabicPeriod"/>
            </a:pPr>
            <a:endParaRPr lang="en-CA" dirty="0"/>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FFF5733A-B34B-483D-B00A-8496926666AB}" type="slidenum">
              <a:rPr lang="en-CA" smtClean="0"/>
              <a:t>4</a:t>
            </a:fld>
            <a:endParaRPr lang="en-CA"/>
          </a:p>
        </p:txBody>
      </p:sp>
    </p:spTree>
    <p:extLst>
      <p:ext uri="{BB962C8B-B14F-4D97-AF65-F5344CB8AC3E}">
        <p14:creationId xmlns:p14="http://schemas.microsoft.com/office/powerpoint/2010/main" val="289628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Motivation of Why I chose </a:t>
            </a:r>
            <a:r>
              <a:rPr lang="en-CA" sz="1200" b="0" i="0" u="none" strike="noStrike" kern="1200" dirty="0" err="1">
                <a:solidFill>
                  <a:schemeClr val="tx1"/>
                </a:solidFill>
                <a:effectLst/>
                <a:latin typeface="+mn-lt"/>
                <a:ea typeface="+mn-ea"/>
                <a:cs typeface="+mn-cs"/>
              </a:rPr>
              <a:t>convet</a:t>
            </a:r>
            <a:r>
              <a:rPr lang="en-CA" sz="1200" b="0" i="0" u="none" strike="noStrike" kern="1200" dirty="0">
                <a:solidFill>
                  <a:schemeClr val="tx1"/>
                </a:solidFill>
                <a:effectLst/>
                <a:latin typeface="+mn-lt"/>
                <a:ea typeface="+mn-ea"/>
                <a:cs typeface="+mn-cs"/>
              </a:rPr>
              <a:t> above all neural network model: </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In a nutshell: CNN method is a deep learning algorithm that can take an input image and applied filter across the image to assign importance to various aspects in the image in order to differentiate one from another. The benefit of the CNN method is that is efficient in recognizing patterns and key features in images</a:t>
            </a: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5</a:t>
            </a:fld>
            <a:endParaRPr lang="en-CA"/>
          </a:p>
        </p:txBody>
      </p:sp>
    </p:spTree>
    <p:extLst>
      <p:ext uri="{BB962C8B-B14F-4D97-AF65-F5344CB8AC3E}">
        <p14:creationId xmlns:p14="http://schemas.microsoft.com/office/powerpoint/2010/main" val="98509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The challenges with applying the CNN method are potential overfitting, and also it requires a large amount of training data in order to perform well.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6</a:t>
            </a:fld>
            <a:endParaRPr lang="en-CA"/>
          </a:p>
        </p:txBody>
      </p:sp>
    </p:spTree>
    <p:extLst>
      <p:ext uri="{BB962C8B-B14F-4D97-AF65-F5344CB8AC3E}">
        <p14:creationId xmlns:p14="http://schemas.microsoft.com/office/powerpoint/2010/main" val="275235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 out in a nutshell means deactivating or ignoring a percentage of the neurons during training</a:t>
            </a:r>
          </a:p>
          <a:p>
            <a:r>
              <a:rPr lang="en-US" dirty="0"/>
              <a:t>Default model without drop out had a big gap between training accuracy and test accuracy- indicator the model is overfitting</a:t>
            </a:r>
          </a:p>
          <a:p>
            <a:r>
              <a:rPr lang="en-US" dirty="0"/>
              <a:t>As the dropout rate increased, the model was able to generalize better, so by using dropout the Convnet model avoided overfitting and performed very well..</a:t>
            </a:r>
          </a:p>
        </p:txBody>
      </p:sp>
      <p:sp>
        <p:nvSpPr>
          <p:cNvPr id="4" name="Slide Number Placeholder 3"/>
          <p:cNvSpPr>
            <a:spLocks noGrp="1"/>
          </p:cNvSpPr>
          <p:nvPr>
            <p:ph type="sldNum" sz="quarter" idx="5"/>
          </p:nvPr>
        </p:nvSpPr>
        <p:spPr/>
        <p:txBody>
          <a:bodyPr/>
          <a:lstStyle/>
          <a:p>
            <a:fld id="{FFF5733A-B34B-483D-B00A-8496926666AB}" type="slidenum">
              <a:rPr lang="en-CA" smtClean="0"/>
              <a:t>7</a:t>
            </a:fld>
            <a:endParaRPr lang="en-CA"/>
          </a:p>
        </p:txBody>
      </p:sp>
    </p:spTree>
    <p:extLst>
      <p:ext uri="{BB962C8B-B14F-4D97-AF65-F5344CB8AC3E}">
        <p14:creationId xmlns:p14="http://schemas.microsoft.com/office/powerpoint/2010/main" val="257929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comparison on the performance of all the different methods explored,  Random Forest and Convnet trained with larger dataset significantly out performed other models.</a:t>
            </a:r>
          </a:p>
          <a:p>
            <a:r>
              <a:rPr lang="en-US" dirty="0"/>
              <a:t>Thus, it is chosen as they are chosen as the final proposed model for this project. </a:t>
            </a:r>
          </a:p>
        </p:txBody>
      </p:sp>
      <p:sp>
        <p:nvSpPr>
          <p:cNvPr id="4" name="Slide Number Placeholder 3"/>
          <p:cNvSpPr>
            <a:spLocks noGrp="1"/>
          </p:cNvSpPr>
          <p:nvPr>
            <p:ph type="sldNum" sz="quarter" idx="5"/>
          </p:nvPr>
        </p:nvSpPr>
        <p:spPr/>
        <p:txBody>
          <a:bodyPr/>
          <a:lstStyle/>
          <a:p>
            <a:fld id="{FFF5733A-B34B-483D-B00A-8496926666AB}" type="slidenum">
              <a:rPr lang="en-CA" smtClean="0"/>
              <a:t>8</a:t>
            </a:fld>
            <a:endParaRPr lang="en-CA"/>
          </a:p>
        </p:txBody>
      </p:sp>
    </p:spTree>
    <p:extLst>
      <p:ext uri="{BB962C8B-B14F-4D97-AF65-F5344CB8AC3E}">
        <p14:creationId xmlns:p14="http://schemas.microsoft.com/office/powerpoint/2010/main" val="203733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confirms, that model is not making random weird predictions, even the errors are understandable. This information can be used to further improve the model, because we could include more samples for the digits that are prone to be misclassified</a:t>
            </a:r>
          </a:p>
        </p:txBody>
      </p:sp>
      <p:sp>
        <p:nvSpPr>
          <p:cNvPr id="4" name="Slide Number Placeholder 3"/>
          <p:cNvSpPr>
            <a:spLocks noGrp="1"/>
          </p:cNvSpPr>
          <p:nvPr>
            <p:ph type="sldNum" sz="quarter" idx="5"/>
          </p:nvPr>
        </p:nvSpPr>
        <p:spPr/>
        <p:txBody>
          <a:bodyPr/>
          <a:lstStyle/>
          <a:p>
            <a:fld id="{FFF5733A-B34B-483D-B00A-8496926666AB}" type="slidenum">
              <a:rPr lang="en-CA" smtClean="0"/>
              <a:t>9</a:t>
            </a:fld>
            <a:endParaRPr lang="en-CA"/>
          </a:p>
        </p:txBody>
      </p:sp>
    </p:spTree>
    <p:extLst>
      <p:ext uri="{BB962C8B-B14F-4D97-AF65-F5344CB8AC3E}">
        <p14:creationId xmlns:p14="http://schemas.microsoft.com/office/powerpoint/2010/main" val="303121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8B87DD4-9FBB-4B57-A490-5D17AA34C3EE}" type="datetime1">
              <a:rPr lang="en-CA" smtClean="0"/>
              <a:t>2020-11-08</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935DAF0-311D-4EE1-890C-8976672A07B4}"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3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9A84B-0DB4-453E-AA70-C60F3C29EA4E}" type="datetime1">
              <a:rPr lang="en-CA" smtClean="0"/>
              <a:t>2020-11-08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99761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B477-6E26-47D1-83B9-8B39CBA80A91}" type="datetime1">
              <a:rPr lang="en-CA" smtClean="0"/>
              <a:t>2020-11-08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35149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83AA-DA65-4CFC-8168-7A179B8BE430}" type="datetime1">
              <a:rPr lang="en-CA" smtClean="0"/>
              <a:t>2020-11-08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9503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8F71B-FF1B-4C58-8BF4-3A470CC3FB56}" type="datetime1">
              <a:rPr lang="en-CA" smtClean="0"/>
              <a:t>2020-11-08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8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AD8DC-875B-46F9-A16B-E92EC981CA9D}" type="datetime1">
              <a:rPr lang="en-CA" smtClean="0"/>
              <a:t>2020-11-08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10450623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8A69F-24B0-4E5F-8199-A9AD491D8CCE}" type="datetime1">
              <a:rPr lang="en-CA" smtClean="0"/>
              <a:t>2020-11-08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0291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6E291-AE1E-4BC5-A82C-196D131D00D6}" type="datetime1">
              <a:rPr lang="en-CA" smtClean="0"/>
              <a:t>2020-11-08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388834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2C990-B3C5-4338-B244-09F4BFB00EFE}" type="datetime1">
              <a:rPr lang="en-CA" smtClean="0"/>
              <a:t>2020-11-08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43537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4B6AC-5475-472F-A29D-53F496D35F01}" type="datetime1">
              <a:rPr lang="en-CA" smtClean="0"/>
              <a:t>2020-11-08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789319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2DBDA-5391-4977-A9F8-7BB5627D4DBD}" type="datetime1">
              <a:rPr lang="en-CA" smtClean="0"/>
              <a:t>2020-11-08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29262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ED855C4-5CFD-45DC-9999-AAD53248426B}" type="datetime1">
              <a:rPr lang="en-CA" smtClean="0"/>
              <a:t>2020-11-08</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935DAF0-311D-4EE1-890C-8976672A07B4}" type="slidenum">
              <a:rPr lang="en-CA" smtClean="0"/>
              <a:t>‹#›</a:t>
            </a:fld>
            <a:endParaRPr lang="en-CA"/>
          </a:p>
        </p:txBody>
      </p:sp>
    </p:spTree>
    <p:extLst>
      <p:ext uri="{BB962C8B-B14F-4D97-AF65-F5344CB8AC3E}">
        <p14:creationId xmlns:p14="http://schemas.microsoft.com/office/powerpoint/2010/main" val="144426722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EA9681CE-BBA0-49F9-8363-09207D318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3EBAC690-37C5-465F-99FF-056C244F9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DE626D3-AF56-4D4C-9004-A313DA784279}"/>
              </a:ext>
            </a:extLst>
          </p:cNvPr>
          <p:cNvSpPr>
            <a:spLocks noGrp="1"/>
          </p:cNvSpPr>
          <p:nvPr>
            <p:ph type="ctrTitle"/>
          </p:nvPr>
        </p:nvSpPr>
        <p:spPr>
          <a:xfrm>
            <a:off x="895467" y="863364"/>
            <a:ext cx="6657476" cy="5126124"/>
          </a:xfrm>
        </p:spPr>
        <p:txBody>
          <a:bodyPr anchor="ctr">
            <a:normAutofit fontScale="90000"/>
          </a:bodyPr>
          <a:lstStyle/>
          <a:p>
            <a:pPr algn="r"/>
            <a:br>
              <a:rPr lang="en-CA" sz="5600" dirty="0"/>
            </a:br>
            <a:r>
              <a:rPr lang="en-US" dirty="0"/>
              <a:t>Identify potential hazardous asteroids</a:t>
            </a:r>
            <a:br>
              <a:rPr lang="en-US" dirty="0"/>
            </a:br>
            <a:r>
              <a:rPr lang="en-CA" sz="5600" dirty="0">
                <a:solidFill>
                  <a:schemeClr val="accent1"/>
                </a:solidFill>
              </a:rPr>
              <a:t>Team 10 – MIE1628</a:t>
            </a:r>
            <a:endParaRPr lang="en-US" sz="5600" dirty="0">
              <a:solidFill>
                <a:schemeClr val="accent1"/>
              </a:solidFill>
            </a:endParaRPr>
          </a:p>
        </p:txBody>
      </p:sp>
      <p:sp>
        <p:nvSpPr>
          <p:cNvPr id="5" name="Subtitle 4">
            <a:extLst>
              <a:ext uri="{FF2B5EF4-FFF2-40B4-BE49-F238E27FC236}">
                <a16:creationId xmlns:a16="http://schemas.microsoft.com/office/drawing/2014/main" id="{AA01A735-2A7B-4C4F-9D1F-222C66C51524}"/>
              </a:ext>
            </a:extLst>
          </p:cNvPr>
          <p:cNvSpPr>
            <a:spLocks noGrp="1"/>
          </p:cNvSpPr>
          <p:nvPr>
            <p:ph type="subTitle" idx="1"/>
          </p:nvPr>
        </p:nvSpPr>
        <p:spPr>
          <a:xfrm>
            <a:off x="8352940" y="863364"/>
            <a:ext cx="3828899" cy="5120435"/>
          </a:xfrm>
        </p:spPr>
        <p:txBody>
          <a:bodyPr anchor="ctr">
            <a:normAutofit/>
          </a:bodyPr>
          <a:lstStyle/>
          <a:p>
            <a:pPr algn="l"/>
            <a:r>
              <a:rPr lang="it-IT" sz="2400" b="1" dirty="0">
                <a:solidFill>
                  <a:schemeClr val="bg1"/>
                </a:solidFill>
              </a:rPr>
              <a:t>Johnson Zhao</a:t>
            </a:r>
          </a:p>
          <a:p>
            <a:pPr algn="l"/>
            <a:r>
              <a:rPr lang="it-IT" sz="2400" b="1" dirty="0">
                <a:solidFill>
                  <a:schemeClr val="bg1"/>
                </a:solidFill>
              </a:rPr>
              <a:t>Yangzhen Hu</a:t>
            </a:r>
          </a:p>
          <a:p>
            <a:pPr algn="l"/>
            <a:r>
              <a:rPr lang="it-IT" sz="2400" b="1" dirty="0">
                <a:solidFill>
                  <a:schemeClr val="bg1"/>
                </a:solidFill>
              </a:rPr>
              <a:t>Mengqiao Zhang</a:t>
            </a:r>
          </a:p>
          <a:p>
            <a:pPr algn="l"/>
            <a:r>
              <a:rPr lang="it-IT" sz="2400" b="1" dirty="0">
                <a:solidFill>
                  <a:schemeClr val="bg1"/>
                </a:solidFill>
              </a:rPr>
              <a:t>Celine (Pei Yao) Li </a:t>
            </a:r>
          </a:p>
          <a:p>
            <a:pPr algn="l"/>
            <a:r>
              <a:rPr lang="it-IT" sz="2400" b="1" dirty="0">
                <a:solidFill>
                  <a:schemeClr val="bg1"/>
                </a:solidFill>
              </a:rPr>
              <a:t>Jinhan Lin</a:t>
            </a:r>
          </a:p>
          <a:p>
            <a:pPr algn="l"/>
            <a:endParaRPr lang="it-IT" sz="2400" b="1" dirty="0">
              <a:solidFill>
                <a:schemeClr val="bg1"/>
              </a:solidFill>
            </a:endParaRPr>
          </a:p>
          <a:p>
            <a:pPr algn="l"/>
            <a:r>
              <a:rPr lang="en-US" altLang="zh-CN" sz="2400" b="1" dirty="0">
                <a:solidFill>
                  <a:schemeClr val="bg1"/>
                </a:solidFill>
              </a:rPr>
              <a:t>Dec 10</a:t>
            </a:r>
            <a:r>
              <a:rPr lang="zh-CN" altLang="en-US" sz="2400" b="1" dirty="0">
                <a:solidFill>
                  <a:schemeClr val="bg1"/>
                </a:solidFill>
              </a:rPr>
              <a:t>，</a:t>
            </a:r>
            <a:r>
              <a:rPr lang="en-US" altLang="zh-CN" sz="2400" b="1" dirty="0">
                <a:solidFill>
                  <a:schemeClr val="bg1"/>
                </a:solidFill>
              </a:rPr>
              <a:t>2020</a:t>
            </a:r>
            <a:endParaRPr lang="en-US" sz="2400" b="1" dirty="0">
              <a:solidFill>
                <a:schemeClr val="bg1"/>
              </a:solidFill>
            </a:endParaRPr>
          </a:p>
        </p:txBody>
      </p:sp>
      <p:cxnSp>
        <p:nvCxnSpPr>
          <p:cNvPr id="27" name="Straight Connector 22">
            <a:extLst>
              <a:ext uri="{FF2B5EF4-FFF2-40B4-BE49-F238E27FC236}">
                <a16:creationId xmlns:a16="http://schemas.microsoft.com/office/drawing/2014/main" id="{20129D1B-5EF7-4D54-8EE3-90A400E40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2E55F7A-B10E-4830-B0CC-36E40B78B40A}"/>
              </a:ext>
            </a:extLst>
          </p:cNvPr>
          <p:cNvSpPr>
            <a:spLocks noGrp="1"/>
          </p:cNvSpPr>
          <p:nvPr>
            <p:ph type="sldNum" sz="quarter" idx="12"/>
          </p:nvPr>
        </p:nvSpPr>
        <p:spPr/>
        <p:txBody>
          <a:bodyPr/>
          <a:lstStyle/>
          <a:p>
            <a:fld id="{8935DAF0-311D-4EE1-890C-8976672A07B4}" type="slidenum">
              <a:rPr lang="en-CA" smtClean="0"/>
              <a:t>1</a:t>
            </a:fld>
            <a:endParaRPr lang="en-CA"/>
          </a:p>
        </p:txBody>
      </p:sp>
    </p:spTree>
    <p:extLst>
      <p:ext uri="{BB962C8B-B14F-4D97-AF65-F5344CB8AC3E}">
        <p14:creationId xmlns:p14="http://schemas.microsoft.com/office/powerpoint/2010/main" val="219811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32CB8D2-40B1-43EE-AD24-9A2F21FF682C}"/>
              </a:ext>
            </a:extLst>
          </p:cNvPr>
          <p:cNvSpPr>
            <a:spLocks noGrp="1"/>
          </p:cNvSpPr>
          <p:nvPr>
            <p:ph idx="1"/>
          </p:nvPr>
        </p:nvSpPr>
        <p:spPr>
          <a:xfrm>
            <a:off x="273270" y="3429000"/>
            <a:ext cx="11645462" cy="3159953"/>
          </a:xfrm>
          <a:solidFill>
            <a:schemeClr val="accent1"/>
          </a:solidFill>
        </p:spPr>
        <p:txBody>
          <a:bodyPr>
            <a:normAutofit/>
          </a:bodyPr>
          <a:lstStyle/>
          <a:p>
            <a:pPr marL="45720" indent="0">
              <a:buNone/>
            </a:pPr>
            <a:r>
              <a:rPr lang="en-CA" sz="5400" b="1" dirty="0">
                <a:solidFill>
                  <a:schemeClr val="accent4"/>
                </a:solidFill>
              </a:rPr>
              <a:t>Future Improvements</a:t>
            </a:r>
          </a:p>
        </p:txBody>
      </p:sp>
      <p:sp>
        <p:nvSpPr>
          <p:cNvPr id="4" name="Slide Number Placeholder 3">
            <a:extLst>
              <a:ext uri="{FF2B5EF4-FFF2-40B4-BE49-F238E27FC236}">
                <a16:creationId xmlns:a16="http://schemas.microsoft.com/office/drawing/2014/main" id="{85696F72-BC58-412E-AA6C-826222A5349D}"/>
              </a:ext>
            </a:extLst>
          </p:cNvPr>
          <p:cNvSpPr>
            <a:spLocks noGrp="1"/>
          </p:cNvSpPr>
          <p:nvPr>
            <p:ph type="sldNum" sz="quarter" idx="12"/>
          </p:nvPr>
        </p:nvSpPr>
        <p:spPr/>
        <p:txBody>
          <a:bodyPr/>
          <a:lstStyle/>
          <a:p>
            <a:fld id="{8935DAF0-311D-4EE1-890C-8976672A07B4}" type="slidenum">
              <a:rPr lang="en-CA" smtClean="0"/>
              <a:t>10</a:t>
            </a:fld>
            <a:endParaRPr lang="en-CA"/>
          </a:p>
        </p:txBody>
      </p:sp>
      <p:sp>
        <p:nvSpPr>
          <p:cNvPr id="8" name="Freeform: Shape 7">
            <a:extLst>
              <a:ext uri="{FF2B5EF4-FFF2-40B4-BE49-F238E27FC236}">
                <a16:creationId xmlns:a16="http://schemas.microsoft.com/office/drawing/2014/main" id="{A4AA119E-880F-497D-B60E-0AC06F3B03C3}"/>
              </a:ext>
            </a:extLst>
          </p:cNvPr>
          <p:cNvSpPr/>
          <p:nvPr/>
        </p:nvSpPr>
        <p:spPr>
          <a:xfrm>
            <a:off x="662152" y="4288905"/>
            <a:ext cx="10373595" cy="85310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6342" tIns="126342" rIns="1209665" bIns="126342" numCol="1" spcCol="1270" anchor="ctr" anchorCtr="0">
            <a:noAutofit/>
          </a:bodyPr>
          <a:lstStyle/>
          <a:p>
            <a:pPr marL="0" lvl="0" indent="0" algn="l" defTabSz="1111250">
              <a:lnSpc>
                <a:spcPct val="100000"/>
              </a:lnSpc>
              <a:spcBef>
                <a:spcPct val="0"/>
              </a:spcBef>
              <a:spcAft>
                <a:spcPct val="35000"/>
              </a:spcAft>
              <a:buNone/>
            </a:pPr>
            <a:r>
              <a:rPr lang="en-CA" sz="2400" kern="1200" dirty="0"/>
              <a:t>Employ bagging and boosting techniques to oversample the ones that will likely be to misclassified and boost weak classifiers</a:t>
            </a:r>
            <a:endParaRPr lang="en-US" sz="2400" kern="1200" dirty="0"/>
          </a:p>
        </p:txBody>
      </p:sp>
      <p:sp>
        <p:nvSpPr>
          <p:cNvPr id="9" name="Freeform: Shape 8">
            <a:extLst>
              <a:ext uri="{FF2B5EF4-FFF2-40B4-BE49-F238E27FC236}">
                <a16:creationId xmlns:a16="http://schemas.microsoft.com/office/drawing/2014/main" id="{AA14AB2D-1C36-4E51-B948-1028C7003A8F}"/>
              </a:ext>
            </a:extLst>
          </p:cNvPr>
          <p:cNvSpPr/>
          <p:nvPr/>
        </p:nvSpPr>
        <p:spPr>
          <a:xfrm>
            <a:off x="1682885" y="5507936"/>
            <a:ext cx="10082484" cy="85310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689259"/>
              <a:satOff val="12903"/>
              <a:lumOff val="-784"/>
              <a:alphaOff val="0"/>
            </a:schemeClr>
          </a:fillRef>
          <a:effectRef idx="0">
            <a:schemeClr val="accent2">
              <a:hueOff val="689259"/>
              <a:satOff val="12903"/>
              <a:lumOff val="-784"/>
              <a:alphaOff val="0"/>
            </a:schemeClr>
          </a:effectRef>
          <a:fontRef idx="minor">
            <a:schemeClr val="lt1"/>
          </a:fontRef>
        </p:style>
        <p:txBody>
          <a:bodyPr spcFirstLastPara="0" vert="horz" wrap="square" lIns="126342" tIns="126342" rIns="1628482" bIns="126342" numCol="1" spcCol="1270" anchor="ctr" anchorCtr="0">
            <a:noAutofit/>
          </a:bodyPr>
          <a:lstStyle/>
          <a:p>
            <a:pPr lvl="0" defTabSz="1111250">
              <a:spcBef>
                <a:spcPct val="0"/>
              </a:spcBef>
              <a:spcAft>
                <a:spcPct val="35000"/>
              </a:spcAft>
            </a:pPr>
            <a:r>
              <a:rPr lang="en-CA" sz="2400" dirty="0"/>
              <a:t>If computation power allows, perform more grid search on larger training set, and use images with higher resolution </a:t>
            </a:r>
            <a:r>
              <a:rPr lang="en-CA" dirty="0"/>
              <a:t>(e.g. 64x64)</a:t>
            </a:r>
            <a:endParaRPr lang="en-US" dirty="0"/>
          </a:p>
        </p:txBody>
      </p:sp>
      <p:sp>
        <p:nvSpPr>
          <p:cNvPr id="14" name="Title 1">
            <a:extLst>
              <a:ext uri="{FF2B5EF4-FFF2-40B4-BE49-F238E27FC236}">
                <a16:creationId xmlns:a16="http://schemas.microsoft.com/office/drawing/2014/main" id="{4F8CB9CB-96A5-43C6-8D36-C674D1683D80}"/>
              </a:ext>
            </a:extLst>
          </p:cNvPr>
          <p:cNvSpPr txBox="1">
            <a:spLocks/>
          </p:cNvSpPr>
          <p:nvPr/>
        </p:nvSpPr>
        <p:spPr>
          <a:xfrm>
            <a:off x="273268" y="288503"/>
            <a:ext cx="11645463" cy="3159953"/>
          </a:xfrm>
          <a:prstGeom prst="rect">
            <a:avLst/>
          </a:prstGeom>
          <a:solidFill>
            <a:schemeClr val="accent4"/>
          </a:solidFill>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CA" sz="5400" b="1" dirty="0"/>
              <a:t>Findings</a:t>
            </a:r>
          </a:p>
        </p:txBody>
      </p:sp>
      <p:sp>
        <p:nvSpPr>
          <p:cNvPr id="16" name="Freeform: Shape 15">
            <a:extLst>
              <a:ext uri="{FF2B5EF4-FFF2-40B4-BE49-F238E27FC236}">
                <a16:creationId xmlns:a16="http://schemas.microsoft.com/office/drawing/2014/main" id="{9D2CD9BC-C9C6-49D4-BC1E-A959310917FB}"/>
              </a:ext>
            </a:extLst>
          </p:cNvPr>
          <p:cNvSpPr/>
          <p:nvPr/>
        </p:nvSpPr>
        <p:spPr>
          <a:xfrm>
            <a:off x="662152" y="1128952"/>
            <a:ext cx="10373595" cy="88463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6342" tIns="126342" rIns="1209665" bIns="126342" numCol="1" spcCol="1270" anchor="ctr" anchorCtr="0">
            <a:noAutofit/>
          </a:bodyPr>
          <a:lstStyle/>
          <a:p>
            <a:pPr marL="0" lvl="0" indent="0" algn="l" defTabSz="1111250">
              <a:lnSpc>
                <a:spcPct val="100000"/>
              </a:lnSpc>
              <a:spcBef>
                <a:spcPct val="0"/>
              </a:spcBef>
              <a:spcAft>
                <a:spcPct val="35000"/>
              </a:spcAft>
              <a:buNone/>
            </a:pPr>
            <a:r>
              <a:rPr lang="en-CA" sz="2400" dirty="0"/>
              <a:t>Performing hyperparameter tuning can significantly increase the model performance and reduce overfitting</a:t>
            </a:r>
            <a:endParaRPr lang="en-US" sz="2400" kern="1200" dirty="0"/>
          </a:p>
        </p:txBody>
      </p:sp>
      <p:sp>
        <p:nvSpPr>
          <p:cNvPr id="17" name="Freeform: Shape 16">
            <a:extLst>
              <a:ext uri="{FF2B5EF4-FFF2-40B4-BE49-F238E27FC236}">
                <a16:creationId xmlns:a16="http://schemas.microsoft.com/office/drawing/2014/main" id="{E09E096B-B784-4B40-AE42-A0DE79EE028B}"/>
              </a:ext>
            </a:extLst>
          </p:cNvPr>
          <p:cNvSpPr/>
          <p:nvPr/>
        </p:nvSpPr>
        <p:spPr>
          <a:xfrm>
            <a:off x="1682885" y="2335909"/>
            <a:ext cx="10082484" cy="884635"/>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689259"/>
              <a:satOff val="12903"/>
              <a:lumOff val="-784"/>
              <a:alphaOff val="0"/>
            </a:schemeClr>
          </a:fillRef>
          <a:effectRef idx="0">
            <a:schemeClr val="accent2">
              <a:hueOff val="689259"/>
              <a:satOff val="12903"/>
              <a:lumOff val="-784"/>
              <a:alphaOff val="0"/>
            </a:schemeClr>
          </a:effectRef>
          <a:fontRef idx="minor">
            <a:schemeClr val="lt1"/>
          </a:fontRef>
        </p:style>
        <p:txBody>
          <a:bodyPr spcFirstLastPara="0" vert="horz" wrap="square" lIns="126342" tIns="126342" rIns="1628482" bIns="126342" numCol="1" spcCol="1270" anchor="ctr" anchorCtr="0">
            <a:noAutofit/>
          </a:bodyPr>
          <a:lstStyle/>
          <a:p>
            <a:pPr lvl="0" defTabSz="1111250">
              <a:spcBef>
                <a:spcPct val="0"/>
              </a:spcBef>
              <a:spcAft>
                <a:spcPct val="35000"/>
              </a:spcAft>
            </a:pPr>
            <a:r>
              <a:rPr lang="en-CA" sz="2400" dirty="0"/>
              <a:t>PCA is an effective method to reduce the large feature size and enable better model performance</a:t>
            </a:r>
            <a:endParaRPr lang="en-US" sz="2400" dirty="0"/>
          </a:p>
        </p:txBody>
      </p:sp>
    </p:spTree>
    <p:extLst>
      <p:ext uri="{BB962C8B-B14F-4D97-AF65-F5344CB8AC3E}">
        <p14:creationId xmlns:p14="http://schemas.microsoft.com/office/powerpoint/2010/main" val="314017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CF73B3-F2E7-4219-B3A9-E684DFB04EC9}"/>
              </a:ext>
            </a:extLst>
          </p:cNvPr>
          <p:cNvSpPr>
            <a:spLocks noGrp="1"/>
          </p:cNvSpPr>
          <p:nvPr>
            <p:ph type="title"/>
          </p:nvPr>
        </p:nvSpPr>
        <p:spPr>
          <a:xfrm>
            <a:off x="5318914" y="341811"/>
            <a:ext cx="5956756" cy="1356360"/>
          </a:xfrm>
        </p:spPr>
        <p:txBody>
          <a:bodyPr>
            <a:normAutofit/>
          </a:bodyPr>
          <a:lstStyle/>
          <a:p>
            <a:r>
              <a:rPr lang="en-US" altLang="zh-CN" b="1" dirty="0"/>
              <a:t>Problem Statement</a:t>
            </a:r>
            <a:endParaRPr lang="en-US" b="1" dirty="0"/>
          </a:p>
        </p:txBody>
      </p:sp>
      <p:pic>
        <p:nvPicPr>
          <p:cNvPr id="4" name="Picture 3">
            <a:extLst>
              <a:ext uri="{FF2B5EF4-FFF2-40B4-BE49-F238E27FC236}">
                <a16:creationId xmlns:a16="http://schemas.microsoft.com/office/drawing/2014/main" id="{2B5DD269-4A6E-4242-A4B1-15D3FAFA0AEA}"/>
              </a:ext>
            </a:extLst>
          </p:cNvPr>
          <p:cNvPicPr>
            <a:picLocks noChangeAspect="1"/>
          </p:cNvPicPr>
          <p:nvPr/>
        </p:nvPicPr>
        <p:blipFill>
          <a:blip r:embed="rId3"/>
          <a:stretch>
            <a:fillRect/>
          </a:stretch>
        </p:blipFill>
        <p:spPr>
          <a:xfrm>
            <a:off x="361305" y="1508442"/>
            <a:ext cx="4593715" cy="4513324"/>
          </a:xfrm>
          <a:prstGeom prst="rect">
            <a:avLst/>
          </a:prstGeom>
        </p:spPr>
      </p:pic>
      <p:sp>
        <p:nvSpPr>
          <p:cNvPr id="3" name="Content Placeholder 2">
            <a:extLst>
              <a:ext uri="{FF2B5EF4-FFF2-40B4-BE49-F238E27FC236}">
                <a16:creationId xmlns:a16="http://schemas.microsoft.com/office/drawing/2014/main" id="{68B256FB-44E8-484D-AC28-707ABCA4FFB9}"/>
              </a:ext>
            </a:extLst>
          </p:cNvPr>
          <p:cNvSpPr>
            <a:spLocks noGrp="1"/>
          </p:cNvSpPr>
          <p:nvPr>
            <p:ph idx="1"/>
          </p:nvPr>
        </p:nvSpPr>
        <p:spPr>
          <a:xfrm>
            <a:off x="5085184" y="1350788"/>
            <a:ext cx="6870596" cy="4587558"/>
          </a:xfrm>
        </p:spPr>
        <p:txBody>
          <a:bodyPr>
            <a:noAutofit/>
          </a:bodyPr>
          <a:lstStyle/>
          <a:p>
            <a:r>
              <a:rPr lang="en-US" sz="2400" b="1" dirty="0"/>
              <a:t>Dataset: </a:t>
            </a:r>
          </a:p>
          <a:p>
            <a:pPr lvl="1"/>
            <a:r>
              <a:rPr lang="en-CA" b="1" dirty="0">
                <a:solidFill>
                  <a:schemeClr val="tx1"/>
                </a:solidFill>
              </a:rPr>
              <a:t>Description: </a:t>
            </a:r>
            <a:r>
              <a:rPr lang="en-CA" dirty="0">
                <a:solidFill>
                  <a:schemeClr val="tx1"/>
                </a:solidFill>
              </a:rPr>
              <a:t>Various types and colours of housing numbers on various backgrounds</a:t>
            </a:r>
          </a:p>
          <a:p>
            <a:pPr lvl="1"/>
            <a:r>
              <a:rPr lang="en-US" b="1" dirty="0">
                <a:solidFill>
                  <a:schemeClr val="tx1"/>
                </a:solidFill>
              </a:rPr>
              <a:t>Original dataset: </a:t>
            </a:r>
            <a:r>
              <a:rPr lang="en-US" dirty="0">
                <a:solidFill>
                  <a:schemeClr val="tx1"/>
                </a:solidFill>
              </a:rPr>
              <a:t>73,257 images for training, 26,032 images for testing</a:t>
            </a:r>
          </a:p>
          <a:p>
            <a:pPr lvl="1"/>
            <a:r>
              <a:rPr lang="en-US" b="1" dirty="0">
                <a:solidFill>
                  <a:schemeClr val="tx1"/>
                </a:solidFill>
              </a:rPr>
              <a:t>Scope of this Project and Model Evaluation: </a:t>
            </a:r>
            <a:r>
              <a:rPr lang="en-US" dirty="0">
                <a:solidFill>
                  <a:schemeClr val="tx1"/>
                </a:solidFill>
              </a:rPr>
              <a:t>used 2000 for training and 800 for testing from the original dataset</a:t>
            </a:r>
            <a:endParaRPr lang="en-CA" dirty="0">
              <a:solidFill>
                <a:schemeClr val="tx1"/>
              </a:solidFill>
            </a:endParaRPr>
          </a:p>
          <a:p>
            <a:r>
              <a:rPr lang="en-US" sz="2400" b="1" dirty="0"/>
              <a:t>Objective:</a:t>
            </a:r>
          </a:p>
          <a:p>
            <a:pPr lvl="1"/>
            <a:r>
              <a:rPr lang="en-US" dirty="0">
                <a:solidFill>
                  <a:schemeClr val="tx1"/>
                </a:solidFill>
              </a:rPr>
              <a:t>Effectively recognize the most central digit that’s entirely present in each image (numbers partially present are noises)</a:t>
            </a:r>
          </a:p>
          <a:p>
            <a:pPr lvl="1"/>
            <a:r>
              <a:rPr lang="en-CA" dirty="0">
                <a:solidFill>
                  <a:schemeClr val="tx1"/>
                </a:solidFill>
              </a:rPr>
              <a:t>Exploring the effectiveness of using Support Vector classification (SVC), Logistic Regression, K-nearest neighbours (KNN), Random Forest, Ensemble Stacking, and Convolution Neural Networks (CNN), for number recognition in the images</a:t>
            </a:r>
            <a:endParaRPr lang="en-US" dirty="0">
              <a:solidFill>
                <a:schemeClr val="tx1"/>
              </a:solidFill>
            </a:endParaRPr>
          </a:p>
        </p:txBody>
      </p:sp>
      <p:sp>
        <p:nvSpPr>
          <p:cNvPr id="5" name="TextBox 4">
            <a:extLst>
              <a:ext uri="{FF2B5EF4-FFF2-40B4-BE49-F238E27FC236}">
                <a16:creationId xmlns:a16="http://schemas.microsoft.com/office/drawing/2014/main" id="{AC90BD6F-4323-40BA-9A37-9050DAF362FF}"/>
              </a:ext>
            </a:extLst>
          </p:cNvPr>
          <p:cNvSpPr txBox="1"/>
          <p:nvPr/>
        </p:nvSpPr>
        <p:spPr>
          <a:xfrm>
            <a:off x="405534" y="6029385"/>
            <a:ext cx="4315756" cy="584775"/>
          </a:xfrm>
          <a:prstGeom prst="rect">
            <a:avLst/>
          </a:prstGeom>
          <a:noFill/>
        </p:spPr>
        <p:txBody>
          <a:bodyPr wrap="square" rtlCol="0">
            <a:spAutoFit/>
          </a:bodyPr>
          <a:lstStyle/>
          <a:p>
            <a:r>
              <a:rPr lang="en-US" sz="1600" dirty="0">
                <a:solidFill>
                  <a:schemeClr val="accent1"/>
                </a:solidFill>
              </a:rPr>
              <a:t>Dataset source: http://ufldl.stanford.edu/housenumbers/</a:t>
            </a:r>
          </a:p>
        </p:txBody>
      </p:sp>
      <p:sp>
        <p:nvSpPr>
          <p:cNvPr id="6" name="Oval 5">
            <a:extLst>
              <a:ext uri="{FF2B5EF4-FFF2-40B4-BE49-F238E27FC236}">
                <a16:creationId xmlns:a16="http://schemas.microsoft.com/office/drawing/2014/main" id="{91486A4B-597F-4969-94B4-E4BF1A88B323}"/>
              </a:ext>
            </a:extLst>
          </p:cNvPr>
          <p:cNvSpPr/>
          <p:nvPr/>
        </p:nvSpPr>
        <p:spPr>
          <a:xfrm>
            <a:off x="1271752" y="1413848"/>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D257B06-89F7-4447-A617-9A185EFF3571}"/>
              </a:ext>
            </a:extLst>
          </p:cNvPr>
          <p:cNvSpPr/>
          <p:nvPr/>
        </p:nvSpPr>
        <p:spPr>
          <a:xfrm>
            <a:off x="3042745" y="5533245"/>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025278-7182-4B67-B901-AB7EC5312BF6}"/>
              </a:ext>
            </a:extLst>
          </p:cNvPr>
          <p:cNvSpPr/>
          <p:nvPr/>
        </p:nvSpPr>
        <p:spPr>
          <a:xfrm>
            <a:off x="4463786" y="5490995"/>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98F8C6-26D8-498D-9AAB-4BAE4B4BFE15}"/>
              </a:ext>
            </a:extLst>
          </p:cNvPr>
          <p:cNvSpPr/>
          <p:nvPr/>
        </p:nvSpPr>
        <p:spPr>
          <a:xfrm>
            <a:off x="3040922" y="1456098"/>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F1E32C1-4962-41AB-B62B-631EC3E12008}"/>
              </a:ext>
            </a:extLst>
          </p:cNvPr>
          <p:cNvSpPr/>
          <p:nvPr/>
        </p:nvSpPr>
        <p:spPr>
          <a:xfrm>
            <a:off x="1267177" y="3765104"/>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9D4A6F-278A-4C68-BA20-1D2012398891}"/>
              </a:ext>
            </a:extLst>
          </p:cNvPr>
          <p:cNvSpPr/>
          <p:nvPr/>
        </p:nvSpPr>
        <p:spPr>
          <a:xfrm>
            <a:off x="2596091" y="4200798"/>
            <a:ext cx="515007" cy="58311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4798483-1944-488D-B415-C39722075544}"/>
              </a:ext>
            </a:extLst>
          </p:cNvPr>
          <p:cNvSpPr>
            <a:spLocks noGrp="1"/>
          </p:cNvSpPr>
          <p:nvPr>
            <p:ph type="sldNum" sz="quarter" idx="12"/>
          </p:nvPr>
        </p:nvSpPr>
        <p:spPr/>
        <p:txBody>
          <a:bodyPr/>
          <a:lstStyle/>
          <a:p>
            <a:fld id="{8935DAF0-311D-4EE1-890C-8976672A07B4}" type="slidenum">
              <a:rPr lang="en-CA" smtClean="0"/>
              <a:t>2</a:t>
            </a:fld>
            <a:endParaRPr lang="en-CA"/>
          </a:p>
        </p:txBody>
      </p:sp>
    </p:spTree>
    <p:extLst>
      <p:ext uri="{BB962C8B-B14F-4D97-AF65-F5344CB8AC3E}">
        <p14:creationId xmlns:p14="http://schemas.microsoft.com/office/powerpoint/2010/main" val="18504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2" grpId="0" animBg="1"/>
      <p:bldP spid="13"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6802-DC9D-4C92-B2AE-F99A1B0B0A36}"/>
              </a:ext>
            </a:extLst>
          </p:cNvPr>
          <p:cNvSpPr>
            <a:spLocks noGrp="1"/>
          </p:cNvSpPr>
          <p:nvPr>
            <p:ph type="title"/>
          </p:nvPr>
        </p:nvSpPr>
        <p:spPr>
          <a:xfrm>
            <a:off x="1176128" y="235819"/>
            <a:ext cx="10695030" cy="1356360"/>
          </a:xfrm>
        </p:spPr>
        <p:txBody>
          <a:bodyPr/>
          <a:lstStyle/>
          <a:p>
            <a:r>
              <a:rPr lang="en-US" dirty="0"/>
              <a:t>Data Preprocessing and Feature Engineering </a:t>
            </a:r>
          </a:p>
        </p:txBody>
      </p:sp>
      <p:sp>
        <p:nvSpPr>
          <p:cNvPr id="3" name="Content Placeholder 2">
            <a:extLst>
              <a:ext uri="{FF2B5EF4-FFF2-40B4-BE49-F238E27FC236}">
                <a16:creationId xmlns:a16="http://schemas.microsoft.com/office/drawing/2014/main" id="{DB0310BE-B1CC-49BE-9E79-152AD7D6C609}"/>
              </a:ext>
            </a:extLst>
          </p:cNvPr>
          <p:cNvSpPr>
            <a:spLocks noGrp="1"/>
          </p:cNvSpPr>
          <p:nvPr>
            <p:ph idx="1"/>
          </p:nvPr>
        </p:nvSpPr>
        <p:spPr>
          <a:xfrm>
            <a:off x="1143001" y="1485175"/>
            <a:ext cx="9872871" cy="4038600"/>
          </a:xfrm>
        </p:spPr>
        <p:txBody>
          <a:bodyPr>
            <a:noAutofit/>
          </a:bodyPr>
          <a:lstStyle/>
          <a:p>
            <a:r>
              <a:rPr lang="en-CA" sz="2400" dirty="0">
                <a:solidFill>
                  <a:schemeClr val="tx1"/>
                </a:solidFill>
              </a:rPr>
              <a:t>The format of the dataset is  32-by-32 pixel coloured images </a:t>
            </a:r>
          </a:p>
          <a:p>
            <a:pPr lvl="1">
              <a:buFont typeface="Wingdings" panose="05000000000000000000" pitchFamily="2" charset="2"/>
              <a:buChar char="v"/>
            </a:pPr>
            <a:r>
              <a:rPr lang="en-US" sz="2400" dirty="0"/>
              <a:t>Each pixel indicates the intensities of 3 colors (</a:t>
            </a:r>
            <a:r>
              <a:rPr lang="en-US" sz="2400" dirty="0">
                <a:solidFill>
                  <a:srgbClr val="C00000"/>
                </a:solidFill>
              </a:rPr>
              <a:t>red</a:t>
            </a:r>
            <a:r>
              <a:rPr lang="en-US" sz="2400" dirty="0"/>
              <a:t>, green, </a:t>
            </a:r>
            <a:r>
              <a:rPr lang="en-US" sz="2400" dirty="0">
                <a:solidFill>
                  <a:schemeClr val="accent4"/>
                </a:solidFill>
              </a:rPr>
              <a:t>blue</a:t>
            </a:r>
            <a:r>
              <a:rPr lang="en-US" sz="2400" dirty="0"/>
              <a:t>)</a:t>
            </a:r>
          </a:p>
          <a:p>
            <a:pPr lvl="1">
              <a:buFont typeface="Wingdings" panose="05000000000000000000" pitchFamily="2" charset="2"/>
              <a:buChar char="v"/>
            </a:pPr>
            <a:r>
              <a:rPr lang="en-US" sz="2400" dirty="0"/>
              <a:t>Thus, (32 pixel x 32 pixel x </a:t>
            </a:r>
            <a:r>
              <a:rPr lang="en-US" sz="2400" b="1" u="sng" dirty="0"/>
              <a:t>3 </a:t>
            </a:r>
            <a:r>
              <a:rPr lang="en-US" sz="2400" b="1" u="sng" dirty="0" err="1"/>
              <a:t>colours</a:t>
            </a:r>
            <a:r>
              <a:rPr lang="en-US" sz="2400" b="1" u="sng" dirty="0"/>
              <a:t> </a:t>
            </a:r>
            <a:r>
              <a:rPr lang="en-US" sz="2400" dirty="0"/>
              <a:t>) = 3072 features per sample data</a:t>
            </a:r>
          </a:p>
          <a:p>
            <a:pPr marL="228600" lvl="1">
              <a:spcBef>
                <a:spcPts val="1400"/>
              </a:spcBef>
            </a:pPr>
            <a:r>
              <a:rPr lang="en-CA" sz="2400" dirty="0">
                <a:solidFill>
                  <a:schemeClr val="tx1"/>
                </a:solidFill>
              </a:rPr>
              <a:t>Images were first converted from colour (RGB) to greyscale</a:t>
            </a:r>
          </a:p>
          <a:p>
            <a:pPr lvl="1">
              <a:buFont typeface="Wingdings" panose="05000000000000000000" pitchFamily="2" charset="2"/>
              <a:buChar char="v"/>
            </a:pPr>
            <a:r>
              <a:rPr lang="en-US" sz="2400" dirty="0"/>
              <a:t>Reduced number of feature to (32 x 32 x</a:t>
            </a:r>
            <a:r>
              <a:rPr lang="en-US" sz="2400" b="1" u="sng" dirty="0"/>
              <a:t> 1 </a:t>
            </a:r>
            <a:r>
              <a:rPr lang="en-US" sz="2400" dirty="0"/>
              <a:t>) = 1024 features per sample </a:t>
            </a:r>
          </a:p>
          <a:p>
            <a:pPr lvl="1">
              <a:buFont typeface="Wingdings" panose="05000000000000000000" pitchFamily="2" charset="2"/>
              <a:buChar char="v"/>
            </a:pPr>
            <a:r>
              <a:rPr lang="en-US" sz="2400" dirty="0"/>
              <a:t>Clarity of the image not really affected</a:t>
            </a:r>
            <a:endParaRPr lang="en-CA" sz="2400" dirty="0"/>
          </a:p>
          <a:p>
            <a:r>
              <a:rPr lang="en-CA" sz="2400" dirty="0">
                <a:solidFill>
                  <a:schemeClr val="tx1"/>
                </a:solidFill>
              </a:rPr>
              <a:t>The original pixel values are from 0 to 255 </a:t>
            </a:r>
          </a:p>
          <a:p>
            <a:pPr lvl="1">
              <a:buFont typeface="Wingdings" panose="05000000000000000000" pitchFamily="2" charset="2"/>
              <a:buChar char="v"/>
            </a:pPr>
            <a:r>
              <a:rPr lang="en-CA" sz="2400" dirty="0"/>
              <a:t>Linearly normalized each pixel value to be in the range of 0 to 1</a:t>
            </a:r>
            <a:endParaRPr lang="en-CA" sz="2400" dirty="0">
              <a:solidFill>
                <a:schemeClr val="tx1"/>
              </a:solidFill>
            </a:endParaRPr>
          </a:p>
          <a:p>
            <a:r>
              <a:rPr lang="en-CA" sz="2400" dirty="0">
                <a:solidFill>
                  <a:schemeClr val="tx1"/>
                </a:solidFill>
              </a:rPr>
              <a:t>Three Jupiter notebooks were created: first for non-neural&amp; ensemble methods, second is CNN with 2000 samples, lastly CNN with all samples</a:t>
            </a:r>
          </a:p>
          <a:p>
            <a:pPr lvl="1">
              <a:buFont typeface="Wingdings" panose="05000000000000000000" pitchFamily="2" charset="2"/>
              <a:buChar char="v"/>
            </a:pPr>
            <a:r>
              <a:rPr lang="en-CA" sz="2400" dirty="0"/>
              <a:t>To make fair comparisons between the model performances, the same  data preprocessing was used at the beginning for all models.</a:t>
            </a:r>
          </a:p>
          <a:p>
            <a:pPr lvl="1">
              <a:buFont typeface="Wingdings" panose="05000000000000000000" pitchFamily="2" charset="2"/>
              <a:buChar char="v"/>
            </a:pPr>
            <a:endParaRPr lang="en-US" sz="2400" dirty="0"/>
          </a:p>
        </p:txBody>
      </p:sp>
      <p:sp>
        <p:nvSpPr>
          <p:cNvPr id="4" name="Slide Number Placeholder 3">
            <a:extLst>
              <a:ext uri="{FF2B5EF4-FFF2-40B4-BE49-F238E27FC236}">
                <a16:creationId xmlns:a16="http://schemas.microsoft.com/office/drawing/2014/main" id="{E4C1F2A5-5265-4480-9BD8-2D190F82A123}"/>
              </a:ext>
            </a:extLst>
          </p:cNvPr>
          <p:cNvSpPr>
            <a:spLocks noGrp="1"/>
          </p:cNvSpPr>
          <p:nvPr>
            <p:ph type="sldNum" sz="quarter" idx="12"/>
          </p:nvPr>
        </p:nvSpPr>
        <p:spPr/>
        <p:txBody>
          <a:bodyPr/>
          <a:lstStyle/>
          <a:p>
            <a:fld id="{8935DAF0-311D-4EE1-890C-8976672A07B4}" type="slidenum">
              <a:rPr lang="en-CA" smtClean="0"/>
              <a:t>3</a:t>
            </a:fld>
            <a:endParaRPr lang="en-CA" dirty="0"/>
          </a:p>
        </p:txBody>
      </p:sp>
      <p:pic>
        <p:nvPicPr>
          <p:cNvPr id="5" name="Picture 4">
            <a:extLst>
              <a:ext uri="{FF2B5EF4-FFF2-40B4-BE49-F238E27FC236}">
                <a16:creationId xmlns:a16="http://schemas.microsoft.com/office/drawing/2014/main" id="{827D4C54-7808-4C5C-8451-257F2C86D486}"/>
              </a:ext>
            </a:extLst>
          </p:cNvPr>
          <p:cNvPicPr>
            <a:picLocks noChangeAspect="1"/>
          </p:cNvPicPr>
          <p:nvPr/>
        </p:nvPicPr>
        <p:blipFill>
          <a:blip r:embed="rId3"/>
          <a:stretch>
            <a:fillRect/>
          </a:stretch>
        </p:blipFill>
        <p:spPr>
          <a:xfrm>
            <a:off x="9039956" y="2698334"/>
            <a:ext cx="579148" cy="573095"/>
          </a:xfrm>
          <a:prstGeom prst="rect">
            <a:avLst/>
          </a:prstGeom>
        </p:spPr>
      </p:pic>
    </p:spTree>
    <p:extLst>
      <p:ext uri="{BB962C8B-B14F-4D97-AF65-F5344CB8AC3E}">
        <p14:creationId xmlns:p14="http://schemas.microsoft.com/office/powerpoint/2010/main" val="392268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16A2-F48C-4EBF-B67D-0BF89C4D0902}"/>
              </a:ext>
            </a:extLst>
          </p:cNvPr>
          <p:cNvSpPr>
            <a:spLocks noGrp="1"/>
          </p:cNvSpPr>
          <p:nvPr>
            <p:ph type="title"/>
          </p:nvPr>
        </p:nvSpPr>
        <p:spPr>
          <a:xfrm>
            <a:off x="1160227" y="182147"/>
            <a:ext cx="9875520" cy="1356360"/>
          </a:xfrm>
        </p:spPr>
        <p:txBody>
          <a:bodyPr>
            <a:normAutofit/>
          </a:bodyPr>
          <a:lstStyle/>
          <a:p>
            <a:r>
              <a:rPr lang="en-CA" dirty="0"/>
              <a:t>Non- neural Models Performance</a:t>
            </a:r>
          </a:p>
        </p:txBody>
      </p:sp>
      <p:graphicFrame>
        <p:nvGraphicFramePr>
          <p:cNvPr id="7" name="Content Placeholder 2">
            <a:extLst>
              <a:ext uri="{FF2B5EF4-FFF2-40B4-BE49-F238E27FC236}">
                <a16:creationId xmlns:a16="http://schemas.microsoft.com/office/drawing/2014/main" id="{C2EBB3A7-16AC-4DB5-BA0F-125069CA3BC9}"/>
              </a:ext>
            </a:extLst>
          </p:cNvPr>
          <p:cNvGraphicFramePr>
            <a:graphicFrameLocks noGrp="1"/>
          </p:cNvGraphicFramePr>
          <p:nvPr>
            <p:ph idx="1"/>
            <p:extLst>
              <p:ext uri="{D42A27DB-BD31-4B8C-83A1-F6EECF244321}">
                <p14:modId xmlns:p14="http://schemas.microsoft.com/office/powerpoint/2010/main" val="3822239634"/>
              </p:ext>
            </p:extLst>
          </p:nvPr>
        </p:nvGraphicFramePr>
        <p:xfrm>
          <a:off x="328863" y="1322051"/>
          <a:ext cx="11534273" cy="5118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825BDBA-86E8-4114-A5D8-121308C5147C}"/>
              </a:ext>
            </a:extLst>
          </p:cNvPr>
          <p:cNvSpPr>
            <a:spLocks noGrp="1"/>
          </p:cNvSpPr>
          <p:nvPr>
            <p:ph type="sldNum" sz="quarter" idx="12"/>
          </p:nvPr>
        </p:nvSpPr>
        <p:spPr/>
        <p:txBody>
          <a:bodyPr/>
          <a:lstStyle/>
          <a:p>
            <a:fld id="{8935DAF0-311D-4EE1-890C-8976672A07B4}" type="slidenum">
              <a:rPr lang="en-CA" smtClean="0"/>
              <a:t>4</a:t>
            </a:fld>
            <a:endParaRPr lang="en-CA"/>
          </a:p>
        </p:txBody>
      </p:sp>
      <p:pic>
        <p:nvPicPr>
          <p:cNvPr id="5" name="Graphic 4" descr="Close">
            <a:extLst>
              <a:ext uri="{FF2B5EF4-FFF2-40B4-BE49-F238E27FC236}">
                <a16:creationId xmlns:a16="http://schemas.microsoft.com/office/drawing/2014/main" id="{8F7264BC-C4E2-4E5F-9F5A-7217AE86EF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37268" y="3877133"/>
            <a:ext cx="2027454" cy="2027454"/>
          </a:xfrm>
          <a:prstGeom prst="rect">
            <a:avLst/>
          </a:prstGeom>
        </p:spPr>
      </p:pic>
      <p:sp>
        <p:nvSpPr>
          <p:cNvPr id="6" name="TextBox 5">
            <a:extLst>
              <a:ext uri="{FF2B5EF4-FFF2-40B4-BE49-F238E27FC236}">
                <a16:creationId xmlns:a16="http://schemas.microsoft.com/office/drawing/2014/main" id="{E78C78F0-64B3-4D6B-A430-93A0A05A9D89}"/>
              </a:ext>
            </a:extLst>
          </p:cNvPr>
          <p:cNvSpPr txBox="1"/>
          <p:nvPr/>
        </p:nvSpPr>
        <p:spPr>
          <a:xfrm>
            <a:off x="3306206" y="5692166"/>
            <a:ext cx="8556929" cy="923330"/>
          </a:xfrm>
          <a:prstGeom prst="rect">
            <a:avLst/>
          </a:prstGeom>
          <a:solidFill>
            <a:srgbClr val="92D050"/>
          </a:solidFill>
        </p:spPr>
        <p:txBody>
          <a:bodyPr wrap="square" rtlCol="0">
            <a:spAutoFit/>
          </a:bodyPr>
          <a:lstStyle/>
          <a:p>
            <a:r>
              <a:rPr lang="en-US" dirty="0"/>
              <a:t>Ensemble of the top 3 model performed worse than RF model alone </a:t>
            </a:r>
          </a:p>
          <a:p>
            <a:r>
              <a:rPr lang="en-US" dirty="0"/>
              <a:t>	</a:t>
            </a:r>
            <a:r>
              <a:rPr lang="en-US" sz="1600" dirty="0"/>
              <a:t>-  Ensemble </a:t>
            </a:r>
            <a:r>
              <a:rPr lang="en-US" sz="1600" b="1" dirty="0"/>
              <a:t>38% </a:t>
            </a:r>
            <a:r>
              <a:rPr lang="en-US" sz="1600" dirty="0"/>
              <a:t>test accuracy vs RF 50%  test accuracy</a:t>
            </a:r>
          </a:p>
          <a:p>
            <a:r>
              <a:rPr lang="en-US" dirty="0"/>
              <a:t>Ensemble of top 2 model (RF &amp; SVC) still performed worse than RF alone - </a:t>
            </a:r>
            <a:r>
              <a:rPr lang="en-US" b="1" dirty="0"/>
              <a:t>42% </a:t>
            </a:r>
            <a:r>
              <a:rPr lang="en-US" dirty="0"/>
              <a:t>accuracy</a:t>
            </a:r>
          </a:p>
        </p:txBody>
      </p:sp>
      <p:sp>
        <p:nvSpPr>
          <p:cNvPr id="8" name="TextBox 7">
            <a:extLst>
              <a:ext uri="{FF2B5EF4-FFF2-40B4-BE49-F238E27FC236}">
                <a16:creationId xmlns:a16="http://schemas.microsoft.com/office/drawing/2014/main" id="{84EAA074-0689-42A7-8B4D-ABD80DB17783}"/>
              </a:ext>
            </a:extLst>
          </p:cNvPr>
          <p:cNvSpPr txBox="1"/>
          <p:nvPr/>
        </p:nvSpPr>
        <p:spPr>
          <a:xfrm>
            <a:off x="830376" y="1246070"/>
            <a:ext cx="651753" cy="369332"/>
          </a:xfrm>
          <a:prstGeom prst="rect">
            <a:avLst/>
          </a:prstGeom>
          <a:noFill/>
        </p:spPr>
        <p:txBody>
          <a:bodyPr wrap="square" rtlCol="0">
            <a:spAutoFit/>
          </a:bodyPr>
          <a:lstStyle/>
          <a:p>
            <a:r>
              <a:rPr lang="en-US" dirty="0"/>
              <a:t>Best</a:t>
            </a:r>
          </a:p>
        </p:txBody>
      </p:sp>
      <p:sp>
        <p:nvSpPr>
          <p:cNvPr id="9" name="TextBox 8">
            <a:extLst>
              <a:ext uri="{FF2B5EF4-FFF2-40B4-BE49-F238E27FC236}">
                <a16:creationId xmlns:a16="http://schemas.microsoft.com/office/drawing/2014/main" id="{314628B6-ED76-4F2B-BFA4-A0CA48E1AA49}"/>
              </a:ext>
            </a:extLst>
          </p:cNvPr>
          <p:cNvSpPr txBox="1"/>
          <p:nvPr/>
        </p:nvSpPr>
        <p:spPr>
          <a:xfrm>
            <a:off x="875380" y="3866223"/>
            <a:ext cx="561744" cy="400110"/>
          </a:xfrm>
          <a:prstGeom prst="rect">
            <a:avLst/>
          </a:prstGeom>
          <a:noFill/>
        </p:spPr>
        <p:txBody>
          <a:bodyPr wrap="square" rtlCol="0">
            <a:spAutoFit/>
          </a:bodyPr>
          <a:lstStyle/>
          <a:p>
            <a:r>
              <a:rPr lang="en-US" dirty="0"/>
              <a:t>2</a:t>
            </a:r>
            <a:r>
              <a:rPr lang="en-US" sz="2000" dirty="0"/>
              <a:t>n</a:t>
            </a:r>
            <a:r>
              <a:rPr lang="en-US" dirty="0"/>
              <a:t>d</a:t>
            </a:r>
          </a:p>
        </p:txBody>
      </p:sp>
      <p:sp>
        <p:nvSpPr>
          <p:cNvPr id="10" name="TextBox 9">
            <a:extLst>
              <a:ext uri="{FF2B5EF4-FFF2-40B4-BE49-F238E27FC236}">
                <a16:creationId xmlns:a16="http://schemas.microsoft.com/office/drawing/2014/main" id="{517F17D8-234D-43C5-87D5-7368943D4743}"/>
              </a:ext>
            </a:extLst>
          </p:cNvPr>
          <p:cNvSpPr txBox="1"/>
          <p:nvPr/>
        </p:nvSpPr>
        <p:spPr>
          <a:xfrm>
            <a:off x="6507804" y="1246070"/>
            <a:ext cx="486383" cy="369332"/>
          </a:xfrm>
          <a:prstGeom prst="rect">
            <a:avLst/>
          </a:prstGeom>
          <a:noFill/>
        </p:spPr>
        <p:txBody>
          <a:bodyPr wrap="square" rtlCol="0">
            <a:spAutoFit/>
          </a:bodyPr>
          <a:lstStyle/>
          <a:p>
            <a:r>
              <a:rPr lang="en-US" dirty="0"/>
              <a:t>3rd</a:t>
            </a:r>
          </a:p>
        </p:txBody>
      </p:sp>
      <p:sp>
        <p:nvSpPr>
          <p:cNvPr id="11" name="TextBox 10">
            <a:extLst>
              <a:ext uri="{FF2B5EF4-FFF2-40B4-BE49-F238E27FC236}">
                <a16:creationId xmlns:a16="http://schemas.microsoft.com/office/drawing/2014/main" id="{3E209C17-94C8-41E8-B203-6C78AB9235D2}"/>
              </a:ext>
            </a:extLst>
          </p:cNvPr>
          <p:cNvSpPr txBox="1"/>
          <p:nvPr/>
        </p:nvSpPr>
        <p:spPr>
          <a:xfrm>
            <a:off x="1828799" y="3333160"/>
            <a:ext cx="4679005" cy="646331"/>
          </a:xfrm>
          <a:prstGeom prst="rect">
            <a:avLst/>
          </a:prstGeom>
          <a:solidFill>
            <a:schemeClr val="accent4"/>
          </a:solidFill>
        </p:spPr>
        <p:txBody>
          <a:bodyPr wrap="square" rtlCol="0">
            <a:spAutoFit/>
          </a:bodyPr>
          <a:lstStyle/>
          <a:p>
            <a:r>
              <a:rPr lang="en-US" dirty="0">
                <a:solidFill>
                  <a:schemeClr val="bg1"/>
                </a:solidFill>
              </a:rPr>
              <a:t>Accuracy increased to 68% after using all 73,257 training sample instead of 2,000 samples</a:t>
            </a:r>
          </a:p>
        </p:txBody>
      </p:sp>
    </p:spTree>
    <p:extLst>
      <p:ext uri="{BB962C8B-B14F-4D97-AF65-F5344CB8AC3E}">
        <p14:creationId xmlns:p14="http://schemas.microsoft.com/office/powerpoint/2010/main" val="244502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8799-0B42-4438-81AF-E292DE30022C}"/>
              </a:ext>
            </a:extLst>
          </p:cNvPr>
          <p:cNvSpPr>
            <a:spLocks noGrp="1"/>
          </p:cNvSpPr>
          <p:nvPr>
            <p:ph type="title"/>
          </p:nvPr>
        </p:nvSpPr>
        <p:spPr>
          <a:xfrm>
            <a:off x="948447" y="269047"/>
            <a:ext cx="9875520" cy="1356360"/>
          </a:xfrm>
        </p:spPr>
        <p:txBody>
          <a:bodyPr/>
          <a:lstStyle/>
          <a:p>
            <a:r>
              <a:rPr lang="en-US" b="1" dirty="0"/>
              <a:t>Convolutional Neural Network (CNN)</a:t>
            </a:r>
          </a:p>
        </p:txBody>
      </p:sp>
      <p:sp>
        <p:nvSpPr>
          <p:cNvPr id="3" name="Content Placeholder 2">
            <a:extLst>
              <a:ext uri="{FF2B5EF4-FFF2-40B4-BE49-F238E27FC236}">
                <a16:creationId xmlns:a16="http://schemas.microsoft.com/office/drawing/2014/main" id="{ADFFBDCD-8E9D-4664-92F5-E04C0F50D9D4}"/>
              </a:ext>
            </a:extLst>
          </p:cNvPr>
          <p:cNvSpPr>
            <a:spLocks noGrp="1"/>
          </p:cNvSpPr>
          <p:nvPr>
            <p:ph idx="1"/>
          </p:nvPr>
        </p:nvSpPr>
        <p:spPr>
          <a:xfrm>
            <a:off x="561474" y="1625407"/>
            <a:ext cx="11069052" cy="4421954"/>
          </a:xfrm>
        </p:spPr>
        <p:txBody>
          <a:bodyPr>
            <a:normAutofit/>
          </a:bodyPr>
          <a:lstStyle/>
          <a:p>
            <a:r>
              <a:rPr lang="en-CA" sz="2000" dirty="0" err="1">
                <a:solidFill>
                  <a:schemeClr val="tx1"/>
                </a:solidFill>
              </a:rPr>
              <a:t>ConvNet</a:t>
            </a:r>
            <a:r>
              <a:rPr lang="en-CA" sz="2000" dirty="0">
                <a:solidFill>
                  <a:schemeClr val="tx1"/>
                </a:solidFill>
              </a:rPr>
              <a:t> is known for its outstanding performance in image classification</a:t>
            </a:r>
          </a:p>
          <a:p>
            <a:pPr lvl="1">
              <a:buFont typeface="Wingdings" panose="05000000000000000000" pitchFamily="2" charset="2"/>
              <a:buChar char="v"/>
            </a:pPr>
            <a:r>
              <a:rPr lang="en-CA" b="1" dirty="0"/>
              <a:t>In 2012, 2 students from </a:t>
            </a:r>
            <a:r>
              <a:rPr lang="en-CA" b="1" dirty="0" err="1"/>
              <a:t>Uof</a:t>
            </a:r>
            <a:r>
              <a:rPr lang="en-CA" b="1" dirty="0"/>
              <a:t> T along with their professor, Geoffrey Hinton, published a paper on </a:t>
            </a:r>
            <a:r>
              <a:rPr lang="en-CA" b="1" dirty="0" err="1"/>
              <a:t>CovNet</a:t>
            </a:r>
            <a:r>
              <a:rPr lang="en-CA" b="1" dirty="0"/>
              <a:t> due to its winning performance in ImageNet classification contest</a:t>
            </a:r>
          </a:p>
          <a:p>
            <a:r>
              <a:rPr lang="en-CA" sz="2000" dirty="0" err="1">
                <a:solidFill>
                  <a:schemeClr val="tx1"/>
                </a:solidFill>
              </a:rPr>
              <a:t>ConvNet</a:t>
            </a:r>
            <a:r>
              <a:rPr lang="en-CA" sz="2000" dirty="0">
                <a:solidFill>
                  <a:schemeClr val="tx1"/>
                </a:solidFill>
              </a:rPr>
              <a:t> (CNN) applied filters across the whole image to assign importance to various patterns and features in the image in order to differentiate one from another.</a:t>
            </a:r>
          </a:p>
          <a:p>
            <a:pPr lvl="1">
              <a:buFont typeface="Wingdings" panose="05000000000000000000" pitchFamily="2" charset="2"/>
              <a:buChar char="v"/>
            </a:pPr>
            <a:r>
              <a:rPr lang="en-CA" b="1" dirty="0"/>
              <a:t>Good at pattern and feature recognition</a:t>
            </a:r>
          </a:p>
          <a:p>
            <a:pPr marL="45720" indent="0">
              <a:buNone/>
            </a:pPr>
            <a:endParaRPr lang="en-CA" dirty="0">
              <a:solidFill>
                <a:schemeClr val="tx1"/>
              </a:solidFill>
            </a:endParaRPr>
          </a:p>
        </p:txBody>
      </p:sp>
      <p:sp>
        <p:nvSpPr>
          <p:cNvPr id="4" name="Slide Number Placeholder 3">
            <a:extLst>
              <a:ext uri="{FF2B5EF4-FFF2-40B4-BE49-F238E27FC236}">
                <a16:creationId xmlns:a16="http://schemas.microsoft.com/office/drawing/2014/main" id="{037AF4A2-DDA1-4D4C-9B68-42410B87F93E}"/>
              </a:ext>
            </a:extLst>
          </p:cNvPr>
          <p:cNvSpPr>
            <a:spLocks noGrp="1"/>
          </p:cNvSpPr>
          <p:nvPr>
            <p:ph type="sldNum" sz="quarter" idx="12"/>
          </p:nvPr>
        </p:nvSpPr>
        <p:spPr/>
        <p:txBody>
          <a:bodyPr/>
          <a:lstStyle/>
          <a:p>
            <a:fld id="{8935DAF0-311D-4EE1-890C-8976672A07B4}" type="slidenum">
              <a:rPr lang="en-CA" smtClean="0"/>
              <a:t>5</a:t>
            </a:fld>
            <a:endParaRPr lang="en-CA"/>
          </a:p>
        </p:txBody>
      </p:sp>
      <p:pic>
        <p:nvPicPr>
          <p:cNvPr id="6" name="Picture 5">
            <a:extLst>
              <a:ext uri="{FF2B5EF4-FFF2-40B4-BE49-F238E27FC236}">
                <a16:creationId xmlns:a16="http://schemas.microsoft.com/office/drawing/2014/main" id="{1417AF1A-4F24-49D0-85F4-C084DEEA5E11}"/>
              </a:ext>
            </a:extLst>
          </p:cNvPr>
          <p:cNvPicPr>
            <a:picLocks noChangeAspect="1"/>
          </p:cNvPicPr>
          <p:nvPr/>
        </p:nvPicPr>
        <p:blipFill rotWithShape="1">
          <a:blip r:embed="rId3"/>
          <a:srcRect t="27663" b="1646"/>
          <a:stretch/>
        </p:blipFill>
        <p:spPr>
          <a:xfrm>
            <a:off x="763225" y="4372303"/>
            <a:ext cx="6115050" cy="2174861"/>
          </a:xfrm>
          <a:prstGeom prst="rect">
            <a:avLst/>
          </a:prstGeom>
        </p:spPr>
      </p:pic>
      <p:pic>
        <p:nvPicPr>
          <p:cNvPr id="7" name="Picture 6">
            <a:extLst>
              <a:ext uri="{FF2B5EF4-FFF2-40B4-BE49-F238E27FC236}">
                <a16:creationId xmlns:a16="http://schemas.microsoft.com/office/drawing/2014/main" id="{40E83971-A228-40DE-B5CD-4634211D6E0B}"/>
              </a:ext>
            </a:extLst>
          </p:cNvPr>
          <p:cNvPicPr>
            <a:picLocks noChangeAspect="1"/>
          </p:cNvPicPr>
          <p:nvPr/>
        </p:nvPicPr>
        <p:blipFill rotWithShape="1">
          <a:blip r:embed="rId4"/>
          <a:srcRect b="5701"/>
          <a:stretch/>
        </p:blipFill>
        <p:spPr>
          <a:xfrm>
            <a:off x="647864" y="4873557"/>
            <a:ext cx="6259269" cy="1701331"/>
          </a:xfrm>
          <a:prstGeom prst="rect">
            <a:avLst/>
          </a:prstGeom>
        </p:spPr>
      </p:pic>
      <p:pic>
        <p:nvPicPr>
          <p:cNvPr id="8" name="Picture 7">
            <a:extLst>
              <a:ext uri="{FF2B5EF4-FFF2-40B4-BE49-F238E27FC236}">
                <a16:creationId xmlns:a16="http://schemas.microsoft.com/office/drawing/2014/main" id="{CC087955-96DC-41F3-B2BB-66F6C87A1BBB}"/>
              </a:ext>
            </a:extLst>
          </p:cNvPr>
          <p:cNvPicPr>
            <a:picLocks noChangeAspect="1"/>
          </p:cNvPicPr>
          <p:nvPr/>
        </p:nvPicPr>
        <p:blipFill rotWithShape="1">
          <a:blip r:embed="rId5"/>
          <a:srcRect t="1" b="1504"/>
          <a:stretch/>
        </p:blipFill>
        <p:spPr>
          <a:xfrm>
            <a:off x="536864" y="4767061"/>
            <a:ext cx="6531421" cy="1831620"/>
          </a:xfrm>
          <a:prstGeom prst="rect">
            <a:avLst/>
          </a:prstGeom>
        </p:spPr>
      </p:pic>
      <p:pic>
        <p:nvPicPr>
          <p:cNvPr id="9" name="Picture 8">
            <a:extLst>
              <a:ext uri="{FF2B5EF4-FFF2-40B4-BE49-F238E27FC236}">
                <a16:creationId xmlns:a16="http://schemas.microsoft.com/office/drawing/2014/main" id="{6FE7A1C8-FB7F-4A40-AB26-2F84470185B3}"/>
              </a:ext>
            </a:extLst>
          </p:cNvPr>
          <p:cNvPicPr>
            <a:picLocks noChangeAspect="1"/>
          </p:cNvPicPr>
          <p:nvPr/>
        </p:nvPicPr>
        <p:blipFill>
          <a:blip r:embed="rId6"/>
          <a:stretch>
            <a:fillRect/>
          </a:stretch>
        </p:blipFill>
        <p:spPr>
          <a:xfrm>
            <a:off x="7527395" y="3583640"/>
            <a:ext cx="3704866" cy="2995055"/>
          </a:xfrm>
          <a:prstGeom prst="rect">
            <a:avLst/>
          </a:prstGeom>
        </p:spPr>
      </p:pic>
    </p:spTree>
    <p:extLst>
      <p:ext uri="{BB962C8B-B14F-4D97-AF65-F5344CB8AC3E}">
        <p14:creationId xmlns:p14="http://schemas.microsoft.com/office/powerpoint/2010/main" val="389107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CEB9-BE15-4D94-8C76-D1C1B6930FA1}"/>
              </a:ext>
            </a:extLst>
          </p:cNvPr>
          <p:cNvSpPr>
            <a:spLocks noGrp="1"/>
          </p:cNvSpPr>
          <p:nvPr>
            <p:ph type="title"/>
          </p:nvPr>
        </p:nvSpPr>
        <p:spPr>
          <a:xfrm>
            <a:off x="723101" y="409378"/>
            <a:ext cx="10480928" cy="1356360"/>
          </a:xfrm>
        </p:spPr>
        <p:txBody>
          <a:bodyPr/>
          <a:lstStyle/>
          <a:p>
            <a:r>
              <a:rPr lang="en-US" dirty="0" err="1"/>
              <a:t>ConvNet</a:t>
            </a:r>
            <a:r>
              <a:rPr lang="en-US" dirty="0"/>
              <a:t> Model Performance</a:t>
            </a:r>
          </a:p>
        </p:txBody>
      </p:sp>
      <p:sp>
        <p:nvSpPr>
          <p:cNvPr id="3" name="Content Placeholder 2">
            <a:extLst>
              <a:ext uri="{FF2B5EF4-FFF2-40B4-BE49-F238E27FC236}">
                <a16:creationId xmlns:a16="http://schemas.microsoft.com/office/drawing/2014/main" id="{5F3C2486-F194-492F-948E-E0D7CD7A99E0}"/>
              </a:ext>
            </a:extLst>
          </p:cNvPr>
          <p:cNvSpPr>
            <a:spLocks noGrp="1"/>
          </p:cNvSpPr>
          <p:nvPr>
            <p:ph idx="1"/>
          </p:nvPr>
        </p:nvSpPr>
        <p:spPr>
          <a:xfrm>
            <a:off x="566474" y="1765738"/>
            <a:ext cx="11015925" cy="4624552"/>
          </a:xfrm>
        </p:spPr>
        <p:txBody>
          <a:bodyPr>
            <a:normAutofit/>
          </a:bodyPr>
          <a:lstStyle/>
          <a:p>
            <a:r>
              <a:rPr lang="en-CA" b="1" dirty="0" err="1">
                <a:solidFill>
                  <a:schemeClr val="tx1"/>
                </a:solidFill>
              </a:rPr>
              <a:t>ConvNet</a:t>
            </a:r>
            <a:r>
              <a:rPr lang="en-CA" b="1" dirty="0">
                <a:solidFill>
                  <a:schemeClr val="tx1"/>
                </a:solidFill>
              </a:rPr>
              <a:t> in general are prone to overfitting, and require a large amount of training data</a:t>
            </a:r>
            <a:endParaRPr lang="en-US" b="1" dirty="0">
              <a:solidFill>
                <a:schemeClr val="tx1"/>
              </a:solidFill>
            </a:endParaRPr>
          </a:p>
          <a:p>
            <a:r>
              <a:rPr lang="en-US" dirty="0">
                <a:solidFill>
                  <a:schemeClr val="tx1"/>
                </a:solidFill>
              </a:rPr>
              <a:t>CNN with 2000 training samples achieved  75% testing accuracy </a:t>
            </a:r>
          </a:p>
          <a:p>
            <a:pPr lvl="1">
              <a:buFont typeface="Wingdings" panose="05000000000000000000" pitchFamily="2" charset="2"/>
              <a:buChar char="v"/>
            </a:pPr>
            <a:r>
              <a:rPr lang="en-US" dirty="0"/>
              <a:t>a significant increase from 50% accuracy with 2000 samples using RF</a:t>
            </a:r>
          </a:p>
          <a:p>
            <a:r>
              <a:rPr lang="en-US" dirty="0">
                <a:solidFill>
                  <a:schemeClr val="tx1"/>
                </a:solidFill>
              </a:rPr>
              <a:t>CNN with the entire 73,275 training samples achieved  </a:t>
            </a:r>
            <a:r>
              <a:rPr lang="en-US" u="sng" dirty="0">
                <a:solidFill>
                  <a:schemeClr val="tx1"/>
                </a:solidFill>
              </a:rPr>
              <a:t>92% testing accuracy </a:t>
            </a:r>
          </a:p>
          <a:p>
            <a:pPr lvl="1">
              <a:buFont typeface="Wingdings" panose="05000000000000000000" pitchFamily="2" charset="2"/>
              <a:buChar char="v"/>
            </a:pPr>
            <a:r>
              <a:rPr lang="en-US" dirty="0"/>
              <a:t>a significant increase from 68% accuracy with 73,275 samples using RF</a:t>
            </a:r>
          </a:p>
          <a:p>
            <a:r>
              <a:rPr lang="en-US" dirty="0">
                <a:solidFill>
                  <a:schemeClr val="tx1"/>
                </a:solidFill>
              </a:rPr>
              <a:t>Performed lots of hypermeter tuning in order to achieve the 92% high testing accuracy</a:t>
            </a:r>
          </a:p>
          <a:p>
            <a:pPr lvl="1">
              <a:buFont typeface="Wingdings" panose="05000000000000000000" pitchFamily="2" charset="2"/>
              <a:buChar char="v"/>
            </a:pPr>
            <a:r>
              <a:rPr lang="en-US" dirty="0"/>
              <a:t>Tried various activation functions</a:t>
            </a:r>
          </a:p>
          <a:p>
            <a:pPr lvl="1">
              <a:buFont typeface="Wingdings" panose="05000000000000000000" pitchFamily="2" charset="2"/>
              <a:buChar char="v"/>
            </a:pPr>
            <a:r>
              <a:rPr lang="en-US" dirty="0"/>
              <a:t>Tried various depths of each CNN layer</a:t>
            </a:r>
          </a:p>
          <a:p>
            <a:pPr lvl="1">
              <a:buFont typeface="Wingdings" panose="05000000000000000000" pitchFamily="2" charset="2"/>
              <a:buChar char="v"/>
            </a:pPr>
            <a:r>
              <a:rPr lang="en-US" dirty="0"/>
              <a:t>Tried various number of neurons of the dense layer</a:t>
            </a:r>
          </a:p>
          <a:p>
            <a:pPr lvl="1">
              <a:buFont typeface="Wingdings" panose="05000000000000000000" pitchFamily="2" charset="2"/>
              <a:buChar char="v"/>
            </a:pPr>
            <a:r>
              <a:rPr lang="en-US" dirty="0"/>
              <a:t>Tried various epoch size for training</a:t>
            </a:r>
          </a:p>
          <a:p>
            <a:pPr lvl="1">
              <a:buFont typeface="Wingdings" panose="05000000000000000000" pitchFamily="2" charset="2"/>
              <a:buChar char="v"/>
            </a:pPr>
            <a:r>
              <a:rPr lang="en-US" dirty="0"/>
              <a:t>Tried various drop out rate to reduce overfitting</a:t>
            </a:r>
          </a:p>
          <a:p>
            <a:pPr lvl="1">
              <a:buFont typeface="Wingdings" panose="05000000000000000000" pitchFamily="2" charset="2"/>
              <a:buChar char="v"/>
            </a:pPr>
            <a:endParaRPr lang="en-US" sz="2200" dirty="0">
              <a:solidFill>
                <a:schemeClr val="tx1"/>
              </a:solidFill>
            </a:endParaRPr>
          </a:p>
        </p:txBody>
      </p:sp>
      <p:sp>
        <p:nvSpPr>
          <p:cNvPr id="4" name="Slide Number Placeholder 3">
            <a:extLst>
              <a:ext uri="{FF2B5EF4-FFF2-40B4-BE49-F238E27FC236}">
                <a16:creationId xmlns:a16="http://schemas.microsoft.com/office/drawing/2014/main" id="{399AA3C5-D36D-4FE0-91A9-1173BC49AD25}"/>
              </a:ext>
            </a:extLst>
          </p:cNvPr>
          <p:cNvSpPr>
            <a:spLocks noGrp="1"/>
          </p:cNvSpPr>
          <p:nvPr>
            <p:ph type="sldNum" sz="quarter" idx="12"/>
          </p:nvPr>
        </p:nvSpPr>
        <p:spPr/>
        <p:txBody>
          <a:bodyPr/>
          <a:lstStyle/>
          <a:p>
            <a:fld id="{8935DAF0-311D-4EE1-890C-8976672A07B4}" type="slidenum">
              <a:rPr lang="en-CA" smtClean="0"/>
              <a:t>6</a:t>
            </a:fld>
            <a:endParaRPr lang="en-CA"/>
          </a:p>
        </p:txBody>
      </p:sp>
    </p:spTree>
    <p:extLst>
      <p:ext uri="{BB962C8B-B14F-4D97-AF65-F5344CB8AC3E}">
        <p14:creationId xmlns:p14="http://schemas.microsoft.com/office/powerpoint/2010/main" val="219315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598F-E1C7-47CC-AF0D-6DAD3B5BD188}"/>
              </a:ext>
            </a:extLst>
          </p:cNvPr>
          <p:cNvSpPr>
            <a:spLocks noGrp="1"/>
          </p:cNvSpPr>
          <p:nvPr>
            <p:ph type="title"/>
          </p:nvPr>
        </p:nvSpPr>
        <p:spPr>
          <a:xfrm>
            <a:off x="1143000" y="389725"/>
            <a:ext cx="10086474" cy="1356360"/>
          </a:xfrm>
        </p:spPr>
        <p:txBody>
          <a:bodyPr>
            <a:normAutofit fontScale="90000"/>
          </a:bodyPr>
          <a:lstStyle/>
          <a:p>
            <a:r>
              <a:rPr lang="en-CA" dirty="0"/>
              <a:t>Example of a CNN Hyperparameter Tuning: 	using dropout to reduce overfitting </a:t>
            </a:r>
            <a:endParaRPr lang="en-US" dirty="0"/>
          </a:p>
        </p:txBody>
      </p:sp>
      <p:graphicFrame>
        <p:nvGraphicFramePr>
          <p:cNvPr id="9" name="Content Placeholder 8">
            <a:extLst>
              <a:ext uri="{FF2B5EF4-FFF2-40B4-BE49-F238E27FC236}">
                <a16:creationId xmlns:a16="http://schemas.microsoft.com/office/drawing/2014/main" id="{CD787703-EA12-4E45-8231-78038433CD56}"/>
              </a:ext>
            </a:extLst>
          </p:cNvPr>
          <p:cNvGraphicFramePr>
            <a:graphicFrameLocks noGrp="1"/>
          </p:cNvGraphicFramePr>
          <p:nvPr>
            <p:ph idx="1"/>
            <p:extLst>
              <p:ext uri="{D42A27DB-BD31-4B8C-83A1-F6EECF244321}">
                <p14:modId xmlns:p14="http://schemas.microsoft.com/office/powerpoint/2010/main" val="23162540"/>
              </p:ext>
            </p:extLst>
          </p:nvPr>
        </p:nvGraphicFramePr>
        <p:xfrm>
          <a:off x="838958" y="1969106"/>
          <a:ext cx="3954106" cy="3643340"/>
        </p:xfrm>
        <a:graphic>
          <a:graphicData uri="http://schemas.openxmlformats.org/drawingml/2006/table">
            <a:tbl>
              <a:tblPr/>
              <a:tblGrid>
                <a:gridCol w="1353475">
                  <a:extLst>
                    <a:ext uri="{9D8B030D-6E8A-4147-A177-3AD203B41FA5}">
                      <a16:colId xmlns:a16="http://schemas.microsoft.com/office/drawing/2014/main" val="1528412062"/>
                    </a:ext>
                  </a:extLst>
                </a:gridCol>
                <a:gridCol w="1326853">
                  <a:extLst>
                    <a:ext uri="{9D8B030D-6E8A-4147-A177-3AD203B41FA5}">
                      <a16:colId xmlns:a16="http://schemas.microsoft.com/office/drawing/2014/main" val="3789208907"/>
                    </a:ext>
                  </a:extLst>
                </a:gridCol>
                <a:gridCol w="1273778">
                  <a:extLst>
                    <a:ext uri="{9D8B030D-6E8A-4147-A177-3AD203B41FA5}">
                      <a16:colId xmlns:a16="http://schemas.microsoft.com/office/drawing/2014/main" val="3449274555"/>
                    </a:ext>
                  </a:extLst>
                </a:gridCol>
              </a:tblGrid>
              <a:tr h="1038827">
                <a:tc>
                  <a:txBody>
                    <a:bodyPr/>
                    <a:lstStyle/>
                    <a:p>
                      <a:endParaRPr lang="en-US" sz="2200" b="1" i="0" u="none" strike="noStrike" dirty="0">
                        <a:solidFill>
                          <a:srgbClr val="000000"/>
                        </a:solidFill>
                        <a:effectLst/>
                        <a:latin typeface="Times New Roman" panose="02020603050405020304" pitchFamily="18" charset="0"/>
                      </a:endParaRPr>
                    </a:p>
                    <a:p>
                      <a:r>
                        <a:rPr lang="en-US" sz="2200" b="1" i="0" u="none" strike="noStrike" dirty="0">
                          <a:solidFill>
                            <a:srgbClr val="000000"/>
                          </a:solidFill>
                          <a:effectLst/>
                          <a:latin typeface="Times New Roman" panose="02020603050405020304" pitchFamily="18" charset="0"/>
                        </a:rPr>
                        <a:t>Dropout Rate </a:t>
                      </a:r>
                      <a:endParaRPr lang="en-US" sz="2200" dirty="0"/>
                    </a:p>
                  </a:txBody>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Training Accuracy </a:t>
                      </a:r>
                      <a:endParaRPr lang="en-US" sz="2200" dirty="0">
                        <a:effectLst/>
                      </a:endParaRPr>
                    </a:p>
                  </a:txBody>
                  <a:tcPr marL="63500" marR="63500" marT="63500" marB="63500">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rgbClr val="000000"/>
                          </a:solidFill>
                          <a:effectLst/>
                          <a:latin typeface="Times New Roman" panose="02020603050405020304" pitchFamily="18" charset="0"/>
                        </a:rPr>
                        <a:t>Testing Accuracy </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375419"/>
                  </a:ext>
                </a:extLst>
              </a:tr>
              <a:tr h="502100">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None</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96.24%</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90.97%</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906709"/>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0.2</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94.75%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91.03%</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404640"/>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0.3</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94.15%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91.70%</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56750"/>
                  </a:ext>
                </a:extLst>
              </a:tr>
              <a:tr h="502100">
                <a:tc>
                  <a:txBody>
                    <a:bodyPr/>
                    <a:lstStyle/>
                    <a:p>
                      <a:pPr algn="just" rtl="0" fontAlgn="t">
                        <a:spcBef>
                          <a:spcPts val="0"/>
                        </a:spcBef>
                        <a:spcAft>
                          <a:spcPts val="0"/>
                        </a:spcAft>
                      </a:pPr>
                      <a:r>
                        <a:rPr lang="en-US" sz="2200" b="1" i="0" u="none" strike="noStrike" dirty="0">
                          <a:solidFill>
                            <a:schemeClr val="accent1"/>
                          </a:solidFill>
                          <a:effectLst/>
                          <a:latin typeface="Times New Roman" panose="02020603050405020304" pitchFamily="18" charset="0"/>
                        </a:rPr>
                        <a:t>0.4</a:t>
                      </a:r>
                      <a:endParaRPr lang="en-US" sz="2200" dirty="0">
                        <a:solidFill>
                          <a:schemeClr val="accent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93.60%</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chemeClr val="accent1"/>
                          </a:solidFill>
                          <a:effectLst/>
                          <a:latin typeface="Times New Roman" panose="02020603050405020304" pitchFamily="18" charset="0"/>
                        </a:rPr>
                        <a:t>92.40%</a:t>
                      </a:r>
                      <a:endParaRPr lang="en-US" sz="2200" dirty="0">
                        <a:solidFill>
                          <a:schemeClr val="accent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107360"/>
                  </a:ext>
                </a:extLst>
              </a:tr>
              <a:tr h="502100">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0.5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92.96%</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91.63%</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085051"/>
                  </a:ext>
                </a:extLst>
              </a:tr>
            </a:tbl>
          </a:graphicData>
        </a:graphic>
      </p:graphicFrame>
      <p:sp>
        <p:nvSpPr>
          <p:cNvPr id="10" name="Rectangle 2">
            <a:extLst>
              <a:ext uri="{FF2B5EF4-FFF2-40B4-BE49-F238E27FC236}">
                <a16:creationId xmlns:a16="http://schemas.microsoft.com/office/drawing/2014/main" id="{77ECC458-C68B-47A5-8EEB-82DCB3857FBB}"/>
              </a:ext>
            </a:extLst>
          </p:cNvPr>
          <p:cNvSpPr>
            <a:spLocks noChangeArrowheads="1"/>
          </p:cNvSpPr>
          <p:nvPr/>
        </p:nvSpPr>
        <p:spPr bwMode="auto">
          <a:xfrm flipV="1">
            <a:off x="-6541007" y="-251918"/>
            <a:ext cx="25821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1B91E97D-D82D-4106-854A-5AC5F125C739}"/>
              </a:ext>
            </a:extLst>
          </p:cNvPr>
          <p:cNvSpPr>
            <a:spLocks noGrp="1"/>
          </p:cNvSpPr>
          <p:nvPr>
            <p:ph type="sldNum" sz="quarter" idx="12"/>
          </p:nvPr>
        </p:nvSpPr>
        <p:spPr/>
        <p:txBody>
          <a:bodyPr/>
          <a:lstStyle/>
          <a:p>
            <a:fld id="{8935DAF0-311D-4EE1-890C-8976672A07B4}" type="slidenum">
              <a:rPr lang="en-CA" smtClean="0"/>
              <a:t>7</a:t>
            </a:fld>
            <a:endParaRPr lang="en-CA"/>
          </a:p>
        </p:txBody>
      </p:sp>
      <p:pic>
        <p:nvPicPr>
          <p:cNvPr id="20" name="Picture 19">
            <a:extLst>
              <a:ext uri="{FF2B5EF4-FFF2-40B4-BE49-F238E27FC236}">
                <a16:creationId xmlns:a16="http://schemas.microsoft.com/office/drawing/2014/main" id="{6A1E7573-E6A0-4D42-BE4E-D46428D9421C}"/>
              </a:ext>
            </a:extLst>
          </p:cNvPr>
          <p:cNvPicPr>
            <a:picLocks noChangeAspect="1"/>
          </p:cNvPicPr>
          <p:nvPr/>
        </p:nvPicPr>
        <p:blipFill>
          <a:blip r:embed="rId3"/>
          <a:stretch>
            <a:fillRect/>
          </a:stretch>
        </p:blipFill>
        <p:spPr>
          <a:xfrm>
            <a:off x="4948133" y="1969106"/>
            <a:ext cx="6480631" cy="3643340"/>
          </a:xfrm>
          <a:prstGeom prst="rect">
            <a:avLst/>
          </a:prstGeom>
        </p:spPr>
      </p:pic>
      <p:sp>
        <p:nvSpPr>
          <p:cNvPr id="21" name="TextBox 20">
            <a:extLst>
              <a:ext uri="{FF2B5EF4-FFF2-40B4-BE49-F238E27FC236}">
                <a16:creationId xmlns:a16="http://schemas.microsoft.com/office/drawing/2014/main" id="{8D80ACE8-868B-4A1D-AD6F-A1B9895F4364}"/>
              </a:ext>
            </a:extLst>
          </p:cNvPr>
          <p:cNvSpPr txBox="1"/>
          <p:nvPr/>
        </p:nvSpPr>
        <p:spPr>
          <a:xfrm>
            <a:off x="758571" y="5888334"/>
            <a:ext cx="10277176" cy="369332"/>
          </a:xfrm>
          <a:prstGeom prst="rect">
            <a:avLst/>
          </a:prstGeom>
          <a:noFill/>
        </p:spPr>
        <p:txBody>
          <a:bodyPr wrap="square" rtlCol="0">
            <a:spAutoFit/>
          </a:bodyPr>
          <a:lstStyle/>
          <a:p>
            <a:r>
              <a:rPr lang="en-US" dirty="0"/>
              <a:t>*Dropout means deactivating or ignoring a percentage of the neurons during training to reduce overfitting </a:t>
            </a:r>
          </a:p>
        </p:txBody>
      </p:sp>
    </p:spTree>
    <p:extLst>
      <p:ext uri="{BB962C8B-B14F-4D97-AF65-F5344CB8AC3E}">
        <p14:creationId xmlns:p14="http://schemas.microsoft.com/office/powerpoint/2010/main" val="39603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CE87-DA87-4650-BA60-0CF534B5CAA1}"/>
              </a:ext>
            </a:extLst>
          </p:cNvPr>
          <p:cNvSpPr>
            <a:spLocks noGrp="1"/>
          </p:cNvSpPr>
          <p:nvPr>
            <p:ph type="title"/>
          </p:nvPr>
        </p:nvSpPr>
        <p:spPr>
          <a:xfrm>
            <a:off x="680545" y="163672"/>
            <a:ext cx="9875520" cy="1356360"/>
          </a:xfrm>
        </p:spPr>
        <p:txBody>
          <a:bodyPr/>
          <a:lstStyle/>
          <a:p>
            <a:pPr algn="ctr"/>
            <a:r>
              <a:rPr lang="en-US" altLang="zh-CN" b="1" dirty="0"/>
              <a:t>Final </a:t>
            </a:r>
            <a:r>
              <a:rPr lang="en-CA" b="1" dirty="0"/>
              <a:t>Model Comparisons</a:t>
            </a:r>
          </a:p>
        </p:txBody>
      </p:sp>
      <p:graphicFrame>
        <p:nvGraphicFramePr>
          <p:cNvPr id="8" name="Content Placeholder 7">
            <a:extLst>
              <a:ext uri="{FF2B5EF4-FFF2-40B4-BE49-F238E27FC236}">
                <a16:creationId xmlns:a16="http://schemas.microsoft.com/office/drawing/2014/main" id="{5A1B2EE0-842D-4DE2-A59A-3361527A3914}"/>
              </a:ext>
            </a:extLst>
          </p:cNvPr>
          <p:cNvGraphicFramePr>
            <a:graphicFrameLocks noGrp="1"/>
          </p:cNvGraphicFramePr>
          <p:nvPr>
            <p:ph idx="1"/>
            <p:extLst>
              <p:ext uri="{D42A27DB-BD31-4B8C-83A1-F6EECF244321}">
                <p14:modId xmlns:p14="http://schemas.microsoft.com/office/powerpoint/2010/main" val="4115781102"/>
              </p:ext>
            </p:extLst>
          </p:nvPr>
        </p:nvGraphicFramePr>
        <p:xfrm>
          <a:off x="859222" y="1520032"/>
          <a:ext cx="9872664" cy="4038600"/>
        </p:xfrm>
        <a:graphic>
          <a:graphicData uri="http://schemas.openxmlformats.org/drawingml/2006/table">
            <a:tbl>
              <a:tblPr firstRow="1" bandRow="1">
                <a:tableStyleId>{5C22544A-7EE6-4342-B048-85BDC9FD1C3A}</a:tableStyleId>
              </a:tblPr>
              <a:tblGrid>
                <a:gridCol w="6466488">
                  <a:extLst>
                    <a:ext uri="{9D8B030D-6E8A-4147-A177-3AD203B41FA5}">
                      <a16:colId xmlns:a16="http://schemas.microsoft.com/office/drawing/2014/main" val="1171362852"/>
                    </a:ext>
                  </a:extLst>
                </a:gridCol>
                <a:gridCol w="3406176">
                  <a:extLst>
                    <a:ext uri="{9D8B030D-6E8A-4147-A177-3AD203B41FA5}">
                      <a16:colId xmlns:a16="http://schemas.microsoft.com/office/drawing/2014/main" val="3712364655"/>
                    </a:ext>
                  </a:extLst>
                </a:gridCol>
              </a:tblGrid>
              <a:tr h="647700">
                <a:tc>
                  <a:txBody>
                    <a:bodyPr/>
                    <a:lstStyle/>
                    <a:p>
                      <a:pPr algn="ctr"/>
                      <a:r>
                        <a:rPr lang="en-CA" sz="2600" dirty="0"/>
                        <a:t>Model</a:t>
                      </a:r>
                    </a:p>
                  </a:txBody>
                  <a:tcPr/>
                </a:tc>
                <a:tc>
                  <a:txBody>
                    <a:bodyPr/>
                    <a:lstStyle/>
                    <a:p>
                      <a:pPr algn="ctr"/>
                      <a:r>
                        <a:rPr lang="en-CA" sz="2600" dirty="0"/>
                        <a:t>Test Accuracy</a:t>
                      </a:r>
                    </a:p>
                  </a:txBody>
                  <a:tcPr/>
                </a:tc>
                <a:extLst>
                  <a:ext uri="{0D108BD9-81ED-4DB2-BD59-A6C34878D82A}">
                    <a16:rowId xmlns:a16="http://schemas.microsoft.com/office/drawing/2014/main" val="1060834240"/>
                  </a:ext>
                </a:extLst>
              </a:tr>
              <a:tr h="396783">
                <a:tc>
                  <a:txBody>
                    <a:bodyPr/>
                    <a:lstStyle/>
                    <a:p>
                      <a:pPr algn="ctr"/>
                      <a:r>
                        <a:rPr lang="en-CA" sz="2400" dirty="0"/>
                        <a:t>Logistic Regression</a:t>
                      </a:r>
                    </a:p>
                  </a:txBody>
                  <a:tcPr/>
                </a:tc>
                <a:tc>
                  <a:txBody>
                    <a:bodyPr/>
                    <a:lstStyle/>
                    <a:p>
                      <a:pPr algn="ctr"/>
                      <a:r>
                        <a:rPr lang="en-CA" sz="2400" dirty="0"/>
                        <a:t>17%</a:t>
                      </a:r>
                    </a:p>
                  </a:txBody>
                  <a:tcPr/>
                </a:tc>
                <a:extLst>
                  <a:ext uri="{0D108BD9-81ED-4DB2-BD59-A6C34878D82A}">
                    <a16:rowId xmlns:a16="http://schemas.microsoft.com/office/drawing/2014/main" val="620987753"/>
                  </a:ext>
                </a:extLst>
              </a:tr>
              <a:tr h="378373">
                <a:tc>
                  <a:txBody>
                    <a:bodyPr/>
                    <a:lstStyle/>
                    <a:p>
                      <a:pPr algn="ctr"/>
                      <a:r>
                        <a:rPr lang="en-CA" sz="2400" dirty="0"/>
                        <a:t>K-Nearest Neighbours</a:t>
                      </a:r>
                    </a:p>
                  </a:txBody>
                  <a:tcPr/>
                </a:tc>
                <a:tc>
                  <a:txBody>
                    <a:bodyPr/>
                    <a:lstStyle/>
                    <a:p>
                      <a:pPr algn="ctr"/>
                      <a:r>
                        <a:rPr lang="en-CA" sz="2400" dirty="0"/>
                        <a:t>30%</a:t>
                      </a:r>
                    </a:p>
                  </a:txBody>
                  <a:tcPr/>
                </a:tc>
                <a:extLst>
                  <a:ext uri="{0D108BD9-81ED-4DB2-BD59-A6C34878D82A}">
                    <a16:rowId xmlns:a16="http://schemas.microsoft.com/office/drawing/2014/main" val="3919552322"/>
                  </a:ext>
                </a:extLst>
              </a:tr>
              <a:tr h="399393">
                <a:tc>
                  <a:txBody>
                    <a:bodyPr/>
                    <a:lstStyle/>
                    <a:p>
                      <a:pPr algn="ctr"/>
                      <a:r>
                        <a:rPr lang="en-CA" sz="2400" dirty="0"/>
                        <a:t>Support Vector Classifier</a:t>
                      </a:r>
                    </a:p>
                  </a:txBody>
                  <a:tcPr/>
                </a:tc>
                <a:tc>
                  <a:txBody>
                    <a:bodyPr/>
                    <a:lstStyle/>
                    <a:p>
                      <a:pPr algn="ctr"/>
                      <a:r>
                        <a:rPr lang="en-CA" sz="2400" dirty="0"/>
                        <a:t>32%</a:t>
                      </a:r>
                    </a:p>
                  </a:txBody>
                  <a:tcPr/>
                </a:tc>
                <a:extLst>
                  <a:ext uri="{0D108BD9-81ED-4DB2-BD59-A6C34878D82A}">
                    <a16:rowId xmlns:a16="http://schemas.microsoft.com/office/drawing/2014/main" val="1786385135"/>
                  </a:ext>
                </a:extLst>
              </a:tr>
              <a:tr h="346841">
                <a:tc>
                  <a:txBody>
                    <a:bodyPr/>
                    <a:lstStyle/>
                    <a:p>
                      <a:pPr algn="ctr"/>
                      <a:r>
                        <a:rPr lang="en-CA" sz="2400" b="1" dirty="0"/>
                        <a:t>Random Forest </a:t>
                      </a:r>
                      <a:r>
                        <a:rPr lang="en-CA" sz="2400" b="0" dirty="0"/>
                        <a:t>(2,000 vs 73,257 training samples)</a:t>
                      </a:r>
                    </a:p>
                  </a:txBody>
                  <a:tcPr/>
                </a:tc>
                <a:tc>
                  <a:txBody>
                    <a:bodyPr/>
                    <a:lstStyle/>
                    <a:p>
                      <a:pPr algn="ctr"/>
                      <a:r>
                        <a:rPr lang="en-CA" sz="2400" b="1" dirty="0"/>
                        <a:t>50% vs 68%</a:t>
                      </a:r>
                    </a:p>
                  </a:txBody>
                  <a:tcPr/>
                </a:tc>
                <a:extLst>
                  <a:ext uri="{0D108BD9-81ED-4DB2-BD59-A6C34878D82A}">
                    <a16:rowId xmlns:a16="http://schemas.microsoft.com/office/drawing/2014/main" val="280939983"/>
                  </a:ext>
                </a:extLst>
              </a:tr>
              <a:tr h="327923">
                <a:tc>
                  <a:txBody>
                    <a:bodyPr/>
                    <a:lstStyle/>
                    <a:p>
                      <a:pPr algn="ctr"/>
                      <a:r>
                        <a:rPr lang="en-CA" sz="2400" dirty="0"/>
                        <a:t>Ensemble of KNN, SVC and RF</a:t>
                      </a:r>
                    </a:p>
                  </a:txBody>
                  <a:tcPr/>
                </a:tc>
                <a:tc>
                  <a:txBody>
                    <a:bodyPr/>
                    <a:lstStyle/>
                    <a:p>
                      <a:pPr algn="ctr"/>
                      <a:r>
                        <a:rPr lang="en-CA" sz="2400" dirty="0"/>
                        <a:t>38%</a:t>
                      </a:r>
                    </a:p>
                  </a:txBody>
                  <a:tcPr/>
                </a:tc>
                <a:extLst>
                  <a:ext uri="{0D108BD9-81ED-4DB2-BD59-A6C34878D82A}">
                    <a16:rowId xmlns:a16="http://schemas.microsoft.com/office/drawing/2014/main" val="2476016166"/>
                  </a:ext>
                </a:extLst>
              </a:tr>
              <a:tr h="372066">
                <a:tc>
                  <a:txBody>
                    <a:bodyPr/>
                    <a:lstStyle/>
                    <a:p>
                      <a:pPr algn="ctr"/>
                      <a:r>
                        <a:rPr lang="en-CA" sz="2400" dirty="0"/>
                        <a:t>Ensemble of SVC and RF</a:t>
                      </a:r>
                    </a:p>
                  </a:txBody>
                  <a:tcPr/>
                </a:tc>
                <a:tc>
                  <a:txBody>
                    <a:bodyPr/>
                    <a:lstStyle/>
                    <a:p>
                      <a:pPr algn="ctr"/>
                      <a:r>
                        <a:rPr lang="en-CA" sz="2400" dirty="0"/>
                        <a:t>42%</a:t>
                      </a:r>
                    </a:p>
                  </a:txBody>
                  <a:tcPr/>
                </a:tc>
                <a:extLst>
                  <a:ext uri="{0D108BD9-81ED-4DB2-BD59-A6C34878D82A}">
                    <a16:rowId xmlns:a16="http://schemas.microsoft.com/office/drawing/2014/main" val="2144618798"/>
                  </a:ext>
                </a:extLst>
              </a:tr>
              <a:tr h="647700">
                <a:tc>
                  <a:txBody>
                    <a:bodyPr/>
                    <a:lstStyle/>
                    <a:p>
                      <a:pPr algn="ctr"/>
                      <a:r>
                        <a:rPr lang="en-CA" sz="2400" b="1" dirty="0" err="1"/>
                        <a:t>ConvNet</a:t>
                      </a:r>
                      <a:r>
                        <a:rPr lang="en-CA" sz="2400" b="1" dirty="0"/>
                        <a:t> </a:t>
                      </a:r>
                      <a:r>
                        <a:rPr lang="en-CA" sz="2400" dirty="0"/>
                        <a:t> (2,000 vs 73,257 training samples)</a:t>
                      </a:r>
                      <a:endParaRPr lang="en-CA" sz="2400" b="1" dirty="0"/>
                    </a:p>
                  </a:txBody>
                  <a:tcPr/>
                </a:tc>
                <a:tc>
                  <a:txBody>
                    <a:bodyPr/>
                    <a:lstStyle/>
                    <a:p>
                      <a:pPr algn="ctr"/>
                      <a:r>
                        <a:rPr lang="en-CA" sz="2400" b="1" dirty="0"/>
                        <a:t>75% vs 92</a:t>
                      </a:r>
                      <a:r>
                        <a:rPr lang="en-US" altLang="zh-CN" sz="2400" b="1" dirty="0"/>
                        <a:t>%</a:t>
                      </a:r>
                      <a:endParaRPr lang="en-CA" sz="2400" b="1" dirty="0"/>
                    </a:p>
                  </a:txBody>
                  <a:tcPr/>
                </a:tc>
                <a:extLst>
                  <a:ext uri="{0D108BD9-81ED-4DB2-BD59-A6C34878D82A}">
                    <a16:rowId xmlns:a16="http://schemas.microsoft.com/office/drawing/2014/main" val="1812911632"/>
                  </a:ext>
                </a:extLst>
              </a:tr>
            </a:tbl>
          </a:graphicData>
        </a:graphic>
      </p:graphicFrame>
      <p:sp>
        <p:nvSpPr>
          <p:cNvPr id="3" name="Slide Number Placeholder 2">
            <a:extLst>
              <a:ext uri="{FF2B5EF4-FFF2-40B4-BE49-F238E27FC236}">
                <a16:creationId xmlns:a16="http://schemas.microsoft.com/office/drawing/2014/main" id="{5C6C7275-1EDF-4388-9F95-9C229D15C38E}"/>
              </a:ext>
            </a:extLst>
          </p:cNvPr>
          <p:cNvSpPr>
            <a:spLocks noGrp="1"/>
          </p:cNvSpPr>
          <p:nvPr>
            <p:ph type="sldNum" sz="quarter" idx="12"/>
          </p:nvPr>
        </p:nvSpPr>
        <p:spPr/>
        <p:txBody>
          <a:bodyPr/>
          <a:lstStyle/>
          <a:p>
            <a:fld id="{8935DAF0-311D-4EE1-890C-8976672A07B4}" type="slidenum">
              <a:rPr lang="en-CA" smtClean="0"/>
              <a:t>8</a:t>
            </a:fld>
            <a:endParaRPr lang="en-CA"/>
          </a:p>
        </p:txBody>
      </p:sp>
      <p:sp>
        <p:nvSpPr>
          <p:cNvPr id="4" name="TextBox 3">
            <a:extLst>
              <a:ext uri="{FF2B5EF4-FFF2-40B4-BE49-F238E27FC236}">
                <a16:creationId xmlns:a16="http://schemas.microsoft.com/office/drawing/2014/main" id="{5F9D1F7B-E634-420D-9B16-D440D11E8907}"/>
              </a:ext>
            </a:extLst>
          </p:cNvPr>
          <p:cNvSpPr txBox="1"/>
          <p:nvPr/>
        </p:nvSpPr>
        <p:spPr>
          <a:xfrm>
            <a:off x="859222" y="5894962"/>
            <a:ext cx="9872664" cy="369332"/>
          </a:xfrm>
          <a:prstGeom prst="rect">
            <a:avLst/>
          </a:prstGeom>
          <a:noFill/>
        </p:spPr>
        <p:txBody>
          <a:bodyPr wrap="square" rtlCol="0">
            <a:spAutoFit/>
          </a:bodyPr>
          <a:lstStyle/>
          <a:p>
            <a:r>
              <a:rPr lang="en-US" b="1" dirty="0"/>
              <a:t>Final Proposed Model : </a:t>
            </a:r>
            <a:r>
              <a:rPr lang="en-CA" dirty="0" err="1"/>
              <a:t>ConvNet</a:t>
            </a:r>
            <a:r>
              <a:rPr lang="en-CA" dirty="0"/>
              <a:t> with 92% testing accuracy</a:t>
            </a:r>
            <a:r>
              <a:rPr lang="en-US" dirty="0"/>
              <a:t> </a:t>
            </a:r>
          </a:p>
        </p:txBody>
      </p:sp>
    </p:spTree>
    <p:extLst>
      <p:ext uri="{BB962C8B-B14F-4D97-AF65-F5344CB8AC3E}">
        <p14:creationId xmlns:p14="http://schemas.microsoft.com/office/powerpoint/2010/main" val="36828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A3F1-6014-444C-BDE6-D6B4A323F342}"/>
              </a:ext>
            </a:extLst>
          </p:cNvPr>
          <p:cNvSpPr>
            <a:spLocks noGrp="1"/>
          </p:cNvSpPr>
          <p:nvPr>
            <p:ph type="title"/>
          </p:nvPr>
        </p:nvSpPr>
        <p:spPr>
          <a:xfrm>
            <a:off x="1158240" y="230700"/>
            <a:ext cx="9875520" cy="1356360"/>
          </a:xfrm>
        </p:spPr>
        <p:txBody>
          <a:bodyPr/>
          <a:lstStyle/>
          <a:p>
            <a:r>
              <a:rPr lang="en-US" b="1" dirty="0"/>
              <a:t>Confusion Matrix Evaluation</a:t>
            </a:r>
          </a:p>
        </p:txBody>
      </p:sp>
      <p:sp>
        <p:nvSpPr>
          <p:cNvPr id="3" name="Content Placeholder 2">
            <a:extLst>
              <a:ext uri="{FF2B5EF4-FFF2-40B4-BE49-F238E27FC236}">
                <a16:creationId xmlns:a16="http://schemas.microsoft.com/office/drawing/2014/main" id="{BA025E02-E89F-4569-B292-CA37CC958A47}"/>
              </a:ext>
            </a:extLst>
          </p:cNvPr>
          <p:cNvSpPr>
            <a:spLocks noGrp="1"/>
          </p:cNvSpPr>
          <p:nvPr>
            <p:ph idx="1"/>
          </p:nvPr>
        </p:nvSpPr>
        <p:spPr>
          <a:xfrm>
            <a:off x="922283" y="1587061"/>
            <a:ext cx="4774323" cy="5001891"/>
          </a:xfrm>
        </p:spPr>
        <p:txBody>
          <a:bodyPr>
            <a:normAutofit lnSpcReduction="10000"/>
          </a:bodyPr>
          <a:lstStyle/>
          <a:p>
            <a:pPr marL="45720" indent="0">
              <a:buNone/>
            </a:pPr>
            <a:r>
              <a:rPr lang="en-US" dirty="0">
                <a:solidFill>
                  <a:schemeClr val="tx1"/>
                </a:solidFill>
              </a:rPr>
              <a:t>Random Forest (2000 samples)</a:t>
            </a:r>
          </a:p>
          <a:p>
            <a:endParaRPr lang="en-US" dirty="0"/>
          </a:p>
          <a:p>
            <a:endParaRPr lang="en-US" dirty="0"/>
          </a:p>
          <a:p>
            <a:endParaRPr lang="en-US" dirty="0"/>
          </a:p>
          <a:p>
            <a:endParaRPr lang="en-US" dirty="0"/>
          </a:p>
          <a:p>
            <a:endParaRPr lang="en-US" dirty="0"/>
          </a:p>
          <a:p>
            <a:endParaRPr lang="en-US" dirty="0"/>
          </a:p>
          <a:p>
            <a:endParaRPr lang="en-US" dirty="0"/>
          </a:p>
          <a:p>
            <a:r>
              <a:rPr lang="en-US" dirty="0"/>
              <a:t>4 misclassified as 6 and 9</a:t>
            </a:r>
          </a:p>
          <a:p>
            <a:r>
              <a:rPr lang="en-US" dirty="0"/>
              <a:t>7 misclassified as 2</a:t>
            </a:r>
          </a:p>
          <a:p>
            <a:r>
              <a:rPr lang="en-US" dirty="0"/>
              <a:t>9 misclassified as 5, 8 and 0</a:t>
            </a:r>
          </a:p>
        </p:txBody>
      </p:sp>
      <p:sp>
        <p:nvSpPr>
          <p:cNvPr id="4" name="Slide Number Placeholder 3">
            <a:extLst>
              <a:ext uri="{FF2B5EF4-FFF2-40B4-BE49-F238E27FC236}">
                <a16:creationId xmlns:a16="http://schemas.microsoft.com/office/drawing/2014/main" id="{E83C3D78-876F-48B6-A8F6-6060070D6365}"/>
              </a:ext>
            </a:extLst>
          </p:cNvPr>
          <p:cNvSpPr>
            <a:spLocks noGrp="1"/>
          </p:cNvSpPr>
          <p:nvPr>
            <p:ph type="sldNum" sz="quarter" idx="12"/>
          </p:nvPr>
        </p:nvSpPr>
        <p:spPr/>
        <p:txBody>
          <a:bodyPr/>
          <a:lstStyle/>
          <a:p>
            <a:fld id="{8935DAF0-311D-4EE1-890C-8976672A07B4}" type="slidenum">
              <a:rPr lang="en-CA" smtClean="0"/>
              <a:t>9</a:t>
            </a:fld>
            <a:endParaRPr lang="en-CA"/>
          </a:p>
        </p:txBody>
      </p:sp>
      <p:sp>
        <p:nvSpPr>
          <p:cNvPr id="10" name="Content Placeholder 2">
            <a:extLst>
              <a:ext uri="{FF2B5EF4-FFF2-40B4-BE49-F238E27FC236}">
                <a16:creationId xmlns:a16="http://schemas.microsoft.com/office/drawing/2014/main" id="{7390B71E-56A8-4D65-8113-9507162C7296}"/>
              </a:ext>
            </a:extLst>
          </p:cNvPr>
          <p:cNvSpPr txBox="1">
            <a:spLocks/>
          </p:cNvSpPr>
          <p:nvPr/>
        </p:nvSpPr>
        <p:spPr>
          <a:xfrm>
            <a:off x="6257450" y="1587061"/>
            <a:ext cx="4774323" cy="5040239"/>
          </a:xfrm>
          <a:prstGeom prst="rect">
            <a:avLst/>
          </a:prstGeom>
        </p:spPr>
        <p:txBody>
          <a:bodyPr vert="horz" lIns="91440" tIns="45720" rIns="91440" bIns="45720" rtlCol="0">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400" dirty="0">
                <a:solidFill>
                  <a:schemeClr val="tx1"/>
                </a:solidFill>
              </a:rPr>
              <a:t>Random Forest (73,257 samples)</a:t>
            </a:r>
          </a:p>
          <a:p>
            <a:endParaRPr lang="en-US" dirty="0"/>
          </a:p>
          <a:p>
            <a:endParaRPr lang="en-US" dirty="0"/>
          </a:p>
          <a:p>
            <a:endParaRPr lang="en-US" dirty="0"/>
          </a:p>
          <a:p>
            <a:endParaRPr lang="en-US" dirty="0"/>
          </a:p>
          <a:p>
            <a:endParaRPr lang="en-US" dirty="0"/>
          </a:p>
          <a:p>
            <a:endParaRPr lang="en-US" dirty="0"/>
          </a:p>
          <a:p>
            <a:endParaRPr lang="en-US" dirty="0"/>
          </a:p>
          <a:p>
            <a:r>
              <a:rPr lang="en-US" dirty="0"/>
              <a:t>Overall less misclassification </a:t>
            </a:r>
          </a:p>
          <a:p>
            <a:r>
              <a:rPr lang="en-US" dirty="0"/>
              <a:t>Lots of values misclassified as 1</a:t>
            </a:r>
          </a:p>
          <a:p>
            <a:r>
              <a:rPr lang="en-US" dirty="0"/>
              <a:t>2 misclassified as 7</a:t>
            </a:r>
          </a:p>
        </p:txBody>
      </p:sp>
      <p:pic>
        <p:nvPicPr>
          <p:cNvPr id="14" name="Picture 13">
            <a:extLst>
              <a:ext uri="{FF2B5EF4-FFF2-40B4-BE49-F238E27FC236}">
                <a16:creationId xmlns:a16="http://schemas.microsoft.com/office/drawing/2014/main" id="{DF33E4D9-12C2-4740-9927-C5B133A5A940}"/>
              </a:ext>
            </a:extLst>
          </p:cNvPr>
          <p:cNvPicPr>
            <a:picLocks noChangeAspect="1"/>
          </p:cNvPicPr>
          <p:nvPr/>
        </p:nvPicPr>
        <p:blipFill>
          <a:blip r:embed="rId3"/>
          <a:stretch>
            <a:fillRect/>
          </a:stretch>
        </p:blipFill>
        <p:spPr>
          <a:xfrm>
            <a:off x="6449061" y="2092582"/>
            <a:ext cx="4212453" cy="3010363"/>
          </a:xfrm>
          <a:prstGeom prst="rect">
            <a:avLst/>
          </a:prstGeom>
        </p:spPr>
      </p:pic>
      <p:pic>
        <p:nvPicPr>
          <p:cNvPr id="16" name="Picture 15">
            <a:extLst>
              <a:ext uri="{FF2B5EF4-FFF2-40B4-BE49-F238E27FC236}">
                <a16:creationId xmlns:a16="http://schemas.microsoft.com/office/drawing/2014/main" id="{1FB4914C-5D3A-4C82-AF94-FAF0C77325A8}"/>
              </a:ext>
            </a:extLst>
          </p:cNvPr>
          <p:cNvPicPr>
            <a:picLocks noChangeAspect="1"/>
          </p:cNvPicPr>
          <p:nvPr/>
        </p:nvPicPr>
        <p:blipFill>
          <a:blip r:embed="rId4"/>
          <a:stretch>
            <a:fillRect/>
          </a:stretch>
        </p:blipFill>
        <p:spPr>
          <a:xfrm>
            <a:off x="902900" y="2092581"/>
            <a:ext cx="4356293" cy="3010363"/>
          </a:xfrm>
          <a:prstGeom prst="rect">
            <a:avLst/>
          </a:prstGeom>
        </p:spPr>
      </p:pic>
      <p:sp>
        <p:nvSpPr>
          <p:cNvPr id="18" name="Content Placeholder 2">
            <a:extLst>
              <a:ext uri="{FF2B5EF4-FFF2-40B4-BE49-F238E27FC236}">
                <a16:creationId xmlns:a16="http://schemas.microsoft.com/office/drawing/2014/main" id="{170D015D-3009-45DD-A962-DDB0BC995DFC}"/>
              </a:ext>
            </a:extLst>
          </p:cNvPr>
          <p:cNvSpPr txBox="1">
            <a:spLocks/>
          </p:cNvSpPr>
          <p:nvPr/>
        </p:nvSpPr>
        <p:spPr>
          <a:xfrm>
            <a:off x="854248" y="1449421"/>
            <a:ext cx="4774323" cy="5101183"/>
          </a:xfrm>
          <a:prstGeom prst="rect">
            <a:avLst/>
          </a:prstGeom>
          <a:solidFill>
            <a:schemeClr val="bg1"/>
          </a:solidFill>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dirty="0" err="1">
                <a:solidFill>
                  <a:schemeClr val="tx1"/>
                </a:solidFill>
              </a:rPr>
              <a:t>ConvNet</a:t>
            </a:r>
            <a:r>
              <a:rPr lang="en-US" dirty="0">
                <a:solidFill>
                  <a:schemeClr val="tx1"/>
                </a:solidFill>
              </a:rPr>
              <a:t> (2000 samples)</a:t>
            </a:r>
          </a:p>
          <a:p>
            <a:endParaRPr lang="en-US" dirty="0"/>
          </a:p>
          <a:p>
            <a:endParaRPr lang="en-US" dirty="0"/>
          </a:p>
          <a:p>
            <a:endParaRPr lang="en-US" dirty="0"/>
          </a:p>
          <a:p>
            <a:endParaRPr lang="en-US" dirty="0"/>
          </a:p>
          <a:p>
            <a:endParaRPr lang="en-US" dirty="0"/>
          </a:p>
          <a:p>
            <a:endParaRPr lang="en-US" dirty="0"/>
          </a:p>
          <a:p>
            <a:pPr marL="45720" indent="0">
              <a:buFont typeface="Corbel" pitchFamily="34" charset="0"/>
              <a:buNone/>
            </a:pPr>
            <a:endParaRPr lang="en-US" dirty="0"/>
          </a:p>
          <a:p>
            <a:r>
              <a:rPr lang="en-US" sz="1900" dirty="0"/>
              <a:t>Lots of 5 and 6 misclassified as 8</a:t>
            </a:r>
          </a:p>
          <a:p>
            <a:r>
              <a:rPr lang="en-US" sz="1900" dirty="0"/>
              <a:t>Lots of 5 and 9 misclassified as 3</a:t>
            </a:r>
          </a:p>
          <a:p>
            <a:r>
              <a:rPr lang="en-US" sz="1900" dirty="0"/>
              <a:t>0 misclassified as 9</a:t>
            </a:r>
          </a:p>
          <a:p>
            <a:endParaRPr lang="en-US" dirty="0"/>
          </a:p>
          <a:p>
            <a:endParaRPr lang="en-US" dirty="0"/>
          </a:p>
        </p:txBody>
      </p:sp>
      <p:pic>
        <p:nvPicPr>
          <p:cNvPr id="19" name="Picture 18">
            <a:extLst>
              <a:ext uri="{FF2B5EF4-FFF2-40B4-BE49-F238E27FC236}">
                <a16:creationId xmlns:a16="http://schemas.microsoft.com/office/drawing/2014/main" id="{EC5EB790-EA94-48C2-A1F7-3C6B749D3880}"/>
              </a:ext>
            </a:extLst>
          </p:cNvPr>
          <p:cNvPicPr>
            <a:picLocks noChangeAspect="1"/>
          </p:cNvPicPr>
          <p:nvPr/>
        </p:nvPicPr>
        <p:blipFill>
          <a:blip r:embed="rId5"/>
          <a:stretch>
            <a:fillRect/>
          </a:stretch>
        </p:blipFill>
        <p:spPr>
          <a:xfrm>
            <a:off x="850274" y="1943517"/>
            <a:ext cx="4332774" cy="2970966"/>
          </a:xfrm>
          <a:prstGeom prst="rect">
            <a:avLst/>
          </a:prstGeom>
        </p:spPr>
      </p:pic>
      <p:sp>
        <p:nvSpPr>
          <p:cNvPr id="20" name="Content Placeholder 2">
            <a:extLst>
              <a:ext uri="{FF2B5EF4-FFF2-40B4-BE49-F238E27FC236}">
                <a16:creationId xmlns:a16="http://schemas.microsoft.com/office/drawing/2014/main" id="{3D610623-3A48-43BB-94A6-2E7CA8A48A5A}"/>
              </a:ext>
            </a:extLst>
          </p:cNvPr>
          <p:cNvSpPr txBox="1">
            <a:spLocks/>
          </p:cNvSpPr>
          <p:nvPr/>
        </p:nvSpPr>
        <p:spPr>
          <a:xfrm>
            <a:off x="5380035" y="1449421"/>
            <a:ext cx="6409888" cy="5177879"/>
          </a:xfrm>
          <a:prstGeom prst="rect">
            <a:avLst/>
          </a:prstGeom>
          <a:solidFill>
            <a:schemeClr val="bg1"/>
          </a:solidFill>
        </p:spPr>
        <p:txBody>
          <a:bodyPr vert="horz" lIns="91440" tIns="45720" rIns="91440" bIns="45720" rtlCol="0">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600" dirty="0" err="1">
                <a:solidFill>
                  <a:schemeClr val="tx1"/>
                </a:solidFill>
              </a:rPr>
              <a:t>ConvNet</a:t>
            </a:r>
            <a:r>
              <a:rPr lang="en-US" sz="2600" dirty="0">
                <a:solidFill>
                  <a:schemeClr val="tx1"/>
                </a:solidFill>
              </a:rPr>
              <a:t> (73,257 samples) </a:t>
            </a:r>
            <a:r>
              <a:rPr lang="en-US" sz="1900" dirty="0">
                <a:solidFill>
                  <a:schemeClr val="tx1"/>
                </a:solidFill>
              </a:rPr>
              <a:t>results below are scaled proportionally to match the number of total of test images on the left</a:t>
            </a:r>
          </a:p>
          <a:p>
            <a:pPr marL="45720" indent="0">
              <a:buNone/>
            </a:pPr>
            <a:endParaRPr lang="en-US" sz="1900" dirty="0">
              <a:solidFill>
                <a:schemeClr val="tx1"/>
              </a:solidFill>
            </a:endParaRPr>
          </a:p>
          <a:p>
            <a:endParaRPr lang="en-US" dirty="0"/>
          </a:p>
          <a:p>
            <a:endParaRPr lang="en-US" dirty="0"/>
          </a:p>
          <a:p>
            <a:endParaRPr lang="en-US" dirty="0"/>
          </a:p>
          <a:p>
            <a:endParaRPr lang="en-US" dirty="0"/>
          </a:p>
          <a:p>
            <a:endParaRPr lang="en-US" dirty="0"/>
          </a:p>
          <a:p>
            <a:endParaRPr lang="en-US" dirty="0"/>
          </a:p>
          <a:p>
            <a:endParaRPr lang="en-US" dirty="0"/>
          </a:p>
          <a:p>
            <a:pPr marL="45720" indent="0">
              <a:buNone/>
            </a:pPr>
            <a:r>
              <a:rPr lang="en-US" dirty="0"/>
              <a:t>Very few misclassification: </a:t>
            </a:r>
          </a:p>
          <a:p>
            <a:r>
              <a:rPr lang="en-US" dirty="0"/>
              <a:t>A few 1 misclassified as 4 and 7</a:t>
            </a:r>
          </a:p>
          <a:p>
            <a:r>
              <a:rPr lang="en-US" dirty="0"/>
              <a:t>A few 3 misclassed as 2 and 5</a:t>
            </a:r>
          </a:p>
          <a:p>
            <a:r>
              <a:rPr lang="en-US" dirty="0"/>
              <a:t> A few 6 misclassed as 8 </a:t>
            </a:r>
          </a:p>
        </p:txBody>
      </p:sp>
      <p:pic>
        <p:nvPicPr>
          <p:cNvPr id="21" name="Picture 20">
            <a:extLst>
              <a:ext uri="{FF2B5EF4-FFF2-40B4-BE49-F238E27FC236}">
                <a16:creationId xmlns:a16="http://schemas.microsoft.com/office/drawing/2014/main" id="{AD4A97EB-E2C0-407D-B71D-1AE77E035981}"/>
              </a:ext>
            </a:extLst>
          </p:cNvPr>
          <p:cNvPicPr>
            <a:picLocks noChangeAspect="1"/>
          </p:cNvPicPr>
          <p:nvPr/>
        </p:nvPicPr>
        <p:blipFill>
          <a:blip r:embed="rId6"/>
          <a:stretch>
            <a:fillRect/>
          </a:stretch>
        </p:blipFill>
        <p:spPr>
          <a:xfrm>
            <a:off x="5517111" y="1943517"/>
            <a:ext cx="6205568" cy="2970966"/>
          </a:xfrm>
          <a:prstGeom prst="rect">
            <a:avLst/>
          </a:prstGeom>
        </p:spPr>
      </p:pic>
    </p:spTree>
    <p:extLst>
      <p:ext uri="{BB962C8B-B14F-4D97-AF65-F5344CB8AC3E}">
        <p14:creationId xmlns:p14="http://schemas.microsoft.com/office/powerpoint/2010/main" val="192517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7AA54988F8D04F8993D62C74ED943B" ma:contentTypeVersion="8" ma:contentTypeDescription="Create a new document." ma:contentTypeScope="" ma:versionID="9c3e45103dabfd18fb2d43bc85369617">
  <xsd:schema xmlns:xsd="http://www.w3.org/2001/XMLSchema" xmlns:xs="http://www.w3.org/2001/XMLSchema" xmlns:p="http://schemas.microsoft.com/office/2006/metadata/properties" xmlns:ns3="ebe5de4a-6d01-44ec-afa4-54fee63356f8" xmlns:ns4="f0c9c349-2504-4a37-85b8-747e433dc230" targetNamespace="http://schemas.microsoft.com/office/2006/metadata/properties" ma:root="true" ma:fieldsID="451b213ab63bc4b1d4a9b4b87b823406" ns3:_="" ns4:_="">
    <xsd:import namespace="ebe5de4a-6d01-44ec-afa4-54fee63356f8"/>
    <xsd:import namespace="f0c9c349-2504-4a37-85b8-747e433dc23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e5de4a-6d01-44ec-afa4-54fee63356f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c9c349-2504-4a37-85b8-747e433dc23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EE0FC5-14E3-414C-9C60-FE40935DC2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e5de4a-6d01-44ec-afa4-54fee63356f8"/>
    <ds:schemaRef ds:uri="f0c9c349-2504-4a37-85b8-747e433dc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C4C1DD-C52F-45F1-9653-C12CA24E7B8C}">
  <ds:schemaRefs>
    <ds:schemaRef ds:uri="http://schemas.microsoft.com/sharepoint/v3/contenttype/forms"/>
  </ds:schemaRefs>
</ds:datastoreItem>
</file>

<file path=customXml/itemProps3.xml><?xml version="1.0" encoding="utf-8"?>
<ds:datastoreItem xmlns:ds="http://schemas.openxmlformats.org/officeDocument/2006/customXml" ds:itemID="{BDE2028F-7A49-4378-9E39-6811C86F14DC}">
  <ds:schemaRefs>
    <ds:schemaRef ds:uri="http://schemas.microsoft.com/office/2006/documentManagement/types"/>
    <ds:schemaRef ds:uri="f0c9c349-2504-4a37-85b8-747e433dc230"/>
    <ds:schemaRef ds:uri="http://purl.org/dc/elements/1.1/"/>
    <ds:schemaRef ds:uri="http://schemas.openxmlformats.org/package/2006/metadata/core-properties"/>
    <ds:schemaRef ds:uri="http://schemas.microsoft.com/office/infopath/2007/PartnerControls"/>
    <ds:schemaRef ds:uri="http://purl.org/dc/terms/"/>
    <ds:schemaRef ds:uri="ebe5de4a-6d01-44ec-afa4-54fee63356f8"/>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3783</TotalTime>
  <Words>1790</Words>
  <Application>Microsoft Office PowerPoint</Application>
  <PresentationFormat>Widescreen</PresentationFormat>
  <Paragraphs>213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vt:lpstr>
      <vt:lpstr>Basis</vt:lpstr>
      <vt:lpstr> Identify potential hazardous asteroids Team 10 – MIE1628</vt:lpstr>
      <vt:lpstr>Problem Statement</vt:lpstr>
      <vt:lpstr>Data Preprocessing and Feature Engineering </vt:lpstr>
      <vt:lpstr>Non- neural Models Performance</vt:lpstr>
      <vt:lpstr>Convolutional Neural Network (CNN)</vt:lpstr>
      <vt:lpstr>ConvNet Model Performance</vt:lpstr>
      <vt:lpstr>Example of a CNN Hyperparameter Tuning:  using dropout to reduce overfitting </vt:lpstr>
      <vt:lpstr>Final Model Comparisons</vt:lpstr>
      <vt:lpstr>Confusion Matrix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View House Numbers Image Recognition</dc:title>
  <dc:creator>Celine L</dc:creator>
  <cp:lastModifiedBy>LI Celine - (S&amp;E) - KINECTRICS</cp:lastModifiedBy>
  <cp:revision>127</cp:revision>
  <dcterms:created xsi:type="dcterms:W3CDTF">2019-08-25T17:26:40Z</dcterms:created>
  <dcterms:modified xsi:type="dcterms:W3CDTF">2020-11-08T21:34:21Z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0x010100CD7AA54988F8D04F8993D62C74ED943B</vt:lpwstr>
  </property>
</Properties>
</file>