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18150F-03CE-432A-8D09-7406ECCB118D}">
  <a:tblStyle styleId="{4818150F-03CE-432A-8D09-7406ECCB11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Average-regular.fntdata"/><Relationship Id="rId41" Type="http://schemas.openxmlformats.org/officeDocument/2006/relationships/font" Target="fonts/Nunito-boldItalic.fntdata"/><Relationship Id="rId22" Type="http://schemas.openxmlformats.org/officeDocument/2006/relationships/slide" Target="slides/slide16.xml"/><Relationship Id="rId44" Type="http://schemas.openxmlformats.org/officeDocument/2006/relationships/font" Target="fonts/Oswald-bold.fntdata"/><Relationship Id="rId21" Type="http://schemas.openxmlformats.org/officeDocument/2006/relationships/slide" Target="slides/slide15.xml"/><Relationship Id="rId43"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5fea2281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5fea2281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5fea22815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5fea22815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5fea2281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5fea2281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5fea22815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5fea22815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5fea22815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5fea22815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5fea22815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5fea22815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5fea22815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5fea22815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5fea22815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5fea22815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5fea22815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5fea22815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5fea2281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5fea2281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5fea228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5fea228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5fea22815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5fea22815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5fea22815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5fea22815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6011f8f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6011f8f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d14b3a4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d14b3a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d14b3a4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d14b3a4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d14b3a4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d14b3a4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d163538c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d163538c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d163538c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d163538c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fea228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fea228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6011f8f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6011f8f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5fea228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5fea228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5fea2281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5fea2281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5fea2281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5fea2281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5fea2281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5fea2281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61fa44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61fa44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rive.google.com/file/d/18EjnWLwuU0nRCxCEUbm-PwfYw12Ko3Jr/view?usp=drive_link" TargetMode="External"/><Relationship Id="rId4" Type="http://schemas.openxmlformats.org/officeDocument/2006/relationships/hyperlink" Target="https://drive.google.com/file/d/1Z4W7ABSq5oGGZV4VFT88zwLqIdj5ZC1H/view?usp=drive_link" TargetMode="External"/><Relationship Id="rId5" Type="http://schemas.openxmlformats.org/officeDocument/2006/relationships/hyperlink" Target="https://drive.google.com/file/d/1ok_TaHElegmHCc-Z8IDptFVhypUx4dPE/view?usp=drive_link" TargetMode="External"/><Relationship Id="rId6" Type="http://schemas.openxmlformats.org/officeDocument/2006/relationships/hyperlink" Target="https://drive.google.com/file/d/1hCbTv8TA4oZE3uMKsG-WIaRvtt3jMVSV/view?usp=drive_link" TargetMode="External"/><Relationship Id="rId7" Type="http://schemas.openxmlformats.org/officeDocument/2006/relationships/hyperlink" Target="https://drive.google.com/drive/folders/1pfGKtUCE66tnHH_Fu1-QXGHtG4v36UnD?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Improved Dynamic Programming for the Shortest Path Problem with Resource Constraints in DAG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41125"/>
            <a:ext cx="7244100" cy="59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DAG </a:t>
            </a:r>
            <a:endParaRPr/>
          </a:p>
        </p:txBody>
      </p:sp>
      <p:sp>
        <p:nvSpPr>
          <p:cNvPr id="185" name="Google Shape;185;p22"/>
          <p:cNvSpPr txBox="1"/>
          <p:nvPr>
            <p:ph idx="1" type="body"/>
          </p:nvPr>
        </p:nvSpPr>
        <p:spPr>
          <a:xfrm>
            <a:off x="819150" y="1311700"/>
            <a:ext cx="7505700" cy="3126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 The algorithm in BGL is designed for a general directed graph.</a:t>
            </a:r>
            <a:endParaRPr sz="1700"/>
          </a:p>
          <a:p>
            <a:pPr indent="-336550" lvl="0" marL="457200" rtl="0" algn="l">
              <a:spcBef>
                <a:spcPts val="0"/>
              </a:spcBef>
              <a:spcAft>
                <a:spcPts val="0"/>
              </a:spcAft>
              <a:buSzPts val="1700"/>
              <a:buChar char="●"/>
            </a:pPr>
            <a:r>
              <a:rPr lang="en" sz="1700"/>
              <a:t>In many applications, the underlying graph is a directed acyclic graph (DAG) by definition</a:t>
            </a:r>
            <a:endParaRPr sz="1700"/>
          </a:p>
          <a:p>
            <a:pPr indent="0" lvl="0" marL="0" rtl="0" algn="l">
              <a:spcBef>
                <a:spcPts val="1200"/>
              </a:spcBef>
              <a:spcAft>
                <a:spcPts val="0"/>
              </a:spcAft>
              <a:buNone/>
            </a:pPr>
            <a:r>
              <a:rPr lang="en" sz="1700"/>
              <a:t>e.g. a time-space network where each arc represents an activity in a certain period of time; apparently, no arc goes from the future to the past.</a:t>
            </a:r>
            <a:endParaRPr sz="1700"/>
          </a:p>
          <a:p>
            <a:pPr indent="-336550" lvl="0" marL="457200" rtl="0" algn="l">
              <a:spcBef>
                <a:spcPts val="1200"/>
              </a:spcBef>
              <a:spcAft>
                <a:spcPts val="0"/>
              </a:spcAft>
              <a:buSzPts val="1700"/>
              <a:buChar char="●"/>
            </a:pPr>
            <a:r>
              <a:rPr lang="en" sz="1700"/>
              <a:t> Thus in this work, we concentrate the discussion for DAG. </a:t>
            </a:r>
            <a:endParaRPr sz="1700"/>
          </a:p>
          <a:p>
            <a:pPr indent="-336550" lvl="0" marL="457200" rtl="0" algn="l">
              <a:spcBef>
                <a:spcPts val="0"/>
              </a:spcBef>
              <a:spcAft>
                <a:spcPts val="0"/>
              </a:spcAft>
              <a:buSzPts val="1700"/>
              <a:buChar char="●"/>
            </a:pPr>
            <a:r>
              <a:rPr lang="en" sz="1700"/>
              <a:t>The special structure of DAG can usually reduce the complexity of shortest path problems.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4294967295"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a:t>
            </a:r>
            <a:r>
              <a:rPr lang="en" sz="1700"/>
              <a:t>For DAG, there always exists a linear ordering of nodes called a topological ordering such that for every directed arc (i, j) from node i to node j, i comes before j. </a:t>
            </a:r>
            <a:endParaRPr sz="1700"/>
          </a:p>
          <a:p>
            <a:pPr indent="-336550" lvl="0" marL="457200" rtl="0" algn="l">
              <a:spcBef>
                <a:spcPts val="0"/>
              </a:spcBef>
              <a:spcAft>
                <a:spcPts val="0"/>
              </a:spcAft>
              <a:buSzPts val="1700"/>
              <a:buChar char="●"/>
            </a:pPr>
            <a:r>
              <a:rPr lang="en" sz="1700"/>
              <a:t>It is well-known that a topological ordering of any DAG can be found in linear time by e.g. depth-first search</a:t>
            </a:r>
            <a:endParaRPr sz="1700"/>
          </a:p>
          <a:p>
            <a:pPr indent="-336550" lvl="0" marL="457200" rtl="0" algn="l">
              <a:spcBef>
                <a:spcPts val="0"/>
              </a:spcBef>
              <a:spcAft>
                <a:spcPts val="0"/>
              </a:spcAft>
              <a:buSzPts val="1700"/>
              <a:buChar char="●"/>
            </a:pPr>
            <a:r>
              <a:rPr lang="en" sz="1700"/>
              <a:t> For each node, we first perform the dominance test and obtain all pareto-optimal labels at this node, then extend these labels to successive nodes for new labels.</a:t>
            </a:r>
            <a:endParaRPr sz="1700"/>
          </a:p>
          <a:p>
            <a:pPr indent="-336550" lvl="0" marL="457200" rtl="0" algn="l">
              <a:spcBef>
                <a:spcPts val="0"/>
              </a:spcBef>
              <a:spcAft>
                <a:spcPts val="0"/>
              </a:spcAft>
              <a:buSzPts val="1700"/>
              <a:buChar char="●"/>
            </a:pPr>
            <a:r>
              <a:rPr lang="en" sz="1700"/>
              <a:t> In the BGL version, a label may be not dominated at first, extended, and finally found dominated by another label generated later. </a:t>
            </a:r>
            <a:endParaRPr sz="1700"/>
          </a:p>
          <a:p>
            <a:pPr indent="-336550" lvl="0" marL="457200" rtl="0" algn="l">
              <a:spcBef>
                <a:spcPts val="0"/>
              </a:spcBef>
              <a:spcAft>
                <a:spcPts val="0"/>
              </a:spcAft>
              <a:buSzPts val="1700"/>
              <a:buChar char="●"/>
            </a:pPr>
            <a:r>
              <a:rPr lang="en" sz="1700"/>
              <a:t>Therefore, the number of labels and dominance comparison could be greatly reduced for DAG.</a:t>
            </a:r>
            <a:endParaRPr sz="1700"/>
          </a:p>
        </p:txBody>
      </p:sp>
    </p:spTree>
  </p:cSld>
  <p:clrMapOvr>
    <a:masterClrMapping/>
  </p:clrMapOvr>
  <mc:AlternateContent>
    <mc:Choice Requires="p14">
      <p:transition spd="slow" p14:dur="1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Improvement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Skyline Algorithm</a:t>
            </a:r>
            <a:endParaRPr/>
          </a:p>
        </p:txBody>
      </p:sp>
      <p:sp>
        <p:nvSpPr>
          <p:cNvPr id="201" name="Google Shape;201;p25"/>
          <p:cNvSpPr txBox="1"/>
          <p:nvPr>
            <p:ph idx="1" type="body"/>
          </p:nvPr>
        </p:nvSpPr>
        <p:spPr>
          <a:xfrm>
            <a:off x="311700" y="1488075"/>
            <a:ext cx="8520600" cy="203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a:t>
            </a:r>
            <a:r>
              <a:rPr lang="en" sz="1700"/>
              <a:t>Dominance tests among labels at the same node play a </a:t>
            </a:r>
            <a:r>
              <a:rPr lang="en" sz="1700"/>
              <a:t>significant</a:t>
            </a:r>
            <a:r>
              <a:rPr lang="en" sz="1700"/>
              <a:t> role in the algorithm.</a:t>
            </a:r>
            <a:endParaRPr sz="1700"/>
          </a:p>
          <a:p>
            <a:pPr indent="-336550" lvl="0" marL="457200" rtl="0" algn="l">
              <a:spcBef>
                <a:spcPts val="0"/>
              </a:spcBef>
              <a:spcAft>
                <a:spcPts val="0"/>
              </a:spcAft>
              <a:buSzPts val="1700"/>
              <a:buChar char="●"/>
            </a:pPr>
            <a:r>
              <a:rPr lang="en" sz="1700"/>
              <a:t>In pursuit of better performance, we may expect a “smarter” way to do the test than the naive implementation of two nested loops of labels. </a:t>
            </a:r>
            <a:endParaRPr sz="1700"/>
          </a:p>
          <a:p>
            <a:pPr indent="-336550" lvl="0" marL="457200" rtl="0" algn="l">
              <a:spcBef>
                <a:spcPts val="0"/>
              </a:spcBef>
              <a:spcAft>
                <a:spcPts val="0"/>
              </a:spcAft>
              <a:buSzPts val="1700"/>
              <a:buChar char="●"/>
            </a:pPr>
            <a:r>
              <a:rPr lang="en" sz="1700"/>
              <a:t>In fact, such problems have been considered in the database community known as the maximum vector problem or the skyline operator . We may reduce the number of label comparison following the idea of skyline algorithms.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4294967295" type="body"/>
          </p:nvPr>
        </p:nvSpPr>
        <p:spPr>
          <a:xfrm>
            <a:off x="311700" y="1359750"/>
            <a:ext cx="8520600" cy="242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 A naive implementation of the skyline operator is composed of two nested loops of labels. For a pair of labels l1 and l2, we perform the dominance test in both directions: we check whether l1 is dominated by l2, and whether l2 is dominated by l1</a:t>
            </a:r>
            <a:endParaRPr sz="1700"/>
          </a:p>
          <a:p>
            <a:pPr indent="-336550" lvl="0" marL="457200" rtl="0" algn="l">
              <a:spcBef>
                <a:spcPts val="0"/>
              </a:spcBef>
              <a:spcAft>
                <a:spcPts val="0"/>
              </a:spcAft>
              <a:buSzPts val="1700"/>
              <a:buChar char="●"/>
            </a:pPr>
            <a:r>
              <a:rPr lang="en" sz="1700"/>
              <a:t> Several skyline algorithms are proposed to accelerate the process. </a:t>
            </a:r>
            <a:endParaRPr sz="1700"/>
          </a:p>
          <a:p>
            <a:pPr indent="-336550" lvl="0" marL="457200" rtl="0" algn="l">
              <a:spcBef>
                <a:spcPts val="0"/>
              </a:spcBef>
              <a:spcAft>
                <a:spcPts val="0"/>
              </a:spcAft>
              <a:buSzPts val="1700"/>
              <a:buChar char="●"/>
            </a:pPr>
            <a:r>
              <a:rPr lang="en" sz="1700"/>
              <a:t>We choose to apply the skyline algorithm called sort-filter-skyline proposed in [10] for both its simplicity and efficiency.</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497350"/>
            <a:ext cx="75057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Sort-filter-skyline </a:t>
            </a:r>
            <a:endParaRPr/>
          </a:p>
        </p:txBody>
      </p:sp>
      <p:sp>
        <p:nvSpPr>
          <p:cNvPr id="212" name="Google Shape;212;p27"/>
          <p:cNvSpPr txBox="1"/>
          <p:nvPr>
            <p:ph idx="1" type="body"/>
          </p:nvPr>
        </p:nvSpPr>
        <p:spPr>
          <a:xfrm>
            <a:off x="819150" y="1257725"/>
            <a:ext cx="7505700" cy="305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idea of the algorithm is that, if we presort the labels such that the former l1 can never be dominated by the latter l2 in the ordering, then we can perform the dominance test in just one direction. </a:t>
            </a:r>
            <a:endParaRPr sz="1700"/>
          </a:p>
          <a:p>
            <a:pPr indent="-336550" lvl="0" marL="457200" rtl="0" algn="l">
              <a:spcBef>
                <a:spcPts val="0"/>
              </a:spcBef>
              <a:spcAft>
                <a:spcPts val="0"/>
              </a:spcAft>
              <a:buSzPts val="1700"/>
              <a:buChar char="●"/>
            </a:pPr>
            <a:r>
              <a:rPr lang="en" sz="1700"/>
              <a:t>Thus we replace a certain amount of label comparison in dominance test by label comparison in sorting.</a:t>
            </a:r>
            <a:endParaRPr sz="1700"/>
          </a:p>
          <a:p>
            <a:pPr indent="-336550" lvl="0" marL="457200" rtl="0" algn="l">
              <a:spcBef>
                <a:spcPts val="0"/>
              </a:spcBef>
              <a:spcAft>
                <a:spcPts val="0"/>
              </a:spcAft>
              <a:buSzPts val="1700"/>
              <a:buChar char="●"/>
            </a:pPr>
            <a:r>
              <a:rPr lang="en" sz="1700"/>
              <a:t> Then we can benefit from the well-studied sorting algorithms. </a:t>
            </a:r>
            <a:endParaRPr sz="1700"/>
          </a:p>
          <a:p>
            <a:pPr indent="-336550" lvl="0" marL="457200" rtl="0" algn="l">
              <a:spcBef>
                <a:spcPts val="0"/>
              </a:spcBef>
              <a:spcAft>
                <a:spcPts val="0"/>
              </a:spcAft>
              <a:buSzPts val="1700"/>
              <a:buChar char="●"/>
            </a:pPr>
            <a:r>
              <a:rPr lang="en" sz="1700"/>
              <a:t>For the classical SPPRC we discuss, a lexicographical ordering of resources (including cost) can do the trick. </a:t>
            </a:r>
            <a:endParaRPr sz="1700"/>
          </a:p>
          <a:p>
            <a:pPr indent="-336550" lvl="0" marL="457200" rtl="0" algn="l">
              <a:spcBef>
                <a:spcPts val="0"/>
              </a:spcBef>
              <a:spcAft>
                <a:spcPts val="0"/>
              </a:spcAft>
              <a:buSzPts val="1700"/>
              <a:buChar char="●"/>
            </a:pPr>
            <a:r>
              <a:rPr lang="en" sz="1700"/>
              <a:t>If l1 comes before l2 in such an ordering, at least one resource of l1 is less than l2 unless they are exactly the same, thus l1 is never dominated by l2.</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4798975" y="522375"/>
            <a:ext cx="4118050" cy="4299650"/>
          </a:xfrm>
          <a:prstGeom prst="rect">
            <a:avLst/>
          </a:prstGeom>
          <a:noFill/>
          <a:ln>
            <a:noFill/>
          </a:ln>
        </p:spPr>
      </p:pic>
      <p:sp>
        <p:nvSpPr>
          <p:cNvPr id="218" name="Google Shape;218;p28"/>
          <p:cNvSpPr txBox="1"/>
          <p:nvPr>
            <p:ph idx="1" type="subTitle"/>
          </p:nvPr>
        </p:nvSpPr>
        <p:spPr>
          <a:xfrm>
            <a:off x="319075" y="522376"/>
            <a:ext cx="40452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Oswald"/>
                <a:ea typeface="Oswald"/>
                <a:cs typeface="Oswald"/>
                <a:sym typeface="Oswald"/>
              </a:rPr>
              <a:t>LABELING ALGORITHM IN DAG</a:t>
            </a:r>
            <a:endParaRPr sz="2800">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19150" y="684875"/>
            <a:ext cx="7505700" cy="52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Management</a:t>
            </a:r>
            <a:endParaRPr/>
          </a:p>
        </p:txBody>
      </p:sp>
      <p:sp>
        <p:nvSpPr>
          <p:cNvPr id="224" name="Google Shape;224;p29"/>
          <p:cNvSpPr txBox="1"/>
          <p:nvPr>
            <p:ph idx="1" type="body"/>
          </p:nvPr>
        </p:nvSpPr>
        <p:spPr>
          <a:xfrm>
            <a:off x="311700" y="1373250"/>
            <a:ext cx="8520600" cy="239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a:t>
            </a:r>
            <a:r>
              <a:rPr lang="en" sz="1700"/>
              <a:t>Dominance tests are only performed between labels at the same node. </a:t>
            </a:r>
            <a:endParaRPr sz="1700"/>
          </a:p>
          <a:p>
            <a:pPr indent="-336550" lvl="0" marL="457200" rtl="0" algn="l">
              <a:spcBef>
                <a:spcPts val="0"/>
              </a:spcBef>
              <a:spcAft>
                <a:spcPts val="0"/>
              </a:spcAft>
              <a:buSzPts val="1700"/>
              <a:buChar char="●"/>
            </a:pPr>
            <a:r>
              <a:rPr lang="en" sz="1700"/>
              <a:t>Therefore, it is very </a:t>
            </a:r>
            <a:r>
              <a:rPr lang="en" sz="1700"/>
              <a:t>attractive</a:t>
            </a:r>
            <a:r>
              <a:rPr lang="en" sz="1700"/>
              <a:t> to organize labels in the memory in a way that labels resident at the same node are close to each other to improve memory data locality. </a:t>
            </a:r>
            <a:endParaRPr sz="1700"/>
          </a:p>
          <a:p>
            <a:pPr indent="-336550" lvl="0" marL="457200" rtl="0" algn="l">
              <a:spcBef>
                <a:spcPts val="0"/>
              </a:spcBef>
              <a:spcAft>
                <a:spcPts val="0"/>
              </a:spcAft>
              <a:buSzPts val="1700"/>
              <a:buChar char="●"/>
            </a:pPr>
            <a:r>
              <a:rPr lang="en" sz="1700"/>
              <a:t> In case of large instances, the number of labels and dominance tests can be vast. </a:t>
            </a:r>
            <a:endParaRPr sz="1700"/>
          </a:p>
          <a:p>
            <a:pPr indent="-336550" lvl="0" marL="457200" rtl="0" algn="l">
              <a:spcBef>
                <a:spcPts val="0"/>
              </a:spcBef>
              <a:spcAft>
                <a:spcPts val="0"/>
              </a:spcAft>
              <a:buSzPts val="1700"/>
              <a:buChar char="●"/>
            </a:pPr>
            <a:r>
              <a:rPr lang="en" sz="1700"/>
              <a:t>If the two labels in the dominance test are located close to each other in the memory, we can accelerate memory access to take advantage of CPU caching.</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4294967295" type="body"/>
          </p:nvPr>
        </p:nvSpPr>
        <p:spPr>
          <a:xfrm>
            <a:off x="311700" y="1175100"/>
            <a:ext cx="8520600" cy="2793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At the beginning of the algorithm, every single node is associated with its own memory block. </a:t>
            </a:r>
            <a:endParaRPr sz="1700"/>
          </a:p>
          <a:p>
            <a:pPr indent="-336550" lvl="0" marL="457200" rtl="0" algn="l">
              <a:spcBef>
                <a:spcPts val="0"/>
              </a:spcBef>
              <a:spcAft>
                <a:spcPts val="0"/>
              </a:spcAft>
              <a:buSzPts val="1700"/>
              <a:buChar char="●"/>
            </a:pPr>
            <a:r>
              <a:rPr lang="en" sz="1700"/>
              <a:t>When a new label is generated, it is contained in the associated memory block of its resident node. </a:t>
            </a:r>
            <a:endParaRPr sz="1700"/>
          </a:p>
          <a:p>
            <a:pPr indent="-336550" lvl="0" marL="457200" rtl="0" algn="l">
              <a:spcBef>
                <a:spcPts val="0"/>
              </a:spcBef>
              <a:spcAft>
                <a:spcPts val="0"/>
              </a:spcAft>
              <a:buSzPts val="1700"/>
              <a:buChar char="●"/>
            </a:pPr>
            <a:r>
              <a:rPr lang="en" sz="1700"/>
              <a:t>Once the block of a node is full, a new memory block is allocated to this node. Blocks are occasionally re-organized if necessary such that blocks associated with the same node are located close to each other. In this way, the data locality of two labels at the same node are significantly improved.</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564300"/>
            <a:ext cx="75057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Bi-directional Search</a:t>
            </a:r>
            <a:endParaRPr/>
          </a:p>
        </p:txBody>
      </p:sp>
      <p:sp>
        <p:nvSpPr>
          <p:cNvPr id="235" name="Google Shape;235;p31"/>
          <p:cNvSpPr txBox="1"/>
          <p:nvPr>
            <p:ph idx="1" type="body"/>
          </p:nvPr>
        </p:nvSpPr>
        <p:spPr>
          <a:xfrm>
            <a:off x="819150" y="1366200"/>
            <a:ext cx="7505700" cy="31209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Char char="●"/>
            </a:pPr>
            <a:r>
              <a:rPr lang="en" sz="1700"/>
              <a:t>Bi-directional dynamic programming to further reduce the number of labels.</a:t>
            </a:r>
            <a:endParaRPr sz="1700"/>
          </a:p>
          <a:p>
            <a:pPr indent="-336550" lvl="0" marL="457200" rtl="0" algn="just">
              <a:lnSpc>
                <a:spcPct val="115000"/>
              </a:lnSpc>
              <a:spcBef>
                <a:spcPts val="0"/>
              </a:spcBef>
              <a:spcAft>
                <a:spcPts val="0"/>
              </a:spcAft>
              <a:buSzPts val="1700"/>
              <a:buChar char="●"/>
            </a:pPr>
            <a:r>
              <a:rPr lang="en" sz="1700"/>
              <a:t>Bi-directional dynamic programming has been considered to accelerate algorithms for the classical shortest path problems and the elementary SPPRC</a:t>
            </a:r>
            <a:endParaRPr sz="1700"/>
          </a:p>
          <a:p>
            <a:pPr indent="-336550" lvl="0" marL="457200" rtl="0" algn="just">
              <a:lnSpc>
                <a:spcPct val="115000"/>
              </a:lnSpc>
              <a:spcBef>
                <a:spcPts val="0"/>
              </a:spcBef>
              <a:spcAft>
                <a:spcPts val="0"/>
              </a:spcAft>
              <a:buSzPts val="1700"/>
              <a:buChar char="●"/>
            </a:pPr>
            <a:r>
              <a:rPr lang="en" sz="1700"/>
              <a:t>Bi-directional dynamic programming search is composed of three stages.</a:t>
            </a:r>
            <a:endParaRPr sz="1700"/>
          </a:p>
          <a:p>
            <a:pPr indent="-336550" lvl="0" marL="457200" rtl="0" algn="just">
              <a:lnSpc>
                <a:spcPct val="115000"/>
              </a:lnSpc>
              <a:spcBef>
                <a:spcPts val="0"/>
              </a:spcBef>
              <a:spcAft>
                <a:spcPts val="0"/>
              </a:spcAft>
              <a:buSzPts val="1700"/>
              <a:buChar char="●"/>
            </a:pPr>
            <a:r>
              <a:rPr lang="en" sz="1700"/>
              <a:t>First is a forward pass from the source to nodes “somewhere in the middle” to generate forward labels, just as the one directional labeling algorithm we discussed; then a symmetric backward pass from the destination generates backward labels; and finally at each node with both forward and backward labels, it joins any pair of labels to form a feasible complete path.</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Abstract</a:t>
            </a:r>
            <a:endParaRPr/>
          </a:p>
        </p:txBody>
      </p:sp>
      <p:sp>
        <p:nvSpPr>
          <p:cNvPr id="134" name="Google Shape;134;p14"/>
          <p:cNvSpPr txBox="1"/>
          <p:nvPr>
            <p:ph idx="1" type="body"/>
          </p:nvPr>
        </p:nvSpPr>
        <p:spPr>
          <a:xfrm>
            <a:off x="819150" y="1579150"/>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 </a:t>
            </a:r>
            <a:r>
              <a:rPr lang="en" sz="1700"/>
              <a:t>An efficient yet flexible solution framework for the shortest path problem with resource constraints</a:t>
            </a:r>
            <a:endParaRPr sz="1700"/>
          </a:p>
          <a:p>
            <a:pPr indent="-336550" lvl="0" marL="457200" rtl="0" algn="l">
              <a:spcBef>
                <a:spcPts val="0"/>
              </a:spcBef>
              <a:spcAft>
                <a:spcPts val="0"/>
              </a:spcAft>
              <a:buSzPts val="1700"/>
              <a:buChar char="●"/>
            </a:pPr>
            <a:r>
              <a:rPr lang="en" sz="1700"/>
              <a:t> Critical subproblem in a bunch of optimization problems in the airline industry</a:t>
            </a:r>
            <a:endParaRPr sz="1700"/>
          </a:p>
          <a:p>
            <a:pPr indent="-336550" lvl="0" marL="457200" rtl="0" algn="l">
              <a:spcBef>
                <a:spcPts val="0"/>
              </a:spcBef>
              <a:spcAft>
                <a:spcPts val="0"/>
              </a:spcAft>
              <a:buSzPts val="1700"/>
              <a:buChar char="●"/>
            </a:pPr>
            <a:r>
              <a:rPr lang="en" sz="1700"/>
              <a:t> Apply the skyline algorithms to speed up the computation of pareto-optimal labels</a:t>
            </a:r>
            <a:endParaRPr sz="1700"/>
          </a:p>
          <a:p>
            <a:pPr indent="-336550" lvl="0" marL="457200" rtl="0" algn="l">
              <a:spcBef>
                <a:spcPts val="0"/>
              </a:spcBef>
              <a:spcAft>
                <a:spcPts val="0"/>
              </a:spcAft>
              <a:buSzPts val="1700"/>
              <a:buChar char="●"/>
            </a:pPr>
            <a:r>
              <a:rPr lang="en" sz="1700"/>
              <a:t>Specialized memory management strategy</a:t>
            </a:r>
            <a:endParaRPr sz="1700"/>
          </a:p>
          <a:p>
            <a:pPr indent="-336550" lvl="0" marL="457200" rtl="0" algn="l">
              <a:spcBef>
                <a:spcPts val="0"/>
              </a:spcBef>
              <a:spcAft>
                <a:spcPts val="0"/>
              </a:spcAft>
              <a:buSzPts val="1700"/>
              <a:buChar char="●"/>
            </a:pPr>
            <a:r>
              <a:rPr lang="en" sz="1700"/>
              <a:t> Bi-directional dynamic programming</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4294967295" type="body"/>
          </p:nvPr>
        </p:nvSpPr>
        <p:spPr>
          <a:xfrm>
            <a:off x="311700" y="840025"/>
            <a:ext cx="8520600" cy="3199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a:t>
            </a:r>
            <a:r>
              <a:rPr lang="en" sz="1700"/>
              <a:t>f the searches do not stop appropriately, redundant labels will be generated and duplicate paths will be obtained many times at multiple nodes.</a:t>
            </a:r>
            <a:endParaRPr sz="1700"/>
          </a:p>
          <a:p>
            <a:pPr indent="-336550" lvl="0" marL="457200" rtl="0" algn="l">
              <a:spcBef>
                <a:spcPts val="0"/>
              </a:spcBef>
              <a:spcAft>
                <a:spcPts val="0"/>
              </a:spcAft>
              <a:buSzPts val="1700"/>
              <a:buChar char="●"/>
            </a:pPr>
            <a:r>
              <a:rPr lang="en" sz="1700"/>
              <a:t> For DAG with a topological ordering, however, we can pick any node (usually right in the middle) as a milestone to stop the path extension. </a:t>
            </a:r>
            <a:endParaRPr sz="1700"/>
          </a:p>
          <a:p>
            <a:pPr indent="-336550" lvl="0" marL="457200" rtl="0" algn="l">
              <a:spcBef>
                <a:spcPts val="0"/>
              </a:spcBef>
              <a:spcAft>
                <a:spcPts val="0"/>
              </a:spcAft>
              <a:buSzPts val="1700"/>
              <a:buChar char="●"/>
            </a:pPr>
            <a:r>
              <a:rPr lang="en" sz="1700"/>
              <a:t>Specifically, a forward label should stop extension when it reaches a node after the milestone in the topological ordering for the first time; symmetrically, a backward label stops when it reaches a node before the milestone for the first time. </a:t>
            </a:r>
            <a:endParaRPr sz="1700"/>
          </a:p>
          <a:p>
            <a:pPr indent="-336550" lvl="0" marL="457200" rtl="0" algn="l">
              <a:spcBef>
                <a:spcPts val="0"/>
              </a:spcBef>
              <a:spcAft>
                <a:spcPts val="0"/>
              </a:spcAft>
              <a:buSzPts val="1700"/>
              <a:buChar char="●"/>
            </a:pPr>
            <a:r>
              <a:rPr lang="en" sz="1700"/>
              <a:t>Lastly, we join labels resident at only one half of the nodes, say after the milestone. The other half of the nodes should be ignored since they only provide duplicate paths.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725400" y="457150"/>
            <a:ext cx="7505700" cy="560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00"/>
              <a:t>BI-DIRECTIONAL </a:t>
            </a:r>
            <a:r>
              <a:rPr lang="en" sz="2800"/>
              <a:t>LABELING ALGORITHM IN DAG</a:t>
            </a:r>
            <a:endParaRPr sz="2800"/>
          </a:p>
          <a:p>
            <a:pPr indent="0" lvl="0" marL="0" rtl="0" algn="l">
              <a:spcBef>
                <a:spcPts val="0"/>
              </a:spcBef>
              <a:spcAft>
                <a:spcPts val="0"/>
              </a:spcAft>
              <a:buNone/>
            </a:pPr>
            <a:r>
              <a:t/>
            </a:r>
            <a:endParaRPr/>
          </a:p>
        </p:txBody>
      </p:sp>
      <p:pic>
        <p:nvPicPr>
          <p:cNvPr id="246" name="Google Shape;246;p33"/>
          <p:cNvPicPr preferRelativeResize="0"/>
          <p:nvPr/>
        </p:nvPicPr>
        <p:blipFill>
          <a:blip r:embed="rId3">
            <a:alphaModFix/>
          </a:blip>
          <a:stretch>
            <a:fillRect/>
          </a:stretch>
        </p:blipFill>
        <p:spPr>
          <a:xfrm>
            <a:off x="311700" y="1152475"/>
            <a:ext cx="4081700" cy="3416400"/>
          </a:xfrm>
          <a:prstGeom prst="rect">
            <a:avLst/>
          </a:prstGeom>
          <a:noFill/>
          <a:ln>
            <a:noFill/>
          </a:ln>
        </p:spPr>
      </p:pic>
      <p:pic>
        <p:nvPicPr>
          <p:cNvPr id="247" name="Google Shape;247;p33"/>
          <p:cNvPicPr preferRelativeResize="0"/>
          <p:nvPr/>
        </p:nvPicPr>
        <p:blipFill>
          <a:blip r:embed="rId4">
            <a:alphaModFix/>
          </a:blip>
          <a:stretch>
            <a:fillRect/>
          </a:stretch>
        </p:blipFill>
        <p:spPr>
          <a:xfrm>
            <a:off x="4794625" y="1093675"/>
            <a:ext cx="3849525"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4"/>
          <p:cNvPicPr preferRelativeResize="0"/>
          <p:nvPr/>
        </p:nvPicPr>
        <p:blipFill>
          <a:blip r:embed="rId3">
            <a:alphaModFix/>
          </a:blip>
          <a:stretch>
            <a:fillRect/>
          </a:stretch>
        </p:blipFill>
        <p:spPr>
          <a:xfrm>
            <a:off x="1654525" y="348250"/>
            <a:ext cx="5645500" cy="456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Improvements</a:t>
            </a:r>
            <a:endParaRPr/>
          </a:p>
        </p:txBody>
      </p:sp>
      <p:sp>
        <p:nvSpPr>
          <p:cNvPr id="258" name="Google Shape;258;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can observe that forward and backward dynamic programming are independent to each other , so we can parallelize forward and backward dynamic programming. </a:t>
            </a:r>
            <a:endParaRPr sz="1700"/>
          </a:p>
          <a:p>
            <a:pPr indent="-336550" lvl="0" marL="457200" rtl="0" algn="l">
              <a:spcBef>
                <a:spcPts val="0"/>
              </a:spcBef>
              <a:spcAft>
                <a:spcPts val="0"/>
              </a:spcAft>
              <a:buSzPts val="1700"/>
              <a:buChar char="●"/>
            </a:pPr>
            <a:r>
              <a:rPr lang="en" sz="1700"/>
              <a:t>We can also see that labels can be joined paralleling , </a:t>
            </a:r>
            <a:r>
              <a:rPr lang="en" sz="1700"/>
              <a:t>because</a:t>
            </a:r>
            <a:r>
              <a:rPr lang="en" sz="1700"/>
              <a:t> joining of a label at a node is independent of labels on other nodes. This can help us improving run time for large instances.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of Generated Labels for SPPRC Instances </a:t>
            </a:r>
            <a:endParaRPr/>
          </a:p>
        </p:txBody>
      </p:sp>
      <p:graphicFrame>
        <p:nvGraphicFramePr>
          <p:cNvPr id="264" name="Google Shape;264;p36"/>
          <p:cNvGraphicFramePr/>
          <p:nvPr/>
        </p:nvGraphicFramePr>
        <p:xfrm>
          <a:off x="952500" y="2000250"/>
          <a:ext cx="3000000" cy="3000000"/>
        </p:xfrm>
        <a:graphic>
          <a:graphicData uri="http://schemas.openxmlformats.org/drawingml/2006/table">
            <a:tbl>
              <a:tblPr>
                <a:noFill/>
                <a:tableStyleId>{4818150F-03CE-432A-8D09-7406ECCB118D}</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l">
                        <a:spcBef>
                          <a:spcPts val="0"/>
                        </a:spcBef>
                        <a:spcAft>
                          <a:spcPts val="0"/>
                        </a:spcAft>
                        <a:buNone/>
                      </a:pPr>
                      <a:r>
                        <a:rPr lang="en"/>
                        <a:t> BGL</a:t>
                      </a:r>
                      <a:endParaRPr/>
                    </a:p>
                  </a:txBody>
                  <a:tcPr marT="91425" marB="91425" marR="91425" marL="91425"/>
                </a:tc>
                <a:tc>
                  <a:txBody>
                    <a:bodyPr/>
                    <a:lstStyle/>
                    <a:p>
                      <a:pPr indent="0" lvl="0" marL="0" rtl="0" algn="l">
                        <a:spcBef>
                          <a:spcPts val="0"/>
                        </a:spcBef>
                        <a:spcAft>
                          <a:spcPts val="0"/>
                        </a:spcAft>
                        <a:buNone/>
                      </a:pPr>
                      <a:r>
                        <a:rPr lang="en"/>
                        <a:t> DAG (skyline)</a:t>
                      </a:r>
                      <a:endParaRPr/>
                    </a:p>
                  </a:txBody>
                  <a:tcPr marT="91425" marB="91425" marR="91425" marL="91425"/>
                </a:tc>
                <a:tc>
                  <a:txBody>
                    <a:bodyPr/>
                    <a:lstStyle/>
                    <a:p>
                      <a:pPr indent="0" lvl="0" marL="0" rtl="0" algn="l">
                        <a:spcBef>
                          <a:spcPts val="0"/>
                        </a:spcBef>
                        <a:spcAft>
                          <a:spcPts val="0"/>
                        </a:spcAft>
                        <a:buNone/>
                      </a:pPr>
                      <a:r>
                        <a:rPr lang="en"/>
                        <a:t> DAG (Bi-dir)</a:t>
                      </a:r>
                      <a:endParaRPr/>
                    </a:p>
                  </a:txBody>
                  <a:tcPr marT="91425" marB="91425" marR="91425" marL="91425"/>
                </a:tc>
                <a:tc>
                  <a:txBody>
                    <a:bodyPr/>
                    <a:lstStyle/>
                    <a:p>
                      <a:pPr indent="0" lvl="0" marL="0" rtl="0" algn="l">
                        <a:spcBef>
                          <a:spcPts val="0"/>
                        </a:spcBef>
                        <a:spcAft>
                          <a:spcPts val="0"/>
                        </a:spcAft>
                        <a:buNone/>
                      </a:pPr>
                      <a:r>
                        <a:rPr lang="en"/>
                        <a:t>DAG (</a:t>
                      </a:r>
                      <a:r>
                        <a:rPr lang="en"/>
                        <a:t>parallel</a:t>
                      </a:r>
                      <a:r>
                        <a:rPr lang="en"/>
                        <a:t> Bi-dir)</a:t>
                      </a:r>
                      <a:endParaRPr/>
                    </a:p>
                  </a:txBody>
                  <a:tcPr marT="91425" marB="91425" marR="91425" marL="91425"/>
                </a:tc>
              </a:tr>
              <a:tr h="381000">
                <a:tc>
                  <a:txBody>
                    <a:bodyPr/>
                    <a:lstStyle/>
                    <a:p>
                      <a:pPr indent="0" lvl="0" marL="0" rtl="0" algn="l">
                        <a:spcBef>
                          <a:spcPts val="0"/>
                        </a:spcBef>
                        <a:spcAft>
                          <a:spcPts val="0"/>
                        </a:spcAft>
                        <a:buNone/>
                      </a:pPr>
                      <a:r>
                        <a:rPr lang="en"/>
                        <a:t>Instance 1 </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r>
              <a:tr h="381000">
                <a:tc>
                  <a:txBody>
                    <a:bodyPr/>
                    <a:lstStyle/>
                    <a:p>
                      <a:pPr indent="0" lvl="0" marL="0" rtl="0" algn="l">
                        <a:spcBef>
                          <a:spcPts val="0"/>
                        </a:spcBef>
                        <a:spcAft>
                          <a:spcPts val="0"/>
                        </a:spcAft>
                        <a:buNone/>
                      </a:pPr>
                      <a:r>
                        <a:rPr lang="en"/>
                        <a:t>Instance 2 </a:t>
                      </a:r>
                      <a:endParaRPr/>
                    </a:p>
                  </a:txBody>
                  <a:tcPr marT="91425" marB="91425" marR="91425" marL="91425"/>
                </a:tc>
                <a:tc>
                  <a:txBody>
                    <a:bodyPr/>
                    <a:lstStyle/>
                    <a:p>
                      <a:pPr indent="0" lvl="0" marL="0" rtl="0" algn="l">
                        <a:spcBef>
                          <a:spcPts val="0"/>
                        </a:spcBef>
                        <a:spcAft>
                          <a:spcPts val="0"/>
                        </a:spcAft>
                        <a:buNone/>
                      </a:pPr>
                      <a:r>
                        <a:rPr lang="en"/>
                        <a:t>19</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in time</a:t>
            </a:r>
            <a:endParaRPr/>
          </a:p>
        </p:txBody>
      </p:sp>
      <p:graphicFrame>
        <p:nvGraphicFramePr>
          <p:cNvPr id="270" name="Google Shape;270;p37"/>
          <p:cNvGraphicFramePr/>
          <p:nvPr/>
        </p:nvGraphicFramePr>
        <p:xfrm>
          <a:off x="952500" y="2000250"/>
          <a:ext cx="3000000" cy="3000000"/>
        </p:xfrm>
        <a:graphic>
          <a:graphicData uri="http://schemas.openxmlformats.org/drawingml/2006/table">
            <a:tbl>
              <a:tblPr>
                <a:noFill/>
                <a:tableStyleId>{4818150F-03CE-432A-8D09-7406ECCB118D}</a:tableStyleId>
              </a:tblPr>
              <a:tblGrid>
                <a:gridCol w="1461175"/>
                <a:gridCol w="1434425"/>
                <a:gridCol w="1447800"/>
                <a:gridCol w="1447800"/>
                <a:gridCol w="1447800"/>
              </a:tblGrid>
              <a:tr h="381000">
                <a:tc>
                  <a:txBody>
                    <a:bodyPr/>
                    <a:lstStyle/>
                    <a:p>
                      <a:pPr indent="0" lvl="0" marL="0" rtl="0" algn="l">
                        <a:spcBef>
                          <a:spcPts val="0"/>
                        </a:spcBef>
                        <a:spcAft>
                          <a:spcPts val="0"/>
                        </a:spcAft>
                        <a:buNone/>
                      </a:pPr>
                      <a:r>
                        <a:rPr lang="en"/>
                        <a:t>Instance</a:t>
                      </a:r>
                      <a:endParaRPr/>
                    </a:p>
                  </a:txBody>
                  <a:tcPr marT="91425" marB="91425" marR="91425" marL="91425"/>
                </a:tc>
                <a:tc>
                  <a:txBody>
                    <a:bodyPr/>
                    <a:lstStyle/>
                    <a:p>
                      <a:pPr indent="0" lvl="0" marL="0" rtl="0" algn="l">
                        <a:spcBef>
                          <a:spcPts val="0"/>
                        </a:spcBef>
                        <a:spcAft>
                          <a:spcPts val="0"/>
                        </a:spcAft>
                        <a:buNone/>
                      </a:pPr>
                      <a:r>
                        <a:rPr lang="en"/>
                        <a:t>BGL</a:t>
                      </a:r>
                      <a:endParaRPr/>
                    </a:p>
                  </a:txBody>
                  <a:tcPr marT="91425" marB="91425" marR="91425" marL="91425"/>
                </a:tc>
                <a:tc>
                  <a:txBody>
                    <a:bodyPr/>
                    <a:lstStyle/>
                    <a:p>
                      <a:pPr indent="0" lvl="0" marL="0" rtl="0" algn="l">
                        <a:spcBef>
                          <a:spcPts val="0"/>
                        </a:spcBef>
                        <a:spcAft>
                          <a:spcPts val="0"/>
                        </a:spcAft>
                        <a:buNone/>
                      </a:pPr>
                      <a:r>
                        <a:rPr lang="en"/>
                        <a:t> DAG (skyline)</a:t>
                      </a:r>
                      <a:endParaRPr/>
                    </a:p>
                  </a:txBody>
                  <a:tcPr marT="91425" marB="91425" marR="91425" marL="91425"/>
                </a:tc>
                <a:tc>
                  <a:txBody>
                    <a:bodyPr/>
                    <a:lstStyle/>
                    <a:p>
                      <a:pPr indent="0" lvl="0" marL="0" rtl="0" algn="l">
                        <a:spcBef>
                          <a:spcPts val="0"/>
                        </a:spcBef>
                        <a:spcAft>
                          <a:spcPts val="0"/>
                        </a:spcAft>
                        <a:buNone/>
                      </a:pPr>
                      <a:r>
                        <a:rPr lang="en"/>
                        <a:t> DAG (Bi-dir)</a:t>
                      </a:r>
                      <a:endParaRPr/>
                    </a:p>
                  </a:txBody>
                  <a:tcPr marT="91425" marB="91425" marR="91425" marL="91425"/>
                </a:tc>
                <a:tc>
                  <a:txBody>
                    <a:bodyPr/>
                    <a:lstStyle/>
                    <a:p>
                      <a:pPr indent="0" lvl="0" marL="0" rtl="0" algn="l">
                        <a:spcBef>
                          <a:spcPts val="0"/>
                        </a:spcBef>
                        <a:spcAft>
                          <a:spcPts val="0"/>
                        </a:spcAft>
                        <a:buNone/>
                      </a:pPr>
                      <a:r>
                        <a:rPr lang="en"/>
                        <a:t>DAG (parralel Bi-dir)</a:t>
                      </a:r>
                      <a:endParaRPr/>
                    </a:p>
                  </a:txBody>
                  <a:tcPr marT="91425" marB="91425" marR="91425" marL="91425"/>
                </a:tc>
              </a:tr>
              <a:tr h="381000">
                <a:tc>
                  <a:txBody>
                    <a:bodyPr/>
                    <a:lstStyle/>
                    <a:p>
                      <a:pPr indent="0" lvl="0" marL="0" rtl="0" algn="l">
                        <a:spcBef>
                          <a:spcPts val="0"/>
                        </a:spcBef>
                        <a:spcAft>
                          <a:spcPts val="0"/>
                        </a:spcAft>
                        <a:buNone/>
                      </a:pPr>
                      <a:r>
                        <a:rPr lang="en"/>
                        <a:t>Instance 1</a:t>
                      </a:r>
                      <a:endParaRPr/>
                    </a:p>
                  </a:txBody>
                  <a:tcPr marT="91425" marB="91425" marR="91425" marL="91425"/>
                </a:tc>
                <a:tc>
                  <a:txBody>
                    <a:bodyPr/>
                    <a:lstStyle/>
                    <a:p>
                      <a:pPr indent="0" lvl="0" marL="0" rtl="0" algn="l">
                        <a:spcBef>
                          <a:spcPts val="0"/>
                        </a:spcBef>
                        <a:spcAft>
                          <a:spcPts val="0"/>
                        </a:spcAft>
                        <a:buNone/>
                      </a:pPr>
                      <a:r>
                        <a:rPr lang="en"/>
                        <a:t> 0.33302</a:t>
                      </a:r>
                      <a:endParaRPr/>
                    </a:p>
                  </a:txBody>
                  <a:tcPr marT="91425" marB="91425" marR="91425" marL="91425"/>
                </a:tc>
                <a:tc>
                  <a:txBody>
                    <a:bodyPr/>
                    <a:lstStyle/>
                    <a:p>
                      <a:pPr indent="0" lvl="0" marL="0" rtl="0" algn="l">
                        <a:spcBef>
                          <a:spcPts val="0"/>
                        </a:spcBef>
                        <a:spcAft>
                          <a:spcPts val="0"/>
                        </a:spcAft>
                        <a:buNone/>
                      </a:pPr>
                      <a:r>
                        <a:rPr lang="en"/>
                        <a:t> 0.1928</a:t>
                      </a:r>
                      <a:endParaRPr/>
                    </a:p>
                  </a:txBody>
                  <a:tcPr marT="91425" marB="91425" marR="91425" marL="91425"/>
                </a:tc>
                <a:tc>
                  <a:txBody>
                    <a:bodyPr/>
                    <a:lstStyle/>
                    <a:p>
                      <a:pPr indent="0" lvl="0" marL="0" rtl="0" algn="l">
                        <a:spcBef>
                          <a:spcPts val="0"/>
                        </a:spcBef>
                        <a:spcAft>
                          <a:spcPts val="0"/>
                        </a:spcAft>
                        <a:buNone/>
                      </a:pPr>
                      <a:r>
                        <a:rPr lang="en"/>
                        <a:t>0.28734</a:t>
                      </a:r>
                      <a:endParaRPr/>
                    </a:p>
                  </a:txBody>
                  <a:tcPr marT="91425" marB="91425" marR="91425" marL="91425"/>
                </a:tc>
                <a:tc>
                  <a:txBody>
                    <a:bodyPr/>
                    <a:lstStyle/>
                    <a:p>
                      <a:pPr indent="0" lvl="0" marL="0" rtl="0" algn="l">
                        <a:spcBef>
                          <a:spcPts val="0"/>
                        </a:spcBef>
                        <a:spcAft>
                          <a:spcPts val="0"/>
                        </a:spcAft>
                        <a:buNone/>
                      </a:pPr>
                      <a:r>
                        <a:rPr lang="en"/>
                        <a:t>0.2736</a:t>
                      </a:r>
                      <a:endParaRPr/>
                    </a:p>
                  </a:txBody>
                  <a:tcPr marT="91425" marB="91425" marR="91425" marL="91425"/>
                </a:tc>
              </a:tr>
              <a:tr h="381000">
                <a:tc>
                  <a:txBody>
                    <a:bodyPr/>
                    <a:lstStyle/>
                    <a:p>
                      <a:pPr indent="0" lvl="0" marL="0" rtl="0" algn="l">
                        <a:spcBef>
                          <a:spcPts val="0"/>
                        </a:spcBef>
                        <a:spcAft>
                          <a:spcPts val="0"/>
                        </a:spcAft>
                        <a:buNone/>
                      </a:pPr>
                      <a:r>
                        <a:rPr lang="en"/>
                        <a:t>Instance 2</a:t>
                      </a:r>
                      <a:endParaRPr/>
                    </a:p>
                  </a:txBody>
                  <a:tcPr marT="91425" marB="91425" marR="91425" marL="91425"/>
                </a:tc>
                <a:tc>
                  <a:txBody>
                    <a:bodyPr/>
                    <a:lstStyle/>
                    <a:p>
                      <a:pPr indent="0" lvl="0" marL="0" rtl="0" algn="l">
                        <a:spcBef>
                          <a:spcPts val="0"/>
                        </a:spcBef>
                        <a:spcAft>
                          <a:spcPts val="0"/>
                        </a:spcAft>
                        <a:buNone/>
                      </a:pPr>
                      <a:r>
                        <a:rPr lang="en"/>
                        <a:t>0.4217</a:t>
                      </a:r>
                      <a:endParaRPr/>
                    </a:p>
                  </a:txBody>
                  <a:tcPr marT="91425" marB="91425" marR="91425" marL="91425"/>
                </a:tc>
                <a:tc>
                  <a:txBody>
                    <a:bodyPr/>
                    <a:lstStyle/>
                    <a:p>
                      <a:pPr indent="0" lvl="0" marL="0" rtl="0" algn="l">
                        <a:spcBef>
                          <a:spcPts val="0"/>
                        </a:spcBef>
                        <a:spcAft>
                          <a:spcPts val="0"/>
                        </a:spcAft>
                        <a:buNone/>
                      </a:pPr>
                      <a:r>
                        <a:rPr lang="en"/>
                        <a:t>0.25942</a:t>
                      </a:r>
                      <a:endParaRPr/>
                    </a:p>
                  </a:txBody>
                  <a:tcPr marT="91425" marB="91425" marR="91425" marL="91425"/>
                </a:tc>
                <a:tc>
                  <a:txBody>
                    <a:bodyPr/>
                    <a:lstStyle/>
                    <a:p>
                      <a:pPr indent="0" lvl="0" marL="0" rtl="0" algn="l">
                        <a:spcBef>
                          <a:spcPts val="0"/>
                        </a:spcBef>
                        <a:spcAft>
                          <a:spcPts val="0"/>
                        </a:spcAft>
                        <a:buNone/>
                      </a:pPr>
                      <a:r>
                        <a:rPr lang="en"/>
                        <a:t>0.3246</a:t>
                      </a:r>
                      <a:endParaRPr/>
                    </a:p>
                  </a:txBody>
                  <a:tcPr marT="91425" marB="91425" marR="91425" marL="91425"/>
                </a:tc>
                <a:tc>
                  <a:txBody>
                    <a:bodyPr/>
                    <a:lstStyle/>
                    <a:p>
                      <a:pPr indent="0" lvl="0" marL="0" rtl="0" algn="l">
                        <a:spcBef>
                          <a:spcPts val="0"/>
                        </a:spcBef>
                        <a:spcAft>
                          <a:spcPts val="0"/>
                        </a:spcAft>
                        <a:buNone/>
                      </a:pPr>
                      <a:r>
                        <a:rPr lang="en"/>
                        <a:t> 0.35966</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code</a:t>
            </a:r>
            <a:endParaRPr/>
          </a:p>
        </p:txBody>
      </p:sp>
      <p:sp>
        <p:nvSpPr>
          <p:cNvPr id="276" name="Google Shape;276;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Implementation </a:t>
            </a:r>
            <a:endParaRPr sz="1700"/>
          </a:p>
          <a:p>
            <a:pPr indent="-336550" lvl="0" marL="457200" rtl="0" algn="l">
              <a:spcBef>
                <a:spcPts val="1200"/>
              </a:spcBef>
              <a:spcAft>
                <a:spcPts val="0"/>
              </a:spcAft>
              <a:buSzPts val="1700"/>
              <a:buChar char="●"/>
            </a:pPr>
            <a:r>
              <a:rPr lang="en" sz="1700"/>
              <a:t> Labeling Algorithm (</a:t>
            </a:r>
            <a:r>
              <a:rPr lang="en" sz="1700" u="sng">
                <a:solidFill>
                  <a:schemeClr val="hlink"/>
                </a:solidFill>
                <a:hlinkClick r:id="rId3"/>
              </a:rPr>
              <a:t>la_bgl.cpp</a:t>
            </a:r>
            <a:r>
              <a:rPr lang="en" sz="1700"/>
              <a:t>)</a:t>
            </a:r>
            <a:endParaRPr sz="1700"/>
          </a:p>
          <a:p>
            <a:pPr indent="-336550" lvl="0" marL="457200" rtl="0" algn="l">
              <a:spcBef>
                <a:spcPts val="0"/>
              </a:spcBef>
              <a:spcAft>
                <a:spcPts val="0"/>
              </a:spcAft>
              <a:buSzPts val="1700"/>
              <a:buChar char="●"/>
            </a:pPr>
            <a:r>
              <a:rPr lang="en" sz="1700"/>
              <a:t>Skyline Algorithm    (</a:t>
            </a:r>
            <a:r>
              <a:rPr lang="en" sz="1700" u="sng">
                <a:solidFill>
                  <a:schemeClr val="hlink"/>
                </a:solidFill>
                <a:hlinkClick r:id="rId4"/>
              </a:rPr>
              <a:t>la_dag.cpp</a:t>
            </a:r>
            <a:r>
              <a:rPr lang="en" sz="1700"/>
              <a:t>)</a:t>
            </a:r>
            <a:endParaRPr/>
          </a:p>
          <a:p>
            <a:pPr indent="-311150" lvl="0" marL="457200" rtl="0" algn="l">
              <a:spcBef>
                <a:spcPts val="0"/>
              </a:spcBef>
              <a:spcAft>
                <a:spcPts val="0"/>
              </a:spcAft>
              <a:buSzPts val="1300"/>
              <a:buChar char="●"/>
            </a:pPr>
            <a:r>
              <a:rPr lang="en"/>
              <a:t> </a:t>
            </a:r>
            <a:r>
              <a:rPr lang="en" sz="1700"/>
              <a:t>Bi-directional Search</a:t>
            </a:r>
            <a:r>
              <a:rPr lang="en" sz="1700"/>
              <a:t> </a:t>
            </a:r>
            <a:r>
              <a:rPr lang="en" sz="1700"/>
              <a:t>(</a:t>
            </a:r>
            <a:r>
              <a:rPr lang="en" sz="1700" u="sng">
                <a:solidFill>
                  <a:schemeClr val="accent5"/>
                </a:solidFill>
                <a:hlinkClick r:id="rId5">
                  <a:extLst>
                    <a:ext uri="{A12FA001-AC4F-418D-AE19-62706E023703}">
                      <ahyp:hlinkClr val="tx"/>
                    </a:ext>
                  </a:extLst>
                </a:hlinkClick>
              </a:rPr>
              <a:t>la_bi.cpp</a:t>
            </a:r>
            <a:r>
              <a:rPr lang="en" sz="1700"/>
              <a:t>)</a:t>
            </a:r>
            <a:endParaRPr sz="1700"/>
          </a:p>
          <a:p>
            <a:pPr indent="-336550" lvl="0" marL="457200" rtl="0" algn="l">
              <a:spcBef>
                <a:spcPts val="0"/>
              </a:spcBef>
              <a:spcAft>
                <a:spcPts val="0"/>
              </a:spcAft>
              <a:buSzPts val="1700"/>
              <a:buChar char="●"/>
            </a:pPr>
            <a:r>
              <a:rPr lang="en" sz="1700"/>
              <a:t>P</a:t>
            </a:r>
            <a:r>
              <a:rPr lang="en" sz="1700"/>
              <a:t>arallel version of Bi-directional (</a:t>
            </a:r>
            <a:r>
              <a:rPr lang="en" sz="1700" u="sng">
                <a:solidFill>
                  <a:schemeClr val="accent5"/>
                </a:solidFill>
                <a:hlinkClick r:id="rId6">
                  <a:extLst>
                    <a:ext uri="{A12FA001-AC4F-418D-AE19-62706E023703}">
                      <ahyp:hlinkClr val="tx"/>
                    </a:ext>
                  </a:extLst>
                </a:hlinkClick>
              </a:rPr>
              <a:t>la_bi_pa.cpp</a:t>
            </a:r>
            <a:r>
              <a:rPr lang="en" sz="1700"/>
              <a:t>)</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Link for codes : </a:t>
            </a:r>
            <a:r>
              <a:rPr lang="en" u="sng">
                <a:solidFill>
                  <a:schemeClr val="hlink"/>
                </a:solidFill>
                <a:hlinkClick r:id="rId7"/>
              </a:rPr>
              <a:t>codes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Thank You </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40275" y="523825"/>
            <a:ext cx="8520600" cy="655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Problem </a:t>
            </a:r>
            <a:r>
              <a:rPr lang="en"/>
              <a:t>Definition</a:t>
            </a:r>
            <a:endParaRPr/>
          </a:p>
        </p:txBody>
      </p:sp>
      <p:sp>
        <p:nvSpPr>
          <p:cNvPr id="140" name="Google Shape;140;p15"/>
          <p:cNvSpPr txBox="1"/>
          <p:nvPr>
            <p:ph idx="1" type="body"/>
          </p:nvPr>
        </p:nvSpPr>
        <p:spPr>
          <a:xfrm>
            <a:off x="689800" y="1629200"/>
            <a:ext cx="7505700" cy="19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a:t>
            </a:r>
            <a:r>
              <a:rPr lang="en" sz="1700"/>
              <a:t>The shortest path problem with resource constraints (SPPRC)  searches for a shortest path in a directed graph subject to some additional resource constraints defined along the path, e.g. the total time should not be greater than some bound.</a:t>
            </a:r>
            <a:endParaRPr sz="1700"/>
          </a:p>
          <a:p>
            <a:pPr indent="0" lvl="0" marL="0" rtl="0" algn="l">
              <a:spcBef>
                <a:spcPts val="1200"/>
              </a:spcBef>
              <a:spcAft>
                <a:spcPts val="12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146" name="Google Shape;146;p16"/>
          <p:cNvSpPr txBox="1"/>
          <p:nvPr>
            <p:ph idx="1" type="body"/>
          </p:nvPr>
        </p:nvSpPr>
        <p:spPr>
          <a:xfrm>
            <a:off x="241150" y="1558625"/>
            <a:ext cx="8520600" cy="2281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 Vehicle routing </a:t>
            </a:r>
            <a:endParaRPr sz="1700"/>
          </a:p>
          <a:p>
            <a:pPr indent="-336550" lvl="0" marL="457200" rtl="0" algn="l">
              <a:spcBef>
                <a:spcPts val="0"/>
              </a:spcBef>
              <a:spcAft>
                <a:spcPts val="0"/>
              </a:spcAft>
              <a:buSzPts val="1700"/>
              <a:buChar char="●"/>
            </a:pPr>
            <a:r>
              <a:rPr lang="en" sz="1700"/>
              <a:t> Crew scheduling in the airline industry</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7"/>
          <p:cNvPicPr preferRelativeResize="0"/>
          <p:nvPr/>
        </p:nvPicPr>
        <p:blipFill>
          <a:blip r:embed="rId3">
            <a:alphaModFix/>
          </a:blip>
          <a:stretch>
            <a:fillRect/>
          </a:stretch>
        </p:blipFill>
        <p:spPr>
          <a:xfrm>
            <a:off x="1271600" y="307200"/>
            <a:ext cx="5181600" cy="1857375"/>
          </a:xfrm>
          <a:prstGeom prst="rect">
            <a:avLst/>
          </a:prstGeom>
          <a:noFill/>
          <a:ln>
            <a:noFill/>
          </a:ln>
        </p:spPr>
      </p:pic>
      <p:sp>
        <p:nvSpPr>
          <p:cNvPr id="152" name="Google Shape;152;p17"/>
          <p:cNvSpPr txBox="1"/>
          <p:nvPr>
            <p:ph type="title"/>
          </p:nvPr>
        </p:nvSpPr>
        <p:spPr>
          <a:xfrm>
            <a:off x="311700" y="2378550"/>
            <a:ext cx="8520600" cy="1947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Average"/>
              <a:buChar char="●"/>
            </a:pPr>
            <a:r>
              <a:rPr lang="en" sz="1800">
                <a:latin typeface="Average"/>
                <a:ea typeface="Average"/>
                <a:cs typeface="Average"/>
                <a:sym typeface="Average"/>
              </a:rPr>
              <a:t>SPPRC is formulated on a graph with a set of nodes and a set of arcs. Each arc is associated with a cost and one or more nonnegative resources. The cost and resource consumption of a path are simply those of all arcs along the path combined. SPPRC then seeks a path from a given source to a given destination such that the cost is minimized and the consumption of each resource is not greater than its given upper bound</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617900"/>
            <a:ext cx="7505700" cy="59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LABELING ALGORITHM IN BGL</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377"/>
          </a:p>
          <a:p>
            <a:pPr indent="0" lvl="0" marL="0" rtl="0" algn="l">
              <a:spcBef>
                <a:spcPts val="0"/>
              </a:spcBef>
              <a:spcAft>
                <a:spcPts val="0"/>
              </a:spcAft>
              <a:buNone/>
            </a:pPr>
            <a:r>
              <a:t/>
            </a:r>
            <a:endParaRPr sz="1800"/>
          </a:p>
        </p:txBody>
      </p:sp>
      <p:sp>
        <p:nvSpPr>
          <p:cNvPr id="158" name="Google Shape;158;p18"/>
          <p:cNvSpPr txBox="1"/>
          <p:nvPr>
            <p:ph idx="1" type="body"/>
          </p:nvPr>
        </p:nvSpPr>
        <p:spPr>
          <a:xfrm>
            <a:off x="311700" y="1140725"/>
            <a:ext cx="8520600" cy="3416400"/>
          </a:xfrm>
          <a:prstGeom prst="rect">
            <a:avLst/>
          </a:prstGeom>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Clr>
                <a:srgbClr val="202124"/>
              </a:buClr>
              <a:buSzPts val="1550"/>
              <a:buFont typeface="Roboto"/>
              <a:buChar char="●"/>
            </a:pPr>
            <a:r>
              <a:rPr lang="en" sz="1550">
                <a:solidFill>
                  <a:srgbClr val="202124"/>
                </a:solidFill>
                <a:highlight>
                  <a:srgbClr val="FFFFFF"/>
                </a:highlight>
                <a:latin typeface="Roboto"/>
                <a:ea typeface="Roboto"/>
                <a:cs typeface="Roboto"/>
                <a:sym typeface="Roboto"/>
              </a:rPr>
              <a:t>A generic and open-source implementation of the standard labeling algorithm for SPPRC could be found in the Boost  Graph Library (BGL), which is part of the well-known Boost C++ libraries</a:t>
            </a:r>
            <a:endParaRPr sz="1550">
              <a:solidFill>
                <a:srgbClr val="202124"/>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550">
              <a:solidFill>
                <a:srgbClr val="202124"/>
              </a:solidFill>
              <a:highlight>
                <a:srgbClr val="FFFFFF"/>
              </a:highlight>
              <a:latin typeface="Roboto"/>
              <a:ea typeface="Roboto"/>
              <a:cs typeface="Roboto"/>
              <a:sym typeface="Roboto"/>
            </a:endParaRPr>
          </a:p>
          <a:p>
            <a:pPr indent="-327025" lvl="0" marL="457200" rtl="0" algn="l">
              <a:lnSpc>
                <a:spcPct val="100000"/>
              </a:lnSpc>
              <a:spcBef>
                <a:spcPts val="0"/>
              </a:spcBef>
              <a:spcAft>
                <a:spcPts val="0"/>
              </a:spcAft>
              <a:buClr>
                <a:srgbClr val="202124"/>
              </a:buClr>
              <a:buSzPts val="1550"/>
              <a:buFont typeface="Roboto"/>
              <a:buChar char="●"/>
            </a:pPr>
            <a:r>
              <a:rPr lang="en" sz="1550">
                <a:solidFill>
                  <a:srgbClr val="202124"/>
                </a:solidFill>
                <a:highlight>
                  <a:srgbClr val="FFFFFF"/>
                </a:highlight>
                <a:latin typeface="Roboto"/>
                <a:ea typeface="Roboto"/>
                <a:cs typeface="Roboto"/>
                <a:sym typeface="Roboto"/>
              </a:rPr>
              <a:t>A label on a node represents a path from the source to this node, as well as the cost and resource consumptions along the path.</a:t>
            </a:r>
            <a:endParaRPr sz="1550">
              <a:solidFill>
                <a:srgbClr val="202124"/>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550">
              <a:solidFill>
                <a:srgbClr val="202124"/>
              </a:solidFill>
              <a:highlight>
                <a:srgbClr val="FFFFFF"/>
              </a:highlight>
              <a:latin typeface="Roboto"/>
              <a:ea typeface="Roboto"/>
              <a:cs typeface="Roboto"/>
              <a:sym typeface="Roboto"/>
            </a:endParaRPr>
          </a:p>
          <a:p>
            <a:pPr indent="-327025" lvl="0" marL="457200" rtl="0" algn="l">
              <a:lnSpc>
                <a:spcPct val="100000"/>
              </a:lnSpc>
              <a:spcBef>
                <a:spcPts val="0"/>
              </a:spcBef>
              <a:spcAft>
                <a:spcPts val="0"/>
              </a:spcAft>
              <a:buClr>
                <a:srgbClr val="202124"/>
              </a:buClr>
              <a:buSzPts val="1550"/>
              <a:buFont typeface="Roboto"/>
              <a:buChar char="●"/>
            </a:pPr>
            <a:r>
              <a:rPr lang="en" sz="1550">
                <a:solidFill>
                  <a:srgbClr val="202124"/>
                </a:solidFill>
                <a:highlight>
                  <a:srgbClr val="FFFFFF"/>
                </a:highlight>
                <a:latin typeface="Roboto"/>
                <a:ea typeface="Roboto"/>
                <a:cs typeface="Roboto"/>
                <a:sym typeface="Roboto"/>
              </a:rPr>
              <a:t>From the initial label representing the trivial path with a single node, i.e. the source, the dynamic programming approach extends paths into all directions in case they are resource feasible.</a:t>
            </a:r>
            <a:endParaRPr sz="1550">
              <a:solidFill>
                <a:srgbClr val="202124"/>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550">
              <a:solidFill>
                <a:srgbClr val="202124"/>
              </a:solidFill>
              <a:highlight>
                <a:srgbClr val="FFFFFF"/>
              </a:highlight>
              <a:latin typeface="Roboto"/>
              <a:ea typeface="Roboto"/>
              <a:cs typeface="Roboto"/>
              <a:sym typeface="Roboto"/>
            </a:endParaRPr>
          </a:p>
          <a:p>
            <a:pPr indent="-327025" lvl="0" marL="457200" rtl="0" algn="l">
              <a:lnSpc>
                <a:spcPct val="100000"/>
              </a:lnSpc>
              <a:spcBef>
                <a:spcPts val="0"/>
              </a:spcBef>
              <a:spcAft>
                <a:spcPts val="0"/>
              </a:spcAft>
              <a:buClr>
                <a:srgbClr val="202124"/>
              </a:buClr>
              <a:buSzPts val="1550"/>
              <a:buFont typeface="Roboto"/>
              <a:buChar char="●"/>
            </a:pPr>
            <a:r>
              <a:rPr lang="en" sz="1550">
                <a:solidFill>
                  <a:srgbClr val="202124"/>
                </a:solidFill>
                <a:highlight>
                  <a:srgbClr val="FFFFFF"/>
                </a:highlight>
                <a:latin typeface="Roboto"/>
                <a:ea typeface="Roboto"/>
                <a:cs typeface="Roboto"/>
                <a:sym typeface="Roboto"/>
              </a:rPr>
              <a:t>The algorithm is also referred as the multi-label algorithm because in contrast to the shortest path problem without resource constraints, multiple labels at the same node could be incomparable</a:t>
            </a:r>
            <a:endParaRPr sz="2300"/>
          </a:p>
        </p:txBody>
      </p:sp>
      <p:sp>
        <p:nvSpPr>
          <p:cNvPr id="159" name="Google Shape;159;p18"/>
          <p:cNvSpPr txBox="1"/>
          <p:nvPr/>
        </p:nvSpPr>
        <p:spPr>
          <a:xfrm>
            <a:off x="2711450" y="2766475"/>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60" name="Google Shape;160;p18"/>
          <p:cNvSpPr txBox="1"/>
          <p:nvPr/>
        </p:nvSpPr>
        <p:spPr>
          <a:xfrm>
            <a:off x="2404525" y="2690275"/>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61" name="Google Shape;161;p18"/>
          <p:cNvSpPr txBox="1"/>
          <p:nvPr/>
        </p:nvSpPr>
        <p:spPr>
          <a:xfrm>
            <a:off x="4764600" y="2480725"/>
            <a:ext cx="43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658075"/>
            <a:ext cx="7505700" cy="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Dominance</a:t>
            </a:r>
            <a:r>
              <a:rPr lang="en"/>
              <a:t> Test</a:t>
            </a:r>
            <a:endParaRPr/>
          </a:p>
        </p:txBody>
      </p:sp>
      <p:sp>
        <p:nvSpPr>
          <p:cNvPr id="167" name="Google Shape;167;p19"/>
          <p:cNvSpPr txBox="1"/>
          <p:nvPr>
            <p:ph idx="1" type="body"/>
          </p:nvPr>
        </p:nvSpPr>
        <p:spPr>
          <a:xfrm>
            <a:off x="819150" y="1312675"/>
            <a:ext cx="7505700" cy="293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 One path may cost less but consume more in (at least) one resource than a second path. In this case, the former path may become infeasible after extension while the latter one remains feasible </a:t>
            </a:r>
            <a:endParaRPr sz="1700"/>
          </a:p>
          <a:p>
            <a:pPr indent="-336550" lvl="0" marL="457200" rtl="0" algn="l">
              <a:spcBef>
                <a:spcPts val="0"/>
              </a:spcBef>
              <a:spcAft>
                <a:spcPts val="0"/>
              </a:spcAft>
              <a:buSzPts val="1700"/>
              <a:buChar char="●"/>
            </a:pPr>
            <a:r>
              <a:rPr lang="en" sz="1700"/>
              <a:t> On the other hand, one path may be better off in all criteria. In this case, the other path is dominated and should be removed by the idea of optimal substructure in dynamic programming</a:t>
            </a:r>
            <a:endParaRPr sz="1700"/>
          </a:p>
          <a:p>
            <a:pPr indent="-336550" lvl="0" marL="457200" rtl="0" algn="l">
              <a:spcBef>
                <a:spcPts val="0"/>
              </a:spcBef>
              <a:spcAft>
                <a:spcPts val="0"/>
              </a:spcAft>
              <a:buSzPts val="1700"/>
              <a:buChar char="●"/>
            </a:pPr>
            <a:r>
              <a:rPr lang="en" sz="1700"/>
              <a:t> The efficiency of the multi-label algorithm heavily relies on the label dominance tests to filter pareto-optimal labels and remove dominated labels which cannot be extended to an optimal solution.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688450"/>
            <a:ext cx="8520600" cy="84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800"/>
              <a:t>LABELING ALGORITHM IN BGL</a:t>
            </a:r>
            <a:endParaRPr sz="2800"/>
          </a:p>
          <a:p>
            <a:pPr indent="0" lvl="0" marL="0" rtl="0" algn="ctr">
              <a:spcBef>
                <a:spcPts val="0"/>
              </a:spcBef>
              <a:spcAft>
                <a:spcPts val="0"/>
              </a:spcAft>
              <a:buNone/>
            </a:pPr>
            <a:r>
              <a:t/>
            </a:r>
            <a:endParaRPr sz="2800"/>
          </a:p>
          <a:p>
            <a:pPr indent="0" lvl="0" marL="457200" rtl="0" algn="ctr">
              <a:spcBef>
                <a:spcPts val="0"/>
              </a:spcBef>
              <a:spcAft>
                <a:spcPts val="0"/>
              </a:spcAft>
              <a:buNone/>
            </a:pPr>
            <a:r>
              <a:t/>
            </a:r>
            <a:endParaRPr b="1" sz="1850"/>
          </a:p>
          <a:p>
            <a:pPr indent="0" lvl="0" marL="0" rtl="0" algn="ctr">
              <a:spcBef>
                <a:spcPts val="0"/>
              </a:spcBef>
              <a:spcAft>
                <a:spcPts val="0"/>
              </a:spcAft>
              <a:buNone/>
            </a:pPr>
            <a:r>
              <a:rPr b="1" lang="en" sz="1850"/>
              <a:t>     </a:t>
            </a:r>
            <a:endParaRPr b="1" sz="1850"/>
          </a:p>
        </p:txBody>
      </p:sp>
      <p:pic>
        <p:nvPicPr>
          <p:cNvPr id="173" name="Google Shape;173;p20"/>
          <p:cNvPicPr preferRelativeResize="0"/>
          <p:nvPr/>
        </p:nvPicPr>
        <p:blipFill>
          <a:blip r:embed="rId3">
            <a:alphaModFix/>
          </a:blip>
          <a:stretch>
            <a:fillRect/>
          </a:stretch>
        </p:blipFill>
        <p:spPr>
          <a:xfrm>
            <a:off x="372025" y="1223925"/>
            <a:ext cx="3999900" cy="3450775"/>
          </a:xfrm>
          <a:prstGeom prst="rect">
            <a:avLst/>
          </a:prstGeom>
          <a:noFill/>
          <a:ln>
            <a:noFill/>
          </a:ln>
        </p:spPr>
      </p:pic>
      <p:pic>
        <p:nvPicPr>
          <p:cNvPr id="174" name="Google Shape;174;p20"/>
          <p:cNvPicPr preferRelativeResize="0"/>
          <p:nvPr/>
        </p:nvPicPr>
        <p:blipFill>
          <a:blip r:embed="rId4">
            <a:alphaModFix/>
          </a:blip>
          <a:stretch>
            <a:fillRect/>
          </a:stretch>
        </p:blipFill>
        <p:spPr>
          <a:xfrm>
            <a:off x="4808625" y="1223925"/>
            <a:ext cx="3871025" cy="3450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711450" y="1352850"/>
            <a:ext cx="7852200" cy="2437800"/>
          </a:xfrm>
          <a:prstGeom prst="rect">
            <a:avLst/>
          </a:prstGeom>
        </p:spPr>
        <p:txBody>
          <a:bodyPr anchorCtr="0" anchor="ctr" bIns="91425" lIns="91425" spcFirstLastPara="1" rIns="91425" wrap="square" tIns="91425">
            <a:normAutofit fontScale="90000"/>
          </a:bodyPr>
          <a:lstStyle/>
          <a:p>
            <a:pPr indent="-334327" lvl="0" marL="457200" rtl="0" algn="l">
              <a:spcBef>
                <a:spcPts val="0"/>
              </a:spcBef>
              <a:spcAft>
                <a:spcPts val="0"/>
              </a:spcAft>
              <a:buSzPct val="100000"/>
              <a:buFont typeface="Average"/>
              <a:buChar char="●"/>
            </a:pPr>
            <a:r>
              <a:rPr lang="en" sz="1850">
                <a:latin typeface="Average"/>
                <a:ea typeface="Average"/>
                <a:cs typeface="Average"/>
                <a:sym typeface="Average"/>
              </a:rPr>
              <a:t>rc: the resource container of the initial label (usually zeroes for the cost and all resources). </a:t>
            </a:r>
            <a:endParaRPr sz="1850">
              <a:latin typeface="Average"/>
              <a:ea typeface="Average"/>
              <a:cs typeface="Average"/>
              <a:sym typeface="Average"/>
            </a:endParaRPr>
          </a:p>
          <a:p>
            <a:pPr indent="-334327" lvl="0" marL="457200" rtl="0" algn="l">
              <a:spcBef>
                <a:spcPts val="0"/>
              </a:spcBef>
              <a:spcAft>
                <a:spcPts val="0"/>
              </a:spcAft>
              <a:buSzPct val="100000"/>
              <a:buFont typeface="Average"/>
              <a:buChar char="●"/>
            </a:pPr>
            <a:r>
              <a:rPr lang="en" sz="1850">
                <a:latin typeface="Average"/>
                <a:ea typeface="Average"/>
                <a:cs typeface="Average"/>
                <a:sym typeface="Average"/>
              </a:rPr>
              <a:t>ref: the resource extension function defined on each arc in the graph, which controls how the cost and resource consumptions are aggregated along the path and the resource feasibility. </a:t>
            </a:r>
            <a:endParaRPr sz="1850">
              <a:latin typeface="Average"/>
              <a:ea typeface="Average"/>
              <a:cs typeface="Average"/>
              <a:sym typeface="Average"/>
            </a:endParaRPr>
          </a:p>
          <a:p>
            <a:pPr indent="-334327" lvl="0" marL="457200" rtl="0" algn="l">
              <a:spcBef>
                <a:spcPts val="0"/>
              </a:spcBef>
              <a:spcAft>
                <a:spcPts val="0"/>
              </a:spcAft>
              <a:buSzPct val="100000"/>
              <a:buChar char="●"/>
            </a:pPr>
            <a:r>
              <a:rPr lang="en" sz="1850">
                <a:latin typeface="Average"/>
                <a:ea typeface="Average"/>
                <a:cs typeface="Average"/>
                <a:sym typeface="Average"/>
              </a:rPr>
              <a:t>dominance: the condition when one label is dominated by another one at the same node</a:t>
            </a:r>
            <a:r>
              <a:rPr lang="en" sz="1850"/>
              <a:t>.</a:t>
            </a:r>
            <a:endParaRPr sz="1850"/>
          </a:p>
          <a:p>
            <a:pPr indent="0" lvl="0" marL="0" rtl="0" algn="ctr">
              <a:spcBef>
                <a:spcPts val="0"/>
              </a:spcBef>
              <a:spcAft>
                <a:spcPts val="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