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32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66" r:id="rId14"/>
    <p:sldId id="281" r:id="rId15"/>
    <p:sldId id="267" r:id="rId16"/>
    <p:sldId id="284" r:id="rId17"/>
    <p:sldId id="268" r:id="rId18"/>
    <p:sldId id="283" r:id="rId19"/>
    <p:sldId id="269" r:id="rId20"/>
    <p:sldId id="282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won hui" initials="lw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8" y="12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FBB1AD-A2FC-475B-95D4-49954BF3365D}" type="datetime1">
              <a:rPr lang="ko-KR" altLang="en-US"/>
              <a:pPr lvl="0">
                <a:defRPr/>
              </a:pPr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560DC5A-EBDF-4297-AB55-B2D1320D73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2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vhSOXiTcDo?feature=oembed" TargetMode="Externa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9933" y="2580157"/>
            <a:ext cx="250260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spc="-300">
                <a:solidFill>
                  <a:schemeClr val="bg1"/>
                </a:solidFill>
                <a:latin typeface="+mj-ea"/>
                <a:ea typeface="+mj-ea"/>
              </a:rPr>
              <a:t>ANGEL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8203" y="4346555"/>
            <a:ext cx="17203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침해사고대응</a:t>
            </a:r>
            <a:r>
              <a:rPr lang="en-US" altLang="ko-KR" sz="16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_3</a:t>
            </a:r>
            <a:r>
              <a:rPr lang="ko-KR" altLang="en-US" sz="16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086" y="5850810"/>
            <a:ext cx="39885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K-</a:t>
            </a:r>
            <a:r>
              <a:rPr lang="en-US" altLang="ko-KR" sz="160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Sheild</a:t>
            </a:r>
            <a:r>
              <a:rPr lang="en-US" altLang="ko-KR" sz="16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Jr 11기 </a:t>
            </a:r>
            <a:r>
              <a:rPr lang="ko-KR" altLang="en-US" sz="160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최종 프로젝트</a:t>
            </a:r>
            <a:endParaRPr lang="en-US" altLang="ko-KR" sz="160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lvl="0">
              <a:defRPr/>
            </a:pPr>
            <a:r>
              <a:rPr lang="ko-KR" altLang="en-US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이원희</a:t>
            </a:r>
            <a:r>
              <a:rPr lang="en-US" altLang="ko-KR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, </a:t>
            </a:r>
            <a:r>
              <a:rPr lang="ko-KR" altLang="en-US" sz="1600" err="1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김정완</a:t>
            </a:r>
            <a:r>
              <a:rPr lang="en-US" altLang="ko-KR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,</a:t>
            </a:r>
            <a:r>
              <a:rPr lang="ko-KR" altLang="en-US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 </a:t>
            </a:r>
            <a:r>
              <a:rPr lang="ko-KR" altLang="en-US" sz="1600" err="1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윤민철</a:t>
            </a:r>
            <a:r>
              <a:rPr lang="en-US" altLang="ko-KR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,</a:t>
            </a:r>
            <a:r>
              <a:rPr lang="ko-KR" altLang="en-US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 최서연</a:t>
            </a:r>
            <a:r>
              <a:rPr lang="en-US" altLang="ko-KR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,</a:t>
            </a:r>
            <a:r>
              <a:rPr lang="ko-KR" altLang="en-US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 </a:t>
            </a:r>
            <a:r>
              <a:rPr lang="ko-KR" altLang="en-US" sz="1600" err="1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최시온</a:t>
            </a:r>
            <a:r>
              <a:rPr lang="en-US" altLang="ko-KR" sz="1600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, </a:t>
            </a:r>
            <a:r>
              <a:rPr lang="ko-KR" altLang="en-US" sz="1600" err="1">
                <a:solidFill>
                  <a:srgbClr val="FFFFFF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  <a:cs typeface="나눔스퀘어 Light"/>
              </a:rPr>
              <a:t>하주현</a:t>
            </a:r>
            <a:endParaRPr lang="en-US" altLang="ko-KR" sz="160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1026" name="Picture 2" descr="케이쉴드주니어 수강후기] &quot;체계적인 보안 커리큘럼은 이 곳 뿐입니다.&quot; : 네이버 블로그">
            <a:extLst>
              <a:ext uri="{FF2B5EF4-FFF2-40B4-BE49-F238E27FC236}">
                <a16:creationId xmlns:a16="http://schemas.microsoft.com/office/drawing/2014/main" id="{FF51C35B-E064-4280-A2A5-8974CC4F4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4892" y="0"/>
            <a:ext cx="1477108" cy="14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24CB1C-8055-440C-B041-E3BB046C5917}"/>
              </a:ext>
            </a:extLst>
          </p:cNvPr>
          <p:cNvSpPr/>
          <p:nvPr/>
        </p:nvSpPr>
        <p:spPr>
          <a:xfrm>
            <a:off x="10283868" y="6632532"/>
            <a:ext cx="1816274" cy="169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469"/>
    </mc:Choice>
    <mc:Fallback xmlns="">
      <p:transition advClick="0" advTm="34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6787" y="356718"/>
            <a:ext cx="3393878" cy="64633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쉘 스크립트 시연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5508" y="130804"/>
            <a:ext cx="19574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Part 2 _ </a:t>
            </a:r>
            <a:r>
              <a:rPr lang="ko-KR" altLang="en-US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쉘 스크립트 소개</a:t>
            </a:r>
          </a:p>
        </p:txBody>
      </p:sp>
      <p:pic>
        <p:nvPicPr>
          <p:cNvPr id="3" name="온라인 미디어 2" title="Android Script execution demo">
            <a:hlinkClick r:id="" action="ppaction://media"/>
          </p:cNvPr>
          <p:cNvPicPr>
            <a:picLocks noRot="1" noChangeAspect="1"/>
          </p:cNvPicPr>
          <p:nvPr>
            <a:videoFile r:link="rId1">
              <a:extLst>
                <a:ext uri="902D6385-CB7F-49a9-B0FC-64C1F869F237">
                  <hp:hncflashPr xmlns="" xmlns:c="http://schemas.openxmlformats.org/drawingml/2006/chart" xmlns:dgm="http://schemas.openxmlformats.org/drawingml/2006/diagram" xmlns:dsp="http://schemas.microsoft.com/office/drawing/2008/diagram" xmlns:hp="http://schemas.haansoft.com/office/presentation/8.0" scaleMode="0"/>
                </a:ext>
              </a:extLst>
            </a:videoFile>
          </p:nvPr>
        </p:nvPicPr>
        <p:blipFill rotWithShape="1">
          <a:blip r:embed="rId4"/>
          <a:stretch>
            <a:fillRect/>
          </a:stretch>
        </p:blipFill>
        <p:spPr>
          <a:xfrm>
            <a:off x="2266406" y="1089297"/>
            <a:ext cx="7648303" cy="57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0000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5036" y="328438"/>
            <a:ext cx="39020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선정 기준</a:t>
            </a:r>
            <a:endParaRPr lang="en-US" altLang="ko-KR" sz="36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EB116-BD77-4A14-9CB7-E6C2AF83CEA8}"/>
              </a:ext>
            </a:extLst>
          </p:cNvPr>
          <p:cNvSpPr txBox="1"/>
          <p:nvPr/>
        </p:nvSpPr>
        <p:spPr>
          <a:xfrm>
            <a:off x="339536" y="1264666"/>
            <a:ext cx="11720384" cy="47383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ko-KR" altLang="en-US" sz="2000" dirty="0">
                <a:latin typeface="나눔고딕"/>
                <a:ea typeface="나눔고딕"/>
              </a:rPr>
              <a:t>다양한 악성 행위 확인</a:t>
            </a:r>
            <a:endParaRPr lang="en-US" altLang="ko-KR" sz="2000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 </a:t>
            </a:r>
            <a:r>
              <a:rPr lang="ko-KR" altLang="en-US" sz="2000" dirty="0">
                <a:latin typeface="나눔고딕"/>
                <a:ea typeface="나눔고딕"/>
              </a:rPr>
              <a:t>악성 앱은 여러 종류의 악성 행위를 수행할 수 있어야 하며</a:t>
            </a:r>
            <a:r>
              <a:rPr lang="en-US" altLang="ko-KR" sz="2000" dirty="0">
                <a:latin typeface="나눔고딕"/>
                <a:ea typeface="나눔고딕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 </a:t>
            </a:r>
            <a:r>
              <a:rPr lang="ko-KR" altLang="en-US" sz="2000" dirty="0">
                <a:latin typeface="나눔고딕"/>
                <a:ea typeface="나눔고딕"/>
              </a:rPr>
              <a:t>이는 다양한 정보 수집 쉘 스크립트를 통해 해당 앱 관련 악성 행위를 여러 형태로 수집할 수 있어야 합니다</a:t>
            </a:r>
            <a:r>
              <a:rPr lang="en-US" altLang="ko-KR" sz="2000" dirty="0">
                <a:latin typeface="나눔고딕"/>
                <a:ea typeface="나눔고딕"/>
              </a:rPr>
              <a:t>.</a:t>
            </a:r>
            <a:r>
              <a:rPr lang="ko-KR" altLang="en-US" sz="2000" dirty="0">
                <a:latin typeface="나눔고딕"/>
                <a:ea typeface="나눔고딕"/>
              </a:rPr>
              <a:t> </a:t>
            </a:r>
            <a:endParaRPr lang="en-US" altLang="ko-KR" sz="2000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endParaRPr lang="ko-KR" altLang="ko-KR" sz="2000" dirty="0"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>
                <a:latin typeface="나눔고딕"/>
                <a:ea typeface="나눔고딕"/>
              </a:rPr>
              <a:t>사용자 조작 가능성</a:t>
            </a:r>
            <a:endParaRPr lang="en-US" altLang="ko-KR" sz="2000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 </a:t>
            </a:r>
            <a:r>
              <a:rPr lang="ko-KR" altLang="en-US" sz="2000" dirty="0">
                <a:latin typeface="나눔고딕"/>
                <a:ea typeface="나눔고딕"/>
              </a:rPr>
              <a:t>악성 앱은 사용자가 직접 해당 앱이 수행할 악성 행위를 다룰 수 있어야 합니다</a:t>
            </a:r>
            <a:endParaRPr lang="en-US" altLang="ko-KR" sz="2000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</a:t>
            </a:r>
            <a:r>
              <a:rPr lang="ko-KR" altLang="en-US" sz="2000" dirty="0">
                <a:latin typeface="나눔고딕"/>
                <a:ea typeface="나눔고딕"/>
              </a:rPr>
              <a:t>행위 정보의 </a:t>
            </a:r>
            <a:r>
              <a:rPr lang="ko-KR" altLang="en-US" sz="2000" dirty="0" err="1">
                <a:latin typeface="나눔고딕"/>
                <a:ea typeface="나눔고딕"/>
              </a:rPr>
              <a:t>공개성</a:t>
            </a:r>
            <a:endParaRPr lang="en-US" altLang="ko-KR" sz="2000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나눔고딕"/>
                <a:ea typeface="나눔고딕"/>
              </a:rPr>
              <a:t>   해당 악성 앱은 온라인 상에 공개되어 있어야 하며</a:t>
            </a:r>
            <a:r>
              <a:rPr lang="en-US" altLang="ko-KR" sz="2000" dirty="0">
                <a:latin typeface="나눔고딕"/>
                <a:ea typeface="나눔고딕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 </a:t>
            </a:r>
            <a:r>
              <a:rPr lang="ko-KR" altLang="en-US" sz="2000" dirty="0">
                <a:latin typeface="나눔고딕"/>
                <a:ea typeface="나눔고딕"/>
              </a:rPr>
              <a:t>이를 통해 사용자가 앱이 어떤 행위를 수행할지 전반적으로 알 수 있어야 합니다</a:t>
            </a:r>
            <a:r>
              <a:rPr lang="en-US" altLang="ko-KR" sz="2000" dirty="0">
                <a:latin typeface="나눔고딕"/>
                <a:ea typeface="나눔고딕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9536" y="1264666"/>
            <a:ext cx="11411862" cy="42596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en-US" altLang="ko-KR" sz="2000" dirty="0" err="1">
                <a:latin typeface="나눔고딕"/>
                <a:ea typeface="나눔고딕"/>
              </a:rPr>
              <a:t>AhMyth</a:t>
            </a:r>
            <a:r>
              <a:rPr lang="en-US" altLang="ko-KR" sz="2000" dirty="0">
                <a:latin typeface="나눔고딕"/>
                <a:ea typeface="나눔고딕"/>
              </a:rPr>
              <a:t> RAT</a:t>
            </a:r>
            <a:r>
              <a:rPr lang="ko-KR" altLang="en-US" sz="2000" dirty="0">
                <a:latin typeface="나눔고딕"/>
                <a:ea typeface="나눔고딕"/>
              </a:rPr>
              <a:t>란</a:t>
            </a:r>
            <a:r>
              <a:rPr lang="en-US" altLang="ko-KR" sz="2000" dirty="0">
                <a:latin typeface="나눔고딕"/>
                <a:ea typeface="나눔고딕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 </a:t>
            </a:r>
            <a:r>
              <a:rPr lang="en-US" altLang="ko-KR" sz="2000" dirty="0" err="1">
                <a:latin typeface="나눔고딕"/>
                <a:ea typeface="나눔고딕"/>
              </a:rPr>
              <a:t>Ahmyth</a:t>
            </a:r>
            <a:r>
              <a:rPr lang="ko-KR" altLang="en-US" sz="2000" dirty="0">
                <a:latin typeface="나눔고딕"/>
                <a:ea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</a:rPr>
              <a:t>RAT</a:t>
            </a:r>
            <a:r>
              <a:rPr lang="ko-KR" altLang="en-US" sz="2000" dirty="0">
                <a:latin typeface="나눔고딕"/>
                <a:ea typeface="나눔고딕"/>
              </a:rPr>
              <a:t>은 </a:t>
            </a:r>
            <a:r>
              <a:rPr lang="en-US" altLang="ko-KR" sz="2000" dirty="0">
                <a:latin typeface="나눔고딕"/>
                <a:ea typeface="나눔고딕"/>
              </a:rPr>
              <a:t>Android </a:t>
            </a:r>
            <a:r>
              <a:rPr lang="ko-KR" altLang="en-US" sz="2000" dirty="0">
                <a:latin typeface="나눔고딕"/>
                <a:ea typeface="나눔고딕"/>
              </a:rPr>
              <a:t>사용자를 대상으로 하는 원격 액세스 트로이 목마</a:t>
            </a:r>
            <a:r>
              <a:rPr lang="en-US" altLang="ko-KR" sz="2000" dirty="0">
                <a:latin typeface="나눔고딕"/>
                <a:ea typeface="나눔고딕"/>
              </a:rPr>
              <a:t>(RAT)</a:t>
            </a:r>
            <a:r>
              <a:rPr lang="ko-KR" altLang="en-US" sz="2000" dirty="0">
                <a:latin typeface="나눔고딕"/>
                <a:ea typeface="나눔고딕"/>
              </a:rPr>
              <a:t>입니다</a:t>
            </a:r>
            <a:r>
              <a:rPr lang="en-US" altLang="ko-KR" sz="2000" dirty="0">
                <a:latin typeface="나눔고딕"/>
                <a:ea typeface="나눔고딕"/>
              </a:rPr>
              <a:t>.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 </a:t>
            </a:r>
            <a:r>
              <a:rPr lang="ko-KR" altLang="en-US" sz="2000" dirty="0">
                <a:latin typeface="나눔고딕"/>
                <a:ea typeface="나눔고딕"/>
              </a:rPr>
              <a:t>이는 트로이 목마에 감염된</a:t>
            </a:r>
            <a:r>
              <a:rPr lang="en-US" altLang="ko-KR" sz="2000" dirty="0">
                <a:latin typeface="나눔고딕"/>
                <a:ea typeface="나눔고딕"/>
              </a:rPr>
              <a:t>(</a:t>
            </a:r>
            <a:r>
              <a:rPr lang="ko-KR" altLang="en-US" sz="2000" dirty="0">
                <a:latin typeface="나눔고딕"/>
                <a:ea typeface="나눔고딕"/>
              </a:rPr>
              <a:t>가짜</a:t>
            </a:r>
            <a:r>
              <a:rPr lang="en-US" altLang="ko-KR" sz="2000" dirty="0">
                <a:latin typeface="나눔고딕"/>
                <a:ea typeface="나눔고딕"/>
              </a:rPr>
              <a:t>) </a:t>
            </a:r>
            <a:r>
              <a:rPr lang="ko-KR" altLang="en-US" sz="2000" dirty="0">
                <a:latin typeface="나눔고딕"/>
                <a:ea typeface="나눔고딕"/>
              </a:rPr>
              <a:t>애플리케이션을 통해 배포됩니다</a:t>
            </a:r>
            <a:r>
              <a:rPr lang="en-US" altLang="ko-KR" sz="2000" dirty="0">
                <a:latin typeface="나눔고딕"/>
                <a:ea typeface="나눔고딕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ko-KR" sz="2000" dirty="0"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dirty="0" err="1">
                <a:latin typeface="나눔고딕"/>
                <a:ea typeface="나눔고딕"/>
              </a:rPr>
              <a:t>AhMyth</a:t>
            </a:r>
            <a:r>
              <a:rPr lang="en-US" altLang="ko-KR" sz="2000" dirty="0">
                <a:latin typeface="나눔고딕"/>
                <a:ea typeface="나눔고딕"/>
              </a:rPr>
              <a:t> RAT</a:t>
            </a:r>
            <a:r>
              <a:rPr lang="ko-KR" altLang="en-US" sz="2000" dirty="0">
                <a:latin typeface="나눔고딕"/>
                <a:ea typeface="나눔고딕"/>
              </a:rPr>
              <a:t>은 </a:t>
            </a:r>
            <a:r>
              <a:rPr lang="en-US" altLang="ko-KR" sz="2000" dirty="0">
                <a:latin typeface="나눔고딕"/>
                <a:ea typeface="나눔고딕"/>
              </a:rPr>
              <a:t>TCP</a:t>
            </a:r>
            <a:r>
              <a:rPr lang="ko-KR" altLang="en-US" sz="2000" dirty="0">
                <a:latin typeface="나눔고딕"/>
                <a:ea typeface="나눔고딕"/>
              </a:rPr>
              <a:t>와 </a:t>
            </a:r>
            <a:r>
              <a:rPr lang="en-US" altLang="ko-KR" sz="2000" dirty="0">
                <a:latin typeface="나눔고딕"/>
                <a:ea typeface="나눔고딕"/>
              </a:rPr>
              <a:t>HTTP</a:t>
            </a:r>
            <a:r>
              <a:rPr lang="ko-KR" altLang="en-US" sz="2000" dirty="0">
                <a:latin typeface="나눔고딕"/>
                <a:ea typeface="나눔고딕"/>
              </a:rPr>
              <a:t>를 통해 휴대폰과 처음 연결한 후</a:t>
            </a:r>
            <a:r>
              <a:rPr lang="en-US" altLang="ko-KR" sz="2000" dirty="0">
                <a:latin typeface="나눔고딕"/>
                <a:ea typeface="나눔고딕"/>
              </a:rPr>
              <a:t>,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 WebSocket </a:t>
            </a:r>
            <a:r>
              <a:rPr lang="ko-KR" altLang="en-US" sz="2000" dirty="0">
                <a:latin typeface="나눔고딕"/>
                <a:ea typeface="나눔고딕"/>
              </a:rPr>
              <a:t>프로토콜로 전환하여 </a:t>
            </a:r>
            <a:r>
              <a:rPr lang="en-US" altLang="ko-KR" sz="2000" dirty="0">
                <a:latin typeface="나눔고딕"/>
                <a:ea typeface="나눔고딕"/>
              </a:rPr>
              <a:t>C&amp;C </a:t>
            </a:r>
            <a:r>
              <a:rPr lang="ko-KR" altLang="en-US" sz="2000" dirty="0">
                <a:latin typeface="나눔고딕"/>
                <a:ea typeface="나눔고딕"/>
              </a:rPr>
              <a:t>서버와의 통신을 유지합니다</a:t>
            </a:r>
            <a:r>
              <a:rPr lang="en-US" altLang="ko-KR" sz="2000" dirty="0">
                <a:latin typeface="나눔고딕"/>
                <a:ea typeface="나눔고딕"/>
              </a:rPr>
              <a:t>. 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</a:t>
            </a:r>
            <a:r>
              <a:rPr lang="en-US" altLang="ko-KR" sz="2000" dirty="0" err="1">
                <a:latin typeface="나눔고딕"/>
                <a:ea typeface="나눔고딕"/>
              </a:rPr>
              <a:t>AhMyth</a:t>
            </a:r>
            <a:r>
              <a:rPr lang="en-US" altLang="ko-KR" sz="2000" dirty="0">
                <a:latin typeface="나눔고딕"/>
                <a:ea typeface="나눔고딕"/>
              </a:rPr>
              <a:t> RAT</a:t>
            </a:r>
            <a:r>
              <a:rPr lang="ko-KR" altLang="en-US" sz="2000" dirty="0">
                <a:latin typeface="나눔고딕"/>
                <a:ea typeface="나눔고딕"/>
              </a:rPr>
              <a:t>은 카메라 사진 캡쳐</a:t>
            </a:r>
            <a:r>
              <a:rPr lang="en-US" altLang="ko-KR" sz="2000" dirty="0">
                <a:latin typeface="나눔고딕"/>
                <a:ea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</a:rPr>
              <a:t>디렉토리 </a:t>
            </a:r>
            <a:r>
              <a:rPr lang="ko-KR" altLang="en-US" sz="2000" dirty="0" err="1">
                <a:latin typeface="나눔고딕"/>
                <a:ea typeface="나눔고딕"/>
              </a:rPr>
              <a:t>리스팅</a:t>
            </a:r>
            <a:r>
              <a:rPr lang="ko-KR" altLang="en-US" sz="2000" dirty="0">
                <a:latin typeface="나눔고딕"/>
                <a:ea typeface="나눔고딕"/>
              </a:rPr>
              <a:t> 및 다운로드</a:t>
            </a:r>
            <a:r>
              <a:rPr lang="en-US" altLang="ko-KR" sz="2000" dirty="0">
                <a:latin typeface="나눔고딕"/>
                <a:ea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</a:rPr>
              <a:t>녹음</a:t>
            </a:r>
            <a:r>
              <a:rPr lang="en-US" altLang="ko-KR" sz="2000" dirty="0">
                <a:latin typeface="나눔고딕"/>
                <a:ea typeface="나눔고딕"/>
              </a:rPr>
              <a:t>, GPS </a:t>
            </a:r>
            <a:r>
              <a:rPr lang="ko-KR" altLang="en-US" sz="2000" dirty="0">
                <a:latin typeface="나눔고딕"/>
                <a:ea typeface="나눔고딕"/>
              </a:rPr>
              <a:t>위치 추적</a:t>
            </a:r>
            <a:r>
              <a:rPr lang="en-US" altLang="ko-KR" sz="2000" dirty="0">
                <a:latin typeface="나눔고딕"/>
                <a:ea typeface="나눔고딕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나눔고딕"/>
                <a:ea typeface="나눔고딕"/>
              </a:rPr>
              <a:t>    메시지 보내기 및 메시지 </a:t>
            </a:r>
            <a:r>
              <a:rPr lang="ko-KR" altLang="en-US" sz="2000" dirty="0" err="1">
                <a:latin typeface="나눔고딕"/>
                <a:ea typeface="나눔고딕"/>
              </a:rPr>
              <a:t>리스팅</a:t>
            </a:r>
            <a:r>
              <a:rPr lang="en-US" altLang="ko-KR" sz="2000" dirty="0">
                <a:latin typeface="나눔고딕"/>
                <a:ea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</a:rPr>
              <a:t>전화로그 </a:t>
            </a:r>
            <a:r>
              <a:rPr lang="ko-KR" altLang="en-US" sz="2000" dirty="0" err="1">
                <a:latin typeface="나눔고딕"/>
                <a:ea typeface="나눔고딕"/>
              </a:rPr>
              <a:t>리스팅</a:t>
            </a:r>
            <a:r>
              <a:rPr lang="en-US" altLang="ko-KR" sz="2000" dirty="0">
                <a:latin typeface="나눔고딕"/>
                <a:ea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</a:rPr>
              <a:t>연락처 </a:t>
            </a:r>
            <a:r>
              <a:rPr lang="ko-KR" altLang="en-US" sz="2000" dirty="0" err="1">
                <a:latin typeface="나눔고딕"/>
                <a:ea typeface="나눔고딕"/>
              </a:rPr>
              <a:t>리스팅</a:t>
            </a:r>
            <a:r>
              <a:rPr lang="ko-KR" altLang="en-US" sz="2000" dirty="0">
                <a:latin typeface="나눔고딕"/>
                <a:ea typeface="나눔고딕"/>
              </a:rPr>
              <a:t> 기능을 포함합니다</a:t>
            </a:r>
            <a:r>
              <a:rPr lang="en-US" altLang="ko-KR" sz="2000" dirty="0">
                <a:latin typeface="나눔고딕"/>
                <a:ea typeface="나눔고딕"/>
              </a:rPr>
              <a:t>.</a:t>
            </a:r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5036" y="328438"/>
            <a:ext cx="384316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/>
                <a:ea typeface="넥슨Lv2고딕 Medium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소개</a:t>
            </a:r>
            <a:endParaRPr lang="en-US" altLang="ko-KR" sz="36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</a:p>
        </p:txBody>
      </p:sp>
    </p:spTree>
    <p:extLst>
      <p:ext uri="{BB962C8B-B14F-4D97-AF65-F5344CB8AC3E}">
        <p14:creationId xmlns:p14="http://schemas.microsoft.com/office/powerpoint/2010/main" val="34201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661E4-F834-4F5A-9515-3C3F8C103126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541B68B-18A8-49C8-8D56-0666181D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02" y="1820040"/>
            <a:ext cx="7781758" cy="41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325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1) </a:t>
            </a:r>
            <a:r>
              <a:rPr lang="ko-KR" altLang="en-US" sz="24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카메라 제어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2BEBC-9FDF-45EB-BBB1-EEC062441087}"/>
              </a:ext>
            </a:extLst>
          </p:cNvPr>
          <p:cNvSpPr txBox="1"/>
          <p:nvPr/>
        </p:nvSpPr>
        <p:spPr>
          <a:xfrm>
            <a:off x="2582034" y="6224330"/>
            <a:ext cx="796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정면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후면 카메라를 통해 사진을 촬영하고 촬영한 이미지 파일을 저장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05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661E4-F834-4F5A-9515-3C3F8C103126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325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1)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카메라 제어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0B5E13E-C475-46C8-8E7B-6DC66B27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9" y="1819497"/>
            <a:ext cx="10989129" cy="44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11D3B-5798-4B95-852E-4F7713E97258}"/>
              </a:ext>
            </a:extLst>
          </p:cNvPr>
          <p:cNvSpPr txBox="1"/>
          <p:nvPr/>
        </p:nvSpPr>
        <p:spPr>
          <a:xfrm>
            <a:off x="4389071" y="6395618"/>
            <a:ext cx="64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(C&amp;C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카메라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리스팅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명령 전달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807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2)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디렉토리 </a:t>
            </a:r>
            <a:r>
              <a:rPr lang="ko-KR" altLang="en-US" sz="24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리스팅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및 다운로딩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2BEBC-9FDF-45EB-BBB1-EEC062441087}"/>
              </a:ext>
            </a:extLst>
          </p:cNvPr>
          <p:cNvSpPr txBox="1"/>
          <p:nvPr/>
        </p:nvSpPr>
        <p:spPr>
          <a:xfrm>
            <a:off x="6236401" y="4684167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(Victim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기기의 디렉토리를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리스팅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다운로드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4F0E8B2-BB08-4986-A59B-D1CD3344C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52"/>
          <a:stretch/>
        </p:blipFill>
        <p:spPr bwMode="auto">
          <a:xfrm>
            <a:off x="573022" y="1966596"/>
            <a:ext cx="4565290" cy="36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C8F4924-F6CF-49AF-9E1F-6691B3D9F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9"/>
          <a:stretch/>
        </p:blipFill>
        <p:spPr bwMode="auto">
          <a:xfrm>
            <a:off x="5426776" y="3143255"/>
            <a:ext cx="6496050" cy="143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9B94A-6EE6-7387-931E-B0203CA771CA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6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2)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디렉토리 </a:t>
            </a:r>
            <a:r>
              <a:rPr lang="ko-KR" altLang="en-US" sz="24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리스팅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및 다운로딩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11D3B-5798-4B95-852E-4F7713E97258}"/>
              </a:ext>
            </a:extLst>
          </p:cNvPr>
          <p:cNvSpPr txBox="1"/>
          <p:nvPr/>
        </p:nvSpPr>
        <p:spPr>
          <a:xfrm>
            <a:off x="4912376" y="5777116"/>
            <a:ext cx="30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리스팅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636143C3-80C8-4190-9B20-8F8FDEFE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9" y="1988155"/>
            <a:ext cx="11113201" cy="360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9B94A-6EE6-7387-931E-B0203CA771CA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29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3)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녹화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2BEBC-9FDF-45EB-BBB1-EEC062441087}"/>
              </a:ext>
            </a:extLst>
          </p:cNvPr>
          <p:cNvSpPr txBox="1"/>
          <p:nvPr/>
        </p:nvSpPr>
        <p:spPr>
          <a:xfrm>
            <a:off x="1346380" y="635786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초를 지정하여 그 시간만 녹화를 수행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BF80FF4-7A64-4FB7-93E2-92CEC9DE4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" b="43200"/>
          <a:stretch/>
        </p:blipFill>
        <p:spPr bwMode="auto">
          <a:xfrm>
            <a:off x="573022" y="1950273"/>
            <a:ext cx="5672455" cy="33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8AFA2DA-1178-492B-A370-A2CD1C6A4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961" r="28371" b="-535"/>
          <a:stretch/>
        </p:blipFill>
        <p:spPr bwMode="auto">
          <a:xfrm>
            <a:off x="573022" y="5314950"/>
            <a:ext cx="567245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16732458-3ECC-4D6C-A9DA-797FF768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1951466"/>
            <a:ext cx="41148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0187E465-4AE3-479D-9549-BF96A604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3332890"/>
            <a:ext cx="4114800" cy="59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0215A9E-145A-48F5-9635-C50E7E0DF0AA}"/>
              </a:ext>
            </a:extLst>
          </p:cNvPr>
          <p:cNvSpPr/>
          <p:nvPr/>
        </p:nvSpPr>
        <p:spPr>
          <a:xfrm rot="5400000">
            <a:off x="8931341" y="2739282"/>
            <a:ext cx="648524" cy="348293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2D864C-0C1E-430A-B743-1FC3AE1E403D}"/>
              </a:ext>
            </a:extLst>
          </p:cNvPr>
          <p:cNvSpPr txBox="1"/>
          <p:nvPr/>
        </p:nvSpPr>
        <p:spPr>
          <a:xfrm>
            <a:off x="7955189" y="405617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녹화 활성화시 화면 변화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B33BF-C689-CDD2-2721-10B17C0628F0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8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3)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녹화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11D3B-5798-4B95-852E-4F7713E97258}"/>
              </a:ext>
            </a:extLst>
          </p:cNvPr>
          <p:cNvSpPr txBox="1"/>
          <p:nvPr/>
        </p:nvSpPr>
        <p:spPr>
          <a:xfrm>
            <a:off x="5463824" y="5349234"/>
            <a:ext cx="187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녹화 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</a:p>
        </p:txBody>
      </p:sp>
      <p:pic>
        <p:nvPicPr>
          <p:cNvPr id="14345" name="Picture 9">
            <a:extLst>
              <a:ext uri="{FF2B5EF4-FFF2-40B4-BE49-F238E27FC236}">
                <a16:creationId xmlns:a16="http://schemas.microsoft.com/office/drawing/2014/main" id="{1B8C25B9-A090-4744-BB81-8A039352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9" y="2321897"/>
            <a:ext cx="11475502" cy="283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B33BF-C689-CDD2-2721-10B17C0628F0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15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4) GPS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위치 추적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2062DA2-5B9A-44BB-A1EC-C2B6DE630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95"/>
          <a:stretch/>
        </p:blipFill>
        <p:spPr bwMode="auto">
          <a:xfrm>
            <a:off x="458308" y="1795967"/>
            <a:ext cx="6440487" cy="49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5561B21-BBCC-4310-BD37-5A8B58927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1" r="24279" b="5117"/>
          <a:stretch/>
        </p:blipFill>
        <p:spPr bwMode="auto">
          <a:xfrm>
            <a:off x="7033147" y="3199419"/>
            <a:ext cx="487680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FE0AF-0AFF-7CB4-ADC9-D244DB20CB14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4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/>
          <p:nvPr/>
        </p:nvSpPr>
        <p:spPr>
          <a:xfrm>
            <a:off x="6694513" y="1376550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7540" y="149214"/>
            <a:ext cx="2303275" cy="7537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넥슨Lv2고딕 Medium"/>
                <a:ea typeface="넥슨Lv2고딕 Medium"/>
              </a:rPr>
              <a:t>Contents</a:t>
            </a:r>
            <a:endParaRPr lang="ko-KR" altLang="en-US" sz="4400" b="1" spc="-30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6825" y="2195605"/>
            <a:ext cx="946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335489"/>
                </a:solidFill>
                <a:latin typeface="넥슨Lv2고딕 Medium"/>
                <a:ea typeface="넥슨Lv2고딕 Medium"/>
              </a:rPr>
              <a:t>01</a:t>
            </a:r>
            <a:endParaRPr lang="ko-KR" altLang="en-US" sz="2800" b="1">
              <a:solidFill>
                <a:srgbClr val="335489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4570" y="2257160"/>
            <a:ext cx="1306286" cy="38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넥슨Lv2고딕 Medium"/>
                <a:ea typeface="넥슨Lv2고딕 Medium"/>
              </a:rPr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4570" y="2828835"/>
            <a:ext cx="4012975" cy="9030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프로젝트 의의</a:t>
            </a:r>
          </a:p>
          <a:p>
            <a:pPr lvl="0">
              <a:defRPr/>
            </a:pPr>
            <a:endParaRPr lang="en-US" altLang="ko-KR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주제 요약</a:t>
            </a:r>
            <a:endParaRPr lang="en-US" altLang="ko-KR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5187" y="2232785"/>
            <a:ext cx="946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335489"/>
                </a:solidFill>
                <a:latin typeface="넥슨Lv2고딕 Medium"/>
                <a:ea typeface="넥슨Lv2고딕 Medium"/>
              </a:rPr>
              <a:t>02</a:t>
            </a:r>
            <a:endParaRPr lang="ko-KR" altLang="en-US" sz="2800" b="1">
              <a:solidFill>
                <a:srgbClr val="335489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2930" y="2294340"/>
            <a:ext cx="4546864" cy="38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넥슨Lv2고딕 Medium"/>
                <a:ea typeface="넥슨Lv2고딕 Medium"/>
              </a:rPr>
              <a:t>쉘 스크립트 소개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2931" y="2820750"/>
            <a:ext cx="3972245" cy="90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안드로이드 쉘 스크립트 설명</a:t>
            </a:r>
          </a:p>
          <a:p>
            <a:pPr lvl="0">
              <a:defRPr/>
            </a:pPr>
            <a:endParaRPr lang="en-US" altLang="ko-KR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안드로이드 쉘 스크립트 시연</a:t>
            </a:r>
            <a:endParaRPr lang="en-US" altLang="ko-KR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6825" y="4185592"/>
            <a:ext cx="946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335489"/>
                </a:solidFill>
                <a:latin typeface="넥슨Lv2고딕 Medium"/>
                <a:ea typeface="넥슨Lv2고딕 Medium"/>
              </a:rPr>
              <a:t>03</a:t>
            </a:r>
            <a:endParaRPr lang="ko-KR" altLang="en-US" sz="2800" b="1">
              <a:solidFill>
                <a:srgbClr val="335489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24569" y="4247147"/>
            <a:ext cx="4170617" cy="389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넥슨Lv2고딕 Medium"/>
                <a:ea typeface="넥슨Lv2고딕 Medium"/>
              </a:rPr>
              <a:t>악성 앱 활동 및 덤프 분석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24570" y="4818822"/>
            <a:ext cx="40714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악성 앱 선정 기준</a:t>
            </a:r>
            <a:endParaRPr lang="en-US" altLang="ko-KR" dirty="0">
              <a:latin typeface="+mn-ea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- </a:t>
            </a:r>
            <a:r>
              <a:rPr lang="en-US" altLang="ko-KR" dirty="0" err="1">
                <a:latin typeface="+mn-ea"/>
              </a:rPr>
              <a:t>AhMyth</a:t>
            </a:r>
            <a:r>
              <a:rPr lang="en-US" altLang="ko-KR" dirty="0">
                <a:latin typeface="+mn-ea"/>
              </a:rPr>
              <a:t> RAT </a:t>
            </a:r>
            <a:r>
              <a:rPr lang="ko-KR" altLang="en-US" dirty="0">
                <a:latin typeface="+mn-ea"/>
              </a:rPr>
              <a:t>소개</a:t>
            </a:r>
          </a:p>
          <a:p>
            <a:pPr lvl="0">
              <a:defRPr/>
            </a:pP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악성 앱 활동 모니터링</a:t>
            </a:r>
          </a:p>
          <a:p>
            <a:pPr lvl="0">
              <a:defRPr/>
            </a:pP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덤프 데이터 분석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95187" y="4147564"/>
            <a:ext cx="946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335489"/>
                </a:solidFill>
                <a:latin typeface="넥슨Lv2고딕 Medium"/>
                <a:ea typeface="넥슨Lv2고딕 Medium"/>
              </a:rPr>
              <a:t>04</a:t>
            </a:r>
            <a:endParaRPr lang="ko-KR" altLang="en-US" sz="2800" b="1">
              <a:solidFill>
                <a:srgbClr val="335489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32932" y="4209119"/>
            <a:ext cx="1306286" cy="38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넥슨Lv2고딕 Medium"/>
                <a:ea typeface="넥슨Lv2고딕 Medium"/>
              </a:rPr>
              <a:t>결과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3746" y="4780794"/>
            <a:ext cx="4412429" cy="90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실제 환경에서 스크립트 활용 가능성</a:t>
            </a:r>
          </a:p>
          <a:p>
            <a:pPr lvl="0">
              <a:defRPr/>
            </a:pP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시사점</a:t>
            </a:r>
            <a:endParaRPr lang="en-US" altLang="ko-KR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4) GPS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위치 추적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732" y="5417726"/>
            <a:ext cx="25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(GPS </a:t>
            </a:r>
            <a:r>
              <a:rPr lang="ko-KR" altLang="en-US">
                <a:latin typeface="나눔고딕"/>
                <a:ea typeface="나눔고딕"/>
              </a:rPr>
              <a:t>위치 추적 확인</a:t>
            </a:r>
            <a:r>
              <a:rPr lang="en-US" altLang="ko-KR">
                <a:latin typeface="나눔고딕"/>
                <a:ea typeface="나눔고딕"/>
              </a:rPr>
              <a:t>)</a:t>
            </a:r>
            <a:r>
              <a:rPr lang="ko-KR" altLang="en-US">
                <a:latin typeface="나눔고딕"/>
                <a:ea typeface="나눔고딕"/>
              </a:rPr>
              <a:t> 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4C96D645-4B74-42D7-8F44-46D752A8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2" y="2379141"/>
            <a:ext cx="11331433" cy="28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FE0AF-0AFF-7CB4-ADC9-D244DB20CB14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7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5)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연락처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FE310-D7A6-4E7A-9DE6-7D1F3D67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68" y="1465167"/>
            <a:ext cx="8051590" cy="53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6276A-78AB-239D-4FC3-B59983237176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4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6) SMS</a:t>
            </a:r>
            <a:endParaRPr lang="ko-KR" altLang="en-US" sz="24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F3480-74E2-4FDA-A21C-36B12F62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58" y="1415643"/>
            <a:ext cx="8228518" cy="5427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E75E5-47F6-4FC8-6DD8-4842048C5142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43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19A1-471F-4C0D-A8D0-A8A1114C09DA}"/>
              </a:ext>
            </a:extLst>
          </p:cNvPr>
          <p:cNvSpPr txBox="1"/>
          <p:nvPr/>
        </p:nvSpPr>
        <p:spPr>
          <a:xfrm>
            <a:off x="265508" y="130804"/>
            <a:ext cx="247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Part 3_</a:t>
            </a:r>
            <a:r>
              <a:rPr lang="ko-KR" altLang="en-US" sz="12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악성 앱 활동 및 덤프 분석</a:t>
            </a:r>
            <a:endParaRPr lang="ko-KR" altLang="en-US" sz="12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B18EC-7F24-4955-85CC-1E478DB5E601}"/>
              </a:ext>
            </a:extLst>
          </p:cNvPr>
          <p:cNvSpPr txBox="1"/>
          <p:nvPr/>
        </p:nvSpPr>
        <p:spPr>
          <a:xfrm>
            <a:off x="573022" y="1301725"/>
            <a:ext cx="506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7) </a:t>
            </a:r>
            <a:r>
              <a:rPr lang="ko-KR" altLang="en-US" sz="2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통화 기록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9C702-5FFE-4FC0-B478-9109D8F1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05" y="1076960"/>
            <a:ext cx="7997994" cy="5772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60EE5-674F-46F5-8074-1BBA71B6548E}"/>
              </a:ext>
            </a:extLst>
          </p:cNvPr>
          <p:cNvSpPr txBox="1"/>
          <p:nvPr/>
        </p:nvSpPr>
        <p:spPr>
          <a:xfrm>
            <a:off x="886752" y="309584"/>
            <a:ext cx="10013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AhMyth</a:t>
            </a: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RAT </a:t>
            </a:r>
            <a:r>
              <a:rPr lang="ko-KR" altLang="en-US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기능 소개 스크립트 실행</a:t>
            </a:r>
          </a:p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5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273" y="347290"/>
            <a:ext cx="104612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실제 환경에서 스크립트 활용 가능성  </a:t>
            </a:r>
            <a:r>
              <a:rPr lang="en-US" altLang="ko-KR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&gt;</a:t>
            </a: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"/>
                <a:ea typeface="나눔고딕"/>
              </a:rPr>
              <a:t>Android_Active</a:t>
            </a:r>
            <a:r>
              <a:rPr lang="ko-KR" altLang="en-US" sz="3600" dirty="0">
                <a:latin typeface="나눔고딕"/>
                <a:ea typeface="나눔고딕"/>
              </a:rPr>
              <a:t>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08" y="130804"/>
            <a:ext cx="104214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넥슨Lv2고딕 Medium"/>
                <a:ea typeface="넥슨Lv2고딕 Medium"/>
              </a:rPr>
              <a:t>Part 4 _ </a:t>
            </a:r>
            <a:r>
              <a:rPr lang="ko-KR" altLang="en-US" sz="1200">
                <a:solidFill>
                  <a:schemeClr val="bg1"/>
                </a:solidFill>
                <a:latin typeface="넥슨Lv2고딕 Medium"/>
                <a:ea typeface="넥슨Lv2고딕 Medium"/>
              </a:rPr>
              <a:t>결과</a:t>
            </a:r>
          </a:p>
        </p:txBody>
      </p:sp>
      <p:sp>
        <p:nvSpPr>
          <p:cNvPr id="9" name="직사각형 30"/>
          <p:cNvSpPr/>
          <p:nvPr/>
        </p:nvSpPr>
        <p:spPr>
          <a:xfrm>
            <a:off x="138616" y="1274828"/>
            <a:ext cx="11944306" cy="5407396"/>
          </a:xfrm>
          <a:prstGeom prst="rect">
            <a:avLst/>
          </a:prstGeom>
          <a:solidFill>
            <a:srgbClr val="BCDEE3">
              <a:alpha val="66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82169" y="1409829"/>
          <a:ext cx="11066220" cy="5150951"/>
        </p:xfrm>
        <a:graphic>
          <a:graphicData uri="http://schemas.openxmlformats.org/drawingml/2006/table">
            <a:tbl>
              <a:tblPr firstRow="1" bandRow="1"/>
              <a:tblGrid>
                <a:gridCol w="276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세부항목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가상기기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실기기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가상메모리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7">
                <a:tc rowSpan="1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netstat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ifconfig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network_interface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network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iptables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sysctl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tcp </a:t>
                      </a:r>
                      <a:r>
                        <a:rPr lang="ko-KR" altLang="en-US"/>
                        <a:t>소켓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udp</a:t>
                      </a:r>
                      <a:r>
                        <a:rPr lang="ko-KR" altLang="en-US"/>
                        <a:t> 소켓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2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435" y="347292"/>
            <a:ext cx="104612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실제 환경에서 스크립트 활용 가능성  </a:t>
            </a:r>
            <a:r>
              <a:rPr lang="en-US" altLang="ko-KR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&gt;</a:t>
            </a: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"/>
                <a:ea typeface="나눔고딕"/>
              </a:rPr>
              <a:t>Android_Active</a:t>
            </a:r>
            <a:r>
              <a:rPr lang="ko-KR" altLang="en-US" sz="3600" dirty="0">
                <a:latin typeface="나눔고딕"/>
                <a:ea typeface="나눔고딕"/>
              </a:rPr>
              <a:t>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08" y="130804"/>
            <a:ext cx="1092757" cy="2673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넥슨Lv2고딕 Medium"/>
                <a:ea typeface="넥슨Lv2고딕 Medium"/>
              </a:rPr>
              <a:t>Part 4 _ </a:t>
            </a:r>
            <a:r>
              <a:rPr lang="ko-KR" altLang="en-US" sz="1200">
                <a:solidFill>
                  <a:schemeClr val="bg1"/>
                </a:solidFill>
                <a:latin typeface="넥슨Lv2고딕 Medium"/>
                <a:ea typeface="넥슨Lv2고딕 Medium"/>
              </a:rPr>
              <a:t>결과</a:t>
            </a:r>
          </a:p>
        </p:txBody>
      </p:sp>
      <p:sp>
        <p:nvSpPr>
          <p:cNvPr id="9" name="직사각형 30"/>
          <p:cNvSpPr/>
          <p:nvPr/>
        </p:nvSpPr>
        <p:spPr>
          <a:xfrm>
            <a:off x="-1" y="1064955"/>
            <a:ext cx="12192001" cy="5793044"/>
          </a:xfrm>
          <a:prstGeom prst="rect">
            <a:avLst/>
          </a:prstGeom>
          <a:solidFill>
            <a:srgbClr val="BCDEE3">
              <a:alpha val="66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4585" y="1209801"/>
          <a:ext cx="11582828" cy="5486400"/>
        </p:xfrm>
        <a:graphic>
          <a:graphicData uri="http://schemas.openxmlformats.org/drawingml/2006/table">
            <a:tbl>
              <a:tblPr firstRow="1" bandRow="1"/>
              <a:tblGrid>
                <a:gridCol w="289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71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세부항목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가상기기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실기기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13">
                <a:tc row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lsof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activity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meminfo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1D1E42"/>
                          </a:solidFill>
                        </a:rPr>
                        <a:t>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13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DCIM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앱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713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장치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71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cpu</a:t>
                      </a:r>
                      <a:r>
                        <a:rPr lang="ko-KR" altLang="en-US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메모리 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 배터리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7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자동실행 항목 덤프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97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클립 보드 덤프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421" y="337865"/>
            <a:ext cx="104517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실제 환경에서 스크립트 활용 가능성 </a:t>
            </a:r>
            <a:r>
              <a:rPr lang="en-US" altLang="ko-KR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&gt;</a:t>
            </a: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"/>
                <a:ea typeface="나눔고딕"/>
              </a:rPr>
              <a:t>Android</a:t>
            </a:r>
            <a:r>
              <a:rPr lang="ko-KR" altLang="en-US" sz="3600" dirty="0">
                <a:solidFill>
                  <a:schemeClr val="lt1"/>
                </a:solidFill>
                <a:latin typeface="나눔고딕"/>
                <a:ea typeface="나눔고딕"/>
              </a:rPr>
              <a:t>_</a:t>
            </a:r>
            <a:r>
              <a:rPr lang="en-US" altLang="ko-KR" sz="3600" dirty="0">
                <a:solidFill>
                  <a:schemeClr val="lt1"/>
                </a:solidFill>
                <a:latin typeface="나눔고딕"/>
                <a:ea typeface="나눔고딕"/>
              </a:rPr>
              <a:t>Ina</a:t>
            </a:r>
            <a:r>
              <a:rPr lang="ko-KR" altLang="en-US" sz="3600" dirty="0" err="1">
                <a:solidFill>
                  <a:schemeClr val="lt1"/>
                </a:solidFill>
                <a:latin typeface="나눔고딕"/>
                <a:ea typeface="나눔고딕"/>
              </a:rPr>
              <a:t>ctive</a:t>
            </a:r>
            <a:endParaRPr lang="ko-KR" altLang="en-US" sz="3600" dirty="0">
              <a:solidFill>
                <a:schemeClr val="lt1"/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508" y="130804"/>
            <a:ext cx="104214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넥슨Lv2고딕 Medium"/>
                <a:ea typeface="넥슨Lv2고딕 Medium"/>
              </a:rPr>
              <a:t>Part 4 _ </a:t>
            </a:r>
            <a:r>
              <a:rPr lang="ko-KR" altLang="en-US" sz="1200">
                <a:solidFill>
                  <a:schemeClr val="bg1"/>
                </a:solidFill>
                <a:latin typeface="넥슨Lv2고딕 Medium"/>
                <a:ea typeface="넥슨Lv2고딕 Medium"/>
              </a:rPr>
              <a:t>결과</a:t>
            </a:r>
          </a:p>
        </p:txBody>
      </p:sp>
      <p:sp>
        <p:nvSpPr>
          <p:cNvPr id="9" name="직사각형 30"/>
          <p:cNvSpPr/>
          <p:nvPr/>
        </p:nvSpPr>
        <p:spPr>
          <a:xfrm>
            <a:off x="138616" y="1287258"/>
            <a:ext cx="11944306" cy="5407396"/>
          </a:xfrm>
          <a:prstGeom prst="rect">
            <a:avLst/>
          </a:prstGeom>
          <a:solidFill>
            <a:srgbClr val="BCDEE3">
              <a:alpha val="66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82169" y="1409829"/>
          <a:ext cx="11066220" cy="5150951"/>
        </p:xfrm>
        <a:graphic>
          <a:graphicData uri="http://schemas.openxmlformats.org/drawingml/2006/table">
            <a:tbl>
              <a:tblPr firstRow="1" bandRow="1"/>
              <a:tblGrid>
                <a:gridCol w="276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세부항목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가상기기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실기기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파일시스템 메타데이터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7">
                <a:tc row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모든 계정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Activity </a:t>
                      </a:r>
                      <a:r>
                        <a:rPr lang="ko-KR" altLang="en-US"/>
                        <a:t>상태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최근</a:t>
                      </a:r>
                      <a:r>
                        <a:rPr lang="en-US" altLang="ko-KR"/>
                        <a:t> activity</a:t>
                      </a:r>
                      <a:r>
                        <a:rPr lang="ko-KR" altLang="en-US"/>
                        <a:t> 상태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설치된 앱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설치된 앱 상세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CPU</a:t>
                      </a:r>
                      <a:r>
                        <a:rPr lang="ko-KR" altLang="en-US"/>
                        <a:t> 프로세서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이벤트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작업 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7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trash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.Trash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lost+found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0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08" y="130804"/>
            <a:ext cx="104214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넥슨Lv2고딕 Medium"/>
                <a:ea typeface="넥슨Lv2고딕 Medium"/>
              </a:rPr>
              <a:t>Part 4 _ </a:t>
            </a:r>
            <a:r>
              <a:rPr lang="ko-KR" altLang="en-US" sz="1200">
                <a:solidFill>
                  <a:schemeClr val="bg1"/>
                </a:solidFill>
                <a:latin typeface="넥슨Lv2고딕 Medium"/>
                <a:ea typeface="넥슨Lv2고딕 Medium"/>
              </a:rPr>
              <a:t>결과</a:t>
            </a:r>
          </a:p>
        </p:txBody>
      </p:sp>
      <p:sp>
        <p:nvSpPr>
          <p:cNvPr id="9" name="직사각형 30"/>
          <p:cNvSpPr/>
          <p:nvPr/>
        </p:nvSpPr>
        <p:spPr>
          <a:xfrm>
            <a:off x="138616" y="1287258"/>
            <a:ext cx="11944306" cy="5407396"/>
          </a:xfrm>
          <a:prstGeom prst="rect">
            <a:avLst/>
          </a:prstGeom>
          <a:solidFill>
            <a:srgbClr val="BCDEE3">
              <a:alpha val="66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00049" y="1503892"/>
          <a:ext cx="11366500" cy="4984111"/>
        </p:xfrm>
        <a:graphic>
          <a:graphicData uri="http://schemas.openxmlformats.org/drawingml/2006/table">
            <a:tbl>
              <a:tblPr firstRow="1" bandRow="1"/>
              <a:tblGrid>
                <a:gridCol w="284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1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세부항목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가상기기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실기기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01">
                <a:tc row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0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10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10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whale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10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10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vivaldi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101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10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LocalTmp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101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blkid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310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logcat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B73B85-CCF3-8C87-D2A6-22C20FB4C394}"/>
              </a:ext>
            </a:extLst>
          </p:cNvPr>
          <p:cNvSpPr txBox="1"/>
          <p:nvPr/>
        </p:nvSpPr>
        <p:spPr>
          <a:xfrm>
            <a:off x="507421" y="337865"/>
            <a:ext cx="104517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실제 환경에서 스크립트 활용 가능성 </a:t>
            </a:r>
            <a:r>
              <a:rPr lang="en-US" altLang="ko-KR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&gt;</a:t>
            </a: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 </a:t>
            </a:r>
            <a:r>
              <a:rPr lang="ko-KR" altLang="en-US" sz="3600" dirty="0" err="1">
                <a:solidFill>
                  <a:schemeClr val="lt1"/>
                </a:solidFill>
                <a:latin typeface="나눔고딕"/>
                <a:ea typeface="나눔고딕"/>
              </a:rPr>
              <a:t>Android</a:t>
            </a:r>
            <a:r>
              <a:rPr lang="ko-KR" altLang="en-US" sz="3600" dirty="0">
                <a:solidFill>
                  <a:schemeClr val="lt1"/>
                </a:solidFill>
                <a:latin typeface="나눔고딕"/>
                <a:ea typeface="나눔고딕"/>
              </a:rPr>
              <a:t>_</a:t>
            </a:r>
            <a:r>
              <a:rPr lang="en-US" altLang="ko-KR" sz="3600" dirty="0">
                <a:solidFill>
                  <a:schemeClr val="lt1"/>
                </a:solidFill>
                <a:latin typeface="나눔고딕"/>
                <a:ea typeface="나눔고딕"/>
              </a:rPr>
              <a:t>Ina</a:t>
            </a:r>
            <a:r>
              <a:rPr lang="ko-KR" altLang="en-US" sz="3600" dirty="0" err="1">
                <a:solidFill>
                  <a:schemeClr val="lt1"/>
                </a:solidFill>
                <a:latin typeface="나눔고딕"/>
                <a:ea typeface="나눔고딕"/>
              </a:rPr>
              <a:t>ctive</a:t>
            </a:r>
            <a:endParaRPr lang="ko-KR" altLang="en-US" sz="3600" dirty="0">
              <a:solidFill>
                <a:schemeClr val="lt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58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985" y="2921168"/>
            <a:ext cx="10784204" cy="1210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                                     ”</a:t>
            </a:r>
            <a:endParaRPr lang="ko-KR" altLang="en-US" sz="74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7176" y="3075056"/>
            <a:ext cx="697005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: 48/49  =  </a:t>
            </a:r>
            <a:r>
              <a:rPr lang="en-US" altLang="ko-KR" sz="5400" b="1" i="1" dirty="0">
                <a:solidFill>
                  <a:srgbClr val="FF0000"/>
                </a:solidFill>
              </a:rPr>
              <a:t>97%</a:t>
            </a:r>
            <a:endParaRPr lang="ko-KR" altLang="en-US" sz="5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E325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062" y="1529413"/>
            <a:ext cx="113362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2"/>
          <p:cNvSpPr txBox="1"/>
          <p:nvPr/>
        </p:nvSpPr>
        <p:spPr>
          <a:xfrm>
            <a:off x="580531" y="361971"/>
            <a:ext cx="1406384" cy="6362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600" spc="-300">
                <a:solidFill>
                  <a:srgbClr val="FFFFFF"/>
                </a:solidFill>
                <a:latin typeface="넥슨Lv2고딕 Medium"/>
                <a:ea typeface="넥슨Lv2고딕 Medium"/>
              </a:rPr>
              <a:t>시사점</a:t>
            </a:r>
            <a:endParaRPr kumimoji="0" lang="ko-KR" altLang="en-US" sz="3600" b="0" i="0" u="none" strike="noStrike" kern="1200" cap="none" spc="-300" normalizeH="0" baseline="0">
              <a:solidFill>
                <a:srgbClr val="FFFFFF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55" name="TextBox 3"/>
          <p:cNvSpPr txBox="1"/>
          <p:nvPr/>
        </p:nvSpPr>
        <p:spPr>
          <a:xfrm>
            <a:off x="265508" y="130804"/>
            <a:ext cx="1064182" cy="2673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넥슨Lv2고딕 Medium"/>
                <a:ea typeface="넥슨Lv2고딕 Medium"/>
              </a:rPr>
              <a:t>Part 4 _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FFFFFF"/>
                </a:solidFill>
                <a:latin typeface="넥슨Lv2고딕 Medium"/>
                <a:ea typeface="넥슨Lv2고딕 Medium"/>
              </a:rPr>
              <a:t>결과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008" y="1701178"/>
            <a:ext cx="10428233" cy="451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900" b="0" i="0" u="none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안드로이드 가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상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머신에서 실행한 쉘 스크립트를 </a:t>
            </a: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실제 악성 앱에 감염된 스마트폰에 실행했을 때, </a:t>
            </a:r>
            <a:r>
              <a:rPr lang="en-US" altLang="ko-KR" sz="1900" b="0" i="0" u="none" strike="noStrike">
                <a:latin typeface="맑은 고딕"/>
                <a:ea typeface="맑은 고딕"/>
                <a:cs typeface="맑은 고딕"/>
              </a:rPr>
              <a:t>    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 의 </a:t>
            </a:r>
            <a:r>
              <a:rPr lang="en-US" sz="1900" b="0" i="0" strike="noStrike">
                <a:latin typeface="맑은 고딕"/>
                <a:ea typeface="맑은 고딕"/>
                <a:cs typeface="맑은 고딕"/>
              </a:rPr>
              <a:t>결과물을 얻</a:t>
            </a:r>
            <a:r>
              <a:rPr lang="ko-KR" altLang="en-US" sz="1900" b="0" i="0" strike="noStrike">
                <a:latin typeface="맑은 고딕"/>
                <a:ea typeface="맑은 고딕"/>
                <a:cs typeface="맑은 고딕"/>
              </a:rPr>
              <a:t>음</a:t>
            </a: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endParaRPr lang="en-US" sz="1900" b="0" i="0" u="none" strike="noStrike">
              <a:latin typeface="맑은 고딕"/>
              <a:ea typeface="맑은 고딕"/>
              <a:cs typeface="맑은 고딕"/>
            </a:endParaRP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900" b="0" i="0" u="none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안드로이드 시스템의 기본 정보를 수집하고 분석하는 이 과정을 통해, </a:t>
            </a: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 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쉘 스크립트에 대한 이해도를 높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임</a:t>
            </a:r>
            <a:endParaRPr lang="en-US" sz="1900" b="0" i="0" u="none" strike="noStrike">
              <a:latin typeface="맑은 고딕"/>
              <a:ea typeface="맑은 고딕"/>
              <a:cs typeface="맑은 고딕"/>
            </a:endParaRP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 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안드로이드 시스템의 구성 환경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이해</a:t>
            </a: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 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또한, </a:t>
            </a:r>
            <a:r>
              <a:rPr lang="en-US" sz="1900" b="0" i="0" strike="noStrike">
                <a:latin typeface="맑은 고딕"/>
                <a:ea typeface="맑은 고딕"/>
                <a:cs typeface="맑은 고딕"/>
              </a:rPr>
              <a:t>침해사고 발생 시 필요한 접근 방식에 대한 시야를 확장</a:t>
            </a:r>
            <a:endParaRPr lang="en-US" sz="1900" b="0" i="0" u="none" strike="noStrike">
              <a:latin typeface="맑은 고딕"/>
              <a:ea typeface="맑은 고딕"/>
              <a:cs typeface="맑은 고딕"/>
            </a:endParaRP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endParaRPr lang="en-US" sz="1900" b="0" i="0" u="none" strike="noStrike">
              <a:latin typeface="맑은 고딕"/>
              <a:ea typeface="맑은 고딕"/>
              <a:cs typeface="맑은 고딕"/>
            </a:endParaRP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sz="1900" b="0" i="0" u="none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향후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 쉘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스크립트가 실제 안드로이드 포렌식으로 활용될 수 있도록 각 생성된 데이터에 </a:t>
            </a: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대한 타임스탬프 및 해시값을 생성하는 기능을 추가</a:t>
            </a:r>
          </a:p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  </a:t>
            </a:r>
            <a:r>
              <a:rPr lang="en-US" sz="1900" b="0" i="0" u="none" strike="noStrike">
                <a:latin typeface="맑은 고딕"/>
                <a:ea typeface="맑은 고딕"/>
                <a:cs typeface="맑은 고딕"/>
              </a:rPr>
              <a:t>네트워크 상에서 원격으로 수집될 수 있도록 기능을 </a:t>
            </a:r>
            <a:r>
              <a:rPr lang="ko-KR" altLang="en-US" sz="1900" b="0" i="0" u="none" strike="noStrike">
                <a:latin typeface="맑은 고딕"/>
                <a:ea typeface="맑은 고딕"/>
                <a:cs typeface="맑은 고딕"/>
              </a:rPr>
              <a:t>확장하고자 함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43625" y="2135119"/>
            <a:ext cx="952500" cy="38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b="1" i="0" u="sng" strike="noStrike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97%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131" y="337864"/>
            <a:ext cx="24545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프로젝트 의의</a:t>
            </a:r>
            <a:endParaRPr lang="en-US" altLang="ko-KR" sz="3600" spc="-3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508" y="130804"/>
            <a:ext cx="104214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넥슨Lv2고딕 Medium"/>
                <a:ea typeface="넥슨Lv2고딕 Medium"/>
              </a:rPr>
              <a:t>Part 1 _ </a:t>
            </a:r>
            <a:r>
              <a:rPr lang="ko-KR" altLang="en-US" sz="1200">
                <a:solidFill>
                  <a:schemeClr val="bg1"/>
                </a:solidFill>
                <a:latin typeface="넥슨Lv2고딕 Medium"/>
                <a:ea typeface="넥슨Lv2고딕 Medium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212" y="1908088"/>
            <a:ext cx="10969577" cy="35383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2200">
                <a:latin typeface="나눔고딕"/>
                <a:ea typeface="나눔고딕"/>
              </a:rPr>
              <a:t>1. 프로젝트 배경</a:t>
            </a:r>
          </a:p>
          <a:p>
            <a:pPr lvl="0">
              <a:defRPr/>
            </a:pPr>
            <a:endParaRPr lang="en-US" altLang="ko-KR" sz="2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2000">
                <a:latin typeface="나눔고딕"/>
                <a:ea typeface="나눔고딕"/>
              </a:rPr>
              <a:t> : Window</a:t>
            </a:r>
            <a:r>
              <a:rPr lang="ko-KR" altLang="en-US" sz="2000">
                <a:latin typeface="나눔고딕"/>
                <a:ea typeface="나눔고딕"/>
              </a:rPr>
              <a:t>와 </a:t>
            </a:r>
            <a:r>
              <a:rPr lang="en-US" altLang="ko-KR" sz="2000">
                <a:latin typeface="나눔고딕"/>
                <a:ea typeface="나눔고딕"/>
              </a:rPr>
              <a:t>Linux</a:t>
            </a:r>
            <a:r>
              <a:rPr lang="ko-KR" altLang="en-US" sz="2000">
                <a:latin typeface="나눔고딕"/>
                <a:ea typeface="나눔고딕"/>
              </a:rPr>
              <a:t>에서의  데이터 수집용 자동화 스크립트는 이미 개발되어 있지만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안드로이드용     데이터 수집 자동화 스크립트는 아직 잘 개발되어 있지 않습니다</a:t>
            </a:r>
            <a:r>
              <a:rPr lang="en-US" altLang="ko-KR" sz="2000">
                <a:latin typeface="나눔고딕"/>
                <a:ea typeface="나눔고딕"/>
              </a:rPr>
              <a:t>. </a:t>
            </a:r>
            <a:r>
              <a:rPr lang="ko-KR" altLang="en-US" sz="2000">
                <a:latin typeface="나눔고딕"/>
                <a:ea typeface="나눔고딕"/>
              </a:rPr>
              <a:t>또한 안드로이드는 애플 플랫폼에</a:t>
            </a:r>
          </a:p>
          <a:p>
            <a:pPr lvl="0">
              <a:defRPr/>
            </a:pPr>
            <a:r>
              <a:rPr lang="ko-KR" altLang="en-US" sz="2000">
                <a:latin typeface="나눔고딕"/>
                <a:ea typeface="나눔고딕"/>
              </a:rPr>
              <a:t> 비해 실습하기에 더 적합한 환경을 제공하므로 안드로이드를 주제로 선정하게 되었습니다</a:t>
            </a:r>
            <a:r>
              <a:rPr lang="en-US" altLang="ko-KR" sz="2000">
                <a:latin typeface="나눔고딕"/>
                <a:ea typeface="나눔고딕"/>
              </a:rPr>
              <a:t>.</a:t>
            </a:r>
            <a:r>
              <a:rPr lang="ko-KR" altLang="en-US" sz="2000">
                <a:latin typeface="나눔고딕"/>
                <a:ea typeface="나눔고딕"/>
              </a:rPr>
              <a:t> </a:t>
            </a:r>
          </a:p>
          <a:p>
            <a:pPr lvl="0">
              <a:defRPr/>
            </a:pPr>
            <a:endParaRPr lang="ko-KR" altLang="en-US" sz="2000"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2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200">
                <a:latin typeface="나눔고딕"/>
                <a:ea typeface="나눔고딕"/>
              </a:rPr>
              <a:t>2. 프로젝트 목적</a:t>
            </a:r>
          </a:p>
          <a:p>
            <a:pPr lvl="0">
              <a:defRPr/>
            </a:pPr>
            <a:endParaRPr lang="ko-KR" altLang="en-US" sz="2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latin typeface="나눔고딕"/>
                <a:ea typeface="나눔고딕"/>
              </a:rPr>
              <a:t>: 안드로이드 쉘 스크립트를 작성하여 악성 앱이 설치된 실제 스마트폰에서 데이터 덤프를 얻고, 악성 소프트웨어의 탐지 및 행위를 분석합니다.</a:t>
            </a:r>
          </a:p>
        </p:txBody>
      </p:sp>
    </p:spTree>
    <p:extLst>
      <p:ext uri="{BB962C8B-B14F-4D97-AF65-F5344CB8AC3E}">
        <p14:creationId xmlns:p14="http://schemas.microsoft.com/office/powerpoint/2010/main" val="42558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4410" y="3075057"/>
            <a:ext cx="2592705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1"/>
                </a:solidFill>
              </a:rPr>
              <a:t>감사합니다</a:t>
            </a:r>
            <a:r>
              <a:rPr lang="en-US" altLang="ko-KR" sz="4000" spc="-3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E32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5893B-5C30-4253-9E09-9D73E5C43F58}"/>
              </a:ext>
            </a:extLst>
          </p:cNvPr>
          <p:cNvSpPr txBox="1"/>
          <p:nvPr/>
        </p:nvSpPr>
        <p:spPr>
          <a:xfrm>
            <a:off x="4522123" y="3152042"/>
            <a:ext cx="25571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  <a:endParaRPr lang="en-US" altLang="ko-KR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131" y="337864"/>
            <a:ext cx="24545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프로젝트 의의</a:t>
            </a:r>
            <a:endParaRPr lang="en-US" altLang="ko-KR" sz="3600" spc="-3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508" y="130804"/>
            <a:ext cx="104214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넥슨Lv2고딕 Medium"/>
                <a:ea typeface="넥슨Lv2고딕 Medium"/>
              </a:rPr>
              <a:t>Part 1 _ </a:t>
            </a:r>
            <a:r>
              <a:rPr lang="ko-KR" altLang="en-US" sz="1200">
                <a:solidFill>
                  <a:schemeClr val="bg1"/>
                </a:solidFill>
                <a:latin typeface="넥슨Lv2고딕 Medium"/>
                <a:ea typeface="넥슨Lv2고딕 Medium"/>
              </a:rPr>
              <a:t>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211" y="2151262"/>
            <a:ext cx="10969577" cy="29854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2400" b="1" u="sng" dirty="0" err="1">
                <a:latin typeface="나눔고딕"/>
                <a:ea typeface="나눔고딕"/>
              </a:rPr>
              <a:t>기대</a:t>
            </a:r>
            <a:r>
              <a:rPr lang="en-US" altLang="ko-KR" sz="2400" b="1" u="sng" dirty="0">
                <a:latin typeface="나눔고딕"/>
                <a:ea typeface="나눔고딕"/>
              </a:rPr>
              <a:t> </a:t>
            </a:r>
            <a:r>
              <a:rPr lang="en-US" altLang="ko-KR" sz="2400" b="1" u="sng" dirty="0" err="1">
                <a:latin typeface="나눔고딕"/>
                <a:ea typeface="나눔고딕"/>
              </a:rPr>
              <a:t>효과</a:t>
            </a:r>
            <a:endParaRPr lang="en-US" altLang="ko-KR" sz="2400" b="1" u="sng" dirty="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2000" dirty="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2000" dirty="0">
                <a:latin typeface="나눔고딕"/>
                <a:ea typeface="나눔고딕"/>
              </a:rPr>
              <a:t>  </a:t>
            </a:r>
            <a:r>
              <a:rPr lang="en-US" altLang="ko-KR" sz="2400" dirty="0">
                <a:latin typeface="나눔고딕"/>
                <a:ea typeface="나눔고딕"/>
              </a:rPr>
              <a:t>1. </a:t>
            </a:r>
            <a:r>
              <a:rPr lang="en-US" altLang="ko-KR" sz="2400" dirty="0" err="1">
                <a:latin typeface="나눔고딕"/>
                <a:ea typeface="나눔고딕"/>
              </a:rPr>
              <a:t>안드로이드</a:t>
            </a:r>
            <a:r>
              <a:rPr lang="en-US" altLang="ko-KR" sz="2400" dirty="0">
                <a:latin typeface="나눔고딕"/>
                <a:ea typeface="나눔고딕"/>
              </a:rPr>
              <a:t> </a:t>
            </a:r>
            <a:r>
              <a:rPr lang="en-US" altLang="ko-KR" sz="2400" dirty="0" err="1">
                <a:latin typeface="나눔고딕"/>
                <a:ea typeface="나눔고딕"/>
              </a:rPr>
              <a:t>시스템의</a:t>
            </a: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en-US" altLang="ko-KR" sz="2400" dirty="0" err="1">
                <a:latin typeface="나눔고딕"/>
                <a:ea typeface="나눔고딕"/>
              </a:rPr>
              <a:t>데이터</a:t>
            </a: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en-US" altLang="ko-KR" sz="2400" dirty="0" err="1">
                <a:latin typeface="나눔고딕"/>
                <a:ea typeface="나눔고딕"/>
              </a:rPr>
              <a:t>수집과</a:t>
            </a: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en-US" altLang="ko-KR" sz="2400" dirty="0" err="1">
                <a:latin typeface="나눔고딕"/>
                <a:ea typeface="나눔고딕"/>
              </a:rPr>
              <a:t>분석에</a:t>
            </a: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en-US" altLang="ko-KR" sz="2400" dirty="0" err="1">
                <a:latin typeface="나눔고딕"/>
                <a:ea typeface="나눔고딕"/>
              </a:rPr>
              <a:t>대한</a:t>
            </a: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en-US" altLang="ko-KR" sz="2400" dirty="0" err="1">
                <a:latin typeface="나눔고딕"/>
                <a:ea typeface="나눔고딕"/>
              </a:rPr>
              <a:t>기초지식</a:t>
            </a:r>
            <a:r>
              <a:rPr lang="en-US" altLang="ko-KR" sz="2400" dirty="0">
                <a:latin typeface="나눔고딕"/>
                <a:ea typeface="나눔고딕"/>
              </a:rPr>
              <a:t> </a:t>
            </a:r>
            <a:r>
              <a:rPr lang="en-US" altLang="ko-KR" sz="2400" dirty="0" err="1">
                <a:latin typeface="나눔고딕"/>
                <a:ea typeface="나눔고딕"/>
              </a:rPr>
              <a:t>제공</a:t>
            </a:r>
            <a:endParaRPr lang="en-US" altLang="ko-KR" sz="2400" dirty="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2400" dirty="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sz="2400" dirty="0">
                <a:latin typeface="나눔고딕"/>
                <a:ea typeface="나눔고딕"/>
              </a:rPr>
              <a:t>  2. </a:t>
            </a:r>
            <a:r>
              <a:rPr lang="en-US" sz="2400" dirty="0" err="1">
                <a:latin typeface="나눔고딕"/>
                <a:ea typeface="나눔고딕"/>
              </a:rPr>
              <a:t>사용자의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안드로이드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데이터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수집의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업무효율성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증진</a:t>
            </a:r>
            <a:endParaRPr lang="en-US" sz="2400" dirty="0">
              <a:latin typeface="나눔고딕"/>
              <a:ea typeface="나눔고딕"/>
            </a:endParaRPr>
          </a:p>
          <a:p>
            <a:pPr lvl="0">
              <a:defRPr/>
            </a:pPr>
            <a:endParaRPr lang="en-US" sz="2400" dirty="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sz="2400" dirty="0">
                <a:latin typeface="나눔고딕"/>
                <a:ea typeface="나눔고딕"/>
              </a:rPr>
              <a:t>  3. </a:t>
            </a:r>
            <a:r>
              <a:rPr lang="en-US" sz="2400" dirty="0" err="1">
                <a:latin typeface="나눔고딕"/>
                <a:ea typeface="나눔고딕"/>
              </a:rPr>
              <a:t>향후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라이브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포렌식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도구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개발에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활용</a:t>
            </a:r>
            <a:r>
              <a:rPr lang="en-US" sz="2400" dirty="0">
                <a:latin typeface="나눔고딕"/>
                <a:ea typeface="나눔고딕"/>
              </a:rPr>
              <a:t> </a:t>
            </a:r>
            <a:r>
              <a:rPr lang="en-US" sz="2400" dirty="0" err="1">
                <a:latin typeface="나눔고딕"/>
                <a:ea typeface="나눔고딕"/>
              </a:rPr>
              <a:t>가능</a:t>
            </a:r>
            <a:endParaRPr lang="en-US" sz="2400" dirty="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2400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731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droid&gt;안드로이드 생명주기">
            <a:extLst>
              <a:ext uri="{FF2B5EF4-FFF2-40B4-BE49-F238E27FC236}">
                <a16:creationId xmlns:a16="http://schemas.microsoft.com/office/drawing/2014/main" id="{23DEE1A3-AADE-4EC9-90EC-40B627337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5" t="34903" r="7907" b="34431"/>
          <a:stretch/>
        </p:blipFill>
        <p:spPr bwMode="auto">
          <a:xfrm>
            <a:off x="1895289" y="2374911"/>
            <a:ext cx="3429000" cy="66114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  <a:reflection blurRad="6350" stA="50000" endA="300" endPos="35000" dir="5400000" sy="-100000" algn="bl" rotWithShape="0"/>
            <a:softEdge rad="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7999" y="403851"/>
            <a:ext cx="180049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주제</a:t>
            </a:r>
            <a:r>
              <a:rPr lang="en-US" altLang="ko-KR" sz="3600" spc="-3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 </a:t>
            </a:r>
            <a:r>
              <a:rPr lang="ko-KR" altLang="en-US" sz="3600" spc="-3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요약</a:t>
            </a:r>
            <a:endParaRPr lang="en-US" altLang="ko-KR" sz="3600" spc="-3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265508" y="130804"/>
            <a:ext cx="104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Part 1 _ </a:t>
            </a:r>
            <a:r>
              <a:rPr lang="ko-KR" altLang="en-US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04BDF-47BA-4A2D-B784-B18685DEB9C3}"/>
              </a:ext>
            </a:extLst>
          </p:cNvPr>
          <p:cNvSpPr txBox="1"/>
          <p:nvPr/>
        </p:nvSpPr>
        <p:spPr>
          <a:xfrm>
            <a:off x="1960600" y="2938088"/>
            <a:ext cx="8270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쉘 스크립트를 통한 악성 앱 덤프 및 분석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6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265508" y="130804"/>
            <a:ext cx="104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Part 1 _ </a:t>
            </a:r>
            <a:r>
              <a:rPr lang="ko-KR" altLang="en-US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2CBDB4-2E2F-4FBA-A474-39009548E888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68987-6E0B-4B01-901E-D230607F1538}"/>
              </a:ext>
            </a:extLst>
          </p:cNvPr>
          <p:cNvSpPr txBox="1"/>
          <p:nvPr/>
        </p:nvSpPr>
        <p:spPr>
          <a:xfrm>
            <a:off x="265508" y="1261467"/>
            <a:ext cx="84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쉘 스크립트 구성 요소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585D97F-E97C-4EEC-BB37-4DC81E1BC9EB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4E9998-BFCC-42F4-95FC-1F3A88E1B774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752F26-27DE-4648-A8C9-20CA3B0606A4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12C871-D575-4461-943A-4D67F55282D2}"/>
              </a:ext>
            </a:extLst>
          </p:cNvPr>
          <p:cNvSpPr txBox="1"/>
          <p:nvPr/>
        </p:nvSpPr>
        <p:spPr>
          <a:xfrm>
            <a:off x="3756662" y="4712413"/>
            <a:ext cx="240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Android_Active.sh</a:t>
            </a:r>
            <a:endParaRPr lang="ko-KR" altLang="en-US" sz="20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4E6A2-375F-4D62-A860-83BC858A57DD}"/>
              </a:ext>
            </a:extLst>
          </p:cNvPr>
          <p:cNvSpPr txBox="1"/>
          <p:nvPr/>
        </p:nvSpPr>
        <p:spPr>
          <a:xfrm>
            <a:off x="5925777" y="4990007"/>
            <a:ext cx="26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Android_Inactive.sh</a:t>
            </a:r>
            <a:endParaRPr lang="ko-KR" altLang="en-US" sz="20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FE813-025A-4DDC-AFBE-1850FEA5337B}"/>
              </a:ext>
            </a:extLst>
          </p:cNvPr>
          <p:cNvSpPr txBox="1"/>
          <p:nvPr/>
        </p:nvSpPr>
        <p:spPr>
          <a:xfrm>
            <a:off x="5032915" y="2922105"/>
            <a:ext cx="21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Android_main.sh</a:t>
            </a:r>
            <a:endParaRPr lang="ko-KR" altLang="en-US" sz="20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A8BF5-FDE7-49D0-B51F-776EBEAD8793}"/>
              </a:ext>
            </a:extLst>
          </p:cNvPr>
          <p:cNvSpPr txBox="1"/>
          <p:nvPr/>
        </p:nvSpPr>
        <p:spPr>
          <a:xfrm>
            <a:off x="1713673" y="4911846"/>
            <a:ext cx="26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활성데이터 수집 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7E572-5B51-40F9-8687-2CB6F8845DAC}"/>
              </a:ext>
            </a:extLst>
          </p:cNvPr>
          <p:cNvSpPr txBox="1"/>
          <p:nvPr/>
        </p:nvSpPr>
        <p:spPr>
          <a:xfrm>
            <a:off x="8657581" y="4911845"/>
            <a:ext cx="26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비활성데이터 수집 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B5F4A7-6B41-4938-A1F2-515D008E4B9E}"/>
              </a:ext>
            </a:extLst>
          </p:cNvPr>
          <p:cNvSpPr txBox="1"/>
          <p:nvPr/>
        </p:nvSpPr>
        <p:spPr>
          <a:xfrm>
            <a:off x="7631338" y="2180028"/>
            <a:ext cx="340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활성데이터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비활성데이터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스크립트 중 선택 실행 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073C0-E466-8F02-ADA8-6DBDEC022E48}"/>
              </a:ext>
            </a:extLst>
          </p:cNvPr>
          <p:cNvSpPr txBox="1"/>
          <p:nvPr/>
        </p:nvSpPr>
        <p:spPr>
          <a:xfrm>
            <a:off x="611116" y="328438"/>
            <a:ext cx="5032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안드로이드  쉘  스크립트  설명</a:t>
            </a:r>
            <a:endParaRPr lang="en-US" altLang="ko-KR" sz="3600" spc="-3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50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670832" y="2200041"/>
            <a:ext cx="6072574" cy="678756"/>
            <a:chOff x="640553" y="5520082"/>
            <a:chExt cx="2887651" cy="249579"/>
          </a:xfrm>
        </p:grpSpPr>
        <p:sp>
          <p:nvSpPr>
            <p:cNvPr id="19" name="TextBox 18"/>
            <p:cNvSpPr txBox="1"/>
            <p:nvPr/>
          </p:nvSpPr>
          <p:spPr>
            <a:xfrm>
              <a:off x="640553" y="5588589"/>
              <a:ext cx="2887651" cy="181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300" spc="-150">
                  <a:solidFill>
                    <a:srgbClr val="393939"/>
                  </a:solidFill>
                </a:rPr>
                <a:t>.</a:t>
              </a:r>
            </a:p>
            <a:p>
              <a:pPr algn="just">
                <a:defRPr/>
              </a:pPr>
              <a:r>
                <a:rPr lang="en-US" altLang="ko-KR" sz="1300" spc="-150">
                  <a:solidFill>
                    <a:srgbClr val="393939"/>
                  </a:solidFill>
                </a:rPr>
                <a:t>.</a:t>
              </a:r>
              <a:endParaRPr lang="ko-KR" altLang="en-US" sz="1300" spc="-150">
                <a:solidFill>
                  <a:srgbClr val="393939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553" y="5520082"/>
              <a:ext cx="1735455" cy="169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2400" spc="-150">
                <a:solidFill>
                  <a:srgbClr val="393939"/>
                </a:solidFill>
                <a:latin typeface="+mj-ea"/>
                <a:ea typeface="+mj-ea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598315F-5FFE-4763-A22B-81D8B55441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392" y="1210031"/>
            <a:ext cx="5062418" cy="54583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234D79-8D43-48F0-9980-057EE0722B05}"/>
              </a:ext>
            </a:extLst>
          </p:cNvPr>
          <p:cNvSpPr/>
          <p:nvPr/>
        </p:nvSpPr>
        <p:spPr>
          <a:xfrm>
            <a:off x="5787936" y="1534147"/>
            <a:ext cx="6137364" cy="532817"/>
          </a:xfrm>
          <a:prstGeom prst="rect">
            <a:avLst/>
          </a:prstGeom>
          <a:solidFill>
            <a:srgbClr val="008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altLang="ko-KR" sz="28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Android_main.sh   </a:t>
            </a:r>
            <a:endParaRPr lang="ko-KR" altLang="en-US" sz="2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6D8FE-149A-458F-976B-A3951153929D}"/>
              </a:ext>
            </a:extLst>
          </p:cNvPr>
          <p:cNvSpPr txBox="1"/>
          <p:nvPr/>
        </p:nvSpPr>
        <p:spPr>
          <a:xfrm>
            <a:off x="5950857" y="2386353"/>
            <a:ext cx="573755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>
                <a:latin typeface="나눔고딕"/>
                <a:ea typeface="나눔고딕"/>
              </a:rPr>
              <a:t>./Android_main.sh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/>
                <a:ea typeface="나눔고딕"/>
              </a:rPr>
              <a:t>활성데이터</a:t>
            </a:r>
            <a:r>
              <a:rPr lang="en-US" altLang="ko-KR">
                <a:latin typeface="나눔고딕"/>
                <a:ea typeface="나눔고딕"/>
              </a:rPr>
              <a:t>/</a:t>
            </a:r>
            <a:r>
              <a:rPr lang="ko-KR" altLang="en-US">
                <a:latin typeface="나눔고딕"/>
                <a:ea typeface="나눔고딕"/>
              </a:rPr>
              <a:t>비활성데이터 수집 스크립트 중 </a:t>
            </a:r>
            <a:endParaRPr lang="en-US" altLang="ko-KR">
              <a:latin typeface="나눔고딕"/>
              <a:ea typeface="나눔고딕"/>
            </a:endParaRPr>
          </a:p>
          <a:p>
            <a:r>
              <a:rPr lang="ko-KR" altLang="en-US">
                <a:latin typeface="나눔고딕"/>
                <a:ea typeface="나눔고딕"/>
              </a:rPr>
              <a:t>어느 스크립트를 실행할 지 선택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D83F8-03FE-4FB5-912D-4CF5A355F4ED}"/>
              </a:ext>
            </a:extLst>
          </p:cNvPr>
          <p:cNvSpPr txBox="1"/>
          <p:nvPr/>
        </p:nvSpPr>
        <p:spPr>
          <a:xfrm>
            <a:off x="5787936" y="6216640"/>
            <a:ext cx="573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&lt;- </a:t>
            </a:r>
            <a:r>
              <a:rPr lang="en-US" altLang="ko-KR" sz="1400" spc="-150" err="1">
                <a:latin typeface="나눔고딕" panose="020D0604000000000000" pitchFamily="50" charset="-127"/>
                <a:ea typeface="나눔고딕" panose="020D0604000000000000" pitchFamily="50" charset="-127"/>
              </a:rPr>
              <a:t>Android_main</a:t>
            </a:r>
            <a:r>
              <a:rPr lang="en-US" altLang="ko-KR" sz="14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/>
              <a:t>스크립트 실행화면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48D0A-C0F2-431B-8BAC-3D6F61262A0C}"/>
              </a:ext>
            </a:extLst>
          </p:cNvPr>
          <p:cNvSpPr txBox="1"/>
          <p:nvPr/>
        </p:nvSpPr>
        <p:spPr>
          <a:xfrm>
            <a:off x="265508" y="130804"/>
            <a:ext cx="1957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Part 2 _ </a:t>
            </a:r>
            <a:r>
              <a:rPr lang="ko-KR" altLang="en-US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쉘 스크립트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5CBF2-E8D1-5484-3143-7C1BEDBA4001}"/>
              </a:ext>
            </a:extLst>
          </p:cNvPr>
          <p:cNvSpPr txBox="1"/>
          <p:nvPr/>
        </p:nvSpPr>
        <p:spPr>
          <a:xfrm>
            <a:off x="611116" y="328438"/>
            <a:ext cx="5032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안드로이드  쉘  스크립트  설명</a:t>
            </a:r>
            <a:endParaRPr lang="en-US" altLang="ko-KR" sz="3600" spc="-3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670832" y="2200041"/>
            <a:ext cx="6072574" cy="678756"/>
            <a:chOff x="640553" y="5520082"/>
            <a:chExt cx="2887651" cy="249579"/>
          </a:xfrm>
        </p:grpSpPr>
        <p:sp>
          <p:nvSpPr>
            <p:cNvPr id="19" name="TextBox 18"/>
            <p:cNvSpPr txBox="1"/>
            <p:nvPr/>
          </p:nvSpPr>
          <p:spPr>
            <a:xfrm>
              <a:off x="640553" y="5588589"/>
              <a:ext cx="2887651" cy="181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300" spc="-150">
                  <a:solidFill>
                    <a:srgbClr val="393939"/>
                  </a:solidFill>
                </a:rPr>
                <a:t>.</a:t>
              </a:r>
            </a:p>
            <a:p>
              <a:pPr algn="just">
                <a:defRPr/>
              </a:pPr>
              <a:r>
                <a:rPr lang="en-US" altLang="ko-KR" sz="1300" spc="-150">
                  <a:solidFill>
                    <a:srgbClr val="393939"/>
                  </a:solidFill>
                </a:rPr>
                <a:t>.</a:t>
              </a:r>
              <a:endParaRPr lang="ko-KR" altLang="en-US" sz="1300" spc="-150">
                <a:solidFill>
                  <a:srgbClr val="393939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553" y="5520082"/>
              <a:ext cx="1735455" cy="169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2400" spc="-150">
                <a:solidFill>
                  <a:srgbClr val="393939"/>
                </a:soli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787936" y="1459805"/>
            <a:ext cx="6137364" cy="532817"/>
          </a:xfrm>
          <a:prstGeom prst="rect">
            <a:avLst/>
          </a:prstGeom>
          <a:solidFill>
            <a:srgbClr val="008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ko-KR" sz="2800" spc="-150">
                <a:latin typeface="나눔고딕"/>
                <a:ea typeface="나눔고딕"/>
              </a:rPr>
              <a:t>2) Android_Active.sh</a:t>
            </a:r>
            <a:endParaRPr lang="ko-KR" altLang="en-US" sz="2800" spc="-150">
              <a:latin typeface="나눔고딕"/>
              <a:ea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930" y="5517987"/>
            <a:ext cx="57375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Ø"/>
              <a:defRPr/>
            </a:pPr>
            <a:r>
              <a:rPr lang="en-US" altLang="ko-KR">
                <a:latin typeface="나눔고딕"/>
                <a:ea typeface="나눔고딕"/>
              </a:rPr>
              <a:t>./Android_Activce.sh</a:t>
            </a:r>
          </a:p>
          <a:p>
            <a:pPr marL="285750" indent="-285750">
              <a:buFont typeface="Wingdings"/>
              <a:buChar char="Ø"/>
              <a:defRPr/>
            </a:pP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활성 데이터 수집</a:t>
            </a:r>
            <a:endParaRPr lang="en-US" altLang="ko-KR">
              <a:latin typeface="나눔고딕"/>
              <a:ea typeface="나눔고딕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rcRect r="9860" b="40470"/>
          <a:stretch>
            <a:fillRect/>
          </a:stretch>
        </p:blipFill>
        <p:spPr>
          <a:xfrm>
            <a:off x="392826" y="1225797"/>
            <a:ext cx="5061600" cy="5457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5508" y="130804"/>
            <a:ext cx="19574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Part 2 _ </a:t>
            </a:r>
            <a:r>
              <a:rPr lang="ko-KR" altLang="en-US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쉘 스크립트 소개</a:t>
            </a:r>
          </a:p>
        </p:txBody>
      </p:sp>
      <p:pic>
        <p:nvPicPr>
          <p:cNvPr id="3" name="그림 2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1035" y="2141129"/>
            <a:ext cx="5651810" cy="3207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8DCBD9-DBFC-0A1F-A757-7698D55E7EAA}"/>
              </a:ext>
            </a:extLst>
          </p:cNvPr>
          <p:cNvSpPr txBox="1"/>
          <p:nvPr/>
        </p:nvSpPr>
        <p:spPr>
          <a:xfrm>
            <a:off x="611116" y="328438"/>
            <a:ext cx="5032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안드로이드  쉘  스크립트  설명</a:t>
            </a:r>
            <a:endParaRPr lang="en-US" altLang="ko-KR" sz="3600" spc="-3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4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70832" y="2200043"/>
            <a:ext cx="3649568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 spc="-150">
              <a:solidFill>
                <a:srgbClr val="393939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116" y="328438"/>
            <a:ext cx="5032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넥슨Lv2고딕 Medium"/>
                <a:ea typeface="넥슨Lv2고딕 Medium"/>
              </a:rPr>
              <a:t>안드로이드  쉘  스크립트  설명</a:t>
            </a:r>
            <a:endParaRPr lang="en-US" altLang="ko-KR" sz="3600" spc="-300" dirty="0">
              <a:solidFill>
                <a:schemeClr val="bg1"/>
              </a:solidFill>
              <a:latin typeface="넥슨Lv2고딕 Medium"/>
              <a:ea typeface="넥슨Lv2고딕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508" y="130804"/>
            <a:ext cx="19574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Part 2 _ </a:t>
            </a:r>
            <a:r>
              <a:rPr lang="ko-KR" altLang="en-US" sz="12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쉘 스크립트 소개</a:t>
            </a:r>
          </a:p>
        </p:txBody>
      </p:sp>
      <p:pic>
        <p:nvPicPr>
          <p:cNvPr id="6" name="그림 5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8913" y="2139057"/>
            <a:ext cx="5741590" cy="31710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87936" y="1459805"/>
            <a:ext cx="6137364" cy="532817"/>
          </a:xfrm>
          <a:prstGeom prst="rect">
            <a:avLst/>
          </a:prstGeom>
          <a:solidFill>
            <a:srgbClr val="008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ko-KR" sz="2800" spc="-150">
                <a:latin typeface="나눔고딕"/>
                <a:ea typeface="나눔고딕"/>
              </a:rPr>
              <a:t>3) Android_Inactive.sh</a:t>
            </a:r>
            <a:endParaRPr lang="ko-KR" altLang="en-US" sz="2800" spc="-150">
              <a:latin typeface="나눔고딕"/>
              <a:ea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7930" y="5517987"/>
            <a:ext cx="5737551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  <a:defRPr/>
            </a:pPr>
            <a:r>
              <a:rPr lang="en-US" altLang="ko-KR">
                <a:latin typeface="나눔고딕"/>
                <a:ea typeface="나눔고딕"/>
              </a:rPr>
              <a:t>./Android_Inactive.sh</a:t>
            </a:r>
          </a:p>
          <a:p>
            <a:pPr marL="285750" indent="-285750">
              <a:buFont typeface="Wingdings"/>
              <a:buChar char="Ø"/>
              <a:defRPr/>
            </a:pP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비활성 데이터 수집</a:t>
            </a:r>
            <a:endParaRPr lang="en-US" altLang="ko-KR">
              <a:latin typeface="나눔고딕"/>
              <a:ea typeface="나눔고딕"/>
            </a:endParaRPr>
          </a:p>
        </p:txBody>
      </p:sp>
      <p:pic>
        <p:nvPicPr>
          <p:cNvPr id="5" name="Picture 4" descr="A screen shot of a computer  Description automatically generated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201" y="1289390"/>
            <a:ext cx="4998611" cy="54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1248</Words>
  <Application>Microsoft Office PowerPoint</Application>
  <PresentationFormat>와이드스크린</PresentationFormat>
  <Paragraphs>370</Paragraphs>
  <Slides>30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나눔고딕</vt:lpstr>
      <vt:lpstr>나눔스퀘어 ExtraBold</vt:lpstr>
      <vt:lpstr>나눔스퀘어 Light</vt:lpstr>
      <vt:lpstr>넥슨Lv2고딕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 won hui</cp:lastModifiedBy>
  <cp:revision>65</cp:revision>
  <dcterms:created xsi:type="dcterms:W3CDTF">2020-09-07T02:34:06Z</dcterms:created>
  <dcterms:modified xsi:type="dcterms:W3CDTF">2023-10-13T11:31:44Z</dcterms:modified>
  <cp:version>1000.0000.01</cp:version>
</cp:coreProperties>
</file>