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4"/>
  </p:sldMasterIdLst>
  <p:notesMasterIdLst>
    <p:notesMasterId r:id="rId113"/>
  </p:notesMasterIdLst>
  <p:handoutMasterIdLst>
    <p:handoutMasterId r:id="rId114"/>
  </p:handoutMasterIdLst>
  <p:sldIdLst>
    <p:sldId id="256" r:id="rId5"/>
    <p:sldId id="257" r:id="rId6"/>
    <p:sldId id="259" r:id="rId7"/>
    <p:sldId id="261" r:id="rId8"/>
    <p:sldId id="388" r:id="rId9"/>
    <p:sldId id="389" r:id="rId10"/>
    <p:sldId id="391" r:id="rId11"/>
    <p:sldId id="392" r:id="rId12"/>
    <p:sldId id="393" r:id="rId13"/>
    <p:sldId id="394" r:id="rId14"/>
    <p:sldId id="390" r:id="rId15"/>
    <p:sldId id="400" r:id="rId16"/>
    <p:sldId id="395" r:id="rId17"/>
    <p:sldId id="396" r:id="rId18"/>
    <p:sldId id="402" r:id="rId19"/>
    <p:sldId id="403" r:id="rId20"/>
    <p:sldId id="397" r:id="rId21"/>
    <p:sldId id="398" r:id="rId22"/>
    <p:sldId id="399" r:id="rId23"/>
    <p:sldId id="401" r:id="rId24"/>
    <p:sldId id="404" r:id="rId25"/>
    <p:sldId id="405" r:id="rId26"/>
    <p:sldId id="406" r:id="rId27"/>
    <p:sldId id="407" r:id="rId28"/>
    <p:sldId id="408" r:id="rId29"/>
    <p:sldId id="409" r:id="rId30"/>
    <p:sldId id="410" r:id="rId31"/>
    <p:sldId id="411" r:id="rId32"/>
    <p:sldId id="413" r:id="rId33"/>
    <p:sldId id="415" r:id="rId34"/>
    <p:sldId id="412" r:id="rId35"/>
    <p:sldId id="414" r:id="rId36"/>
    <p:sldId id="416" r:id="rId37"/>
    <p:sldId id="417" r:id="rId38"/>
    <p:sldId id="418" r:id="rId39"/>
    <p:sldId id="419" r:id="rId40"/>
    <p:sldId id="420" r:id="rId41"/>
    <p:sldId id="422" r:id="rId42"/>
    <p:sldId id="474" r:id="rId43"/>
    <p:sldId id="475" r:id="rId44"/>
    <p:sldId id="439" r:id="rId45"/>
    <p:sldId id="440" r:id="rId46"/>
    <p:sldId id="441" r:id="rId47"/>
    <p:sldId id="444" r:id="rId48"/>
    <p:sldId id="443" r:id="rId49"/>
    <p:sldId id="442" r:id="rId50"/>
    <p:sldId id="445" r:id="rId51"/>
    <p:sldId id="476" r:id="rId52"/>
    <p:sldId id="477" r:id="rId53"/>
    <p:sldId id="423" r:id="rId54"/>
    <p:sldId id="424" r:id="rId55"/>
    <p:sldId id="425" r:id="rId56"/>
    <p:sldId id="426" r:id="rId57"/>
    <p:sldId id="427" r:id="rId58"/>
    <p:sldId id="428" r:id="rId59"/>
    <p:sldId id="429" r:id="rId60"/>
    <p:sldId id="430" r:id="rId61"/>
    <p:sldId id="431" r:id="rId62"/>
    <p:sldId id="432" r:id="rId63"/>
    <p:sldId id="433" r:id="rId64"/>
    <p:sldId id="434" r:id="rId65"/>
    <p:sldId id="478" r:id="rId66"/>
    <p:sldId id="479" r:id="rId67"/>
    <p:sldId id="435" r:id="rId68"/>
    <p:sldId id="436" r:id="rId69"/>
    <p:sldId id="437" r:id="rId70"/>
    <p:sldId id="438" r:id="rId71"/>
    <p:sldId id="480" r:id="rId72"/>
    <p:sldId id="481" r:id="rId73"/>
    <p:sldId id="446" r:id="rId74"/>
    <p:sldId id="447" r:id="rId75"/>
    <p:sldId id="448" r:id="rId76"/>
    <p:sldId id="449" r:id="rId77"/>
    <p:sldId id="450" r:id="rId78"/>
    <p:sldId id="451" r:id="rId79"/>
    <p:sldId id="452" r:id="rId80"/>
    <p:sldId id="482" r:id="rId81"/>
    <p:sldId id="483" r:id="rId82"/>
    <p:sldId id="453" r:id="rId83"/>
    <p:sldId id="455" r:id="rId84"/>
    <p:sldId id="454" r:id="rId85"/>
    <p:sldId id="456" r:id="rId86"/>
    <p:sldId id="484" r:id="rId87"/>
    <p:sldId id="485" r:id="rId88"/>
    <p:sldId id="457" r:id="rId89"/>
    <p:sldId id="458" r:id="rId90"/>
    <p:sldId id="459" r:id="rId91"/>
    <p:sldId id="460" r:id="rId92"/>
    <p:sldId id="461" r:id="rId93"/>
    <p:sldId id="463" r:id="rId94"/>
    <p:sldId id="464" r:id="rId95"/>
    <p:sldId id="462" r:id="rId96"/>
    <p:sldId id="486" r:id="rId97"/>
    <p:sldId id="487" r:id="rId98"/>
    <p:sldId id="465" r:id="rId99"/>
    <p:sldId id="466" r:id="rId100"/>
    <p:sldId id="467" r:id="rId101"/>
    <p:sldId id="468" r:id="rId102"/>
    <p:sldId id="469" r:id="rId103"/>
    <p:sldId id="470" r:id="rId104"/>
    <p:sldId id="471" r:id="rId105"/>
    <p:sldId id="472" r:id="rId106"/>
    <p:sldId id="473" r:id="rId107"/>
    <p:sldId id="488" r:id="rId108"/>
    <p:sldId id="489" r:id="rId109"/>
    <p:sldId id="490" r:id="rId110"/>
    <p:sldId id="491" r:id="rId111"/>
    <p:sldId id="492" r:id="rId112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115"/>
      <p:bold r:id="rId116"/>
    </p:embeddedFont>
    <p:embeddedFont>
      <p:font typeface="Consolas" panose="020B0609020204030204" pitchFamily="49" charset="0"/>
      <p:regular r:id="rId117"/>
      <p:bold r:id="rId118"/>
      <p:italic r:id="rId119"/>
      <p:boldItalic r:id="rId120"/>
    </p:embeddedFont>
    <p:embeddedFont>
      <p:font typeface="Roboto Slab" panose="020B0600000101010101" charset="0"/>
      <p:regular r:id="rId121"/>
      <p:bold r:id="rId122"/>
    </p:embeddedFont>
    <p:embeddedFont>
      <p:font typeface="Source Sans Pro" panose="020B0503030403020204" pitchFamily="34" charset="0"/>
      <p:regular r:id="rId123"/>
      <p:bold r:id="rId124"/>
      <p:italic r:id="rId125"/>
      <p:boldItalic r:id="rId1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804" userDrawn="1">
          <p15:clr>
            <a:srgbClr val="A4A3A4"/>
          </p15:clr>
        </p15:guide>
        <p15:guide id="2" pos="5103" userDrawn="1">
          <p15:clr>
            <a:srgbClr val="A4A3A4"/>
          </p15:clr>
        </p15:guide>
        <p15:guide id="3" pos="499" userDrawn="1">
          <p15:clr>
            <a:srgbClr val="A4A3A4"/>
          </p15:clr>
        </p15:guide>
        <p15:guide id="4" pos="2494" userDrawn="1">
          <p15:clr>
            <a:srgbClr val="A4A3A4"/>
          </p15:clr>
        </p15:guide>
        <p15:guide id="5" pos="2903" userDrawn="1">
          <p15:clr>
            <a:srgbClr val="A4A3A4"/>
          </p15:clr>
        </p15:guide>
        <p15:guide id="6" orient="horz" pos="3003" userDrawn="1">
          <p15:clr>
            <a:srgbClr val="A4A3A4"/>
          </p15:clr>
        </p15:guide>
        <p15:guide id="7" pos="86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DAE1E4"/>
    <a:srgbClr val="0091EA"/>
    <a:srgbClr val="0B96EB"/>
    <a:srgbClr val="839EAB"/>
    <a:srgbClr val="93D0F6"/>
    <a:srgbClr val="DEE5E9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05" autoAdjust="0"/>
    <p:restoredTop sz="75293" autoAdjust="0"/>
  </p:normalViewPr>
  <p:slideViewPr>
    <p:cSldViewPr snapToGrid="0" showGuides="1">
      <p:cViewPr varScale="1">
        <p:scale>
          <a:sx n="114" d="100"/>
          <a:sy n="114" d="100"/>
        </p:scale>
        <p:origin x="1146" y="186"/>
      </p:cViewPr>
      <p:guideLst>
        <p:guide orient="horz" pos="804"/>
        <p:guide pos="5103"/>
        <p:guide pos="499"/>
        <p:guide pos="2494"/>
        <p:guide pos="2903"/>
        <p:guide orient="horz" pos="3003"/>
        <p:guide pos="86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font" Target="fonts/font3.fntdata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font" Target="fonts/font9.fntdata"/><Relationship Id="rId128" Type="http://schemas.openxmlformats.org/officeDocument/2006/relationships/viewProps" Target="viewProps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notesMaster" Target="notesMasters/notesMaster1.xml"/><Relationship Id="rId118" Type="http://schemas.openxmlformats.org/officeDocument/2006/relationships/font" Target="fonts/font4.fntdata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24" Type="http://schemas.openxmlformats.org/officeDocument/2006/relationships/font" Target="fonts/font10.fntdata"/><Relationship Id="rId129" Type="http://schemas.openxmlformats.org/officeDocument/2006/relationships/theme" Target="theme/theme1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handoutMaster" Target="handoutMasters/handoutMaster1.xml"/><Relationship Id="rId119" Type="http://schemas.openxmlformats.org/officeDocument/2006/relationships/font" Target="fonts/font5.fntdata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0" Type="http://schemas.openxmlformats.org/officeDocument/2006/relationships/tableStyles" Target="tableStyles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font" Target="fonts/font6.fntdata"/><Relationship Id="rId125" Type="http://schemas.openxmlformats.org/officeDocument/2006/relationships/font" Target="fonts/font11.fntdata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font" Target="fonts/font1.fntdata"/><Relationship Id="rId131" Type="http://schemas.microsoft.com/office/2016/11/relationships/changesInfo" Target="changesInfos/changesInfo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font" Target="fonts/font12.fntdata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font" Target="fonts/font7.fntdata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font" Target="fonts/font2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상훈" userId="47472a0d-e212-4571-abdb-07ea936ded22" providerId="ADAL" clId="{D3B7FA00-B23D-4753-9C24-1DF5F1965666}"/>
    <pc:docChg chg="undo custSel addSld delSld modSld sldOrd">
      <pc:chgData name="이상훈" userId="47472a0d-e212-4571-abdb-07ea936ded22" providerId="ADAL" clId="{D3B7FA00-B23D-4753-9C24-1DF5F1965666}" dt="2024-02-18T12:54:33.787" v="967" actId="14100"/>
      <pc:docMkLst>
        <pc:docMk/>
      </pc:docMkLst>
      <pc:sldChg chg="addSp delSp modSp add">
        <pc:chgData name="이상훈" userId="47472a0d-e212-4571-abdb-07ea936ded22" providerId="ADAL" clId="{D3B7FA00-B23D-4753-9C24-1DF5F1965666}" dt="2024-02-18T10:04:54.823" v="40" actId="1076"/>
        <pc:sldMkLst>
          <pc:docMk/>
          <pc:sldMk cId="2043016537" sldId="450"/>
        </pc:sldMkLst>
        <pc:spChg chg="add mod">
          <ac:chgData name="이상훈" userId="47472a0d-e212-4571-abdb-07ea936ded22" providerId="ADAL" clId="{D3B7FA00-B23D-4753-9C24-1DF5F1965666}" dt="2024-02-18T10:04:54.823" v="40" actId="1076"/>
          <ac:spMkLst>
            <pc:docMk/>
            <pc:sldMk cId="2043016537" sldId="450"/>
            <ac:spMk id="2" creationId="{5AC36381-0CF8-463B-B03F-DCF21B45E192}"/>
          </ac:spMkLst>
        </pc:spChg>
        <pc:spChg chg="del">
          <ac:chgData name="이상훈" userId="47472a0d-e212-4571-abdb-07ea936ded22" providerId="ADAL" clId="{D3B7FA00-B23D-4753-9C24-1DF5F1965666}" dt="2024-02-18T10:04:35.783" v="30" actId="478"/>
          <ac:spMkLst>
            <pc:docMk/>
            <pc:sldMk cId="2043016537" sldId="450"/>
            <ac:spMk id="3" creationId="{FEB09E75-4CCF-4815-AFF8-FE819A5F55E6}"/>
          </ac:spMkLst>
        </pc:spChg>
        <pc:spChg chg="mod">
          <ac:chgData name="이상훈" userId="47472a0d-e212-4571-abdb-07ea936ded22" providerId="ADAL" clId="{D3B7FA00-B23D-4753-9C24-1DF5F1965666}" dt="2024-02-18T10:04:33.700" v="29" actId="6549"/>
          <ac:spMkLst>
            <pc:docMk/>
            <pc:sldMk cId="2043016537" sldId="450"/>
            <ac:spMk id="9" creationId="{3FA6B548-5116-4B5B-9F6B-6C161B0A4408}"/>
          </ac:spMkLst>
        </pc:spChg>
      </pc:sldChg>
      <pc:sldChg chg="addSp delSp modSp add">
        <pc:chgData name="이상훈" userId="47472a0d-e212-4571-abdb-07ea936ded22" providerId="ADAL" clId="{D3B7FA00-B23D-4753-9C24-1DF5F1965666}" dt="2024-02-18T10:13:06.496" v="194" actId="14100"/>
        <pc:sldMkLst>
          <pc:docMk/>
          <pc:sldMk cId="2887368695" sldId="451"/>
        </pc:sldMkLst>
        <pc:spChg chg="del">
          <ac:chgData name="이상훈" userId="47472a0d-e212-4571-abdb-07ea936ded22" providerId="ADAL" clId="{D3B7FA00-B23D-4753-9C24-1DF5F1965666}" dt="2024-02-18T10:06:20.386" v="42" actId="478"/>
          <ac:spMkLst>
            <pc:docMk/>
            <pc:sldMk cId="2887368695" sldId="451"/>
            <ac:spMk id="2" creationId="{5AC36381-0CF8-463B-B03F-DCF21B45E192}"/>
          </ac:spMkLst>
        </pc:spChg>
        <pc:spChg chg="add mod">
          <ac:chgData name="이상훈" userId="47472a0d-e212-4571-abdb-07ea936ded22" providerId="ADAL" clId="{D3B7FA00-B23D-4753-9C24-1DF5F1965666}" dt="2024-02-18T10:13:06.496" v="194" actId="14100"/>
          <ac:spMkLst>
            <pc:docMk/>
            <pc:sldMk cId="2887368695" sldId="451"/>
            <ac:spMk id="3" creationId="{B5F55E6C-76D9-4C78-8784-5157EA770BCA}"/>
          </ac:spMkLst>
        </pc:spChg>
      </pc:sldChg>
      <pc:sldChg chg="addSp delSp modSp add">
        <pc:chgData name="이상훈" userId="47472a0d-e212-4571-abdb-07ea936ded22" providerId="ADAL" clId="{D3B7FA00-B23D-4753-9C24-1DF5F1965666}" dt="2024-02-18T10:15:54.856" v="409"/>
        <pc:sldMkLst>
          <pc:docMk/>
          <pc:sldMk cId="2905564935" sldId="452"/>
        </pc:sldMkLst>
        <pc:spChg chg="del">
          <ac:chgData name="이상훈" userId="47472a0d-e212-4571-abdb-07ea936ded22" providerId="ADAL" clId="{D3B7FA00-B23D-4753-9C24-1DF5F1965666}" dt="2024-02-18T10:13:46.397" v="196" actId="478"/>
          <ac:spMkLst>
            <pc:docMk/>
            <pc:sldMk cId="2905564935" sldId="452"/>
            <ac:spMk id="3" creationId="{B5F55E6C-76D9-4C78-8784-5157EA770BCA}"/>
          </ac:spMkLst>
        </pc:spChg>
        <pc:spChg chg="add del mod">
          <ac:chgData name="이상훈" userId="47472a0d-e212-4571-abdb-07ea936ded22" providerId="ADAL" clId="{D3B7FA00-B23D-4753-9C24-1DF5F1965666}" dt="2024-02-18T10:15:06.363" v="205" actId="478"/>
          <ac:spMkLst>
            <pc:docMk/>
            <pc:sldMk cId="2905564935" sldId="452"/>
            <ac:spMk id="6" creationId="{5BBA84F4-22F7-43D4-AF14-EA4808CF150D}"/>
          </ac:spMkLst>
        </pc:spChg>
        <pc:spChg chg="del">
          <ac:chgData name="이상훈" userId="47472a0d-e212-4571-abdb-07ea936ded22" providerId="ADAL" clId="{D3B7FA00-B23D-4753-9C24-1DF5F1965666}" dt="2024-02-18T10:14:53.426" v="201" actId="478"/>
          <ac:spMkLst>
            <pc:docMk/>
            <pc:sldMk cId="2905564935" sldId="452"/>
            <ac:spMk id="9" creationId="{3FA6B548-5116-4B5B-9F6B-6C161B0A4408}"/>
          </ac:spMkLst>
        </pc:spChg>
        <pc:spChg chg="add del">
          <ac:chgData name="이상훈" userId="47472a0d-e212-4571-abdb-07ea936ded22" providerId="ADAL" clId="{D3B7FA00-B23D-4753-9C24-1DF5F1965666}" dt="2024-02-18T10:15:03.518" v="204" actId="478"/>
          <ac:spMkLst>
            <pc:docMk/>
            <pc:sldMk cId="2905564935" sldId="452"/>
            <ac:spMk id="11" creationId="{563A62B6-5374-4D07-9688-C0633FE5626B}"/>
          </ac:spMkLst>
        </pc:spChg>
        <pc:spChg chg="add mod">
          <ac:chgData name="이상훈" userId="47472a0d-e212-4571-abdb-07ea936ded22" providerId="ADAL" clId="{D3B7FA00-B23D-4753-9C24-1DF5F1965666}" dt="2024-02-18T10:15:54.856" v="409"/>
          <ac:spMkLst>
            <pc:docMk/>
            <pc:sldMk cId="2905564935" sldId="452"/>
            <ac:spMk id="12" creationId="{EBDB8208-20E9-4882-BF37-50D367958C05}"/>
          </ac:spMkLst>
        </pc:spChg>
        <pc:spChg chg="add">
          <ac:chgData name="이상훈" userId="47472a0d-e212-4571-abdb-07ea936ded22" providerId="ADAL" clId="{D3B7FA00-B23D-4753-9C24-1DF5F1965666}" dt="2024-02-18T10:15:09.008" v="206"/>
          <ac:spMkLst>
            <pc:docMk/>
            <pc:sldMk cId="2905564935" sldId="452"/>
            <ac:spMk id="13" creationId="{D1048E5C-EA8B-466A-B5E5-71088F101CD9}"/>
          </ac:spMkLst>
        </pc:spChg>
        <pc:picChg chg="add mod">
          <ac:chgData name="이상훈" userId="47472a0d-e212-4571-abdb-07ea936ded22" providerId="ADAL" clId="{D3B7FA00-B23D-4753-9C24-1DF5F1965666}" dt="2024-02-18T10:14:44.107" v="200" actId="14100"/>
          <ac:picMkLst>
            <pc:docMk/>
            <pc:sldMk cId="2905564935" sldId="452"/>
            <ac:picMk id="2" creationId="{872C71BC-1737-46B9-A2AF-2DEC05126F6D}"/>
          </ac:picMkLst>
        </pc:picChg>
      </pc:sldChg>
      <pc:sldChg chg="modSp add">
        <pc:chgData name="이상훈" userId="47472a0d-e212-4571-abdb-07ea936ded22" providerId="ADAL" clId="{D3B7FA00-B23D-4753-9C24-1DF5F1965666}" dt="2024-02-18T12:20:55.704" v="479"/>
        <pc:sldMkLst>
          <pc:docMk/>
          <pc:sldMk cId="2223296183" sldId="453"/>
        </pc:sldMkLst>
        <pc:spChg chg="mod">
          <ac:chgData name="이상훈" userId="47472a0d-e212-4571-abdb-07ea936ded22" providerId="ADAL" clId="{D3B7FA00-B23D-4753-9C24-1DF5F1965666}" dt="2024-02-18T12:20:55.704" v="479"/>
          <ac:spMkLst>
            <pc:docMk/>
            <pc:sldMk cId="2223296183" sldId="453"/>
            <ac:spMk id="16" creationId="{52B30010-E0F7-40FA-8C16-D04AD9D674EA}"/>
          </ac:spMkLst>
        </pc:spChg>
        <pc:spChg chg="mod">
          <ac:chgData name="이상훈" userId="47472a0d-e212-4571-abdb-07ea936ded22" providerId="ADAL" clId="{D3B7FA00-B23D-4753-9C24-1DF5F1965666}" dt="2024-02-18T12:20:16.729" v="469" actId="20577"/>
          <ac:spMkLst>
            <pc:docMk/>
            <pc:sldMk cId="2223296183" sldId="453"/>
            <ac:spMk id="110" creationId="{00000000-0000-0000-0000-000000000000}"/>
          </ac:spMkLst>
        </pc:spChg>
      </pc:sldChg>
      <pc:sldChg chg="addSp delSp modSp add">
        <pc:chgData name="이상훈" userId="47472a0d-e212-4571-abdb-07ea936ded22" providerId="ADAL" clId="{D3B7FA00-B23D-4753-9C24-1DF5F1965666}" dt="2024-02-18T12:30:51.525" v="506" actId="1076"/>
        <pc:sldMkLst>
          <pc:docMk/>
          <pc:sldMk cId="2478692718" sldId="454"/>
        </pc:sldMkLst>
        <pc:spChg chg="del">
          <ac:chgData name="이상훈" userId="47472a0d-e212-4571-abdb-07ea936ded22" providerId="ADAL" clId="{D3B7FA00-B23D-4753-9C24-1DF5F1965666}" dt="2024-02-18T12:29:11.848" v="485" actId="478"/>
          <ac:spMkLst>
            <pc:docMk/>
            <pc:sldMk cId="2478692718" sldId="454"/>
            <ac:spMk id="2" creationId="{5AC36381-0CF8-463B-B03F-DCF21B45E192}"/>
          </ac:spMkLst>
        </pc:spChg>
        <pc:spChg chg="add mod">
          <ac:chgData name="이상훈" userId="47472a0d-e212-4571-abdb-07ea936ded22" providerId="ADAL" clId="{D3B7FA00-B23D-4753-9C24-1DF5F1965666}" dt="2024-02-18T12:30:51.525" v="506" actId="1076"/>
          <ac:spMkLst>
            <pc:docMk/>
            <pc:sldMk cId="2478692718" sldId="454"/>
            <ac:spMk id="3" creationId="{27B5530C-5E5C-4FD8-B2B0-605415FFB938}"/>
          </ac:spMkLst>
        </pc:spChg>
        <pc:spChg chg="mod">
          <ac:chgData name="이상훈" userId="47472a0d-e212-4571-abdb-07ea936ded22" providerId="ADAL" clId="{D3B7FA00-B23D-4753-9C24-1DF5F1965666}" dt="2024-02-18T12:29:08.360" v="484" actId="20577"/>
          <ac:spMkLst>
            <pc:docMk/>
            <pc:sldMk cId="2478692718" sldId="454"/>
            <ac:spMk id="9" creationId="{3FA6B548-5116-4B5B-9F6B-6C161B0A4408}"/>
          </ac:spMkLst>
        </pc:spChg>
        <pc:spChg chg="mod">
          <ac:chgData name="이상훈" userId="47472a0d-e212-4571-abdb-07ea936ded22" providerId="ADAL" clId="{D3B7FA00-B23D-4753-9C24-1DF5F1965666}" dt="2024-02-18T12:29:04.751" v="481"/>
          <ac:spMkLst>
            <pc:docMk/>
            <pc:sldMk cId="2478692718" sldId="454"/>
            <ac:spMk id="110" creationId="{00000000-0000-0000-0000-000000000000}"/>
          </ac:spMkLst>
        </pc:spChg>
      </pc:sldChg>
      <pc:sldChg chg="addSp delSp modSp add ord">
        <pc:chgData name="이상훈" userId="47472a0d-e212-4571-abdb-07ea936ded22" providerId="ADAL" clId="{D3B7FA00-B23D-4753-9C24-1DF5F1965666}" dt="2024-02-18T12:31:37.967" v="521" actId="20577"/>
        <pc:sldMkLst>
          <pc:docMk/>
          <pc:sldMk cId="1347680489" sldId="455"/>
        </pc:sldMkLst>
        <pc:spChg chg="add del mod">
          <ac:chgData name="이상훈" userId="47472a0d-e212-4571-abdb-07ea936ded22" providerId="ADAL" clId="{D3B7FA00-B23D-4753-9C24-1DF5F1965666}" dt="2024-02-18T12:30:46.269" v="505" actId="478"/>
          <ac:spMkLst>
            <pc:docMk/>
            <pc:sldMk cId="1347680489" sldId="455"/>
            <ac:spMk id="2" creationId="{5D472851-F515-4D89-BE43-8F7786035353}"/>
          </ac:spMkLst>
        </pc:spChg>
        <pc:spChg chg="del">
          <ac:chgData name="이상훈" userId="47472a0d-e212-4571-abdb-07ea936ded22" providerId="ADAL" clId="{D3B7FA00-B23D-4753-9C24-1DF5F1965666}" dt="2024-02-18T12:30:27.396" v="501" actId="478"/>
          <ac:spMkLst>
            <pc:docMk/>
            <pc:sldMk cId="1347680489" sldId="455"/>
            <ac:spMk id="3" creationId="{27B5530C-5E5C-4FD8-B2B0-605415FFB938}"/>
          </ac:spMkLst>
        </pc:spChg>
        <pc:spChg chg="add mod">
          <ac:chgData name="이상훈" userId="47472a0d-e212-4571-abdb-07ea936ded22" providerId="ADAL" clId="{D3B7FA00-B23D-4753-9C24-1DF5F1965666}" dt="2024-02-18T12:31:37.967" v="521" actId="20577"/>
          <ac:spMkLst>
            <pc:docMk/>
            <pc:sldMk cId="1347680489" sldId="455"/>
            <ac:spMk id="4" creationId="{9726A0C5-FED5-47D0-83B4-6907ADB1568C}"/>
          </ac:spMkLst>
        </pc:spChg>
        <pc:spChg chg="add del mod">
          <ac:chgData name="이상훈" userId="47472a0d-e212-4571-abdb-07ea936ded22" providerId="ADAL" clId="{D3B7FA00-B23D-4753-9C24-1DF5F1965666}" dt="2024-02-18T12:31:33.504" v="519" actId="478"/>
          <ac:spMkLst>
            <pc:docMk/>
            <pc:sldMk cId="1347680489" sldId="455"/>
            <ac:spMk id="8" creationId="{ACDBA80B-8C95-40B3-B3FC-83140C4188EA}"/>
          </ac:spMkLst>
        </pc:spChg>
        <pc:spChg chg="del">
          <ac:chgData name="이상훈" userId="47472a0d-e212-4571-abdb-07ea936ded22" providerId="ADAL" clId="{D3B7FA00-B23D-4753-9C24-1DF5F1965666}" dt="2024-02-18T12:31:30.924" v="518" actId="478"/>
          <ac:spMkLst>
            <pc:docMk/>
            <pc:sldMk cId="1347680489" sldId="455"/>
            <ac:spMk id="9" creationId="{3FA6B548-5116-4B5B-9F6B-6C161B0A4408}"/>
          </ac:spMkLst>
        </pc:spChg>
      </pc:sldChg>
      <pc:sldChg chg="addSp delSp modSp add">
        <pc:chgData name="이상훈" userId="47472a0d-e212-4571-abdb-07ea936ded22" providerId="ADAL" clId="{D3B7FA00-B23D-4753-9C24-1DF5F1965666}" dt="2024-02-18T12:40:31.103" v="717"/>
        <pc:sldMkLst>
          <pc:docMk/>
          <pc:sldMk cId="128718461" sldId="456"/>
        </pc:sldMkLst>
        <pc:spChg chg="mod">
          <ac:chgData name="이상훈" userId="47472a0d-e212-4571-abdb-07ea936ded22" providerId="ADAL" clId="{D3B7FA00-B23D-4753-9C24-1DF5F1965666}" dt="2024-02-18T12:40:31.103" v="717"/>
          <ac:spMkLst>
            <pc:docMk/>
            <pc:sldMk cId="128718461" sldId="456"/>
            <ac:spMk id="12" creationId="{EBDB8208-20E9-4882-BF37-50D367958C05}"/>
          </ac:spMkLst>
        </pc:spChg>
        <pc:spChg chg="mod">
          <ac:chgData name="이상훈" userId="47472a0d-e212-4571-abdb-07ea936ded22" providerId="ADAL" clId="{D3B7FA00-B23D-4753-9C24-1DF5F1965666}" dt="2024-02-18T12:38:58.292" v="523"/>
          <ac:spMkLst>
            <pc:docMk/>
            <pc:sldMk cId="128718461" sldId="456"/>
            <ac:spMk id="110" creationId="{00000000-0000-0000-0000-000000000000}"/>
          </ac:spMkLst>
        </pc:spChg>
        <pc:picChg chg="del">
          <ac:chgData name="이상훈" userId="47472a0d-e212-4571-abdb-07ea936ded22" providerId="ADAL" clId="{D3B7FA00-B23D-4753-9C24-1DF5F1965666}" dt="2024-02-18T12:38:59.198" v="524" actId="478"/>
          <ac:picMkLst>
            <pc:docMk/>
            <pc:sldMk cId="128718461" sldId="456"/>
            <ac:picMk id="2" creationId="{872C71BC-1737-46B9-A2AF-2DEC05126F6D}"/>
          </ac:picMkLst>
        </pc:picChg>
        <pc:picChg chg="add mod">
          <ac:chgData name="이상훈" userId="47472a0d-e212-4571-abdb-07ea936ded22" providerId="ADAL" clId="{D3B7FA00-B23D-4753-9C24-1DF5F1965666}" dt="2024-02-18T12:39:37.459" v="538" actId="14100"/>
          <ac:picMkLst>
            <pc:docMk/>
            <pc:sldMk cId="128718461" sldId="456"/>
            <ac:picMk id="3" creationId="{2AA4AA6C-0A35-4F51-8514-047E48835117}"/>
          </ac:picMkLst>
        </pc:picChg>
      </pc:sldChg>
      <pc:sldChg chg="modSp add">
        <pc:chgData name="이상훈" userId="47472a0d-e212-4571-abdb-07ea936ded22" providerId="ADAL" clId="{D3B7FA00-B23D-4753-9C24-1DF5F1965666}" dt="2024-02-18T12:50:06.167" v="943" actId="20577"/>
        <pc:sldMkLst>
          <pc:docMk/>
          <pc:sldMk cId="1669785625" sldId="457"/>
        </pc:sldMkLst>
        <pc:spChg chg="mod">
          <ac:chgData name="이상훈" userId="47472a0d-e212-4571-abdb-07ea936ded22" providerId="ADAL" clId="{D3B7FA00-B23D-4753-9C24-1DF5F1965666}" dt="2024-02-18T12:50:06.167" v="943" actId="20577"/>
          <ac:spMkLst>
            <pc:docMk/>
            <pc:sldMk cId="1669785625" sldId="457"/>
            <ac:spMk id="16" creationId="{52B30010-E0F7-40FA-8C16-D04AD9D674EA}"/>
          </ac:spMkLst>
        </pc:spChg>
        <pc:spChg chg="mod">
          <ac:chgData name="이상훈" userId="47472a0d-e212-4571-abdb-07ea936ded22" providerId="ADAL" clId="{D3B7FA00-B23D-4753-9C24-1DF5F1965666}" dt="2024-02-18T12:49:40.506" v="766"/>
          <ac:spMkLst>
            <pc:docMk/>
            <pc:sldMk cId="1669785625" sldId="457"/>
            <ac:spMk id="110" creationId="{00000000-0000-0000-0000-000000000000}"/>
          </ac:spMkLst>
        </pc:spChg>
      </pc:sldChg>
      <pc:sldChg chg="addSp delSp modSp add">
        <pc:chgData name="이상훈" userId="47472a0d-e212-4571-abdb-07ea936ded22" providerId="ADAL" clId="{D3B7FA00-B23D-4753-9C24-1DF5F1965666}" dt="2024-02-18T12:51:49.743" v="958" actId="14100"/>
        <pc:sldMkLst>
          <pc:docMk/>
          <pc:sldMk cId="3719922003" sldId="458"/>
        </pc:sldMkLst>
        <pc:spChg chg="add mod">
          <ac:chgData name="이상훈" userId="47472a0d-e212-4571-abdb-07ea936ded22" providerId="ADAL" clId="{D3B7FA00-B23D-4753-9C24-1DF5F1965666}" dt="2024-02-18T12:51:49.743" v="958" actId="14100"/>
          <ac:spMkLst>
            <pc:docMk/>
            <pc:sldMk cId="3719922003" sldId="458"/>
            <ac:spMk id="2" creationId="{1006B866-F518-44C7-BB69-A413C66B8026}"/>
          </ac:spMkLst>
        </pc:spChg>
        <pc:spChg chg="del">
          <ac:chgData name="이상훈" userId="47472a0d-e212-4571-abdb-07ea936ded22" providerId="ADAL" clId="{D3B7FA00-B23D-4753-9C24-1DF5F1965666}" dt="2024-02-18T12:51:28.820" v="946" actId="478"/>
          <ac:spMkLst>
            <pc:docMk/>
            <pc:sldMk cId="3719922003" sldId="458"/>
            <ac:spMk id="3" creationId="{27B5530C-5E5C-4FD8-B2B0-605415FFB938}"/>
          </ac:spMkLst>
        </pc:spChg>
        <pc:spChg chg="mod">
          <ac:chgData name="이상훈" userId="47472a0d-e212-4571-abdb-07ea936ded22" providerId="ADAL" clId="{D3B7FA00-B23D-4753-9C24-1DF5F1965666}" dt="2024-02-18T12:50:16.521" v="945"/>
          <ac:spMkLst>
            <pc:docMk/>
            <pc:sldMk cId="3719922003" sldId="458"/>
            <ac:spMk id="110" creationId="{00000000-0000-0000-0000-000000000000}"/>
          </ac:spMkLst>
        </pc:spChg>
      </pc:sldChg>
      <pc:sldChg chg="addSp delSp modSp add">
        <pc:chgData name="이상훈" userId="47472a0d-e212-4571-abdb-07ea936ded22" providerId="ADAL" clId="{D3B7FA00-B23D-4753-9C24-1DF5F1965666}" dt="2024-02-18T12:54:33.787" v="967" actId="14100"/>
        <pc:sldMkLst>
          <pc:docMk/>
          <pc:sldMk cId="1140854220" sldId="459"/>
        </pc:sldMkLst>
        <pc:spChg chg="del">
          <ac:chgData name="이상훈" userId="47472a0d-e212-4571-abdb-07ea936ded22" providerId="ADAL" clId="{D3B7FA00-B23D-4753-9C24-1DF5F1965666}" dt="2024-02-18T12:54:27.911" v="960" actId="478"/>
          <ac:spMkLst>
            <pc:docMk/>
            <pc:sldMk cId="1140854220" sldId="459"/>
            <ac:spMk id="2" creationId="{1006B866-F518-44C7-BB69-A413C66B8026}"/>
          </ac:spMkLst>
        </pc:spChg>
        <pc:spChg chg="add mod">
          <ac:chgData name="이상훈" userId="47472a0d-e212-4571-abdb-07ea936ded22" providerId="ADAL" clId="{D3B7FA00-B23D-4753-9C24-1DF5F1965666}" dt="2024-02-18T12:54:33.787" v="967" actId="14100"/>
          <ac:spMkLst>
            <pc:docMk/>
            <pc:sldMk cId="1140854220" sldId="459"/>
            <ac:spMk id="3" creationId="{73E6DEC9-74B6-4ADC-A159-FBA895D92022}"/>
          </ac:spMkLst>
        </pc:spChg>
      </pc:sldChg>
    </pc:docChg>
  </pc:docChgLst>
  <pc:docChgLst>
    <pc:chgData name="상훈 이" userId="47472a0d-e212-4571-abdb-07ea936ded22" providerId="ADAL" clId="{4CD352D0-811C-4117-8537-742C57E17809}"/>
    <pc:docChg chg="undo custSel addSld delSld modSld sldOrd">
      <pc:chgData name="상훈 이" userId="47472a0d-e212-4571-abdb-07ea936ded22" providerId="ADAL" clId="{4CD352D0-811C-4117-8537-742C57E17809}" dt="2024-02-18T02:58:30.227" v="1921"/>
      <pc:docMkLst>
        <pc:docMk/>
      </pc:docMkLst>
      <pc:sldChg chg="modSp">
        <pc:chgData name="상훈 이" userId="47472a0d-e212-4571-abdb-07ea936ded22" providerId="ADAL" clId="{4CD352D0-811C-4117-8537-742C57E17809}" dt="2024-02-18T01:16:10.780" v="286"/>
        <pc:sldMkLst>
          <pc:docMk/>
          <pc:sldMk cId="497416849" sldId="423"/>
        </pc:sldMkLst>
        <pc:spChg chg="mod">
          <ac:chgData name="상훈 이" userId="47472a0d-e212-4571-abdb-07ea936ded22" providerId="ADAL" clId="{4CD352D0-811C-4117-8537-742C57E17809}" dt="2024-02-18T01:16:10.780" v="286"/>
          <ac:spMkLst>
            <pc:docMk/>
            <pc:sldMk cId="497416849" sldId="423"/>
            <ac:spMk id="110" creationId="{00000000-0000-0000-0000-000000000000}"/>
          </ac:spMkLst>
        </pc:spChg>
      </pc:sldChg>
      <pc:sldChg chg="modSp">
        <pc:chgData name="상훈 이" userId="47472a0d-e212-4571-abdb-07ea936ded22" providerId="ADAL" clId="{4CD352D0-811C-4117-8537-742C57E17809}" dt="2024-02-18T01:16:15.686" v="288" actId="20577"/>
        <pc:sldMkLst>
          <pc:docMk/>
          <pc:sldMk cId="3469974110" sldId="424"/>
        </pc:sldMkLst>
        <pc:spChg chg="mod">
          <ac:chgData name="상훈 이" userId="47472a0d-e212-4571-abdb-07ea936ded22" providerId="ADAL" clId="{4CD352D0-811C-4117-8537-742C57E17809}" dt="2024-02-18T01:16:15.686" v="288" actId="20577"/>
          <ac:spMkLst>
            <pc:docMk/>
            <pc:sldMk cId="3469974110" sldId="424"/>
            <ac:spMk id="110" creationId="{00000000-0000-0000-0000-000000000000}"/>
          </ac:spMkLst>
        </pc:spChg>
      </pc:sldChg>
      <pc:sldChg chg="modSp">
        <pc:chgData name="상훈 이" userId="47472a0d-e212-4571-abdb-07ea936ded22" providerId="ADAL" clId="{4CD352D0-811C-4117-8537-742C57E17809}" dt="2024-02-18T01:16:18.606" v="290" actId="20577"/>
        <pc:sldMkLst>
          <pc:docMk/>
          <pc:sldMk cId="1481709845" sldId="425"/>
        </pc:sldMkLst>
        <pc:spChg chg="mod">
          <ac:chgData name="상훈 이" userId="47472a0d-e212-4571-abdb-07ea936ded22" providerId="ADAL" clId="{4CD352D0-811C-4117-8537-742C57E17809}" dt="2024-02-18T01:16:18.606" v="290" actId="20577"/>
          <ac:spMkLst>
            <pc:docMk/>
            <pc:sldMk cId="1481709845" sldId="425"/>
            <ac:spMk id="110" creationId="{00000000-0000-0000-0000-000000000000}"/>
          </ac:spMkLst>
        </pc:spChg>
      </pc:sldChg>
      <pc:sldChg chg="modSp">
        <pc:chgData name="상훈 이" userId="47472a0d-e212-4571-abdb-07ea936ded22" providerId="ADAL" clId="{4CD352D0-811C-4117-8537-742C57E17809}" dt="2024-02-18T01:16:21.874" v="292" actId="20577"/>
        <pc:sldMkLst>
          <pc:docMk/>
          <pc:sldMk cId="853297851" sldId="426"/>
        </pc:sldMkLst>
        <pc:spChg chg="mod">
          <ac:chgData name="상훈 이" userId="47472a0d-e212-4571-abdb-07ea936ded22" providerId="ADAL" clId="{4CD352D0-811C-4117-8537-742C57E17809}" dt="2024-02-18T01:16:21.874" v="292" actId="20577"/>
          <ac:spMkLst>
            <pc:docMk/>
            <pc:sldMk cId="853297851" sldId="426"/>
            <ac:spMk id="110" creationId="{00000000-0000-0000-0000-000000000000}"/>
          </ac:spMkLst>
        </pc:spChg>
      </pc:sldChg>
      <pc:sldChg chg="modSp">
        <pc:chgData name="상훈 이" userId="47472a0d-e212-4571-abdb-07ea936ded22" providerId="ADAL" clId="{4CD352D0-811C-4117-8537-742C57E17809}" dt="2024-02-18T01:16:24.769" v="294" actId="20577"/>
        <pc:sldMkLst>
          <pc:docMk/>
          <pc:sldMk cId="3968045819" sldId="427"/>
        </pc:sldMkLst>
        <pc:spChg chg="mod">
          <ac:chgData name="상훈 이" userId="47472a0d-e212-4571-abdb-07ea936ded22" providerId="ADAL" clId="{4CD352D0-811C-4117-8537-742C57E17809}" dt="2024-02-18T01:16:24.769" v="294" actId="20577"/>
          <ac:spMkLst>
            <pc:docMk/>
            <pc:sldMk cId="3968045819" sldId="427"/>
            <ac:spMk id="110" creationId="{00000000-0000-0000-0000-000000000000}"/>
          </ac:spMkLst>
        </pc:spChg>
      </pc:sldChg>
      <pc:sldChg chg="modSp">
        <pc:chgData name="상훈 이" userId="47472a0d-e212-4571-abdb-07ea936ded22" providerId="ADAL" clId="{4CD352D0-811C-4117-8537-742C57E17809}" dt="2024-02-18T01:16:27.900" v="296" actId="20577"/>
        <pc:sldMkLst>
          <pc:docMk/>
          <pc:sldMk cId="1951474322" sldId="428"/>
        </pc:sldMkLst>
        <pc:spChg chg="mod">
          <ac:chgData name="상훈 이" userId="47472a0d-e212-4571-abdb-07ea936ded22" providerId="ADAL" clId="{4CD352D0-811C-4117-8537-742C57E17809}" dt="2024-02-18T01:16:27.900" v="296" actId="20577"/>
          <ac:spMkLst>
            <pc:docMk/>
            <pc:sldMk cId="1951474322" sldId="428"/>
            <ac:spMk id="110" creationId="{00000000-0000-0000-0000-000000000000}"/>
          </ac:spMkLst>
        </pc:spChg>
      </pc:sldChg>
      <pc:sldChg chg="modSp">
        <pc:chgData name="상훈 이" userId="47472a0d-e212-4571-abdb-07ea936ded22" providerId="ADAL" clId="{4CD352D0-811C-4117-8537-742C57E17809}" dt="2024-02-18T01:16:30.577" v="298" actId="20577"/>
        <pc:sldMkLst>
          <pc:docMk/>
          <pc:sldMk cId="35671860" sldId="429"/>
        </pc:sldMkLst>
        <pc:spChg chg="mod">
          <ac:chgData name="상훈 이" userId="47472a0d-e212-4571-abdb-07ea936ded22" providerId="ADAL" clId="{4CD352D0-811C-4117-8537-742C57E17809}" dt="2024-02-18T01:16:30.577" v="298" actId="20577"/>
          <ac:spMkLst>
            <pc:docMk/>
            <pc:sldMk cId="35671860" sldId="429"/>
            <ac:spMk id="110" creationId="{00000000-0000-0000-0000-000000000000}"/>
          </ac:spMkLst>
        </pc:spChg>
      </pc:sldChg>
      <pc:sldChg chg="modSp">
        <pc:chgData name="상훈 이" userId="47472a0d-e212-4571-abdb-07ea936ded22" providerId="ADAL" clId="{4CD352D0-811C-4117-8537-742C57E17809}" dt="2024-02-18T01:16:10.780" v="286"/>
        <pc:sldMkLst>
          <pc:docMk/>
          <pc:sldMk cId="1345398815" sldId="430"/>
        </pc:sldMkLst>
        <pc:spChg chg="mod">
          <ac:chgData name="상훈 이" userId="47472a0d-e212-4571-abdb-07ea936ded22" providerId="ADAL" clId="{4CD352D0-811C-4117-8537-742C57E17809}" dt="2024-02-18T01:16:10.780" v="286"/>
          <ac:spMkLst>
            <pc:docMk/>
            <pc:sldMk cId="1345398815" sldId="430"/>
            <ac:spMk id="110" creationId="{00000000-0000-0000-0000-000000000000}"/>
          </ac:spMkLst>
        </pc:spChg>
      </pc:sldChg>
      <pc:sldChg chg="modSp">
        <pc:chgData name="상훈 이" userId="47472a0d-e212-4571-abdb-07ea936ded22" providerId="ADAL" clId="{4CD352D0-811C-4117-8537-742C57E17809}" dt="2024-02-18T01:17:17.457" v="300" actId="20577"/>
        <pc:sldMkLst>
          <pc:docMk/>
          <pc:sldMk cId="4095878576" sldId="431"/>
        </pc:sldMkLst>
        <pc:spChg chg="mod">
          <ac:chgData name="상훈 이" userId="47472a0d-e212-4571-abdb-07ea936ded22" providerId="ADAL" clId="{4CD352D0-811C-4117-8537-742C57E17809}" dt="2024-02-18T01:17:17.457" v="300" actId="20577"/>
          <ac:spMkLst>
            <pc:docMk/>
            <pc:sldMk cId="4095878576" sldId="431"/>
            <ac:spMk id="110" creationId="{00000000-0000-0000-0000-000000000000}"/>
          </ac:spMkLst>
        </pc:spChg>
      </pc:sldChg>
      <pc:sldChg chg="modSp">
        <pc:chgData name="상훈 이" userId="47472a0d-e212-4571-abdb-07ea936ded22" providerId="ADAL" clId="{4CD352D0-811C-4117-8537-742C57E17809}" dt="2024-02-18T01:17:20.429" v="302" actId="20577"/>
        <pc:sldMkLst>
          <pc:docMk/>
          <pc:sldMk cId="2026834741" sldId="432"/>
        </pc:sldMkLst>
        <pc:spChg chg="mod">
          <ac:chgData name="상훈 이" userId="47472a0d-e212-4571-abdb-07ea936ded22" providerId="ADAL" clId="{4CD352D0-811C-4117-8537-742C57E17809}" dt="2024-02-18T01:17:20.429" v="302" actId="20577"/>
          <ac:spMkLst>
            <pc:docMk/>
            <pc:sldMk cId="2026834741" sldId="432"/>
            <ac:spMk id="110" creationId="{00000000-0000-0000-0000-000000000000}"/>
          </ac:spMkLst>
        </pc:spChg>
      </pc:sldChg>
      <pc:sldChg chg="modSp">
        <pc:chgData name="상훈 이" userId="47472a0d-e212-4571-abdb-07ea936ded22" providerId="ADAL" clId="{4CD352D0-811C-4117-8537-742C57E17809}" dt="2024-02-18T01:17:23.012" v="304" actId="20577"/>
        <pc:sldMkLst>
          <pc:docMk/>
          <pc:sldMk cId="3856988652" sldId="433"/>
        </pc:sldMkLst>
        <pc:spChg chg="mod">
          <ac:chgData name="상훈 이" userId="47472a0d-e212-4571-abdb-07ea936ded22" providerId="ADAL" clId="{4CD352D0-811C-4117-8537-742C57E17809}" dt="2024-02-18T01:17:23.012" v="304" actId="20577"/>
          <ac:spMkLst>
            <pc:docMk/>
            <pc:sldMk cId="3856988652" sldId="433"/>
            <ac:spMk id="110" creationId="{00000000-0000-0000-0000-000000000000}"/>
          </ac:spMkLst>
        </pc:spChg>
      </pc:sldChg>
      <pc:sldChg chg="modSp">
        <pc:chgData name="상훈 이" userId="47472a0d-e212-4571-abdb-07ea936ded22" providerId="ADAL" clId="{4CD352D0-811C-4117-8537-742C57E17809}" dt="2024-02-18T01:17:26.244" v="306" actId="20577"/>
        <pc:sldMkLst>
          <pc:docMk/>
          <pc:sldMk cId="3821164267" sldId="434"/>
        </pc:sldMkLst>
        <pc:spChg chg="mod">
          <ac:chgData name="상훈 이" userId="47472a0d-e212-4571-abdb-07ea936ded22" providerId="ADAL" clId="{4CD352D0-811C-4117-8537-742C57E17809}" dt="2024-02-18T01:17:26.244" v="306" actId="20577"/>
          <ac:spMkLst>
            <pc:docMk/>
            <pc:sldMk cId="3821164267" sldId="434"/>
            <ac:spMk id="110" creationId="{00000000-0000-0000-0000-000000000000}"/>
          </ac:spMkLst>
        </pc:spChg>
      </pc:sldChg>
      <pc:sldChg chg="modSp">
        <pc:chgData name="상훈 이" userId="47472a0d-e212-4571-abdb-07ea936ded22" providerId="ADAL" clId="{4CD352D0-811C-4117-8537-742C57E17809}" dt="2024-02-18T01:17:35.404" v="310" actId="20577"/>
        <pc:sldMkLst>
          <pc:docMk/>
          <pc:sldMk cId="3186396158" sldId="435"/>
        </pc:sldMkLst>
        <pc:spChg chg="mod">
          <ac:chgData name="상훈 이" userId="47472a0d-e212-4571-abdb-07ea936ded22" providerId="ADAL" clId="{4CD352D0-811C-4117-8537-742C57E17809}" dt="2024-02-18T00:17:05.523" v="118" actId="20577"/>
          <ac:spMkLst>
            <pc:docMk/>
            <pc:sldMk cId="3186396158" sldId="435"/>
            <ac:spMk id="16" creationId="{52B30010-E0F7-40FA-8C16-D04AD9D674EA}"/>
          </ac:spMkLst>
        </pc:spChg>
        <pc:spChg chg="mod">
          <ac:chgData name="상훈 이" userId="47472a0d-e212-4571-abdb-07ea936ded22" providerId="ADAL" clId="{4CD352D0-811C-4117-8537-742C57E17809}" dt="2024-02-18T01:17:35.404" v="310" actId="20577"/>
          <ac:spMkLst>
            <pc:docMk/>
            <pc:sldMk cId="3186396158" sldId="435"/>
            <ac:spMk id="110" creationId="{00000000-0000-0000-0000-000000000000}"/>
          </ac:spMkLst>
        </pc:spChg>
      </pc:sldChg>
      <pc:sldChg chg="addSp delSp modSp add">
        <pc:chgData name="상훈 이" userId="47472a0d-e212-4571-abdb-07ea936ded22" providerId="ADAL" clId="{4CD352D0-811C-4117-8537-742C57E17809}" dt="2024-02-18T01:17:37.882" v="312" actId="20577"/>
        <pc:sldMkLst>
          <pc:docMk/>
          <pc:sldMk cId="3313703057" sldId="436"/>
        </pc:sldMkLst>
        <pc:spChg chg="add mod">
          <ac:chgData name="상훈 이" userId="47472a0d-e212-4571-abdb-07ea936ded22" providerId="ADAL" clId="{4CD352D0-811C-4117-8537-742C57E17809}" dt="2024-02-18T00:19:55.042" v="131" actId="1076"/>
          <ac:spMkLst>
            <pc:docMk/>
            <pc:sldMk cId="3313703057" sldId="436"/>
            <ac:spMk id="2" creationId="{69796020-2488-4709-BB97-C3BD06FA774D}"/>
          </ac:spMkLst>
        </pc:spChg>
        <pc:spChg chg="del">
          <ac:chgData name="상훈 이" userId="47472a0d-e212-4571-abdb-07ea936ded22" providerId="ADAL" clId="{4CD352D0-811C-4117-8537-742C57E17809}" dt="2024-02-18T00:19:37.591" v="122" actId="478"/>
          <ac:spMkLst>
            <pc:docMk/>
            <pc:sldMk cId="3313703057" sldId="436"/>
            <ac:spMk id="4" creationId="{E19C0551-FB26-4961-9627-778CE8E66E93}"/>
          </ac:spMkLst>
        </pc:spChg>
        <pc:spChg chg="del">
          <ac:chgData name="상훈 이" userId="47472a0d-e212-4571-abdb-07ea936ded22" providerId="ADAL" clId="{4CD352D0-811C-4117-8537-742C57E17809}" dt="2024-02-18T00:19:35.332" v="121" actId="478"/>
          <ac:spMkLst>
            <pc:docMk/>
            <pc:sldMk cId="3313703057" sldId="436"/>
            <ac:spMk id="6" creationId="{F12C35CA-80D9-443F-A52D-C0335B74C8B0}"/>
          </ac:spMkLst>
        </pc:spChg>
        <pc:spChg chg="mod">
          <ac:chgData name="상훈 이" userId="47472a0d-e212-4571-abdb-07ea936ded22" providerId="ADAL" clId="{4CD352D0-811C-4117-8537-742C57E17809}" dt="2024-02-18T01:17:37.882" v="312" actId="20577"/>
          <ac:spMkLst>
            <pc:docMk/>
            <pc:sldMk cId="3313703057" sldId="436"/>
            <ac:spMk id="110" creationId="{00000000-0000-0000-0000-000000000000}"/>
          </ac:spMkLst>
        </pc:spChg>
      </pc:sldChg>
      <pc:sldChg chg="addSp delSp modSp add">
        <pc:chgData name="상훈 이" userId="47472a0d-e212-4571-abdb-07ea936ded22" providerId="ADAL" clId="{4CD352D0-811C-4117-8537-742C57E17809}" dt="2024-02-18T01:17:40.958" v="314" actId="20577"/>
        <pc:sldMkLst>
          <pc:docMk/>
          <pc:sldMk cId="4200902483" sldId="437"/>
        </pc:sldMkLst>
        <pc:spChg chg="mod">
          <ac:chgData name="상훈 이" userId="47472a0d-e212-4571-abdb-07ea936ded22" providerId="ADAL" clId="{4CD352D0-811C-4117-8537-742C57E17809}" dt="2024-02-18T00:24:31.039" v="220" actId="20577"/>
          <ac:spMkLst>
            <pc:docMk/>
            <pc:sldMk cId="4200902483" sldId="437"/>
            <ac:spMk id="9" creationId="{4F6BCECA-AED1-43EE-8633-DE54BF24F4B7}"/>
          </ac:spMkLst>
        </pc:spChg>
        <pc:spChg chg="mod">
          <ac:chgData name="상훈 이" userId="47472a0d-e212-4571-abdb-07ea936ded22" providerId="ADAL" clId="{4CD352D0-811C-4117-8537-742C57E17809}" dt="2024-02-18T01:17:40.958" v="314" actId="20577"/>
          <ac:spMkLst>
            <pc:docMk/>
            <pc:sldMk cId="4200902483" sldId="437"/>
            <ac:spMk id="110" creationId="{00000000-0000-0000-0000-000000000000}"/>
          </ac:spMkLst>
        </pc:spChg>
        <pc:picChg chg="del">
          <ac:chgData name="상훈 이" userId="47472a0d-e212-4571-abdb-07ea936ded22" providerId="ADAL" clId="{4CD352D0-811C-4117-8537-742C57E17809}" dt="2024-02-18T00:23:45.274" v="134" actId="478"/>
          <ac:picMkLst>
            <pc:docMk/>
            <pc:sldMk cId="4200902483" sldId="437"/>
            <ac:picMk id="2" creationId="{0FF8445C-4D2D-493D-B8B0-BF3B709021C9}"/>
          </ac:picMkLst>
        </pc:picChg>
        <pc:picChg chg="add mod">
          <ac:chgData name="상훈 이" userId="47472a0d-e212-4571-abdb-07ea936ded22" providerId="ADAL" clId="{4CD352D0-811C-4117-8537-742C57E17809}" dt="2024-02-18T00:24:01.196" v="139" actId="14100"/>
          <ac:picMkLst>
            <pc:docMk/>
            <pc:sldMk cId="4200902483" sldId="437"/>
            <ac:picMk id="3" creationId="{1C75F870-9E49-42BE-AD4C-2F9DE536505A}"/>
          </ac:picMkLst>
        </pc:picChg>
        <pc:picChg chg="add del">
          <ac:chgData name="상훈 이" userId="47472a0d-e212-4571-abdb-07ea936ded22" providerId="ADAL" clId="{4CD352D0-811C-4117-8537-742C57E17809}" dt="2024-02-18T00:25:13.687" v="222"/>
          <ac:picMkLst>
            <pc:docMk/>
            <pc:sldMk cId="4200902483" sldId="437"/>
            <ac:picMk id="4" creationId="{88CCA834-6B2D-4E5E-A80A-7D3CAE9954DE}"/>
          </ac:picMkLst>
        </pc:picChg>
      </pc:sldChg>
      <pc:sldChg chg="addSp delSp modSp add">
        <pc:chgData name="상훈 이" userId="47472a0d-e212-4571-abdb-07ea936ded22" providerId="ADAL" clId="{4CD352D0-811C-4117-8537-742C57E17809}" dt="2024-02-18T01:17:43.362" v="316" actId="20577"/>
        <pc:sldMkLst>
          <pc:docMk/>
          <pc:sldMk cId="3099764626" sldId="438"/>
        </pc:sldMkLst>
        <pc:spChg chg="mod">
          <ac:chgData name="상훈 이" userId="47472a0d-e212-4571-abdb-07ea936ded22" providerId="ADAL" clId="{4CD352D0-811C-4117-8537-742C57E17809}" dt="2024-02-18T00:26:33.196" v="285"/>
          <ac:spMkLst>
            <pc:docMk/>
            <pc:sldMk cId="3099764626" sldId="438"/>
            <ac:spMk id="9" creationId="{4F6BCECA-AED1-43EE-8633-DE54BF24F4B7}"/>
          </ac:spMkLst>
        </pc:spChg>
        <pc:spChg chg="mod">
          <ac:chgData name="상훈 이" userId="47472a0d-e212-4571-abdb-07ea936ded22" providerId="ADAL" clId="{4CD352D0-811C-4117-8537-742C57E17809}" dt="2024-02-18T01:17:43.362" v="316" actId="20577"/>
          <ac:spMkLst>
            <pc:docMk/>
            <pc:sldMk cId="3099764626" sldId="438"/>
            <ac:spMk id="110" creationId="{00000000-0000-0000-0000-000000000000}"/>
          </ac:spMkLst>
        </pc:spChg>
        <pc:picChg chg="add mod">
          <ac:chgData name="상훈 이" userId="47472a0d-e212-4571-abdb-07ea936ded22" providerId="ADAL" clId="{4CD352D0-811C-4117-8537-742C57E17809}" dt="2024-02-18T00:25:36.219" v="228" actId="14100"/>
          <ac:picMkLst>
            <pc:docMk/>
            <pc:sldMk cId="3099764626" sldId="438"/>
            <ac:picMk id="2" creationId="{7A7135E5-CC63-4582-BDAA-2AC0008C22CF}"/>
          </ac:picMkLst>
        </pc:picChg>
        <pc:picChg chg="del">
          <ac:chgData name="상훈 이" userId="47472a0d-e212-4571-abdb-07ea936ded22" providerId="ADAL" clId="{4CD352D0-811C-4117-8537-742C57E17809}" dt="2024-02-18T00:25:16.431" v="224" actId="478"/>
          <ac:picMkLst>
            <pc:docMk/>
            <pc:sldMk cId="3099764626" sldId="438"/>
            <ac:picMk id="3" creationId="{1C75F870-9E49-42BE-AD4C-2F9DE536505A}"/>
          </ac:picMkLst>
        </pc:picChg>
      </pc:sldChg>
      <pc:sldChg chg="modSp add">
        <pc:chgData name="상훈 이" userId="47472a0d-e212-4571-abdb-07ea936ded22" providerId="ADAL" clId="{4CD352D0-811C-4117-8537-742C57E17809}" dt="2024-02-18T01:30:03.290" v="694" actId="20577"/>
        <pc:sldMkLst>
          <pc:docMk/>
          <pc:sldMk cId="1560333772" sldId="439"/>
        </pc:sldMkLst>
        <pc:spChg chg="mod">
          <ac:chgData name="상훈 이" userId="47472a0d-e212-4571-abdb-07ea936ded22" providerId="ADAL" clId="{4CD352D0-811C-4117-8537-742C57E17809}" dt="2024-02-18T01:30:03.290" v="694" actId="20577"/>
          <ac:spMkLst>
            <pc:docMk/>
            <pc:sldMk cId="1560333772" sldId="439"/>
            <ac:spMk id="16" creationId="{52B30010-E0F7-40FA-8C16-D04AD9D674EA}"/>
          </ac:spMkLst>
        </pc:spChg>
        <pc:spChg chg="mod">
          <ac:chgData name="상훈 이" userId="47472a0d-e212-4571-abdb-07ea936ded22" providerId="ADAL" clId="{4CD352D0-811C-4117-8537-742C57E17809}" dt="2024-02-18T01:27:12.203" v="359" actId="20577"/>
          <ac:spMkLst>
            <pc:docMk/>
            <pc:sldMk cId="1560333772" sldId="439"/>
            <ac:spMk id="110" creationId="{00000000-0000-0000-0000-000000000000}"/>
          </ac:spMkLst>
        </pc:spChg>
      </pc:sldChg>
      <pc:sldChg chg="addSp delSp modSp add">
        <pc:chgData name="상훈 이" userId="47472a0d-e212-4571-abdb-07ea936ded22" providerId="ADAL" clId="{4CD352D0-811C-4117-8537-742C57E17809}" dt="2024-02-18T01:44:13.455" v="837" actId="20577"/>
        <pc:sldMkLst>
          <pc:docMk/>
          <pc:sldMk cId="3115349865" sldId="440"/>
        </pc:sldMkLst>
        <pc:spChg chg="add del">
          <ac:chgData name="상훈 이" userId="47472a0d-e212-4571-abdb-07ea936ded22" providerId="ADAL" clId="{4CD352D0-811C-4117-8537-742C57E17809}" dt="2024-02-18T01:33:44.605" v="697"/>
          <ac:spMkLst>
            <pc:docMk/>
            <pc:sldMk cId="3115349865" sldId="440"/>
            <ac:spMk id="2" creationId="{9812861C-945E-4A42-B8C0-1E46F03E9B91}"/>
          </ac:spMkLst>
        </pc:spChg>
        <pc:spChg chg="add mod">
          <ac:chgData name="상훈 이" userId="47472a0d-e212-4571-abdb-07ea936ded22" providerId="ADAL" clId="{4CD352D0-811C-4117-8537-742C57E17809}" dt="2024-02-18T01:34:14.204" v="712" actId="1076"/>
          <ac:spMkLst>
            <pc:docMk/>
            <pc:sldMk cId="3115349865" sldId="440"/>
            <ac:spMk id="3" creationId="{798E1977-2C9A-4206-A992-1CA2E5AD86F5}"/>
          </ac:spMkLst>
        </pc:spChg>
        <pc:spChg chg="add mod">
          <ac:chgData name="상훈 이" userId="47472a0d-e212-4571-abdb-07ea936ded22" providerId="ADAL" clId="{4CD352D0-811C-4117-8537-742C57E17809}" dt="2024-02-18T01:44:13.455" v="837" actId="20577"/>
          <ac:spMkLst>
            <pc:docMk/>
            <pc:sldMk cId="3115349865" sldId="440"/>
            <ac:spMk id="8" creationId="{EEF25A2F-AC22-4676-A6BF-6A68FCD12125}"/>
          </ac:spMkLst>
        </pc:spChg>
        <pc:spChg chg="add mod">
          <ac:chgData name="상훈 이" userId="47472a0d-e212-4571-abdb-07ea936ded22" providerId="ADAL" clId="{4CD352D0-811C-4117-8537-742C57E17809}" dt="2024-02-18T01:34:50.584" v="812"/>
          <ac:spMkLst>
            <pc:docMk/>
            <pc:sldMk cId="3115349865" sldId="440"/>
            <ac:spMk id="10" creationId="{82F9437C-A3A8-4576-929B-C19C3823A8B0}"/>
          </ac:spMkLst>
        </pc:spChg>
        <pc:spChg chg="del">
          <ac:chgData name="상훈 이" userId="47472a0d-e212-4571-abdb-07ea936ded22" providerId="ADAL" clId="{4CD352D0-811C-4117-8537-742C57E17809}" dt="2024-02-18T01:33:52.210" v="699" actId="478"/>
          <ac:spMkLst>
            <pc:docMk/>
            <pc:sldMk cId="3115349865" sldId="440"/>
            <ac:spMk id="16" creationId="{52B30010-E0F7-40FA-8C16-D04AD9D674EA}"/>
          </ac:spMkLst>
        </pc:spChg>
      </pc:sldChg>
      <pc:sldChg chg="addSp delSp modSp add">
        <pc:chgData name="상훈 이" userId="47472a0d-e212-4571-abdb-07ea936ded22" providerId="ADAL" clId="{4CD352D0-811C-4117-8537-742C57E17809}" dt="2024-02-18T01:51:24.637" v="869" actId="207"/>
        <pc:sldMkLst>
          <pc:docMk/>
          <pc:sldMk cId="348996042" sldId="441"/>
        </pc:sldMkLst>
        <pc:spChg chg="add mod">
          <ac:chgData name="상훈 이" userId="47472a0d-e212-4571-abdb-07ea936ded22" providerId="ADAL" clId="{4CD352D0-811C-4117-8537-742C57E17809}" dt="2024-02-18T01:44:29.864" v="859" actId="1076"/>
          <ac:spMkLst>
            <pc:docMk/>
            <pc:sldMk cId="348996042" sldId="441"/>
            <ac:spMk id="2" creationId="{D5BD645F-A066-45BA-A63D-AD8CCD852EAC}"/>
          </ac:spMkLst>
        </pc:spChg>
        <pc:spChg chg="del">
          <ac:chgData name="상훈 이" userId="47472a0d-e212-4571-abdb-07ea936ded22" providerId="ADAL" clId="{4CD352D0-811C-4117-8537-742C57E17809}" dt="2024-02-18T01:37:15.532" v="814" actId="478"/>
          <ac:spMkLst>
            <pc:docMk/>
            <pc:sldMk cId="348996042" sldId="441"/>
            <ac:spMk id="3" creationId="{798E1977-2C9A-4206-A992-1CA2E5AD86F5}"/>
          </ac:spMkLst>
        </pc:spChg>
        <pc:spChg chg="mod">
          <ac:chgData name="상훈 이" userId="47472a0d-e212-4571-abdb-07ea936ded22" providerId="ADAL" clId="{4CD352D0-811C-4117-8537-742C57E17809}" dt="2024-02-18T01:44:20.087" v="857" actId="20577"/>
          <ac:spMkLst>
            <pc:docMk/>
            <pc:sldMk cId="348996042" sldId="441"/>
            <ac:spMk id="8" creationId="{EEF25A2F-AC22-4676-A6BF-6A68FCD12125}"/>
          </ac:spMkLst>
        </pc:spChg>
        <pc:spChg chg="mod">
          <ac:chgData name="상훈 이" userId="47472a0d-e212-4571-abdb-07ea936ded22" providerId="ADAL" clId="{4CD352D0-811C-4117-8537-742C57E17809}" dt="2024-02-18T01:51:24.637" v="869" actId="207"/>
          <ac:spMkLst>
            <pc:docMk/>
            <pc:sldMk cId="348996042" sldId="441"/>
            <ac:spMk id="10" creationId="{82F9437C-A3A8-4576-929B-C19C3823A8B0}"/>
          </ac:spMkLst>
        </pc:spChg>
      </pc:sldChg>
      <pc:sldChg chg="delSp modSp add">
        <pc:chgData name="상훈 이" userId="47472a0d-e212-4571-abdb-07ea936ded22" providerId="ADAL" clId="{4CD352D0-811C-4117-8537-742C57E17809}" dt="2024-02-18T02:21:47.981" v="909" actId="478"/>
        <pc:sldMkLst>
          <pc:docMk/>
          <pc:sldMk cId="1079099532" sldId="442"/>
        </pc:sldMkLst>
        <pc:spChg chg="mod">
          <ac:chgData name="상훈 이" userId="47472a0d-e212-4571-abdb-07ea936ded22" providerId="ADAL" clId="{4CD352D0-811C-4117-8537-742C57E17809}" dt="2024-02-18T02:21:45.450" v="908" actId="1076"/>
          <ac:spMkLst>
            <pc:docMk/>
            <pc:sldMk cId="1079099532" sldId="442"/>
            <ac:spMk id="2" creationId="{D5BD645F-A066-45BA-A63D-AD8CCD852EAC}"/>
          </ac:spMkLst>
        </pc:spChg>
        <pc:spChg chg="mod">
          <ac:chgData name="상훈 이" userId="47472a0d-e212-4571-abdb-07ea936ded22" providerId="ADAL" clId="{4CD352D0-811C-4117-8537-742C57E17809}" dt="2024-02-18T02:21:40.747" v="906" actId="6549"/>
          <ac:spMkLst>
            <pc:docMk/>
            <pc:sldMk cId="1079099532" sldId="442"/>
            <ac:spMk id="8" creationId="{EEF25A2F-AC22-4676-A6BF-6A68FCD12125}"/>
          </ac:spMkLst>
        </pc:spChg>
        <pc:spChg chg="del">
          <ac:chgData name="상훈 이" userId="47472a0d-e212-4571-abdb-07ea936ded22" providerId="ADAL" clId="{4CD352D0-811C-4117-8537-742C57E17809}" dt="2024-02-18T02:21:47.981" v="909" actId="478"/>
          <ac:spMkLst>
            <pc:docMk/>
            <pc:sldMk cId="1079099532" sldId="442"/>
            <ac:spMk id="10" creationId="{82F9437C-A3A8-4576-929B-C19C3823A8B0}"/>
          </ac:spMkLst>
        </pc:spChg>
      </pc:sldChg>
      <pc:sldChg chg="addSp delSp modSp add ord">
        <pc:chgData name="상훈 이" userId="47472a0d-e212-4571-abdb-07ea936ded22" providerId="ADAL" clId="{4CD352D0-811C-4117-8537-742C57E17809}" dt="2024-02-18T02:21:20.372" v="905"/>
        <pc:sldMkLst>
          <pc:docMk/>
          <pc:sldMk cId="3861857656" sldId="443"/>
        </pc:sldMkLst>
        <pc:spChg chg="del">
          <ac:chgData name="상훈 이" userId="47472a0d-e212-4571-abdb-07ea936ded22" providerId="ADAL" clId="{4CD352D0-811C-4117-8537-742C57E17809}" dt="2024-02-18T02:16:04.423" v="871" actId="478"/>
          <ac:spMkLst>
            <pc:docMk/>
            <pc:sldMk cId="3861857656" sldId="443"/>
            <ac:spMk id="2" creationId="{D5BD645F-A066-45BA-A63D-AD8CCD852EAC}"/>
          </ac:spMkLst>
        </pc:spChg>
        <pc:spChg chg="add del mod">
          <ac:chgData name="상훈 이" userId="47472a0d-e212-4571-abdb-07ea936ded22" providerId="ADAL" clId="{4CD352D0-811C-4117-8537-742C57E17809}" dt="2024-02-18T02:16:10.977" v="873" actId="478"/>
          <ac:spMkLst>
            <pc:docMk/>
            <pc:sldMk cId="3861857656" sldId="443"/>
            <ac:spMk id="4" creationId="{D21E830F-0052-4F1C-BE19-58EBFAFA7ECC}"/>
          </ac:spMkLst>
        </pc:spChg>
        <pc:spChg chg="del">
          <ac:chgData name="상훈 이" userId="47472a0d-e212-4571-abdb-07ea936ded22" providerId="ADAL" clId="{4CD352D0-811C-4117-8537-742C57E17809}" dt="2024-02-18T02:16:06.583" v="872" actId="478"/>
          <ac:spMkLst>
            <pc:docMk/>
            <pc:sldMk cId="3861857656" sldId="443"/>
            <ac:spMk id="8" creationId="{EEF25A2F-AC22-4676-A6BF-6A68FCD12125}"/>
          </ac:spMkLst>
        </pc:spChg>
        <pc:spChg chg="mod">
          <ac:chgData name="상훈 이" userId="47472a0d-e212-4571-abdb-07ea936ded22" providerId="ADAL" clId="{4CD352D0-811C-4117-8537-742C57E17809}" dt="2024-02-18T02:21:00.517" v="904" actId="207"/>
          <ac:spMkLst>
            <pc:docMk/>
            <pc:sldMk cId="3861857656" sldId="443"/>
            <ac:spMk id="10" creationId="{82F9437C-A3A8-4576-929B-C19C3823A8B0}"/>
          </ac:spMkLst>
        </pc:spChg>
      </pc:sldChg>
      <pc:sldChg chg="add">
        <pc:chgData name="상훈 이" userId="47472a0d-e212-4571-abdb-07ea936ded22" providerId="ADAL" clId="{4CD352D0-811C-4117-8537-742C57E17809}" dt="2024-02-18T02:17:24.667" v="884"/>
        <pc:sldMkLst>
          <pc:docMk/>
          <pc:sldMk cId="2980230032" sldId="444"/>
        </pc:sldMkLst>
      </pc:sldChg>
      <pc:sldChg chg="addSp delSp modSp add">
        <pc:chgData name="상훈 이" userId="47472a0d-e212-4571-abdb-07ea936ded22" providerId="ADAL" clId="{4CD352D0-811C-4117-8537-742C57E17809}" dt="2024-02-18T02:24:51.807" v="1202" actId="20577"/>
        <pc:sldMkLst>
          <pc:docMk/>
          <pc:sldMk cId="21102645" sldId="445"/>
        </pc:sldMkLst>
        <pc:spChg chg="add mod">
          <ac:chgData name="상훈 이" userId="47472a0d-e212-4571-abdb-07ea936ded22" providerId="ADAL" clId="{4CD352D0-811C-4117-8537-742C57E17809}" dt="2024-02-18T02:24:51.807" v="1202" actId="20577"/>
          <ac:spMkLst>
            <pc:docMk/>
            <pc:sldMk cId="21102645" sldId="445"/>
            <ac:spMk id="9" creationId="{08417943-4BA7-42BB-92C3-32FC0B5BDB3D}"/>
          </ac:spMkLst>
        </pc:spChg>
        <pc:spChg chg="mod">
          <ac:chgData name="상훈 이" userId="47472a0d-e212-4571-abdb-07ea936ded22" providerId="ADAL" clId="{4CD352D0-811C-4117-8537-742C57E17809}" dt="2024-02-18T02:22:02.522" v="911"/>
          <ac:spMkLst>
            <pc:docMk/>
            <pc:sldMk cId="21102645" sldId="445"/>
            <ac:spMk id="110" creationId="{00000000-0000-0000-0000-000000000000}"/>
          </ac:spMkLst>
        </pc:spChg>
        <pc:picChg chg="del">
          <ac:chgData name="상훈 이" userId="47472a0d-e212-4571-abdb-07ea936ded22" providerId="ADAL" clId="{4CD352D0-811C-4117-8537-742C57E17809}" dt="2024-02-18T02:22:21.618" v="912" actId="478"/>
          <ac:picMkLst>
            <pc:docMk/>
            <pc:sldMk cId="21102645" sldId="445"/>
            <ac:picMk id="2" creationId="{7F87EA2A-F832-4637-A1FF-A855DFC11660}"/>
          </ac:picMkLst>
        </pc:picChg>
        <pc:picChg chg="add mod">
          <ac:chgData name="상훈 이" userId="47472a0d-e212-4571-abdb-07ea936ded22" providerId="ADAL" clId="{4CD352D0-811C-4117-8537-742C57E17809}" dt="2024-02-18T02:22:30.799" v="919" actId="14100"/>
          <ac:picMkLst>
            <pc:docMk/>
            <pc:sldMk cId="21102645" sldId="445"/>
            <ac:picMk id="3" creationId="{67AC026A-C41B-4E87-8097-900BADF99B6A}"/>
          </ac:picMkLst>
        </pc:picChg>
      </pc:sldChg>
      <pc:sldChg chg="modSp add">
        <pc:chgData name="상훈 이" userId="47472a0d-e212-4571-abdb-07ea936ded22" providerId="ADAL" clId="{4CD352D0-811C-4117-8537-742C57E17809}" dt="2024-02-18T02:51:46.685" v="1574" actId="20577"/>
        <pc:sldMkLst>
          <pc:docMk/>
          <pc:sldMk cId="4221788409" sldId="446"/>
        </pc:sldMkLst>
        <pc:spChg chg="mod">
          <ac:chgData name="상훈 이" userId="47472a0d-e212-4571-abdb-07ea936ded22" providerId="ADAL" clId="{4CD352D0-811C-4117-8537-742C57E17809}" dt="2024-02-18T02:51:46.685" v="1574" actId="20577"/>
          <ac:spMkLst>
            <pc:docMk/>
            <pc:sldMk cId="4221788409" sldId="446"/>
            <ac:spMk id="16" creationId="{52B30010-E0F7-40FA-8C16-D04AD9D674EA}"/>
          </ac:spMkLst>
        </pc:spChg>
        <pc:spChg chg="mod">
          <ac:chgData name="상훈 이" userId="47472a0d-e212-4571-abdb-07ea936ded22" providerId="ADAL" clId="{4CD352D0-811C-4117-8537-742C57E17809}" dt="2024-02-18T02:48:49.332" v="1271" actId="20577"/>
          <ac:spMkLst>
            <pc:docMk/>
            <pc:sldMk cId="4221788409" sldId="446"/>
            <ac:spMk id="110" creationId="{00000000-0000-0000-0000-000000000000}"/>
          </ac:spMkLst>
        </pc:spChg>
      </pc:sldChg>
      <pc:sldChg chg="addSp delSp modSp add">
        <pc:chgData name="상훈 이" userId="47472a0d-e212-4571-abdb-07ea936ded22" providerId="ADAL" clId="{4CD352D0-811C-4117-8537-742C57E17809}" dt="2024-02-18T02:53:49.653" v="1647" actId="1076"/>
        <pc:sldMkLst>
          <pc:docMk/>
          <pc:sldMk cId="3034965783" sldId="447"/>
        </pc:sldMkLst>
        <pc:spChg chg="del">
          <ac:chgData name="상훈 이" userId="47472a0d-e212-4571-abdb-07ea936ded22" providerId="ADAL" clId="{4CD352D0-811C-4117-8537-742C57E17809}" dt="2024-02-18T02:53:28.596" v="1633" actId="478"/>
          <ac:spMkLst>
            <pc:docMk/>
            <pc:sldMk cId="3034965783" sldId="447"/>
            <ac:spMk id="2" creationId="{69796020-2488-4709-BB97-C3BD06FA774D}"/>
          </ac:spMkLst>
        </pc:spChg>
        <pc:spChg chg="add mod">
          <ac:chgData name="상훈 이" userId="47472a0d-e212-4571-abdb-07ea936ded22" providerId="ADAL" clId="{4CD352D0-811C-4117-8537-742C57E17809}" dt="2024-02-18T02:53:49.653" v="1647" actId="1076"/>
          <ac:spMkLst>
            <pc:docMk/>
            <pc:sldMk cId="3034965783" sldId="447"/>
            <ac:spMk id="3" creationId="{FEB09E75-4CCF-4815-AFF8-FE819A5F55E6}"/>
          </ac:spMkLst>
        </pc:spChg>
        <pc:spChg chg="mod">
          <ac:chgData name="상훈 이" userId="47472a0d-e212-4571-abdb-07ea936ded22" providerId="ADAL" clId="{4CD352D0-811C-4117-8537-742C57E17809}" dt="2024-02-18T02:53:15.190" v="1632"/>
          <ac:spMkLst>
            <pc:docMk/>
            <pc:sldMk cId="3034965783" sldId="447"/>
            <ac:spMk id="9" creationId="{3FA6B548-5116-4B5B-9F6B-6C161B0A4408}"/>
          </ac:spMkLst>
        </pc:spChg>
        <pc:spChg chg="mod">
          <ac:chgData name="상훈 이" userId="47472a0d-e212-4571-abdb-07ea936ded22" providerId="ADAL" clId="{4CD352D0-811C-4117-8537-742C57E17809}" dt="2024-02-18T02:53:03.067" v="1576"/>
          <ac:spMkLst>
            <pc:docMk/>
            <pc:sldMk cId="3034965783" sldId="447"/>
            <ac:spMk id="110" creationId="{00000000-0000-0000-0000-000000000000}"/>
          </ac:spMkLst>
        </pc:spChg>
      </pc:sldChg>
      <pc:sldChg chg="addSp delSp modSp add">
        <pc:chgData name="상훈 이" userId="47472a0d-e212-4571-abdb-07ea936ded22" providerId="ADAL" clId="{4CD352D0-811C-4117-8537-742C57E17809}" dt="2024-02-18T02:55:16.599" v="1681" actId="1076"/>
        <pc:sldMkLst>
          <pc:docMk/>
          <pc:sldMk cId="3083837076" sldId="448"/>
        </pc:sldMkLst>
        <pc:spChg chg="add mod">
          <ac:chgData name="상훈 이" userId="47472a0d-e212-4571-abdb-07ea936ded22" providerId="ADAL" clId="{4CD352D0-811C-4117-8537-742C57E17809}" dt="2024-02-18T02:55:16.599" v="1681" actId="1076"/>
          <ac:spMkLst>
            <pc:docMk/>
            <pc:sldMk cId="3083837076" sldId="448"/>
            <ac:spMk id="2" creationId="{4D1BF97F-A3B8-464D-BC14-3DDDC03551DD}"/>
          </ac:spMkLst>
        </pc:spChg>
        <pc:spChg chg="del">
          <ac:chgData name="상훈 이" userId="47472a0d-e212-4571-abdb-07ea936ded22" providerId="ADAL" clId="{4CD352D0-811C-4117-8537-742C57E17809}" dt="2024-02-18T02:54:18.282" v="1649" actId="478"/>
          <ac:spMkLst>
            <pc:docMk/>
            <pc:sldMk cId="3083837076" sldId="448"/>
            <ac:spMk id="3" creationId="{FEB09E75-4CCF-4815-AFF8-FE819A5F55E6}"/>
          </ac:spMkLst>
        </pc:spChg>
      </pc:sldChg>
      <pc:sldChg chg="addSp delSp modSp add">
        <pc:chgData name="상훈 이" userId="47472a0d-e212-4571-abdb-07ea936ded22" providerId="ADAL" clId="{4CD352D0-811C-4117-8537-742C57E17809}" dt="2024-02-18T02:58:30.227" v="1921"/>
        <pc:sldMkLst>
          <pc:docMk/>
          <pc:sldMk cId="3397546690" sldId="449"/>
        </pc:sldMkLst>
        <pc:spChg chg="mod">
          <ac:chgData name="상훈 이" userId="47472a0d-e212-4571-abdb-07ea936ded22" providerId="ADAL" clId="{4CD352D0-811C-4117-8537-742C57E17809}" dt="2024-02-18T02:58:30.227" v="1921"/>
          <ac:spMkLst>
            <pc:docMk/>
            <pc:sldMk cId="3397546690" sldId="449"/>
            <ac:spMk id="9" creationId="{4F6BCECA-AED1-43EE-8633-DE54BF24F4B7}"/>
          </ac:spMkLst>
        </pc:spChg>
        <pc:spChg chg="mod">
          <ac:chgData name="상훈 이" userId="47472a0d-e212-4571-abdb-07ea936ded22" providerId="ADAL" clId="{4CD352D0-811C-4117-8537-742C57E17809}" dt="2024-02-18T02:57:29.036" v="1684" actId="20577"/>
          <ac:spMkLst>
            <pc:docMk/>
            <pc:sldMk cId="3397546690" sldId="449"/>
            <ac:spMk id="110" creationId="{00000000-0000-0000-0000-000000000000}"/>
          </ac:spMkLst>
        </pc:spChg>
        <pc:picChg chg="del">
          <ac:chgData name="상훈 이" userId="47472a0d-e212-4571-abdb-07ea936ded22" providerId="ADAL" clId="{4CD352D0-811C-4117-8537-742C57E17809}" dt="2024-02-18T02:57:31.070" v="1685" actId="478"/>
          <ac:picMkLst>
            <pc:docMk/>
            <pc:sldMk cId="3397546690" sldId="449"/>
            <ac:picMk id="2" creationId="{7A7135E5-CC63-4582-BDAA-2AC0008C22CF}"/>
          </ac:picMkLst>
        </pc:picChg>
        <pc:picChg chg="add mod">
          <ac:chgData name="상훈 이" userId="47472a0d-e212-4571-abdb-07ea936ded22" providerId="ADAL" clId="{4CD352D0-811C-4117-8537-742C57E17809}" dt="2024-02-18T02:57:41.361" v="1690" actId="14100"/>
          <ac:picMkLst>
            <pc:docMk/>
            <pc:sldMk cId="3397546690" sldId="449"/>
            <ac:picMk id="3" creationId="{EE0E3831-92BF-49BD-93FE-EEAEE8EAA24B}"/>
          </ac:picMkLst>
        </pc:picChg>
      </pc:sldChg>
    </pc:docChg>
  </pc:docChgLst>
  <pc:docChgLst>
    <pc:chgData name="상훈 이" userId="47472a0d-e212-4571-abdb-07ea936ded22" providerId="ADAL" clId="{CEA7B346-69FA-4ABB-AD46-6499C42C1A2D}"/>
    <pc:docChg chg="undo custSel addSld modSld">
      <pc:chgData name="상훈 이" userId="47472a0d-e212-4571-abdb-07ea936ded22" providerId="ADAL" clId="{CEA7B346-69FA-4ABB-AD46-6499C42C1A2D}" dt="2024-02-19T15:02:11.260" v="443" actId="1076"/>
      <pc:docMkLst>
        <pc:docMk/>
      </pc:docMkLst>
      <pc:sldChg chg="modSp">
        <pc:chgData name="상훈 이" userId="47472a0d-e212-4571-abdb-07ea936ded22" providerId="ADAL" clId="{CEA7B346-69FA-4ABB-AD46-6499C42C1A2D}" dt="2024-02-19T11:18:03.408" v="39" actId="6549"/>
        <pc:sldMkLst>
          <pc:docMk/>
          <pc:sldMk cId="3977603323" sldId="392"/>
        </pc:sldMkLst>
        <pc:spChg chg="mod">
          <ac:chgData name="상훈 이" userId="47472a0d-e212-4571-abdb-07ea936ded22" providerId="ADAL" clId="{CEA7B346-69FA-4ABB-AD46-6499C42C1A2D}" dt="2024-02-19T11:18:03.408" v="39" actId="6549"/>
          <ac:spMkLst>
            <pc:docMk/>
            <pc:sldMk cId="3977603323" sldId="392"/>
            <ac:spMk id="111" creationId="{00000000-0000-0000-0000-000000000000}"/>
          </ac:spMkLst>
        </pc:spChg>
      </pc:sldChg>
      <pc:sldChg chg="addSp delSp modSp">
        <pc:chgData name="상훈 이" userId="47472a0d-e212-4571-abdb-07ea936ded22" providerId="ADAL" clId="{CEA7B346-69FA-4ABB-AD46-6499C42C1A2D}" dt="2024-02-19T12:00:17.854" v="54" actId="1076"/>
        <pc:sldMkLst>
          <pc:docMk/>
          <pc:sldMk cId="1140854220" sldId="459"/>
        </pc:sldMkLst>
        <pc:spChg chg="add mod">
          <ac:chgData name="상훈 이" userId="47472a0d-e212-4571-abdb-07ea936ded22" providerId="ADAL" clId="{CEA7B346-69FA-4ABB-AD46-6499C42C1A2D}" dt="2024-02-19T12:00:17.854" v="54" actId="1076"/>
          <ac:spMkLst>
            <pc:docMk/>
            <pc:sldMk cId="1140854220" sldId="459"/>
            <ac:spMk id="2" creationId="{F8133D3D-C725-481B-B8E0-1F6D176D740D}"/>
          </ac:spMkLst>
        </pc:spChg>
        <pc:spChg chg="del">
          <ac:chgData name="상훈 이" userId="47472a0d-e212-4571-abdb-07ea936ded22" providerId="ADAL" clId="{CEA7B346-69FA-4ABB-AD46-6499C42C1A2D}" dt="2024-02-19T11:15:50.161" v="0" actId="478"/>
          <ac:spMkLst>
            <pc:docMk/>
            <pc:sldMk cId="1140854220" sldId="459"/>
            <ac:spMk id="3" creationId="{73E6DEC9-74B6-4ADC-A159-FBA895D92022}"/>
          </ac:spMkLst>
        </pc:spChg>
        <pc:spChg chg="add del">
          <ac:chgData name="상훈 이" userId="47472a0d-e212-4571-abdb-07ea936ded22" providerId="ADAL" clId="{CEA7B346-69FA-4ABB-AD46-6499C42C1A2D}" dt="2024-02-19T11:43:56.065" v="41"/>
          <ac:spMkLst>
            <pc:docMk/>
            <pc:sldMk cId="1140854220" sldId="459"/>
            <ac:spMk id="4" creationId="{21A2B3E4-70EC-4CE3-92B6-D7683155B127}"/>
          </ac:spMkLst>
        </pc:spChg>
        <pc:spChg chg="add mod">
          <ac:chgData name="상훈 이" userId="47472a0d-e212-4571-abdb-07ea936ded22" providerId="ADAL" clId="{CEA7B346-69FA-4ABB-AD46-6499C42C1A2D}" dt="2024-02-19T12:00:04.917" v="52" actId="6549"/>
          <ac:spMkLst>
            <pc:docMk/>
            <pc:sldMk cId="1140854220" sldId="459"/>
            <ac:spMk id="10" creationId="{479EE2D1-FAC8-448C-AB50-3908B99E69D2}"/>
          </ac:spMkLst>
        </pc:spChg>
        <pc:spChg chg="add del">
          <ac:chgData name="상훈 이" userId="47472a0d-e212-4571-abdb-07ea936ded22" providerId="ADAL" clId="{CEA7B346-69FA-4ABB-AD46-6499C42C1A2D}" dt="2024-02-19T11:44:09.757" v="47"/>
          <ac:spMkLst>
            <pc:docMk/>
            <pc:sldMk cId="1140854220" sldId="459"/>
            <ac:spMk id="11" creationId="{04EFFDEB-CA8B-4AEC-9B48-F61CC58C2777}"/>
          </ac:spMkLst>
        </pc:spChg>
      </pc:sldChg>
      <pc:sldChg chg="modSp add">
        <pc:chgData name="상훈 이" userId="47472a0d-e212-4571-abdb-07ea936ded22" providerId="ADAL" clId="{CEA7B346-69FA-4ABB-AD46-6499C42C1A2D}" dt="2024-02-19T12:01:07.878" v="61" actId="20577"/>
        <pc:sldMkLst>
          <pc:docMk/>
          <pc:sldMk cId="3846151665" sldId="460"/>
        </pc:sldMkLst>
        <pc:spChg chg="mod">
          <ac:chgData name="상훈 이" userId="47472a0d-e212-4571-abdb-07ea936ded22" providerId="ADAL" clId="{CEA7B346-69FA-4ABB-AD46-6499C42C1A2D}" dt="2024-02-19T12:01:07.878" v="61" actId="20577"/>
          <ac:spMkLst>
            <pc:docMk/>
            <pc:sldMk cId="3846151665" sldId="460"/>
            <ac:spMk id="10" creationId="{479EE2D1-FAC8-448C-AB50-3908B99E69D2}"/>
          </ac:spMkLst>
        </pc:spChg>
      </pc:sldChg>
      <pc:sldChg chg="addSp delSp modSp add">
        <pc:chgData name="상훈 이" userId="47472a0d-e212-4571-abdb-07ea936ded22" providerId="ADAL" clId="{CEA7B346-69FA-4ABB-AD46-6499C42C1A2D}" dt="2024-02-19T13:54:24.506" v="221" actId="20577"/>
        <pc:sldMkLst>
          <pc:docMk/>
          <pc:sldMk cId="3840154042" sldId="461"/>
        </pc:sldMkLst>
        <pc:spChg chg="mod">
          <ac:chgData name="상훈 이" userId="47472a0d-e212-4571-abdb-07ea936ded22" providerId="ADAL" clId="{CEA7B346-69FA-4ABB-AD46-6499C42C1A2D}" dt="2024-02-19T13:54:24.506" v="221" actId="20577"/>
          <ac:spMkLst>
            <pc:docMk/>
            <pc:sldMk cId="3840154042" sldId="461"/>
            <ac:spMk id="12" creationId="{EBDB8208-20E9-4882-BF37-50D367958C05}"/>
          </ac:spMkLst>
        </pc:spChg>
        <pc:spChg chg="mod">
          <ac:chgData name="상훈 이" userId="47472a0d-e212-4571-abdb-07ea936ded22" providerId="ADAL" clId="{CEA7B346-69FA-4ABB-AD46-6499C42C1A2D}" dt="2024-02-19T12:01:31.146" v="63"/>
          <ac:spMkLst>
            <pc:docMk/>
            <pc:sldMk cId="3840154042" sldId="461"/>
            <ac:spMk id="110" creationId="{00000000-0000-0000-0000-000000000000}"/>
          </ac:spMkLst>
        </pc:spChg>
        <pc:picChg chg="add mod">
          <ac:chgData name="상훈 이" userId="47472a0d-e212-4571-abdb-07ea936ded22" providerId="ADAL" clId="{CEA7B346-69FA-4ABB-AD46-6499C42C1A2D}" dt="2024-02-19T12:01:45.172" v="69" actId="14100"/>
          <ac:picMkLst>
            <pc:docMk/>
            <pc:sldMk cId="3840154042" sldId="461"/>
            <ac:picMk id="2" creationId="{8C204EA0-3E17-47CA-A27E-7BC9768279C9}"/>
          </ac:picMkLst>
        </pc:picChg>
        <pc:picChg chg="del">
          <ac:chgData name="상훈 이" userId="47472a0d-e212-4571-abdb-07ea936ded22" providerId="ADAL" clId="{CEA7B346-69FA-4ABB-AD46-6499C42C1A2D}" dt="2024-02-19T12:01:37.832" v="64" actId="478"/>
          <ac:picMkLst>
            <pc:docMk/>
            <pc:sldMk cId="3840154042" sldId="461"/>
            <ac:picMk id="3" creationId="{2AA4AA6C-0A35-4F51-8514-047E48835117}"/>
          </ac:picMkLst>
        </pc:picChg>
      </pc:sldChg>
      <pc:sldChg chg="addSp delSp modSp add">
        <pc:chgData name="상훈 이" userId="47472a0d-e212-4571-abdb-07ea936ded22" providerId="ADAL" clId="{CEA7B346-69FA-4ABB-AD46-6499C42C1A2D}" dt="2024-02-19T14:26:30.425" v="352" actId="20577"/>
        <pc:sldMkLst>
          <pc:docMk/>
          <pc:sldMk cId="581006064" sldId="462"/>
        </pc:sldMkLst>
        <pc:spChg chg="mod">
          <ac:chgData name="상훈 이" userId="47472a0d-e212-4571-abdb-07ea936ded22" providerId="ADAL" clId="{CEA7B346-69FA-4ABB-AD46-6499C42C1A2D}" dt="2024-02-19T14:26:30.425" v="352" actId="20577"/>
          <ac:spMkLst>
            <pc:docMk/>
            <pc:sldMk cId="581006064" sldId="462"/>
            <ac:spMk id="12" creationId="{EBDB8208-20E9-4882-BF37-50D367958C05}"/>
          </ac:spMkLst>
        </pc:spChg>
        <pc:picChg chg="del">
          <ac:chgData name="상훈 이" userId="47472a0d-e212-4571-abdb-07ea936ded22" providerId="ADAL" clId="{CEA7B346-69FA-4ABB-AD46-6499C42C1A2D}" dt="2024-02-19T14:17:16.351" v="223" actId="478"/>
          <ac:picMkLst>
            <pc:docMk/>
            <pc:sldMk cId="581006064" sldId="462"/>
            <ac:picMk id="2" creationId="{8C204EA0-3E17-47CA-A27E-7BC9768279C9}"/>
          </ac:picMkLst>
        </pc:picChg>
        <pc:picChg chg="add mod">
          <ac:chgData name="상훈 이" userId="47472a0d-e212-4571-abdb-07ea936ded22" providerId="ADAL" clId="{CEA7B346-69FA-4ABB-AD46-6499C42C1A2D}" dt="2024-02-19T14:26:13.628" v="271" actId="14100"/>
          <ac:picMkLst>
            <pc:docMk/>
            <pc:sldMk cId="581006064" sldId="462"/>
            <ac:picMk id="3" creationId="{A655B72D-9633-473D-ACD3-3177E92C08DC}"/>
          </ac:picMkLst>
        </pc:picChg>
      </pc:sldChg>
      <pc:sldChg chg="addSp delSp modSp add">
        <pc:chgData name="상훈 이" userId="47472a0d-e212-4571-abdb-07ea936ded22" providerId="ADAL" clId="{CEA7B346-69FA-4ABB-AD46-6499C42C1A2D}" dt="2024-02-19T14:18:01.749" v="236" actId="1076"/>
        <pc:sldMkLst>
          <pc:docMk/>
          <pc:sldMk cId="1976852367" sldId="463"/>
        </pc:sldMkLst>
        <pc:spChg chg="del">
          <ac:chgData name="상훈 이" userId="47472a0d-e212-4571-abdb-07ea936ded22" providerId="ADAL" clId="{CEA7B346-69FA-4ABB-AD46-6499C42C1A2D}" dt="2024-02-19T14:17:29.778" v="225" actId="478"/>
          <ac:spMkLst>
            <pc:docMk/>
            <pc:sldMk cId="1976852367" sldId="463"/>
            <ac:spMk id="2" creationId="{1006B866-F518-44C7-BB69-A413C66B8026}"/>
          </ac:spMkLst>
        </pc:spChg>
        <pc:spChg chg="add mod">
          <ac:chgData name="상훈 이" userId="47472a0d-e212-4571-abdb-07ea936ded22" providerId="ADAL" clId="{CEA7B346-69FA-4ABB-AD46-6499C42C1A2D}" dt="2024-02-19T14:18:01.749" v="236" actId="1076"/>
          <ac:spMkLst>
            <pc:docMk/>
            <pc:sldMk cId="1976852367" sldId="463"/>
            <ac:spMk id="3" creationId="{B012DD2F-3C61-4D48-A61D-C7C98C6B33C1}"/>
          </ac:spMkLst>
        </pc:spChg>
      </pc:sldChg>
      <pc:sldChg chg="addSp delSp modSp add">
        <pc:chgData name="상훈 이" userId="47472a0d-e212-4571-abdb-07ea936ded22" providerId="ADAL" clId="{CEA7B346-69FA-4ABB-AD46-6499C42C1A2D}" dt="2024-02-19T14:20:07.390" v="266" actId="6549"/>
        <pc:sldMkLst>
          <pc:docMk/>
          <pc:sldMk cId="3959471985" sldId="464"/>
        </pc:sldMkLst>
        <pc:spChg chg="del">
          <ac:chgData name="상훈 이" userId="47472a0d-e212-4571-abdb-07ea936ded22" providerId="ADAL" clId="{CEA7B346-69FA-4ABB-AD46-6499C42C1A2D}" dt="2024-02-19T14:18:34.173" v="238" actId="478"/>
          <ac:spMkLst>
            <pc:docMk/>
            <pc:sldMk cId="3959471985" sldId="464"/>
            <ac:spMk id="2" creationId="{F8133D3D-C725-481B-B8E0-1F6D176D740D}"/>
          </ac:spMkLst>
        </pc:spChg>
        <pc:spChg chg="add del">
          <ac:chgData name="상훈 이" userId="47472a0d-e212-4571-abdb-07ea936ded22" providerId="ADAL" clId="{CEA7B346-69FA-4ABB-AD46-6499C42C1A2D}" dt="2024-02-19T14:18:41.362" v="240" actId="478"/>
          <ac:spMkLst>
            <pc:docMk/>
            <pc:sldMk cId="3959471985" sldId="464"/>
            <ac:spMk id="3" creationId="{BCB44A05-68C7-4276-9D72-51B78A1BEDFD}"/>
          </ac:spMkLst>
        </pc:spChg>
        <pc:spChg chg="add mod">
          <ac:chgData name="상훈 이" userId="47472a0d-e212-4571-abdb-07ea936ded22" providerId="ADAL" clId="{CEA7B346-69FA-4ABB-AD46-6499C42C1A2D}" dt="2024-02-19T14:18:49.575" v="245" actId="1076"/>
          <ac:spMkLst>
            <pc:docMk/>
            <pc:sldMk cId="3959471985" sldId="464"/>
            <ac:spMk id="4" creationId="{31C51882-784F-4608-9FD2-F05A827ABC10}"/>
          </ac:spMkLst>
        </pc:spChg>
        <pc:spChg chg="mod">
          <ac:chgData name="상훈 이" userId="47472a0d-e212-4571-abdb-07ea936ded22" providerId="ADAL" clId="{CEA7B346-69FA-4ABB-AD46-6499C42C1A2D}" dt="2024-02-19T14:20:07.390" v="266" actId="6549"/>
          <ac:spMkLst>
            <pc:docMk/>
            <pc:sldMk cId="3959471985" sldId="464"/>
            <ac:spMk id="10" creationId="{479EE2D1-FAC8-448C-AB50-3908B99E69D2}"/>
          </ac:spMkLst>
        </pc:spChg>
      </pc:sldChg>
      <pc:sldChg chg="modSp add">
        <pc:chgData name="상훈 이" userId="47472a0d-e212-4571-abdb-07ea936ded22" providerId="ADAL" clId="{CEA7B346-69FA-4ABB-AD46-6499C42C1A2D}" dt="2024-02-19T14:57:04.856" v="412"/>
        <pc:sldMkLst>
          <pc:docMk/>
          <pc:sldMk cId="4221673004" sldId="465"/>
        </pc:sldMkLst>
        <pc:spChg chg="mod">
          <ac:chgData name="상훈 이" userId="47472a0d-e212-4571-abdb-07ea936ded22" providerId="ADAL" clId="{CEA7B346-69FA-4ABB-AD46-6499C42C1A2D}" dt="2024-02-19T14:57:04.856" v="412"/>
          <ac:spMkLst>
            <pc:docMk/>
            <pc:sldMk cId="4221673004" sldId="465"/>
            <ac:spMk id="16" creationId="{52B30010-E0F7-40FA-8C16-D04AD9D674EA}"/>
          </ac:spMkLst>
        </pc:spChg>
        <pc:spChg chg="mod">
          <ac:chgData name="상훈 이" userId="47472a0d-e212-4571-abdb-07ea936ded22" providerId="ADAL" clId="{CEA7B346-69FA-4ABB-AD46-6499C42C1A2D}" dt="2024-02-19T14:56:29.853" v="406" actId="20577"/>
          <ac:spMkLst>
            <pc:docMk/>
            <pc:sldMk cId="4221673004" sldId="465"/>
            <ac:spMk id="110" creationId="{00000000-0000-0000-0000-000000000000}"/>
          </ac:spMkLst>
        </pc:spChg>
      </pc:sldChg>
      <pc:sldChg chg="addSp delSp modSp add">
        <pc:chgData name="상훈 이" userId="47472a0d-e212-4571-abdb-07ea936ded22" providerId="ADAL" clId="{CEA7B346-69FA-4ABB-AD46-6499C42C1A2D}" dt="2024-02-19T15:01:27.634" v="434" actId="478"/>
        <pc:sldMkLst>
          <pc:docMk/>
          <pc:sldMk cId="3848925058" sldId="466"/>
        </pc:sldMkLst>
        <pc:spChg chg="add mod">
          <ac:chgData name="상훈 이" userId="47472a0d-e212-4571-abdb-07ea936ded22" providerId="ADAL" clId="{CEA7B346-69FA-4ABB-AD46-6499C42C1A2D}" dt="2024-02-19T15:01:23.031" v="432" actId="14100"/>
          <ac:spMkLst>
            <pc:docMk/>
            <pc:sldMk cId="3848925058" sldId="466"/>
            <ac:spMk id="2" creationId="{381168F4-5AA3-40DD-8849-1D3A6FCF1816}"/>
          </ac:spMkLst>
        </pc:spChg>
        <pc:spChg chg="del">
          <ac:chgData name="상훈 이" userId="47472a0d-e212-4571-abdb-07ea936ded22" providerId="ADAL" clId="{CEA7B346-69FA-4ABB-AD46-6499C42C1A2D}" dt="2024-02-19T15:00:55.304" v="415" actId="478"/>
          <ac:spMkLst>
            <pc:docMk/>
            <pc:sldMk cId="3848925058" sldId="466"/>
            <ac:spMk id="4" creationId="{31C51882-784F-4608-9FD2-F05A827ABC10}"/>
          </ac:spMkLst>
        </pc:spChg>
        <pc:spChg chg="del mod">
          <ac:chgData name="상훈 이" userId="47472a0d-e212-4571-abdb-07ea936ded22" providerId="ADAL" clId="{CEA7B346-69FA-4ABB-AD46-6499C42C1A2D}" dt="2024-02-19T15:01:27.634" v="434" actId="478"/>
          <ac:spMkLst>
            <pc:docMk/>
            <pc:sldMk cId="3848925058" sldId="466"/>
            <ac:spMk id="10" creationId="{479EE2D1-FAC8-448C-AB50-3908B99E69D2}"/>
          </ac:spMkLst>
        </pc:spChg>
        <pc:spChg chg="mod">
          <ac:chgData name="상훈 이" userId="47472a0d-e212-4571-abdb-07ea936ded22" providerId="ADAL" clId="{CEA7B346-69FA-4ABB-AD46-6499C42C1A2D}" dt="2024-02-19T14:57:38.461" v="414"/>
          <ac:spMkLst>
            <pc:docMk/>
            <pc:sldMk cId="3848925058" sldId="466"/>
            <ac:spMk id="110" creationId="{00000000-0000-0000-0000-000000000000}"/>
          </ac:spMkLst>
        </pc:spChg>
      </pc:sldChg>
      <pc:sldChg chg="addSp delSp modSp add">
        <pc:chgData name="상훈 이" userId="47472a0d-e212-4571-abdb-07ea936ded22" providerId="ADAL" clId="{CEA7B346-69FA-4ABB-AD46-6499C42C1A2D}" dt="2024-02-19T15:02:11.260" v="443" actId="1076"/>
        <pc:sldMkLst>
          <pc:docMk/>
          <pc:sldMk cId="2729738179" sldId="467"/>
        </pc:sldMkLst>
        <pc:spChg chg="del">
          <ac:chgData name="상훈 이" userId="47472a0d-e212-4571-abdb-07ea936ded22" providerId="ADAL" clId="{CEA7B346-69FA-4ABB-AD46-6499C42C1A2D}" dt="2024-02-19T15:01:44.821" v="436" actId="478"/>
          <ac:spMkLst>
            <pc:docMk/>
            <pc:sldMk cId="2729738179" sldId="467"/>
            <ac:spMk id="2" creationId="{381168F4-5AA3-40DD-8849-1D3A6FCF1816}"/>
          </ac:spMkLst>
        </pc:spChg>
        <pc:spChg chg="add mod">
          <ac:chgData name="상훈 이" userId="47472a0d-e212-4571-abdb-07ea936ded22" providerId="ADAL" clId="{CEA7B346-69FA-4ABB-AD46-6499C42C1A2D}" dt="2024-02-19T15:02:11.260" v="443" actId="1076"/>
          <ac:spMkLst>
            <pc:docMk/>
            <pc:sldMk cId="2729738179" sldId="467"/>
            <ac:spMk id="3" creationId="{5FC134CE-FC22-43CE-9C10-5252C576180D}"/>
          </ac:spMkLst>
        </pc:spChg>
      </pc:sldChg>
    </pc:docChg>
  </pc:docChgLst>
  <pc:docChgLst>
    <pc:chgData name="상훈 이" userId="47472a0d-e212-4571-abdb-07ea936ded22" providerId="ADAL" clId="{1F2E6530-3855-4942-A0BD-10F5523A80BE}"/>
    <pc:docChg chg="custSel addSld delSld modSld">
      <pc:chgData name="상훈 이" userId="47472a0d-e212-4571-abdb-07ea936ded22" providerId="ADAL" clId="{1F2E6530-3855-4942-A0BD-10F5523A80BE}" dt="2024-02-24T08:06:47.476" v="128" actId="113"/>
      <pc:docMkLst>
        <pc:docMk/>
      </pc:docMkLst>
      <pc:sldChg chg="modSp">
        <pc:chgData name="상훈 이" userId="47472a0d-e212-4571-abdb-07ea936ded22" providerId="ADAL" clId="{1F2E6530-3855-4942-A0BD-10F5523A80BE}" dt="2024-02-24T07:49:28.020" v="83" actId="207"/>
        <pc:sldMkLst>
          <pc:docMk/>
          <pc:sldMk cId="2081490801" sldId="391"/>
        </pc:sldMkLst>
        <pc:spChg chg="mod">
          <ac:chgData name="상훈 이" userId="47472a0d-e212-4571-abdb-07ea936ded22" providerId="ADAL" clId="{1F2E6530-3855-4942-A0BD-10F5523A80BE}" dt="2024-02-24T07:49:28.020" v="83" actId="207"/>
          <ac:spMkLst>
            <pc:docMk/>
            <pc:sldMk cId="2081490801" sldId="391"/>
            <ac:spMk id="111" creationId="{00000000-0000-0000-0000-000000000000}"/>
          </ac:spMkLst>
        </pc:spChg>
      </pc:sldChg>
      <pc:sldChg chg="modSp">
        <pc:chgData name="상훈 이" userId="47472a0d-e212-4571-abdb-07ea936ded22" providerId="ADAL" clId="{1F2E6530-3855-4942-A0BD-10F5523A80BE}" dt="2024-02-24T07:49:31.287" v="84" actId="207"/>
        <pc:sldMkLst>
          <pc:docMk/>
          <pc:sldMk cId="3977603323" sldId="392"/>
        </pc:sldMkLst>
        <pc:spChg chg="mod">
          <ac:chgData name="상훈 이" userId="47472a0d-e212-4571-abdb-07ea936ded22" providerId="ADAL" clId="{1F2E6530-3855-4942-A0BD-10F5523A80BE}" dt="2024-02-24T07:49:31.287" v="84" actId="207"/>
          <ac:spMkLst>
            <pc:docMk/>
            <pc:sldMk cId="3977603323" sldId="392"/>
            <ac:spMk id="111" creationId="{00000000-0000-0000-0000-000000000000}"/>
          </ac:spMkLst>
        </pc:spChg>
      </pc:sldChg>
      <pc:sldChg chg="modSp">
        <pc:chgData name="상훈 이" userId="47472a0d-e212-4571-abdb-07ea936ded22" providerId="ADAL" clId="{1F2E6530-3855-4942-A0BD-10F5523A80BE}" dt="2024-02-24T07:49:35.583" v="85" actId="207"/>
        <pc:sldMkLst>
          <pc:docMk/>
          <pc:sldMk cId="3071618249" sldId="393"/>
        </pc:sldMkLst>
        <pc:spChg chg="mod">
          <ac:chgData name="상훈 이" userId="47472a0d-e212-4571-abdb-07ea936ded22" providerId="ADAL" clId="{1F2E6530-3855-4942-A0BD-10F5523A80BE}" dt="2024-02-24T07:49:35.583" v="85" actId="207"/>
          <ac:spMkLst>
            <pc:docMk/>
            <pc:sldMk cId="3071618249" sldId="393"/>
            <ac:spMk id="111" creationId="{00000000-0000-0000-0000-000000000000}"/>
          </ac:spMkLst>
        </pc:spChg>
      </pc:sldChg>
      <pc:sldChg chg="modSp">
        <pc:chgData name="상훈 이" userId="47472a0d-e212-4571-abdb-07ea936ded22" providerId="ADAL" clId="{1F2E6530-3855-4942-A0BD-10F5523A80BE}" dt="2024-02-24T07:49:42.387" v="86" actId="207"/>
        <pc:sldMkLst>
          <pc:docMk/>
          <pc:sldMk cId="570882630" sldId="394"/>
        </pc:sldMkLst>
        <pc:spChg chg="mod">
          <ac:chgData name="상훈 이" userId="47472a0d-e212-4571-abdb-07ea936ded22" providerId="ADAL" clId="{1F2E6530-3855-4942-A0BD-10F5523A80BE}" dt="2024-02-24T07:49:42.387" v="86" actId="207"/>
          <ac:spMkLst>
            <pc:docMk/>
            <pc:sldMk cId="570882630" sldId="394"/>
            <ac:spMk id="111" creationId="{00000000-0000-0000-0000-000000000000}"/>
          </ac:spMkLst>
        </pc:spChg>
      </pc:sldChg>
      <pc:sldChg chg="modSp">
        <pc:chgData name="상훈 이" userId="47472a0d-e212-4571-abdb-07ea936ded22" providerId="ADAL" clId="{1F2E6530-3855-4942-A0BD-10F5523A80BE}" dt="2024-02-24T07:50:25.122" v="87" actId="207"/>
        <pc:sldMkLst>
          <pc:docMk/>
          <pc:sldMk cId="1585540857" sldId="404"/>
        </pc:sldMkLst>
        <pc:spChg chg="mod">
          <ac:chgData name="상훈 이" userId="47472a0d-e212-4571-abdb-07ea936ded22" providerId="ADAL" clId="{1F2E6530-3855-4942-A0BD-10F5523A80BE}" dt="2024-02-24T07:50:25.122" v="87" actId="207"/>
          <ac:spMkLst>
            <pc:docMk/>
            <pc:sldMk cId="1585540857" sldId="404"/>
            <ac:spMk id="16" creationId="{52B30010-E0F7-40FA-8C16-D04AD9D674EA}"/>
          </ac:spMkLst>
        </pc:spChg>
      </pc:sldChg>
      <pc:sldChg chg="modSp">
        <pc:chgData name="상훈 이" userId="47472a0d-e212-4571-abdb-07ea936ded22" providerId="ADAL" clId="{1F2E6530-3855-4942-A0BD-10F5523A80BE}" dt="2024-02-24T07:51:05.388" v="88"/>
        <pc:sldMkLst>
          <pc:docMk/>
          <pc:sldMk cId="1322854539" sldId="405"/>
        </pc:sldMkLst>
        <pc:spChg chg="mod">
          <ac:chgData name="상훈 이" userId="47472a0d-e212-4571-abdb-07ea936ded22" providerId="ADAL" clId="{1F2E6530-3855-4942-A0BD-10F5523A80BE}" dt="2024-02-24T07:51:05.388" v="88"/>
          <ac:spMkLst>
            <pc:docMk/>
            <pc:sldMk cId="1322854539" sldId="405"/>
            <ac:spMk id="2" creationId="{00000000-0000-0000-0000-000000000000}"/>
          </ac:spMkLst>
        </pc:spChg>
      </pc:sldChg>
      <pc:sldChg chg="modSp">
        <pc:chgData name="상훈 이" userId="47472a0d-e212-4571-abdb-07ea936ded22" providerId="ADAL" clId="{1F2E6530-3855-4942-A0BD-10F5523A80BE}" dt="2024-02-24T07:58:13.502" v="89" actId="20577"/>
        <pc:sldMkLst>
          <pc:docMk/>
          <pc:sldMk cId="2631232575" sldId="418"/>
        </pc:sldMkLst>
        <pc:spChg chg="mod">
          <ac:chgData name="상훈 이" userId="47472a0d-e212-4571-abdb-07ea936ded22" providerId="ADAL" clId="{1F2E6530-3855-4942-A0BD-10F5523A80BE}" dt="2024-02-24T07:58:13.502" v="89" actId="20577"/>
          <ac:spMkLst>
            <pc:docMk/>
            <pc:sldMk cId="2631232575" sldId="418"/>
            <ac:spMk id="2" creationId="{573890E2-E7E2-4941-9B42-92F1C06FB09E}"/>
          </ac:spMkLst>
        </pc:spChg>
      </pc:sldChg>
      <pc:sldChg chg="modSp">
        <pc:chgData name="상훈 이" userId="47472a0d-e212-4571-abdb-07ea936ded22" providerId="ADAL" clId="{1F2E6530-3855-4942-A0BD-10F5523A80BE}" dt="2024-02-24T08:02:40.161" v="108"/>
        <pc:sldMkLst>
          <pc:docMk/>
          <pc:sldMk cId="3968045819" sldId="427"/>
        </pc:sldMkLst>
        <pc:spChg chg="mod">
          <ac:chgData name="상훈 이" userId="47472a0d-e212-4571-abdb-07ea936ded22" providerId="ADAL" clId="{1F2E6530-3855-4942-A0BD-10F5523A80BE}" dt="2024-02-24T08:02:40.161" v="108"/>
          <ac:spMkLst>
            <pc:docMk/>
            <pc:sldMk cId="3968045819" sldId="427"/>
            <ac:spMk id="110" creationId="{00000000-0000-0000-0000-000000000000}"/>
          </ac:spMkLst>
        </pc:spChg>
      </pc:sldChg>
      <pc:sldChg chg="modSp">
        <pc:chgData name="상훈 이" userId="47472a0d-e212-4571-abdb-07ea936ded22" providerId="ADAL" clId="{1F2E6530-3855-4942-A0BD-10F5523A80BE}" dt="2024-02-24T08:01:20.610" v="99" actId="20577"/>
        <pc:sldMkLst>
          <pc:docMk/>
          <pc:sldMk cId="1560333772" sldId="439"/>
        </pc:sldMkLst>
        <pc:spChg chg="mod">
          <ac:chgData name="상훈 이" userId="47472a0d-e212-4571-abdb-07ea936ded22" providerId="ADAL" clId="{1F2E6530-3855-4942-A0BD-10F5523A80BE}" dt="2024-02-24T08:01:20.610" v="99" actId="20577"/>
          <ac:spMkLst>
            <pc:docMk/>
            <pc:sldMk cId="1560333772" sldId="439"/>
            <ac:spMk id="16" creationId="{52B30010-E0F7-40FA-8C16-D04AD9D674EA}"/>
          </ac:spMkLst>
        </pc:spChg>
      </pc:sldChg>
      <pc:sldChg chg="modSp">
        <pc:chgData name="상훈 이" userId="47472a0d-e212-4571-abdb-07ea936ded22" providerId="ADAL" clId="{1F2E6530-3855-4942-A0BD-10F5523A80BE}" dt="2024-02-24T07:58:53.476" v="94" actId="113"/>
        <pc:sldMkLst>
          <pc:docMk/>
          <pc:sldMk cId="58001679" sldId="474"/>
        </pc:sldMkLst>
        <pc:spChg chg="mod">
          <ac:chgData name="상훈 이" userId="47472a0d-e212-4571-abdb-07ea936ded22" providerId="ADAL" clId="{1F2E6530-3855-4942-A0BD-10F5523A80BE}" dt="2024-02-24T07:58:53.476" v="94" actId="113"/>
          <ac:spMkLst>
            <pc:docMk/>
            <pc:sldMk cId="58001679" sldId="474"/>
            <ac:spMk id="3" creationId="{BAF768B1-FE9A-473B-9DF2-BCC3D5E4CA45}"/>
          </ac:spMkLst>
        </pc:spChg>
      </pc:sldChg>
      <pc:sldChg chg="modSp">
        <pc:chgData name="상훈 이" userId="47472a0d-e212-4571-abdb-07ea936ded22" providerId="ADAL" clId="{1F2E6530-3855-4942-A0BD-10F5523A80BE}" dt="2024-02-24T07:59:11.294" v="98" actId="113"/>
        <pc:sldMkLst>
          <pc:docMk/>
          <pc:sldMk cId="2192561150" sldId="475"/>
        </pc:sldMkLst>
        <pc:spChg chg="mod">
          <ac:chgData name="상훈 이" userId="47472a0d-e212-4571-abdb-07ea936ded22" providerId="ADAL" clId="{1F2E6530-3855-4942-A0BD-10F5523A80BE}" dt="2024-02-24T07:59:11.294" v="98" actId="113"/>
          <ac:spMkLst>
            <pc:docMk/>
            <pc:sldMk cId="2192561150" sldId="475"/>
            <ac:spMk id="3" creationId="{BAF768B1-FE9A-473B-9DF2-BCC3D5E4CA45}"/>
          </ac:spMkLst>
        </pc:spChg>
      </pc:sldChg>
      <pc:sldChg chg="modSp">
        <pc:chgData name="상훈 이" userId="47472a0d-e212-4571-abdb-07ea936ded22" providerId="ADAL" clId="{1F2E6530-3855-4942-A0BD-10F5523A80BE}" dt="2024-02-24T08:01:57.731" v="103" actId="113"/>
        <pc:sldMkLst>
          <pc:docMk/>
          <pc:sldMk cId="1313673833" sldId="476"/>
        </pc:sldMkLst>
        <pc:spChg chg="mod">
          <ac:chgData name="상훈 이" userId="47472a0d-e212-4571-abdb-07ea936ded22" providerId="ADAL" clId="{1F2E6530-3855-4942-A0BD-10F5523A80BE}" dt="2024-02-24T08:01:57.731" v="103" actId="113"/>
          <ac:spMkLst>
            <pc:docMk/>
            <pc:sldMk cId="1313673833" sldId="476"/>
            <ac:spMk id="3" creationId="{BAF768B1-FE9A-473B-9DF2-BCC3D5E4CA45}"/>
          </ac:spMkLst>
        </pc:spChg>
      </pc:sldChg>
      <pc:sldChg chg="modSp">
        <pc:chgData name="상훈 이" userId="47472a0d-e212-4571-abdb-07ea936ded22" providerId="ADAL" clId="{1F2E6530-3855-4942-A0BD-10F5523A80BE}" dt="2024-02-24T08:02:11.600" v="107" actId="113"/>
        <pc:sldMkLst>
          <pc:docMk/>
          <pc:sldMk cId="2253387688" sldId="477"/>
        </pc:sldMkLst>
        <pc:spChg chg="mod">
          <ac:chgData name="상훈 이" userId="47472a0d-e212-4571-abdb-07ea936ded22" providerId="ADAL" clId="{1F2E6530-3855-4942-A0BD-10F5523A80BE}" dt="2024-02-24T08:02:11.600" v="107" actId="113"/>
          <ac:spMkLst>
            <pc:docMk/>
            <pc:sldMk cId="2253387688" sldId="477"/>
            <ac:spMk id="3" creationId="{BAF768B1-FE9A-473B-9DF2-BCC3D5E4CA45}"/>
          </ac:spMkLst>
        </pc:spChg>
      </pc:sldChg>
      <pc:sldChg chg="modSp">
        <pc:chgData name="상훈 이" userId="47472a0d-e212-4571-abdb-07ea936ded22" providerId="ADAL" clId="{1F2E6530-3855-4942-A0BD-10F5523A80BE}" dt="2024-02-24T08:06:11.170" v="114" actId="113"/>
        <pc:sldMkLst>
          <pc:docMk/>
          <pc:sldMk cId="2094308657" sldId="478"/>
        </pc:sldMkLst>
        <pc:spChg chg="mod">
          <ac:chgData name="상훈 이" userId="47472a0d-e212-4571-abdb-07ea936ded22" providerId="ADAL" clId="{1F2E6530-3855-4942-A0BD-10F5523A80BE}" dt="2024-02-24T08:06:11.170" v="114" actId="113"/>
          <ac:spMkLst>
            <pc:docMk/>
            <pc:sldMk cId="2094308657" sldId="478"/>
            <ac:spMk id="3" creationId="{BAF768B1-FE9A-473B-9DF2-BCC3D5E4CA45}"/>
          </ac:spMkLst>
        </pc:spChg>
      </pc:sldChg>
      <pc:sldChg chg="modSp">
        <pc:chgData name="상훈 이" userId="47472a0d-e212-4571-abdb-07ea936ded22" providerId="ADAL" clId="{1F2E6530-3855-4942-A0BD-10F5523A80BE}" dt="2024-02-24T08:06:21.169" v="118" actId="113"/>
        <pc:sldMkLst>
          <pc:docMk/>
          <pc:sldMk cId="4044923812" sldId="479"/>
        </pc:sldMkLst>
        <pc:spChg chg="mod">
          <ac:chgData name="상훈 이" userId="47472a0d-e212-4571-abdb-07ea936ded22" providerId="ADAL" clId="{1F2E6530-3855-4942-A0BD-10F5523A80BE}" dt="2024-02-24T08:06:21.169" v="118" actId="113"/>
          <ac:spMkLst>
            <pc:docMk/>
            <pc:sldMk cId="4044923812" sldId="479"/>
            <ac:spMk id="3" creationId="{BAF768B1-FE9A-473B-9DF2-BCC3D5E4CA45}"/>
          </ac:spMkLst>
        </pc:spChg>
      </pc:sldChg>
      <pc:sldChg chg="modSp">
        <pc:chgData name="상훈 이" userId="47472a0d-e212-4571-abdb-07ea936ded22" providerId="ADAL" clId="{1F2E6530-3855-4942-A0BD-10F5523A80BE}" dt="2024-02-24T08:06:38.627" v="124" actId="113"/>
        <pc:sldMkLst>
          <pc:docMk/>
          <pc:sldMk cId="2669801605" sldId="480"/>
        </pc:sldMkLst>
        <pc:spChg chg="mod">
          <ac:chgData name="상훈 이" userId="47472a0d-e212-4571-abdb-07ea936ded22" providerId="ADAL" clId="{1F2E6530-3855-4942-A0BD-10F5523A80BE}" dt="2024-02-24T08:06:38.627" v="124" actId="113"/>
          <ac:spMkLst>
            <pc:docMk/>
            <pc:sldMk cId="2669801605" sldId="480"/>
            <ac:spMk id="3" creationId="{BAF768B1-FE9A-473B-9DF2-BCC3D5E4CA45}"/>
          </ac:spMkLst>
        </pc:spChg>
      </pc:sldChg>
      <pc:sldChg chg="modSp">
        <pc:chgData name="상훈 이" userId="47472a0d-e212-4571-abdb-07ea936ded22" providerId="ADAL" clId="{1F2E6530-3855-4942-A0BD-10F5523A80BE}" dt="2024-02-24T08:06:47.476" v="128" actId="113"/>
        <pc:sldMkLst>
          <pc:docMk/>
          <pc:sldMk cId="1813423275" sldId="481"/>
        </pc:sldMkLst>
        <pc:spChg chg="mod">
          <ac:chgData name="상훈 이" userId="47472a0d-e212-4571-abdb-07ea936ded22" providerId="ADAL" clId="{1F2E6530-3855-4942-A0BD-10F5523A80BE}" dt="2024-02-24T08:06:47.476" v="128" actId="113"/>
          <ac:spMkLst>
            <pc:docMk/>
            <pc:sldMk cId="1813423275" sldId="481"/>
            <ac:spMk id="3" creationId="{BAF768B1-FE9A-473B-9DF2-BCC3D5E4CA45}"/>
          </ac:spMkLst>
        </pc:spChg>
      </pc:sldChg>
      <pc:sldChg chg="addSp delSp modSp add">
        <pc:chgData name="상훈 이" userId="47472a0d-e212-4571-abdb-07ea936ded22" providerId="ADAL" clId="{1F2E6530-3855-4942-A0BD-10F5523A80BE}" dt="2024-02-24T07:43:36.845" v="29" actId="20577"/>
        <pc:sldMkLst>
          <pc:docMk/>
          <pc:sldMk cId="2689053868" sldId="489"/>
        </pc:sldMkLst>
        <pc:spChg chg="del">
          <ac:chgData name="상훈 이" userId="47472a0d-e212-4571-abdb-07ea936ded22" providerId="ADAL" clId="{1F2E6530-3855-4942-A0BD-10F5523A80BE}" dt="2024-02-24T07:42:45.328" v="2" actId="478"/>
          <ac:spMkLst>
            <pc:docMk/>
            <pc:sldMk cId="2689053868" sldId="489"/>
            <ac:spMk id="2" creationId="{381168F4-5AA3-40DD-8849-1D3A6FCF1816}"/>
          </ac:spMkLst>
        </pc:spChg>
        <pc:spChg chg="add mod">
          <ac:chgData name="상훈 이" userId="47472a0d-e212-4571-abdb-07ea936ded22" providerId="ADAL" clId="{1F2E6530-3855-4942-A0BD-10F5523A80BE}" dt="2024-02-24T07:43:36.845" v="29" actId="20577"/>
          <ac:spMkLst>
            <pc:docMk/>
            <pc:sldMk cId="2689053868" sldId="489"/>
            <ac:spMk id="3" creationId="{BB1980F8-6D95-4B6C-AC8F-D2D440DEB64E}"/>
          </ac:spMkLst>
        </pc:spChg>
        <pc:spChg chg="mod">
          <ac:chgData name="상훈 이" userId="47472a0d-e212-4571-abdb-07ea936ded22" providerId="ADAL" clId="{1F2E6530-3855-4942-A0BD-10F5523A80BE}" dt="2024-02-24T07:42:12.711" v="1"/>
          <ac:spMkLst>
            <pc:docMk/>
            <pc:sldMk cId="2689053868" sldId="489"/>
            <ac:spMk id="110" creationId="{00000000-0000-0000-0000-000000000000}"/>
          </ac:spMkLst>
        </pc:spChg>
      </pc:sldChg>
      <pc:sldChg chg="addSp delSp modSp add">
        <pc:chgData name="상훈 이" userId="47472a0d-e212-4571-abdb-07ea936ded22" providerId="ADAL" clId="{1F2E6530-3855-4942-A0BD-10F5523A80BE}" dt="2024-02-24T07:46:30.538" v="46" actId="14100"/>
        <pc:sldMkLst>
          <pc:docMk/>
          <pc:sldMk cId="446014656" sldId="490"/>
        </pc:sldMkLst>
        <pc:spChg chg="del">
          <ac:chgData name="상훈 이" userId="47472a0d-e212-4571-abdb-07ea936ded22" providerId="ADAL" clId="{1F2E6530-3855-4942-A0BD-10F5523A80BE}" dt="2024-02-24T07:46:04.106" v="38" actId="478"/>
          <ac:spMkLst>
            <pc:docMk/>
            <pc:sldMk cId="446014656" sldId="490"/>
            <ac:spMk id="12" creationId="{EBDB8208-20E9-4882-BF37-50D367958C05}"/>
          </ac:spMkLst>
        </pc:spChg>
        <pc:spChg chg="mod">
          <ac:chgData name="상훈 이" userId="47472a0d-e212-4571-abdb-07ea936ded22" providerId="ADAL" clId="{1F2E6530-3855-4942-A0BD-10F5523A80BE}" dt="2024-02-24T07:44:48.925" v="31"/>
          <ac:spMkLst>
            <pc:docMk/>
            <pc:sldMk cId="446014656" sldId="490"/>
            <ac:spMk id="110" creationId="{00000000-0000-0000-0000-000000000000}"/>
          </ac:spMkLst>
        </pc:spChg>
        <pc:picChg chg="del">
          <ac:chgData name="상훈 이" userId="47472a0d-e212-4571-abdb-07ea936ded22" providerId="ADAL" clId="{1F2E6530-3855-4942-A0BD-10F5523A80BE}" dt="2024-02-24T07:44:50.383" v="32" actId="478"/>
          <ac:picMkLst>
            <pc:docMk/>
            <pc:sldMk cId="446014656" sldId="490"/>
            <ac:picMk id="2" creationId="{0FEE4FEA-82F4-44C4-9873-D19687A5EDFC}"/>
          </ac:picMkLst>
        </pc:picChg>
        <pc:picChg chg="add mod">
          <ac:chgData name="상훈 이" userId="47472a0d-e212-4571-abdb-07ea936ded22" providerId="ADAL" clId="{1F2E6530-3855-4942-A0BD-10F5523A80BE}" dt="2024-02-24T07:46:25.321" v="44" actId="14100"/>
          <ac:picMkLst>
            <pc:docMk/>
            <pc:sldMk cId="446014656" sldId="490"/>
            <ac:picMk id="3" creationId="{4276231E-75B7-42A2-8933-F6766D3C54E0}"/>
          </ac:picMkLst>
        </pc:picChg>
        <pc:picChg chg="add mod">
          <ac:chgData name="상훈 이" userId="47472a0d-e212-4571-abdb-07ea936ded22" providerId="ADAL" clId="{1F2E6530-3855-4942-A0BD-10F5523A80BE}" dt="2024-02-24T07:46:30.538" v="46" actId="14100"/>
          <ac:picMkLst>
            <pc:docMk/>
            <pc:sldMk cId="446014656" sldId="490"/>
            <ac:picMk id="4" creationId="{E77C8A5B-F858-4C20-A7F8-7028C4B103FB}"/>
          </ac:picMkLst>
        </pc:picChg>
      </pc:sldChg>
      <pc:sldChg chg="modSp add">
        <pc:chgData name="상훈 이" userId="47472a0d-e212-4571-abdb-07ea936ded22" providerId="ADAL" clId="{1F2E6530-3855-4942-A0BD-10F5523A80BE}" dt="2024-02-24T07:47:54.483" v="71"/>
        <pc:sldMkLst>
          <pc:docMk/>
          <pc:sldMk cId="2001214474" sldId="491"/>
        </pc:sldMkLst>
        <pc:spChg chg="mod">
          <ac:chgData name="상훈 이" userId="47472a0d-e212-4571-abdb-07ea936ded22" providerId="ADAL" clId="{1F2E6530-3855-4942-A0BD-10F5523A80BE}" dt="2024-02-24T07:47:54.483" v="71"/>
          <ac:spMkLst>
            <pc:docMk/>
            <pc:sldMk cId="2001214474" sldId="491"/>
            <ac:spMk id="3" creationId="{BAF768B1-FE9A-473B-9DF2-BCC3D5E4CA45}"/>
          </ac:spMkLst>
        </pc:spChg>
        <pc:spChg chg="mod">
          <ac:chgData name="상훈 이" userId="47472a0d-e212-4571-abdb-07ea936ded22" providerId="ADAL" clId="{1F2E6530-3855-4942-A0BD-10F5523A80BE}" dt="2024-02-24T07:47:07.059" v="48"/>
          <ac:spMkLst>
            <pc:docMk/>
            <pc:sldMk cId="2001214474" sldId="491"/>
            <ac:spMk id="110" creationId="{00000000-0000-0000-0000-000000000000}"/>
          </ac:spMkLst>
        </pc:spChg>
      </pc:sldChg>
      <pc:sldChg chg="modSp add">
        <pc:chgData name="상훈 이" userId="47472a0d-e212-4571-abdb-07ea936ded22" providerId="ADAL" clId="{1F2E6530-3855-4942-A0BD-10F5523A80BE}" dt="2024-02-24T07:48:15.166" v="82"/>
        <pc:sldMkLst>
          <pc:docMk/>
          <pc:sldMk cId="2263163773" sldId="492"/>
        </pc:sldMkLst>
        <pc:spChg chg="mod">
          <ac:chgData name="상훈 이" userId="47472a0d-e212-4571-abdb-07ea936ded22" providerId="ADAL" clId="{1F2E6530-3855-4942-A0BD-10F5523A80BE}" dt="2024-02-24T07:48:15.166" v="82"/>
          <ac:spMkLst>
            <pc:docMk/>
            <pc:sldMk cId="2263163773" sldId="492"/>
            <ac:spMk id="3" creationId="{BAF768B1-FE9A-473B-9DF2-BCC3D5E4CA45}"/>
          </ac:spMkLst>
        </pc:spChg>
      </pc:sldChg>
      <pc:sldChg chg="add del">
        <pc:chgData name="상훈 이" userId="47472a0d-e212-4571-abdb-07ea936ded22" providerId="ADAL" clId="{1F2E6530-3855-4942-A0BD-10F5523A80BE}" dt="2024-02-24T08:05:53.289" v="110" actId="2696"/>
        <pc:sldMkLst>
          <pc:docMk/>
          <pc:sldMk cId="770612111" sldId="493"/>
        </pc:sldMkLst>
      </pc:sldChg>
    </pc:docChg>
  </pc:docChgLst>
  <pc:docChgLst>
    <pc:chgData name="상훈 이" userId="47472a0d-e212-4571-abdb-07ea936ded22" providerId="ADAL" clId="{F0AE5D1E-34A7-4478-9F72-0648124F0EA5}"/>
    <pc:docChg chg="custSel addSld delSld modSld">
      <pc:chgData name="상훈 이" userId="47472a0d-e212-4571-abdb-07ea936ded22" providerId="ADAL" clId="{F0AE5D1E-34A7-4478-9F72-0648124F0EA5}" dt="2024-02-21T11:56:42.197" v="424"/>
      <pc:docMkLst>
        <pc:docMk/>
      </pc:docMkLst>
      <pc:sldChg chg="addSp delSp modSp add">
        <pc:chgData name="상훈 이" userId="47472a0d-e212-4571-abdb-07ea936ded22" providerId="ADAL" clId="{F0AE5D1E-34A7-4478-9F72-0648124F0EA5}" dt="2024-02-20T14:40:19.298" v="14" actId="14100"/>
        <pc:sldMkLst>
          <pc:docMk/>
          <pc:sldMk cId="1826217260" sldId="468"/>
        </pc:sldMkLst>
        <pc:spChg chg="add mod">
          <ac:chgData name="상훈 이" userId="47472a0d-e212-4571-abdb-07ea936ded22" providerId="ADAL" clId="{F0AE5D1E-34A7-4478-9F72-0648124F0EA5}" dt="2024-02-20T14:40:19.298" v="14" actId="14100"/>
          <ac:spMkLst>
            <pc:docMk/>
            <pc:sldMk cId="1826217260" sldId="468"/>
            <ac:spMk id="2" creationId="{5265F142-6110-4437-BE6D-6A488C3B059A}"/>
          </ac:spMkLst>
        </pc:spChg>
        <pc:spChg chg="del">
          <ac:chgData name="상훈 이" userId="47472a0d-e212-4571-abdb-07ea936ded22" providerId="ADAL" clId="{F0AE5D1E-34A7-4478-9F72-0648124F0EA5}" dt="2024-02-20T14:39:45.620" v="1" actId="478"/>
          <ac:spMkLst>
            <pc:docMk/>
            <pc:sldMk cId="1826217260" sldId="468"/>
            <ac:spMk id="3" creationId="{5FC134CE-FC22-43CE-9C10-5252C576180D}"/>
          </ac:spMkLst>
        </pc:spChg>
      </pc:sldChg>
      <pc:sldChg chg="addSp delSp modSp add">
        <pc:chgData name="상훈 이" userId="47472a0d-e212-4571-abdb-07ea936ded22" providerId="ADAL" clId="{F0AE5D1E-34A7-4478-9F72-0648124F0EA5}" dt="2024-02-20T14:41:22.067" v="171" actId="20577"/>
        <pc:sldMkLst>
          <pc:docMk/>
          <pc:sldMk cId="748768453" sldId="469"/>
        </pc:sldMkLst>
        <pc:spChg chg="mod">
          <ac:chgData name="상훈 이" userId="47472a0d-e212-4571-abdb-07ea936ded22" providerId="ADAL" clId="{F0AE5D1E-34A7-4478-9F72-0648124F0EA5}" dt="2024-02-20T14:41:22.067" v="171" actId="20577"/>
          <ac:spMkLst>
            <pc:docMk/>
            <pc:sldMk cId="748768453" sldId="469"/>
            <ac:spMk id="12" creationId="{EBDB8208-20E9-4882-BF37-50D367958C05}"/>
          </ac:spMkLst>
        </pc:spChg>
        <pc:spChg chg="mod">
          <ac:chgData name="상훈 이" userId="47472a0d-e212-4571-abdb-07ea936ded22" providerId="ADAL" clId="{F0AE5D1E-34A7-4478-9F72-0648124F0EA5}" dt="2024-02-20T14:40:29.114" v="16"/>
          <ac:spMkLst>
            <pc:docMk/>
            <pc:sldMk cId="748768453" sldId="469"/>
            <ac:spMk id="110" creationId="{00000000-0000-0000-0000-000000000000}"/>
          </ac:spMkLst>
        </pc:spChg>
        <pc:picChg chg="add mod">
          <ac:chgData name="상훈 이" userId="47472a0d-e212-4571-abdb-07ea936ded22" providerId="ADAL" clId="{F0AE5D1E-34A7-4478-9F72-0648124F0EA5}" dt="2024-02-20T14:40:39.140" v="22" actId="14100"/>
          <ac:picMkLst>
            <pc:docMk/>
            <pc:sldMk cId="748768453" sldId="469"/>
            <ac:picMk id="2" creationId="{0FEE4FEA-82F4-44C4-9873-D19687A5EDFC}"/>
          </ac:picMkLst>
        </pc:picChg>
        <pc:picChg chg="del">
          <ac:chgData name="상훈 이" userId="47472a0d-e212-4571-abdb-07ea936ded22" providerId="ADAL" clId="{F0AE5D1E-34A7-4478-9F72-0648124F0EA5}" dt="2024-02-20T14:40:33.086" v="17" actId="478"/>
          <ac:picMkLst>
            <pc:docMk/>
            <pc:sldMk cId="748768453" sldId="469"/>
            <ac:picMk id="3" creationId="{A655B72D-9633-473D-ACD3-3177E92C08DC}"/>
          </ac:picMkLst>
        </pc:picChg>
      </pc:sldChg>
      <pc:sldChg chg="delSp modSp add">
        <pc:chgData name="상훈 이" userId="47472a0d-e212-4571-abdb-07ea936ded22" providerId="ADAL" clId="{F0AE5D1E-34A7-4478-9F72-0648124F0EA5}" dt="2024-02-20T14:42:42.452" v="215" actId="12"/>
        <pc:sldMkLst>
          <pc:docMk/>
          <pc:sldMk cId="2433537003" sldId="470"/>
        </pc:sldMkLst>
        <pc:spChg chg="mod">
          <ac:chgData name="상훈 이" userId="47472a0d-e212-4571-abdb-07ea936ded22" providerId="ADAL" clId="{F0AE5D1E-34A7-4478-9F72-0648124F0EA5}" dt="2024-02-20T14:42:42.452" v="215" actId="12"/>
          <ac:spMkLst>
            <pc:docMk/>
            <pc:sldMk cId="2433537003" sldId="470"/>
            <ac:spMk id="12" creationId="{EBDB8208-20E9-4882-BF37-50D367958C05}"/>
          </ac:spMkLst>
        </pc:spChg>
        <pc:spChg chg="mod">
          <ac:chgData name="상훈 이" userId="47472a0d-e212-4571-abdb-07ea936ded22" providerId="ADAL" clId="{F0AE5D1E-34A7-4478-9F72-0648124F0EA5}" dt="2024-02-20T14:42:38.047" v="214"/>
          <ac:spMkLst>
            <pc:docMk/>
            <pc:sldMk cId="2433537003" sldId="470"/>
            <ac:spMk id="13" creationId="{D1048E5C-EA8B-466A-B5E5-71088F101CD9}"/>
          </ac:spMkLst>
        </pc:spChg>
        <pc:picChg chg="del">
          <ac:chgData name="상훈 이" userId="47472a0d-e212-4571-abdb-07ea936ded22" providerId="ADAL" clId="{F0AE5D1E-34A7-4478-9F72-0648124F0EA5}" dt="2024-02-20T14:41:25.795" v="173" actId="478"/>
          <ac:picMkLst>
            <pc:docMk/>
            <pc:sldMk cId="2433537003" sldId="470"/>
            <ac:picMk id="2" creationId="{0FEE4FEA-82F4-44C4-9873-D19687A5EDFC}"/>
          </ac:picMkLst>
        </pc:picChg>
      </pc:sldChg>
      <pc:sldChg chg="modSp add">
        <pc:chgData name="상훈 이" userId="47472a0d-e212-4571-abdb-07ea936ded22" providerId="ADAL" clId="{F0AE5D1E-34A7-4478-9F72-0648124F0EA5}" dt="2024-02-20T14:46:25.826" v="226"/>
        <pc:sldMkLst>
          <pc:docMk/>
          <pc:sldMk cId="3912016625" sldId="471"/>
        </pc:sldMkLst>
        <pc:spChg chg="mod">
          <ac:chgData name="상훈 이" userId="47472a0d-e212-4571-abdb-07ea936ded22" providerId="ADAL" clId="{F0AE5D1E-34A7-4478-9F72-0648124F0EA5}" dt="2024-02-20T14:46:25.826" v="226"/>
          <ac:spMkLst>
            <pc:docMk/>
            <pc:sldMk cId="3912016625" sldId="471"/>
            <ac:spMk id="12" creationId="{EBDB8208-20E9-4882-BF37-50D367958C05}"/>
          </ac:spMkLst>
        </pc:spChg>
      </pc:sldChg>
      <pc:sldChg chg="modSp add">
        <pc:chgData name="상훈 이" userId="47472a0d-e212-4571-abdb-07ea936ded22" providerId="ADAL" clId="{F0AE5D1E-34A7-4478-9F72-0648124F0EA5}" dt="2024-02-20T14:46:51.868" v="237" actId="6549"/>
        <pc:sldMkLst>
          <pc:docMk/>
          <pc:sldMk cId="1886635398" sldId="472"/>
        </pc:sldMkLst>
        <pc:spChg chg="mod">
          <ac:chgData name="상훈 이" userId="47472a0d-e212-4571-abdb-07ea936ded22" providerId="ADAL" clId="{F0AE5D1E-34A7-4478-9F72-0648124F0EA5}" dt="2024-02-20T14:46:51.868" v="237" actId="6549"/>
          <ac:spMkLst>
            <pc:docMk/>
            <pc:sldMk cId="1886635398" sldId="472"/>
            <ac:spMk id="12" creationId="{EBDB8208-20E9-4882-BF37-50D367958C05}"/>
          </ac:spMkLst>
        </pc:spChg>
      </pc:sldChg>
      <pc:sldChg chg="modSp add">
        <pc:chgData name="상훈 이" userId="47472a0d-e212-4571-abdb-07ea936ded22" providerId="ADAL" clId="{F0AE5D1E-34A7-4478-9F72-0648124F0EA5}" dt="2024-02-20T14:47:15.373" v="247" actId="6549"/>
        <pc:sldMkLst>
          <pc:docMk/>
          <pc:sldMk cId="3529804137" sldId="473"/>
        </pc:sldMkLst>
        <pc:spChg chg="mod">
          <ac:chgData name="상훈 이" userId="47472a0d-e212-4571-abdb-07ea936ded22" providerId="ADAL" clId="{F0AE5D1E-34A7-4478-9F72-0648124F0EA5}" dt="2024-02-20T14:47:15.373" v="247" actId="6549"/>
          <ac:spMkLst>
            <pc:docMk/>
            <pc:sldMk cId="3529804137" sldId="473"/>
            <ac:spMk id="12" creationId="{EBDB8208-20E9-4882-BF37-50D367958C05}"/>
          </ac:spMkLst>
        </pc:spChg>
      </pc:sldChg>
      <pc:sldChg chg="addSp delSp modSp add">
        <pc:chgData name="상훈 이" userId="47472a0d-e212-4571-abdb-07ea936ded22" providerId="ADAL" clId="{F0AE5D1E-34A7-4478-9F72-0648124F0EA5}" dt="2024-02-20T15:22:26.977" v="381"/>
        <pc:sldMkLst>
          <pc:docMk/>
          <pc:sldMk cId="58001679" sldId="474"/>
        </pc:sldMkLst>
        <pc:spChg chg="add del">
          <ac:chgData name="상훈 이" userId="47472a0d-e212-4571-abdb-07ea936ded22" providerId="ADAL" clId="{F0AE5D1E-34A7-4478-9F72-0648124F0EA5}" dt="2024-02-20T15:21:31.336" v="361"/>
          <ac:spMkLst>
            <pc:docMk/>
            <pc:sldMk cId="58001679" sldId="474"/>
            <ac:spMk id="2" creationId="{D3E14D1C-1845-4EE3-946C-0C39A2766048}"/>
          </ac:spMkLst>
        </pc:spChg>
        <pc:spChg chg="add mod">
          <ac:chgData name="상훈 이" userId="47472a0d-e212-4571-abdb-07ea936ded22" providerId="ADAL" clId="{F0AE5D1E-34A7-4478-9F72-0648124F0EA5}" dt="2024-02-20T15:22:26.977" v="381"/>
          <ac:spMkLst>
            <pc:docMk/>
            <pc:sldMk cId="58001679" sldId="474"/>
            <ac:spMk id="3" creationId="{BAF768B1-FE9A-473B-9DF2-BCC3D5E4CA45}"/>
          </ac:spMkLst>
        </pc:spChg>
        <pc:spChg chg="del">
          <ac:chgData name="상훈 이" userId="47472a0d-e212-4571-abdb-07ea936ded22" providerId="ADAL" clId="{F0AE5D1E-34A7-4478-9F72-0648124F0EA5}" dt="2024-02-20T15:21:08.617" v="301" actId="478"/>
          <ac:spMkLst>
            <pc:docMk/>
            <pc:sldMk cId="58001679" sldId="474"/>
            <ac:spMk id="10" creationId="{D5E41907-D7ED-4C5A-BAE0-D01BDC88D9F9}"/>
          </ac:spMkLst>
        </pc:spChg>
        <pc:spChg chg="mod">
          <ac:chgData name="상훈 이" userId="47472a0d-e212-4571-abdb-07ea936ded22" providerId="ADAL" clId="{F0AE5D1E-34A7-4478-9F72-0648124F0EA5}" dt="2024-02-20T15:21:21.448" v="359"/>
          <ac:spMkLst>
            <pc:docMk/>
            <pc:sldMk cId="58001679" sldId="474"/>
            <ac:spMk id="11" creationId="{5E63C982-1957-4D61-A7C3-2E43106D0625}"/>
          </ac:spMkLst>
        </pc:spChg>
        <pc:picChg chg="del">
          <ac:chgData name="상훈 이" userId="47472a0d-e212-4571-abdb-07ea936ded22" providerId="ADAL" clId="{F0AE5D1E-34A7-4478-9F72-0648124F0EA5}" dt="2024-02-20T15:21:05.701" v="300" actId="478"/>
          <ac:picMkLst>
            <pc:docMk/>
            <pc:sldMk cId="58001679" sldId="474"/>
            <ac:picMk id="9" creationId="{86A70260-8E6C-416B-88C2-E1E56EE08A96}"/>
          </ac:picMkLst>
        </pc:picChg>
      </pc:sldChg>
      <pc:sldChg chg="modSp add">
        <pc:chgData name="상훈 이" userId="47472a0d-e212-4571-abdb-07ea936ded22" providerId="ADAL" clId="{F0AE5D1E-34A7-4478-9F72-0648124F0EA5}" dt="2024-02-20T15:22:50.707" v="394"/>
        <pc:sldMkLst>
          <pc:docMk/>
          <pc:sldMk cId="2192561150" sldId="475"/>
        </pc:sldMkLst>
        <pc:spChg chg="mod">
          <ac:chgData name="상훈 이" userId="47472a0d-e212-4571-abdb-07ea936ded22" providerId="ADAL" clId="{F0AE5D1E-34A7-4478-9F72-0648124F0EA5}" dt="2024-02-20T15:22:50.707" v="394"/>
          <ac:spMkLst>
            <pc:docMk/>
            <pc:sldMk cId="2192561150" sldId="475"/>
            <ac:spMk id="3" creationId="{BAF768B1-FE9A-473B-9DF2-BCC3D5E4CA45}"/>
          </ac:spMkLst>
        </pc:spChg>
      </pc:sldChg>
      <pc:sldChg chg="modSp add">
        <pc:chgData name="상훈 이" userId="47472a0d-e212-4571-abdb-07ea936ded22" providerId="ADAL" clId="{F0AE5D1E-34A7-4478-9F72-0648124F0EA5}" dt="2024-02-21T11:56:19.560" v="413"/>
        <pc:sldMkLst>
          <pc:docMk/>
          <pc:sldMk cId="1313673833" sldId="476"/>
        </pc:sldMkLst>
        <pc:spChg chg="mod">
          <ac:chgData name="상훈 이" userId="47472a0d-e212-4571-abdb-07ea936ded22" providerId="ADAL" clId="{F0AE5D1E-34A7-4478-9F72-0648124F0EA5}" dt="2024-02-21T11:56:19.560" v="413"/>
          <ac:spMkLst>
            <pc:docMk/>
            <pc:sldMk cId="1313673833" sldId="476"/>
            <ac:spMk id="3" creationId="{BAF768B1-FE9A-473B-9DF2-BCC3D5E4CA45}"/>
          </ac:spMkLst>
        </pc:spChg>
        <pc:spChg chg="mod">
          <ac:chgData name="상훈 이" userId="47472a0d-e212-4571-abdb-07ea936ded22" providerId="ADAL" clId="{F0AE5D1E-34A7-4478-9F72-0648124F0EA5}" dt="2024-02-21T11:55:49.654" v="396"/>
          <ac:spMkLst>
            <pc:docMk/>
            <pc:sldMk cId="1313673833" sldId="476"/>
            <ac:spMk id="110" creationId="{00000000-0000-0000-0000-000000000000}"/>
          </ac:spMkLst>
        </pc:spChg>
      </pc:sldChg>
      <pc:sldChg chg="modSp add">
        <pc:chgData name="상훈 이" userId="47472a0d-e212-4571-abdb-07ea936ded22" providerId="ADAL" clId="{F0AE5D1E-34A7-4478-9F72-0648124F0EA5}" dt="2024-02-21T11:56:42.197" v="424"/>
        <pc:sldMkLst>
          <pc:docMk/>
          <pc:sldMk cId="2253387688" sldId="477"/>
        </pc:sldMkLst>
        <pc:spChg chg="mod">
          <ac:chgData name="상훈 이" userId="47472a0d-e212-4571-abdb-07ea936ded22" providerId="ADAL" clId="{F0AE5D1E-34A7-4478-9F72-0648124F0EA5}" dt="2024-02-21T11:56:42.197" v="424"/>
          <ac:spMkLst>
            <pc:docMk/>
            <pc:sldMk cId="2253387688" sldId="477"/>
            <ac:spMk id="3" creationId="{BAF768B1-FE9A-473B-9DF2-BCC3D5E4CA4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F337174-4842-4BA5-AEE8-9EA528EC48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E72877-D3F8-418F-9DF5-E345179231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8F281E-D511-4BF8-A8B5-53B290EA526E}" type="datetimeFigureOut">
              <a:rPr lang="ko-KR" altLang="en-US" smtClean="0"/>
              <a:t>2024-02-24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FC0694-3819-4B5A-9C5C-705BCB7B18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8235F8-C941-4B43-B6B8-2C7BAC434E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B78DC-65CD-4326-97BA-CC3363F1B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047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3886510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0" marR="0" lvl="0" indent="-177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ko-KR" alt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476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코드와 같은 줄이어도 상관 없음 </a:t>
            </a:r>
            <a:endParaRPr lang="ko-KR" alt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8312971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0" marR="0" lvl="0" indent="-177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ko-KR" alt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476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코드와 같은 줄이어도 상관 없음 </a:t>
            </a:r>
            <a:endParaRPr lang="ko-KR" alt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8417494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0" marR="0" lvl="0" indent="-177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ko-KR" alt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476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코드와 같은 줄이어도 상관 없음 </a:t>
            </a:r>
            <a:endParaRPr lang="ko-KR" alt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1194397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0" marR="0" lvl="0" indent="-177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ko-KR" alt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476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코드와 같은 줄이어도 상관 없음 </a:t>
            </a:r>
            <a:endParaRPr lang="ko-KR" alt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2955145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0" marR="0" lvl="0" indent="-177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ko-KR" alt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476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코드와 같은 줄이어도 상관 없음 </a:t>
            </a:r>
            <a:endParaRPr lang="ko-KR" alt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7276941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0" marR="0" lvl="0" indent="-177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ko-KR" alt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476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코드와 같은 줄이어도 상관 없음 </a:t>
            </a:r>
            <a:endParaRPr lang="ko-KR" alt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873134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0" marR="0" lvl="0" indent="-177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ko-KR" alt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476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코드와 같은 줄이어도 상관 없음 </a:t>
            </a:r>
            <a:endParaRPr lang="ko-KR" alt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4821391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0" marR="0" lvl="0" indent="-177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ko-KR" alt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476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코드와 같은 줄이어도 상관 없음 </a:t>
            </a:r>
            <a:endParaRPr lang="ko-KR" alt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2673769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0" marR="0" lvl="0" indent="-177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ko-KR" alt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476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코드와 같은 줄이어도 상관 없음 </a:t>
            </a:r>
            <a:endParaRPr lang="ko-KR" alt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2530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74969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38363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0" marR="0" lvl="0" indent="-177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ko-KR" alt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476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코드와 같은 줄이어도 상관 없음 </a:t>
            </a:r>
            <a:endParaRPr lang="ko-KR" alt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67822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0" marR="0" lvl="0" indent="-177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ko-KR" alt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476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코드와 같은 줄이어도 상관 없음 </a:t>
            </a:r>
            <a:endParaRPr lang="ko-KR" alt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89710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0" marR="0" lvl="0" indent="-177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ko-KR" alt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476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코드와 같은 줄이어도 상관 없음 </a:t>
            </a:r>
            <a:endParaRPr lang="ko-KR" alt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31533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0" marR="0" lvl="0" indent="-177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ko-KR" alt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476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코드와 같은 줄이어도 상관 없음 </a:t>
            </a:r>
            <a:endParaRPr lang="ko-KR" alt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33999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0" marR="0" lvl="0" indent="-177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ko-KR" alt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476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코드와 같은 줄이어도 상관 없음 </a:t>
            </a:r>
            <a:endParaRPr lang="ko-KR" alt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8578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0" marR="0" lvl="0" indent="-177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ko-KR" alt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476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코드와 같은 줄이어도 상관 없음 </a:t>
            </a:r>
            <a:endParaRPr lang="ko-KR" alt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62534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0" marR="0" lvl="0" indent="-177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ko-KR" alt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476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코드와 같은 줄이어도 상관 없음 </a:t>
            </a:r>
            <a:endParaRPr lang="ko-KR" alt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5385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12509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0" marR="0" lvl="0" indent="-177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ko-KR" alt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476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코드와 같은 줄이어도 상관 없음 </a:t>
            </a:r>
            <a:endParaRPr lang="ko-KR" alt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06612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0" marR="0" lvl="0" indent="-177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ko-KR" alt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476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코드와 같은 줄이어도 상관 없음 </a:t>
            </a:r>
            <a:endParaRPr lang="ko-KR" alt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15190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0" marR="0" lvl="0" indent="-177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ko-KR" alt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476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코드와 같은 줄이어도 상관 없음 </a:t>
            </a:r>
            <a:endParaRPr lang="ko-KR" alt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75848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0" marR="0" lvl="0" indent="-177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ko-KR" alt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476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코드와 같은 줄이어도 상관 없음 </a:t>
            </a:r>
            <a:endParaRPr lang="ko-KR" alt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95906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0" marR="0" lvl="0" indent="-177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ko-KR" alt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476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코드와 같은 줄이어도 상관 없음 </a:t>
            </a:r>
            <a:endParaRPr lang="ko-KR" alt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61995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0" marR="0" lvl="0" indent="-177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ko-KR" alt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476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코드와 같은 줄이어도 상관 없음 </a:t>
            </a:r>
            <a:endParaRPr lang="ko-KR" alt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4614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0" marR="0" lvl="0" indent="-177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ko-KR" alt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476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코드와 같은 줄이어도 상관 없음 </a:t>
            </a:r>
            <a:endParaRPr lang="ko-KR" alt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69785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0" marR="0" lvl="0" indent="-177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ko-KR" alt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476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코드와 같은 줄이어도 상관 없음 </a:t>
            </a:r>
            <a:endParaRPr lang="ko-KR" alt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75176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0" marR="0" lvl="0" indent="-177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ko-KR" alt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476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코드와 같은 줄이어도 상관 없음 </a:t>
            </a:r>
            <a:endParaRPr lang="ko-KR" alt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4334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0" marR="0" lvl="0" indent="-177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ko-KR" alt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476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코드와 같은 줄이어도 상관 없음 </a:t>
            </a:r>
            <a:endParaRPr lang="ko-KR" alt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29206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0" marR="0" lvl="0" indent="-177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ko-KR" alt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476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코드와 같은 줄이어도 상관 없음 </a:t>
            </a:r>
            <a:endParaRPr lang="ko-KR" alt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61604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0" marR="0" lvl="0" indent="-177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ko-KR" alt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476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코드와 같은 줄이어도 상관 없음 </a:t>
            </a:r>
            <a:endParaRPr lang="ko-KR" alt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21245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0" marR="0" lvl="0" indent="-177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ko-KR" alt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476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코드와 같은 줄이어도 상관 없음 </a:t>
            </a:r>
            <a:endParaRPr lang="ko-KR" alt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206804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0" marR="0" lvl="0" indent="-177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ko-KR" alt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476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코드와 같은 줄이어도 상관 없음 </a:t>
            </a:r>
            <a:endParaRPr lang="ko-KR" alt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93424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0" marR="0" lvl="0" indent="-177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ko-KR" alt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476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코드와 같은 줄이어도 상관 없음 </a:t>
            </a:r>
            <a:endParaRPr lang="ko-KR" alt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37339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0" marR="0" lvl="0" indent="-177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ko-KR" alt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476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코드와 같은 줄이어도 상관 없음 </a:t>
            </a:r>
            <a:endParaRPr lang="ko-KR" alt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755164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0" marR="0" lvl="0" indent="-177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ko-KR" alt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476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코드와 같은 줄이어도 상관 없음 </a:t>
            </a:r>
            <a:endParaRPr lang="ko-KR" alt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262192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0" marR="0" lvl="0" indent="-177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ko-KR" alt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476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코드와 같은 줄이어도 상관 없음 </a:t>
            </a:r>
            <a:endParaRPr lang="ko-KR" alt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678377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0" marR="0" lvl="0" indent="-177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ko-KR" alt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476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코드와 같은 줄이어도 상관 없음 </a:t>
            </a:r>
            <a:endParaRPr lang="ko-KR" alt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7010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0" marR="0" lvl="0" indent="-177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ko-KR" alt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476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코드와 같은 줄이어도 상관 없음 </a:t>
            </a:r>
            <a:endParaRPr lang="ko-KR" alt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31164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0" marR="0" lvl="0" indent="-177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ko-KR" alt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476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코드와 같은 줄이어도 상관 없음 </a:t>
            </a:r>
            <a:endParaRPr lang="ko-KR" alt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308723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0" marR="0" lvl="0" indent="-177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ko-KR" alt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476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코드와 같은 줄이어도 상관 없음 </a:t>
            </a:r>
            <a:endParaRPr lang="ko-KR" alt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522387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0" marR="0" lvl="0" indent="-177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ko-KR" alt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476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코드와 같은 줄이어도 상관 없음 </a:t>
            </a:r>
            <a:endParaRPr lang="ko-KR" alt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589384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0" marR="0" lvl="0" indent="-177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ko-KR" alt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476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코드와 같은 줄이어도 상관 없음 </a:t>
            </a:r>
            <a:endParaRPr lang="ko-KR" alt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226552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0" marR="0" lvl="0" indent="-177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ko-KR" alt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476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코드와 같은 줄이어도 상관 없음 </a:t>
            </a:r>
            <a:endParaRPr lang="ko-KR" alt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679659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0" marR="0" lvl="0" indent="-177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ko-KR" alt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476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코드와 같은 줄이어도 상관 없음 </a:t>
            </a:r>
            <a:endParaRPr lang="ko-KR" alt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813224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0" marR="0" lvl="0" indent="-177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ko-KR" alt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476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코드와 같은 줄이어도 상관 없음 </a:t>
            </a:r>
            <a:endParaRPr lang="ko-KR" alt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425063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0" marR="0" lvl="0" indent="-177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ko-KR" alt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476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코드와 같은 줄이어도 상관 없음 </a:t>
            </a:r>
            <a:endParaRPr lang="ko-KR" alt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672358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0" marR="0" lvl="0" indent="-177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ko-KR" alt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476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코드와 같은 줄이어도 상관 없음 </a:t>
            </a:r>
            <a:endParaRPr lang="ko-KR" alt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1508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367729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0" marR="0" lvl="0" indent="-177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ko-KR" alt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476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코드와 같은 줄이어도 상관 없음 </a:t>
            </a:r>
            <a:endParaRPr lang="ko-KR" alt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933174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0" marR="0" lvl="0" indent="-177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ko-KR" alt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476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코드와 같은 줄이어도 상관 없음 </a:t>
            </a:r>
            <a:endParaRPr lang="ko-KR" alt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195740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0" marR="0" lvl="0" indent="-177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ko-KR" alt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476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코드와 같은 줄이어도 상관 없음 </a:t>
            </a:r>
            <a:endParaRPr lang="ko-KR" alt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709871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0" marR="0" lvl="0" indent="-177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ko-KR" alt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476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코드와 같은 줄이어도 상관 없음 </a:t>
            </a:r>
            <a:endParaRPr lang="ko-KR" alt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263319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0" marR="0" lvl="0" indent="-177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ko-KR" alt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476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코드와 같은 줄이어도 상관 없음 </a:t>
            </a:r>
            <a:endParaRPr lang="ko-KR" alt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634829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0" marR="0" lvl="0" indent="-177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ko-KR" alt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476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코드와 같은 줄이어도 상관 없음 </a:t>
            </a:r>
            <a:endParaRPr lang="ko-KR" alt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253839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0" marR="0" lvl="0" indent="-177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ko-KR" alt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476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코드와 같은 줄이어도 상관 없음 </a:t>
            </a:r>
            <a:endParaRPr lang="ko-KR" alt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799759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0" marR="0" lvl="0" indent="-177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ko-KR" alt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476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코드와 같은 줄이어도 상관 없음 </a:t>
            </a:r>
            <a:endParaRPr lang="ko-KR" alt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531529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0" marR="0" lvl="0" indent="-177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ko-KR" alt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476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코드와 같은 줄이어도 상관 없음 </a:t>
            </a:r>
            <a:endParaRPr lang="ko-KR" alt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27793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0" marR="0" lvl="0" indent="-177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ko-KR" alt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476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코드와 같은 줄이어도 상관 없음 </a:t>
            </a:r>
            <a:endParaRPr lang="ko-KR" alt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1873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991960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0" marR="0" lvl="0" indent="-177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ko-KR" alt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476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코드와 같은 줄이어도 상관 없음 </a:t>
            </a:r>
            <a:endParaRPr lang="ko-KR" alt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952846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0" marR="0" lvl="0" indent="-177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ko-KR" alt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476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코드와 같은 줄이어도 상관 없음 </a:t>
            </a:r>
            <a:endParaRPr lang="ko-KR" alt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43814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0" marR="0" lvl="0" indent="-177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ko-KR" alt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476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코드와 같은 줄이어도 상관 없음 </a:t>
            </a:r>
            <a:endParaRPr lang="ko-KR" alt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634524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0" marR="0" lvl="0" indent="-177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ko-KR" alt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476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코드와 같은 줄이어도 상관 없음 </a:t>
            </a:r>
            <a:endParaRPr lang="ko-KR" alt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512173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0" marR="0" lvl="0" indent="-177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ko-KR" alt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476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코드와 같은 줄이어도 상관 없음 </a:t>
            </a:r>
            <a:endParaRPr lang="ko-KR" alt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77583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0" marR="0" lvl="0" indent="-177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ko-KR" alt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476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코드와 같은 줄이어도 상관 없음 </a:t>
            </a:r>
            <a:endParaRPr lang="ko-KR" alt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995610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0" marR="0" lvl="0" indent="-177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ko-KR" alt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476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코드와 같은 줄이어도 상관 없음 </a:t>
            </a:r>
            <a:endParaRPr lang="ko-KR" alt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161700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0" marR="0" lvl="0" indent="-177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ko-KR" alt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476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코드와 같은 줄이어도 상관 없음 </a:t>
            </a:r>
            <a:endParaRPr lang="ko-KR" alt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502908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0" marR="0" lvl="0" indent="-177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ko-KR" alt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476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코드와 같은 줄이어도 상관 없음 </a:t>
            </a:r>
            <a:endParaRPr lang="ko-KR" alt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765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0" marR="0" lvl="0" indent="-177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ko-KR" alt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476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코드와 같은 줄이어도 상관 없음 </a:t>
            </a:r>
            <a:endParaRPr lang="ko-KR" alt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8435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066902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0" marR="0" lvl="0" indent="-177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ko-KR" alt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476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코드와 같은 줄이어도 상관 없음 </a:t>
            </a:r>
            <a:endParaRPr lang="ko-KR" alt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042319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0" marR="0" lvl="0" indent="-177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ko-KR" alt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476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코드와 같은 줄이어도 상관 없음 </a:t>
            </a:r>
            <a:endParaRPr lang="ko-KR" alt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61313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0" marR="0" lvl="0" indent="-177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ko-KR" alt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476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코드와 같은 줄이어도 상관 없음 </a:t>
            </a:r>
            <a:endParaRPr lang="ko-KR" alt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297272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0" marR="0" lvl="0" indent="-177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ko-KR" alt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476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코드와 같은 줄이어도 상관 없음 </a:t>
            </a:r>
            <a:endParaRPr lang="ko-KR" alt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573926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0" marR="0" lvl="0" indent="-177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ko-KR" alt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476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코드와 같은 줄이어도 상관 없음 </a:t>
            </a:r>
            <a:endParaRPr lang="ko-KR" alt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986830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0" marR="0" lvl="0" indent="-177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ko-KR" alt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476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코드와 같은 줄이어도 상관 없음 </a:t>
            </a:r>
            <a:endParaRPr lang="ko-KR" alt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841884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0" marR="0" lvl="0" indent="-177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ko-KR" alt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476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코드와 같은 줄이어도 상관 없음 </a:t>
            </a:r>
            <a:endParaRPr lang="ko-KR" alt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237057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0" marR="0" lvl="0" indent="-177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ko-KR" alt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476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코드와 같은 줄이어도 상관 없음 </a:t>
            </a:r>
            <a:endParaRPr lang="ko-KR" alt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536968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0" marR="0" lvl="0" indent="-177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ko-KR" alt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476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코드와 같은 줄이어도 상관 없음 </a:t>
            </a:r>
            <a:endParaRPr lang="ko-KR" alt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927492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0" marR="0" lvl="0" indent="-177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ko-KR" alt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476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코드와 같은 줄이어도 상관 없음 </a:t>
            </a:r>
            <a:endParaRPr lang="ko-KR" alt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0307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586803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0" marR="0" lvl="0" indent="-177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ko-KR" alt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476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코드와 같은 줄이어도 상관 없음 </a:t>
            </a:r>
            <a:endParaRPr lang="ko-KR" alt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217001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0" marR="0" lvl="0" indent="-177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ko-KR" alt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476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코드와 같은 줄이어도 상관 없음 </a:t>
            </a:r>
            <a:endParaRPr lang="ko-KR" alt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025037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0" marR="0" lvl="0" indent="-177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ko-KR" alt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476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코드와 같은 줄이어도 상관 없음 </a:t>
            </a:r>
            <a:endParaRPr lang="ko-KR" alt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737814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0" marR="0" lvl="0" indent="-177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ko-KR" alt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476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코드와 같은 줄이어도 상관 없음 </a:t>
            </a:r>
            <a:endParaRPr lang="ko-KR" alt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015844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0" marR="0" lvl="0" indent="-177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ko-KR" alt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476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코드와 같은 줄이어도 상관 없음 </a:t>
            </a:r>
            <a:endParaRPr lang="ko-KR" alt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118492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0" marR="0" lvl="0" indent="-177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ko-KR" alt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476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코드와 같은 줄이어도 상관 없음 </a:t>
            </a:r>
            <a:endParaRPr lang="ko-KR" alt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019372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0" marR="0" lvl="0" indent="-177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ko-KR" alt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476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코드와 같은 줄이어도 상관 없음 </a:t>
            </a:r>
            <a:endParaRPr lang="ko-KR" alt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3872135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0" marR="0" lvl="0" indent="-177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ko-KR" alt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476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코드와 같은 줄이어도 상관 없음 </a:t>
            </a:r>
            <a:endParaRPr lang="ko-KR" alt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7634474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0" marR="0" lvl="0" indent="-177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ko-KR" alt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476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코드와 같은 줄이어도 상관 없음 </a:t>
            </a:r>
            <a:endParaRPr lang="ko-KR" alt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0689684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0" marR="0" lvl="0" indent="-177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ko-KR" alt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476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코드와 같은 줄이어도 상관 없음 </a:t>
            </a:r>
            <a:endParaRPr lang="ko-KR" alt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2783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451724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0" marR="0" lvl="0" indent="-177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ko-KR" alt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476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코드와 같은 줄이어도 상관 없음 </a:t>
            </a:r>
            <a:endParaRPr lang="ko-KR" alt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782716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0" marR="0" lvl="0" indent="-177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ko-KR" alt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476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코드와 같은 줄이어도 상관 없음 </a:t>
            </a:r>
            <a:endParaRPr lang="ko-KR" alt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5064976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0" marR="0" lvl="0" indent="-177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ko-KR" alt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476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코드와 같은 줄이어도 상관 없음 </a:t>
            </a:r>
            <a:endParaRPr lang="ko-KR" alt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2021497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0" marR="0" lvl="0" indent="-177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ko-KR" alt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476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코드와 같은 줄이어도 상관 없음 </a:t>
            </a:r>
            <a:endParaRPr lang="ko-KR" alt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4145306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0" marR="0" lvl="0" indent="-177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ko-KR" alt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476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코드와 같은 줄이어도 상관 없음 </a:t>
            </a:r>
            <a:endParaRPr lang="ko-KR" alt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432060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0" marR="0" lvl="0" indent="-177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ko-KR" alt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476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코드와 같은 줄이어도 상관 없음 </a:t>
            </a:r>
            <a:endParaRPr lang="ko-KR" alt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6759526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0" marR="0" lvl="0" indent="-177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ko-KR" alt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476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코드와 같은 줄이어도 상관 없음 </a:t>
            </a:r>
            <a:endParaRPr lang="ko-KR" alt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1658606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0" marR="0" lvl="0" indent="-177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ko-KR" alt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476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코드와 같은 줄이어도 상관 없음 </a:t>
            </a:r>
            <a:endParaRPr lang="ko-KR" alt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005474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0" marR="0" lvl="0" indent="-177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ko-KR" alt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476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코드와 같은 줄이어도 상관 없음 </a:t>
            </a:r>
            <a:endParaRPr lang="ko-KR" alt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3126422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0" marR="0" lvl="0" indent="-177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ko-KR" alt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476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코드와 같은 줄이어도 상관 없음 </a:t>
            </a:r>
            <a:endParaRPr lang="ko-KR" alt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5997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>
                <a:latin typeface="+mj-lt"/>
                <a:ea typeface="맑은 고딕" panose="020B0503020000020004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>
                <a:latin typeface="+mj-lt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 dirty="0"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  <a:latin typeface="+mj-lt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userDrawn="1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+mn-lt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 dirty="0"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 dirty="0"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E02A53C-3883-4E67-8185-A0356D64BD9B}"/>
              </a:ext>
            </a:extLst>
          </p:cNvPr>
          <p:cNvSpPr/>
          <p:nvPr userDrawn="1"/>
        </p:nvSpPr>
        <p:spPr>
          <a:xfrm>
            <a:off x="0" y="0"/>
            <a:ext cx="9144000" cy="3081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+mj-lt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 dirty="0"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 dirty="0"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 dirty="0"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169D25-10B2-4A73-883E-7072E9B6D0C9}"/>
              </a:ext>
            </a:extLst>
          </p:cNvPr>
          <p:cNvSpPr/>
          <p:nvPr userDrawn="1"/>
        </p:nvSpPr>
        <p:spPr>
          <a:xfrm>
            <a:off x="0" y="0"/>
            <a:ext cx="9144000" cy="3081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+mj-lt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331913" y="1276350"/>
            <a:ext cx="6512638" cy="18335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Python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MySQL</a:t>
            </a:r>
            <a:endParaRPr dirty="0"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ko-KR" dirty="0" err="1"/>
              <a:t>Mysql.connector</a:t>
            </a:r>
            <a:endParaRPr lang="ko-KR" altLang="en-US"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809411" y="1246464"/>
            <a:ext cx="7571700" cy="35207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33400" lvl="0" indent="-457200">
              <a:lnSpc>
                <a:spcPct val="120000"/>
              </a:lnSpc>
            </a:pPr>
            <a:r>
              <a:rPr lang="ko-KR" altLang="en-US" sz="1800" dirty="0">
                <a:solidFill>
                  <a:schemeClr val="accent1"/>
                </a:solidFill>
              </a:rPr>
              <a:t>연결 및 커서 종료</a:t>
            </a:r>
            <a:endParaRPr lang="en-US" altLang="ko-KR" sz="1800" dirty="0">
              <a:solidFill>
                <a:schemeClr val="accent1"/>
              </a:solidFill>
            </a:endParaRPr>
          </a:p>
          <a:p>
            <a:pPr marL="533400" lvl="0" indent="-457200">
              <a:lnSpc>
                <a:spcPct val="120000"/>
              </a:lnSpc>
            </a:pPr>
            <a:r>
              <a:rPr lang="en-US" altLang="ko-KR" sz="1800" dirty="0" err="1"/>
              <a:t>cursor.close</a:t>
            </a:r>
            <a:r>
              <a:rPr lang="en-US" altLang="ko-KR" sz="1800" dirty="0"/>
              <a:t>(): </a:t>
            </a:r>
            <a:r>
              <a:rPr lang="ko-KR" altLang="en-US" sz="1800" dirty="0"/>
              <a:t>커서 객체를 닫고</a:t>
            </a:r>
            <a:r>
              <a:rPr lang="en-US" altLang="ko-KR" sz="1800" dirty="0"/>
              <a:t>, </a:t>
            </a:r>
            <a:r>
              <a:rPr lang="ko-KR" altLang="en-US" sz="1800" dirty="0"/>
              <a:t>커서에 할당된 모든 리소스를 해제</a:t>
            </a:r>
            <a:r>
              <a:rPr lang="en-US" altLang="ko-KR" sz="1800" dirty="0"/>
              <a:t>. </a:t>
            </a:r>
            <a:r>
              <a:rPr lang="ko-KR" altLang="en-US" sz="1800" dirty="0"/>
              <a:t>커서를 닫은 후에는 더 이상 해당 커서를 사용할 수 없음</a:t>
            </a:r>
            <a:r>
              <a:rPr lang="en-US" altLang="ko-KR" sz="1800" dirty="0"/>
              <a:t>.</a:t>
            </a:r>
          </a:p>
          <a:p>
            <a:pPr marL="533400" lvl="0" indent="-457200">
              <a:lnSpc>
                <a:spcPct val="120000"/>
              </a:lnSpc>
            </a:pPr>
            <a:r>
              <a:rPr lang="en-US" altLang="ko-KR" sz="1800" dirty="0" err="1"/>
              <a:t>conn.close</a:t>
            </a:r>
            <a:r>
              <a:rPr lang="en-US" altLang="ko-KR" sz="1800" dirty="0"/>
              <a:t>(): </a:t>
            </a:r>
            <a:r>
              <a:rPr lang="ko-KR" altLang="en-US" sz="1800" dirty="0"/>
              <a:t>데이터베이스 연결을 종료하고</a:t>
            </a:r>
            <a:r>
              <a:rPr lang="en-US" altLang="ko-KR" sz="1800" dirty="0"/>
              <a:t>, </a:t>
            </a:r>
            <a:r>
              <a:rPr lang="ko-KR" altLang="en-US" sz="1800" dirty="0"/>
              <a:t>연결에 할당된 모든 리소스를 해제</a:t>
            </a:r>
            <a:r>
              <a:rPr lang="en-US" altLang="ko-KR" sz="1800" dirty="0"/>
              <a:t>. </a:t>
            </a:r>
            <a:r>
              <a:rPr lang="ko-KR" altLang="en-US" sz="1800" dirty="0"/>
              <a:t>연결을 닫은 후에는 더 이상 해당 연결을 통해 데이터베이스 작업을 수행할 수 없음</a:t>
            </a:r>
            <a:r>
              <a:rPr lang="en-US" altLang="ko-KR" sz="1800" dirty="0"/>
              <a:t>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5" name="직사각형 4"/>
          <p:cNvSpPr/>
          <p:nvPr/>
        </p:nvSpPr>
        <p:spPr>
          <a:xfrm>
            <a:off x="0" y="26504"/>
            <a:ext cx="17267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sz="1100" dirty="0">
                <a:solidFill>
                  <a:schemeClr val="bg1"/>
                </a:solidFill>
              </a:rPr>
              <a:t>01. </a:t>
            </a:r>
            <a:r>
              <a:rPr lang="en-US" altLang="ko-KR" sz="1100" dirty="0">
                <a:solidFill>
                  <a:schemeClr val="bg1"/>
                </a:solidFill>
              </a:rPr>
              <a:t>Python</a:t>
            </a:r>
            <a:r>
              <a:rPr lang="ko-KR" altLang="en-US" sz="1100" dirty="0">
                <a:solidFill>
                  <a:schemeClr val="bg1"/>
                </a:solidFill>
              </a:rPr>
              <a:t>과 </a:t>
            </a:r>
            <a:r>
              <a:rPr lang="en-US" altLang="ko-KR" sz="1100" dirty="0" err="1">
                <a:solidFill>
                  <a:schemeClr val="bg1"/>
                </a:solidFill>
              </a:rPr>
              <a:t>mysql</a:t>
            </a:r>
            <a:r>
              <a:rPr lang="en-US" altLang="ko-KR" sz="1100" dirty="0">
                <a:solidFill>
                  <a:schemeClr val="bg1"/>
                </a:solidFill>
              </a:rPr>
              <a:t> </a:t>
            </a:r>
            <a:r>
              <a:rPr lang="ko-KR" altLang="en-US" sz="1100" dirty="0">
                <a:solidFill>
                  <a:schemeClr val="bg1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57088263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ko-KR" b="1" dirty="0">
                <a:solidFill>
                  <a:srgbClr val="0091EA"/>
                </a:solidFill>
                <a:sym typeface="Arial"/>
              </a:rPr>
              <a:t>9) </a:t>
            </a:r>
            <a:r>
              <a:rPr lang="ko-KR" altLang="en-US" b="1" dirty="0">
                <a:solidFill>
                  <a:srgbClr val="0091EA"/>
                </a:solidFill>
                <a:sym typeface="Arial"/>
              </a:rPr>
              <a:t>고객 세분화 및 타겟 마케팅</a:t>
            </a:r>
            <a:endParaRPr lang="en-US" altLang="ko-KR" b="1" dirty="0">
              <a:solidFill>
                <a:srgbClr val="0091EA"/>
              </a:solidFill>
              <a:latin typeface="+mj-lt"/>
              <a:sym typeface="Arial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100</a:t>
            </a:fld>
            <a:endParaRPr/>
          </a:p>
        </p:txBody>
      </p:sp>
      <p:sp>
        <p:nvSpPr>
          <p:cNvPr id="5" name="직사각형 4"/>
          <p:cNvSpPr/>
          <p:nvPr/>
        </p:nvSpPr>
        <p:spPr>
          <a:xfrm>
            <a:off x="0" y="26504"/>
            <a:ext cx="30812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03. DB </a:t>
            </a:r>
            <a:r>
              <a:rPr lang="ko-KR" altLang="en-US" sz="1100" dirty="0">
                <a:solidFill>
                  <a:schemeClr val="bg1"/>
                </a:solidFill>
              </a:rPr>
              <a:t>데이터를 활용한 분석 프로젝트 </a:t>
            </a:r>
            <a:r>
              <a:rPr lang="en-US" altLang="ko-KR" sz="1100" dirty="0">
                <a:solidFill>
                  <a:schemeClr val="bg1"/>
                </a:solidFill>
              </a:rPr>
              <a:t>10</a:t>
            </a:r>
            <a:r>
              <a:rPr lang="ko-KR" altLang="en-US" sz="1100" dirty="0">
                <a:solidFill>
                  <a:schemeClr val="bg1"/>
                </a:solidFill>
              </a:rPr>
              <a:t>가지</a:t>
            </a:r>
          </a:p>
        </p:txBody>
      </p:sp>
      <p:sp>
        <p:nvSpPr>
          <p:cNvPr id="7" name="AutoShape 4" descr="blob:https://carbon.now.sh/c713d417-5585-4d58-a872-4d23a193cd8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DB8208-20E9-4882-BF37-50D367958C05}"/>
              </a:ext>
            </a:extLst>
          </p:cNvPr>
          <p:cNvSpPr/>
          <p:nvPr/>
        </p:nvSpPr>
        <p:spPr>
          <a:xfrm>
            <a:off x="786150" y="1835825"/>
            <a:ext cx="7266029" cy="1991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1. High Value - High Frequency (HVHF)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특징</a:t>
            </a:r>
            <a:r>
              <a:rPr lang="en-US" altLang="ko-KR" dirty="0"/>
              <a:t>: </a:t>
            </a:r>
            <a:r>
              <a:rPr lang="ko-KR" altLang="en-US" dirty="0"/>
              <a:t>이 그룹의 고객들은 높은 주문 가치와 빈번한 구매 행동을 보임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추천 마케팅 전략</a:t>
            </a:r>
            <a:r>
              <a:rPr lang="en-US" altLang="ko-KR" dirty="0"/>
              <a:t>: </a:t>
            </a:r>
            <a:r>
              <a:rPr lang="ko-KR" altLang="en-US" dirty="0"/>
              <a:t>로열티 프로그램</a:t>
            </a:r>
            <a:r>
              <a:rPr lang="en-US" altLang="ko-KR" dirty="0"/>
              <a:t>: </a:t>
            </a:r>
            <a:r>
              <a:rPr lang="ko-KR" altLang="en-US" dirty="0"/>
              <a:t>이들은 이미 브랜드에 충성도가 높은 </a:t>
            </a:r>
            <a:r>
              <a:rPr lang="ko-KR" altLang="en-US" dirty="0" err="1"/>
              <a:t>고객군</a:t>
            </a:r>
            <a:r>
              <a:rPr lang="en-US" altLang="ko-KR" dirty="0"/>
              <a:t>. </a:t>
            </a:r>
            <a:r>
              <a:rPr lang="ko-KR" altLang="en-US" dirty="0"/>
              <a:t>로열티 포인트</a:t>
            </a:r>
            <a:r>
              <a:rPr lang="en-US" altLang="ko-KR" dirty="0"/>
              <a:t>, VIP </a:t>
            </a:r>
            <a:r>
              <a:rPr lang="ko-KR" altLang="en-US" dirty="0"/>
              <a:t>서비스 등을 제공하여 이들의 충성도를 더욱 강화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err="1"/>
              <a:t>업셀링</a:t>
            </a:r>
            <a:r>
              <a:rPr lang="ko-KR" altLang="en-US" dirty="0"/>
              <a:t> 및 </a:t>
            </a:r>
            <a:r>
              <a:rPr lang="ko-KR" altLang="en-US" dirty="0" err="1"/>
              <a:t>크로스셀링</a:t>
            </a:r>
            <a:r>
              <a:rPr lang="en-US" altLang="ko-KR" dirty="0"/>
              <a:t>: </a:t>
            </a:r>
            <a:r>
              <a:rPr lang="ko-KR" altLang="en-US" dirty="0"/>
              <a:t>관련 제품이나 더 고가의 제품을 제안하여 구매를 유도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개인화된 커뮤니케이션</a:t>
            </a:r>
            <a:r>
              <a:rPr lang="en-US" altLang="ko-KR" dirty="0"/>
              <a:t>: </a:t>
            </a:r>
            <a:r>
              <a:rPr lang="ko-KR" altLang="en-US" dirty="0"/>
              <a:t>이메일 마케팅</a:t>
            </a:r>
            <a:r>
              <a:rPr lang="en-US" altLang="ko-KR" dirty="0"/>
              <a:t>, SMS </a:t>
            </a:r>
            <a:r>
              <a:rPr lang="ko-KR" altLang="en-US" dirty="0"/>
              <a:t>등을 통해 개인화된 제안과 정보를 제공</a:t>
            </a:r>
            <a:r>
              <a:rPr lang="en-US" altLang="ko-KR" dirty="0"/>
              <a:t>.</a:t>
            </a: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D1048E5C-EA8B-466A-B5E5-71088F101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163" y="1246024"/>
            <a:ext cx="7260016" cy="589801"/>
          </a:xfrm>
        </p:spPr>
        <p:txBody>
          <a:bodyPr/>
          <a:lstStyle/>
          <a:p>
            <a:r>
              <a:rPr lang="ko-KR" altLang="en-US" sz="2000" dirty="0">
                <a:solidFill>
                  <a:srgbClr val="0091EA"/>
                </a:solidFill>
                <a:sym typeface="Arial"/>
              </a:rPr>
              <a:t>그룹 별 마케팅 </a:t>
            </a:r>
            <a:endParaRPr lang="en-US" altLang="ko-KR" sz="2000" dirty="0">
              <a:solidFill>
                <a:srgbClr val="0091EA"/>
              </a:solidFill>
              <a:sym typeface="Arial"/>
            </a:endParaRP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3353700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ko-KR" b="1" dirty="0">
                <a:solidFill>
                  <a:srgbClr val="0091EA"/>
                </a:solidFill>
                <a:sym typeface="Arial"/>
              </a:rPr>
              <a:t>9) </a:t>
            </a:r>
            <a:r>
              <a:rPr lang="ko-KR" altLang="en-US" b="1" dirty="0">
                <a:solidFill>
                  <a:srgbClr val="0091EA"/>
                </a:solidFill>
                <a:sym typeface="Arial"/>
              </a:rPr>
              <a:t>고객 세분화 및 타겟 마케팅</a:t>
            </a:r>
            <a:endParaRPr lang="en-US" altLang="ko-KR" b="1" dirty="0">
              <a:solidFill>
                <a:srgbClr val="0091EA"/>
              </a:solidFill>
              <a:latin typeface="+mj-lt"/>
              <a:sym typeface="Arial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101</a:t>
            </a:fld>
            <a:endParaRPr/>
          </a:p>
        </p:txBody>
      </p:sp>
      <p:sp>
        <p:nvSpPr>
          <p:cNvPr id="5" name="직사각형 4"/>
          <p:cNvSpPr/>
          <p:nvPr/>
        </p:nvSpPr>
        <p:spPr>
          <a:xfrm>
            <a:off x="0" y="26504"/>
            <a:ext cx="30812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03. DB </a:t>
            </a:r>
            <a:r>
              <a:rPr lang="ko-KR" altLang="en-US" sz="1100" dirty="0">
                <a:solidFill>
                  <a:schemeClr val="bg1"/>
                </a:solidFill>
              </a:rPr>
              <a:t>데이터를 활용한 분석 프로젝트 </a:t>
            </a:r>
            <a:r>
              <a:rPr lang="en-US" altLang="ko-KR" sz="1100" dirty="0">
                <a:solidFill>
                  <a:schemeClr val="bg1"/>
                </a:solidFill>
              </a:rPr>
              <a:t>10</a:t>
            </a:r>
            <a:r>
              <a:rPr lang="ko-KR" altLang="en-US" sz="1100" dirty="0">
                <a:solidFill>
                  <a:schemeClr val="bg1"/>
                </a:solidFill>
              </a:rPr>
              <a:t>가지</a:t>
            </a:r>
          </a:p>
        </p:txBody>
      </p:sp>
      <p:sp>
        <p:nvSpPr>
          <p:cNvPr id="7" name="AutoShape 4" descr="blob:https://carbon.now.sh/c713d417-5585-4d58-a872-4d23a193cd8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DB8208-20E9-4882-BF37-50D367958C05}"/>
              </a:ext>
            </a:extLst>
          </p:cNvPr>
          <p:cNvSpPr/>
          <p:nvPr/>
        </p:nvSpPr>
        <p:spPr>
          <a:xfrm>
            <a:off x="786150" y="1835825"/>
            <a:ext cx="7266029" cy="1991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2. High Value - Low Frequency (HVLF)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특징</a:t>
            </a:r>
            <a:r>
              <a:rPr lang="en-US" altLang="ko-KR" dirty="0"/>
              <a:t>: </a:t>
            </a:r>
            <a:r>
              <a:rPr lang="ko-KR" altLang="en-US" dirty="0"/>
              <a:t>높은 주문 가치를 보이지만 구매 빈도는 낮은 </a:t>
            </a:r>
            <a:r>
              <a:rPr lang="ko-KR" altLang="en-US" dirty="0" err="1"/>
              <a:t>고객군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추천 마케팅 전략</a:t>
            </a:r>
            <a:r>
              <a:rPr lang="en-US" altLang="ko-KR" dirty="0"/>
              <a:t>: </a:t>
            </a:r>
            <a:r>
              <a:rPr lang="ko-KR" altLang="en-US" dirty="0"/>
              <a:t>재구매 유도</a:t>
            </a:r>
            <a:r>
              <a:rPr lang="en-US" altLang="ko-KR" dirty="0"/>
              <a:t>: </a:t>
            </a:r>
            <a:r>
              <a:rPr lang="ko-KR" altLang="en-US" dirty="0"/>
              <a:t>할인 쿠폰</a:t>
            </a:r>
            <a:r>
              <a:rPr lang="en-US" altLang="ko-KR" dirty="0"/>
              <a:t>, </a:t>
            </a:r>
            <a:r>
              <a:rPr lang="ko-KR" altLang="en-US" dirty="0"/>
              <a:t>한정 판매 제품 정보 등을 제공하여 재구매를 유도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이벤트 초대</a:t>
            </a:r>
            <a:r>
              <a:rPr lang="en-US" altLang="ko-KR" dirty="0"/>
              <a:t>: </a:t>
            </a:r>
            <a:r>
              <a:rPr lang="ko-KR" altLang="en-US" dirty="0"/>
              <a:t>특별 이벤트나 신제품 출시 행사에 이들을 초대하여 관심을 유도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피드백 요청</a:t>
            </a:r>
            <a:r>
              <a:rPr lang="en-US" altLang="ko-KR" dirty="0"/>
              <a:t>: </a:t>
            </a:r>
            <a:r>
              <a:rPr lang="ko-KR" altLang="en-US" dirty="0"/>
              <a:t>제품이나 서비스에 대한 피드백을 요청하여 관계를 강화하고</a:t>
            </a:r>
            <a:r>
              <a:rPr lang="en-US" altLang="ko-KR" dirty="0"/>
              <a:t>, </a:t>
            </a:r>
            <a:r>
              <a:rPr lang="ko-KR" altLang="en-US" dirty="0"/>
              <a:t>개선점을 찾음</a:t>
            </a:r>
            <a:r>
              <a:rPr lang="en-US" altLang="ko-KR" dirty="0"/>
              <a:t>.</a:t>
            </a: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D1048E5C-EA8B-466A-B5E5-71088F101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163" y="1246024"/>
            <a:ext cx="7260016" cy="589801"/>
          </a:xfrm>
        </p:spPr>
        <p:txBody>
          <a:bodyPr/>
          <a:lstStyle/>
          <a:p>
            <a:r>
              <a:rPr lang="ko-KR" altLang="en-US" sz="2000" dirty="0">
                <a:solidFill>
                  <a:srgbClr val="0091EA"/>
                </a:solidFill>
                <a:sym typeface="Arial"/>
              </a:rPr>
              <a:t>그룹 별 마케팅 </a:t>
            </a:r>
            <a:endParaRPr lang="en-US" altLang="ko-KR" sz="2000" dirty="0">
              <a:solidFill>
                <a:srgbClr val="0091EA"/>
              </a:solidFill>
              <a:sym typeface="Arial"/>
            </a:endParaRP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1201662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ko-KR" b="1" dirty="0">
                <a:solidFill>
                  <a:srgbClr val="0091EA"/>
                </a:solidFill>
                <a:sym typeface="Arial"/>
              </a:rPr>
              <a:t>9) </a:t>
            </a:r>
            <a:r>
              <a:rPr lang="ko-KR" altLang="en-US" b="1" dirty="0">
                <a:solidFill>
                  <a:srgbClr val="0091EA"/>
                </a:solidFill>
                <a:sym typeface="Arial"/>
              </a:rPr>
              <a:t>고객 세분화 및 타겟 마케팅</a:t>
            </a:r>
            <a:endParaRPr lang="en-US" altLang="ko-KR" b="1" dirty="0">
              <a:solidFill>
                <a:srgbClr val="0091EA"/>
              </a:solidFill>
              <a:latin typeface="+mj-lt"/>
              <a:sym typeface="Arial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102</a:t>
            </a:fld>
            <a:endParaRPr/>
          </a:p>
        </p:txBody>
      </p:sp>
      <p:sp>
        <p:nvSpPr>
          <p:cNvPr id="5" name="직사각형 4"/>
          <p:cNvSpPr/>
          <p:nvPr/>
        </p:nvSpPr>
        <p:spPr>
          <a:xfrm>
            <a:off x="0" y="26504"/>
            <a:ext cx="30812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03. DB </a:t>
            </a:r>
            <a:r>
              <a:rPr lang="ko-KR" altLang="en-US" sz="1100" dirty="0">
                <a:solidFill>
                  <a:schemeClr val="bg1"/>
                </a:solidFill>
              </a:rPr>
              <a:t>데이터를 활용한 분석 프로젝트 </a:t>
            </a:r>
            <a:r>
              <a:rPr lang="en-US" altLang="ko-KR" sz="1100" dirty="0">
                <a:solidFill>
                  <a:schemeClr val="bg1"/>
                </a:solidFill>
              </a:rPr>
              <a:t>10</a:t>
            </a:r>
            <a:r>
              <a:rPr lang="ko-KR" altLang="en-US" sz="1100" dirty="0">
                <a:solidFill>
                  <a:schemeClr val="bg1"/>
                </a:solidFill>
              </a:rPr>
              <a:t>가지</a:t>
            </a:r>
          </a:p>
        </p:txBody>
      </p:sp>
      <p:sp>
        <p:nvSpPr>
          <p:cNvPr id="7" name="AutoShape 4" descr="blob:https://carbon.now.sh/c713d417-5585-4d58-a872-4d23a193cd8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DB8208-20E9-4882-BF37-50D367958C05}"/>
              </a:ext>
            </a:extLst>
          </p:cNvPr>
          <p:cNvSpPr/>
          <p:nvPr/>
        </p:nvSpPr>
        <p:spPr>
          <a:xfrm>
            <a:off x="786150" y="1835825"/>
            <a:ext cx="7266029" cy="2314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3. Low Value - High Frequency (LVHF)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특징</a:t>
            </a:r>
            <a:r>
              <a:rPr lang="en-US" altLang="ko-KR" dirty="0"/>
              <a:t>: </a:t>
            </a:r>
            <a:r>
              <a:rPr lang="ko-KR" altLang="en-US" dirty="0"/>
              <a:t>자주 구매하지만 주문 가치는 낮은 </a:t>
            </a:r>
            <a:r>
              <a:rPr lang="ko-KR" altLang="en-US" dirty="0" err="1"/>
              <a:t>고객군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추천 마케팅 전략</a:t>
            </a:r>
            <a:r>
              <a:rPr lang="en-US" altLang="ko-KR" dirty="0"/>
              <a:t>: </a:t>
            </a:r>
            <a:r>
              <a:rPr lang="ko-KR" altLang="en-US" dirty="0"/>
              <a:t>가치 제안 강화</a:t>
            </a:r>
            <a:r>
              <a:rPr lang="en-US" altLang="ko-KR" dirty="0"/>
              <a:t>: </a:t>
            </a:r>
            <a:r>
              <a:rPr lang="ko-KR" altLang="en-US" dirty="0"/>
              <a:t>더 높은 가치의 제품을 합리적인 가격에 제안하여 평균 주문 가치를 높임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번들 판매</a:t>
            </a:r>
            <a:r>
              <a:rPr lang="en-US" altLang="ko-KR" dirty="0"/>
              <a:t>: </a:t>
            </a:r>
            <a:r>
              <a:rPr lang="ko-KR" altLang="en-US" dirty="0"/>
              <a:t>관련 제품을 함께 묶어서 판매하여 더 높은 가치의 구매를 유도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교육 및 정보 제공</a:t>
            </a:r>
            <a:r>
              <a:rPr lang="en-US" altLang="ko-KR" dirty="0"/>
              <a:t>: </a:t>
            </a:r>
            <a:r>
              <a:rPr lang="ko-KR" altLang="en-US" dirty="0"/>
              <a:t>제품 사용법</a:t>
            </a:r>
            <a:r>
              <a:rPr lang="en-US" altLang="ko-KR" dirty="0"/>
              <a:t>, </a:t>
            </a:r>
            <a:r>
              <a:rPr lang="ko-KR" altLang="en-US" dirty="0"/>
              <a:t>관련 정보를 제공하여 제품에 대한 인식을 높이고</a:t>
            </a:r>
            <a:r>
              <a:rPr lang="en-US" altLang="ko-KR" dirty="0"/>
              <a:t>, </a:t>
            </a:r>
            <a:r>
              <a:rPr lang="ko-KR" altLang="en-US" dirty="0"/>
              <a:t>더 높은 가치 제품으로의 이동을 유도</a:t>
            </a:r>
            <a:r>
              <a:rPr lang="en-US" altLang="ko-KR" dirty="0"/>
              <a:t>.</a:t>
            </a: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D1048E5C-EA8B-466A-B5E5-71088F101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163" y="1246024"/>
            <a:ext cx="7260016" cy="589801"/>
          </a:xfrm>
        </p:spPr>
        <p:txBody>
          <a:bodyPr/>
          <a:lstStyle/>
          <a:p>
            <a:r>
              <a:rPr lang="ko-KR" altLang="en-US" sz="2000" dirty="0">
                <a:solidFill>
                  <a:srgbClr val="0091EA"/>
                </a:solidFill>
                <a:sym typeface="Arial"/>
              </a:rPr>
              <a:t>그룹 별 마케팅 </a:t>
            </a:r>
            <a:endParaRPr lang="en-US" altLang="ko-KR" sz="2000" dirty="0">
              <a:solidFill>
                <a:srgbClr val="0091EA"/>
              </a:solidFill>
              <a:sym typeface="Arial"/>
            </a:endParaRP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8663539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ko-KR" b="1" dirty="0">
                <a:solidFill>
                  <a:srgbClr val="0091EA"/>
                </a:solidFill>
                <a:sym typeface="Arial"/>
              </a:rPr>
              <a:t>9) </a:t>
            </a:r>
            <a:r>
              <a:rPr lang="ko-KR" altLang="en-US" b="1" dirty="0">
                <a:solidFill>
                  <a:srgbClr val="0091EA"/>
                </a:solidFill>
                <a:sym typeface="Arial"/>
              </a:rPr>
              <a:t>고객 세분화 및 타겟 마케팅</a:t>
            </a:r>
            <a:endParaRPr lang="en-US" altLang="ko-KR" b="1" dirty="0">
              <a:solidFill>
                <a:srgbClr val="0091EA"/>
              </a:solidFill>
              <a:latin typeface="+mj-lt"/>
              <a:sym typeface="Arial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103</a:t>
            </a:fld>
            <a:endParaRPr/>
          </a:p>
        </p:txBody>
      </p:sp>
      <p:sp>
        <p:nvSpPr>
          <p:cNvPr id="5" name="직사각형 4"/>
          <p:cNvSpPr/>
          <p:nvPr/>
        </p:nvSpPr>
        <p:spPr>
          <a:xfrm>
            <a:off x="0" y="26504"/>
            <a:ext cx="30812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03. DB </a:t>
            </a:r>
            <a:r>
              <a:rPr lang="ko-KR" altLang="en-US" sz="1100" dirty="0">
                <a:solidFill>
                  <a:schemeClr val="bg1"/>
                </a:solidFill>
              </a:rPr>
              <a:t>데이터를 활용한 분석 프로젝트 </a:t>
            </a:r>
            <a:r>
              <a:rPr lang="en-US" altLang="ko-KR" sz="1100" dirty="0">
                <a:solidFill>
                  <a:schemeClr val="bg1"/>
                </a:solidFill>
              </a:rPr>
              <a:t>10</a:t>
            </a:r>
            <a:r>
              <a:rPr lang="ko-KR" altLang="en-US" sz="1100" dirty="0">
                <a:solidFill>
                  <a:schemeClr val="bg1"/>
                </a:solidFill>
              </a:rPr>
              <a:t>가지</a:t>
            </a:r>
          </a:p>
        </p:txBody>
      </p:sp>
      <p:sp>
        <p:nvSpPr>
          <p:cNvPr id="7" name="AutoShape 4" descr="blob:https://carbon.now.sh/c713d417-5585-4d58-a872-4d23a193cd8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DB8208-20E9-4882-BF37-50D367958C05}"/>
              </a:ext>
            </a:extLst>
          </p:cNvPr>
          <p:cNvSpPr/>
          <p:nvPr/>
        </p:nvSpPr>
        <p:spPr>
          <a:xfrm>
            <a:off x="786150" y="1835825"/>
            <a:ext cx="7266029" cy="1667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4. Low Value - Low Frequency (LVLF)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특징</a:t>
            </a:r>
            <a:r>
              <a:rPr lang="en-US" altLang="ko-KR" dirty="0"/>
              <a:t>: </a:t>
            </a:r>
            <a:r>
              <a:rPr lang="ko-KR" altLang="en-US" dirty="0"/>
              <a:t>낮은 주문 가치와 드문 구매 행동을 보이는 </a:t>
            </a:r>
            <a:r>
              <a:rPr lang="ko-KR" altLang="en-US" dirty="0" err="1"/>
              <a:t>고객군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추천 마케팅 전략</a:t>
            </a:r>
            <a:r>
              <a:rPr lang="en-US" altLang="ko-KR" dirty="0"/>
              <a:t>: </a:t>
            </a:r>
            <a:r>
              <a:rPr lang="ko-KR" altLang="en-US" dirty="0"/>
              <a:t>인식 향상 캠페인</a:t>
            </a:r>
            <a:r>
              <a:rPr lang="en-US" altLang="ko-KR" dirty="0"/>
              <a:t>: </a:t>
            </a:r>
            <a:r>
              <a:rPr lang="ko-KR" altLang="en-US" dirty="0"/>
              <a:t>브랜드 인식을 높이기 위한 마케팅 캠페인을 진행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입문 제품 제안</a:t>
            </a:r>
            <a:r>
              <a:rPr lang="en-US" altLang="ko-KR" dirty="0"/>
              <a:t>: </a:t>
            </a:r>
            <a:r>
              <a:rPr lang="ko-KR" altLang="en-US" dirty="0"/>
              <a:t>저렴한 가격의 입문 제품을 제안하여 제품에 대한 관심을 유도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소셜 미디어 마케팅</a:t>
            </a:r>
            <a:r>
              <a:rPr lang="en-US" altLang="ko-KR" dirty="0"/>
              <a:t>: </a:t>
            </a:r>
            <a:r>
              <a:rPr lang="ko-KR" altLang="en-US" dirty="0"/>
              <a:t>소셜 미디어를 통해 브랜드와 제품에 대한 인식을 증가</a:t>
            </a:r>
            <a:r>
              <a:rPr lang="en-US" altLang="ko-KR" dirty="0"/>
              <a:t>.</a:t>
            </a: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D1048E5C-EA8B-466A-B5E5-71088F101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163" y="1246024"/>
            <a:ext cx="7260016" cy="589801"/>
          </a:xfrm>
        </p:spPr>
        <p:txBody>
          <a:bodyPr/>
          <a:lstStyle/>
          <a:p>
            <a:r>
              <a:rPr lang="ko-KR" altLang="en-US" sz="2000" dirty="0">
                <a:solidFill>
                  <a:srgbClr val="0091EA"/>
                </a:solidFill>
                <a:sym typeface="Arial"/>
              </a:rPr>
              <a:t>그룹 별 마케팅 </a:t>
            </a:r>
            <a:endParaRPr lang="en-US" altLang="ko-KR" sz="2000" dirty="0">
              <a:solidFill>
                <a:srgbClr val="0091EA"/>
              </a:solidFill>
              <a:sym typeface="Arial"/>
            </a:endParaRP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2980413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ko-KR" b="1" dirty="0">
                <a:solidFill>
                  <a:srgbClr val="0091EA"/>
                </a:solidFill>
                <a:latin typeface="+mj-lt"/>
                <a:sym typeface="Arial"/>
              </a:rPr>
              <a:t>10) </a:t>
            </a:r>
            <a:r>
              <a:rPr lang="ko-KR" altLang="en-US" b="1" dirty="0" err="1">
                <a:solidFill>
                  <a:srgbClr val="0091EA"/>
                </a:solidFill>
                <a:latin typeface="+mj-lt"/>
                <a:sym typeface="Arial"/>
              </a:rPr>
              <a:t>시즌별</a:t>
            </a:r>
            <a:r>
              <a:rPr lang="ko-KR" altLang="en-US" b="1" dirty="0">
                <a:solidFill>
                  <a:srgbClr val="0091EA"/>
                </a:solidFill>
                <a:latin typeface="+mj-lt"/>
                <a:sym typeface="Arial"/>
              </a:rPr>
              <a:t> 판매 분석</a:t>
            </a:r>
            <a:endParaRPr lang="en-US" altLang="ko-KR" b="1" dirty="0">
              <a:solidFill>
                <a:srgbClr val="0091EA"/>
              </a:solidFill>
              <a:latin typeface="+mj-lt"/>
              <a:sym typeface="Arial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104</a:t>
            </a:fld>
            <a:endParaRPr/>
          </a:p>
        </p:txBody>
      </p:sp>
      <p:sp>
        <p:nvSpPr>
          <p:cNvPr id="5" name="직사각형 4"/>
          <p:cNvSpPr/>
          <p:nvPr/>
        </p:nvSpPr>
        <p:spPr>
          <a:xfrm>
            <a:off x="0" y="26504"/>
            <a:ext cx="30812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03. DB </a:t>
            </a:r>
            <a:r>
              <a:rPr lang="ko-KR" altLang="en-US" sz="1100" dirty="0">
                <a:solidFill>
                  <a:schemeClr val="bg1"/>
                </a:solidFill>
              </a:rPr>
              <a:t>데이터를 활용한 분석 프로젝트 </a:t>
            </a:r>
            <a:r>
              <a:rPr lang="en-US" altLang="ko-KR" sz="1100" dirty="0">
                <a:solidFill>
                  <a:schemeClr val="bg1"/>
                </a:solidFill>
              </a:rPr>
              <a:t>10</a:t>
            </a:r>
            <a:r>
              <a:rPr lang="ko-KR" altLang="en-US" sz="1100" dirty="0">
                <a:solidFill>
                  <a:schemeClr val="bg1"/>
                </a:solidFill>
              </a:rPr>
              <a:t>가지</a:t>
            </a:r>
          </a:p>
        </p:txBody>
      </p:sp>
      <p:sp>
        <p:nvSpPr>
          <p:cNvPr id="7" name="AutoShape 4" descr="blob:https://carbon.now.sh/c713d417-5585-4d58-a872-4d23a193cd8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텍스트 개체 틀 3">
            <a:extLst>
              <a:ext uri="{FF2B5EF4-FFF2-40B4-BE49-F238E27FC236}">
                <a16:creationId xmlns:a16="http://schemas.microsoft.com/office/drawing/2014/main" id="{52B30010-E0F7-40FA-8C16-D04AD9D674EA}"/>
              </a:ext>
            </a:extLst>
          </p:cNvPr>
          <p:cNvSpPr txBox="1">
            <a:spLocks/>
          </p:cNvSpPr>
          <p:nvPr/>
        </p:nvSpPr>
        <p:spPr>
          <a:xfrm>
            <a:off x="786150" y="1276350"/>
            <a:ext cx="7314862" cy="3559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 panose="020B0604020202020204" pitchFamily="34" charset="0"/>
              <a:buChar char="•"/>
              <a:defRPr sz="2400" b="0" i="0" u="none" strike="noStrike" cap="none">
                <a:solidFill>
                  <a:schemeClr val="dk1"/>
                </a:solidFill>
                <a:latin typeface="+mn-lt"/>
                <a:ea typeface="+mn-ea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000" dirty="0" err="1">
                <a:solidFill>
                  <a:schemeClr val="tx1"/>
                </a:solidFill>
              </a:rPr>
              <a:t>시즌별</a:t>
            </a:r>
            <a:r>
              <a:rPr lang="ko-KR" altLang="en-US" sz="2000" dirty="0">
                <a:solidFill>
                  <a:schemeClr val="tx1"/>
                </a:solidFill>
              </a:rPr>
              <a:t> 판매 추세 파악</a:t>
            </a:r>
            <a:r>
              <a:rPr lang="en-US" altLang="ko-KR" sz="2000" dirty="0">
                <a:solidFill>
                  <a:schemeClr val="tx1"/>
                </a:solidFill>
              </a:rPr>
              <a:t>: </a:t>
            </a:r>
            <a:r>
              <a:rPr lang="ko-KR" altLang="en-US" sz="2000" dirty="0">
                <a:solidFill>
                  <a:schemeClr val="tx1"/>
                </a:solidFill>
              </a:rPr>
              <a:t>각 제품군별로 겨울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봄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여름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가을 시즌에 따른 판매액의 변화를 파악</a:t>
            </a:r>
            <a:endParaRPr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err="1">
                <a:solidFill>
                  <a:schemeClr val="tx1"/>
                </a:solidFill>
              </a:rPr>
              <a:t>제품군별</a:t>
            </a:r>
            <a:r>
              <a:rPr lang="ko-KR" altLang="en-US" sz="2000" dirty="0">
                <a:solidFill>
                  <a:schemeClr val="tx1"/>
                </a:solidFill>
              </a:rPr>
              <a:t> 성과 비교</a:t>
            </a:r>
            <a:r>
              <a:rPr lang="en-US" altLang="ko-KR" sz="2000" dirty="0">
                <a:solidFill>
                  <a:schemeClr val="tx1"/>
                </a:solidFill>
              </a:rPr>
              <a:t>: </a:t>
            </a:r>
            <a:r>
              <a:rPr lang="ko-KR" altLang="en-US" sz="2000" dirty="0">
                <a:solidFill>
                  <a:schemeClr val="tx1"/>
                </a:solidFill>
              </a:rPr>
              <a:t>제품군별로 시즌에 따른 판매 성과를 비교함으로써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어떤 </a:t>
            </a:r>
            <a:r>
              <a:rPr lang="ko-KR" altLang="en-US" sz="2000" dirty="0" err="1">
                <a:solidFill>
                  <a:schemeClr val="tx1"/>
                </a:solidFill>
              </a:rPr>
              <a:t>제품군이</a:t>
            </a:r>
            <a:r>
              <a:rPr lang="ko-KR" altLang="en-US" sz="2000" dirty="0">
                <a:solidFill>
                  <a:schemeClr val="tx1"/>
                </a:solidFill>
              </a:rPr>
              <a:t> 특정 시즌에 더 잘 </a:t>
            </a:r>
            <a:r>
              <a:rPr lang="ko-KR" altLang="en-US" sz="2000">
                <a:solidFill>
                  <a:schemeClr val="tx1"/>
                </a:solidFill>
              </a:rPr>
              <a:t>팔리는지 파악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71698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ko-KR" b="1" dirty="0">
                <a:solidFill>
                  <a:srgbClr val="0091EA"/>
                </a:solidFill>
                <a:sym typeface="Arial"/>
              </a:rPr>
              <a:t>10) </a:t>
            </a:r>
            <a:r>
              <a:rPr lang="ko-KR" altLang="en-US" b="1" dirty="0" err="1">
                <a:solidFill>
                  <a:srgbClr val="0091EA"/>
                </a:solidFill>
                <a:sym typeface="Arial"/>
              </a:rPr>
              <a:t>시즌별</a:t>
            </a:r>
            <a:r>
              <a:rPr lang="ko-KR" altLang="en-US" b="1" dirty="0">
                <a:solidFill>
                  <a:srgbClr val="0091EA"/>
                </a:solidFill>
                <a:sym typeface="Arial"/>
              </a:rPr>
              <a:t> 판매 분석</a:t>
            </a:r>
            <a:endParaRPr lang="en-US" altLang="ko-KR" b="1" dirty="0">
              <a:solidFill>
                <a:srgbClr val="0091EA"/>
              </a:solidFill>
              <a:latin typeface="+mj-lt"/>
              <a:sym typeface="Arial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105</a:t>
            </a:fld>
            <a:endParaRPr/>
          </a:p>
        </p:txBody>
      </p:sp>
      <p:sp>
        <p:nvSpPr>
          <p:cNvPr id="5" name="직사각형 4"/>
          <p:cNvSpPr/>
          <p:nvPr/>
        </p:nvSpPr>
        <p:spPr>
          <a:xfrm>
            <a:off x="0" y="26504"/>
            <a:ext cx="30812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03. DB </a:t>
            </a:r>
            <a:r>
              <a:rPr lang="ko-KR" altLang="en-US" sz="1100" dirty="0">
                <a:solidFill>
                  <a:schemeClr val="bg1"/>
                </a:solidFill>
              </a:rPr>
              <a:t>데이터를 활용한 분석 프로젝트 </a:t>
            </a:r>
            <a:r>
              <a:rPr lang="en-US" altLang="ko-KR" sz="1100" dirty="0">
                <a:solidFill>
                  <a:schemeClr val="bg1"/>
                </a:solidFill>
              </a:rPr>
              <a:t>10</a:t>
            </a:r>
            <a:r>
              <a:rPr lang="ko-KR" altLang="en-US" sz="1100" dirty="0">
                <a:solidFill>
                  <a:schemeClr val="bg1"/>
                </a:solidFill>
              </a:rPr>
              <a:t>가지</a:t>
            </a:r>
          </a:p>
        </p:txBody>
      </p:sp>
      <p:sp>
        <p:nvSpPr>
          <p:cNvPr id="7" name="AutoShape 4" descr="blob:https://carbon.now.sh/c713d417-5585-4d58-a872-4d23a193cd8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3FA6B548-5116-4B5B-9F6B-6C161B0A4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163" y="1246024"/>
            <a:ext cx="7260016" cy="589801"/>
          </a:xfrm>
        </p:spPr>
        <p:txBody>
          <a:bodyPr/>
          <a:lstStyle/>
          <a:p>
            <a:r>
              <a:rPr lang="en-US" altLang="ko-KR" sz="2000" dirty="0">
                <a:solidFill>
                  <a:srgbClr val="0091EA"/>
                </a:solidFill>
                <a:sym typeface="Arial"/>
              </a:rPr>
              <a:t>Code </a:t>
            </a:r>
            <a:endParaRPr lang="ko-KR" altLang="en-US" sz="20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B1980F8-6D95-4B6C-AC8F-D2D440DEB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138" y="1830348"/>
            <a:ext cx="7320875" cy="2954655"/>
          </a:xfrm>
          <a:prstGeom prst="rect">
            <a:avLst/>
          </a:prstGeom>
          <a:solidFill>
            <a:srgbClr val="2727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"""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SELECT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p.productLine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YEAR(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o.orderDate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) AS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orderYear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,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CASE 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WHEN MONTH(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o.orderDate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) IN (12, 1, 2) THEN 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Winter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’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WHEN MONTH(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o.orderDate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) IN (3, 4, 5) THEN 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Spring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’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WHEN MONTH(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o.orderDate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) IN (6, 7, 8) THEN 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Summer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ELSE 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Fall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END AS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season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,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SUM(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od.quantityOrdered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od.priceEach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) AS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total_sales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JOIN 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orderdetails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ON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o.orderNumber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od.orderNumber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JOIN 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products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ON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od.productCode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p.productCode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GROUP BY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p.productLine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orderYear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season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ORDER BY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p.productLine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orderYear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season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"""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05386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ko-KR" b="1" dirty="0">
                <a:solidFill>
                  <a:srgbClr val="0091EA"/>
                </a:solidFill>
                <a:sym typeface="Arial"/>
              </a:rPr>
              <a:t>10) </a:t>
            </a:r>
            <a:r>
              <a:rPr lang="ko-KR" altLang="en-US" b="1" dirty="0" err="1">
                <a:solidFill>
                  <a:srgbClr val="0091EA"/>
                </a:solidFill>
                <a:sym typeface="Arial"/>
              </a:rPr>
              <a:t>시즌별</a:t>
            </a:r>
            <a:r>
              <a:rPr lang="ko-KR" altLang="en-US" b="1" dirty="0">
                <a:solidFill>
                  <a:srgbClr val="0091EA"/>
                </a:solidFill>
                <a:sym typeface="Arial"/>
              </a:rPr>
              <a:t> 판매 분석</a:t>
            </a:r>
            <a:endParaRPr lang="en-US" altLang="ko-KR" b="1" dirty="0">
              <a:solidFill>
                <a:srgbClr val="0091EA"/>
              </a:solidFill>
              <a:latin typeface="+mj-lt"/>
              <a:sym typeface="Arial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106</a:t>
            </a:fld>
            <a:endParaRPr/>
          </a:p>
        </p:txBody>
      </p:sp>
      <p:sp>
        <p:nvSpPr>
          <p:cNvPr id="5" name="직사각형 4"/>
          <p:cNvSpPr/>
          <p:nvPr/>
        </p:nvSpPr>
        <p:spPr>
          <a:xfrm>
            <a:off x="0" y="26504"/>
            <a:ext cx="30812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03. DB </a:t>
            </a:r>
            <a:r>
              <a:rPr lang="ko-KR" altLang="en-US" sz="1100" dirty="0">
                <a:solidFill>
                  <a:schemeClr val="bg1"/>
                </a:solidFill>
              </a:rPr>
              <a:t>데이터를 활용한 분석 프로젝트 </a:t>
            </a:r>
            <a:r>
              <a:rPr lang="en-US" altLang="ko-KR" sz="1100" dirty="0">
                <a:solidFill>
                  <a:schemeClr val="bg1"/>
                </a:solidFill>
              </a:rPr>
              <a:t>10</a:t>
            </a:r>
            <a:r>
              <a:rPr lang="ko-KR" altLang="en-US" sz="1100" dirty="0">
                <a:solidFill>
                  <a:schemeClr val="bg1"/>
                </a:solidFill>
              </a:rPr>
              <a:t>가지</a:t>
            </a:r>
          </a:p>
        </p:txBody>
      </p:sp>
      <p:sp>
        <p:nvSpPr>
          <p:cNvPr id="7" name="AutoShape 4" descr="blob:https://carbon.now.sh/c713d417-5585-4d58-a872-4d23a193cd8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D1048E5C-EA8B-466A-B5E5-71088F101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163" y="1246024"/>
            <a:ext cx="7260016" cy="589801"/>
          </a:xfrm>
        </p:spPr>
        <p:txBody>
          <a:bodyPr/>
          <a:lstStyle/>
          <a:p>
            <a:r>
              <a:rPr lang="ko-KR" altLang="en-US" sz="2000" dirty="0">
                <a:solidFill>
                  <a:srgbClr val="0091EA"/>
                </a:solidFill>
                <a:sym typeface="Arial"/>
              </a:rPr>
              <a:t>실행결과 </a:t>
            </a:r>
            <a:endParaRPr lang="en-US" altLang="ko-KR" sz="2000" dirty="0">
              <a:solidFill>
                <a:srgbClr val="0091EA"/>
              </a:solidFill>
              <a:sym typeface="Arial"/>
            </a:endParaRPr>
          </a:p>
          <a:p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76231E-75B7-42A2-8933-F6766D3C5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678" y="1835825"/>
            <a:ext cx="3271706" cy="256539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77C8A5B-F858-4C20-A7F8-7028C4B103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5514" y="1835824"/>
            <a:ext cx="3416665" cy="256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01465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ko-KR" b="1" dirty="0">
                <a:solidFill>
                  <a:srgbClr val="0091EA"/>
                </a:solidFill>
                <a:sym typeface="Arial"/>
              </a:rPr>
              <a:t>10) </a:t>
            </a:r>
            <a:r>
              <a:rPr lang="ko-KR" altLang="en-US" b="1" dirty="0" err="1">
                <a:solidFill>
                  <a:srgbClr val="0091EA"/>
                </a:solidFill>
                <a:sym typeface="Arial"/>
              </a:rPr>
              <a:t>시즌별</a:t>
            </a:r>
            <a:r>
              <a:rPr lang="ko-KR" altLang="en-US" b="1" dirty="0">
                <a:solidFill>
                  <a:srgbClr val="0091EA"/>
                </a:solidFill>
                <a:sym typeface="Arial"/>
              </a:rPr>
              <a:t> 판매 분석</a:t>
            </a:r>
            <a:endParaRPr lang="en-US" altLang="ko-KR" b="1" dirty="0">
              <a:solidFill>
                <a:srgbClr val="0091EA"/>
              </a:solidFill>
              <a:latin typeface="+mj-lt"/>
              <a:sym typeface="Arial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107</a:t>
            </a:fld>
            <a:endParaRPr/>
          </a:p>
        </p:txBody>
      </p:sp>
      <p:sp>
        <p:nvSpPr>
          <p:cNvPr id="5" name="직사각형 4"/>
          <p:cNvSpPr/>
          <p:nvPr/>
        </p:nvSpPr>
        <p:spPr>
          <a:xfrm>
            <a:off x="0" y="26504"/>
            <a:ext cx="30812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03. DB </a:t>
            </a:r>
            <a:r>
              <a:rPr lang="ko-KR" altLang="en-US" sz="1100" dirty="0">
                <a:solidFill>
                  <a:schemeClr val="bg1"/>
                </a:solidFill>
              </a:rPr>
              <a:t>데이터를 활용한 분석 프로젝트 </a:t>
            </a:r>
            <a:r>
              <a:rPr lang="en-US" altLang="ko-KR" sz="1100" dirty="0">
                <a:solidFill>
                  <a:schemeClr val="bg1"/>
                </a:solidFill>
              </a:rPr>
              <a:t>10</a:t>
            </a:r>
            <a:r>
              <a:rPr lang="ko-KR" altLang="en-US" sz="1100" dirty="0">
                <a:solidFill>
                  <a:schemeClr val="bg1"/>
                </a:solidFill>
              </a:rPr>
              <a:t>가지</a:t>
            </a:r>
          </a:p>
        </p:txBody>
      </p:sp>
      <p:sp>
        <p:nvSpPr>
          <p:cNvPr id="7" name="AutoShape 4" descr="blob:https://carbon.now.sh/c713d417-5585-4d58-a872-4d23a193cd8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텍스트 개체 틀 3">
            <a:extLst>
              <a:ext uri="{FF2B5EF4-FFF2-40B4-BE49-F238E27FC236}">
                <a16:creationId xmlns:a16="http://schemas.microsoft.com/office/drawing/2014/main" id="{5E63C982-1957-4D61-A7C3-2E43106D0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163" y="1246024"/>
            <a:ext cx="7260016" cy="589801"/>
          </a:xfrm>
        </p:spPr>
        <p:txBody>
          <a:bodyPr/>
          <a:lstStyle/>
          <a:p>
            <a:r>
              <a:rPr lang="ko-KR" altLang="en-US" sz="2000" dirty="0">
                <a:solidFill>
                  <a:srgbClr val="0091EA"/>
                </a:solidFill>
                <a:sym typeface="Arial"/>
              </a:rPr>
              <a:t>회사 입장에서 </a:t>
            </a:r>
            <a:r>
              <a:rPr lang="ko-KR" altLang="en-US" sz="2000" dirty="0" err="1">
                <a:solidFill>
                  <a:srgbClr val="0091EA"/>
                </a:solidFill>
                <a:sym typeface="Arial"/>
              </a:rPr>
              <a:t>취할수</a:t>
            </a:r>
            <a:r>
              <a:rPr lang="ko-KR" altLang="en-US" sz="2000" dirty="0">
                <a:solidFill>
                  <a:srgbClr val="0091EA"/>
                </a:solidFill>
                <a:sym typeface="Arial"/>
              </a:rPr>
              <a:t> 있는 행동 </a:t>
            </a:r>
            <a:endParaRPr lang="en-US" altLang="ko-KR" sz="2000" dirty="0">
              <a:solidFill>
                <a:srgbClr val="0091EA"/>
              </a:solidFill>
              <a:sym typeface="Arial"/>
            </a:endParaRPr>
          </a:p>
          <a:p>
            <a:endParaRPr lang="ko-KR" altLang="en-US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AF768B1-FE9A-473B-9DF2-BCC3D5E4CA45}"/>
              </a:ext>
            </a:extLst>
          </p:cNvPr>
          <p:cNvSpPr/>
          <p:nvPr/>
        </p:nvSpPr>
        <p:spPr>
          <a:xfrm>
            <a:off x="767746" y="1835825"/>
            <a:ext cx="730885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 err="1"/>
              <a:t>시즌별</a:t>
            </a:r>
            <a:r>
              <a:rPr lang="ko-KR" altLang="en-US" sz="1800" dirty="0"/>
              <a:t> 마케팅 전략 조정</a:t>
            </a:r>
            <a:r>
              <a:rPr lang="en-US" altLang="ko-KR" sz="1800" dirty="0"/>
              <a:t>: </a:t>
            </a:r>
            <a:r>
              <a:rPr lang="ko-KR" altLang="en-US" sz="1800" dirty="0"/>
              <a:t>분석 결과를 통해 특정 시즌에 판매가 증가하는 제품군을 확인한 경우</a:t>
            </a:r>
            <a:r>
              <a:rPr lang="en-US" altLang="ko-KR" sz="1800" dirty="0"/>
              <a:t>, </a:t>
            </a:r>
            <a:r>
              <a:rPr lang="ko-KR" altLang="en-US" sz="1800" dirty="0"/>
              <a:t>해당 시즌에 맞춰 마케팅 활동을 강화하여 판매를 더욱 촉진할 수 있음</a:t>
            </a:r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/>
              <a:t>재고 관리 최적화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시즌별</a:t>
            </a:r>
            <a:r>
              <a:rPr lang="ko-KR" altLang="en-US" sz="1800" dirty="0"/>
              <a:t> 판매 추세를 이해함으로써</a:t>
            </a:r>
            <a:r>
              <a:rPr lang="en-US" altLang="ko-KR" sz="1800" dirty="0"/>
              <a:t>, </a:t>
            </a:r>
            <a:r>
              <a:rPr lang="ko-KR" altLang="en-US" sz="1800" dirty="0"/>
              <a:t>재고 수준을 조절하여 과잉 재고 또는 재고 부족 상황을 방지할 수 있음</a:t>
            </a:r>
            <a:r>
              <a:rPr lang="en-US" altLang="ko-KR" sz="18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/>
              <a:t>신제품 개발 및 기존 제품 개선</a:t>
            </a:r>
            <a:r>
              <a:rPr lang="en-US" altLang="ko-KR" sz="1800" dirty="0"/>
              <a:t>: </a:t>
            </a:r>
            <a:r>
              <a:rPr lang="ko-KR" altLang="en-US" sz="1800" dirty="0"/>
              <a:t>일부 제품군이 특정 시즌에 성과가 저조한 경우</a:t>
            </a:r>
            <a:r>
              <a:rPr lang="en-US" altLang="ko-KR" sz="1800" dirty="0"/>
              <a:t>, </a:t>
            </a:r>
            <a:r>
              <a:rPr lang="ko-KR" altLang="en-US" sz="1800" dirty="0"/>
              <a:t>제품 개선이나 신제품 개발을 통해 시장 수요를 더 잘 충족시킬 수 있도록 조치를 취할 수 있음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0121447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ko-KR" b="1" dirty="0">
                <a:solidFill>
                  <a:srgbClr val="0091EA"/>
                </a:solidFill>
                <a:sym typeface="Arial"/>
              </a:rPr>
              <a:t>10) </a:t>
            </a:r>
            <a:r>
              <a:rPr lang="ko-KR" altLang="en-US" b="1" dirty="0" err="1">
                <a:solidFill>
                  <a:srgbClr val="0091EA"/>
                </a:solidFill>
                <a:sym typeface="Arial"/>
              </a:rPr>
              <a:t>시즌별</a:t>
            </a:r>
            <a:r>
              <a:rPr lang="ko-KR" altLang="en-US" b="1" dirty="0">
                <a:solidFill>
                  <a:srgbClr val="0091EA"/>
                </a:solidFill>
                <a:sym typeface="Arial"/>
              </a:rPr>
              <a:t> 판매 분석</a:t>
            </a:r>
            <a:endParaRPr lang="en-US" altLang="ko-KR" b="1" dirty="0">
              <a:solidFill>
                <a:srgbClr val="0091EA"/>
              </a:solidFill>
              <a:latin typeface="+mj-lt"/>
              <a:sym typeface="Arial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108</a:t>
            </a:fld>
            <a:endParaRPr/>
          </a:p>
        </p:txBody>
      </p:sp>
      <p:sp>
        <p:nvSpPr>
          <p:cNvPr id="5" name="직사각형 4"/>
          <p:cNvSpPr/>
          <p:nvPr/>
        </p:nvSpPr>
        <p:spPr>
          <a:xfrm>
            <a:off x="0" y="26504"/>
            <a:ext cx="30812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03. DB </a:t>
            </a:r>
            <a:r>
              <a:rPr lang="ko-KR" altLang="en-US" sz="1100" dirty="0">
                <a:solidFill>
                  <a:schemeClr val="bg1"/>
                </a:solidFill>
              </a:rPr>
              <a:t>데이터를 활용한 분석 프로젝트 </a:t>
            </a:r>
            <a:r>
              <a:rPr lang="en-US" altLang="ko-KR" sz="1100" dirty="0">
                <a:solidFill>
                  <a:schemeClr val="bg1"/>
                </a:solidFill>
              </a:rPr>
              <a:t>10</a:t>
            </a:r>
            <a:r>
              <a:rPr lang="ko-KR" altLang="en-US" sz="1100" dirty="0">
                <a:solidFill>
                  <a:schemeClr val="bg1"/>
                </a:solidFill>
              </a:rPr>
              <a:t>가지</a:t>
            </a:r>
          </a:p>
        </p:txBody>
      </p:sp>
      <p:sp>
        <p:nvSpPr>
          <p:cNvPr id="7" name="AutoShape 4" descr="blob:https://carbon.now.sh/c713d417-5585-4d58-a872-4d23a193cd8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텍스트 개체 틀 3">
            <a:extLst>
              <a:ext uri="{FF2B5EF4-FFF2-40B4-BE49-F238E27FC236}">
                <a16:creationId xmlns:a16="http://schemas.microsoft.com/office/drawing/2014/main" id="{5E63C982-1957-4D61-A7C3-2E43106D0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163" y="1246024"/>
            <a:ext cx="7260016" cy="589801"/>
          </a:xfrm>
        </p:spPr>
        <p:txBody>
          <a:bodyPr/>
          <a:lstStyle/>
          <a:p>
            <a:r>
              <a:rPr lang="ko-KR" altLang="en-US" sz="2000" dirty="0">
                <a:solidFill>
                  <a:srgbClr val="0091EA"/>
                </a:solidFill>
                <a:sym typeface="Arial"/>
              </a:rPr>
              <a:t>회사 입장에서 </a:t>
            </a:r>
            <a:r>
              <a:rPr lang="ko-KR" altLang="en-US" sz="2000" dirty="0" err="1">
                <a:solidFill>
                  <a:srgbClr val="0091EA"/>
                </a:solidFill>
                <a:sym typeface="Arial"/>
              </a:rPr>
              <a:t>취할수</a:t>
            </a:r>
            <a:r>
              <a:rPr lang="ko-KR" altLang="en-US" sz="2000" dirty="0">
                <a:solidFill>
                  <a:srgbClr val="0091EA"/>
                </a:solidFill>
                <a:sym typeface="Arial"/>
              </a:rPr>
              <a:t> 있는 행동 </a:t>
            </a:r>
            <a:endParaRPr lang="en-US" altLang="ko-KR" sz="2000" dirty="0">
              <a:solidFill>
                <a:srgbClr val="0091EA"/>
              </a:solidFill>
              <a:sym typeface="Arial"/>
            </a:endParaRPr>
          </a:p>
          <a:p>
            <a:endParaRPr lang="ko-KR" altLang="en-US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AF768B1-FE9A-473B-9DF2-BCC3D5E4CA45}"/>
              </a:ext>
            </a:extLst>
          </p:cNvPr>
          <p:cNvSpPr/>
          <p:nvPr/>
        </p:nvSpPr>
        <p:spPr>
          <a:xfrm>
            <a:off x="767746" y="1835825"/>
            <a:ext cx="73088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/>
              <a:t>시장 기회 식별</a:t>
            </a:r>
            <a:r>
              <a:rPr lang="en-US" altLang="ko-KR" sz="1800" dirty="0"/>
              <a:t>: </a:t>
            </a:r>
            <a:r>
              <a:rPr lang="ko-KR" altLang="en-US" sz="1800" dirty="0"/>
              <a:t>분석을 통해 아직 충분히 활용되지 않은 </a:t>
            </a:r>
            <a:r>
              <a:rPr lang="ko-KR" altLang="en-US" sz="1800" dirty="0" err="1"/>
              <a:t>시즌별</a:t>
            </a:r>
            <a:r>
              <a:rPr lang="ko-KR" altLang="en-US" sz="1800" dirty="0"/>
              <a:t> 판매 기회를 식별할 수 있음</a:t>
            </a:r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/>
              <a:t>경쟁 우위 확보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시즌별</a:t>
            </a:r>
            <a:r>
              <a:rPr lang="ko-KR" altLang="en-US" sz="1800" dirty="0"/>
              <a:t> 판매 데이터를 분석함으로써</a:t>
            </a:r>
            <a:r>
              <a:rPr lang="en-US" altLang="ko-KR" sz="1800" dirty="0"/>
              <a:t>, </a:t>
            </a:r>
            <a:r>
              <a:rPr lang="ko-KR" altLang="en-US" sz="1800" dirty="0"/>
              <a:t>경쟁사 대비 우리 회사의 제품군이 가지는 경쟁 우위를 파악하고 이를 기반으로 시장에서의 입지를 강화할 수 있음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63163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ko-KR" dirty="0" err="1"/>
              <a:t>Mysql.connector</a:t>
            </a:r>
            <a:endParaRPr lang="ko-KR" altLang="en-US"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809411" y="1246464"/>
            <a:ext cx="7571700" cy="35207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33400" lvl="0" indent="-457200">
              <a:lnSpc>
                <a:spcPct val="120000"/>
              </a:lnSpc>
            </a:pPr>
            <a:r>
              <a:rPr lang="ko-KR" altLang="en-US" sz="1800" dirty="0"/>
              <a:t>결과 테이블을 </a:t>
            </a:r>
            <a:r>
              <a:rPr lang="en-US" altLang="ko-KR" sz="1800" dirty="0" err="1"/>
              <a:t>dataframe</a:t>
            </a:r>
            <a:r>
              <a:rPr lang="ko-KR" altLang="en-US" sz="1800" dirty="0"/>
              <a:t>에 저장하는 방법</a:t>
            </a:r>
            <a:endParaRPr lang="en-US" altLang="ko-KR" sz="1800" dirty="0"/>
          </a:p>
          <a:p>
            <a:pPr marL="533400" lvl="0" indent="-457200">
              <a:lnSpc>
                <a:spcPct val="120000"/>
              </a:lnSpc>
            </a:pPr>
            <a:r>
              <a:rPr lang="en-US" altLang="ko-KR" sz="1800" dirty="0" err="1"/>
              <a:t>pd.read_sql_query</a:t>
            </a:r>
            <a:r>
              <a:rPr lang="en-US" altLang="ko-KR" sz="1800" dirty="0"/>
              <a:t> </a:t>
            </a:r>
            <a:r>
              <a:rPr lang="ko-KR" altLang="en-US" sz="1800" dirty="0"/>
              <a:t>함수를 사용하여 </a:t>
            </a:r>
            <a:r>
              <a:rPr lang="en-US" altLang="ko-KR" sz="1800" dirty="0"/>
              <a:t>SQL </a:t>
            </a:r>
            <a:r>
              <a:rPr lang="ko-KR" altLang="en-US" sz="1800" dirty="0"/>
              <a:t>쿼리를 실행하고 결과를 </a:t>
            </a:r>
            <a:r>
              <a:rPr lang="en-US" altLang="ko-KR" sz="1800" dirty="0" err="1"/>
              <a:t>DataFrame</a:t>
            </a:r>
            <a:r>
              <a:rPr lang="ko-KR" altLang="en-US" sz="1800" dirty="0"/>
              <a:t>으로 가져온다</a:t>
            </a:r>
            <a:r>
              <a:rPr lang="en-US" altLang="ko-KR" sz="1800" dirty="0"/>
              <a:t>.</a:t>
            </a:r>
          </a:p>
          <a:p>
            <a:pPr marL="533400" lvl="0" indent="-457200">
              <a:lnSpc>
                <a:spcPct val="120000"/>
              </a:lnSpc>
            </a:pPr>
            <a:r>
              <a:rPr lang="ko-KR" altLang="en-US" sz="1800" dirty="0"/>
              <a:t>이렇게 하면 </a:t>
            </a:r>
            <a:r>
              <a:rPr lang="en-US" altLang="ko-KR" sz="1800" dirty="0"/>
              <a:t>query</a:t>
            </a:r>
            <a:r>
              <a:rPr lang="ko-KR" altLang="en-US" sz="1800" dirty="0"/>
              <a:t>에 지정된 </a:t>
            </a:r>
            <a:r>
              <a:rPr lang="en-US" altLang="ko-KR" sz="1800" dirty="0"/>
              <a:t>SQL </a:t>
            </a:r>
            <a:r>
              <a:rPr lang="ko-KR" altLang="en-US" sz="1800" dirty="0"/>
              <a:t>쿼리를 실행한 결과를 </a:t>
            </a:r>
            <a:r>
              <a:rPr lang="en-US" altLang="ko-KR" sz="1800" dirty="0"/>
              <a:t>df</a:t>
            </a:r>
            <a:r>
              <a:rPr lang="ko-KR" altLang="en-US" sz="1800" dirty="0"/>
              <a:t>라는 </a:t>
            </a:r>
            <a:r>
              <a:rPr lang="en-US" altLang="ko-KR" sz="1800" dirty="0" err="1"/>
              <a:t>DataFrame</a:t>
            </a:r>
            <a:r>
              <a:rPr lang="en-US" altLang="ko-KR" sz="1800" dirty="0"/>
              <a:t> </a:t>
            </a:r>
            <a:r>
              <a:rPr lang="ko-KR" altLang="en-US" sz="1800" dirty="0"/>
              <a:t>객체에 저장할 수 있다</a:t>
            </a:r>
            <a:r>
              <a:rPr lang="en-US" altLang="ko-KR" sz="1800" dirty="0"/>
              <a:t>.</a:t>
            </a:r>
          </a:p>
          <a:p>
            <a:pPr marL="533400" lvl="0" indent="-457200">
              <a:lnSpc>
                <a:spcPct val="120000"/>
              </a:lnSpc>
            </a:pPr>
            <a:endParaRPr lang="en-US" altLang="ko-KR" sz="1800" dirty="0">
              <a:latin typeface="+mn-lt"/>
            </a:endParaRPr>
          </a:p>
          <a:p>
            <a:pPr marL="533400" lvl="0" indent="-457200">
              <a:lnSpc>
                <a:spcPct val="120000"/>
              </a:lnSpc>
            </a:pPr>
            <a:r>
              <a:rPr lang="ko-KR" altLang="en-US" sz="1800" dirty="0"/>
              <a:t>또는 </a:t>
            </a:r>
            <a:r>
              <a:rPr lang="en-US" altLang="ko-KR" sz="1800" dirty="0" err="1"/>
              <a:t>fecth</a:t>
            </a:r>
            <a:r>
              <a:rPr lang="ko-KR" altLang="en-US" sz="1800" dirty="0"/>
              <a:t>의 결과를 </a:t>
            </a:r>
            <a:r>
              <a:rPr lang="en-US" altLang="ko-KR" sz="1800" dirty="0" err="1"/>
              <a:t>pd.dataFrame</a:t>
            </a:r>
            <a:r>
              <a:rPr lang="en-US" altLang="ko-KR" sz="1800" dirty="0"/>
              <a:t>()</a:t>
            </a:r>
            <a:r>
              <a:rPr lang="ko-KR" altLang="en-US" sz="1800" dirty="0"/>
              <a:t>으로 </a:t>
            </a:r>
            <a:r>
              <a:rPr lang="en-US" altLang="ko-KR" sz="1800" dirty="0" err="1"/>
              <a:t>dataframe</a:t>
            </a:r>
            <a:r>
              <a:rPr lang="en-US" altLang="ko-KR" sz="1800" dirty="0"/>
              <a:t> </a:t>
            </a:r>
            <a:r>
              <a:rPr lang="ko-KR" altLang="en-US" sz="1800" dirty="0"/>
              <a:t>형식으로 변경할 수 있다</a:t>
            </a:r>
            <a:r>
              <a:rPr lang="en-US" altLang="ko-KR" sz="1800" dirty="0"/>
              <a:t>.</a:t>
            </a:r>
            <a:endParaRPr lang="en-US" altLang="ko-KR" sz="1800" dirty="0">
              <a:latin typeface="+mn-lt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5" name="직사각형 4"/>
          <p:cNvSpPr/>
          <p:nvPr/>
        </p:nvSpPr>
        <p:spPr>
          <a:xfrm>
            <a:off x="0" y="26504"/>
            <a:ext cx="17267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sz="1100" dirty="0">
                <a:solidFill>
                  <a:schemeClr val="bg1"/>
                </a:solidFill>
              </a:rPr>
              <a:t>01. </a:t>
            </a:r>
            <a:r>
              <a:rPr lang="en-US" altLang="ko-KR" sz="1100" dirty="0">
                <a:solidFill>
                  <a:schemeClr val="bg1"/>
                </a:solidFill>
              </a:rPr>
              <a:t>Python</a:t>
            </a:r>
            <a:r>
              <a:rPr lang="ko-KR" altLang="en-US" sz="1100" dirty="0">
                <a:solidFill>
                  <a:schemeClr val="bg1"/>
                </a:solidFill>
              </a:rPr>
              <a:t>과 </a:t>
            </a:r>
            <a:r>
              <a:rPr lang="en-US" altLang="ko-KR" sz="1100" dirty="0" err="1">
                <a:solidFill>
                  <a:schemeClr val="bg1"/>
                </a:solidFill>
              </a:rPr>
              <a:t>mysql</a:t>
            </a:r>
            <a:r>
              <a:rPr lang="en-US" altLang="ko-KR" sz="1100" dirty="0">
                <a:solidFill>
                  <a:schemeClr val="bg1"/>
                </a:solidFill>
              </a:rPr>
              <a:t> </a:t>
            </a:r>
            <a:r>
              <a:rPr lang="ko-KR" altLang="en-US" sz="1100" dirty="0">
                <a:solidFill>
                  <a:schemeClr val="bg1"/>
                </a:solidFill>
              </a:rPr>
              <a:t>연동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6DD824E-A456-4431-8C54-19CFB5ED2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3300478"/>
            <a:ext cx="6769100" cy="369332"/>
          </a:xfrm>
          <a:prstGeom prst="rect">
            <a:avLst/>
          </a:prstGeom>
          <a:solidFill>
            <a:srgbClr val="2727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query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"SELECT * FROM your_table"</a:t>
            </a:r>
            <a:endParaRPr kumimoji="0" lang="ko-KR" altLang="ko-KR" sz="1200" b="0" i="0" u="none" strike="noStrike" cap="none" normalizeH="0" baseline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df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pd.read_sql_query(query, conn)</a:t>
            </a:r>
            <a:endParaRPr kumimoji="0" lang="ko-KR" altLang="ko-KR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517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6423516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4"/>
                </a:solidFill>
              </a:rPr>
              <a:t>2.</a:t>
            </a:r>
            <a:endParaRPr sz="6000" dirty="0">
              <a:solidFill>
                <a:schemeClr val="accent4"/>
              </a:solidFill>
            </a:endParaRPr>
          </a:p>
          <a:p>
            <a:pPr lvl="0"/>
            <a:r>
              <a:rPr lang="en-US" altLang="ko-KR" dirty="0" err="1"/>
              <a:t>Mysqltutorial</a:t>
            </a:r>
            <a:r>
              <a:rPr lang="en-US" altLang="ko-KR" dirty="0"/>
              <a:t> database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z="2000" dirty="0"/>
              <a:t> 데이터분석가 입문 필수 </a:t>
            </a:r>
            <a:r>
              <a:rPr lang="en-US" altLang="ko-KR" sz="2000" dirty="0"/>
              <a:t>SQL </a:t>
            </a:r>
            <a:r>
              <a:rPr lang="ko-KR" altLang="en-US" sz="2000" dirty="0"/>
              <a:t>부트캠프</a:t>
            </a:r>
          </a:p>
        </p:txBody>
      </p:sp>
    </p:spTree>
    <p:extLst>
      <p:ext uri="{BB962C8B-B14F-4D97-AF65-F5344CB8AC3E}">
        <p14:creationId xmlns:p14="http://schemas.microsoft.com/office/powerpoint/2010/main" val="2293336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ko-KR" b="1" dirty="0">
                <a:solidFill>
                  <a:srgbClr val="0091EA"/>
                </a:solidFill>
                <a:latin typeface="+mj-lt"/>
                <a:sym typeface="Arial"/>
              </a:rPr>
              <a:t>MYSQL SAMPLE DATABASE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5" name="직사각형 4"/>
          <p:cNvSpPr/>
          <p:nvPr/>
        </p:nvSpPr>
        <p:spPr>
          <a:xfrm>
            <a:off x="0" y="26504"/>
            <a:ext cx="16466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02. Data import to table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7" name="AutoShape 4" descr="blob:https://carbon.now.sh/c713d417-5585-4d58-a872-4d23a193cd8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7C183574-6BDA-4FD2-AA67-5522968885D1}"/>
              </a:ext>
            </a:extLst>
          </p:cNvPr>
          <p:cNvSpPr txBox="1">
            <a:spLocks/>
          </p:cNvSpPr>
          <p:nvPr/>
        </p:nvSpPr>
        <p:spPr>
          <a:xfrm>
            <a:off x="4608513" y="1261780"/>
            <a:ext cx="3816346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 panose="020B0604020202020204" pitchFamily="34" charset="0"/>
              <a:buChar char="•"/>
              <a:defRPr sz="2400" b="0" i="0" u="none" strike="noStrike" cap="none">
                <a:solidFill>
                  <a:schemeClr val="dk1"/>
                </a:solidFill>
                <a:latin typeface="+mn-lt"/>
                <a:ea typeface="+mn-ea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US" altLang="ko-KR" sz="2000" dirty="0">
                <a:solidFill>
                  <a:srgbClr val="0091EA"/>
                </a:solidFill>
                <a:sym typeface="Arial"/>
              </a:rPr>
              <a:t>https://www.mysqltutorial.org/mysql-sample-database.aspx</a:t>
            </a:r>
          </a:p>
          <a:p>
            <a:endParaRPr lang="en-US" altLang="ko-KR" sz="2000" dirty="0">
              <a:solidFill>
                <a:srgbClr val="0091EA"/>
              </a:solidFill>
              <a:sym typeface="Arial"/>
            </a:endParaRPr>
          </a:p>
          <a:p>
            <a:endParaRPr lang="en-US" altLang="ko-KR" sz="2000" dirty="0">
              <a:solidFill>
                <a:srgbClr val="0091EA"/>
              </a:solidFill>
              <a:sym typeface="Arial"/>
            </a:endParaRPr>
          </a:p>
          <a:p>
            <a:endParaRPr lang="en-US" altLang="ko-KR" sz="2000" dirty="0">
              <a:solidFill>
                <a:schemeClr val="bg2">
                  <a:lumMod val="75000"/>
                </a:schemeClr>
              </a:solidFill>
              <a:sym typeface="Arial"/>
            </a:endParaRPr>
          </a:p>
          <a:p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8DC6DA-760B-4F4B-8426-D40A9C2A8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913" y="1239838"/>
            <a:ext cx="2769678" cy="3510013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4483821-D9B1-4A8A-B43E-733E8DEFCC9E}"/>
              </a:ext>
            </a:extLst>
          </p:cNvPr>
          <p:cNvSpPr/>
          <p:nvPr/>
        </p:nvSpPr>
        <p:spPr>
          <a:xfrm>
            <a:off x="1331913" y="4325045"/>
            <a:ext cx="1030843" cy="10011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628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ko-KR" b="1" dirty="0">
                <a:solidFill>
                  <a:srgbClr val="0091EA"/>
                </a:solidFill>
                <a:latin typeface="+mj-lt"/>
                <a:sym typeface="Arial"/>
              </a:rPr>
              <a:t>MYSQL SAMPLE DATABASE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5" name="직사각형 4"/>
          <p:cNvSpPr/>
          <p:nvPr/>
        </p:nvSpPr>
        <p:spPr>
          <a:xfrm>
            <a:off x="0" y="26504"/>
            <a:ext cx="16466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02. Data import to table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7" name="AutoShape 4" descr="blob:https://carbon.now.sh/c713d417-5585-4d58-a872-4d23a193cd8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7C183574-6BDA-4FD2-AA67-5522968885D1}"/>
              </a:ext>
            </a:extLst>
          </p:cNvPr>
          <p:cNvSpPr txBox="1">
            <a:spLocks/>
          </p:cNvSpPr>
          <p:nvPr/>
        </p:nvSpPr>
        <p:spPr>
          <a:xfrm>
            <a:off x="4608513" y="1261780"/>
            <a:ext cx="34925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 panose="020B0604020202020204" pitchFamily="34" charset="0"/>
              <a:buChar char="•"/>
              <a:defRPr sz="2400" b="0" i="0" u="none" strike="noStrike" cap="none">
                <a:solidFill>
                  <a:schemeClr val="dk1"/>
                </a:solidFill>
                <a:latin typeface="+mn-lt"/>
                <a:ea typeface="+mn-ea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sym typeface="Arial"/>
              </a:rPr>
              <a:t>MYSQLTUTORIAL </a:t>
            </a: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  <a:sym typeface="Arial"/>
              </a:rPr>
              <a:t>홈페이지에서 제공하는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sym typeface="Arial"/>
              </a:rPr>
              <a:t>SAMPLE DATA BASE</a:t>
            </a: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  <a:sym typeface="Arial"/>
              </a:rPr>
              <a:t>의 구성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sym typeface="Arial"/>
              </a:rPr>
              <a:t>.</a:t>
            </a:r>
          </a:p>
          <a:p>
            <a:endParaRPr lang="en-US" altLang="ko-KR" sz="2000" dirty="0">
              <a:solidFill>
                <a:srgbClr val="0091EA"/>
              </a:solidFill>
              <a:sym typeface="Arial"/>
            </a:endParaRPr>
          </a:p>
          <a:p>
            <a:endParaRPr lang="en-US" altLang="ko-KR" sz="2000" dirty="0">
              <a:solidFill>
                <a:srgbClr val="0091EA"/>
              </a:solidFill>
              <a:sym typeface="Arial"/>
            </a:endParaRPr>
          </a:p>
          <a:p>
            <a:endParaRPr lang="en-US" altLang="ko-KR" sz="2000" dirty="0">
              <a:solidFill>
                <a:schemeClr val="bg2">
                  <a:lumMod val="75000"/>
                </a:schemeClr>
              </a:solidFill>
              <a:sym typeface="Arial"/>
            </a:endParaRPr>
          </a:p>
          <a:p>
            <a:endParaRPr lang="ko-KR" altLang="en-US" sz="2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0AFD0AF-ABE1-4716-8624-24CC8A67E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187" y="1317943"/>
            <a:ext cx="3716813" cy="310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634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ko-KR" b="1" dirty="0">
                <a:solidFill>
                  <a:srgbClr val="0091EA"/>
                </a:solidFill>
                <a:latin typeface="+mj-lt"/>
                <a:sym typeface="Arial"/>
              </a:rPr>
              <a:t>MYSQL SAMPLE DATABASE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5" name="직사각형 4"/>
          <p:cNvSpPr/>
          <p:nvPr/>
        </p:nvSpPr>
        <p:spPr>
          <a:xfrm>
            <a:off x="0" y="26504"/>
            <a:ext cx="16466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02. Data import to table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7" name="AutoShape 4" descr="blob:https://carbon.now.sh/c713d417-5585-4d58-a872-4d23a193cd8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7C183574-6BDA-4FD2-AA67-5522968885D1}"/>
              </a:ext>
            </a:extLst>
          </p:cNvPr>
          <p:cNvSpPr txBox="1">
            <a:spLocks/>
          </p:cNvSpPr>
          <p:nvPr/>
        </p:nvSpPr>
        <p:spPr>
          <a:xfrm>
            <a:off x="786150" y="1261780"/>
            <a:ext cx="7314863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 panose="020B0604020202020204" pitchFamily="34" charset="0"/>
              <a:buChar char="•"/>
              <a:defRPr sz="2400" b="0" i="0" u="none" strike="noStrike" cap="none">
                <a:solidFill>
                  <a:schemeClr val="dk1"/>
                </a:solidFill>
                <a:latin typeface="+mn-lt"/>
                <a:ea typeface="+mn-ea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sym typeface="Arial"/>
              </a:rPr>
              <a:t>customers: </a:t>
            </a: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  <a:sym typeface="Arial"/>
              </a:rPr>
              <a:t>고객 정보를 담고 있으며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sym typeface="Arial"/>
              </a:rPr>
              <a:t>, </a:t>
            </a: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  <a:sym typeface="Arial"/>
              </a:rPr>
              <a:t>고객 번호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sym typeface="Arial"/>
              </a:rPr>
              <a:t>, </a:t>
            </a: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  <a:sym typeface="Arial"/>
              </a:rPr>
              <a:t>고객 이름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sym typeface="Arial"/>
              </a:rPr>
              <a:t>, </a:t>
            </a: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  <a:sym typeface="Arial"/>
              </a:rPr>
              <a:t>연락처 정보 등을 포함합니다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sym typeface="Arial"/>
              </a:rPr>
              <a:t>.</a:t>
            </a:r>
          </a:p>
          <a:p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sym typeface="Arial"/>
              </a:rPr>
              <a:t>orders: </a:t>
            </a: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  <a:sym typeface="Arial"/>
              </a:rPr>
              <a:t>주문 정보를 담고 있으며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sym typeface="Arial"/>
              </a:rPr>
              <a:t>, </a:t>
            </a: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  <a:sym typeface="Arial"/>
              </a:rPr>
              <a:t>주문 번호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sym typeface="Arial"/>
              </a:rPr>
              <a:t>, </a:t>
            </a: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  <a:sym typeface="Arial"/>
              </a:rPr>
              <a:t>주문 날짜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sym typeface="Arial"/>
              </a:rPr>
              <a:t>, </a:t>
            </a: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  <a:sym typeface="Arial"/>
              </a:rPr>
              <a:t>배송 날짜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sym typeface="Arial"/>
              </a:rPr>
              <a:t>, </a:t>
            </a: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  <a:sym typeface="Arial"/>
              </a:rPr>
              <a:t>주문 상태 등의 정보를 포함합니다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sym typeface="Arial"/>
              </a:rPr>
              <a:t>.</a:t>
            </a:r>
          </a:p>
          <a:p>
            <a:r>
              <a:rPr lang="en-US" altLang="ko-KR" sz="1600" dirty="0" err="1">
                <a:solidFill>
                  <a:schemeClr val="bg2">
                    <a:lumMod val="75000"/>
                  </a:schemeClr>
                </a:solidFill>
                <a:sym typeface="Arial"/>
              </a:rPr>
              <a:t>orderdetails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sym typeface="Arial"/>
              </a:rPr>
              <a:t>: </a:t>
            </a: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  <a:sym typeface="Arial"/>
              </a:rPr>
              <a:t>각 주문의 상세 정보를 담고 있으며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sym typeface="Arial"/>
              </a:rPr>
              <a:t>, </a:t>
            </a: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  <a:sym typeface="Arial"/>
              </a:rPr>
              <a:t>제품 코드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sym typeface="Arial"/>
              </a:rPr>
              <a:t>, </a:t>
            </a: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  <a:sym typeface="Arial"/>
              </a:rPr>
              <a:t>주문된 수량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sym typeface="Arial"/>
              </a:rPr>
              <a:t>, </a:t>
            </a: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  <a:sym typeface="Arial"/>
              </a:rPr>
              <a:t>가격 등을 포함합니다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sym typeface="Arial"/>
              </a:rPr>
              <a:t>.</a:t>
            </a:r>
          </a:p>
          <a:p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sym typeface="Arial"/>
              </a:rPr>
              <a:t>products: </a:t>
            </a: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  <a:sym typeface="Arial"/>
              </a:rPr>
              <a:t>판매되는 제품 정보를 담고 있으며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sym typeface="Arial"/>
              </a:rPr>
              <a:t>, </a:t>
            </a: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  <a:sym typeface="Arial"/>
              </a:rPr>
              <a:t>제품 코드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sym typeface="Arial"/>
              </a:rPr>
              <a:t>, </a:t>
            </a: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  <a:sym typeface="Arial"/>
              </a:rPr>
              <a:t>제품 이름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sym typeface="Arial"/>
              </a:rPr>
              <a:t>, </a:t>
            </a: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  <a:sym typeface="Arial"/>
              </a:rPr>
              <a:t>제품 라인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sym typeface="Arial"/>
              </a:rPr>
              <a:t>, </a:t>
            </a: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  <a:sym typeface="Arial"/>
              </a:rPr>
              <a:t>재고 수량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sym typeface="Arial"/>
              </a:rPr>
              <a:t>, </a:t>
            </a: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  <a:sym typeface="Arial"/>
              </a:rPr>
              <a:t>구매 가격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sym typeface="Arial"/>
              </a:rPr>
              <a:t>, MSRP(</a:t>
            </a: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  <a:sym typeface="Arial"/>
              </a:rPr>
              <a:t>권장 소매 가격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sym typeface="Arial"/>
              </a:rPr>
              <a:t>) </a:t>
            </a: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  <a:sym typeface="Arial"/>
              </a:rPr>
              <a:t>등을 포함합니다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sym typeface="Arial"/>
              </a:rPr>
              <a:t>.</a:t>
            </a:r>
          </a:p>
          <a:p>
            <a:endParaRPr lang="en-US" altLang="ko-KR" sz="2000" dirty="0">
              <a:solidFill>
                <a:srgbClr val="0091EA"/>
              </a:solidFill>
              <a:sym typeface="Arial"/>
            </a:endParaRPr>
          </a:p>
          <a:p>
            <a:endParaRPr lang="en-US" altLang="ko-KR" sz="2000" dirty="0">
              <a:solidFill>
                <a:srgbClr val="0091EA"/>
              </a:solidFill>
              <a:sym typeface="Arial"/>
            </a:endParaRPr>
          </a:p>
          <a:p>
            <a:endParaRPr lang="en-US" altLang="ko-KR" sz="2000" dirty="0">
              <a:solidFill>
                <a:schemeClr val="bg2">
                  <a:lumMod val="75000"/>
                </a:schemeClr>
              </a:solidFill>
              <a:sym typeface="Arial"/>
            </a:endParaRP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72859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ko-KR" b="1" dirty="0">
                <a:solidFill>
                  <a:srgbClr val="0091EA"/>
                </a:solidFill>
                <a:latin typeface="+mj-lt"/>
                <a:sym typeface="Arial"/>
              </a:rPr>
              <a:t>MYSQL SAMPLE DATABASE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5" name="직사각형 4"/>
          <p:cNvSpPr/>
          <p:nvPr/>
        </p:nvSpPr>
        <p:spPr>
          <a:xfrm>
            <a:off x="0" y="26504"/>
            <a:ext cx="16466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02. Data import to table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7" name="AutoShape 4" descr="blob:https://carbon.now.sh/c713d417-5585-4d58-a872-4d23a193cd8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7C183574-6BDA-4FD2-AA67-5522968885D1}"/>
              </a:ext>
            </a:extLst>
          </p:cNvPr>
          <p:cNvSpPr txBox="1">
            <a:spLocks/>
          </p:cNvSpPr>
          <p:nvPr/>
        </p:nvSpPr>
        <p:spPr>
          <a:xfrm>
            <a:off x="786150" y="1261780"/>
            <a:ext cx="7314863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 panose="020B0604020202020204" pitchFamily="34" charset="0"/>
              <a:buChar char="•"/>
              <a:defRPr sz="2400" b="0" i="0" u="none" strike="noStrike" cap="none">
                <a:solidFill>
                  <a:schemeClr val="dk1"/>
                </a:solidFill>
                <a:latin typeface="+mn-lt"/>
                <a:ea typeface="+mn-ea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US" altLang="ko-KR" sz="1600" dirty="0" err="1">
                <a:solidFill>
                  <a:schemeClr val="bg2">
                    <a:lumMod val="75000"/>
                  </a:schemeClr>
                </a:solidFill>
                <a:sym typeface="Arial"/>
              </a:rPr>
              <a:t>productlines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sym typeface="Arial"/>
              </a:rPr>
              <a:t>: </a:t>
            </a: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  <a:sym typeface="Arial"/>
              </a:rPr>
              <a:t>제품 라인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sym typeface="Arial"/>
              </a:rPr>
              <a:t>(</a:t>
            </a: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  <a:sym typeface="Arial"/>
              </a:rPr>
              <a:t>카테고리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sym typeface="Arial"/>
              </a:rPr>
              <a:t>) </a:t>
            </a: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  <a:sym typeface="Arial"/>
              </a:rPr>
              <a:t>정보를 담고 있으며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sym typeface="Arial"/>
              </a:rPr>
              <a:t>, </a:t>
            </a: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  <a:sym typeface="Arial"/>
              </a:rPr>
              <a:t>제품 라인 설명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sym typeface="Arial"/>
              </a:rPr>
              <a:t>, </a:t>
            </a: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  <a:sym typeface="Arial"/>
              </a:rPr>
              <a:t>제품 라인에 속한 제품들의 이미지 등을 포함합니다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sym typeface="Arial"/>
              </a:rPr>
              <a:t>.</a:t>
            </a:r>
          </a:p>
          <a:p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sym typeface="Arial"/>
              </a:rPr>
              <a:t>employees: </a:t>
            </a: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  <a:sym typeface="Arial"/>
              </a:rPr>
              <a:t>회사 직원 정보를 담고 있으며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sym typeface="Arial"/>
              </a:rPr>
              <a:t>, </a:t>
            </a: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  <a:sym typeface="Arial"/>
              </a:rPr>
              <a:t>직원 번호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sym typeface="Arial"/>
              </a:rPr>
              <a:t>, </a:t>
            </a: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  <a:sym typeface="Arial"/>
              </a:rPr>
              <a:t>직원의 성과 이름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sym typeface="Arial"/>
              </a:rPr>
              <a:t>, </a:t>
            </a: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  <a:sym typeface="Arial"/>
              </a:rPr>
              <a:t>직위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sym typeface="Arial"/>
              </a:rPr>
              <a:t>, </a:t>
            </a: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  <a:sym typeface="Arial"/>
              </a:rPr>
              <a:t>상사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sym typeface="Arial"/>
              </a:rPr>
              <a:t>, </a:t>
            </a: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  <a:sym typeface="Arial"/>
              </a:rPr>
              <a:t>근무 사무실 등을 포함합니다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sym typeface="Arial"/>
              </a:rPr>
              <a:t>.</a:t>
            </a:r>
          </a:p>
          <a:p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sym typeface="Arial"/>
              </a:rPr>
              <a:t>offices: </a:t>
            </a: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  <a:sym typeface="Arial"/>
              </a:rPr>
              <a:t>회사 사무실 정보를 담고 있으며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sym typeface="Arial"/>
              </a:rPr>
              <a:t>, </a:t>
            </a: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  <a:sym typeface="Arial"/>
              </a:rPr>
              <a:t>사무실 코드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sym typeface="Arial"/>
              </a:rPr>
              <a:t>, </a:t>
            </a: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  <a:sym typeface="Arial"/>
              </a:rPr>
              <a:t>사무실 위치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sym typeface="Arial"/>
              </a:rPr>
              <a:t>, </a:t>
            </a: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  <a:sym typeface="Arial"/>
              </a:rPr>
              <a:t>전화번호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sym typeface="Arial"/>
              </a:rPr>
              <a:t>, </a:t>
            </a: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  <a:sym typeface="Arial"/>
              </a:rPr>
              <a:t>국가 등을 포함합니다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sym typeface="Arial"/>
              </a:rPr>
              <a:t>.</a:t>
            </a:r>
          </a:p>
          <a:p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sym typeface="Arial"/>
              </a:rPr>
              <a:t>payments: </a:t>
            </a: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  <a:sym typeface="Arial"/>
              </a:rPr>
              <a:t>고객의 지불 정보를 담고 있으며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sym typeface="Arial"/>
              </a:rPr>
              <a:t>, </a:t>
            </a: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  <a:sym typeface="Arial"/>
              </a:rPr>
              <a:t>지불 방식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sym typeface="Arial"/>
              </a:rPr>
              <a:t>, </a:t>
            </a: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  <a:sym typeface="Arial"/>
              </a:rPr>
              <a:t>지불 날짜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sym typeface="Arial"/>
              </a:rPr>
              <a:t>, </a:t>
            </a: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  <a:sym typeface="Arial"/>
              </a:rPr>
              <a:t>금액 등을 포함합니다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sym typeface="Arial"/>
              </a:rPr>
              <a:t>.</a:t>
            </a:r>
          </a:p>
          <a:p>
            <a:endParaRPr lang="en-US" altLang="ko-KR" sz="2000" dirty="0">
              <a:solidFill>
                <a:srgbClr val="0091EA"/>
              </a:solidFill>
              <a:sym typeface="Arial"/>
            </a:endParaRPr>
          </a:p>
          <a:p>
            <a:endParaRPr lang="en-US" altLang="ko-KR" sz="2000" dirty="0">
              <a:solidFill>
                <a:srgbClr val="0091EA"/>
              </a:solidFill>
              <a:sym typeface="Arial"/>
            </a:endParaRPr>
          </a:p>
          <a:p>
            <a:endParaRPr lang="en-US" altLang="ko-KR" sz="2000" dirty="0">
              <a:solidFill>
                <a:schemeClr val="bg2">
                  <a:lumMod val="75000"/>
                </a:schemeClr>
              </a:solidFill>
              <a:sym typeface="Arial"/>
            </a:endParaRP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51916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ko-KR" b="1" dirty="0">
                <a:solidFill>
                  <a:srgbClr val="0091EA"/>
                </a:solidFill>
                <a:latin typeface="+mj-lt"/>
                <a:sym typeface="Arial"/>
              </a:rPr>
              <a:t>DATABASE</a:t>
            </a:r>
            <a:r>
              <a:rPr lang="ko-KR" altLang="en-US" b="1" dirty="0">
                <a:solidFill>
                  <a:srgbClr val="0091EA"/>
                </a:solidFill>
                <a:latin typeface="+mj-lt"/>
                <a:sym typeface="Arial"/>
              </a:rPr>
              <a:t> 불러오기</a:t>
            </a:r>
            <a:endParaRPr lang="en-US" altLang="ko-KR" b="1" dirty="0">
              <a:solidFill>
                <a:srgbClr val="0091EA"/>
              </a:solidFill>
              <a:latin typeface="+mj-lt"/>
              <a:sym typeface="Arial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5" name="직사각형 4"/>
          <p:cNvSpPr/>
          <p:nvPr/>
        </p:nvSpPr>
        <p:spPr>
          <a:xfrm>
            <a:off x="0" y="26504"/>
            <a:ext cx="16466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02. Data import to table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7" name="AutoShape 4" descr="blob:https://carbon.now.sh/c713d417-5585-4d58-a872-4d23a193cd8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4D46A1A-357B-4BF1-9F5C-CBAE265A6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50" y="1239838"/>
            <a:ext cx="2209800" cy="3352800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A24C076-2178-4ABD-AB63-7C4B091CCA98}"/>
              </a:ext>
            </a:extLst>
          </p:cNvPr>
          <p:cNvSpPr/>
          <p:nvPr/>
        </p:nvSpPr>
        <p:spPr>
          <a:xfrm>
            <a:off x="722313" y="2948463"/>
            <a:ext cx="2334586" cy="20855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8268572-E0D7-4A96-9C3C-1A676AD3A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9225" y="1239838"/>
            <a:ext cx="4188808" cy="1428002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20984C3-D944-49B2-8CAD-CCC008AE8671}"/>
              </a:ext>
            </a:extLst>
          </p:cNvPr>
          <p:cNvSpPr/>
          <p:nvPr/>
        </p:nvSpPr>
        <p:spPr>
          <a:xfrm>
            <a:off x="5052921" y="1191970"/>
            <a:ext cx="239920" cy="20855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C9BF24E7-18E6-4CE1-809C-53435E17283F}"/>
              </a:ext>
            </a:extLst>
          </p:cNvPr>
          <p:cNvSpPr/>
          <p:nvPr/>
        </p:nvSpPr>
        <p:spPr>
          <a:xfrm>
            <a:off x="3217086" y="2843317"/>
            <a:ext cx="567329" cy="36042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텍스트 개체 틀 3">
            <a:extLst>
              <a:ext uri="{FF2B5EF4-FFF2-40B4-BE49-F238E27FC236}">
                <a16:creationId xmlns:a16="http://schemas.microsoft.com/office/drawing/2014/main" id="{52B30010-E0F7-40FA-8C16-D04AD9D674EA}"/>
              </a:ext>
            </a:extLst>
          </p:cNvPr>
          <p:cNvSpPr txBox="1">
            <a:spLocks/>
          </p:cNvSpPr>
          <p:nvPr/>
        </p:nvSpPr>
        <p:spPr>
          <a:xfrm>
            <a:off x="3959225" y="2667840"/>
            <a:ext cx="4141788" cy="2167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 panose="020B0604020202020204" pitchFamily="34" charset="0"/>
              <a:buChar char="•"/>
              <a:defRPr sz="2400" b="0" i="0" u="none" strike="noStrike" cap="none">
                <a:solidFill>
                  <a:schemeClr val="dk1"/>
                </a:solidFill>
                <a:latin typeface="+mn-lt"/>
                <a:ea typeface="+mn-ea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  <a:sym typeface="Arial"/>
              </a:rPr>
              <a:t>스크립트의 구성을 보면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sym typeface="Arial"/>
              </a:rPr>
              <a:t>CREATE TABLE &amp; INSERT  </a:t>
            </a: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  <a:sym typeface="Arial"/>
              </a:rPr>
              <a:t>함수로 테이블 생성과 데이터 입력을 동시에 진행한다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sym typeface="Arial"/>
              </a:rPr>
              <a:t>.</a:t>
            </a:r>
            <a:endParaRPr lang="en-US" altLang="ko-KR" sz="2000" dirty="0">
              <a:solidFill>
                <a:srgbClr val="0091EA"/>
              </a:solidFill>
              <a:sym typeface="Arial"/>
            </a:endParaRPr>
          </a:p>
          <a:p>
            <a:endParaRPr lang="en-US" altLang="ko-KR" sz="2000" dirty="0">
              <a:solidFill>
                <a:srgbClr val="0091EA"/>
              </a:solidFill>
              <a:sym typeface="Arial"/>
            </a:endParaRPr>
          </a:p>
          <a:p>
            <a:endParaRPr lang="en-US" altLang="ko-KR" sz="2000" dirty="0">
              <a:solidFill>
                <a:schemeClr val="bg2">
                  <a:lumMod val="75000"/>
                </a:schemeClr>
              </a:solidFill>
              <a:sym typeface="Arial"/>
            </a:endParaRP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55994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3EB91BB-4CB0-4603-8201-FB2B818D6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50" y="1239838"/>
            <a:ext cx="6767895" cy="1872834"/>
          </a:xfrm>
          <a:prstGeom prst="rect">
            <a:avLst/>
          </a:prstGeom>
        </p:spPr>
      </p:pic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ko-KR" b="1" dirty="0">
                <a:solidFill>
                  <a:srgbClr val="0091EA"/>
                </a:solidFill>
                <a:latin typeface="+mj-lt"/>
                <a:sym typeface="Arial"/>
              </a:rPr>
              <a:t>DATABASE</a:t>
            </a:r>
            <a:r>
              <a:rPr lang="ko-KR" altLang="en-US" b="1" dirty="0">
                <a:solidFill>
                  <a:srgbClr val="0091EA"/>
                </a:solidFill>
                <a:latin typeface="+mj-lt"/>
                <a:sym typeface="Arial"/>
              </a:rPr>
              <a:t> 불러오기</a:t>
            </a:r>
            <a:endParaRPr lang="en-US" altLang="ko-KR" b="1" dirty="0">
              <a:solidFill>
                <a:srgbClr val="0091EA"/>
              </a:solidFill>
              <a:latin typeface="+mj-lt"/>
              <a:sym typeface="Arial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5" name="직사각형 4"/>
          <p:cNvSpPr/>
          <p:nvPr/>
        </p:nvSpPr>
        <p:spPr>
          <a:xfrm>
            <a:off x="0" y="26504"/>
            <a:ext cx="16466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02. Data import to table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7" name="AutoShape 4" descr="blob:https://carbon.now.sh/c713d417-5585-4d58-a872-4d23a193cd8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20984C3-D944-49B2-8CAD-CCC008AE8671}"/>
              </a:ext>
            </a:extLst>
          </p:cNvPr>
          <p:cNvSpPr/>
          <p:nvPr/>
        </p:nvSpPr>
        <p:spPr>
          <a:xfrm>
            <a:off x="889603" y="1726197"/>
            <a:ext cx="1753480" cy="13864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텍스트 개체 틀 3">
            <a:extLst>
              <a:ext uri="{FF2B5EF4-FFF2-40B4-BE49-F238E27FC236}">
                <a16:creationId xmlns:a16="http://schemas.microsoft.com/office/drawing/2014/main" id="{52B30010-E0F7-40FA-8C16-D04AD9D674EA}"/>
              </a:ext>
            </a:extLst>
          </p:cNvPr>
          <p:cNvSpPr txBox="1">
            <a:spLocks/>
          </p:cNvSpPr>
          <p:nvPr/>
        </p:nvSpPr>
        <p:spPr>
          <a:xfrm>
            <a:off x="792163" y="3190388"/>
            <a:ext cx="7308850" cy="1644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 panose="020B0604020202020204" pitchFamily="34" charset="0"/>
              <a:buChar char="•"/>
              <a:defRPr sz="2400" b="0" i="0" u="none" strike="noStrike" cap="none">
                <a:solidFill>
                  <a:schemeClr val="dk1"/>
                </a:solidFill>
                <a:latin typeface="+mn-lt"/>
                <a:ea typeface="+mn-ea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  <a:sym typeface="Arial"/>
              </a:rPr>
              <a:t>스크립트의 실행 결과로 데이터베이스 </a:t>
            </a:r>
            <a:r>
              <a:rPr lang="en-US" altLang="ko-KR" sz="1600" dirty="0" err="1">
                <a:solidFill>
                  <a:schemeClr val="bg2">
                    <a:lumMod val="75000"/>
                  </a:schemeClr>
                </a:solidFill>
                <a:sym typeface="Arial"/>
              </a:rPr>
              <a:t>classicmodels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sym typeface="Arial"/>
              </a:rPr>
              <a:t> </a:t>
            </a: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  <a:sym typeface="Arial"/>
              </a:rPr>
              <a:t>가 생성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sym typeface="Arial"/>
              </a:rPr>
              <a:t>.</a:t>
            </a:r>
          </a:p>
          <a:p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  <a:sym typeface="Arial"/>
              </a:rPr>
              <a:t>그 데이터베이스 속에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sym typeface="Arial"/>
              </a:rPr>
              <a:t>8</a:t>
            </a: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  <a:sym typeface="Arial"/>
              </a:rPr>
              <a:t>개의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sym typeface="Arial"/>
              </a:rPr>
              <a:t>table</a:t>
            </a: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  <a:sym typeface="Arial"/>
              </a:rPr>
              <a:t>이 생성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sym typeface="Arial"/>
              </a:rPr>
              <a:t>.</a:t>
            </a:r>
            <a:endParaRPr lang="en-US" altLang="ko-KR" sz="2000" dirty="0">
              <a:solidFill>
                <a:srgbClr val="0091EA"/>
              </a:solidFill>
              <a:sym typeface="Arial"/>
            </a:endParaRPr>
          </a:p>
          <a:p>
            <a:endParaRPr lang="en-US" altLang="ko-KR" sz="2000" dirty="0">
              <a:solidFill>
                <a:schemeClr val="bg2">
                  <a:lumMod val="75000"/>
                </a:schemeClr>
              </a:solidFill>
              <a:sym typeface="Arial"/>
            </a:endParaRP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74345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ko-KR" b="1" dirty="0">
                <a:solidFill>
                  <a:srgbClr val="0091EA"/>
                </a:solidFill>
                <a:latin typeface="+mj-lt"/>
                <a:sym typeface="Arial"/>
              </a:rPr>
              <a:t>DATABASE</a:t>
            </a:r>
            <a:r>
              <a:rPr lang="ko-KR" altLang="en-US" b="1" dirty="0">
                <a:solidFill>
                  <a:srgbClr val="0091EA"/>
                </a:solidFill>
                <a:latin typeface="+mj-lt"/>
                <a:sym typeface="Arial"/>
              </a:rPr>
              <a:t> 불러오기</a:t>
            </a:r>
            <a:endParaRPr lang="en-US" altLang="ko-KR" b="1" dirty="0">
              <a:solidFill>
                <a:srgbClr val="0091EA"/>
              </a:solidFill>
              <a:latin typeface="+mj-lt"/>
              <a:sym typeface="Arial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5" name="직사각형 4"/>
          <p:cNvSpPr/>
          <p:nvPr/>
        </p:nvSpPr>
        <p:spPr>
          <a:xfrm>
            <a:off x="0" y="26504"/>
            <a:ext cx="16466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02. Data import to table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7" name="AutoShape 4" descr="blob:https://carbon.now.sh/c713d417-5585-4d58-a872-4d23a193cd8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텍스트 개체 틀 3">
            <a:extLst>
              <a:ext uri="{FF2B5EF4-FFF2-40B4-BE49-F238E27FC236}">
                <a16:creationId xmlns:a16="http://schemas.microsoft.com/office/drawing/2014/main" id="{52B30010-E0F7-40FA-8C16-D04AD9D674EA}"/>
              </a:ext>
            </a:extLst>
          </p:cNvPr>
          <p:cNvSpPr txBox="1">
            <a:spLocks/>
          </p:cNvSpPr>
          <p:nvPr/>
        </p:nvSpPr>
        <p:spPr>
          <a:xfrm>
            <a:off x="4608513" y="1455031"/>
            <a:ext cx="3492499" cy="3380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 panose="020B0604020202020204" pitchFamily="34" charset="0"/>
              <a:buChar char="•"/>
              <a:defRPr sz="2400" b="0" i="0" u="none" strike="noStrike" cap="none">
                <a:solidFill>
                  <a:schemeClr val="dk1"/>
                </a:solidFill>
                <a:latin typeface="+mn-lt"/>
                <a:ea typeface="+mn-ea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US" altLang="ko-KR" sz="2000" dirty="0" err="1">
                <a:solidFill>
                  <a:schemeClr val="bg2">
                    <a:lumMod val="75000"/>
                  </a:schemeClr>
                </a:solidFill>
                <a:sym typeface="Arial"/>
              </a:rPr>
              <a:t>Orderdetails</a:t>
            </a:r>
            <a:r>
              <a:rPr lang="en-US" altLang="ko-KR" sz="2000" dirty="0">
                <a:solidFill>
                  <a:schemeClr val="bg2">
                    <a:lumMod val="75000"/>
                  </a:schemeClr>
                </a:solidFill>
                <a:sym typeface="Arial"/>
              </a:rPr>
              <a:t> Table</a:t>
            </a:r>
          </a:p>
          <a:p>
            <a:r>
              <a:rPr lang="en-US" altLang="ko-KR" sz="2000" dirty="0" err="1">
                <a:solidFill>
                  <a:schemeClr val="bg2">
                    <a:lumMod val="75000"/>
                  </a:schemeClr>
                </a:solidFill>
                <a:sym typeface="Arial"/>
              </a:rPr>
              <a:t>Ordernumber</a:t>
            </a:r>
            <a:r>
              <a:rPr lang="en-US" altLang="ko-KR" sz="2000" dirty="0">
                <a:solidFill>
                  <a:schemeClr val="bg2">
                    <a:lumMod val="75000"/>
                  </a:schemeClr>
                </a:solidFill>
                <a:sym typeface="Arial"/>
              </a:rPr>
              <a:t> : </a:t>
            </a:r>
            <a:r>
              <a:rPr lang="ko-KR" altLang="en-US" sz="2000" dirty="0">
                <a:solidFill>
                  <a:schemeClr val="bg2">
                    <a:lumMod val="75000"/>
                  </a:schemeClr>
                </a:solidFill>
                <a:sym typeface="Arial"/>
              </a:rPr>
              <a:t>주문번호</a:t>
            </a:r>
            <a:endParaRPr lang="en-US" altLang="ko-KR" sz="2000" dirty="0">
              <a:solidFill>
                <a:schemeClr val="bg2">
                  <a:lumMod val="75000"/>
                </a:schemeClr>
              </a:solidFill>
              <a:sym typeface="Arial"/>
            </a:endParaRPr>
          </a:p>
          <a:p>
            <a:r>
              <a:rPr lang="en-US" altLang="ko-KR" sz="2000" dirty="0" err="1">
                <a:solidFill>
                  <a:schemeClr val="bg2">
                    <a:lumMod val="75000"/>
                  </a:schemeClr>
                </a:solidFill>
                <a:sym typeface="Arial"/>
              </a:rPr>
              <a:t>productCode</a:t>
            </a:r>
            <a:r>
              <a:rPr lang="en-US" altLang="ko-KR" sz="2000" dirty="0">
                <a:solidFill>
                  <a:schemeClr val="bg2">
                    <a:lumMod val="75000"/>
                  </a:schemeClr>
                </a:solidFill>
                <a:sym typeface="Arial"/>
              </a:rPr>
              <a:t> : </a:t>
            </a:r>
            <a:r>
              <a:rPr lang="ko-KR" altLang="en-US" sz="2000" dirty="0">
                <a:solidFill>
                  <a:schemeClr val="bg2">
                    <a:lumMod val="75000"/>
                  </a:schemeClr>
                </a:solidFill>
                <a:sym typeface="Arial"/>
              </a:rPr>
              <a:t>제품번호</a:t>
            </a:r>
            <a:endParaRPr lang="en-US" altLang="ko-KR" sz="2000" dirty="0">
              <a:solidFill>
                <a:schemeClr val="bg2">
                  <a:lumMod val="75000"/>
                </a:schemeClr>
              </a:solidFill>
              <a:sym typeface="Arial"/>
            </a:endParaRPr>
          </a:p>
          <a:p>
            <a:r>
              <a:rPr lang="en-US" altLang="ko-KR" sz="2000" dirty="0" err="1">
                <a:solidFill>
                  <a:schemeClr val="bg2">
                    <a:lumMod val="75000"/>
                  </a:schemeClr>
                </a:solidFill>
                <a:sym typeface="Arial"/>
              </a:rPr>
              <a:t>quantityOrdered</a:t>
            </a:r>
            <a:r>
              <a:rPr lang="en-US" altLang="ko-KR" sz="2000" dirty="0">
                <a:solidFill>
                  <a:schemeClr val="bg2">
                    <a:lumMod val="75000"/>
                  </a:schemeClr>
                </a:solidFill>
                <a:sym typeface="Arial"/>
              </a:rPr>
              <a:t> : </a:t>
            </a:r>
            <a:r>
              <a:rPr lang="ko-KR" altLang="en-US" sz="2000" dirty="0">
                <a:solidFill>
                  <a:schemeClr val="bg2">
                    <a:lumMod val="75000"/>
                  </a:schemeClr>
                </a:solidFill>
                <a:sym typeface="Arial"/>
              </a:rPr>
              <a:t>수량</a:t>
            </a:r>
            <a:endParaRPr lang="en-US" altLang="ko-KR" sz="2000" dirty="0">
              <a:solidFill>
                <a:schemeClr val="bg2">
                  <a:lumMod val="75000"/>
                </a:schemeClr>
              </a:solidFill>
              <a:sym typeface="Arial"/>
            </a:endParaRPr>
          </a:p>
          <a:p>
            <a:r>
              <a:rPr lang="en-US" altLang="ko-KR" sz="2000" dirty="0" err="1">
                <a:solidFill>
                  <a:schemeClr val="bg2">
                    <a:lumMod val="75000"/>
                  </a:schemeClr>
                </a:solidFill>
                <a:sym typeface="Arial"/>
              </a:rPr>
              <a:t>priceEach</a:t>
            </a:r>
            <a:r>
              <a:rPr lang="en-US" altLang="ko-KR" sz="2000" dirty="0">
                <a:solidFill>
                  <a:schemeClr val="bg2">
                    <a:lumMod val="75000"/>
                  </a:schemeClr>
                </a:solidFill>
                <a:sym typeface="Arial"/>
              </a:rPr>
              <a:t> : </a:t>
            </a:r>
            <a:r>
              <a:rPr lang="ko-KR" altLang="en-US" sz="2000" dirty="0">
                <a:solidFill>
                  <a:schemeClr val="bg2">
                    <a:lumMod val="75000"/>
                  </a:schemeClr>
                </a:solidFill>
                <a:sym typeface="Arial"/>
              </a:rPr>
              <a:t>개당가격</a:t>
            </a:r>
            <a:endParaRPr lang="en-US" altLang="ko-KR" sz="2000" dirty="0">
              <a:solidFill>
                <a:schemeClr val="bg2">
                  <a:lumMod val="75000"/>
                </a:schemeClr>
              </a:solidFill>
              <a:sym typeface="Arial"/>
            </a:endParaRPr>
          </a:p>
          <a:p>
            <a:r>
              <a:rPr lang="en-US" altLang="ko-KR" sz="2000" dirty="0" err="1">
                <a:solidFill>
                  <a:schemeClr val="bg2">
                    <a:lumMod val="75000"/>
                  </a:schemeClr>
                </a:solidFill>
                <a:sym typeface="Arial"/>
              </a:rPr>
              <a:t>orderLineNumber</a:t>
            </a:r>
            <a:r>
              <a:rPr lang="en-US" altLang="ko-KR" sz="2000" dirty="0">
                <a:solidFill>
                  <a:schemeClr val="bg2">
                    <a:lumMod val="75000"/>
                  </a:schemeClr>
                </a:solidFill>
                <a:sym typeface="Arial"/>
              </a:rPr>
              <a:t> : </a:t>
            </a:r>
            <a:r>
              <a:rPr lang="ko-KR" altLang="en-US" sz="2000" dirty="0">
                <a:solidFill>
                  <a:schemeClr val="bg2">
                    <a:lumMod val="75000"/>
                  </a:schemeClr>
                </a:solidFill>
                <a:sym typeface="Arial"/>
              </a:rPr>
              <a:t>주문라인번호</a:t>
            </a:r>
            <a:endParaRPr lang="en-US" altLang="ko-KR" sz="2000" dirty="0">
              <a:solidFill>
                <a:schemeClr val="bg2">
                  <a:lumMod val="75000"/>
                </a:schemeClr>
              </a:solidFill>
              <a:sym typeface="Arial"/>
            </a:endParaRPr>
          </a:p>
          <a:p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8FC414-CFAA-42EA-A1CE-555FA2613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163" y="1239838"/>
            <a:ext cx="3658601" cy="272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83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목차</a:t>
            </a:r>
            <a:endParaRPr dirty="0"/>
          </a:p>
        </p:txBody>
      </p:sp>
      <p:sp>
        <p:nvSpPr>
          <p:cNvPr id="76" name="Google Shape;76;p13"/>
          <p:cNvSpPr txBox="1"/>
          <p:nvPr/>
        </p:nvSpPr>
        <p:spPr>
          <a:xfrm>
            <a:off x="786150" y="1164834"/>
            <a:ext cx="3179400" cy="2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b="1" dirty="0">
                <a:solidFill>
                  <a:srgbClr val="0091EA"/>
                </a:solidFill>
                <a:latin typeface="+mn-lt"/>
                <a:ea typeface="+mn-ea"/>
                <a:cs typeface="Source Sans Pro"/>
                <a:sym typeface="Source Sans Pro"/>
              </a:rPr>
              <a:t>1. Python</a:t>
            </a:r>
            <a:r>
              <a:rPr lang="ko-KR" altLang="en-US" b="1" dirty="0">
                <a:solidFill>
                  <a:srgbClr val="0091EA"/>
                </a:solidFill>
                <a:latin typeface="+mn-lt"/>
                <a:ea typeface="+mn-ea"/>
                <a:cs typeface="Source Sans Pro"/>
                <a:sym typeface="Source Sans Pro"/>
              </a:rPr>
              <a:t>과 </a:t>
            </a:r>
            <a:r>
              <a:rPr lang="en-US" altLang="ko-KR" b="1" dirty="0" err="1">
                <a:solidFill>
                  <a:srgbClr val="0091EA"/>
                </a:solidFill>
                <a:latin typeface="+mn-lt"/>
                <a:ea typeface="+mn-ea"/>
                <a:cs typeface="Source Sans Pro"/>
                <a:sym typeface="Source Sans Pro"/>
              </a:rPr>
              <a:t>mysql</a:t>
            </a:r>
            <a:r>
              <a:rPr lang="ko-KR" altLang="en-US" b="1" dirty="0">
                <a:solidFill>
                  <a:srgbClr val="0091EA"/>
                </a:solidFill>
                <a:latin typeface="+mn-lt"/>
                <a:ea typeface="+mn-ea"/>
                <a:cs typeface="Source Sans Pro"/>
                <a:sym typeface="Source Sans Pro"/>
              </a:rPr>
              <a:t> 연동</a:t>
            </a:r>
            <a:endParaRPr lang="en-US" altLang="ko-KR" b="1" dirty="0">
              <a:solidFill>
                <a:srgbClr val="0091EA"/>
              </a:solidFill>
              <a:latin typeface="+mn-lt"/>
              <a:ea typeface="+mn-ea"/>
              <a:cs typeface="Source Sans Pro"/>
              <a:sym typeface="Source Sans Pro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ko-KR" dirty="0">
                <a:solidFill>
                  <a:schemeClr val="tx1"/>
                </a:solidFill>
                <a:latin typeface="+mn-lt"/>
                <a:ea typeface="+mn-ea"/>
                <a:cs typeface="Source Sans Pro"/>
                <a:sym typeface="Source Sans Pro"/>
              </a:rPr>
              <a:t>    </a:t>
            </a:r>
            <a:r>
              <a:rPr lang="en-US" altLang="ko-KR" b="1" dirty="0" err="1">
                <a:solidFill>
                  <a:schemeClr val="accent4"/>
                </a:solidFill>
                <a:latin typeface="+mn-lt"/>
                <a:ea typeface="+mn-ea"/>
                <a:cs typeface="Source Sans Pro"/>
                <a:sym typeface="Roboto Slab"/>
              </a:rPr>
              <a:t>mysql.connector</a:t>
            </a:r>
            <a:r>
              <a:rPr lang="ko-KR" altLang="en-US" b="1" dirty="0">
                <a:solidFill>
                  <a:schemeClr val="accent4"/>
                </a:solidFill>
                <a:latin typeface="+mn-lt"/>
                <a:ea typeface="+mn-ea"/>
                <a:cs typeface="Source Sans Pro"/>
                <a:sym typeface="Roboto Slab"/>
              </a:rPr>
              <a:t> 라이브러리</a:t>
            </a:r>
            <a:endParaRPr lang="ko-KR" altLang="en-US" b="1" dirty="0">
              <a:solidFill>
                <a:schemeClr val="accent4"/>
              </a:solidFill>
              <a:cs typeface="Roboto Slab"/>
              <a:sym typeface="Roboto Slab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altLang="ko-KR" dirty="0">
              <a:solidFill>
                <a:schemeClr val="tx1"/>
              </a:solidFill>
              <a:latin typeface="+mn-lt"/>
              <a:ea typeface="+mn-ea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b="1" dirty="0">
                <a:solidFill>
                  <a:srgbClr val="0091EA"/>
                </a:solidFill>
                <a:latin typeface="+mn-lt"/>
                <a:ea typeface="+mn-ea"/>
                <a:cs typeface="Source Sans Pro"/>
                <a:sym typeface="Source Sans Pro"/>
              </a:rPr>
              <a:t>2. </a:t>
            </a:r>
            <a:r>
              <a:rPr lang="en-US" altLang="ko-KR" b="1" dirty="0" err="1">
                <a:solidFill>
                  <a:srgbClr val="0091EA"/>
                </a:solidFill>
                <a:latin typeface="+mn-lt"/>
                <a:ea typeface="+mn-ea"/>
                <a:cs typeface="Source Sans Pro"/>
                <a:sym typeface="Source Sans Pro"/>
              </a:rPr>
              <a:t>Mysqltutorial</a:t>
            </a:r>
            <a:r>
              <a:rPr lang="en-US" altLang="ko-KR" b="1" dirty="0">
                <a:solidFill>
                  <a:srgbClr val="0091EA"/>
                </a:solidFill>
                <a:latin typeface="+mn-lt"/>
                <a:ea typeface="+mn-ea"/>
                <a:cs typeface="Source Sans Pro"/>
                <a:sym typeface="Source Sans Pro"/>
              </a:rPr>
              <a:t> sample database</a:t>
            </a: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altLang="ko-KR" b="1" dirty="0">
              <a:solidFill>
                <a:srgbClr val="0091EA"/>
              </a:solidFill>
              <a:latin typeface="+mn-lt"/>
              <a:ea typeface="+mn-ea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b="1" dirty="0">
                <a:solidFill>
                  <a:srgbClr val="0091EA"/>
                </a:solidFill>
                <a:latin typeface="+mn-lt"/>
                <a:ea typeface="+mn-ea"/>
                <a:cs typeface="Source Sans Pro"/>
                <a:sym typeface="Source Sans Pro"/>
              </a:rPr>
              <a:t>3. DB </a:t>
            </a:r>
            <a:r>
              <a:rPr lang="ko-KR" altLang="en-US" b="1" dirty="0">
                <a:solidFill>
                  <a:srgbClr val="0091EA"/>
                </a:solidFill>
                <a:latin typeface="+mn-lt"/>
                <a:ea typeface="+mn-ea"/>
                <a:cs typeface="Source Sans Pro"/>
                <a:sym typeface="Source Sans Pro"/>
              </a:rPr>
              <a:t>데이터를 활용한 분석 프로젝트 </a:t>
            </a:r>
            <a:r>
              <a:rPr lang="en-US" altLang="ko-KR" b="1" dirty="0">
                <a:solidFill>
                  <a:srgbClr val="0091EA"/>
                </a:solidFill>
                <a:latin typeface="+mn-lt"/>
                <a:ea typeface="+mn-ea"/>
                <a:cs typeface="Source Sans Pro"/>
                <a:sym typeface="Source Sans Pro"/>
              </a:rPr>
              <a:t>10</a:t>
            </a:r>
            <a:r>
              <a:rPr lang="ko-KR" altLang="en-US" b="1" dirty="0">
                <a:solidFill>
                  <a:srgbClr val="0091EA"/>
                </a:solidFill>
                <a:latin typeface="+mn-lt"/>
                <a:ea typeface="+mn-ea"/>
                <a:cs typeface="Source Sans Pro"/>
                <a:sym typeface="Source Sans Pro"/>
              </a:rPr>
              <a:t>가지</a:t>
            </a:r>
            <a:endParaRPr lang="en-US" altLang="ko-KR" b="1" dirty="0">
              <a:solidFill>
                <a:srgbClr val="0091EA"/>
              </a:solidFill>
              <a:latin typeface="+mn-lt"/>
              <a:ea typeface="+mn-ea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63238"/>
              </a:solidFill>
              <a:latin typeface="+mn-lt"/>
              <a:ea typeface="+mn-ea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63238"/>
              </a:solidFill>
              <a:latin typeface="+mn-lt"/>
              <a:ea typeface="+mn-ea"/>
              <a:cs typeface="Source Sans Pro"/>
              <a:sym typeface="Source Sans Pro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4395856" y="1164834"/>
            <a:ext cx="3318300" cy="2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US" altLang="ko-KR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  <a:cs typeface="Source Sans Pro"/>
                <a:sym typeface="Source Sans Pro"/>
              </a:rPr>
              <a:t>1) </a:t>
            </a:r>
            <a:r>
              <a:rPr lang="en-US" altLang="ko-KR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  <a:cs typeface="Source Sans Pro"/>
                <a:sym typeface="Source Sans Pro"/>
              </a:rPr>
              <a:t>Vip</a:t>
            </a:r>
            <a:r>
              <a:rPr lang="en-US" altLang="ko-KR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  <a:cs typeface="Source Sans Pro"/>
                <a:sym typeface="Source Sans Pro"/>
              </a:rPr>
              <a:t> </a:t>
            </a:r>
            <a:r>
              <a:rPr lang="ko-KR" altLang="en-US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  <a:cs typeface="Source Sans Pro"/>
                <a:sym typeface="Source Sans Pro"/>
              </a:rPr>
              <a:t>고객 식별하기</a:t>
            </a:r>
          </a:p>
          <a:p>
            <a:pPr>
              <a:spcBef>
                <a:spcPts val="600"/>
              </a:spcBef>
            </a:pPr>
            <a:r>
              <a:rPr lang="en-US" altLang="ko-KR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  <a:cs typeface="Source Sans Pro"/>
                <a:sym typeface="Source Sans Pro"/>
              </a:rPr>
              <a:t>2) </a:t>
            </a:r>
            <a:r>
              <a:rPr lang="ko-KR" altLang="en-US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  <a:cs typeface="Source Sans Pro"/>
                <a:sym typeface="Source Sans Pro"/>
              </a:rPr>
              <a:t>고객 충성도 분석과 시각화 </a:t>
            </a:r>
          </a:p>
          <a:p>
            <a:pPr>
              <a:spcBef>
                <a:spcPts val="600"/>
              </a:spcBef>
            </a:pPr>
            <a:r>
              <a:rPr lang="en-US" altLang="ko-KR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  <a:cs typeface="Source Sans Pro"/>
                <a:sym typeface="Source Sans Pro"/>
              </a:rPr>
              <a:t>3) </a:t>
            </a:r>
            <a:r>
              <a:rPr lang="ko-KR" altLang="en-US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  <a:cs typeface="Source Sans Pro"/>
                <a:sym typeface="Source Sans Pro"/>
              </a:rPr>
              <a:t>고객 세분화 및 타겟 마케팅</a:t>
            </a:r>
          </a:p>
          <a:p>
            <a:pPr>
              <a:spcBef>
                <a:spcPts val="600"/>
              </a:spcBef>
            </a:pPr>
            <a:r>
              <a:rPr lang="en-US" altLang="ko-KR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  <a:cs typeface="Source Sans Pro"/>
                <a:sym typeface="Source Sans Pro"/>
              </a:rPr>
              <a:t>4) </a:t>
            </a:r>
            <a:r>
              <a:rPr lang="ko-KR" altLang="en-US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  <a:cs typeface="Source Sans Pro"/>
                <a:sym typeface="Source Sans Pro"/>
              </a:rPr>
              <a:t>지역별 매출 분석과 시각화</a:t>
            </a:r>
          </a:p>
          <a:p>
            <a:pPr>
              <a:spcBef>
                <a:spcPts val="600"/>
              </a:spcBef>
            </a:pPr>
            <a:r>
              <a:rPr lang="en-US" altLang="ko-KR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  <a:cs typeface="Source Sans Pro"/>
                <a:sym typeface="Source Sans Pro"/>
              </a:rPr>
              <a:t>5) </a:t>
            </a:r>
            <a:r>
              <a:rPr lang="ko-KR" altLang="en-US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  <a:cs typeface="Source Sans Pro"/>
                <a:sym typeface="Source Sans Pro"/>
              </a:rPr>
              <a:t>제품 카테고리 별 매출 분석</a:t>
            </a:r>
          </a:p>
          <a:p>
            <a:pPr>
              <a:spcBef>
                <a:spcPts val="600"/>
              </a:spcBef>
            </a:pPr>
            <a:r>
              <a:rPr lang="en-US" altLang="ko-KR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  <a:cs typeface="Source Sans Pro"/>
                <a:sym typeface="Source Sans Pro"/>
              </a:rPr>
              <a:t>6) </a:t>
            </a:r>
            <a:r>
              <a:rPr lang="ko-KR" altLang="en-US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  <a:cs typeface="Source Sans Pro"/>
                <a:sym typeface="Source Sans Pro"/>
              </a:rPr>
              <a:t>가장 잘 팔리는 제품 분석</a:t>
            </a:r>
          </a:p>
          <a:p>
            <a:pPr>
              <a:spcBef>
                <a:spcPts val="600"/>
              </a:spcBef>
            </a:pPr>
            <a:r>
              <a:rPr lang="en-US" altLang="ko-KR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  <a:cs typeface="Source Sans Pro"/>
                <a:sym typeface="Source Sans Pro"/>
              </a:rPr>
              <a:t>7) </a:t>
            </a:r>
            <a:r>
              <a:rPr lang="ko-KR" altLang="en-US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  <a:cs typeface="Source Sans Pro"/>
                <a:sym typeface="Source Sans Pro"/>
              </a:rPr>
              <a:t>제품군</a:t>
            </a:r>
            <a:r>
              <a:rPr lang="ko-KR" altLang="en-US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  <a:cs typeface="Source Sans Pro"/>
                <a:sym typeface="Source Sans Pro"/>
              </a:rPr>
              <a:t> 별 연도별 매출 추세 분석</a:t>
            </a:r>
          </a:p>
          <a:p>
            <a:pPr>
              <a:spcBef>
                <a:spcPts val="600"/>
              </a:spcBef>
            </a:pPr>
            <a:r>
              <a:rPr lang="en-US" altLang="ko-KR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  <a:cs typeface="Source Sans Pro"/>
                <a:sym typeface="Source Sans Pro"/>
              </a:rPr>
              <a:t>8) </a:t>
            </a:r>
            <a:r>
              <a:rPr lang="ko-KR" altLang="en-US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  <a:cs typeface="Source Sans Pro"/>
                <a:sym typeface="Source Sans Pro"/>
              </a:rPr>
              <a:t>재고 최적화 분석</a:t>
            </a:r>
          </a:p>
          <a:p>
            <a:pPr>
              <a:spcBef>
                <a:spcPts val="600"/>
              </a:spcBef>
            </a:pPr>
            <a:r>
              <a:rPr lang="en-US" altLang="ko-KR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  <a:cs typeface="Source Sans Pro"/>
                <a:sym typeface="Source Sans Pro"/>
              </a:rPr>
              <a:t>9) </a:t>
            </a:r>
            <a:r>
              <a:rPr lang="ko-KR" altLang="en-US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  <a:cs typeface="Source Sans Pro"/>
                <a:sym typeface="Source Sans Pro"/>
              </a:rPr>
              <a:t>이익 마진 분석 </a:t>
            </a:r>
          </a:p>
          <a:p>
            <a:pPr>
              <a:spcBef>
                <a:spcPts val="600"/>
              </a:spcBef>
            </a:pPr>
            <a:r>
              <a:rPr lang="en-US" altLang="ko-KR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  <a:cs typeface="Source Sans Pro"/>
                <a:sym typeface="Source Sans Pro"/>
              </a:rPr>
              <a:t>10) </a:t>
            </a:r>
            <a:r>
              <a:rPr lang="ko-KR" altLang="en-US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  <a:cs typeface="Source Sans Pro"/>
                <a:sym typeface="Source Sans Pro"/>
              </a:rPr>
              <a:t>시즌별</a:t>
            </a:r>
            <a:r>
              <a:rPr lang="ko-KR" altLang="en-US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  <a:cs typeface="Source Sans Pro"/>
                <a:sym typeface="Source Sans Pro"/>
              </a:rPr>
              <a:t> 판매 분석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직사각형 1"/>
          <p:cNvSpPr/>
          <p:nvPr/>
        </p:nvSpPr>
        <p:spPr>
          <a:xfrm>
            <a:off x="0" y="26504"/>
            <a:ext cx="11624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sz="1100" dirty="0">
                <a:solidFill>
                  <a:schemeClr val="bg1"/>
                </a:solidFill>
              </a:rPr>
              <a:t>01. </a:t>
            </a:r>
            <a:r>
              <a:rPr lang="en-US" altLang="ko-KR" sz="1100" dirty="0">
                <a:solidFill>
                  <a:schemeClr val="bg1"/>
                </a:solidFill>
              </a:rPr>
              <a:t>SQL</a:t>
            </a:r>
            <a:r>
              <a:rPr lang="ko-KR" altLang="en-US" sz="1100" dirty="0">
                <a:solidFill>
                  <a:schemeClr val="bg1"/>
                </a:solidFill>
              </a:rPr>
              <a:t>의 기초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2350412"/>
            <a:ext cx="6423516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4"/>
                </a:solidFill>
              </a:rPr>
              <a:t>3.</a:t>
            </a:r>
            <a:endParaRPr sz="6000" dirty="0">
              <a:solidFill>
                <a:schemeClr val="accent4"/>
              </a:solidFill>
            </a:endParaRPr>
          </a:p>
          <a:p>
            <a:pPr lvl="0"/>
            <a:r>
              <a:rPr lang="en-US" altLang="ko-KR" dirty="0"/>
              <a:t>DB </a:t>
            </a:r>
            <a:r>
              <a:rPr lang="ko-KR" altLang="en-US" dirty="0"/>
              <a:t>데이터를 활용한 분석 프로젝트 </a:t>
            </a:r>
            <a:r>
              <a:rPr lang="en-US" altLang="ko-KR" dirty="0"/>
              <a:t>10</a:t>
            </a:r>
            <a:r>
              <a:rPr lang="ko-KR" altLang="en-US" dirty="0"/>
              <a:t>가지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6843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ko-KR" b="1" dirty="0">
                <a:solidFill>
                  <a:srgbClr val="0091EA"/>
                </a:solidFill>
                <a:latin typeface="+mj-lt"/>
                <a:sym typeface="Arial"/>
              </a:rPr>
              <a:t>1) </a:t>
            </a:r>
            <a:r>
              <a:rPr lang="en-US" altLang="ko-KR" b="1" dirty="0" err="1">
                <a:solidFill>
                  <a:srgbClr val="0091EA"/>
                </a:solidFill>
                <a:latin typeface="+mj-lt"/>
                <a:sym typeface="Arial"/>
              </a:rPr>
              <a:t>Vip</a:t>
            </a:r>
            <a:r>
              <a:rPr lang="en-US" altLang="ko-KR" b="1" dirty="0">
                <a:solidFill>
                  <a:srgbClr val="0091EA"/>
                </a:solidFill>
                <a:latin typeface="+mj-lt"/>
                <a:sym typeface="Arial"/>
              </a:rPr>
              <a:t> </a:t>
            </a:r>
            <a:r>
              <a:rPr lang="ko-KR" altLang="en-US" b="1" dirty="0">
                <a:solidFill>
                  <a:srgbClr val="0091EA"/>
                </a:solidFill>
                <a:latin typeface="+mj-lt"/>
                <a:sym typeface="Arial"/>
              </a:rPr>
              <a:t>고객 식별하기</a:t>
            </a:r>
            <a:endParaRPr lang="en-US" altLang="ko-KR" b="1" dirty="0">
              <a:solidFill>
                <a:srgbClr val="0091EA"/>
              </a:solidFill>
              <a:latin typeface="+mj-lt"/>
              <a:sym typeface="Arial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5" name="직사각형 4"/>
          <p:cNvSpPr/>
          <p:nvPr/>
        </p:nvSpPr>
        <p:spPr>
          <a:xfrm>
            <a:off x="0" y="26504"/>
            <a:ext cx="30812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03. DB </a:t>
            </a:r>
            <a:r>
              <a:rPr lang="ko-KR" altLang="en-US" sz="1100" dirty="0">
                <a:solidFill>
                  <a:schemeClr val="bg1"/>
                </a:solidFill>
              </a:rPr>
              <a:t>데이터를 활용한 분석 프로젝트 </a:t>
            </a:r>
            <a:r>
              <a:rPr lang="en-US" altLang="ko-KR" sz="1100" dirty="0">
                <a:solidFill>
                  <a:schemeClr val="bg1"/>
                </a:solidFill>
              </a:rPr>
              <a:t>10</a:t>
            </a:r>
            <a:r>
              <a:rPr lang="ko-KR" altLang="en-US" sz="1100" dirty="0">
                <a:solidFill>
                  <a:schemeClr val="bg1"/>
                </a:solidFill>
              </a:rPr>
              <a:t>가지</a:t>
            </a:r>
          </a:p>
        </p:txBody>
      </p:sp>
      <p:sp>
        <p:nvSpPr>
          <p:cNvPr id="7" name="AutoShape 4" descr="blob:https://carbon.now.sh/c713d417-5585-4d58-a872-4d23a193cd8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텍스트 개체 틀 3">
            <a:extLst>
              <a:ext uri="{FF2B5EF4-FFF2-40B4-BE49-F238E27FC236}">
                <a16:creationId xmlns:a16="http://schemas.microsoft.com/office/drawing/2014/main" id="{52B30010-E0F7-40FA-8C16-D04AD9D674EA}"/>
              </a:ext>
            </a:extLst>
          </p:cNvPr>
          <p:cNvSpPr txBox="1">
            <a:spLocks/>
          </p:cNvSpPr>
          <p:nvPr/>
        </p:nvSpPr>
        <p:spPr>
          <a:xfrm>
            <a:off x="786150" y="1276350"/>
            <a:ext cx="7314862" cy="3559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 panose="020B0604020202020204" pitchFamily="34" charset="0"/>
              <a:buChar char="•"/>
              <a:defRPr sz="2400" b="0" i="0" u="none" strike="noStrike" cap="none">
                <a:solidFill>
                  <a:schemeClr val="dk1"/>
                </a:solidFill>
                <a:latin typeface="+mn-lt"/>
                <a:ea typeface="+mn-ea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US" altLang="ko-KR" sz="2000" dirty="0" err="1">
                <a:solidFill>
                  <a:schemeClr val="tx1"/>
                </a:solidFill>
                <a:sym typeface="Arial"/>
              </a:rPr>
              <a:t>Mysqltutorial</a:t>
            </a:r>
            <a:r>
              <a:rPr lang="en-US" altLang="ko-KR" sz="2000" dirty="0">
                <a:solidFill>
                  <a:schemeClr val="tx1"/>
                </a:solidFill>
                <a:sym typeface="Arial"/>
              </a:rPr>
              <a:t> </a:t>
            </a:r>
            <a:r>
              <a:rPr lang="ko-KR" altLang="en-US" sz="2000" dirty="0">
                <a:solidFill>
                  <a:schemeClr val="tx1"/>
                </a:solidFill>
                <a:sym typeface="Arial"/>
              </a:rPr>
              <a:t>에서 제공하는 </a:t>
            </a:r>
            <a:r>
              <a:rPr lang="en-US" altLang="ko-KR" sz="2000" dirty="0">
                <a:solidFill>
                  <a:schemeClr val="tx1"/>
                </a:solidFill>
                <a:sym typeface="Arial"/>
              </a:rPr>
              <a:t>sample database</a:t>
            </a:r>
            <a:r>
              <a:rPr lang="ko-KR" altLang="en-US" sz="2000" dirty="0">
                <a:solidFill>
                  <a:schemeClr val="tx1"/>
                </a:solidFill>
                <a:sym typeface="Arial"/>
              </a:rPr>
              <a:t>인 </a:t>
            </a:r>
            <a:r>
              <a:rPr lang="en-US" altLang="ko-KR" sz="2000" dirty="0" err="1">
                <a:solidFill>
                  <a:schemeClr val="tx1"/>
                </a:solidFill>
                <a:sym typeface="Arial"/>
              </a:rPr>
              <a:t>classicmodels</a:t>
            </a:r>
            <a:r>
              <a:rPr lang="en-US" altLang="ko-KR" sz="2000" dirty="0">
                <a:solidFill>
                  <a:schemeClr val="tx1"/>
                </a:solidFill>
                <a:sym typeface="Arial"/>
              </a:rPr>
              <a:t> </a:t>
            </a:r>
            <a:r>
              <a:rPr lang="ko-KR" altLang="en-US" sz="2000" dirty="0">
                <a:solidFill>
                  <a:schemeClr val="tx1"/>
                </a:solidFill>
                <a:sym typeface="Arial"/>
              </a:rPr>
              <a:t>데이터베이스에는 고객</a:t>
            </a:r>
            <a:r>
              <a:rPr lang="en-US" altLang="ko-KR" sz="2000" dirty="0">
                <a:solidFill>
                  <a:schemeClr val="tx1"/>
                </a:solidFill>
                <a:sym typeface="Arial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sym typeface="Arial"/>
              </a:rPr>
              <a:t>주문</a:t>
            </a:r>
            <a:r>
              <a:rPr lang="en-US" altLang="ko-KR" sz="2000" dirty="0">
                <a:solidFill>
                  <a:schemeClr val="tx1"/>
                </a:solidFill>
                <a:sym typeface="Arial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sym typeface="Arial"/>
              </a:rPr>
              <a:t>재고</a:t>
            </a:r>
            <a:r>
              <a:rPr lang="en-US" altLang="ko-KR" sz="2000" dirty="0">
                <a:solidFill>
                  <a:schemeClr val="tx1"/>
                </a:solidFill>
                <a:sym typeface="Arial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sym typeface="Arial"/>
              </a:rPr>
              <a:t>판매현황</a:t>
            </a:r>
            <a:r>
              <a:rPr lang="en-US" altLang="ko-KR" sz="2000" dirty="0">
                <a:solidFill>
                  <a:schemeClr val="tx1"/>
                </a:solidFill>
                <a:sym typeface="Arial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sym typeface="Arial"/>
              </a:rPr>
              <a:t>임직원 등의 정보가 있음</a:t>
            </a:r>
            <a:r>
              <a:rPr lang="en-US" altLang="ko-KR" sz="2000" dirty="0">
                <a:solidFill>
                  <a:schemeClr val="tx1"/>
                </a:solidFill>
                <a:sym typeface="Arial"/>
              </a:rPr>
              <a:t>.</a:t>
            </a:r>
          </a:p>
          <a:p>
            <a:endParaRPr lang="en-US" altLang="ko-KR" sz="2000" dirty="0">
              <a:solidFill>
                <a:schemeClr val="tx1"/>
              </a:solidFill>
              <a:sym typeface="Arial"/>
            </a:endParaRPr>
          </a:p>
          <a:p>
            <a:r>
              <a:rPr lang="ko-KR" altLang="en-US" sz="2000" dirty="0">
                <a:solidFill>
                  <a:schemeClr val="tx1"/>
                </a:solidFill>
                <a:sym typeface="Arial"/>
              </a:rPr>
              <a:t>실제 제조업에서 사용하는 </a:t>
            </a:r>
            <a:r>
              <a:rPr lang="en-US" altLang="ko-KR" sz="2000" dirty="0">
                <a:solidFill>
                  <a:schemeClr val="tx1"/>
                </a:solidFill>
                <a:sym typeface="Arial"/>
              </a:rPr>
              <a:t>database </a:t>
            </a:r>
            <a:r>
              <a:rPr lang="ko-KR" altLang="en-US" sz="2000" dirty="0">
                <a:solidFill>
                  <a:schemeClr val="tx1"/>
                </a:solidFill>
                <a:sym typeface="Arial"/>
              </a:rPr>
              <a:t>형식이며</a:t>
            </a:r>
            <a:r>
              <a:rPr lang="en-US" altLang="ko-KR" sz="2000" dirty="0">
                <a:solidFill>
                  <a:schemeClr val="tx1"/>
                </a:solidFill>
                <a:sym typeface="Arial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sym typeface="Arial"/>
              </a:rPr>
              <a:t>이 </a:t>
            </a:r>
            <a:r>
              <a:rPr lang="en-US" altLang="ko-KR" sz="2000" dirty="0">
                <a:solidFill>
                  <a:schemeClr val="tx1"/>
                </a:solidFill>
                <a:sym typeface="Arial"/>
              </a:rPr>
              <a:t>sample data</a:t>
            </a:r>
            <a:r>
              <a:rPr lang="ko-KR" altLang="en-US" sz="2000" dirty="0">
                <a:solidFill>
                  <a:schemeClr val="tx1"/>
                </a:solidFill>
                <a:sym typeface="Arial"/>
              </a:rPr>
              <a:t>를 활용해서 </a:t>
            </a:r>
            <a:r>
              <a:rPr lang="en-US" altLang="ko-KR" sz="2000" dirty="0">
                <a:solidFill>
                  <a:schemeClr val="tx1"/>
                </a:solidFill>
                <a:sym typeface="Arial"/>
              </a:rPr>
              <a:t>10</a:t>
            </a:r>
            <a:r>
              <a:rPr lang="ko-KR" altLang="en-US" sz="2000" dirty="0">
                <a:solidFill>
                  <a:schemeClr val="tx1"/>
                </a:solidFill>
                <a:sym typeface="Arial"/>
              </a:rPr>
              <a:t>가지 분석 문제를 해결</a:t>
            </a:r>
            <a:r>
              <a:rPr lang="en-US" altLang="ko-KR" sz="2000" dirty="0">
                <a:solidFill>
                  <a:schemeClr val="tx1"/>
                </a:solidFill>
                <a:sym typeface="Arial"/>
              </a:rPr>
              <a:t>.</a:t>
            </a:r>
          </a:p>
          <a:p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5408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ko-KR" b="1" dirty="0">
                <a:solidFill>
                  <a:srgbClr val="0091EA"/>
                </a:solidFill>
                <a:sym typeface="Arial"/>
              </a:rPr>
              <a:t>1) </a:t>
            </a:r>
            <a:r>
              <a:rPr lang="en-US" altLang="ko-KR" b="1" dirty="0" err="1">
                <a:solidFill>
                  <a:srgbClr val="0091EA"/>
                </a:solidFill>
                <a:sym typeface="Arial"/>
              </a:rPr>
              <a:t>Vip</a:t>
            </a:r>
            <a:r>
              <a:rPr lang="en-US" altLang="ko-KR" b="1" dirty="0">
                <a:solidFill>
                  <a:srgbClr val="0091EA"/>
                </a:solidFill>
                <a:sym typeface="Arial"/>
              </a:rPr>
              <a:t> </a:t>
            </a:r>
            <a:r>
              <a:rPr lang="ko-KR" altLang="en-US" b="1" dirty="0">
                <a:solidFill>
                  <a:srgbClr val="0091EA"/>
                </a:solidFill>
                <a:sym typeface="Arial"/>
              </a:rPr>
              <a:t>고객 식별하기</a:t>
            </a:r>
            <a:endParaRPr lang="en-US" altLang="ko-KR" b="1" dirty="0">
              <a:solidFill>
                <a:srgbClr val="0091EA"/>
              </a:solidFill>
              <a:latin typeface="+mj-lt"/>
              <a:sym typeface="Arial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5" name="직사각형 4"/>
          <p:cNvSpPr/>
          <p:nvPr/>
        </p:nvSpPr>
        <p:spPr>
          <a:xfrm>
            <a:off x="0" y="26504"/>
            <a:ext cx="30812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03. DB </a:t>
            </a:r>
            <a:r>
              <a:rPr lang="ko-KR" altLang="en-US" sz="1100" dirty="0">
                <a:solidFill>
                  <a:schemeClr val="bg1"/>
                </a:solidFill>
              </a:rPr>
              <a:t>데이터를 활용한 분석 프로젝트 </a:t>
            </a:r>
            <a:r>
              <a:rPr lang="en-US" altLang="ko-KR" sz="1100" dirty="0">
                <a:solidFill>
                  <a:schemeClr val="bg1"/>
                </a:solidFill>
              </a:rPr>
              <a:t>10</a:t>
            </a:r>
            <a:r>
              <a:rPr lang="ko-KR" altLang="en-US" sz="1100" dirty="0">
                <a:solidFill>
                  <a:schemeClr val="bg1"/>
                </a:solidFill>
              </a:rPr>
              <a:t>가지</a:t>
            </a:r>
          </a:p>
        </p:txBody>
      </p:sp>
      <p:sp>
        <p:nvSpPr>
          <p:cNvPr id="7" name="AutoShape 4" descr="blob:https://carbon.now.sh/c713d417-5585-4d58-a872-4d23a193cd8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텍스트 개체 틀 3">
            <a:extLst>
              <a:ext uri="{FF2B5EF4-FFF2-40B4-BE49-F238E27FC236}">
                <a16:creationId xmlns:a16="http://schemas.microsoft.com/office/drawing/2014/main" id="{52B30010-E0F7-40FA-8C16-D04AD9D674EA}"/>
              </a:ext>
            </a:extLst>
          </p:cNvPr>
          <p:cNvSpPr txBox="1">
            <a:spLocks/>
          </p:cNvSpPr>
          <p:nvPr/>
        </p:nvSpPr>
        <p:spPr>
          <a:xfrm>
            <a:off x="786150" y="1276350"/>
            <a:ext cx="7314862" cy="3559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 panose="020B0604020202020204" pitchFamily="34" charset="0"/>
              <a:buChar char="•"/>
              <a:defRPr sz="2400" b="0" i="0" u="none" strike="noStrike" cap="none">
                <a:solidFill>
                  <a:schemeClr val="dk1"/>
                </a:solidFill>
                <a:latin typeface="+mn-lt"/>
                <a:ea typeface="+mn-ea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 lang="ko-KR" altLang="en-US" sz="20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86150" y="1293182"/>
            <a:ext cx="7314863" cy="2031325"/>
          </a:xfrm>
          <a:prstGeom prst="rect">
            <a:avLst/>
          </a:prstGeom>
          <a:solidFill>
            <a:srgbClr val="2727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# VIP 고객 시각화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mysql.connector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pandas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pd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matplotlib.pyplot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plt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MySQL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데이터베이스 연결 설정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mysql.connector.connect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localhost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비밀번호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# 실제 비밀번호로 변경하세요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classicmodels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27865" y="3436248"/>
            <a:ext cx="73731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 err="1"/>
              <a:t>Mysql</a:t>
            </a:r>
            <a:r>
              <a:rPr lang="ko-KR" altLang="en-US" sz="1800" dirty="0"/>
              <a:t>과 </a:t>
            </a:r>
            <a:r>
              <a:rPr lang="en-US" altLang="ko-KR" sz="1800" dirty="0"/>
              <a:t>python</a:t>
            </a:r>
            <a:r>
              <a:rPr lang="ko-KR" altLang="en-US" sz="1800" dirty="0"/>
              <a:t>을 연결시켜주는 라이브러리</a:t>
            </a:r>
            <a:r>
              <a:rPr lang="en-US" altLang="ko-KR" sz="1800" dirty="0"/>
              <a:t>, </a:t>
            </a:r>
            <a:r>
              <a:rPr lang="ko-KR" altLang="en-US" sz="1800" dirty="0"/>
              <a:t>데이터 분석에 필요한 </a:t>
            </a:r>
            <a:r>
              <a:rPr lang="en-US" altLang="ko-KR" sz="1800" dirty="0"/>
              <a:t>pandas </a:t>
            </a:r>
            <a:r>
              <a:rPr lang="ko-KR" altLang="en-US" sz="1800" dirty="0"/>
              <a:t>라이브러리</a:t>
            </a:r>
            <a:r>
              <a:rPr lang="en-US" altLang="ko-KR" sz="1800" dirty="0"/>
              <a:t>, </a:t>
            </a:r>
            <a:r>
              <a:rPr lang="ko-KR" altLang="en-US" sz="1800" dirty="0"/>
              <a:t>시각화를 위한 </a:t>
            </a:r>
            <a:r>
              <a:rPr lang="en-US" altLang="ko-KR" sz="1800" dirty="0" err="1"/>
              <a:t>matplotlib.pyplot</a:t>
            </a:r>
            <a:r>
              <a:rPr lang="en-US" altLang="ko-KR" sz="1800" dirty="0"/>
              <a:t> </a:t>
            </a:r>
            <a:r>
              <a:rPr lang="ko-KR" altLang="en-US" sz="1800" dirty="0"/>
              <a:t>라이브러리가 사용</a:t>
            </a:r>
          </a:p>
        </p:txBody>
      </p:sp>
    </p:spTree>
    <p:extLst>
      <p:ext uri="{BB962C8B-B14F-4D97-AF65-F5344CB8AC3E}">
        <p14:creationId xmlns:p14="http://schemas.microsoft.com/office/powerpoint/2010/main" val="1322854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ko-KR" b="1" dirty="0">
                <a:solidFill>
                  <a:srgbClr val="0091EA"/>
                </a:solidFill>
                <a:latin typeface="+mj-lt"/>
                <a:sym typeface="Arial"/>
              </a:rPr>
              <a:t>1) </a:t>
            </a:r>
            <a:r>
              <a:rPr lang="en-US" altLang="ko-KR" b="1" dirty="0" err="1">
                <a:solidFill>
                  <a:srgbClr val="0091EA"/>
                </a:solidFill>
                <a:latin typeface="+mj-lt"/>
                <a:sym typeface="Arial"/>
              </a:rPr>
              <a:t>Vip</a:t>
            </a:r>
            <a:r>
              <a:rPr lang="en-US" altLang="ko-KR" b="1" dirty="0">
                <a:solidFill>
                  <a:srgbClr val="0091EA"/>
                </a:solidFill>
                <a:latin typeface="+mj-lt"/>
                <a:sym typeface="Arial"/>
              </a:rPr>
              <a:t> </a:t>
            </a:r>
            <a:r>
              <a:rPr lang="ko-KR" altLang="en-US" b="1" dirty="0">
                <a:solidFill>
                  <a:srgbClr val="0091EA"/>
                </a:solidFill>
                <a:latin typeface="+mj-lt"/>
                <a:sym typeface="Arial"/>
              </a:rPr>
              <a:t>고객 식별하기 </a:t>
            </a:r>
            <a:r>
              <a:rPr lang="en-US" altLang="ko-KR" b="1" dirty="0">
                <a:solidFill>
                  <a:srgbClr val="0091EA"/>
                </a:solidFill>
                <a:latin typeface="+mj-lt"/>
                <a:sym typeface="Arial"/>
              </a:rPr>
              <a:t>– </a:t>
            </a: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  <a:latin typeface="+mj-lt"/>
                <a:sym typeface="Arial"/>
              </a:rPr>
              <a:t>총 주문 횟수와 총 구매 금액</a:t>
            </a:r>
            <a:endParaRPr lang="en-US" altLang="ko-KR" b="1" dirty="0">
              <a:solidFill>
                <a:schemeClr val="bg2">
                  <a:lumMod val="75000"/>
                </a:schemeClr>
              </a:solidFill>
              <a:latin typeface="+mj-lt"/>
              <a:sym typeface="Arial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5" name="직사각형 4"/>
          <p:cNvSpPr/>
          <p:nvPr/>
        </p:nvSpPr>
        <p:spPr>
          <a:xfrm>
            <a:off x="0" y="26504"/>
            <a:ext cx="30812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03. DB </a:t>
            </a:r>
            <a:r>
              <a:rPr lang="ko-KR" altLang="en-US" sz="1100" dirty="0">
                <a:solidFill>
                  <a:schemeClr val="bg1"/>
                </a:solidFill>
              </a:rPr>
              <a:t>데이터를 활용한 분석 프로젝트 </a:t>
            </a:r>
            <a:r>
              <a:rPr lang="en-US" altLang="ko-KR" sz="1100" dirty="0">
                <a:solidFill>
                  <a:schemeClr val="bg1"/>
                </a:solidFill>
              </a:rPr>
              <a:t>10</a:t>
            </a:r>
            <a:r>
              <a:rPr lang="ko-KR" altLang="en-US" sz="1100" dirty="0">
                <a:solidFill>
                  <a:schemeClr val="bg1"/>
                </a:solidFill>
              </a:rPr>
              <a:t>가지</a:t>
            </a:r>
          </a:p>
        </p:txBody>
      </p:sp>
      <p:sp>
        <p:nvSpPr>
          <p:cNvPr id="7" name="AutoShape 4" descr="blob:https://carbon.now.sh/c713d417-5585-4d58-a872-4d23a193cd8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텍스트 개체 틀 3">
            <a:extLst>
              <a:ext uri="{FF2B5EF4-FFF2-40B4-BE49-F238E27FC236}">
                <a16:creationId xmlns:a16="http://schemas.microsoft.com/office/drawing/2014/main" id="{52B30010-E0F7-40FA-8C16-D04AD9D674EA}"/>
              </a:ext>
            </a:extLst>
          </p:cNvPr>
          <p:cNvSpPr txBox="1">
            <a:spLocks/>
          </p:cNvSpPr>
          <p:nvPr/>
        </p:nvSpPr>
        <p:spPr>
          <a:xfrm>
            <a:off x="786150" y="1276350"/>
            <a:ext cx="7314862" cy="3559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 panose="020B0604020202020204" pitchFamily="34" charset="0"/>
              <a:buChar char="•"/>
              <a:defRPr sz="2400" b="0" i="0" u="none" strike="noStrike" cap="none">
                <a:solidFill>
                  <a:schemeClr val="dk1"/>
                </a:solidFill>
                <a:latin typeface="+mn-lt"/>
                <a:ea typeface="+mn-ea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 lang="ko-KR" altLang="en-US" sz="2000" dirty="0"/>
          </a:p>
        </p:txBody>
      </p:sp>
      <p:sp>
        <p:nvSpPr>
          <p:cNvPr id="3" name="직사각형 2"/>
          <p:cNvSpPr/>
          <p:nvPr/>
        </p:nvSpPr>
        <p:spPr>
          <a:xfrm>
            <a:off x="727865" y="3307675"/>
            <a:ext cx="73731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 err="1"/>
              <a:t>Vip</a:t>
            </a:r>
            <a:r>
              <a:rPr lang="en-US" altLang="ko-KR" sz="1800" dirty="0"/>
              <a:t> </a:t>
            </a:r>
            <a:r>
              <a:rPr lang="ko-KR" altLang="en-US" sz="1800" dirty="0"/>
              <a:t>고객을 식별하기 위해 </a:t>
            </a:r>
            <a:r>
              <a:rPr lang="ko-KR" altLang="en-US" sz="1800" dirty="0" err="1"/>
              <a:t>주문횟수와</a:t>
            </a:r>
            <a:r>
              <a:rPr lang="ko-KR" altLang="en-US" sz="1800" dirty="0"/>
              <a:t> 총 지불 금액을 계산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86150" y="1276350"/>
            <a:ext cx="7308850" cy="2031325"/>
          </a:xfrm>
          <a:prstGeom prst="rect">
            <a:avLst/>
          </a:prstGeom>
          <a:solidFill>
            <a:srgbClr val="2727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# VIP 고객 식별 쿼리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vip_customers_query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"""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SELECT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o.customerNumber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, COUNT(DISTINCT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o.orderNumber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) AS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order_count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, SUM(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p.amount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) AS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total_spent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JOIN 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payments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ON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o.customerNumber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p.customerNumber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GROUP BY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o.customerNumber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ORDER BY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total_spent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DESC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LIMIT 10;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"""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8291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ko-KR" b="1" dirty="0">
                <a:solidFill>
                  <a:srgbClr val="0091EA"/>
                </a:solidFill>
                <a:sym typeface="Arial"/>
              </a:rPr>
              <a:t>1) </a:t>
            </a:r>
            <a:r>
              <a:rPr lang="en-US" altLang="ko-KR" b="1" dirty="0" err="1">
                <a:solidFill>
                  <a:srgbClr val="0091EA"/>
                </a:solidFill>
                <a:sym typeface="Arial"/>
              </a:rPr>
              <a:t>Vip</a:t>
            </a:r>
            <a:r>
              <a:rPr lang="en-US" altLang="ko-KR" b="1" dirty="0">
                <a:solidFill>
                  <a:srgbClr val="0091EA"/>
                </a:solidFill>
                <a:sym typeface="Arial"/>
              </a:rPr>
              <a:t> </a:t>
            </a:r>
            <a:r>
              <a:rPr lang="ko-KR" altLang="en-US" b="1" dirty="0">
                <a:solidFill>
                  <a:srgbClr val="0091EA"/>
                </a:solidFill>
                <a:sym typeface="Arial"/>
              </a:rPr>
              <a:t>고객 식별하기 </a:t>
            </a:r>
            <a:r>
              <a:rPr lang="en-US" altLang="ko-KR" b="1" dirty="0">
                <a:solidFill>
                  <a:srgbClr val="0091EA"/>
                </a:solidFill>
                <a:sym typeface="Arial"/>
              </a:rPr>
              <a:t>– </a:t>
            </a: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  <a:sym typeface="Arial"/>
              </a:rPr>
              <a:t>총 주문 횟수와 총 구매 금액</a:t>
            </a:r>
            <a:endParaRPr lang="en-US" altLang="ko-KR" b="1" dirty="0">
              <a:solidFill>
                <a:srgbClr val="0091EA"/>
              </a:solidFill>
              <a:latin typeface="+mj-lt"/>
              <a:sym typeface="Arial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5" name="직사각형 4"/>
          <p:cNvSpPr/>
          <p:nvPr/>
        </p:nvSpPr>
        <p:spPr>
          <a:xfrm>
            <a:off x="0" y="26504"/>
            <a:ext cx="30812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03. DB </a:t>
            </a:r>
            <a:r>
              <a:rPr lang="ko-KR" altLang="en-US" sz="1100" dirty="0">
                <a:solidFill>
                  <a:schemeClr val="bg1"/>
                </a:solidFill>
              </a:rPr>
              <a:t>데이터를 활용한 분석 프로젝트 </a:t>
            </a:r>
            <a:r>
              <a:rPr lang="en-US" altLang="ko-KR" sz="1100" dirty="0">
                <a:solidFill>
                  <a:schemeClr val="bg1"/>
                </a:solidFill>
              </a:rPr>
              <a:t>10</a:t>
            </a:r>
            <a:r>
              <a:rPr lang="ko-KR" altLang="en-US" sz="1100" dirty="0">
                <a:solidFill>
                  <a:schemeClr val="bg1"/>
                </a:solidFill>
              </a:rPr>
              <a:t>가지</a:t>
            </a:r>
          </a:p>
        </p:txBody>
      </p:sp>
      <p:sp>
        <p:nvSpPr>
          <p:cNvPr id="7" name="AutoShape 4" descr="blob:https://carbon.now.sh/c713d417-5585-4d58-a872-4d23a193cd8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텍스트 개체 틀 3">
            <a:extLst>
              <a:ext uri="{FF2B5EF4-FFF2-40B4-BE49-F238E27FC236}">
                <a16:creationId xmlns:a16="http://schemas.microsoft.com/office/drawing/2014/main" id="{52B30010-E0F7-40FA-8C16-D04AD9D674EA}"/>
              </a:ext>
            </a:extLst>
          </p:cNvPr>
          <p:cNvSpPr txBox="1">
            <a:spLocks/>
          </p:cNvSpPr>
          <p:nvPr/>
        </p:nvSpPr>
        <p:spPr>
          <a:xfrm>
            <a:off x="786150" y="1276350"/>
            <a:ext cx="7314862" cy="3559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 panose="020B0604020202020204" pitchFamily="34" charset="0"/>
              <a:buChar char="•"/>
              <a:defRPr sz="2400" b="0" i="0" u="none" strike="noStrike" cap="none">
                <a:solidFill>
                  <a:schemeClr val="dk1"/>
                </a:solidFill>
                <a:latin typeface="+mn-lt"/>
                <a:ea typeface="+mn-ea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 lang="ko-KR" altLang="en-US" sz="2000" dirty="0"/>
          </a:p>
        </p:txBody>
      </p:sp>
      <p:sp>
        <p:nvSpPr>
          <p:cNvPr id="3" name="직사각형 2"/>
          <p:cNvSpPr/>
          <p:nvPr/>
        </p:nvSpPr>
        <p:spPr>
          <a:xfrm>
            <a:off x="727865" y="3307675"/>
            <a:ext cx="7373148" cy="7849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plt.figure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figsize</a:t>
            </a:r>
            <a:r>
              <a:rPr lang="en-US" altLang="ko-KR" sz="1600" dirty="0"/>
              <a:t>=(10, 6)): </a:t>
            </a:r>
            <a:r>
              <a:rPr lang="ko-KR" altLang="en-US" sz="1600" dirty="0"/>
              <a:t>새로운 그래프 창을 생성하며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figsize</a:t>
            </a:r>
            <a:r>
              <a:rPr lang="en-US" altLang="ko-KR" sz="1600" dirty="0"/>
              <a:t> </a:t>
            </a:r>
            <a:r>
              <a:rPr lang="ko-KR" altLang="en-US" sz="1600" dirty="0"/>
              <a:t>매개변수로 지정된 크기는 가로 </a:t>
            </a:r>
            <a:r>
              <a:rPr lang="en-US" altLang="ko-KR" sz="1600" dirty="0"/>
              <a:t>10</a:t>
            </a:r>
            <a:r>
              <a:rPr lang="ko-KR" altLang="en-US" sz="1600" dirty="0"/>
              <a:t>인치</a:t>
            </a:r>
            <a:r>
              <a:rPr lang="en-US" altLang="ko-KR" sz="1600" dirty="0"/>
              <a:t>, </a:t>
            </a:r>
            <a:r>
              <a:rPr lang="ko-KR" altLang="en-US" sz="1600" dirty="0"/>
              <a:t>세로 </a:t>
            </a:r>
            <a:r>
              <a:rPr lang="en-US" altLang="ko-KR" sz="1600" dirty="0"/>
              <a:t>6</a:t>
            </a:r>
            <a:r>
              <a:rPr lang="ko-KR" altLang="en-US" sz="1600" dirty="0"/>
              <a:t>인치입니다</a:t>
            </a:r>
            <a:r>
              <a:rPr lang="en-US" altLang="ko-KR" sz="1600" dirty="0"/>
              <a:t>.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92163" y="1276350"/>
            <a:ext cx="7314863" cy="2031325"/>
          </a:xfrm>
          <a:prstGeom prst="rect">
            <a:avLst/>
          </a:prstGeom>
          <a:solidFill>
            <a:srgbClr val="2727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# VIP 고객 데이터를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DataFrame으로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로딩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vip_df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pd.read_sql_query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vip_customers_query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# 구매 빈도 시각화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plt.figure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figsize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plt.bar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vip_df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customerNumber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astype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4BE6FA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vip_df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order_count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skyblue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plt.xlabel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Customer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plt.ylabel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plt.title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'VIP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Customers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Frequency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plt.xticks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rotation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45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plt.show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4639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ko-KR" b="1" dirty="0">
                <a:solidFill>
                  <a:srgbClr val="0091EA"/>
                </a:solidFill>
                <a:sym typeface="Arial"/>
              </a:rPr>
              <a:t>1) </a:t>
            </a:r>
            <a:r>
              <a:rPr lang="en-US" altLang="ko-KR" b="1" dirty="0" err="1">
                <a:solidFill>
                  <a:srgbClr val="0091EA"/>
                </a:solidFill>
                <a:sym typeface="Arial"/>
              </a:rPr>
              <a:t>Vip</a:t>
            </a:r>
            <a:r>
              <a:rPr lang="en-US" altLang="ko-KR" b="1" dirty="0">
                <a:solidFill>
                  <a:srgbClr val="0091EA"/>
                </a:solidFill>
                <a:sym typeface="Arial"/>
              </a:rPr>
              <a:t> </a:t>
            </a:r>
            <a:r>
              <a:rPr lang="ko-KR" altLang="en-US" b="1" dirty="0">
                <a:solidFill>
                  <a:srgbClr val="0091EA"/>
                </a:solidFill>
                <a:sym typeface="Arial"/>
              </a:rPr>
              <a:t>고객 식별하기 </a:t>
            </a:r>
            <a:r>
              <a:rPr lang="en-US" altLang="ko-KR" b="1" dirty="0">
                <a:solidFill>
                  <a:srgbClr val="0091EA"/>
                </a:solidFill>
                <a:sym typeface="Arial"/>
              </a:rPr>
              <a:t>– </a:t>
            </a: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  <a:sym typeface="Arial"/>
              </a:rPr>
              <a:t>총 주문 횟수와 총 구매 금액</a:t>
            </a:r>
            <a:endParaRPr lang="en-US" altLang="ko-KR" b="1" dirty="0">
              <a:solidFill>
                <a:srgbClr val="0091EA"/>
              </a:solidFill>
              <a:latin typeface="+mj-lt"/>
              <a:sym typeface="Arial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5" name="직사각형 4"/>
          <p:cNvSpPr/>
          <p:nvPr/>
        </p:nvSpPr>
        <p:spPr>
          <a:xfrm>
            <a:off x="0" y="26504"/>
            <a:ext cx="30812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03. DB </a:t>
            </a:r>
            <a:r>
              <a:rPr lang="ko-KR" altLang="en-US" sz="1100" dirty="0">
                <a:solidFill>
                  <a:schemeClr val="bg1"/>
                </a:solidFill>
              </a:rPr>
              <a:t>데이터를 활용한 분석 프로젝트 </a:t>
            </a:r>
            <a:r>
              <a:rPr lang="en-US" altLang="ko-KR" sz="1100" dirty="0">
                <a:solidFill>
                  <a:schemeClr val="bg1"/>
                </a:solidFill>
              </a:rPr>
              <a:t>10</a:t>
            </a:r>
            <a:r>
              <a:rPr lang="ko-KR" altLang="en-US" sz="1100" dirty="0">
                <a:solidFill>
                  <a:schemeClr val="bg1"/>
                </a:solidFill>
              </a:rPr>
              <a:t>가지</a:t>
            </a:r>
          </a:p>
        </p:txBody>
      </p:sp>
      <p:sp>
        <p:nvSpPr>
          <p:cNvPr id="7" name="AutoShape 4" descr="blob:https://carbon.now.sh/c713d417-5585-4d58-a872-4d23a193cd8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텍스트 개체 틀 3">
            <a:extLst>
              <a:ext uri="{FF2B5EF4-FFF2-40B4-BE49-F238E27FC236}">
                <a16:creationId xmlns:a16="http://schemas.microsoft.com/office/drawing/2014/main" id="{52B30010-E0F7-40FA-8C16-D04AD9D674EA}"/>
              </a:ext>
            </a:extLst>
          </p:cNvPr>
          <p:cNvSpPr txBox="1">
            <a:spLocks/>
          </p:cNvSpPr>
          <p:nvPr/>
        </p:nvSpPr>
        <p:spPr>
          <a:xfrm>
            <a:off x="786150" y="1276350"/>
            <a:ext cx="7314862" cy="3559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 panose="020B0604020202020204" pitchFamily="34" charset="0"/>
              <a:buChar char="•"/>
              <a:defRPr sz="2400" b="0" i="0" u="none" strike="noStrike" cap="none">
                <a:solidFill>
                  <a:schemeClr val="dk1"/>
                </a:solidFill>
                <a:latin typeface="+mn-lt"/>
                <a:ea typeface="+mn-ea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US" altLang="ko-KR" sz="1600" dirty="0" err="1"/>
              <a:t>plt.bar</a:t>
            </a:r>
            <a:r>
              <a:rPr lang="en-US" altLang="ko-KR" sz="1600" dirty="0"/>
              <a:t>(</a:t>
            </a:r>
            <a:r>
              <a:rPr lang="en-US" altLang="ko-KR" sz="1600" dirty="0" err="1"/>
              <a:t>vip_df</a:t>
            </a:r>
            <a:r>
              <a:rPr lang="en-US" altLang="ko-KR" sz="1600" dirty="0"/>
              <a:t>['</a:t>
            </a:r>
            <a:r>
              <a:rPr lang="en-US" altLang="ko-KR" sz="1600" dirty="0" err="1"/>
              <a:t>customerNumber</a:t>
            </a:r>
            <a:r>
              <a:rPr lang="en-US" altLang="ko-KR" sz="1600" dirty="0"/>
              <a:t>'].</a:t>
            </a:r>
            <a:r>
              <a:rPr lang="en-US" altLang="ko-KR" sz="1600" dirty="0" err="1"/>
              <a:t>astype</a:t>
            </a:r>
            <a:r>
              <a:rPr lang="en-US" altLang="ko-KR" sz="1600" dirty="0"/>
              <a:t>(str), </a:t>
            </a:r>
            <a:r>
              <a:rPr lang="en-US" altLang="ko-KR" sz="1600" dirty="0" err="1"/>
              <a:t>vip_df</a:t>
            </a:r>
            <a:r>
              <a:rPr lang="en-US" altLang="ko-KR" sz="1600" dirty="0"/>
              <a:t>['</a:t>
            </a:r>
            <a:r>
              <a:rPr lang="en-US" altLang="ko-KR" sz="1600" dirty="0" err="1"/>
              <a:t>order_count</a:t>
            </a:r>
            <a:r>
              <a:rPr lang="en-US" altLang="ko-KR" sz="1600" dirty="0"/>
              <a:t>'], color='</a:t>
            </a:r>
            <a:r>
              <a:rPr lang="en-US" altLang="ko-KR" sz="1600" dirty="0" err="1"/>
              <a:t>skyblue</a:t>
            </a:r>
            <a:r>
              <a:rPr lang="en-US" altLang="ko-KR" sz="1600" dirty="0"/>
              <a:t>'): </a:t>
            </a:r>
            <a:r>
              <a:rPr lang="en-US" altLang="ko-KR" sz="1600" dirty="0" err="1"/>
              <a:t>vip_df</a:t>
            </a:r>
            <a:r>
              <a:rPr lang="en-US" altLang="ko-KR" sz="1600" dirty="0"/>
              <a:t> </a:t>
            </a:r>
            <a:r>
              <a:rPr lang="en-US" altLang="ko-KR" sz="1600" dirty="0" err="1"/>
              <a:t>DataFrame</a:t>
            </a:r>
            <a:r>
              <a:rPr lang="ko-KR" altLang="en-US" sz="1600" dirty="0"/>
              <a:t>의 </a:t>
            </a:r>
            <a:r>
              <a:rPr lang="en-US" altLang="ko-KR" sz="1600" dirty="0" err="1"/>
              <a:t>customerNumber</a:t>
            </a:r>
            <a:r>
              <a:rPr lang="en-US" altLang="ko-KR" sz="1600" dirty="0"/>
              <a:t> </a:t>
            </a:r>
            <a:r>
              <a:rPr lang="ko-KR" altLang="en-US" sz="1600" dirty="0"/>
              <a:t>열의 값을 문자열로 변환하여 </a:t>
            </a:r>
            <a:r>
              <a:rPr lang="en-US" altLang="ko-KR" sz="1600" dirty="0"/>
              <a:t>x</a:t>
            </a:r>
            <a:r>
              <a:rPr lang="ko-KR" altLang="en-US" sz="1600" dirty="0"/>
              <a:t>축의 레이블로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order_count</a:t>
            </a:r>
            <a:r>
              <a:rPr lang="en-US" altLang="ko-KR" sz="1600" dirty="0"/>
              <a:t> </a:t>
            </a:r>
            <a:r>
              <a:rPr lang="ko-KR" altLang="en-US" sz="1600" dirty="0"/>
              <a:t>열의 값을 </a:t>
            </a:r>
            <a:r>
              <a:rPr lang="en-US" altLang="ko-KR" sz="1600" dirty="0"/>
              <a:t>y</a:t>
            </a:r>
            <a:r>
              <a:rPr lang="ko-KR" altLang="en-US" sz="1600" dirty="0"/>
              <a:t>축의 값으로 하여 막대 그래프를 그립니다</a:t>
            </a:r>
            <a:r>
              <a:rPr lang="en-US" altLang="ko-KR" sz="1600" dirty="0"/>
              <a:t>. </a:t>
            </a:r>
            <a:r>
              <a:rPr lang="ko-KR" altLang="en-US" sz="1600" dirty="0"/>
              <a:t>막대의 색상은 </a:t>
            </a:r>
            <a:r>
              <a:rPr lang="en-US" altLang="ko-KR" sz="1600" dirty="0"/>
              <a:t>'</a:t>
            </a:r>
            <a:r>
              <a:rPr lang="en-US" altLang="ko-KR" sz="1600" dirty="0" err="1"/>
              <a:t>skyblue</a:t>
            </a:r>
            <a:r>
              <a:rPr lang="en-US" altLang="ko-KR" sz="1600" dirty="0"/>
              <a:t>'</a:t>
            </a:r>
            <a:r>
              <a:rPr lang="ko-KR" altLang="en-US" sz="1600" dirty="0"/>
              <a:t>로 지정됩니다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 err="1"/>
              <a:t>plt.xlabel</a:t>
            </a:r>
            <a:r>
              <a:rPr lang="en-US" altLang="ko-KR" sz="1600" dirty="0"/>
              <a:t>('Customer Number'): x</a:t>
            </a:r>
            <a:r>
              <a:rPr lang="ko-KR" altLang="en-US" sz="1600" dirty="0"/>
              <a:t>축에 </a:t>
            </a:r>
            <a:r>
              <a:rPr lang="en-US" altLang="ko-KR" sz="1600" dirty="0"/>
              <a:t>'Customer Number'</a:t>
            </a:r>
            <a:r>
              <a:rPr lang="ko-KR" altLang="en-US" sz="1600" dirty="0"/>
              <a:t>라는 레이블을 지정합니다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 err="1"/>
              <a:t>plt.ylabel</a:t>
            </a:r>
            <a:r>
              <a:rPr lang="en-US" altLang="ko-KR" sz="1600" dirty="0"/>
              <a:t>('Order Count'): y</a:t>
            </a:r>
            <a:r>
              <a:rPr lang="ko-KR" altLang="en-US" sz="1600" dirty="0"/>
              <a:t>축에 </a:t>
            </a:r>
            <a:r>
              <a:rPr lang="en-US" altLang="ko-KR" sz="1600" dirty="0"/>
              <a:t>'Order Count'</a:t>
            </a:r>
            <a:r>
              <a:rPr lang="ko-KR" altLang="en-US" sz="1600" dirty="0"/>
              <a:t>라는 레이블을 지정합니다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48191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ko-KR" b="1" dirty="0">
                <a:solidFill>
                  <a:srgbClr val="0091EA"/>
                </a:solidFill>
                <a:sym typeface="Arial"/>
              </a:rPr>
              <a:t>1) </a:t>
            </a:r>
            <a:r>
              <a:rPr lang="en-US" altLang="ko-KR" b="1" dirty="0" err="1">
                <a:solidFill>
                  <a:srgbClr val="0091EA"/>
                </a:solidFill>
                <a:sym typeface="Arial"/>
              </a:rPr>
              <a:t>Vip</a:t>
            </a:r>
            <a:r>
              <a:rPr lang="en-US" altLang="ko-KR" b="1" dirty="0">
                <a:solidFill>
                  <a:srgbClr val="0091EA"/>
                </a:solidFill>
                <a:sym typeface="Arial"/>
              </a:rPr>
              <a:t> </a:t>
            </a:r>
            <a:r>
              <a:rPr lang="ko-KR" altLang="en-US" b="1" dirty="0">
                <a:solidFill>
                  <a:srgbClr val="0091EA"/>
                </a:solidFill>
                <a:sym typeface="Arial"/>
              </a:rPr>
              <a:t>고객 식별하기 </a:t>
            </a:r>
            <a:r>
              <a:rPr lang="en-US" altLang="ko-KR" b="1" dirty="0">
                <a:solidFill>
                  <a:srgbClr val="0091EA"/>
                </a:solidFill>
                <a:sym typeface="Arial"/>
              </a:rPr>
              <a:t>– </a:t>
            </a: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  <a:sym typeface="Arial"/>
              </a:rPr>
              <a:t>총 주문 횟수와 총 구매 금액</a:t>
            </a:r>
            <a:endParaRPr lang="en-US" altLang="ko-KR" b="1" dirty="0">
              <a:solidFill>
                <a:srgbClr val="0091EA"/>
              </a:solidFill>
              <a:latin typeface="+mj-lt"/>
              <a:sym typeface="Arial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5" name="직사각형 4"/>
          <p:cNvSpPr/>
          <p:nvPr/>
        </p:nvSpPr>
        <p:spPr>
          <a:xfrm>
            <a:off x="0" y="26504"/>
            <a:ext cx="30812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03. DB </a:t>
            </a:r>
            <a:r>
              <a:rPr lang="ko-KR" altLang="en-US" sz="1100" dirty="0">
                <a:solidFill>
                  <a:schemeClr val="bg1"/>
                </a:solidFill>
              </a:rPr>
              <a:t>데이터를 활용한 분석 프로젝트 </a:t>
            </a:r>
            <a:r>
              <a:rPr lang="en-US" altLang="ko-KR" sz="1100" dirty="0">
                <a:solidFill>
                  <a:schemeClr val="bg1"/>
                </a:solidFill>
              </a:rPr>
              <a:t>10</a:t>
            </a:r>
            <a:r>
              <a:rPr lang="ko-KR" altLang="en-US" sz="1100" dirty="0">
                <a:solidFill>
                  <a:schemeClr val="bg1"/>
                </a:solidFill>
              </a:rPr>
              <a:t>가지</a:t>
            </a:r>
          </a:p>
        </p:txBody>
      </p:sp>
      <p:sp>
        <p:nvSpPr>
          <p:cNvPr id="7" name="AutoShape 4" descr="blob:https://carbon.now.sh/c713d417-5585-4d58-a872-4d23a193cd8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텍스트 개체 틀 3">
            <a:extLst>
              <a:ext uri="{FF2B5EF4-FFF2-40B4-BE49-F238E27FC236}">
                <a16:creationId xmlns:a16="http://schemas.microsoft.com/office/drawing/2014/main" id="{52B30010-E0F7-40FA-8C16-D04AD9D674EA}"/>
              </a:ext>
            </a:extLst>
          </p:cNvPr>
          <p:cNvSpPr txBox="1">
            <a:spLocks/>
          </p:cNvSpPr>
          <p:nvPr/>
        </p:nvSpPr>
        <p:spPr>
          <a:xfrm>
            <a:off x="786150" y="1276350"/>
            <a:ext cx="7314862" cy="3559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 panose="020B0604020202020204" pitchFamily="34" charset="0"/>
              <a:buChar char="•"/>
              <a:defRPr sz="2400" b="0" i="0" u="none" strike="noStrike" cap="none">
                <a:solidFill>
                  <a:schemeClr val="dk1"/>
                </a:solidFill>
                <a:latin typeface="+mn-lt"/>
                <a:ea typeface="+mn-ea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US" altLang="ko-KR" sz="1600" dirty="0" err="1"/>
              <a:t>plt.title</a:t>
            </a:r>
            <a:r>
              <a:rPr lang="en-US" altLang="ko-KR" sz="1600" dirty="0"/>
              <a:t>('VIP Customers Order Frequency'): </a:t>
            </a:r>
            <a:r>
              <a:rPr lang="ko-KR" altLang="en-US" sz="1600" dirty="0"/>
              <a:t>그래프의 제목을 </a:t>
            </a:r>
            <a:r>
              <a:rPr lang="en-US" altLang="ko-KR" sz="1600" dirty="0"/>
              <a:t>'VIP Customers Order Frequency'</a:t>
            </a:r>
            <a:r>
              <a:rPr lang="ko-KR" altLang="en-US" sz="1600" dirty="0"/>
              <a:t>로 설정합니다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 err="1"/>
              <a:t>plt.xticks</a:t>
            </a:r>
            <a:r>
              <a:rPr lang="en-US" altLang="ko-KR" sz="1600" dirty="0"/>
              <a:t>(rotation=45): x</a:t>
            </a:r>
            <a:r>
              <a:rPr lang="ko-KR" altLang="en-US" sz="1600" dirty="0"/>
              <a:t>축의 눈금 레이블을 </a:t>
            </a:r>
            <a:r>
              <a:rPr lang="en-US" altLang="ko-KR" sz="1600" dirty="0"/>
              <a:t>45</a:t>
            </a:r>
            <a:r>
              <a:rPr lang="ko-KR" altLang="en-US" sz="1600" dirty="0"/>
              <a:t>도 회전시켜 겹치지 않게 하고 가독성을 높입니다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 err="1"/>
              <a:t>plt.show</a:t>
            </a:r>
            <a:r>
              <a:rPr lang="en-US" altLang="ko-KR" sz="1600" dirty="0"/>
              <a:t>(): </a:t>
            </a:r>
            <a:r>
              <a:rPr lang="ko-KR" altLang="en-US" sz="1600" dirty="0"/>
              <a:t>그래프를 화면에 표시합니다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plt.show</a:t>
            </a:r>
            <a:r>
              <a:rPr lang="en-US" altLang="ko-KR" sz="1600" dirty="0"/>
              <a:t>() </a:t>
            </a:r>
            <a:r>
              <a:rPr lang="ko-KR" altLang="en-US" sz="1600" dirty="0"/>
              <a:t>호출 전까지는 모든 그래프 설정이 내부적으로 축적되며</a:t>
            </a:r>
            <a:r>
              <a:rPr lang="en-US" altLang="ko-KR" sz="1600" dirty="0"/>
              <a:t>, </a:t>
            </a:r>
            <a:r>
              <a:rPr lang="ko-KR" altLang="en-US" sz="1600" dirty="0"/>
              <a:t>이 메소드를 호출하는 순간 그래프가 사용자에게 보여집니다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960099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ko-KR" b="1" dirty="0">
                <a:solidFill>
                  <a:srgbClr val="0091EA"/>
                </a:solidFill>
                <a:sym typeface="Arial"/>
              </a:rPr>
              <a:t>1) </a:t>
            </a:r>
            <a:r>
              <a:rPr lang="en-US" altLang="ko-KR" b="1" dirty="0" err="1">
                <a:solidFill>
                  <a:srgbClr val="0091EA"/>
                </a:solidFill>
                <a:sym typeface="Arial"/>
              </a:rPr>
              <a:t>Vip</a:t>
            </a:r>
            <a:r>
              <a:rPr lang="en-US" altLang="ko-KR" b="1" dirty="0">
                <a:solidFill>
                  <a:srgbClr val="0091EA"/>
                </a:solidFill>
                <a:sym typeface="Arial"/>
              </a:rPr>
              <a:t> </a:t>
            </a:r>
            <a:r>
              <a:rPr lang="ko-KR" altLang="en-US" b="1" dirty="0">
                <a:solidFill>
                  <a:srgbClr val="0091EA"/>
                </a:solidFill>
                <a:sym typeface="Arial"/>
              </a:rPr>
              <a:t>고객 식별하기 </a:t>
            </a:r>
            <a:r>
              <a:rPr lang="en-US" altLang="ko-KR" b="1" dirty="0">
                <a:solidFill>
                  <a:srgbClr val="0091EA"/>
                </a:solidFill>
                <a:sym typeface="Arial"/>
              </a:rPr>
              <a:t>– </a:t>
            </a: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  <a:sym typeface="Arial"/>
              </a:rPr>
              <a:t>총 주문 횟수와 총 구매 금액</a:t>
            </a:r>
            <a:endParaRPr lang="en-US" altLang="ko-KR" b="1" dirty="0">
              <a:solidFill>
                <a:srgbClr val="0091EA"/>
              </a:solidFill>
              <a:latin typeface="+mj-lt"/>
              <a:sym typeface="Arial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5" name="직사각형 4"/>
          <p:cNvSpPr/>
          <p:nvPr/>
        </p:nvSpPr>
        <p:spPr>
          <a:xfrm>
            <a:off x="0" y="26504"/>
            <a:ext cx="30812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03. DB </a:t>
            </a:r>
            <a:r>
              <a:rPr lang="ko-KR" altLang="en-US" sz="1100" dirty="0">
                <a:solidFill>
                  <a:schemeClr val="bg1"/>
                </a:solidFill>
              </a:rPr>
              <a:t>데이터를 활용한 분석 프로젝트 </a:t>
            </a:r>
            <a:r>
              <a:rPr lang="en-US" altLang="ko-KR" sz="1100" dirty="0">
                <a:solidFill>
                  <a:schemeClr val="bg1"/>
                </a:solidFill>
              </a:rPr>
              <a:t>10</a:t>
            </a:r>
            <a:r>
              <a:rPr lang="ko-KR" altLang="en-US" sz="1100" dirty="0">
                <a:solidFill>
                  <a:schemeClr val="bg1"/>
                </a:solidFill>
              </a:rPr>
              <a:t>가지</a:t>
            </a:r>
          </a:p>
        </p:txBody>
      </p:sp>
      <p:sp>
        <p:nvSpPr>
          <p:cNvPr id="7" name="AutoShape 4" descr="blob:https://carbon.now.sh/c713d417-5585-4d58-a872-4d23a193cd8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608514" y="1276350"/>
            <a:ext cx="3443666" cy="7849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Customer number 141 </a:t>
            </a:r>
            <a:r>
              <a:rPr lang="ko-KR" altLang="en-US" sz="1600" dirty="0"/>
              <a:t>고객이 압도적인 주문 횟수를 기록</a:t>
            </a:r>
            <a:r>
              <a:rPr lang="en-US" altLang="ko-KR" sz="16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F9629F-811A-4B2B-9BE7-839505F6F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163" y="1835825"/>
            <a:ext cx="3846806" cy="2526450"/>
          </a:xfrm>
          <a:prstGeom prst="rect">
            <a:avLst/>
          </a:prstGeom>
        </p:spPr>
      </p:pic>
      <p:sp>
        <p:nvSpPr>
          <p:cNvPr id="11" name="텍스트 개체 틀 3">
            <a:extLst>
              <a:ext uri="{FF2B5EF4-FFF2-40B4-BE49-F238E27FC236}">
                <a16:creationId xmlns:a16="http://schemas.microsoft.com/office/drawing/2014/main" id="{5E63C982-1957-4D61-A7C3-2E43106D0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163" y="1246024"/>
            <a:ext cx="7260016" cy="589801"/>
          </a:xfrm>
        </p:spPr>
        <p:txBody>
          <a:bodyPr/>
          <a:lstStyle/>
          <a:p>
            <a:r>
              <a:rPr lang="ko-KR" altLang="en-US" sz="2000" dirty="0">
                <a:solidFill>
                  <a:srgbClr val="0091EA"/>
                </a:solidFill>
                <a:sym typeface="Arial"/>
              </a:rPr>
              <a:t>실행결과 </a:t>
            </a:r>
            <a:r>
              <a:rPr lang="en-US" altLang="ko-KR" sz="2000" dirty="0">
                <a:solidFill>
                  <a:srgbClr val="0091EA"/>
                </a:solidFill>
                <a:sym typeface="Arial"/>
              </a:rPr>
              <a:t>- </a:t>
            </a:r>
            <a:r>
              <a:rPr lang="ko-KR" altLang="en-US" sz="2000" dirty="0">
                <a:solidFill>
                  <a:srgbClr val="0091EA"/>
                </a:solidFill>
                <a:sym typeface="Arial"/>
              </a:rPr>
              <a:t>주문횟수</a:t>
            </a:r>
            <a:endParaRPr lang="en-US" altLang="ko-KR" sz="2000" dirty="0">
              <a:solidFill>
                <a:srgbClr val="0091EA"/>
              </a:solidFill>
              <a:sym typeface="Arial"/>
            </a:endParaRP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032419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ko-KR" b="1" dirty="0">
                <a:solidFill>
                  <a:srgbClr val="0091EA"/>
                </a:solidFill>
                <a:sym typeface="Arial"/>
              </a:rPr>
              <a:t>1) </a:t>
            </a:r>
            <a:r>
              <a:rPr lang="en-US" altLang="ko-KR" b="1" dirty="0" err="1">
                <a:solidFill>
                  <a:srgbClr val="0091EA"/>
                </a:solidFill>
                <a:sym typeface="Arial"/>
              </a:rPr>
              <a:t>Vip</a:t>
            </a:r>
            <a:r>
              <a:rPr lang="en-US" altLang="ko-KR" b="1" dirty="0">
                <a:solidFill>
                  <a:srgbClr val="0091EA"/>
                </a:solidFill>
                <a:sym typeface="Arial"/>
              </a:rPr>
              <a:t> </a:t>
            </a:r>
            <a:r>
              <a:rPr lang="ko-KR" altLang="en-US" b="1" dirty="0">
                <a:solidFill>
                  <a:srgbClr val="0091EA"/>
                </a:solidFill>
                <a:sym typeface="Arial"/>
              </a:rPr>
              <a:t>고객 식별하기 </a:t>
            </a:r>
            <a:r>
              <a:rPr lang="en-US" altLang="ko-KR" b="1" dirty="0">
                <a:solidFill>
                  <a:srgbClr val="0091EA"/>
                </a:solidFill>
                <a:sym typeface="Arial"/>
              </a:rPr>
              <a:t>– </a:t>
            </a: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  <a:sym typeface="Arial"/>
              </a:rPr>
              <a:t>총 주문 횟수와 총 구매 금액</a:t>
            </a:r>
            <a:endParaRPr lang="en-US" altLang="ko-KR" b="1" dirty="0">
              <a:solidFill>
                <a:srgbClr val="0091EA"/>
              </a:solidFill>
              <a:latin typeface="+mj-lt"/>
              <a:sym typeface="Arial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5" name="직사각형 4"/>
          <p:cNvSpPr/>
          <p:nvPr/>
        </p:nvSpPr>
        <p:spPr>
          <a:xfrm>
            <a:off x="0" y="26504"/>
            <a:ext cx="30812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03. DB </a:t>
            </a:r>
            <a:r>
              <a:rPr lang="ko-KR" altLang="en-US" sz="1100" dirty="0">
                <a:solidFill>
                  <a:schemeClr val="bg1"/>
                </a:solidFill>
              </a:rPr>
              <a:t>데이터를 활용한 분석 프로젝트 </a:t>
            </a:r>
            <a:r>
              <a:rPr lang="en-US" altLang="ko-KR" sz="1100" dirty="0">
                <a:solidFill>
                  <a:schemeClr val="bg1"/>
                </a:solidFill>
              </a:rPr>
              <a:t>10</a:t>
            </a:r>
            <a:r>
              <a:rPr lang="ko-KR" altLang="en-US" sz="1100" dirty="0">
                <a:solidFill>
                  <a:schemeClr val="bg1"/>
                </a:solidFill>
              </a:rPr>
              <a:t>가지</a:t>
            </a:r>
          </a:p>
        </p:txBody>
      </p:sp>
      <p:sp>
        <p:nvSpPr>
          <p:cNvPr id="7" name="AutoShape 4" descr="blob:https://carbon.now.sh/c713d417-5585-4d58-a872-4d23a193cd8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텍스트 개체 틀 3">
            <a:extLst>
              <a:ext uri="{FF2B5EF4-FFF2-40B4-BE49-F238E27FC236}">
                <a16:creationId xmlns:a16="http://schemas.microsoft.com/office/drawing/2014/main" id="{5E63C982-1957-4D61-A7C3-2E43106D0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163" y="1246024"/>
            <a:ext cx="7308850" cy="589801"/>
          </a:xfrm>
        </p:spPr>
        <p:txBody>
          <a:bodyPr/>
          <a:lstStyle/>
          <a:p>
            <a:r>
              <a:rPr lang="en-US" altLang="ko-KR" sz="2000" dirty="0">
                <a:solidFill>
                  <a:srgbClr val="0091EA"/>
                </a:solidFill>
                <a:sym typeface="Arial"/>
              </a:rPr>
              <a:t>Code - </a:t>
            </a:r>
            <a:r>
              <a:rPr lang="ko-KR" altLang="en-US" sz="2000" dirty="0">
                <a:solidFill>
                  <a:srgbClr val="0091EA"/>
                </a:solidFill>
                <a:sym typeface="Arial"/>
              </a:rPr>
              <a:t>구매 금액 시각화</a:t>
            </a:r>
            <a:endParaRPr lang="ko-KR" altLang="en-US" sz="20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0E2C74D-F369-464A-A82C-0258E1708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3" y="1835825"/>
            <a:ext cx="7314863" cy="1292662"/>
          </a:xfrm>
          <a:prstGeom prst="rect">
            <a:avLst/>
          </a:prstGeom>
          <a:solidFill>
            <a:srgbClr val="2727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# 구매 금액 시각화</a:t>
            </a:r>
            <a:endParaRPr kumimoji="0" lang="ko-KR" altLang="ko-KR" sz="105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plt.figure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figsize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plt.bar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vip_df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customerNumber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astype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4BE6FA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vip_df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total_spent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lightgreen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plt.xlabel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Customer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plt.ylabel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Spent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($)'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plt.title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'VIP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Customers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Spending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plt.xticks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rotation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45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plt.show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1525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ko-KR" b="1" dirty="0">
                <a:solidFill>
                  <a:srgbClr val="0091EA"/>
                </a:solidFill>
                <a:sym typeface="Arial"/>
              </a:rPr>
              <a:t>1) </a:t>
            </a:r>
            <a:r>
              <a:rPr lang="en-US" altLang="ko-KR" b="1" dirty="0" err="1">
                <a:solidFill>
                  <a:srgbClr val="0091EA"/>
                </a:solidFill>
                <a:sym typeface="Arial"/>
              </a:rPr>
              <a:t>Vip</a:t>
            </a:r>
            <a:r>
              <a:rPr lang="en-US" altLang="ko-KR" b="1" dirty="0">
                <a:solidFill>
                  <a:srgbClr val="0091EA"/>
                </a:solidFill>
                <a:sym typeface="Arial"/>
              </a:rPr>
              <a:t> </a:t>
            </a:r>
            <a:r>
              <a:rPr lang="ko-KR" altLang="en-US" b="1" dirty="0">
                <a:solidFill>
                  <a:srgbClr val="0091EA"/>
                </a:solidFill>
                <a:sym typeface="Arial"/>
              </a:rPr>
              <a:t>고객 식별하기 </a:t>
            </a:r>
            <a:r>
              <a:rPr lang="en-US" altLang="ko-KR" b="1" dirty="0">
                <a:solidFill>
                  <a:srgbClr val="0091EA"/>
                </a:solidFill>
                <a:sym typeface="Arial"/>
              </a:rPr>
              <a:t>– </a:t>
            </a: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  <a:sym typeface="Arial"/>
              </a:rPr>
              <a:t>총 주문 횟수와 총 구매 금액</a:t>
            </a:r>
            <a:endParaRPr lang="en-US" altLang="ko-KR" b="1" dirty="0">
              <a:solidFill>
                <a:srgbClr val="0091EA"/>
              </a:solidFill>
              <a:latin typeface="+mj-lt"/>
              <a:sym typeface="Arial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5" name="직사각형 4"/>
          <p:cNvSpPr/>
          <p:nvPr/>
        </p:nvSpPr>
        <p:spPr>
          <a:xfrm>
            <a:off x="0" y="26504"/>
            <a:ext cx="30812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03. DB </a:t>
            </a:r>
            <a:r>
              <a:rPr lang="ko-KR" altLang="en-US" sz="1100" dirty="0">
                <a:solidFill>
                  <a:schemeClr val="bg1"/>
                </a:solidFill>
              </a:rPr>
              <a:t>데이터를 활용한 분석 프로젝트 </a:t>
            </a:r>
            <a:r>
              <a:rPr lang="en-US" altLang="ko-KR" sz="1100" dirty="0">
                <a:solidFill>
                  <a:schemeClr val="bg1"/>
                </a:solidFill>
              </a:rPr>
              <a:t>10</a:t>
            </a:r>
            <a:r>
              <a:rPr lang="ko-KR" altLang="en-US" sz="1100" dirty="0">
                <a:solidFill>
                  <a:schemeClr val="bg1"/>
                </a:solidFill>
              </a:rPr>
              <a:t>가지</a:t>
            </a:r>
          </a:p>
        </p:txBody>
      </p:sp>
      <p:sp>
        <p:nvSpPr>
          <p:cNvPr id="7" name="AutoShape 4" descr="blob:https://carbon.now.sh/c713d417-5585-4d58-a872-4d23a193cd8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608514" y="1276350"/>
            <a:ext cx="3443666" cy="7849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Customer number 141 </a:t>
            </a:r>
            <a:r>
              <a:rPr lang="ko-KR" altLang="en-US" sz="1600" dirty="0"/>
              <a:t>고객의 총 주문 금액도 가장 많다</a:t>
            </a:r>
            <a:r>
              <a:rPr lang="en-US" altLang="ko-KR" sz="1600" dirty="0"/>
              <a:t>.</a:t>
            </a:r>
          </a:p>
        </p:txBody>
      </p:sp>
      <p:sp>
        <p:nvSpPr>
          <p:cNvPr id="11" name="텍스트 개체 틀 3">
            <a:extLst>
              <a:ext uri="{FF2B5EF4-FFF2-40B4-BE49-F238E27FC236}">
                <a16:creationId xmlns:a16="http://schemas.microsoft.com/office/drawing/2014/main" id="{5E63C982-1957-4D61-A7C3-2E43106D0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163" y="1246024"/>
            <a:ext cx="7260016" cy="589801"/>
          </a:xfrm>
        </p:spPr>
        <p:txBody>
          <a:bodyPr/>
          <a:lstStyle/>
          <a:p>
            <a:r>
              <a:rPr lang="ko-KR" altLang="en-US" sz="2000" dirty="0">
                <a:solidFill>
                  <a:srgbClr val="0091EA"/>
                </a:solidFill>
                <a:sym typeface="Arial"/>
              </a:rPr>
              <a:t>실행결과 </a:t>
            </a:r>
            <a:r>
              <a:rPr lang="en-US" altLang="ko-KR" sz="2000" dirty="0">
                <a:solidFill>
                  <a:srgbClr val="0091EA"/>
                </a:solidFill>
                <a:sym typeface="Arial"/>
              </a:rPr>
              <a:t>- </a:t>
            </a:r>
            <a:r>
              <a:rPr lang="ko-KR" altLang="en-US" sz="2000" dirty="0">
                <a:solidFill>
                  <a:srgbClr val="0091EA"/>
                </a:solidFill>
                <a:sym typeface="Arial"/>
              </a:rPr>
              <a:t>총구매금액</a:t>
            </a:r>
            <a:endParaRPr lang="en-US" altLang="ko-KR" sz="2000" dirty="0">
              <a:solidFill>
                <a:srgbClr val="0091EA"/>
              </a:solidFill>
              <a:sym typeface="Arial"/>
            </a:endParaRPr>
          </a:p>
          <a:p>
            <a:endParaRPr lang="ko-KR" altLang="en-US" sz="2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DA1C8F3-7425-4664-8CF0-2FBF9A98D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50" y="1835825"/>
            <a:ext cx="3839122" cy="248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249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4"/>
                </a:solidFill>
              </a:rPr>
              <a:t>1.</a:t>
            </a:r>
            <a:endParaRPr sz="6000" dirty="0">
              <a:solidFill>
                <a:schemeClr val="accent4"/>
              </a:solidFill>
            </a:endParaRPr>
          </a:p>
          <a:p>
            <a:pPr lvl="0"/>
            <a:r>
              <a:rPr lang="en-US" altLang="ko-KR" dirty="0"/>
              <a:t>Python</a:t>
            </a:r>
            <a:r>
              <a:rPr lang="ko-KR" altLang="en-US" dirty="0"/>
              <a:t>과 </a:t>
            </a:r>
            <a:r>
              <a:rPr lang="en-US" altLang="ko-KR" dirty="0" err="1"/>
              <a:t>mysql</a:t>
            </a:r>
            <a:r>
              <a:rPr lang="en-US" altLang="ko-KR" dirty="0"/>
              <a:t> </a:t>
            </a:r>
            <a:r>
              <a:rPr lang="ko-KR" altLang="en-US" dirty="0"/>
              <a:t>연동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ko-KR" b="1" dirty="0">
                <a:solidFill>
                  <a:srgbClr val="0091EA"/>
                </a:solidFill>
                <a:sym typeface="Arial"/>
              </a:rPr>
              <a:t>1) </a:t>
            </a:r>
            <a:r>
              <a:rPr lang="en-US" altLang="ko-KR" b="1" dirty="0" err="1">
                <a:solidFill>
                  <a:srgbClr val="0091EA"/>
                </a:solidFill>
                <a:sym typeface="Arial"/>
              </a:rPr>
              <a:t>Vip</a:t>
            </a:r>
            <a:r>
              <a:rPr lang="en-US" altLang="ko-KR" b="1" dirty="0">
                <a:solidFill>
                  <a:srgbClr val="0091EA"/>
                </a:solidFill>
                <a:sym typeface="Arial"/>
              </a:rPr>
              <a:t> </a:t>
            </a:r>
            <a:r>
              <a:rPr lang="ko-KR" altLang="en-US" b="1" dirty="0">
                <a:solidFill>
                  <a:srgbClr val="0091EA"/>
                </a:solidFill>
                <a:sym typeface="Arial"/>
              </a:rPr>
              <a:t>고객 식별하기 </a:t>
            </a:r>
            <a:r>
              <a:rPr lang="en-US" altLang="ko-KR" b="1" dirty="0">
                <a:solidFill>
                  <a:srgbClr val="0091EA"/>
                </a:solidFill>
                <a:sym typeface="Arial"/>
              </a:rPr>
              <a:t>– </a:t>
            </a: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  <a:sym typeface="Arial"/>
              </a:rPr>
              <a:t>총 구매금액 변화 추이</a:t>
            </a:r>
            <a:endParaRPr lang="en-US" altLang="ko-KR" b="1" dirty="0">
              <a:solidFill>
                <a:srgbClr val="0091EA"/>
              </a:solidFill>
              <a:latin typeface="+mj-lt"/>
              <a:sym typeface="Arial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5" name="직사각형 4"/>
          <p:cNvSpPr/>
          <p:nvPr/>
        </p:nvSpPr>
        <p:spPr>
          <a:xfrm>
            <a:off x="0" y="26504"/>
            <a:ext cx="30812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03. DB </a:t>
            </a:r>
            <a:r>
              <a:rPr lang="ko-KR" altLang="en-US" sz="1100" dirty="0">
                <a:solidFill>
                  <a:schemeClr val="bg1"/>
                </a:solidFill>
              </a:rPr>
              <a:t>데이터를 활용한 분석 프로젝트 </a:t>
            </a:r>
            <a:r>
              <a:rPr lang="en-US" altLang="ko-KR" sz="1100" dirty="0">
                <a:solidFill>
                  <a:schemeClr val="bg1"/>
                </a:solidFill>
              </a:rPr>
              <a:t>10</a:t>
            </a:r>
            <a:r>
              <a:rPr lang="ko-KR" altLang="en-US" sz="1100" dirty="0">
                <a:solidFill>
                  <a:schemeClr val="bg1"/>
                </a:solidFill>
              </a:rPr>
              <a:t>가지</a:t>
            </a:r>
          </a:p>
        </p:txBody>
      </p:sp>
      <p:sp>
        <p:nvSpPr>
          <p:cNvPr id="7" name="AutoShape 4" descr="blob:https://carbon.now.sh/c713d417-5585-4d58-a872-4d23a193cd8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텍스트 개체 틀 3">
            <a:extLst>
              <a:ext uri="{FF2B5EF4-FFF2-40B4-BE49-F238E27FC236}">
                <a16:creationId xmlns:a16="http://schemas.microsoft.com/office/drawing/2014/main" id="{5E63C982-1957-4D61-A7C3-2E43106D0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163" y="1246024"/>
            <a:ext cx="7260016" cy="589801"/>
          </a:xfrm>
        </p:spPr>
        <p:txBody>
          <a:bodyPr/>
          <a:lstStyle/>
          <a:p>
            <a:r>
              <a:rPr lang="ko-KR" altLang="en-US" sz="2000" dirty="0">
                <a:solidFill>
                  <a:srgbClr val="0091EA"/>
                </a:solidFill>
                <a:sym typeface="Arial"/>
              </a:rPr>
              <a:t>총 구매금액 변화로 보는 </a:t>
            </a:r>
            <a:r>
              <a:rPr lang="en-US" altLang="ko-KR" sz="2000" dirty="0" err="1">
                <a:solidFill>
                  <a:srgbClr val="0091EA"/>
                </a:solidFill>
                <a:sym typeface="Arial"/>
              </a:rPr>
              <a:t>vip</a:t>
            </a:r>
            <a:r>
              <a:rPr lang="en-US" altLang="ko-KR" sz="2000" dirty="0">
                <a:solidFill>
                  <a:srgbClr val="0091EA"/>
                </a:solidFill>
                <a:sym typeface="Arial"/>
              </a:rPr>
              <a:t> </a:t>
            </a:r>
            <a:r>
              <a:rPr lang="ko-KR" altLang="en-US" sz="2000" dirty="0">
                <a:solidFill>
                  <a:srgbClr val="0091EA"/>
                </a:solidFill>
                <a:sym typeface="Arial"/>
              </a:rPr>
              <a:t>고객</a:t>
            </a:r>
            <a:endParaRPr lang="en-US" altLang="ko-KR" sz="2000" dirty="0">
              <a:solidFill>
                <a:srgbClr val="0091EA"/>
              </a:solidFill>
              <a:sym typeface="Arial"/>
            </a:endParaRPr>
          </a:p>
          <a:p>
            <a:endParaRPr lang="en-US" altLang="ko-KR" sz="2000" dirty="0">
              <a:solidFill>
                <a:srgbClr val="0091EA"/>
              </a:solidFill>
              <a:sym typeface="Arial"/>
            </a:endParaRPr>
          </a:p>
          <a:p>
            <a:pPr marL="76200" indent="0">
              <a:buNone/>
            </a:pPr>
            <a:r>
              <a:rPr lang="en-US" altLang="ko-KR" sz="2000" dirty="0">
                <a:solidFill>
                  <a:srgbClr val="0091EA"/>
                </a:solidFill>
                <a:sym typeface="Arial"/>
              </a:rPr>
              <a:t>     </a:t>
            </a:r>
            <a:r>
              <a:rPr lang="en-US" altLang="ko-KR" sz="2000" dirty="0">
                <a:solidFill>
                  <a:schemeClr val="tx1"/>
                </a:solidFill>
                <a:sym typeface="Arial"/>
              </a:rPr>
              <a:t>- 2004</a:t>
            </a:r>
            <a:r>
              <a:rPr lang="ko-KR" altLang="en-US" sz="2000" dirty="0">
                <a:solidFill>
                  <a:schemeClr val="tx1"/>
                </a:solidFill>
                <a:sym typeface="Arial"/>
              </a:rPr>
              <a:t>년도와 </a:t>
            </a:r>
            <a:r>
              <a:rPr lang="en-US" altLang="ko-KR" sz="2000" dirty="0">
                <a:solidFill>
                  <a:schemeClr val="tx1"/>
                </a:solidFill>
                <a:sym typeface="Arial"/>
              </a:rPr>
              <a:t>2005</a:t>
            </a:r>
            <a:r>
              <a:rPr lang="ko-KR" altLang="en-US" sz="2000" dirty="0">
                <a:solidFill>
                  <a:schemeClr val="tx1"/>
                </a:solidFill>
                <a:sym typeface="Arial"/>
              </a:rPr>
              <a:t>년도 연간 구매 금액의 변화 추이를 </a:t>
            </a:r>
            <a:endParaRPr lang="en-US" altLang="ko-KR" sz="2000" dirty="0">
              <a:solidFill>
                <a:schemeClr val="tx1"/>
              </a:solidFill>
              <a:sym typeface="Arial"/>
            </a:endParaRPr>
          </a:p>
          <a:p>
            <a:pPr marL="76200" indent="0">
              <a:buNone/>
            </a:pPr>
            <a:r>
              <a:rPr lang="en-US" altLang="ko-KR" sz="2000" dirty="0">
                <a:solidFill>
                  <a:schemeClr val="tx1"/>
                </a:solidFill>
                <a:sym typeface="Arial"/>
              </a:rPr>
              <a:t>       </a:t>
            </a:r>
            <a:r>
              <a:rPr lang="ko-KR" altLang="en-US" sz="2000" dirty="0">
                <a:solidFill>
                  <a:schemeClr val="tx1"/>
                </a:solidFill>
                <a:sym typeface="Arial"/>
              </a:rPr>
              <a:t>확인하여 </a:t>
            </a:r>
            <a:r>
              <a:rPr lang="en-US" altLang="ko-KR" sz="2000" dirty="0" err="1">
                <a:solidFill>
                  <a:schemeClr val="tx1"/>
                </a:solidFill>
                <a:sym typeface="Arial"/>
              </a:rPr>
              <a:t>vip</a:t>
            </a:r>
            <a:r>
              <a:rPr lang="en-US" altLang="ko-KR" sz="2000" dirty="0">
                <a:solidFill>
                  <a:schemeClr val="tx1"/>
                </a:solidFill>
                <a:sym typeface="Arial"/>
              </a:rPr>
              <a:t> </a:t>
            </a:r>
            <a:r>
              <a:rPr lang="ko-KR" altLang="en-US" sz="2000" dirty="0">
                <a:solidFill>
                  <a:schemeClr val="tx1"/>
                </a:solidFill>
                <a:sym typeface="Arial"/>
              </a:rPr>
              <a:t>고객 분석</a:t>
            </a:r>
            <a:endParaRPr lang="en-US" altLang="ko-KR" sz="2000" dirty="0">
              <a:solidFill>
                <a:schemeClr val="tx1"/>
              </a:solidFill>
              <a:sym typeface="Arial"/>
            </a:endParaRPr>
          </a:p>
          <a:p>
            <a:pPr marL="76200" indent="0">
              <a:buNone/>
            </a:pPr>
            <a:endParaRPr lang="en-US" altLang="ko-KR" sz="2000" dirty="0">
              <a:solidFill>
                <a:schemeClr val="tx1"/>
              </a:solidFill>
              <a:sym typeface="Arial"/>
            </a:endParaRPr>
          </a:p>
          <a:p>
            <a:pPr marL="76200" indent="0">
              <a:buNone/>
            </a:pPr>
            <a:r>
              <a:rPr lang="en-US" altLang="ko-KR" sz="2000" dirty="0">
                <a:solidFill>
                  <a:schemeClr val="tx1"/>
                </a:solidFill>
                <a:sym typeface="Arial"/>
              </a:rPr>
              <a:t>     - </a:t>
            </a:r>
            <a:r>
              <a:rPr lang="ko-KR" altLang="en-US" sz="2000" dirty="0">
                <a:solidFill>
                  <a:schemeClr val="tx1"/>
                </a:solidFill>
                <a:sym typeface="Arial"/>
              </a:rPr>
              <a:t>크게 증가한 고객도 </a:t>
            </a:r>
            <a:r>
              <a:rPr lang="en-US" altLang="ko-KR" sz="2000" dirty="0" err="1">
                <a:solidFill>
                  <a:schemeClr val="tx1"/>
                </a:solidFill>
                <a:sym typeface="Arial"/>
              </a:rPr>
              <a:t>vip</a:t>
            </a:r>
            <a:r>
              <a:rPr lang="ko-KR" altLang="en-US" sz="2000" dirty="0">
                <a:solidFill>
                  <a:schemeClr val="tx1"/>
                </a:solidFill>
                <a:sym typeface="Arial"/>
              </a:rPr>
              <a:t>지만</a:t>
            </a:r>
            <a:r>
              <a:rPr lang="en-US" altLang="ko-KR" sz="2000" dirty="0">
                <a:solidFill>
                  <a:schemeClr val="tx1"/>
                </a:solidFill>
                <a:sym typeface="Arial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sym typeface="Arial"/>
              </a:rPr>
              <a:t>크게 감소한 고객도 관심을    </a:t>
            </a:r>
            <a:endParaRPr lang="en-US" altLang="ko-KR" sz="2000" dirty="0">
              <a:solidFill>
                <a:schemeClr val="tx1"/>
              </a:solidFill>
              <a:sym typeface="Arial"/>
            </a:endParaRPr>
          </a:p>
          <a:p>
            <a:pPr marL="76200" indent="0">
              <a:buNone/>
            </a:pPr>
            <a:r>
              <a:rPr lang="en-US" altLang="ko-KR" sz="2000" dirty="0">
                <a:solidFill>
                  <a:schemeClr val="tx1"/>
                </a:solidFill>
                <a:sym typeface="Arial"/>
              </a:rPr>
              <a:t>       </a:t>
            </a:r>
            <a:r>
              <a:rPr lang="ko-KR" altLang="en-US" sz="2000" dirty="0">
                <a:solidFill>
                  <a:schemeClr val="tx1"/>
                </a:solidFill>
                <a:sym typeface="Arial"/>
              </a:rPr>
              <a:t>가질 필요가 있음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2987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ko-KR" b="1" dirty="0">
                <a:solidFill>
                  <a:srgbClr val="0091EA"/>
                </a:solidFill>
                <a:sym typeface="Arial"/>
              </a:rPr>
              <a:t>1) </a:t>
            </a:r>
            <a:r>
              <a:rPr lang="en-US" altLang="ko-KR" b="1" dirty="0" err="1">
                <a:solidFill>
                  <a:srgbClr val="0091EA"/>
                </a:solidFill>
                <a:sym typeface="Arial"/>
              </a:rPr>
              <a:t>Vip</a:t>
            </a:r>
            <a:r>
              <a:rPr lang="en-US" altLang="ko-KR" b="1" dirty="0">
                <a:solidFill>
                  <a:srgbClr val="0091EA"/>
                </a:solidFill>
                <a:sym typeface="Arial"/>
              </a:rPr>
              <a:t> </a:t>
            </a:r>
            <a:r>
              <a:rPr lang="ko-KR" altLang="en-US" b="1" dirty="0">
                <a:solidFill>
                  <a:srgbClr val="0091EA"/>
                </a:solidFill>
                <a:sym typeface="Arial"/>
              </a:rPr>
              <a:t>고객 식별하기 </a:t>
            </a:r>
            <a:r>
              <a:rPr lang="en-US" altLang="ko-KR" b="1" dirty="0">
                <a:solidFill>
                  <a:srgbClr val="0091EA"/>
                </a:solidFill>
                <a:sym typeface="Arial"/>
              </a:rPr>
              <a:t>– </a:t>
            </a: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  <a:sym typeface="Arial"/>
              </a:rPr>
              <a:t>연간 구매액 변화량</a:t>
            </a:r>
            <a:endParaRPr lang="en-US" altLang="ko-KR" b="1" dirty="0">
              <a:solidFill>
                <a:srgbClr val="0091EA"/>
              </a:solidFill>
              <a:latin typeface="+mj-lt"/>
              <a:sym typeface="Arial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5" name="직사각형 4"/>
          <p:cNvSpPr/>
          <p:nvPr/>
        </p:nvSpPr>
        <p:spPr>
          <a:xfrm>
            <a:off x="0" y="26504"/>
            <a:ext cx="30812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03. DB </a:t>
            </a:r>
            <a:r>
              <a:rPr lang="ko-KR" altLang="en-US" sz="1100" dirty="0">
                <a:solidFill>
                  <a:schemeClr val="bg1"/>
                </a:solidFill>
              </a:rPr>
              <a:t>데이터를 활용한 분석 프로젝트 </a:t>
            </a:r>
            <a:r>
              <a:rPr lang="en-US" altLang="ko-KR" sz="1100" dirty="0">
                <a:solidFill>
                  <a:schemeClr val="bg1"/>
                </a:solidFill>
              </a:rPr>
              <a:t>10</a:t>
            </a:r>
            <a:r>
              <a:rPr lang="ko-KR" altLang="en-US" sz="1100" dirty="0">
                <a:solidFill>
                  <a:schemeClr val="bg1"/>
                </a:solidFill>
              </a:rPr>
              <a:t>가지</a:t>
            </a:r>
          </a:p>
        </p:txBody>
      </p:sp>
      <p:sp>
        <p:nvSpPr>
          <p:cNvPr id="7" name="AutoShape 4" descr="blob:https://carbon.now.sh/c713d417-5585-4d58-a872-4d23a193cd8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텍스트 개체 틀 3">
            <a:extLst>
              <a:ext uri="{FF2B5EF4-FFF2-40B4-BE49-F238E27FC236}">
                <a16:creationId xmlns:a16="http://schemas.microsoft.com/office/drawing/2014/main" id="{5E63C982-1957-4D61-A7C3-2E43106D0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163" y="1246024"/>
            <a:ext cx="7260016" cy="589801"/>
          </a:xfrm>
        </p:spPr>
        <p:txBody>
          <a:bodyPr/>
          <a:lstStyle/>
          <a:p>
            <a:r>
              <a:rPr lang="en-US" altLang="ko-KR" sz="2000" dirty="0">
                <a:solidFill>
                  <a:srgbClr val="0091EA"/>
                </a:solidFill>
                <a:sym typeface="Arial"/>
              </a:rPr>
              <a:t>Code – </a:t>
            </a:r>
            <a:r>
              <a:rPr lang="ko-KR" altLang="en-US" sz="2000" dirty="0">
                <a:solidFill>
                  <a:srgbClr val="0091EA"/>
                </a:solidFill>
                <a:sym typeface="Arial"/>
              </a:rPr>
              <a:t>고객별 </a:t>
            </a:r>
            <a:r>
              <a:rPr lang="en-US" altLang="ko-KR" sz="2000" dirty="0">
                <a:solidFill>
                  <a:srgbClr val="0091EA"/>
                </a:solidFill>
                <a:sym typeface="Arial"/>
              </a:rPr>
              <a:t>2004</a:t>
            </a:r>
            <a:r>
              <a:rPr lang="ko-KR" altLang="en-US" sz="2000" dirty="0">
                <a:solidFill>
                  <a:srgbClr val="0091EA"/>
                </a:solidFill>
                <a:sym typeface="Arial"/>
              </a:rPr>
              <a:t>년간 구매금액과 </a:t>
            </a:r>
            <a:r>
              <a:rPr lang="en-US" altLang="ko-KR" sz="2000" dirty="0">
                <a:solidFill>
                  <a:srgbClr val="0091EA"/>
                </a:solidFill>
                <a:sym typeface="Arial"/>
              </a:rPr>
              <a:t>2005</a:t>
            </a:r>
            <a:r>
              <a:rPr lang="ko-KR" altLang="en-US" sz="2000" dirty="0">
                <a:solidFill>
                  <a:srgbClr val="0091EA"/>
                </a:solidFill>
                <a:sym typeface="Arial"/>
              </a:rPr>
              <a:t>년 구매금액</a:t>
            </a:r>
            <a:endParaRPr lang="en-US" altLang="ko-KR" sz="2000" dirty="0">
              <a:solidFill>
                <a:srgbClr val="0091EA"/>
              </a:solidFill>
              <a:sym typeface="Arial"/>
            </a:endParaRPr>
          </a:p>
          <a:p>
            <a:endParaRPr lang="ko-KR" altLang="en-US" sz="2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0DCBF1A-2A03-4FA5-B248-15B64AA61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149" y="1853687"/>
            <a:ext cx="7314863" cy="2954655"/>
          </a:xfrm>
          <a:prstGeom prst="rect">
            <a:avLst/>
          </a:prstGeom>
          <a:solidFill>
            <a:srgbClr val="2727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# 시간대별 구매 금액 변화 분석 쿼리 실행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purchase_change_query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"""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SELECT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p.customerNumber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, 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SUM(CASE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WHEN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p.paymentDate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BETWEEN '2004-01-01' AND '2004-12-30' THEN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p.amount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ELSE 0 END) AS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previous_period_total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,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SUM(CASE WHEN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p.paymentDate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BETWEEN '2004-12-30' AND '2005-12-31' THEN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p.amount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ELSE 0 END) AS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recent_period_total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payments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p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INNER JOIN (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SELECT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customerNumber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payments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GROUP BY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customerNumber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ORDER BY SUM(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) DESC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) AS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vip_customers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ON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p.customerNumber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vip_customers.customerNumber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GROUP BY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p.customerNumber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"""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2254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ko-KR" b="1" dirty="0">
                <a:solidFill>
                  <a:srgbClr val="0091EA"/>
                </a:solidFill>
                <a:sym typeface="Arial"/>
              </a:rPr>
              <a:t>1) </a:t>
            </a:r>
            <a:r>
              <a:rPr lang="en-US" altLang="ko-KR" b="1" dirty="0" err="1">
                <a:solidFill>
                  <a:srgbClr val="0091EA"/>
                </a:solidFill>
                <a:sym typeface="Arial"/>
              </a:rPr>
              <a:t>Vip</a:t>
            </a:r>
            <a:r>
              <a:rPr lang="en-US" altLang="ko-KR" b="1" dirty="0">
                <a:solidFill>
                  <a:srgbClr val="0091EA"/>
                </a:solidFill>
                <a:sym typeface="Arial"/>
              </a:rPr>
              <a:t> </a:t>
            </a:r>
            <a:r>
              <a:rPr lang="ko-KR" altLang="en-US" b="1" dirty="0">
                <a:solidFill>
                  <a:srgbClr val="0091EA"/>
                </a:solidFill>
                <a:sym typeface="Arial"/>
              </a:rPr>
              <a:t>고객 식별하기 </a:t>
            </a:r>
            <a:r>
              <a:rPr lang="en-US" altLang="ko-KR" b="1" dirty="0">
                <a:solidFill>
                  <a:srgbClr val="0091EA"/>
                </a:solidFill>
                <a:sym typeface="Arial"/>
              </a:rPr>
              <a:t>– </a:t>
            </a: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  <a:sym typeface="Arial"/>
              </a:rPr>
              <a:t>연간 구매액 변화량</a:t>
            </a:r>
            <a:endParaRPr lang="en-US" altLang="ko-KR" b="1" dirty="0">
              <a:solidFill>
                <a:srgbClr val="0091EA"/>
              </a:solidFill>
              <a:latin typeface="+mj-lt"/>
              <a:sym typeface="Arial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5" name="직사각형 4"/>
          <p:cNvSpPr/>
          <p:nvPr/>
        </p:nvSpPr>
        <p:spPr>
          <a:xfrm>
            <a:off x="0" y="26504"/>
            <a:ext cx="30812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03. DB </a:t>
            </a:r>
            <a:r>
              <a:rPr lang="ko-KR" altLang="en-US" sz="1100" dirty="0">
                <a:solidFill>
                  <a:schemeClr val="bg1"/>
                </a:solidFill>
              </a:rPr>
              <a:t>데이터를 활용한 분석 프로젝트 </a:t>
            </a:r>
            <a:r>
              <a:rPr lang="en-US" altLang="ko-KR" sz="1100" dirty="0">
                <a:solidFill>
                  <a:schemeClr val="bg1"/>
                </a:solidFill>
              </a:rPr>
              <a:t>10</a:t>
            </a:r>
            <a:r>
              <a:rPr lang="ko-KR" altLang="en-US" sz="1100" dirty="0">
                <a:solidFill>
                  <a:schemeClr val="bg1"/>
                </a:solidFill>
              </a:rPr>
              <a:t>가지</a:t>
            </a:r>
          </a:p>
        </p:txBody>
      </p:sp>
      <p:sp>
        <p:nvSpPr>
          <p:cNvPr id="7" name="AutoShape 4" descr="blob:https://carbon.now.sh/c713d417-5585-4d58-a872-4d23a193cd8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텍스트 개체 틀 3">
            <a:extLst>
              <a:ext uri="{FF2B5EF4-FFF2-40B4-BE49-F238E27FC236}">
                <a16:creationId xmlns:a16="http://schemas.microsoft.com/office/drawing/2014/main" id="{5E63C982-1957-4D61-A7C3-2E43106D0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163" y="1246024"/>
            <a:ext cx="7260016" cy="589801"/>
          </a:xfrm>
        </p:spPr>
        <p:txBody>
          <a:bodyPr/>
          <a:lstStyle/>
          <a:p>
            <a:r>
              <a:rPr lang="en-US" altLang="ko-KR" sz="2000" dirty="0">
                <a:solidFill>
                  <a:srgbClr val="0091EA"/>
                </a:solidFill>
                <a:sym typeface="Arial"/>
              </a:rPr>
              <a:t>Code – </a:t>
            </a:r>
            <a:r>
              <a:rPr lang="ko-KR" altLang="en-US" sz="2000" dirty="0">
                <a:solidFill>
                  <a:srgbClr val="0091EA"/>
                </a:solidFill>
                <a:sym typeface="Arial"/>
              </a:rPr>
              <a:t>고객별 </a:t>
            </a:r>
            <a:r>
              <a:rPr lang="en-US" altLang="ko-KR" sz="2000" dirty="0">
                <a:solidFill>
                  <a:srgbClr val="0091EA"/>
                </a:solidFill>
                <a:sym typeface="Arial"/>
              </a:rPr>
              <a:t>2004</a:t>
            </a:r>
            <a:r>
              <a:rPr lang="ko-KR" altLang="en-US" sz="2000" dirty="0">
                <a:solidFill>
                  <a:srgbClr val="0091EA"/>
                </a:solidFill>
                <a:sym typeface="Arial"/>
              </a:rPr>
              <a:t>년간 구매금액과 </a:t>
            </a:r>
            <a:r>
              <a:rPr lang="en-US" altLang="ko-KR" sz="2000" dirty="0">
                <a:solidFill>
                  <a:srgbClr val="0091EA"/>
                </a:solidFill>
                <a:sym typeface="Arial"/>
              </a:rPr>
              <a:t>2005</a:t>
            </a:r>
            <a:r>
              <a:rPr lang="ko-KR" altLang="en-US" sz="2000" dirty="0">
                <a:solidFill>
                  <a:srgbClr val="0091EA"/>
                </a:solidFill>
                <a:sym typeface="Arial"/>
              </a:rPr>
              <a:t>년 구매금액</a:t>
            </a:r>
            <a:endParaRPr lang="en-US" altLang="ko-KR" sz="2000" dirty="0">
              <a:solidFill>
                <a:srgbClr val="0091EA"/>
              </a:solidFill>
              <a:sym typeface="Arial"/>
            </a:endParaRPr>
          </a:p>
          <a:p>
            <a:endParaRPr lang="ko-KR" altLang="en-US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768810-0FF0-490A-B66B-D376FE26A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3" y="1835825"/>
            <a:ext cx="7308850" cy="2031325"/>
          </a:xfrm>
          <a:prstGeom prst="rect">
            <a:avLst/>
          </a:prstGeom>
          <a:solidFill>
            <a:srgbClr val="2727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# SQL 쿼리 실행 및 결과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DataFrame으로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변환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purchase_change_df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pd.read_sql_query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purchase_change_query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# 구매 금액 변화 계산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purchase_change_df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change_in_spending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purchase_change_df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recent_period_total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purchase_change_df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previous_period_total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# 변화량의 절대값에 따라 상위 10개 고객 선택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top_10_customers_change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purchase_change_df.assign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abs_change_in_spending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purchase_change_df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change_in_spending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nlargest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abs_change_in_spending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6940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ko-KR" b="1" dirty="0">
                <a:solidFill>
                  <a:srgbClr val="0091EA"/>
                </a:solidFill>
                <a:sym typeface="Arial"/>
              </a:rPr>
              <a:t>1) </a:t>
            </a:r>
            <a:r>
              <a:rPr lang="en-US" altLang="ko-KR" b="1" dirty="0" err="1">
                <a:solidFill>
                  <a:srgbClr val="0091EA"/>
                </a:solidFill>
                <a:sym typeface="Arial"/>
              </a:rPr>
              <a:t>Vip</a:t>
            </a:r>
            <a:r>
              <a:rPr lang="en-US" altLang="ko-KR" b="1" dirty="0">
                <a:solidFill>
                  <a:srgbClr val="0091EA"/>
                </a:solidFill>
                <a:sym typeface="Arial"/>
              </a:rPr>
              <a:t> </a:t>
            </a:r>
            <a:r>
              <a:rPr lang="ko-KR" altLang="en-US" b="1" dirty="0">
                <a:solidFill>
                  <a:srgbClr val="0091EA"/>
                </a:solidFill>
                <a:sym typeface="Arial"/>
              </a:rPr>
              <a:t>고객 식별하기 </a:t>
            </a:r>
            <a:r>
              <a:rPr lang="en-US" altLang="ko-KR" b="1" dirty="0">
                <a:solidFill>
                  <a:srgbClr val="0091EA"/>
                </a:solidFill>
                <a:sym typeface="Arial"/>
              </a:rPr>
              <a:t>– </a:t>
            </a: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  <a:sym typeface="Arial"/>
              </a:rPr>
              <a:t>연간 구매액 변화량</a:t>
            </a:r>
            <a:endParaRPr lang="en-US" altLang="ko-KR" b="1" dirty="0">
              <a:solidFill>
                <a:srgbClr val="0091EA"/>
              </a:solidFill>
              <a:latin typeface="+mj-lt"/>
              <a:sym typeface="Arial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5" name="직사각형 4"/>
          <p:cNvSpPr/>
          <p:nvPr/>
        </p:nvSpPr>
        <p:spPr>
          <a:xfrm>
            <a:off x="0" y="26504"/>
            <a:ext cx="30812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03. DB </a:t>
            </a:r>
            <a:r>
              <a:rPr lang="ko-KR" altLang="en-US" sz="1100" dirty="0">
                <a:solidFill>
                  <a:schemeClr val="bg1"/>
                </a:solidFill>
              </a:rPr>
              <a:t>데이터를 활용한 분석 프로젝트 </a:t>
            </a:r>
            <a:r>
              <a:rPr lang="en-US" altLang="ko-KR" sz="1100" dirty="0">
                <a:solidFill>
                  <a:schemeClr val="bg1"/>
                </a:solidFill>
              </a:rPr>
              <a:t>10</a:t>
            </a:r>
            <a:r>
              <a:rPr lang="ko-KR" altLang="en-US" sz="1100" dirty="0">
                <a:solidFill>
                  <a:schemeClr val="bg1"/>
                </a:solidFill>
              </a:rPr>
              <a:t>가지</a:t>
            </a:r>
          </a:p>
        </p:txBody>
      </p:sp>
      <p:sp>
        <p:nvSpPr>
          <p:cNvPr id="7" name="AutoShape 4" descr="blob:https://carbon.now.sh/c713d417-5585-4d58-a872-4d23a193cd8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텍스트 개체 틀 3">
            <a:extLst>
              <a:ext uri="{FF2B5EF4-FFF2-40B4-BE49-F238E27FC236}">
                <a16:creationId xmlns:a16="http://schemas.microsoft.com/office/drawing/2014/main" id="{5E63C982-1957-4D61-A7C3-2E43106D0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163" y="1246024"/>
            <a:ext cx="7697496" cy="589801"/>
          </a:xfrm>
        </p:spPr>
        <p:txBody>
          <a:bodyPr/>
          <a:lstStyle/>
          <a:p>
            <a:r>
              <a:rPr lang="en-US" altLang="ko-KR" sz="2000" dirty="0">
                <a:solidFill>
                  <a:srgbClr val="0091EA"/>
                </a:solidFill>
                <a:sym typeface="Arial"/>
              </a:rPr>
              <a:t>Code – </a:t>
            </a:r>
            <a:r>
              <a:rPr lang="ko-KR" altLang="en-US" sz="2000" dirty="0">
                <a:solidFill>
                  <a:srgbClr val="0091EA"/>
                </a:solidFill>
                <a:sym typeface="Arial"/>
              </a:rPr>
              <a:t>고객별 </a:t>
            </a:r>
            <a:r>
              <a:rPr lang="en-US" altLang="ko-KR" sz="2000" dirty="0">
                <a:solidFill>
                  <a:srgbClr val="0091EA"/>
                </a:solidFill>
                <a:sym typeface="Arial"/>
              </a:rPr>
              <a:t>2004</a:t>
            </a:r>
            <a:r>
              <a:rPr lang="ko-KR" altLang="en-US" sz="2000" dirty="0">
                <a:solidFill>
                  <a:srgbClr val="0091EA"/>
                </a:solidFill>
                <a:sym typeface="Arial"/>
              </a:rPr>
              <a:t>년간 구매금액과 </a:t>
            </a:r>
            <a:r>
              <a:rPr lang="en-US" altLang="ko-KR" sz="2000" dirty="0">
                <a:solidFill>
                  <a:srgbClr val="0091EA"/>
                </a:solidFill>
                <a:sym typeface="Arial"/>
              </a:rPr>
              <a:t>2005</a:t>
            </a:r>
            <a:r>
              <a:rPr lang="ko-KR" altLang="en-US" sz="2000" dirty="0">
                <a:solidFill>
                  <a:srgbClr val="0091EA"/>
                </a:solidFill>
                <a:sym typeface="Arial"/>
              </a:rPr>
              <a:t>년 구매금액 그래프</a:t>
            </a:r>
            <a:endParaRPr lang="en-US" altLang="ko-KR" sz="2000" dirty="0">
              <a:solidFill>
                <a:srgbClr val="0091EA"/>
              </a:solidFill>
              <a:sym typeface="Arial"/>
            </a:endParaRPr>
          </a:p>
          <a:p>
            <a:endParaRPr lang="ko-KR" altLang="en-US" sz="2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DD80613-461B-4A1C-B9C3-80F6E35FB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3" y="1712715"/>
            <a:ext cx="7314863" cy="2831544"/>
          </a:xfrm>
          <a:prstGeom prst="rect">
            <a:avLst/>
          </a:prstGeom>
          <a:solidFill>
            <a:srgbClr val="2727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# 상위 10개 고객의 원래 변화량 시각화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plt.figure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figsize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))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# 여기서는 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loc을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사용해 원래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DataFrame에서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상위 10명 고객의 데이터를 가져옵니다.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plt.bar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(top_10_customers_change[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customerNumber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astype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4BE6FA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purchase_change_df.loc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[top_10_customers_change.index,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change_in_spending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orange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plt.xlabel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Customer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plt.ylabel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Change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Spent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($)'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plt.title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10 VIP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Customers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Largest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Changes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Spending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plt.xticks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rotation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45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plt.tight_layout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# </a:t>
            </a:r>
            <a:r>
              <a:rPr lang="ko-KR" altLang="en-US" dirty="0">
                <a:solidFill>
                  <a:srgbClr val="999999"/>
                </a:solidFill>
              </a:rPr>
              <a:t>그래프의 레이아웃을 자동으로 </a:t>
            </a:r>
            <a:r>
              <a:rPr lang="en-US" altLang="ko-KR" dirty="0">
                <a:solidFill>
                  <a:srgbClr val="999999"/>
                </a:solidFill>
              </a:rPr>
              <a:t>'</a:t>
            </a:r>
            <a:r>
              <a:rPr lang="ko-KR" altLang="en-US" dirty="0">
                <a:solidFill>
                  <a:srgbClr val="999999"/>
                </a:solidFill>
              </a:rPr>
              <a:t>꽉 차게</a:t>
            </a:r>
            <a:r>
              <a:rPr lang="en-US" altLang="ko-KR" dirty="0">
                <a:solidFill>
                  <a:srgbClr val="999999"/>
                </a:solidFill>
              </a:rPr>
              <a:t>' </a:t>
            </a:r>
            <a:r>
              <a:rPr lang="ko-KR" altLang="en-US" dirty="0">
                <a:solidFill>
                  <a:srgbClr val="999999"/>
                </a:solidFill>
              </a:rPr>
              <a:t>조정해 줌으로써</a:t>
            </a:r>
            <a:r>
              <a:rPr lang="en-US" altLang="ko-KR" dirty="0">
                <a:solidFill>
                  <a:srgbClr val="999999"/>
                </a:solidFill>
              </a:rPr>
              <a:t>, </a:t>
            </a:r>
            <a:r>
              <a:rPr lang="ko-KR" altLang="en-US" dirty="0">
                <a:solidFill>
                  <a:srgbClr val="999999"/>
                </a:solidFill>
              </a:rPr>
              <a:t>그래프 요소들이 서로 겹치지 않고 보기 좋게 표시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99999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plt.show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6507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ko-KR" b="1" dirty="0">
                <a:solidFill>
                  <a:srgbClr val="0091EA"/>
                </a:solidFill>
                <a:sym typeface="Arial"/>
              </a:rPr>
              <a:t>1) </a:t>
            </a:r>
            <a:r>
              <a:rPr lang="en-US" altLang="ko-KR" b="1" dirty="0" err="1">
                <a:solidFill>
                  <a:srgbClr val="0091EA"/>
                </a:solidFill>
                <a:sym typeface="Arial"/>
              </a:rPr>
              <a:t>Vip</a:t>
            </a:r>
            <a:r>
              <a:rPr lang="en-US" altLang="ko-KR" b="1" dirty="0">
                <a:solidFill>
                  <a:srgbClr val="0091EA"/>
                </a:solidFill>
                <a:sym typeface="Arial"/>
              </a:rPr>
              <a:t> </a:t>
            </a:r>
            <a:r>
              <a:rPr lang="ko-KR" altLang="en-US" b="1" dirty="0">
                <a:solidFill>
                  <a:srgbClr val="0091EA"/>
                </a:solidFill>
                <a:sym typeface="Arial"/>
              </a:rPr>
              <a:t>고객 식별하기 </a:t>
            </a:r>
            <a:r>
              <a:rPr lang="en-US" altLang="ko-KR" b="1" dirty="0">
                <a:solidFill>
                  <a:srgbClr val="0091EA"/>
                </a:solidFill>
                <a:sym typeface="Arial"/>
              </a:rPr>
              <a:t>– </a:t>
            </a: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  <a:sym typeface="Arial"/>
              </a:rPr>
              <a:t>연간 구매액 변화량</a:t>
            </a:r>
            <a:endParaRPr lang="en-US" altLang="ko-KR" b="1" dirty="0">
              <a:solidFill>
                <a:srgbClr val="0091EA"/>
              </a:solidFill>
              <a:latin typeface="+mj-lt"/>
              <a:sym typeface="Arial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5" name="직사각형 4"/>
          <p:cNvSpPr/>
          <p:nvPr/>
        </p:nvSpPr>
        <p:spPr>
          <a:xfrm>
            <a:off x="0" y="26504"/>
            <a:ext cx="30812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03. DB </a:t>
            </a:r>
            <a:r>
              <a:rPr lang="ko-KR" altLang="en-US" sz="1100" dirty="0">
                <a:solidFill>
                  <a:schemeClr val="bg1"/>
                </a:solidFill>
              </a:rPr>
              <a:t>데이터를 활용한 분석 프로젝트 </a:t>
            </a:r>
            <a:r>
              <a:rPr lang="en-US" altLang="ko-KR" sz="1100" dirty="0">
                <a:solidFill>
                  <a:schemeClr val="bg1"/>
                </a:solidFill>
              </a:rPr>
              <a:t>10</a:t>
            </a:r>
            <a:r>
              <a:rPr lang="ko-KR" altLang="en-US" sz="1100" dirty="0">
                <a:solidFill>
                  <a:schemeClr val="bg1"/>
                </a:solidFill>
              </a:rPr>
              <a:t>가지</a:t>
            </a:r>
          </a:p>
        </p:txBody>
      </p:sp>
      <p:sp>
        <p:nvSpPr>
          <p:cNvPr id="7" name="AutoShape 4" descr="blob:https://carbon.now.sh/c713d417-5585-4d58-a872-4d23a193cd8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608514" y="1276350"/>
            <a:ext cx="3443666" cy="30013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Customer number 141 </a:t>
            </a:r>
            <a:r>
              <a:rPr lang="ko-KR" altLang="en-US" sz="1600" dirty="0"/>
              <a:t>고객은 전체 주문  수량과 총주문금액도 </a:t>
            </a:r>
            <a:r>
              <a:rPr lang="en-US" altLang="ko-KR" sz="1600" dirty="0"/>
              <a:t>1</a:t>
            </a:r>
            <a:r>
              <a:rPr lang="ko-KR" altLang="en-US" sz="1600" dirty="0"/>
              <a:t>등이지만</a:t>
            </a:r>
            <a:r>
              <a:rPr lang="en-US" altLang="ko-KR" sz="1600" dirty="0"/>
              <a:t>, 2004</a:t>
            </a:r>
            <a:r>
              <a:rPr lang="ko-KR" altLang="en-US" sz="1600" dirty="0"/>
              <a:t>년과</a:t>
            </a:r>
            <a:r>
              <a:rPr lang="en-US" altLang="ko-KR" sz="1600" dirty="0"/>
              <a:t> 2005</a:t>
            </a:r>
            <a:r>
              <a:rPr lang="ko-KR" altLang="en-US" sz="1600" dirty="0"/>
              <a:t>년의 총구매금액 변화도 </a:t>
            </a:r>
            <a:r>
              <a:rPr lang="en-US" altLang="ko-KR" sz="1600" dirty="0"/>
              <a:t>1</a:t>
            </a:r>
            <a:r>
              <a:rPr lang="ko-KR" altLang="en-US" sz="1600" dirty="0"/>
              <a:t>등이다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124</a:t>
            </a:r>
            <a:r>
              <a:rPr lang="ko-KR" altLang="en-US" sz="1600" dirty="0"/>
              <a:t>번 고객은 </a:t>
            </a:r>
            <a:r>
              <a:rPr lang="en-US" altLang="ko-KR" sz="1600" dirty="0"/>
              <a:t>2004</a:t>
            </a:r>
            <a:r>
              <a:rPr lang="ko-KR" altLang="en-US" sz="1600" dirty="0"/>
              <a:t>년 구매금액과</a:t>
            </a:r>
            <a:r>
              <a:rPr lang="en-US" altLang="ko-KR" sz="1600" dirty="0"/>
              <a:t> 2005</a:t>
            </a:r>
            <a:r>
              <a:rPr lang="ko-KR" altLang="en-US" sz="1600" dirty="0"/>
              <a:t>년 구매금액의 큰 차이는 없는지 그래프에 없다</a:t>
            </a:r>
            <a:r>
              <a:rPr lang="en-US" altLang="ko-KR" sz="1600" dirty="0"/>
              <a:t>.</a:t>
            </a:r>
          </a:p>
        </p:txBody>
      </p:sp>
      <p:sp>
        <p:nvSpPr>
          <p:cNvPr id="11" name="텍스트 개체 틀 3">
            <a:extLst>
              <a:ext uri="{FF2B5EF4-FFF2-40B4-BE49-F238E27FC236}">
                <a16:creationId xmlns:a16="http://schemas.microsoft.com/office/drawing/2014/main" id="{5E63C982-1957-4D61-A7C3-2E43106D0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163" y="1246024"/>
            <a:ext cx="7260016" cy="589801"/>
          </a:xfrm>
        </p:spPr>
        <p:txBody>
          <a:bodyPr/>
          <a:lstStyle/>
          <a:p>
            <a:r>
              <a:rPr lang="ko-KR" altLang="en-US" sz="2000" dirty="0">
                <a:solidFill>
                  <a:srgbClr val="0091EA"/>
                </a:solidFill>
                <a:sym typeface="Arial"/>
              </a:rPr>
              <a:t>실행결과 </a:t>
            </a:r>
            <a:endParaRPr lang="en-US" altLang="ko-KR" sz="2000" dirty="0">
              <a:solidFill>
                <a:srgbClr val="0091EA"/>
              </a:solidFill>
              <a:sym typeface="Arial"/>
            </a:endParaRPr>
          </a:p>
          <a:p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9A60FA-13AE-49BB-9CE5-491AFD8D0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50" y="1835824"/>
            <a:ext cx="3834000" cy="228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5877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ko-KR" b="1" dirty="0">
                <a:solidFill>
                  <a:srgbClr val="0091EA"/>
                </a:solidFill>
                <a:sym typeface="Arial"/>
              </a:rPr>
              <a:t>1) </a:t>
            </a:r>
            <a:r>
              <a:rPr lang="en-US" altLang="ko-KR" b="1" dirty="0" err="1">
                <a:solidFill>
                  <a:srgbClr val="0091EA"/>
                </a:solidFill>
                <a:sym typeface="Arial"/>
              </a:rPr>
              <a:t>Vip</a:t>
            </a:r>
            <a:r>
              <a:rPr lang="en-US" altLang="ko-KR" b="1" dirty="0">
                <a:solidFill>
                  <a:srgbClr val="0091EA"/>
                </a:solidFill>
                <a:sym typeface="Arial"/>
              </a:rPr>
              <a:t> </a:t>
            </a:r>
            <a:r>
              <a:rPr lang="ko-KR" altLang="en-US" b="1" dirty="0">
                <a:solidFill>
                  <a:srgbClr val="0091EA"/>
                </a:solidFill>
                <a:sym typeface="Arial"/>
              </a:rPr>
              <a:t>고객 식별하기 </a:t>
            </a:r>
            <a:r>
              <a:rPr lang="en-US" altLang="ko-KR" b="1" dirty="0">
                <a:solidFill>
                  <a:srgbClr val="0091EA"/>
                </a:solidFill>
                <a:sym typeface="Arial"/>
              </a:rPr>
              <a:t>– </a:t>
            </a: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  <a:sym typeface="Arial"/>
              </a:rPr>
              <a:t>연간 구매액 변화량</a:t>
            </a:r>
            <a:endParaRPr lang="en-US" altLang="ko-KR" b="1" dirty="0">
              <a:solidFill>
                <a:srgbClr val="0091EA"/>
              </a:solidFill>
              <a:latin typeface="+mj-lt"/>
              <a:sym typeface="Arial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5" name="직사각형 4"/>
          <p:cNvSpPr/>
          <p:nvPr/>
        </p:nvSpPr>
        <p:spPr>
          <a:xfrm>
            <a:off x="0" y="26504"/>
            <a:ext cx="30812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03. DB </a:t>
            </a:r>
            <a:r>
              <a:rPr lang="ko-KR" altLang="en-US" sz="1100" dirty="0">
                <a:solidFill>
                  <a:schemeClr val="bg1"/>
                </a:solidFill>
              </a:rPr>
              <a:t>데이터를 활용한 분석 프로젝트 </a:t>
            </a:r>
            <a:r>
              <a:rPr lang="en-US" altLang="ko-KR" sz="1100" dirty="0">
                <a:solidFill>
                  <a:schemeClr val="bg1"/>
                </a:solidFill>
              </a:rPr>
              <a:t>10</a:t>
            </a:r>
            <a:r>
              <a:rPr lang="ko-KR" altLang="en-US" sz="1100" dirty="0">
                <a:solidFill>
                  <a:schemeClr val="bg1"/>
                </a:solidFill>
              </a:rPr>
              <a:t>가지</a:t>
            </a:r>
          </a:p>
        </p:txBody>
      </p:sp>
      <p:sp>
        <p:nvSpPr>
          <p:cNvPr id="7" name="AutoShape 4" descr="blob:https://carbon.now.sh/c713d417-5585-4d58-a872-4d23a193cd8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텍스트 개체 틀 3">
            <a:extLst>
              <a:ext uri="{FF2B5EF4-FFF2-40B4-BE49-F238E27FC236}">
                <a16:creationId xmlns:a16="http://schemas.microsoft.com/office/drawing/2014/main" id="{5E63C982-1957-4D61-A7C3-2E43106D0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163" y="1246024"/>
            <a:ext cx="7260016" cy="589801"/>
          </a:xfrm>
        </p:spPr>
        <p:txBody>
          <a:bodyPr/>
          <a:lstStyle/>
          <a:p>
            <a:r>
              <a:rPr lang="en-US" altLang="ko-KR" sz="2000" dirty="0">
                <a:solidFill>
                  <a:srgbClr val="0091EA"/>
                </a:solidFill>
                <a:sym typeface="Arial"/>
              </a:rPr>
              <a:t>Code – </a:t>
            </a:r>
            <a:r>
              <a:rPr lang="ko-KR" altLang="en-US" sz="2000" dirty="0">
                <a:solidFill>
                  <a:srgbClr val="0091EA"/>
                </a:solidFill>
                <a:sym typeface="Arial"/>
              </a:rPr>
              <a:t>구매금액 상위</a:t>
            </a:r>
            <a:r>
              <a:rPr lang="en-US" altLang="ko-KR" sz="2000" dirty="0">
                <a:solidFill>
                  <a:srgbClr val="0091EA"/>
                </a:solidFill>
                <a:sym typeface="Arial"/>
              </a:rPr>
              <a:t>10</a:t>
            </a:r>
            <a:r>
              <a:rPr lang="ko-KR" altLang="en-US" sz="2000" dirty="0">
                <a:solidFill>
                  <a:srgbClr val="0091EA"/>
                </a:solidFill>
                <a:sym typeface="Arial"/>
              </a:rPr>
              <a:t>명</a:t>
            </a:r>
            <a:r>
              <a:rPr lang="en-US" altLang="ko-KR" sz="2000" dirty="0">
                <a:solidFill>
                  <a:srgbClr val="0091EA"/>
                </a:solidFill>
                <a:sym typeface="Arial"/>
              </a:rPr>
              <a:t>, </a:t>
            </a:r>
            <a:r>
              <a:rPr lang="ko-KR" altLang="en-US" sz="2000" dirty="0">
                <a:solidFill>
                  <a:srgbClr val="0091EA"/>
                </a:solidFill>
                <a:sym typeface="Arial"/>
              </a:rPr>
              <a:t>하위</a:t>
            </a:r>
            <a:r>
              <a:rPr lang="en-US" altLang="ko-KR" sz="2000" dirty="0">
                <a:solidFill>
                  <a:srgbClr val="0091EA"/>
                </a:solidFill>
                <a:sym typeface="Arial"/>
              </a:rPr>
              <a:t>10</a:t>
            </a:r>
            <a:r>
              <a:rPr lang="ko-KR" altLang="en-US" sz="2000" dirty="0">
                <a:solidFill>
                  <a:srgbClr val="0091EA"/>
                </a:solidFill>
                <a:sym typeface="Arial"/>
              </a:rPr>
              <a:t>명</a:t>
            </a:r>
            <a:endParaRPr lang="en-US" altLang="ko-KR" sz="2000" dirty="0">
              <a:solidFill>
                <a:srgbClr val="0091EA"/>
              </a:solidFill>
              <a:sym typeface="Arial"/>
            </a:endParaRPr>
          </a:p>
          <a:p>
            <a:endParaRPr lang="ko-KR" altLang="en-US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3890E2-E7E2-4941-9B42-92F1C06FB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3" y="1835825"/>
            <a:ext cx="7308850" cy="1477328"/>
          </a:xfrm>
          <a:prstGeom prst="rect">
            <a:avLst/>
          </a:prstGeom>
          <a:solidFill>
            <a:srgbClr val="2727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# 구매 금액 변화량이 증가한 상위 10명의 고객을 찾습니다.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increased_spending_top10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purchase_change_df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purchase_change_df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change_in_spending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nlargest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change_in_spending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# 구매 금액 변화량이 감소한 상위 10명의 고객을 찾습니다.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decreased_spending_top10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purchase_change_df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purchase_change_df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change_in_spending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nsmallest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change_in_spending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 \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sort_values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change_in_spending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ascending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4BE6FA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# 감소한 금액이 큰 순서대로 정렬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2325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ko-KR" b="1" dirty="0">
                <a:solidFill>
                  <a:srgbClr val="0091EA"/>
                </a:solidFill>
                <a:sym typeface="Arial"/>
              </a:rPr>
              <a:t>1) </a:t>
            </a:r>
            <a:r>
              <a:rPr lang="en-US" altLang="ko-KR" b="1" dirty="0" err="1">
                <a:solidFill>
                  <a:srgbClr val="0091EA"/>
                </a:solidFill>
                <a:sym typeface="Arial"/>
              </a:rPr>
              <a:t>Vip</a:t>
            </a:r>
            <a:r>
              <a:rPr lang="en-US" altLang="ko-KR" b="1" dirty="0">
                <a:solidFill>
                  <a:srgbClr val="0091EA"/>
                </a:solidFill>
                <a:sym typeface="Arial"/>
              </a:rPr>
              <a:t> </a:t>
            </a:r>
            <a:r>
              <a:rPr lang="ko-KR" altLang="en-US" b="1" dirty="0">
                <a:solidFill>
                  <a:srgbClr val="0091EA"/>
                </a:solidFill>
                <a:sym typeface="Arial"/>
              </a:rPr>
              <a:t>고객 식별하기 </a:t>
            </a:r>
            <a:r>
              <a:rPr lang="en-US" altLang="ko-KR" b="1" dirty="0">
                <a:solidFill>
                  <a:srgbClr val="0091EA"/>
                </a:solidFill>
                <a:sym typeface="Arial"/>
              </a:rPr>
              <a:t>– </a:t>
            </a: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  <a:sym typeface="Arial"/>
              </a:rPr>
              <a:t>연간 구매액 변화량</a:t>
            </a:r>
            <a:endParaRPr lang="en-US" altLang="ko-KR" b="1" dirty="0">
              <a:solidFill>
                <a:srgbClr val="0091EA"/>
              </a:solidFill>
              <a:latin typeface="+mj-lt"/>
              <a:sym typeface="Arial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5" name="직사각형 4"/>
          <p:cNvSpPr/>
          <p:nvPr/>
        </p:nvSpPr>
        <p:spPr>
          <a:xfrm>
            <a:off x="0" y="26504"/>
            <a:ext cx="30812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03. DB </a:t>
            </a:r>
            <a:r>
              <a:rPr lang="ko-KR" altLang="en-US" sz="1100" dirty="0">
                <a:solidFill>
                  <a:schemeClr val="bg1"/>
                </a:solidFill>
              </a:rPr>
              <a:t>데이터를 활용한 분석 프로젝트 </a:t>
            </a:r>
            <a:r>
              <a:rPr lang="en-US" altLang="ko-KR" sz="1100" dirty="0">
                <a:solidFill>
                  <a:schemeClr val="bg1"/>
                </a:solidFill>
              </a:rPr>
              <a:t>10</a:t>
            </a:r>
            <a:r>
              <a:rPr lang="ko-KR" altLang="en-US" sz="1100" dirty="0">
                <a:solidFill>
                  <a:schemeClr val="bg1"/>
                </a:solidFill>
              </a:rPr>
              <a:t>가지</a:t>
            </a:r>
          </a:p>
        </p:txBody>
      </p:sp>
      <p:sp>
        <p:nvSpPr>
          <p:cNvPr id="7" name="AutoShape 4" descr="blob:https://carbon.now.sh/c713d417-5585-4d58-a872-4d23a193cd8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텍스트 개체 틀 3">
            <a:extLst>
              <a:ext uri="{FF2B5EF4-FFF2-40B4-BE49-F238E27FC236}">
                <a16:creationId xmlns:a16="http://schemas.microsoft.com/office/drawing/2014/main" id="{5E63C982-1957-4D61-A7C3-2E43106D0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163" y="1246024"/>
            <a:ext cx="7260016" cy="589801"/>
          </a:xfrm>
        </p:spPr>
        <p:txBody>
          <a:bodyPr/>
          <a:lstStyle/>
          <a:p>
            <a:r>
              <a:rPr lang="en-US" altLang="ko-KR" sz="2000" dirty="0">
                <a:solidFill>
                  <a:srgbClr val="0091EA"/>
                </a:solidFill>
                <a:sym typeface="Arial"/>
              </a:rPr>
              <a:t>Code – </a:t>
            </a:r>
            <a:r>
              <a:rPr lang="ko-KR" altLang="en-US" sz="2000" dirty="0">
                <a:solidFill>
                  <a:srgbClr val="0091EA"/>
                </a:solidFill>
                <a:sym typeface="Arial"/>
              </a:rPr>
              <a:t>구매금액 상위</a:t>
            </a:r>
            <a:r>
              <a:rPr lang="en-US" altLang="ko-KR" sz="2000" dirty="0">
                <a:solidFill>
                  <a:srgbClr val="0091EA"/>
                </a:solidFill>
                <a:sym typeface="Arial"/>
              </a:rPr>
              <a:t>10</a:t>
            </a:r>
            <a:r>
              <a:rPr lang="ko-KR" altLang="en-US" sz="2000" dirty="0">
                <a:solidFill>
                  <a:srgbClr val="0091EA"/>
                </a:solidFill>
                <a:sym typeface="Arial"/>
              </a:rPr>
              <a:t>명</a:t>
            </a:r>
            <a:r>
              <a:rPr lang="en-US" altLang="ko-KR" sz="2000" dirty="0">
                <a:solidFill>
                  <a:srgbClr val="0091EA"/>
                </a:solidFill>
                <a:sym typeface="Arial"/>
              </a:rPr>
              <a:t>, </a:t>
            </a:r>
            <a:r>
              <a:rPr lang="ko-KR" altLang="en-US" sz="2000" dirty="0">
                <a:solidFill>
                  <a:srgbClr val="0091EA"/>
                </a:solidFill>
                <a:sym typeface="Arial"/>
              </a:rPr>
              <a:t>하위</a:t>
            </a:r>
            <a:r>
              <a:rPr lang="en-US" altLang="ko-KR" sz="2000" dirty="0">
                <a:solidFill>
                  <a:srgbClr val="0091EA"/>
                </a:solidFill>
                <a:sym typeface="Arial"/>
              </a:rPr>
              <a:t>10</a:t>
            </a:r>
            <a:r>
              <a:rPr lang="ko-KR" altLang="en-US" sz="2000" dirty="0">
                <a:solidFill>
                  <a:srgbClr val="0091EA"/>
                </a:solidFill>
                <a:sym typeface="Arial"/>
              </a:rPr>
              <a:t>명 그래프</a:t>
            </a:r>
            <a:endParaRPr lang="en-US" altLang="ko-KR" sz="2000" dirty="0">
              <a:solidFill>
                <a:srgbClr val="0091EA"/>
              </a:solidFill>
              <a:sym typeface="Arial"/>
            </a:endParaRPr>
          </a:p>
          <a:p>
            <a:endParaRPr lang="ko-KR" altLang="en-US" sz="20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C93451E-2C17-4BDB-8FE5-663B0E0A8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3" y="1835825"/>
            <a:ext cx="7336274" cy="2585323"/>
          </a:xfrm>
          <a:prstGeom prst="rect">
            <a:avLst/>
          </a:prstGeom>
          <a:solidFill>
            <a:srgbClr val="2727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# 증가한 고객의 변화량 시각화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plt.figure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figsize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plt.bar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(increased_spending_top10[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customerNumber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astype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4BE6FA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), increased_spending_top10[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change_in_spending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plt.xlabel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Customer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plt.ylabel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Increase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Spent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($)'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plt.title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10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Customers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Increased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Spending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plt.xticks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rotation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plt.tight_layout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plt.show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# 감소한 고객의 변화량 시각화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plt.figure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figsize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plt.bar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(decreased_spending_top10[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customerNumber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astype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4BE6FA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), decreased_spending_top10[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change_in_spending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plt.xlabel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Customer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plt.ylabel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Decrease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Spent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($)'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plt.title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10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Customers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Decreased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Spending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plt.xticks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rotation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plt.tight_layout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plt.show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2899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ko-KR" b="1" dirty="0">
                <a:solidFill>
                  <a:srgbClr val="0091EA"/>
                </a:solidFill>
                <a:sym typeface="Arial"/>
              </a:rPr>
              <a:t>1) </a:t>
            </a:r>
            <a:r>
              <a:rPr lang="en-US" altLang="ko-KR" b="1" dirty="0" err="1">
                <a:solidFill>
                  <a:srgbClr val="0091EA"/>
                </a:solidFill>
                <a:sym typeface="Arial"/>
              </a:rPr>
              <a:t>Vip</a:t>
            </a:r>
            <a:r>
              <a:rPr lang="en-US" altLang="ko-KR" b="1" dirty="0">
                <a:solidFill>
                  <a:srgbClr val="0091EA"/>
                </a:solidFill>
                <a:sym typeface="Arial"/>
              </a:rPr>
              <a:t> </a:t>
            </a:r>
            <a:r>
              <a:rPr lang="ko-KR" altLang="en-US" b="1" dirty="0">
                <a:solidFill>
                  <a:srgbClr val="0091EA"/>
                </a:solidFill>
                <a:sym typeface="Arial"/>
              </a:rPr>
              <a:t>고객 식별하기 </a:t>
            </a:r>
            <a:r>
              <a:rPr lang="en-US" altLang="ko-KR" b="1" dirty="0">
                <a:solidFill>
                  <a:srgbClr val="0091EA"/>
                </a:solidFill>
                <a:sym typeface="Arial"/>
              </a:rPr>
              <a:t>– </a:t>
            </a: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  <a:sym typeface="Arial"/>
              </a:rPr>
              <a:t>연간 구매액 변화량</a:t>
            </a:r>
            <a:endParaRPr lang="en-US" altLang="ko-KR" b="1" dirty="0">
              <a:solidFill>
                <a:srgbClr val="0091EA"/>
              </a:solidFill>
              <a:latin typeface="+mj-lt"/>
              <a:sym typeface="Arial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5" name="직사각형 4"/>
          <p:cNvSpPr/>
          <p:nvPr/>
        </p:nvSpPr>
        <p:spPr>
          <a:xfrm>
            <a:off x="0" y="26504"/>
            <a:ext cx="30812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03. DB </a:t>
            </a:r>
            <a:r>
              <a:rPr lang="ko-KR" altLang="en-US" sz="1100" dirty="0">
                <a:solidFill>
                  <a:schemeClr val="bg1"/>
                </a:solidFill>
              </a:rPr>
              <a:t>데이터를 활용한 분석 프로젝트 </a:t>
            </a:r>
            <a:r>
              <a:rPr lang="en-US" altLang="ko-KR" sz="1100" dirty="0">
                <a:solidFill>
                  <a:schemeClr val="bg1"/>
                </a:solidFill>
              </a:rPr>
              <a:t>10</a:t>
            </a:r>
            <a:r>
              <a:rPr lang="ko-KR" altLang="en-US" sz="1100" dirty="0">
                <a:solidFill>
                  <a:schemeClr val="bg1"/>
                </a:solidFill>
              </a:rPr>
              <a:t>가지</a:t>
            </a:r>
          </a:p>
        </p:txBody>
      </p:sp>
      <p:sp>
        <p:nvSpPr>
          <p:cNvPr id="7" name="AutoShape 4" descr="blob:https://carbon.now.sh/c713d417-5585-4d58-a872-4d23a193cd8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텍스트 개체 틀 3">
            <a:extLst>
              <a:ext uri="{FF2B5EF4-FFF2-40B4-BE49-F238E27FC236}">
                <a16:creationId xmlns:a16="http://schemas.microsoft.com/office/drawing/2014/main" id="{5E63C982-1957-4D61-A7C3-2E43106D0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163" y="1246024"/>
            <a:ext cx="7260016" cy="589801"/>
          </a:xfrm>
        </p:spPr>
        <p:txBody>
          <a:bodyPr/>
          <a:lstStyle/>
          <a:p>
            <a:r>
              <a:rPr lang="ko-KR" altLang="en-US" sz="2000" dirty="0">
                <a:solidFill>
                  <a:srgbClr val="0091EA"/>
                </a:solidFill>
                <a:sym typeface="Arial"/>
              </a:rPr>
              <a:t>실행결과 </a:t>
            </a:r>
            <a:endParaRPr lang="en-US" altLang="ko-KR" sz="2000" dirty="0">
              <a:solidFill>
                <a:srgbClr val="0091EA"/>
              </a:solidFill>
              <a:sym typeface="Arial"/>
            </a:endParaRPr>
          </a:p>
          <a:p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9D9052-6CE5-4D69-85C3-0DFAFDF4A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50" y="1835825"/>
            <a:ext cx="3763568" cy="224122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5E41907-D7ED-4C5A-BAE0-D01BDC88D9F9}"/>
              </a:ext>
            </a:extLst>
          </p:cNvPr>
          <p:cNvSpPr/>
          <p:nvPr/>
        </p:nvSpPr>
        <p:spPr>
          <a:xfrm>
            <a:off x="4608514" y="1276350"/>
            <a:ext cx="3443666" cy="1154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Customer number 141</a:t>
            </a:r>
            <a:r>
              <a:rPr lang="ko-KR" altLang="en-US" sz="1600" dirty="0"/>
              <a:t>를 제외하고도 연간 구매 금액이 크게 증가한 고객들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55277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ko-KR" b="1" dirty="0">
                <a:solidFill>
                  <a:srgbClr val="0091EA"/>
                </a:solidFill>
                <a:sym typeface="Arial"/>
              </a:rPr>
              <a:t>1) </a:t>
            </a:r>
            <a:r>
              <a:rPr lang="en-US" altLang="ko-KR" b="1" dirty="0" err="1">
                <a:solidFill>
                  <a:srgbClr val="0091EA"/>
                </a:solidFill>
                <a:sym typeface="Arial"/>
              </a:rPr>
              <a:t>Vip</a:t>
            </a:r>
            <a:r>
              <a:rPr lang="en-US" altLang="ko-KR" b="1" dirty="0">
                <a:solidFill>
                  <a:srgbClr val="0091EA"/>
                </a:solidFill>
                <a:sym typeface="Arial"/>
              </a:rPr>
              <a:t> </a:t>
            </a:r>
            <a:r>
              <a:rPr lang="ko-KR" altLang="en-US" b="1" dirty="0">
                <a:solidFill>
                  <a:srgbClr val="0091EA"/>
                </a:solidFill>
                <a:sym typeface="Arial"/>
              </a:rPr>
              <a:t>고객 식별하기 </a:t>
            </a:r>
            <a:r>
              <a:rPr lang="en-US" altLang="ko-KR" b="1" dirty="0">
                <a:solidFill>
                  <a:srgbClr val="0091EA"/>
                </a:solidFill>
                <a:sym typeface="Arial"/>
              </a:rPr>
              <a:t>– </a:t>
            </a: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  <a:sym typeface="Arial"/>
              </a:rPr>
              <a:t>연간 구매액 변화량</a:t>
            </a:r>
            <a:endParaRPr lang="en-US" altLang="ko-KR" b="1" dirty="0">
              <a:solidFill>
                <a:srgbClr val="0091EA"/>
              </a:solidFill>
              <a:latin typeface="+mj-lt"/>
              <a:sym typeface="Arial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5" name="직사각형 4"/>
          <p:cNvSpPr/>
          <p:nvPr/>
        </p:nvSpPr>
        <p:spPr>
          <a:xfrm>
            <a:off x="0" y="26504"/>
            <a:ext cx="30812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03. DB </a:t>
            </a:r>
            <a:r>
              <a:rPr lang="ko-KR" altLang="en-US" sz="1100" dirty="0">
                <a:solidFill>
                  <a:schemeClr val="bg1"/>
                </a:solidFill>
              </a:rPr>
              <a:t>데이터를 활용한 분석 프로젝트 </a:t>
            </a:r>
            <a:r>
              <a:rPr lang="en-US" altLang="ko-KR" sz="1100" dirty="0">
                <a:solidFill>
                  <a:schemeClr val="bg1"/>
                </a:solidFill>
              </a:rPr>
              <a:t>10</a:t>
            </a:r>
            <a:r>
              <a:rPr lang="ko-KR" altLang="en-US" sz="1100" dirty="0">
                <a:solidFill>
                  <a:schemeClr val="bg1"/>
                </a:solidFill>
              </a:rPr>
              <a:t>가지</a:t>
            </a:r>
          </a:p>
        </p:txBody>
      </p:sp>
      <p:sp>
        <p:nvSpPr>
          <p:cNvPr id="7" name="AutoShape 4" descr="blob:https://carbon.now.sh/c713d417-5585-4d58-a872-4d23a193cd8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텍스트 개체 틀 3">
            <a:extLst>
              <a:ext uri="{FF2B5EF4-FFF2-40B4-BE49-F238E27FC236}">
                <a16:creationId xmlns:a16="http://schemas.microsoft.com/office/drawing/2014/main" id="{5E63C982-1957-4D61-A7C3-2E43106D0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163" y="1246024"/>
            <a:ext cx="7260016" cy="589801"/>
          </a:xfrm>
        </p:spPr>
        <p:txBody>
          <a:bodyPr/>
          <a:lstStyle/>
          <a:p>
            <a:r>
              <a:rPr lang="ko-KR" altLang="en-US" sz="2000" dirty="0">
                <a:solidFill>
                  <a:srgbClr val="0091EA"/>
                </a:solidFill>
                <a:sym typeface="Arial"/>
              </a:rPr>
              <a:t>실행결과 </a:t>
            </a:r>
            <a:endParaRPr lang="en-US" altLang="ko-KR" sz="2000" dirty="0">
              <a:solidFill>
                <a:srgbClr val="0091EA"/>
              </a:solidFill>
              <a:sym typeface="Arial"/>
            </a:endParaRPr>
          </a:p>
          <a:p>
            <a:endParaRPr lang="ko-KR" altLang="en-US" sz="2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5E41907-D7ED-4C5A-BAE0-D01BDC88D9F9}"/>
              </a:ext>
            </a:extLst>
          </p:cNvPr>
          <p:cNvSpPr/>
          <p:nvPr/>
        </p:nvSpPr>
        <p:spPr>
          <a:xfrm>
            <a:off x="4608514" y="1276350"/>
            <a:ext cx="3443666" cy="1523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2004</a:t>
            </a:r>
            <a:r>
              <a:rPr lang="ko-KR" altLang="en-US" sz="1600" dirty="0"/>
              <a:t>년도에 비해 </a:t>
            </a:r>
            <a:r>
              <a:rPr lang="en-US" altLang="ko-KR" sz="1600" dirty="0"/>
              <a:t>2005</a:t>
            </a:r>
            <a:r>
              <a:rPr lang="ko-KR" altLang="en-US" sz="1600" dirty="0"/>
              <a:t>년도에는 구매 총액이 크게 감소한 고객들이며</a:t>
            </a:r>
            <a:r>
              <a:rPr lang="en-US" altLang="ko-KR" sz="1600" dirty="0"/>
              <a:t>, </a:t>
            </a:r>
            <a:r>
              <a:rPr lang="ko-KR" altLang="en-US" sz="1600" dirty="0"/>
              <a:t>철저한 분석과 관리가 </a:t>
            </a:r>
            <a:r>
              <a:rPr lang="ko-KR" altLang="en-US" sz="1600" dirty="0" err="1"/>
              <a:t>필요해보인다</a:t>
            </a:r>
            <a:r>
              <a:rPr lang="en-US" altLang="ko-KR" sz="1600" dirty="0"/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6A70260-8E6C-416B-88C2-E1E56EE08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433" y="1835825"/>
            <a:ext cx="3834000" cy="228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5011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ko-KR" b="1" dirty="0">
                <a:solidFill>
                  <a:srgbClr val="0091EA"/>
                </a:solidFill>
                <a:sym typeface="Arial"/>
              </a:rPr>
              <a:t>1) </a:t>
            </a:r>
            <a:r>
              <a:rPr lang="en-US" altLang="ko-KR" b="1" dirty="0" err="1">
                <a:solidFill>
                  <a:srgbClr val="0091EA"/>
                </a:solidFill>
                <a:sym typeface="Arial"/>
              </a:rPr>
              <a:t>Vip</a:t>
            </a:r>
            <a:r>
              <a:rPr lang="en-US" altLang="ko-KR" b="1" dirty="0">
                <a:solidFill>
                  <a:srgbClr val="0091EA"/>
                </a:solidFill>
                <a:sym typeface="Arial"/>
              </a:rPr>
              <a:t> </a:t>
            </a:r>
            <a:r>
              <a:rPr lang="ko-KR" altLang="en-US" b="1" dirty="0">
                <a:solidFill>
                  <a:srgbClr val="0091EA"/>
                </a:solidFill>
                <a:sym typeface="Arial"/>
              </a:rPr>
              <a:t>고객 식별하기 </a:t>
            </a:r>
            <a:r>
              <a:rPr lang="en-US" altLang="ko-KR" b="1" dirty="0">
                <a:solidFill>
                  <a:srgbClr val="0091EA"/>
                </a:solidFill>
                <a:sym typeface="Arial"/>
              </a:rPr>
              <a:t>– </a:t>
            </a: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  <a:sym typeface="Arial"/>
              </a:rPr>
              <a:t>연간 구매액 변화량</a:t>
            </a:r>
            <a:endParaRPr lang="en-US" altLang="ko-KR" b="1" dirty="0">
              <a:solidFill>
                <a:srgbClr val="0091EA"/>
              </a:solidFill>
              <a:latin typeface="+mj-lt"/>
              <a:sym typeface="Arial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sp>
        <p:nvSpPr>
          <p:cNvPr id="5" name="직사각형 4"/>
          <p:cNvSpPr/>
          <p:nvPr/>
        </p:nvSpPr>
        <p:spPr>
          <a:xfrm>
            <a:off x="0" y="26504"/>
            <a:ext cx="30812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03. DB </a:t>
            </a:r>
            <a:r>
              <a:rPr lang="ko-KR" altLang="en-US" sz="1100" dirty="0">
                <a:solidFill>
                  <a:schemeClr val="bg1"/>
                </a:solidFill>
              </a:rPr>
              <a:t>데이터를 활용한 분석 프로젝트 </a:t>
            </a:r>
            <a:r>
              <a:rPr lang="en-US" altLang="ko-KR" sz="1100" dirty="0">
                <a:solidFill>
                  <a:schemeClr val="bg1"/>
                </a:solidFill>
              </a:rPr>
              <a:t>10</a:t>
            </a:r>
            <a:r>
              <a:rPr lang="ko-KR" altLang="en-US" sz="1100" dirty="0">
                <a:solidFill>
                  <a:schemeClr val="bg1"/>
                </a:solidFill>
              </a:rPr>
              <a:t>가지</a:t>
            </a:r>
          </a:p>
        </p:txBody>
      </p:sp>
      <p:sp>
        <p:nvSpPr>
          <p:cNvPr id="7" name="AutoShape 4" descr="blob:https://carbon.now.sh/c713d417-5585-4d58-a872-4d23a193cd8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텍스트 개체 틀 3">
            <a:extLst>
              <a:ext uri="{FF2B5EF4-FFF2-40B4-BE49-F238E27FC236}">
                <a16:creationId xmlns:a16="http://schemas.microsoft.com/office/drawing/2014/main" id="{5E63C982-1957-4D61-A7C3-2E43106D0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163" y="1246024"/>
            <a:ext cx="7260016" cy="589801"/>
          </a:xfrm>
        </p:spPr>
        <p:txBody>
          <a:bodyPr/>
          <a:lstStyle/>
          <a:p>
            <a:r>
              <a:rPr lang="ko-KR" altLang="en-US" sz="2000" dirty="0">
                <a:solidFill>
                  <a:srgbClr val="0091EA"/>
                </a:solidFill>
                <a:sym typeface="Arial"/>
              </a:rPr>
              <a:t>회사 입장에서 </a:t>
            </a:r>
            <a:r>
              <a:rPr lang="ko-KR" altLang="en-US" sz="2000" dirty="0" err="1">
                <a:solidFill>
                  <a:srgbClr val="0091EA"/>
                </a:solidFill>
                <a:sym typeface="Arial"/>
              </a:rPr>
              <a:t>취할수</a:t>
            </a:r>
            <a:r>
              <a:rPr lang="ko-KR" altLang="en-US" sz="2000" dirty="0">
                <a:solidFill>
                  <a:srgbClr val="0091EA"/>
                </a:solidFill>
                <a:sym typeface="Arial"/>
              </a:rPr>
              <a:t> 있는 행동 </a:t>
            </a:r>
            <a:endParaRPr lang="en-US" altLang="ko-KR" sz="2000" dirty="0">
              <a:solidFill>
                <a:srgbClr val="0091EA"/>
              </a:solidFill>
              <a:sym typeface="Arial"/>
            </a:endParaRPr>
          </a:p>
          <a:p>
            <a:endParaRPr lang="ko-KR" altLang="en-US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AF768B1-FE9A-473B-9DF2-BCC3D5E4CA45}"/>
              </a:ext>
            </a:extLst>
          </p:cNvPr>
          <p:cNvSpPr/>
          <p:nvPr/>
        </p:nvSpPr>
        <p:spPr>
          <a:xfrm>
            <a:off x="767746" y="1835825"/>
            <a:ext cx="73088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b="1" dirty="0">
                <a:solidFill>
                  <a:schemeClr val="accent1"/>
                </a:solidFill>
              </a:rPr>
              <a:t>고객 관계 강화</a:t>
            </a:r>
            <a:r>
              <a:rPr lang="en-US" altLang="ko-KR" sz="1800" dirty="0"/>
              <a:t>: </a:t>
            </a:r>
            <a:r>
              <a:rPr lang="ko-KR" altLang="en-US" sz="1800" dirty="0"/>
              <a:t>구매 금액이 증가한 고객에게는 감사의 메시지를 보내고</a:t>
            </a:r>
            <a:r>
              <a:rPr lang="en-US" altLang="ko-KR" sz="1800" dirty="0"/>
              <a:t>, </a:t>
            </a:r>
            <a:r>
              <a:rPr lang="ko-KR" altLang="en-US" sz="1800" dirty="0"/>
              <a:t>추가 혜택이나 맞춤형 제안을 제공하여 관계를 강화</a:t>
            </a:r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b="1" dirty="0">
                <a:solidFill>
                  <a:schemeClr val="accent1"/>
                </a:solidFill>
              </a:rPr>
              <a:t>이탈 위험 고객 파악 및 유지 전략 수립</a:t>
            </a:r>
            <a:r>
              <a:rPr lang="en-US" altLang="ko-KR" sz="1800" dirty="0"/>
              <a:t>: </a:t>
            </a:r>
            <a:r>
              <a:rPr lang="ko-KR" altLang="en-US" sz="1800" dirty="0"/>
              <a:t>구매 금액이 감소한 고객에게는 이탈 방지를 위한 전략을 수립</a:t>
            </a:r>
            <a:r>
              <a:rPr lang="en-US" altLang="ko-KR" sz="1800" dirty="0"/>
              <a:t> </a:t>
            </a:r>
            <a:r>
              <a:rPr lang="ko-KR" altLang="en-US" sz="1800" dirty="0"/>
              <a:t>이들의 피드백을 요청하고</a:t>
            </a:r>
            <a:r>
              <a:rPr lang="en-US" altLang="ko-KR" sz="1800" dirty="0"/>
              <a:t>, </a:t>
            </a:r>
            <a:r>
              <a:rPr lang="ko-KR" altLang="en-US" sz="1800" dirty="0"/>
              <a:t>만족도를 높일 수 있는 방안을 모색해야 함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001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ko-KR" dirty="0" err="1"/>
              <a:t>Mysql.connector</a:t>
            </a:r>
            <a:endParaRPr lang="ko-KR" altLang="en-US"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809411" y="1246464"/>
            <a:ext cx="7571700" cy="35207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33400" lvl="0" indent="-457200">
              <a:lnSpc>
                <a:spcPct val="120000"/>
              </a:lnSpc>
            </a:pPr>
            <a:r>
              <a:rPr lang="en-US" altLang="ko-KR" sz="1800" dirty="0" err="1"/>
              <a:t>mysql.connector</a:t>
            </a:r>
            <a:r>
              <a:rPr lang="en-US" altLang="ko-KR" sz="1800" dirty="0"/>
              <a:t> </a:t>
            </a:r>
            <a:r>
              <a:rPr lang="ko-KR" altLang="en-US" sz="1800" dirty="0"/>
              <a:t>는 </a:t>
            </a:r>
            <a:r>
              <a:rPr lang="en-US" altLang="ko-KR" sz="1800" dirty="0"/>
              <a:t>MySQL </a:t>
            </a:r>
            <a:r>
              <a:rPr lang="ko-KR" altLang="en-US" sz="1800" dirty="0"/>
              <a:t>데이터베이스에 연결하고</a:t>
            </a:r>
            <a:r>
              <a:rPr lang="en-US" altLang="ko-KR" sz="1800" dirty="0"/>
              <a:t>, SQL </a:t>
            </a:r>
            <a:r>
              <a:rPr lang="ko-KR" altLang="en-US" sz="1800" dirty="0"/>
              <a:t>쿼리를 실행하기 위한 </a:t>
            </a:r>
            <a:r>
              <a:rPr lang="en-US" altLang="ko-KR" sz="1800" dirty="0"/>
              <a:t>Python </a:t>
            </a:r>
            <a:r>
              <a:rPr lang="ko-KR" altLang="en-US" sz="1800" dirty="0"/>
              <a:t>라이브러리</a:t>
            </a:r>
            <a:endParaRPr lang="en-US" altLang="ko-KR" sz="1800" dirty="0"/>
          </a:p>
          <a:p>
            <a:pPr marL="533400" lvl="0" indent="-457200">
              <a:lnSpc>
                <a:spcPct val="120000"/>
              </a:lnSpc>
            </a:pPr>
            <a:endParaRPr lang="en-US" altLang="ko-KR" sz="1800" dirty="0"/>
          </a:p>
          <a:p>
            <a:pPr marL="533400" lvl="0" indent="-457200">
              <a:lnSpc>
                <a:spcPct val="120000"/>
              </a:lnSpc>
            </a:pPr>
            <a:r>
              <a:rPr lang="ko-KR" altLang="en-US" sz="1800" dirty="0"/>
              <a:t>이 라이브러리를 사용하면 </a:t>
            </a:r>
            <a:r>
              <a:rPr lang="en-US" altLang="ko-KR" sz="1800" dirty="0"/>
              <a:t>Python </a:t>
            </a:r>
            <a:r>
              <a:rPr lang="ko-KR" altLang="en-US" sz="1800" dirty="0"/>
              <a:t>코드 내에서 직접 데이터베이스 작업을 수행할 수 있어</a:t>
            </a:r>
            <a:r>
              <a:rPr lang="en-US" altLang="ko-KR" sz="1800" dirty="0"/>
              <a:t>, </a:t>
            </a:r>
            <a:r>
              <a:rPr lang="ko-KR" altLang="en-US" sz="1800" dirty="0"/>
              <a:t>데이터 분석</a:t>
            </a:r>
            <a:r>
              <a:rPr lang="en-US" altLang="ko-KR" sz="1800" dirty="0"/>
              <a:t>, </a:t>
            </a:r>
            <a:r>
              <a:rPr lang="ko-KR" altLang="en-US" sz="1800" dirty="0"/>
              <a:t>웹 개발 등 다양한 애플리케이션에서 활용</a:t>
            </a:r>
            <a:r>
              <a:rPr lang="en-US" altLang="ko-KR" sz="1800" dirty="0"/>
              <a:t> </a:t>
            </a:r>
            <a:endParaRPr lang="en-US" altLang="ko-KR" sz="1800" dirty="0">
              <a:latin typeface="+mn-lt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" name="직사각형 4"/>
          <p:cNvSpPr/>
          <p:nvPr/>
        </p:nvSpPr>
        <p:spPr>
          <a:xfrm>
            <a:off x="0" y="26504"/>
            <a:ext cx="17267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sz="1100" dirty="0">
                <a:solidFill>
                  <a:schemeClr val="bg1"/>
                </a:solidFill>
              </a:rPr>
              <a:t>01. </a:t>
            </a:r>
            <a:r>
              <a:rPr lang="en-US" altLang="ko-KR" sz="1100" dirty="0">
                <a:solidFill>
                  <a:schemeClr val="bg1"/>
                </a:solidFill>
              </a:rPr>
              <a:t>Python</a:t>
            </a:r>
            <a:r>
              <a:rPr lang="ko-KR" altLang="en-US" sz="1100" dirty="0">
                <a:solidFill>
                  <a:schemeClr val="bg1"/>
                </a:solidFill>
              </a:rPr>
              <a:t>과 </a:t>
            </a:r>
            <a:r>
              <a:rPr lang="en-US" altLang="ko-KR" sz="1100" dirty="0" err="1">
                <a:solidFill>
                  <a:schemeClr val="bg1"/>
                </a:solidFill>
              </a:rPr>
              <a:t>mysql</a:t>
            </a:r>
            <a:r>
              <a:rPr lang="en-US" altLang="ko-KR" sz="1100" dirty="0">
                <a:solidFill>
                  <a:schemeClr val="bg1"/>
                </a:solidFill>
              </a:rPr>
              <a:t> </a:t>
            </a:r>
            <a:r>
              <a:rPr lang="ko-KR" altLang="en-US" sz="1100" dirty="0">
                <a:solidFill>
                  <a:schemeClr val="bg1"/>
                </a:solidFill>
              </a:rPr>
              <a:t>연동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ko-KR" b="1" dirty="0">
                <a:solidFill>
                  <a:srgbClr val="0091EA"/>
                </a:solidFill>
                <a:sym typeface="Arial"/>
              </a:rPr>
              <a:t>1) </a:t>
            </a:r>
            <a:r>
              <a:rPr lang="en-US" altLang="ko-KR" b="1" dirty="0" err="1">
                <a:solidFill>
                  <a:srgbClr val="0091EA"/>
                </a:solidFill>
                <a:sym typeface="Arial"/>
              </a:rPr>
              <a:t>Vip</a:t>
            </a:r>
            <a:r>
              <a:rPr lang="en-US" altLang="ko-KR" b="1" dirty="0">
                <a:solidFill>
                  <a:srgbClr val="0091EA"/>
                </a:solidFill>
                <a:sym typeface="Arial"/>
              </a:rPr>
              <a:t> </a:t>
            </a:r>
            <a:r>
              <a:rPr lang="ko-KR" altLang="en-US" b="1" dirty="0">
                <a:solidFill>
                  <a:srgbClr val="0091EA"/>
                </a:solidFill>
                <a:sym typeface="Arial"/>
              </a:rPr>
              <a:t>고객 식별하기 </a:t>
            </a:r>
            <a:r>
              <a:rPr lang="en-US" altLang="ko-KR" b="1" dirty="0">
                <a:solidFill>
                  <a:srgbClr val="0091EA"/>
                </a:solidFill>
                <a:sym typeface="Arial"/>
              </a:rPr>
              <a:t>– </a:t>
            </a: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  <a:sym typeface="Arial"/>
              </a:rPr>
              <a:t>연간 구매액 변화량</a:t>
            </a:r>
            <a:endParaRPr lang="en-US" altLang="ko-KR" b="1" dirty="0">
              <a:solidFill>
                <a:srgbClr val="0091EA"/>
              </a:solidFill>
              <a:latin typeface="+mj-lt"/>
              <a:sym typeface="Arial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sp>
        <p:nvSpPr>
          <p:cNvPr id="5" name="직사각형 4"/>
          <p:cNvSpPr/>
          <p:nvPr/>
        </p:nvSpPr>
        <p:spPr>
          <a:xfrm>
            <a:off x="0" y="26504"/>
            <a:ext cx="30812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03. DB </a:t>
            </a:r>
            <a:r>
              <a:rPr lang="ko-KR" altLang="en-US" sz="1100" dirty="0">
                <a:solidFill>
                  <a:schemeClr val="bg1"/>
                </a:solidFill>
              </a:rPr>
              <a:t>데이터를 활용한 분석 프로젝트 </a:t>
            </a:r>
            <a:r>
              <a:rPr lang="en-US" altLang="ko-KR" sz="1100" dirty="0">
                <a:solidFill>
                  <a:schemeClr val="bg1"/>
                </a:solidFill>
              </a:rPr>
              <a:t>10</a:t>
            </a:r>
            <a:r>
              <a:rPr lang="ko-KR" altLang="en-US" sz="1100" dirty="0">
                <a:solidFill>
                  <a:schemeClr val="bg1"/>
                </a:solidFill>
              </a:rPr>
              <a:t>가지</a:t>
            </a:r>
          </a:p>
        </p:txBody>
      </p:sp>
      <p:sp>
        <p:nvSpPr>
          <p:cNvPr id="7" name="AutoShape 4" descr="blob:https://carbon.now.sh/c713d417-5585-4d58-a872-4d23a193cd8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텍스트 개체 틀 3">
            <a:extLst>
              <a:ext uri="{FF2B5EF4-FFF2-40B4-BE49-F238E27FC236}">
                <a16:creationId xmlns:a16="http://schemas.microsoft.com/office/drawing/2014/main" id="{5E63C982-1957-4D61-A7C3-2E43106D0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163" y="1246024"/>
            <a:ext cx="7260016" cy="589801"/>
          </a:xfrm>
        </p:spPr>
        <p:txBody>
          <a:bodyPr/>
          <a:lstStyle/>
          <a:p>
            <a:r>
              <a:rPr lang="ko-KR" altLang="en-US" sz="2000" dirty="0">
                <a:solidFill>
                  <a:srgbClr val="0091EA"/>
                </a:solidFill>
                <a:sym typeface="Arial"/>
              </a:rPr>
              <a:t>회사 입장에서 </a:t>
            </a:r>
            <a:r>
              <a:rPr lang="ko-KR" altLang="en-US" sz="2000" dirty="0" err="1">
                <a:solidFill>
                  <a:srgbClr val="0091EA"/>
                </a:solidFill>
                <a:sym typeface="Arial"/>
              </a:rPr>
              <a:t>취할수</a:t>
            </a:r>
            <a:r>
              <a:rPr lang="ko-KR" altLang="en-US" sz="2000" dirty="0">
                <a:solidFill>
                  <a:srgbClr val="0091EA"/>
                </a:solidFill>
                <a:sym typeface="Arial"/>
              </a:rPr>
              <a:t> 있는 행동 </a:t>
            </a:r>
            <a:endParaRPr lang="en-US" altLang="ko-KR" sz="2000" dirty="0">
              <a:solidFill>
                <a:srgbClr val="0091EA"/>
              </a:solidFill>
              <a:sym typeface="Arial"/>
            </a:endParaRPr>
          </a:p>
          <a:p>
            <a:endParaRPr lang="ko-KR" altLang="en-US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AF768B1-FE9A-473B-9DF2-BCC3D5E4CA45}"/>
              </a:ext>
            </a:extLst>
          </p:cNvPr>
          <p:cNvSpPr/>
          <p:nvPr/>
        </p:nvSpPr>
        <p:spPr>
          <a:xfrm>
            <a:off x="767746" y="1835825"/>
            <a:ext cx="73088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b="1" dirty="0">
                <a:solidFill>
                  <a:schemeClr val="accent1"/>
                </a:solidFill>
              </a:rPr>
              <a:t>마케팅 전략 재검토</a:t>
            </a:r>
            <a:r>
              <a:rPr lang="en-US" altLang="ko-KR" sz="1800" dirty="0"/>
              <a:t>: </a:t>
            </a:r>
            <a:r>
              <a:rPr lang="ko-KR" altLang="en-US" sz="1800" dirty="0"/>
              <a:t>고객별 구매 금액 변화를 기반으로 현재 마케팅 전략의 효과를 분석하고</a:t>
            </a:r>
            <a:r>
              <a:rPr lang="en-US" altLang="ko-KR" sz="1800" dirty="0"/>
              <a:t>, </a:t>
            </a:r>
            <a:r>
              <a:rPr lang="ko-KR" altLang="en-US" sz="1800" dirty="0"/>
              <a:t>필요한 경우 전략을 조정해야 함</a:t>
            </a:r>
            <a:r>
              <a:rPr lang="en-US" altLang="ko-KR" sz="1800" dirty="0"/>
              <a:t>. </a:t>
            </a:r>
            <a:r>
              <a:rPr lang="ko-KR" altLang="en-US" sz="1800" dirty="0"/>
              <a:t>예를 들어</a:t>
            </a:r>
            <a:r>
              <a:rPr lang="en-US" altLang="ko-KR" sz="1800" dirty="0"/>
              <a:t>, </a:t>
            </a:r>
            <a:r>
              <a:rPr lang="ko-KR" altLang="en-US" sz="1800" dirty="0"/>
              <a:t>특정 제품이나 서비스에 대한 마케팅 노력을 강화하거나</a:t>
            </a:r>
            <a:r>
              <a:rPr lang="en-US" altLang="ko-KR" sz="1800" dirty="0"/>
              <a:t>, </a:t>
            </a:r>
            <a:r>
              <a:rPr lang="ko-KR" altLang="en-US" sz="1800" dirty="0"/>
              <a:t>새로운 프로모션을 기획할 수 있음</a:t>
            </a:r>
            <a:r>
              <a:rPr lang="en-US" altLang="ko-KR" sz="1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b="1" dirty="0">
                <a:solidFill>
                  <a:schemeClr val="accent1"/>
                </a:solidFill>
              </a:rPr>
              <a:t>제품 개선 및 혁신</a:t>
            </a:r>
            <a:r>
              <a:rPr lang="en-US" altLang="ko-KR" sz="1800" dirty="0"/>
              <a:t>: </a:t>
            </a:r>
            <a:r>
              <a:rPr lang="ko-KR" altLang="en-US" sz="1800" dirty="0"/>
              <a:t>고객의 구매 패턴 변화는 제품이나 서비스 개선의 기회를 제공</a:t>
            </a:r>
            <a:r>
              <a:rPr lang="en-US" altLang="ko-KR" sz="1800" dirty="0"/>
              <a:t>. </a:t>
            </a:r>
            <a:r>
              <a:rPr lang="ko-KR" altLang="en-US" sz="1800" dirty="0"/>
              <a:t>고객의 니즈를 충족시키기 위해 제품 개선이나 신제품 개발을 고려할 수 있음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1925611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ko-KR" b="1" dirty="0">
                <a:solidFill>
                  <a:srgbClr val="0091EA"/>
                </a:solidFill>
                <a:latin typeface="+mj-lt"/>
                <a:sym typeface="Arial"/>
              </a:rPr>
              <a:t>2) </a:t>
            </a:r>
            <a:r>
              <a:rPr lang="ko-KR" altLang="en-US" b="1" dirty="0">
                <a:solidFill>
                  <a:srgbClr val="0091EA"/>
                </a:solidFill>
                <a:latin typeface="+mj-lt"/>
                <a:sym typeface="Arial"/>
              </a:rPr>
              <a:t>고객 충성도 분석</a:t>
            </a:r>
            <a:r>
              <a:rPr lang="en-US" altLang="ko-KR" b="1" dirty="0">
                <a:solidFill>
                  <a:srgbClr val="0091EA"/>
                </a:solidFill>
                <a:latin typeface="+mj-lt"/>
                <a:sym typeface="Arial"/>
              </a:rPr>
              <a:t>(</a:t>
            </a:r>
            <a:r>
              <a:rPr lang="en-US" altLang="ko-KR" b="1" dirty="0" err="1">
                <a:solidFill>
                  <a:srgbClr val="0091EA"/>
                </a:solidFill>
                <a:latin typeface="+mj-lt"/>
                <a:sym typeface="Arial"/>
              </a:rPr>
              <a:t>vip</a:t>
            </a:r>
            <a:r>
              <a:rPr lang="en-US" altLang="ko-KR" b="1" dirty="0">
                <a:solidFill>
                  <a:srgbClr val="0091EA"/>
                </a:solidFill>
                <a:latin typeface="+mj-lt"/>
                <a:sym typeface="Arial"/>
              </a:rPr>
              <a:t>)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sp>
        <p:nvSpPr>
          <p:cNvPr id="5" name="직사각형 4"/>
          <p:cNvSpPr/>
          <p:nvPr/>
        </p:nvSpPr>
        <p:spPr>
          <a:xfrm>
            <a:off x="0" y="26504"/>
            <a:ext cx="30812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03. DB </a:t>
            </a:r>
            <a:r>
              <a:rPr lang="ko-KR" altLang="en-US" sz="1100" dirty="0">
                <a:solidFill>
                  <a:schemeClr val="bg1"/>
                </a:solidFill>
              </a:rPr>
              <a:t>데이터를 활용한 분석 프로젝트 </a:t>
            </a:r>
            <a:r>
              <a:rPr lang="en-US" altLang="ko-KR" sz="1100" dirty="0">
                <a:solidFill>
                  <a:schemeClr val="bg1"/>
                </a:solidFill>
              </a:rPr>
              <a:t>10</a:t>
            </a:r>
            <a:r>
              <a:rPr lang="ko-KR" altLang="en-US" sz="1100" dirty="0">
                <a:solidFill>
                  <a:schemeClr val="bg1"/>
                </a:solidFill>
              </a:rPr>
              <a:t>가지</a:t>
            </a:r>
          </a:p>
        </p:txBody>
      </p:sp>
      <p:sp>
        <p:nvSpPr>
          <p:cNvPr id="7" name="AutoShape 4" descr="blob:https://carbon.now.sh/c713d417-5585-4d58-a872-4d23a193cd8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텍스트 개체 틀 3">
            <a:extLst>
              <a:ext uri="{FF2B5EF4-FFF2-40B4-BE49-F238E27FC236}">
                <a16:creationId xmlns:a16="http://schemas.microsoft.com/office/drawing/2014/main" id="{52B30010-E0F7-40FA-8C16-D04AD9D674EA}"/>
              </a:ext>
            </a:extLst>
          </p:cNvPr>
          <p:cNvSpPr txBox="1">
            <a:spLocks/>
          </p:cNvSpPr>
          <p:nvPr/>
        </p:nvSpPr>
        <p:spPr>
          <a:xfrm>
            <a:off x="786150" y="1276350"/>
            <a:ext cx="7314862" cy="3559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 panose="020B0604020202020204" pitchFamily="34" charset="0"/>
              <a:buChar char="•"/>
              <a:defRPr sz="2400" b="0" i="0" u="none" strike="noStrike" cap="none">
                <a:solidFill>
                  <a:schemeClr val="dk1"/>
                </a:solidFill>
                <a:latin typeface="+mn-lt"/>
                <a:ea typeface="+mn-ea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US" altLang="ko-KR" sz="2000" dirty="0">
                <a:solidFill>
                  <a:schemeClr val="tx1"/>
                </a:solidFill>
                <a:sym typeface="Arial"/>
              </a:rPr>
              <a:t>1</a:t>
            </a:r>
            <a:r>
              <a:rPr lang="ko-KR" altLang="en-US" sz="2000" dirty="0">
                <a:solidFill>
                  <a:schemeClr val="tx1"/>
                </a:solidFill>
                <a:sym typeface="Arial"/>
              </a:rPr>
              <a:t>번문제와 비슷한 문제로</a:t>
            </a:r>
            <a:r>
              <a:rPr lang="en-US" altLang="ko-KR" sz="2000" dirty="0">
                <a:solidFill>
                  <a:schemeClr val="tx1"/>
                </a:solidFill>
                <a:sym typeface="Arial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sym typeface="Arial"/>
              </a:rPr>
              <a:t>가장 최근 구매와 직전 구매까지의 기간을 분석</a:t>
            </a:r>
            <a:r>
              <a:rPr lang="en-US" altLang="ko-KR" sz="2000" dirty="0">
                <a:solidFill>
                  <a:schemeClr val="tx1"/>
                </a:solidFill>
                <a:sym typeface="Arial"/>
              </a:rPr>
              <a:t>.</a:t>
            </a:r>
          </a:p>
          <a:p>
            <a:endParaRPr lang="en-US" altLang="ko-KR" sz="2000" dirty="0">
              <a:solidFill>
                <a:schemeClr val="tx1"/>
              </a:solidFill>
              <a:sym typeface="Arial"/>
            </a:endParaRPr>
          </a:p>
          <a:p>
            <a:r>
              <a:rPr lang="ko-KR" altLang="en-US" sz="2000" dirty="0">
                <a:solidFill>
                  <a:schemeClr val="tx1"/>
                </a:solidFill>
                <a:sym typeface="Arial"/>
              </a:rPr>
              <a:t>기간이 짧을 수록 충성도가 높은 고객으로 볼 수 있으며</a:t>
            </a:r>
            <a:r>
              <a:rPr lang="en-US" altLang="ko-KR" sz="2000" dirty="0">
                <a:solidFill>
                  <a:schemeClr val="tx1"/>
                </a:solidFill>
                <a:sym typeface="Arial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sym typeface="Arial"/>
              </a:rPr>
              <a:t>총 구매 순위와 같이 </a:t>
            </a:r>
            <a:r>
              <a:rPr lang="ko-KR" altLang="en-US" sz="2000" dirty="0" err="1">
                <a:solidFill>
                  <a:schemeClr val="tx1"/>
                </a:solidFill>
                <a:sym typeface="Arial"/>
              </a:rPr>
              <a:t>연관지어</a:t>
            </a:r>
            <a:r>
              <a:rPr lang="ko-KR" altLang="en-US" sz="2000" dirty="0">
                <a:solidFill>
                  <a:schemeClr val="tx1"/>
                </a:solidFill>
                <a:sym typeface="Arial"/>
              </a:rPr>
              <a:t> 분석 가능</a:t>
            </a:r>
            <a:r>
              <a:rPr lang="en-US" altLang="ko-KR" sz="2000" dirty="0">
                <a:solidFill>
                  <a:schemeClr val="tx1"/>
                </a:solidFill>
                <a:sym typeface="Arial"/>
              </a:rPr>
              <a:t>.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3337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ko-KR" b="1" dirty="0">
                <a:solidFill>
                  <a:srgbClr val="0091EA"/>
                </a:solidFill>
                <a:latin typeface="+mj-lt"/>
                <a:sym typeface="Arial"/>
              </a:rPr>
              <a:t>2) </a:t>
            </a:r>
            <a:r>
              <a:rPr lang="ko-KR" altLang="en-US" b="1" dirty="0">
                <a:solidFill>
                  <a:srgbClr val="0091EA"/>
                </a:solidFill>
                <a:latin typeface="+mj-lt"/>
                <a:sym typeface="Arial"/>
              </a:rPr>
              <a:t>고객 충성도 분석</a:t>
            </a:r>
            <a:r>
              <a:rPr lang="en-US" altLang="ko-KR" b="1" dirty="0">
                <a:solidFill>
                  <a:srgbClr val="0091EA"/>
                </a:solidFill>
                <a:latin typeface="+mj-lt"/>
                <a:sym typeface="Arial"/>
              </a:rPr>
              <a:t>(</a:t>
            </a:r>
            <a:r>
              <a:rPr lang="en-US" altLang="ko-KR" b="1" dirty="0" err="1">
                <a:solidFill>
                  <a:srgbClr val="0091EA"/>
                </a:solidFill>
                <a:latin typeface="+mj-lt"/>
                <a:sym typeface="Arial"/>
              </a:rPr>
              <a:t>vip</a:t>
            </a:r>
            <a:r>
              <a:rPr lang="en-US" altLang="ko-KR" b="1" dirty="0">
                <a:solidFill>
                  <a:srgbClr val="0091EA"/>
                </a:solidFill>
                <a:latin typeface="+mj-lt"/>
                <a:sym typeface="Arial"/>
              </a:rPr>
              <a:t>)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sp>
        <p:nvSpPr>
          <p:cNvPr id="5" name="직사각형 4"/>
          <p:cNvSpPr/>
          <p:nvPr/>
        </p:nvSpPr>
        <p:spPr>
          <a:xfrm>
            <a:off x="0" y="26504"/>
            <a:ext cx="30812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03. DB </a:t>
            </a:r>
            <a:r>
              <a:rPr lang="ko-KR" altLang="en-US" sz="1100" dirty="0">
                <a:solidFill>
                  <a:schemeClr val="bg1"/>
                </a:solidFill>
              </a:rPr>
              <a:t>데이터를 활용한 분석 프로젝트 </a:t>
            </a:r>
            <a:r>
              <a:rPr lang="en-US" altLang="ko-KR" sz="1100" dirty="0">
                <a:solidFill>
                  <a:schemeClr val="bg1"/>
                </a:solidFill>
              </a:rPr>
              <a:t>10</a:t>
            </a:r>
            <a:r>
              <a:rPr lang="ko-KR" altLang="en-US" sz="1100" dirty="0">
                <a:solidFill>
                  <a:schemeClr val="bg1"/>
                </a:solidFill>
              </a:rPr>
              <a:t>가지</a:t>
            </a:r>
          </a:p>
        </p:txBody>
      </p:sp>
      <p:sp>
        <p:nvSpPr>
          <p:cNvPr id="7" name="AutoShape 4" descr="blob:https://carbon.now.sh/c713d417-5585-4d58-a872-4d23a193cd8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EEF25A2F-AC22-4676-A6BF-6A68FCD12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163" y="1246024"/>
            <a:ext cx="7260016" cy="589801"/>
          </a:xfrm>
        </p:spPr>
        <p:txBody>
          <a:bodyPr/>
          <a:lstStyle/>
          <a:p>
            <a:r>
              <a:rPr lang="en-US" altLang="ko-KR" sz="2000" dirty="0">
                <a:solidFill>
                  <a:srgbClr val="0091EA"/>
                </a:solidFill>
                <a:sym typeface="Arial"/>
              </a:rPr>
              <a:t>Code</a:t>
            </a:r>
            <a:endParaRPr lang="ko-KR" altLang="en-US" sz="20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98E1977-2C9A-4206-A992-1CA2E5AD8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3" y="1865976"/>
            <a:ext cx="7260016" cy="1661993"/>
          </a:xfrm>
          <a:prstGeom prst="rect">
            <a:avLst/>
          </a:prstGeom>
          <a:solidFill>
            <a:srgbClr val="2727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# 고객 충성도 분석 쿼리 실행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loyalty_query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"""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SELECT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customerNumber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,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COUNT(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orderNumber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) AS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total_orders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,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MAX(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orderDate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) AS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last_order_date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orders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GROUP BY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customerNumber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ORDER BY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total_orders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DESC;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"""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82F9437C-A3A8-4576-929B-C19C3823A8B0}"/>
              </a:ext>
            </a:extLst>
          </p:cNvPr>
          <p:cNvSpPr txBox="1">
            <a:spLocks/>
          </p:cNvSpPr>
          <p:nvPr/>
        </p:nvSpPr>
        <p:spPr>
          <a:xfrm>
            <a:off x="786150" y="3558120"/>
            <a:ext cx="7314862" cy="127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 panose="020B0604020202020204" pitchFamily="34" charset="0"/>
              <a:buChar char="•"/>
              <a:defRPr sz="2400" b="0" i="0" u="none" strike="noStrike" cap="none">
                <a:solidFill>
                  <a:schemeClr val="dk1"/>
                </a:solidFill>
                <a:latin typeface="+mn-lt"/>
                <a:ea typeface="+mn-ea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76200" indent="0">
              <a:buNone/>
            </a:pPr>
            <a:r>
              <a:rPr lang="en-US" altLang="ko-KR" sz="2000" dirty="0">
                <a:solidFill>
                  <a:schemeClr val="tx1"/>
                </a:solidFill>
                <a:sym typeface="Arial"/>
              </a:rPr>
              <a:t>- </a:t>
            </a:r>
            <a:r>
              <a:rPr lang="en-US" altLang="ko-KR" sz="2000" dirty="0" err="1">
                <a:solidFill>
                  <a:schemeClr val="tx1"/>
                </a:solidFill>
                <a:sym typeface="Arial"/>
              </a:rPr>
              <a:t>last_order_date</a:t>
            </a:r>
            <a:r>
              <a:rPr lang="ko-KR" altLang="en-US" sz="2000" dirty="0">
                <a:solidFill>
                  <a:schemeClr val="tx1"/>
                </a:solidFill>
                <a:sym typeface="Arial"/>
              </a:rPr>
              <a:t>는 </a:t>
            </a:r>
            <a:r>
              <a:rPr lang="en-US" altLang="ko-KR" sz="2000" dirty="0">
                <a:solidFill>
                  <a:schemeClr val="tx1"/>
                </a:solidFill>
                <a:sym typeface="Arial"/>
              </a:rPr>
              <a:t>table</a:t>
            </a:r>
            <a:r>
              <a:rPr lang="ko-KR" altLang="en-US" sz="2000" dirty="0">
                <a:solidFill>
                  <a:schemeClr val="tx1"/>
                </a:solidFill>
                <a:sym typeface="Arial"/>
              </a:rPr>
              <a:t>에 저장되어 있는 가장 최근 구매 날짜</a:t>
            </a:r>
            <a:endParaRPr lang="en-US" altLang="ko-KR" sz="2000" dirty="0">
              <a:solidFill>
                <a:schemeClr val="tx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53498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ko-KR" b="1" dirty="0">
                <a:solidFill>
                  <a:srgbClr val="0091EA"/>
                </a:solidFill>
                <a:latin typeface="+mj-lt"/>
                <a:sym typeface="Arial"/>
              </a:rPr>
              <a:t>2) </a:t>
            </a:r>
            <a:r>
              <a:rPr lang="ko-KR" altLang="en-US" b="1" dirty="0">
                <a:solidFill>
                  <a:srgbClr val="0091EA"/>
                </a:solidFill>
                <a:latin typeface="+mj-lt"/>
                <a:sym typeface="Arial"/>
              </a:rPr>
              <a:t>고객 충성도 분석</a:t>
            </a:r>
            <a:r>
              <a:rPr lang="en-US" altLang="ko-KR" b="1" dirty="0">
                <a:solidFill>
                  <a:srgbClr val="0091EA"/>
                </a:solidFill>
                <a:latin typeface="+mj-lt"/>
                <a:sym typeface="Arial"/>
              </a:rPr>
              <a:t>(</a:t>
            </a:r>
            <a:r>
              <a:rPr lang="en-US" altLang="ko-KR" b="1" dirty="0" err="1">
                <a:solidFill>
                  <a:srgbClr val="0091EA"/>
                </a:solidFill>
                <a:latin typeface="+mj-lt"/>
                <a:sym typeface="Arial"/>
              </a:rPr>
              <a:t>vip</a:t>
            </a:r>
            <a:r>
              <a:rPr lang="en-US" altLang="ko-KR" b="1" dirty="0">
                <a:solidFill>
                  <a:srgbClr val="0091EA"/>
                </a:solidFill>
                <a:latin typeface="+mj-lt"/>
                <a:sym typeface="Arial"/>
              </a:rPr>
              <a:t>)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sp>
        <p:nvSpPr>
          <p:cNvPr id="5" name="직사각형 4"/>
          <p:cNvSpPr/>
          <p:nvPr/>
        </p:nvSpPr>
        <p:spPr>
          <a:xfrm>
            <a:off x="0" y="26504"/>
            <a:ext cx="30812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03. DB </a:t>
            </a:r>
            <a:r>
              <a:rPr lang="ko-KR" altLang="en-US" sz="1100" dirty="0">
                <a:solidFill>
                  <a:schemeClr val="bg1"/>
                </a:solidFill>
              </a:rPr>
              <a:t>데이터를 활용한 분석 프로젝트 </a:t>
            </a:r>
            <a:r>
              <a:rPr lang="en-US" altLang="ko-KR" sz="1100" dirty="0">
                <a:solidFill>
                  <a:schemeClr val="bg1"/>
                </a:solidFill>
              </a:rPr>
              <a:t>10</a:t>
            </a:r>
            <a:r>
              <a:rPr lang="ko-KR" altLang="en-US" sz="1100" dirty="0">
                <a:solidFill>
                  <a:schemeClr val="bg1"/>
                </a:solidFill>
              </a:rPr>
              <a:t>가지</a:t>
            </a:r>
          </a:p>
        </p:txBody>
      </p:sp>
      <p:sp>
        <p:nvSpPr>
          <p:cNvPr id="7" name="AutoShape 4" descr="blob:https://carbon.now.sh/c713d417-5585-4d58-a872-4d23a193cd8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EEF25A2F-AC22-4676-A6BF-6A68FCD12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163" y="1246024"/>
            <a:ext cx="7260016" cy="589801"/>
          </a:xfrm>
        </p:spPr>
        <p:txBody>
          <a:bodyPr/>
          <a:lstStyle/>
          <a:p>
            <a:r>
              <a:rPr lang="en-US" altLang="ko-KR" sz="2000" dirty="0">
                <a:solidFill>
                  <a:srgbClr val="0091EA"/>
                </a:solidFill>
                <a:sym typeface="Arial"/>
              </a:rPr>
              <a:t>Code</a:t>
            </a:r>
          </a:p>
          <a:p>
            <a:endParaRPr lang="ko-KR" altLang="en-US" sz="2000" dirty="0"/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82F9437C-A3A8-4576-929B-C19C3823A8B0}"/>
              </a:ext>
            </a:extLst>
          </p:cNvPr>
          <p:cNvSpPr txBox="1">
            <a:spLocks/>
          </p:cNvSpPr>
          <p:nvPr/>
        </p:nvSpPr>
        <p:spPr>
          <a:xfrm>
            <a:off x="786150" y="2759155"/>
            <a:ext cx="7314862" cy="20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 panose="020B0604020202020204" pitchFamily="34" charset="0"/>
              <a:buChar char="•"/>
              <a:defRPr sz="2400" b="0" i="0" u="none" strike="noStrike" cap="none">
                <a:solidFill>
                  <a:schemeClr val="dk1"/>
                </a:solidFill>
                <a:latin typeface="+mn-lt"/>
                <a:ea typeface="+mn-ea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76200" indent="0">
              <a:lnSpc>
                <a:spcPct val="150000"/>
              </a:lnSpc>
              <a:buNone/>
            </a:pPr>
            <a:r>
              <a:rPr lang="en-US" altLang="ko-KR" sz="2000" dirty="0">
                <a:solidFill>
                  <a:schemeClr val="tx1"/>
                </a:solidFill>
                <a:sym typeface="Arial"/>
              </a:rPr>
              <a:t>- </a:t>
            </a:r>
            <a:r>
              <a:rPr lang="ko-KR" altLang="en-US" sz="2000" dirty="0">
                <a:solidFill>
                  <a:schemeClr val="tx1"/>
                </a:solidFill>
                <a:sym typeface="Arial"/>
              </a:rPr>
              <a:t>모든 고객의 마지막 구매일로부터 경과된 일수를 계산하고</a:t>
            </a:r>
            <a:r>
              <a:rPr lang="en-US" altLang="ko-KR" sz="2000" dirty="0">
                <a:solidFill>
                  <a:schemeClr val="tx1"/>
                </a:solidFill>
                <a:sym typeface="Arial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sym typeface="Arial"/>
              </a:rPr>
              <a:t>이 값을 </a:t>
            </a:r>
            <a:r>
              <a:rPr lang="en-US" altLang="ko-KR" sz="2000" dirty="0">
                <a:solidFill>
                  <a:schemeClr val="accent1"/>
                </a:solidFill>
                <a:sym typeface="Arial"/>
              </a:rPr>
              <a:t>'</a:t>
            </a:r>
            <a:r>
              <a:rPr lang="en-US" altLang="ko-KR" sz="2000" dirty="0" err="1">
                <a:solidFill>
                  <a:schemeClr val="accent1"/>
                </a:solidFill>
                <a:sym typeface="Arial"/>
              </a:rPr>
              <a:t>days_since_last_order</a:t>
            </a:r>
            <a:r>
              <a:rPr lang="en-US" altLang="ko-KR" sz="2000" dirty="0">
                <a:solidFill>
                  <a:schemeClr val="accent1"/>
                </a:solidFill>
                <a:sym typeface="Arial"/>
              </a:rPr>
              <a:t>'</a:t>
            </a:r>
            <a:r>
              <a:rPr lang="ko-KR" altLang="en-US" sz="2000" dirty="0">
                <a:solidFill>
                  <a:schemeClr val="tx1"/>
                </a:solidFill>
                <a:sym typeface="Arial"/>
              </a:rPr>
              <a:t>라는 새로운 열에 저장</a:t>
            </a:r>
            <a:r>
              <a:rPr lang="en-US" altLang="ko-KR" sz="2000" dirty="0">
                <a:solidFill>
                  <a:schemeClr val="tx1"/>
                </a:solidFill>
                <a:sym typeface="Arial"/>
              </a:rPr>
              <a:t>. </a:t>
            </a:r>
            <a:r>
              <a:rPr lang="en-US" altLang="ko-KR" sz="2000" dirty="0" err="1">
                <a:solidFill>
                  <a:schemeClr val="tx1"/>
                </a:solidFill>
                <a:sym typeface="Arial"/>
              </a:rPr>
              <a:t>pd.to_datetime</a:t>
            </a:r>
            <a:r>
              <a:rPr lang="en-US" altLang="ko-KR" sz="2000" dirty="0">
                <a:solidFill>
                  <a:schemeClr val="tx1"/>
                </a:solidFill>
                <a:sym typeface="Arial"/>
              </a:rPr>
              <a:t> </a:t>
            </a:r>
            <a:r>
              <a:rPr lang="ko-KR" altLang="en-US" sz="2000" dirty="0">
                <a:solidFill>
                  <a:schemeClr val="tx1"/>
                </a:solidFill>
                <a:sym typeface="Arial"/>
              </a:rPr>
              <a:t>함수는 날짜 문자열을 </a:t>
            </a:r>
            <a:r>
              <a:rPr lang="en-US" altLang="ko-KR" sz="2000" dirty="0">
                <a:solidFill>
                  <a:schemeClr val="tx1"/>
                </a:solidFill>
                <a:sym typeface="Arial"/>
              </a:rPr>
              <a:t>pandas</a:t>
            </a:r>
            <a:r>
              <a:rPr lang="ko-KR" altLang="en-US" sz="2000" dirty="0">
                <a:solidFill>
                  <a:schemeClr val="tx1"/>
                </a:solidFill>
                <a:sym typeface="Arial"/>
              </a:rPr>
              <a:t>의 </a:t>
            </a:r>
            <a:r>
              <a:rPr lang="en-US" altLang="ko-KR" sz="2000" dirty="0">
                <a:solidFill>
                  <a:schemeClr val="accent1"/>
                </a:solidFill>
                <a:sym typeface="Arial"/>
              </a:rPr>
              <a:t>datetime</a:t>
            </a:r>
            <a:r>
              <a:rPr lang="en-US" altLang="ko-KR" sz="2000" dirty="0">
                <a:solidFill>
                  <a:schemeClr val="tx1"/>
                </a:solidFill>
                <a:sym typeface="Arial"/>
              </a:rPr>
              <a:t> </a:t>
            </a:r>
            <a:r>
              <a:rPr lang="ko-KR" altLang="en-US" sz="2000" dirty="0">
                <a:solidFill>
                  <a:schemeClr val="tx1"/>
                </a:solidFill>
                <a:sym typeface="Arial"/>
              </a:rPr>
              <a:t>객체로 변환하고</a:t>
            </a:r>
            <a:r>
              <a:rPr lang="en-US" altLang="ko-KR" sz="2000" dirty="0">
                <a:solidFill>
                  <a:schemeClr val="tx1"/>
                </a:solidFill>
                <a:sym typeface="Arial"/>
              </a:rPr>
              <a:t>, .</a:t>
            </a:r>
            <a:r>
              <a:rPr lang="en-US" altLang="ko-KR" sz="2000" dirty="0" err="1">
                <a:solidFill>
                  <a:schemeClr val="tx1"/>
                </a:solidFill>
                <a:sym typeface="Arial"/>
              </a:rPr>
              <a:t>dt.days</a:t>
            </a:r>
            <a:r>
              <a:rPr lang="en-US" altLang="ko-KR" sz="2000" dirty="0">
                <a:solidFill>
                  <a:schemeClr val="tx1"/>
                </a:solidFill>
                <a:sym typeface="Arial"/>
              </a:rPr>
              <a:t> </a:t>
            </a:r>
            <a:r>
              <a:rPr lang="ko-KR" altLang="en-US" sz="2000" dirty="0">
                <a:solidFill>
                  <a:schemeClr val="tx1"/>
                </a:solidFill>
                <a:sym typeface="Arial"/>
              </a:rPr>
              <a:t>속성은 </a:t>
            </a:r>
            <a:r>
              <a:rPr lang="en-US" altLang="ko-KR" sz="2000" dirty="0" err="1">
                <a:solidFill>
                  <a:schemeClr val="accent1"/>
                </a:solidFill>
                <a:sym typeface="Arial"/>
              </a:rPr>
              <a:t>timedelta</a:t>
            </a:r>
            <a:r>
              <a:rPr lang="en-US" altLang="ko-KR" sz="2000" dirty="0">
                <a:solidFill>
                  <a:schemeClr val="tx1"/>
                </a:solidFill>
                <a:sym typeface="Arial"/>
              </a:rPr>
              <a:t> </a:t>
            </a:r>
            <a:r>
              <a:rPr lang="ko-KR" altLang="en-US" sz="2000" dirty="0">
                <a:solidFill>
                  <a:schemeClr val="tx1"/>
                </a:solidFill>
                <a:sym typeface="Arial"/>
              </a:rPr>
              <a:t>객체를 일수로 변환</a:t>
            </a:r>
            <a:r>
              <a:rPr lang="en-US" altLang="ko-KR" sz="2000" dirty="0">
                <a:solidFill>
                  <a:schemeClr val="tx1"/>
                </a:solidFill>
                <a:sym typeface="Arial"/>
              </a:rPr>
              <a:t>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BD645F-A066-45BA-A63D-AD8CCD852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3" y="1835825"/>
            <a:ext cx="7314863" cy="923330"/>
          </a:xfrm>
          <a:prstGeom prst="rect">
            <a:avLst/>
          </a:prstGeom>
          <a:solidFill>
            <a:srgbClr val="2727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# 데이터셋 내의 최신 구매일을 기준으로 경과된 일수 계산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latest_order_date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loyalty_df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last_order_date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loyalty_df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days_since_last_order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pd.to_datetime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latest_order_date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pd.to_datetime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loyalty_df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last_order_date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])).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dt.days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960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ko-KR" b="1" dirty="0">
                <a:solidFill>
                  <a:srgbClr val="0091EA"/>
                </a:solidFill>
                <a:latin typeface="+mj-lt"/>
                <a:sym typeface="Arial"/>
              </a:rPr>
              <a:t>2) </a:t>
            </a:r>
            <a:r>
              <a:rPr lang="ko-KR" altLang="en-US" b="1" dirty="0">
                <a:solidFill>
                  <a:srgbClr val="0091EA"/>
                </a:solidFill>
                <a:latin typeface="+mj-lt"/>
                <a:sym typeface="Arial"/>
              </a:rPr>
              <a:t>고객 충성도 분석</a:t>
            </a:r>
            <a:r>
              <a:rPr lang="en-US" altLang="ko-KR" b="1" dirty="0">
                <a:solidFill>
                  <a:srgbClr val="0091EA"/>
                </a:solidFill>
                <a:latin typeface="+mj-lt"/>
                <a:sym typeface="Arial"/>
              </a:rPr>
              <a:t>(</a:t>
            </a:r>
            <a:r>
              <a:rPr lang="en-US" altLang="ko-KR" b="1" dirty="0" err="1">
                <a:solidFill>
                  <a:srgbClr val="0091EA"/>
                </a:solidFill>
                <a:latin typeface="+mj-lt"/>
                <a:sym typeface="Arial"/>
              </a:rPr>
              <a:t>vip</a:t>
            </a:r>
            <a:r>
              <a:rPr lang="en-US" altLang="ko-KR" b="1" dirty="0">
                <a:solidFill>
                  <a:srgbClr val="0091EA"/>
                </a:solidFill>
                <a:latin typeface="+mj-lt"/>
                <a:sym typeface="Arial"/>
              </a:rPr>
              <a:t>)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sp>
        <p:nvSpPr>
          <p:cNvPr id="5" name="직사각형 4"/>
          <p:cNvSpPr/>
          <p:nvPr/>
        </p:nvSpPr>
        <p:spPr>
          <a:xfrm>
            <a:off x="0" y="26504"/>
            <a:ext cx="30812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03. DB </a:t>
            </a:r>
            <a:r>
              <a:rPr lang="ko-KR" altLang="en-US" sz="1100" dirty="0">
                <a:solidFill>
                  <a:schemeClr val="bg1"/>
                </a:solidFill>
              </a:rPr>
              <a:t>데이터를 활용한 분석 프로젝트 </a:t>
            </a:r>
            <a:r>
              <a:rPr lang="en-US" altLang="ko-KR" sz="1100" dirty="0">
                <a:solidFill>
                  <a:schemeClr val="bg1"/>
                </a:solidFill>
              </a:rPr>
              <a:t>10</a:t>
            </a:r>
            <a:r>
              <a:rPr lang="ko-KR" altLang="en-US" sz="1100" dirty="0">
                <a:solidFill>
                  <a:schemeClr val="bg1"/>
                </a:solidFill>
              </a:rPr>
              <a:t>가지</a:t>
            </a:r>
          </a:p>
        </p:txBody>
      </p:sp>
      <p:sp>
        <p:nvSpPr>
          <p:cNvPr id="7" name="AutoShape 4" descr="blob:https://carbon.now.sh/c713d417-5585-4d58-a872-4d23a193cd8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82F9437C-A3A8-4576-929B-C19C3823A8B0}"/>
              </a:ext>
            </a:extLst>
          </p:cNvPr>
          <p:cNvSpPr txBox="1">
            <a:spLocks/>
          </p:cNvSpPr>
          <p:nvPr/>
        </p:nvSpPr>
        <p:spPr>
          <a:xfrm>
            <a:off x="786150" y="1276351"/>
            <a:ext cx="7314862" cy="3559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 panose="020B0604020202020204" pitchFamily="34" charset="0"/>
              <a:buChar char="•"/>
              <a:defRPr sz="2400" b="0" i="0" u="none" strike="noStrike" cap="none">
                <a:solidFill>
                  <a:schemeClr val="dk1"/>
                </a:solidFill>
                <a:latin typeface="+mn-lt"/>
                <a:ea typeface="+mn-ea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solidFill>
                  <a:schemeClr val="accent1"/>
                </a:solidFill>
                <a:sym typeface="Arial"/>
              </a:rPr>
              <a:t>datetime</a:t>
            </a:r>
            <a:r>
              <a:rPr lang="ko-KR" altLang="en-US" sz="2000" dirty="0">
                <a:solidFill>
                  <a:schemeClr val="tx1"/>
                </a:solidFill>
                <a:sym typeface="Arial"/>
              </a:rPr>
              <a:t>은 </a:t>
            </a:r>
            <a:r>
              <a:rPr lang="ko-KR" altLang="en-US" sz="2000" dirty="0" err="1">
                <a:solidFill>
                  <a:schemeClr val="tx1"/>
                </a:solidFill>
                <a:sym typeface="Arial"/>
              </a:rPr>
              <a:t>파이썬의</a:t>
            </a:r>
            <a:r>
              <a:rPr lang="ko-KR" altLang="en-US" sz="2000" dirty="0">
                <a:solidFill>
                  <a:schemeClr val="tx1"/>
                </a:solidFill>
                <a:sym typeface="Arial"/>
              </a:rPr>
              <a:t> 표준 라이브러리 중 하나로</a:t>
            </a:r>
            <a:r>
              <a:rPr lang="en-US" altLang="ko-KR" sz="2000" dirty="0">
                <a:solidFill>
                  <a:schemeClr val="tx1"/>
                </a:solidFill>
                <a:sym typeface="Arial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sym typeface="Arial"/>
              </a:rPr>
              <a:t>날짜와 시간을 다루기 위한 클래스를 제공</a:t>
            </a:r>
            <a:r>
              <a:rPr lang="en-US" altLang="ko-KR" sz="2000" dirty="0">
                <a:solidFill>
                  <a:schemeClr val="tx1"/>
                </a:solidFill>
                <a:sym typeface="Arial"/>
              </a:rPr>
              <a:t>. 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solidFill>
                  <a:schemeClr val="tx1"/>
                </a:solidFill>
                <a:sym typeface="Arial"/>
              </a:rPr>
              <a:t>datetime </a:t>
            </a:r>
            <a:r>
              <a:rPr lang="ko-KR" altLang="en-US" sz="2000" dirty="0">
                <a:solidFill>
                  <a:schemeClr val="tx1"/>
                </a:solidFill>
                <a:sym typeface="Arial"/>
              </a:rPr>
              <a:t>모듈 안에는 </a:t>
            </a:r>
            <a:r>
              <a:rPr lang="en-US" altLang="ko-KR" sz="2000" dirty="0">
                <a:solidFill>
                  <a:schemeClr val="tx1"/>
                </a:solidFill>
                <a:sym typeface="Arial"/>
              </a:rPr>
              <a:t>date, time, datetime, </a:t>
            </a:r>
            <a:r>
              <a:rPr lang="en-US" altLang="ko-KR" sz="2000" dirty="0" err="1">
                <a:solidFill>
                  <a:schemeClr val="accent1"/>
                </a:solidFill>
                <a:sym typeface="Arial"/>
              </a:rPr>
              <a:t>timedelta</a:t>
            </a:r>
            <a:r>
              <a:rPr lang="en-US" altLang="ko-KR" sz="2000" dirty="0">
                <a:solidFill>
                  <a:schemeClr val="tx1"/>
                </a:solidFill>
                <a:sym typeface="Arial"/>
              </a:rPr>
              <a:t>, </a:t>
            </a:r>
            <a:r>
              <a:rPr lang="en-US" altLang="ko-KR" sz="2000" dirty="0" err="1">
                <a:solidFill>
                  <a:schemeClr val="tx1"/>
                </a:solidFill>
                <a:sym typeface="Arial"/>
              </a:rPr>
              <a:t>tzinfo</a:t>
            </a:r>
            <a:r>
              <a:rPr lang="ko-KR" altLang="en-US" sz="2000" dirty="0">
                <a:solidFill>
                  <a:schemeClr val="tx1"/>
                </a:solidFill>
                <a:sym typeface="Arial"/>
              </a:rPr>
              <a:t>와 같은 여러 클래스가 있는데</a:t>
            </a:r>
            <a:r>
              <a:rPr lang="en-US" altLang="ko-KR" sz="2000" dirty="0">
                <a:solidFill>
                  <a:schemeClr val="tx1"/>
                </a:solidFill>
                <a:sym typeface="Arial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sym typeface="Arial"/>
              </a:rPr>
              <a:t>이 중 </a:t>
            </a:r>
            <a:r>
              <a:rPr lang="en-US" altLang="ko-KR" sz="2000" dirty="0">
                <a:solidFill>
                  <a:schemeClr val="tx1"/>
                </a:solidFill>
                <a:sym typeface="Arial"/>
              </a:rPr>
              <a:t>datetime </a:t>
            </a:r>
            <a:r>
              <a:rPr lang="ko-KR" altLang="en-US" sz="2000" dirty="0">
                <a:solidFill>
                  <a:schemeClr val="tx1"/>
                </a:solidFill>
                <a:sym typeface="Arial"/>
              </a:rPr>
              <a:t>클래스는 날짜와 시간을 함께 다루는 데 사용</a:t>
            </a:r>
            <a:r>
              <a:rPr lang="en-US" altLang="ko-KR" sz="2000" dirty="0">
                <a:solidFill>
                  <a:schemeClr val="tx1"/>
                </a:solidFill>
                <a:sym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02300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ko-KR" b="1" dirty="0">
                <a:solidFill>
                  <a:srgbClr val="0091EA"/>
                </a:solidFill>
                <a:latin typeface="+mj-lt"/>
                <a:sym typeface="Arial"/>
              </a:rPr>
              <a:t>2) </a:t>
            </a:r>
            <a:r>
              <a:rPr lang="ko-KR" altLang="en-US" b="1" dirty="0">
                <a:solidFill>
                  <a:srgbClr val="0091EA"/>
                </a:solidFill>
                <a:latin typeface="+mj-lt"/>
                <a:sym typeface="Arial"/>
              </a:rPr>
              <a:t>고객 충성도 분석</a:t>
            </a:r>
            <a:r>
              <a:rPr lang="en-US" altLang="ko-KR" b="1" dirty="0">
                <a:solidFill>
                  <a:srgbClr val="0091EA"/>
                </a:solidFill>
                <a:latin typeface="+mj-lt"/>
                <a:sym typeface="Arial"/>
              </a:rPr>
              <a:t>(</a:t>
            </a:r>
            <a:r>
              <a:rPr lang="en-US" altLang="ko-KR" b="1" dirty="0" err="1">
                <a:solidFill>
                  <a:srgbClr val="0091EA"/>
                </a:solidFill>
                <a:latin typeface="+mj-lt"/>
                <a:sym typeface="Arial"/>
              </a:rPr>
              <a:t>vip</a:t>
            </a:r>
            <a:r>
              <a:rPr lang="en-US" altLang="ko-KR" b="1" dirty="0">
                <a:solidFill>
                  <a:srgbClr val="0091EA"/>
                </a:solidFill>
                <a:latin typeface="+mj-lt"/>
                <a:sym typeface="Arial"/>
              </a:rPr>
              <a:t>)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sp>
        <p:nvSpPr>
          <p:cNvPr id="5" name="직사각형 4"/>
          <p:cNvSpPr/>
          <p:nvPr/>
        </p:nvSpPr>
        <p:spPr>
          <a:xfrm>
            <a:off x="0" y="26504"/>
            <a:ext cx="30812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03. DB </a:t>
            </a:r>
            <a:r>
              <a:rPr lang="ko-KR" altLang="en-US" sz="1100" dirty="0">
                <a:solidFill>
                  <a:schemeClr val="bg1"/>
                </a:solidFill>
              </a:rPr>
              <a:t>데이터를 활용한 분석 프로젝트 </a:t>
            </a:r>
            <a:r>
              <a:rPr lang="en-US" altLang="ko-KR" sz="1100" dirty="0">
                <a:solidFill>
                  <a:schemeClr val="bg1"/>
                </a:solidFill>
              </a:rPr>
              <a:t>10</a:t>
            </a:r>
            <a:r>
              <a:rPr lang="ko-KR" altLang="en-US" sz="1100" dirty="0">
                <a:solidFill>
                  <a:schemeClr val="bg1"/>
                </a:solidFill>
              </a:rPr>
              <a:t>가지</a:t>
            </a:r>
          </a:p>
        </p:txBody>
      </p:sp>
      <p:sp>
        <p:nvSpPr>
          <p:cNvPr id="7" name="AutoShape 4" descr="blob:https://carbon.now.sh/c713d417-5585-4d58-a872-4d23a193cd8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82F9437C-A3A8-4576-929B-C19C3823A8B0}"/>
              </a:ext>
            </a:extLst>
          </p:cNvPr>
          <p:cNvSpPr txBox="1">
            <a:spLocks/>
          </p:cNvSpPr>
          <p:nvPr/>
        </p:nvSpPr>
        <p:spPr>
          <a:xfrm>
            <a:off x="786150" y="1276351"/>
            <a:ext cx="7314862" cy="3559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 panose="020B0604020202020204" pitchFamily="34" charset="0"/>
              <a:buChar char="•"/>
              <a:defRPr sz="2400" b="0" i="0" u="none" strike="noStrike" cap="none">
                <a:solidFill>
                  <a:schemeClr val="dk1"/>
                </a:solidFill>
                <a:latin typeface="+mn-lt"/>
                <a:ea typeface="+mn-ea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600" dirty="0" err="1">
                <a:solidFill>
                  <a:schemeClr val="tx1"/>
                </a:solidFill>
                <a:sym typeface="Arial"/>
              </a:rPr>
              <a:t>판다스</a:t>
            </a:r>
            <a:r>
              <a:rPr lang="en-US" altLang="ko-KR" sz="1600" dirty="0">
                <a:solidFill>
                  <a:schemeClr val="tx1"/>
                </a:solidFill>
                <a:sym typeface="Arial"/>
              </a:rPr>
              <a:t>(pandas)</a:t>
            </a:r>
            <a:r>
              <a:rPr lang="ko-KR" altLang="en-US" sz="1600" dirty="0">
                <a:solidFill>
                  <a:schemeClr val="tx1"/>
                </a:solidFill>
                <a:sym typeface="Arial"/>
              </a:rPr>
              <a:t>에서 </a:t>
            </a:r>
            <a:r>
              <a:rPr lang="en-US" altLang="ko-KR" sz="1600" dirty="0">
                <a:solidFill>
                  <a:schemeClr val="accent1"/>
                </a:solidFill>
                <a:sym typeface="Arial"/>
              </a:rPr>
              <a:t>.dt</a:t>
            </a:r>
            <a:r>
              <a:rPr lang="en-US" altLang="ko-KR" sz="1600" dirty="0">
                <a:solidFill>
                  <a:schemeClr val="tx1"/>
                </a:solidFill>
                <a:sym typeface="Arial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sym typeface="Arial"/>
              </a:rPr>
              <a:t>액세서는 </a:t>
            </a:r>
            <a:r>
              <a:rPr lang="en-US" altLang="ko-KR" sz="1600" dirty="0">
                <a:solidFill>
                  <a:schemeClr val="tx1"/>
                </a:solidFill>
                <a:sym typeface="Arial"/>
              </a:rPr>
              <a:t>datetime64 </a:t>
            </a:r>
            <a:r>
              <a:rPr lang="ko-KR" altLang="en-US" sz="1600" dirty="0">
                <a:solidFill>
                  <a:schemeClr val="tx1"/>
                </a:solidFill>
                <a:sym typeface="Arial"/>
              </a:rPr>
              <a:t>타입의 시리즈나 데이터프레임 컬럼에 대한 </a:t>
            </a:r>
            <a:r>
              <a:rPr lang="ko-KR" altLang="en-US" sz="1600" dirty="0">
                <a:solidFill>
                  <a:schemeClr val="accent1"/>
                </a:solidFill>
                <a:sym typeface="Arial"/>
              </a:rPr>
              <a:t>시간 관련 속성과 메소드</a:t>
            </a:r>
            <a:r>
              <a:rPr lang="ko-KR" altLang="en-US" sz="1600" dirty="0">
                <a:solidFill>
                  <a:schemeClr val="tx1"/>
                </a:solidFill>
                <a:sym typeface="Arial"/>
              </a:rPr>
              <a:t>를 사용할 수 있게 해주는 속성</a:t>
            </a:r>
            <a:r>
              <a:rPr lang="en-US" altLang="ko-KR" sz="1600" dirty="0">
                <a:solidFill>
                  <a:schemeClr val="tx1"/>
                </a:solidFill>
                <a:sym typeface="Arial"/>
              </a:rPr>
              <a:t>. 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chemeClr val="tx1"/>
                </a:solidFill>
                <a:sym typeface="Arial"/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  <a:sym typeface="Arial"/>
              </a:rPr>
              <a:t>pd.to_datetime</a:t>
            </a:r>
            <a:r>
              <a:rPr lang="en-US" altLang="ko-KR" sz="1600" dirty="0">
                <a:solidFill>
                  <a:schemeClr val="tx1"/>
                </a:solidFill>
                <a:sym typeface="Arial"/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  <a:sym typeface="Arial"/>
              </a:rPr>
              <a:t>latest_order_date</a:t>
            </a:r>
            <a:r>
              <a:rPr lang="en-US" altLang="ko-KR" sz="1600" dirty="0">
                <a:solidFill>
                  <a:schemeClr val="tx1"/>
                </a:solidFill>
                <a:sym typeface="Arial"/>
              </a:rPr>
              <a:t>) - </a:t>
            </a:r>
            <a:r>
              <a:rPr lang="en-US" altLang="ko-KR" sz="1600" dirty="0" err="1">
                <a:solidFill>
                  <a:schemeClr val="tx1"/>
                </a:solidFill>
                <a:sym typeface="Arial"/>
              </a:rPr>
              <a:t>pd.to_datetime</a:t>
            </a:r>
            <a:r>
              <a:rPr lang="en-US" altLang="ko-KR" sz="1600" dirty="0">
                <a:solidFill>
                  <a:schemeClr val="tx1"/>
                </a:solidFill>
                <a:sym typeface="Arial"/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  <a:sym typeface="Arial"/>
              </a:rPr>
              <a:t>loyalty_df</a:t>
            </a:r>
            <a:r>
              <a:rPr lang="en-US" altLang="ko-KR" sz="1600" dirty="0">
                <a:solidFill>
                  <a:schemeClr val="tx1"/>
                </a:solidFill>
                <a:sym typeface="Arial"/>
              </a:rPr>
              <a:t>['</a:t>
            </a:r>
            <a:r>
              <a:rPr lang="en-US" altLang="ko-KR" sz="1600" dirty="0" err="1">
                <a:solidFill>
                  <a:schemeClr val="tx1"/>
                </a:solidFill>
                <a:sym typeface="Arial"/>
              </a:rPr>
              <a:t>last_order_date</a:t>
            </a:r>
            <a:r>
              <a:rPr lang="en-US" altLang="ko-KR" sz="1600" dirty="0">
                <a:solidFill>
                  <a:schemeClr val="tx1"/>
                </a:solidFill>
                <a:sym typeface="Arial"/>
              </a:rPr>
              <a:t>'])) </a:t>
            </a:r>
            <a:r>
              <a:rPr lang="ko-KR" altLang="en-US" sz="1600" dirty="0">
                <a:solidFill>
                  <a:schemeClr val="tx1"/>
                </a:solidFill>
                <a:sym typeface="Arial"/>
              </a:rPr>
              <a:t>부분은 </a:t>
            </a:r>
            <a:r>
              <a:rPr lang="en-US" altLang="ko-KR" sz="1600" dirty="0" err="1">
                <a:solidFill>
                  <a:schemeClr val="tx1"/>
                </a:solidFill>
                <a:sym typeface="Arial"/>
              </a:rPr>
              <a:t>latest_order_date</a:t>
            </a:r>
            <a:r>
              <a:rPr lang="en-US" altLang="ko-KR" sz="1600" dirty="0">
                <a:solidFill>
                  <a:schemeClr val="tx1"/>
                </a:solidFill>
                <a:sym typeface="Arial"/>
              </a:rPr>
              <a:t> (</a:t>
            </a:r>
            <a:r>
              <a:rPr lang="ko-KR" altLang="en-US" sz="1600" dirty="0">
                <a:solidFill>
                  <a:schemeClr val="tx1"/>
                </a:solidFill>
                <a:sym typeface="Arial"/>
              </a:rPr>
              <a:t>최신 구매일</a:t>
            </a:r>
            <a:r>
              <a:rPr lang="en-US" altLang="ko-KR" sz="1600" dirty="0">
                <a:solidFill>
                  <a:schemeClr val="tx1"/>
                </a:solidFill>
                <a:sym typeface="Arial"/>
              </a:rPr>
              <a:t>)</a:t>
            </a:r>
            <a:r>
              <a:rPr lang="ko-KR" altLang="en-US" sz="1600" dirty="0">
                <a:solidFill>
                  <a:schemeClr val="tx1"/>
                </a:solidFill>
                <a:sym typeface="Arial"/>
              </a:rPr>
              <a:t>과 </a:t>
            </a:r>
            <a:r>
              <a:rPr lang="en-US" altLang="ko-KR" sz="1600" dirty="0" err="1">
                <a:solidFill>
                  <a:schemeClr val="tx1"/>
                </a:solidFill>
                <a:sym typeface="Arial"/>
              </a:rPr>
              <a:t>loyalty_df</a:t>
            </a:r>
            <a:r>
              <a:rPr lang="en-US" altLang="ko-KR" sz="1600" dirty="0">
                <a:solidFill>
                  <a:schemeClr val="tx1"/>
                </a:solidFill>
                <a:sym typeface="Arial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sym typeface="Arial"/>
              </a:rPr>
              <a:t>데이터프레임의 </a:t>
            </a:r>
            <a:r>
              <a:rPr lang="en-US" altLang="ko-KR" sz="1600" dirty="0" err="1">
                <a:solidFill>
                  <a:schemeClr val="tx1"/>
                </a:solidFill>
                <a:sym typeface="Arial"/>
              </a:rPr>
              <a:t>last_order_date</a:t>
            </a:r>
            <a:r>
              <a:rPr lang="en-US" altLang="ko-KR" sz="1600" dirty="0">
                <a:solidFill>
                  <a:schemeClr val="tx1"/>
                </a:solidFill>
                <a:sym typeface="Arial"/>
              </a:rPr>
              <a:t> (</a:t>
            </a:r>
            <a:r>
              <a:rPr lang="ko-KR" altLang="en-US" sz="1600" dirty="0">
                <a:solidFill>
                  <a:schemeClr val="tx1"/>
                </a:solidFill>
                <a:sym typeface="Arial"/>
              </a:rPr>
              <a:t>각 고객의 마지막 구매일</a:t>
            </a:r>
            <a:r>
              <a:rPr lang="en-US" altLang="ko-KR" sz="1600" dirty="0">
                <a:solidFill>
                  <a:schemeClr val="tx1"/>
                </a:solidFill>
                <a:sym typeface="Arial"/>
              </a:rPr>
              <a:t>) </a:t>
            </a:r>
            <a:r>
              <a:rPr lang="ko-KR" altLang="en-US" sz="1600" dirty="0">
                <a:solidFill>
                  <a:schemeClr val="tx1"/>
                </a:solidFill>
                <a:sym typeface="Arial"/>
              </a:rPr>
              <a:t>사이의 차이를 계산</a:t>
            </a:r>
            <a:r>
              <a:rPr lang="en-US" altLang="ko-KR" sz="1600" dirty="0">
                <a:solidFill>
                  <a:schemeClr val="tx1"/>
                </a:solidFill>
                <a:sym typeface="Arial"/>
              </a:rPr>
              <a:t>. </a:t>
            </a:r>
            <a:r>
              <a:rPr lang="ko-KR" altLang="en-US" sz="1600" dirty="0">
                <a:solidFill>
                  <a:schemeClr val="tx1"/>
                </a:solidFill>
                <a:sym typeface="Arial"/>
              </a:rPr>
              <a:t>이 연산의 결과는 </a:t>
            </a:r>
            <a:r>
              <a:rPr lang="en-US" altLang="ko-KR" sz="1600" dirty="0" err="1">
                <a:solidFill>
                  <a:schemeClr val="accent1"/>
                </a:solidFill>
                <a:sym typeface="Arial"/>
              </a:rPr>
              <a:t>Timedelta</a:t>
            </a:r>
            <a:r>
              <a:rPr lang="en-US" altLang="ko-KR" sz="1600" dirty="0">
                <a:solidFill>
                  <a:schemeClr val="accent1"/>
                </a:solidFill>
                <a:sym typeface="Arial"/>
              </a:rPr>
              <a:t> </a:t>
            </a:r>
            <a:r>
              <a:rPr lang="ko-KR" altLang="en-US" sz="1600" dirty="0">
                <a:solidFill>
                  <a:schemeClr val="accent1"/>
                </a:solidFill>
                <a:sym typeface="Arial"/>
              </a:rPr>
              <a:t>객체</a:t>
            </a:r>
            <a:r>
              <a:rPr lang="ko-KR" altLang="en-US" sz="1600" dirty="0">
                <a:solidFill>
                  <a:schemeClr val="tx1"/>
                </a:solidFill>
                <a:sym typeface="Arial"/>
              </a:rPr>
              <a:t>를 포함하는 시리즈입니다</a:t>
            </a:r>
            <a:r>
              <a:rPr lang="en-US" altLang="ko-KR" sz="1600" dirty="0">
                <a:solidFill>
                  <a:schemeClr val="tx1"/>
                </a:solidFill>
                <a:sym typeface="Arial"/>
              </a:rPr>
              <a:t>.</a:t>
            </a:r>
            <a:r>
              <a:rPr lang="en-US" altLang="ko-KR" sz="1600" dirty="0" err="1">
                <a:solidFill>
                  <a:schemeClr val="accent1"/>
                </a:solidFill>
                <a:sym typeface="Arial"/>
              </a:rPr>
              <a:t>dt.days</a:t>
            </a:r>
            <a:r>
              <a:rPr lang="ko-KR" altLang="en-US" sz="1600" dirty="0">
                <a:solidFill>
                  <a:schemeClr val="accent1"/>
                </a:solidFill>
                <a:sym typeface="Arial"/>
              </a:rPr>
              <a:t>는 각 </a:t>
            </a:r>
            <a:r>
              <a:rPr lang="en-US" altLang="ko-KR" sz="1600" dirty="0" err="1">
                <a:solidFill>
                  <a:schemeClr val="accent1"/>
                </a:solidFill>
                <a:sym typeface="Arial"/>
              </a:rPr>
              <a:t>Timedelta</a:t>
            </a:r>
            <a:r>
              <a:rPr lang="en-US" altLang="ko-KR" sz="1600" dirty="0">
                <a:solidFill>
                  <a:schemeClr val="accent1"/>
                </a:solidFill>
                <a:sym typeface="Arial"/>
              </a:rPr>
              <a:t> </a:t>
            </a:r>
            <a:r>
              <a:rPr lang="ko-KR" altLang="en-US" sz="1600" dirty="0">
                <a:solidFill>
                  <a:schemeClr val="accent1"/>
                </a:solidFill>
                <a:sym typeface="Arial"/>
              </a:rPr>
              <a:t>객체에서 </a:t>
            </a:r>
            <a:r>
              <a:rPr lang="en-US" altLang="ko-KR" sz="1600" dirty="0">
                <a:solidFill>
                  <a:schemeClr val="accent1"/>
                </a:solidFill>
                <a:sym typeface="Arial"/>
              </a:rPr>
              <a:t>'</a:t>
            </a:r>
            <a:r>
              <a:rPr lang="ko-KR" altLang="en-US" sz="1600" dirty="0">
                <a:solidFill>
                  <a:schemeClr val="accent1"/>
                </a:solidFill>
                <a:sym typeface="Arial"/>
              </a:rPr>
              <a:t>일</a:t>
            </a:r>
            <a:r>
              <a:rPr lang="en-US" altLang="ko-KR" sz="1600" dirty="0">
                <a:solidFill>
                  <a:schemeClr val="accent1"/>
                </a:solidFill>
                <a:sym typeface="Arial"/>
              </a:rPr>
              <a:t>(days)' </a:t>
            </a:r>
            <a:r>
              <a:rPr lang="ko-KR" altLang="en-US" sz="1600" dirty="0">
                <a:solidFill>
                  <a:schemeClr val="accent1"/>
                </a:solidFill>
                <a:sym typeface="Arial"/>
              </a:rPr>
              <a:t>부분만을 추출</a:t>
            </a:r>
            <a:r>
              <a:rPr lang="en-US" altLang="ko-KR" sz="1600" dirty="0">
                <a:solidFill>
                  <a:schemeClr val="tx1"/>
                </a:solidFill>
                <a:sym typeface="Arial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618576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ko-KR" b="1" dirty="0">
                <a:solidFill>
                  <a:srgbClr val="0091EA"/>
                </a:solidFill>
                <a:latin typeface="+mj-lt"/>
                <a:sym typeface="Arial"/>
              </a:rPr>
              <a:t>2) </a:t>
            </a:r>
            <a:r>
              <a:rPr lang="ko-KR" altLang="en-US" b="1" dirty="0">
                <a:solidFill>
                  <a:srgbClr val="0091EA"/>
                </a:solidFill>
                <a:latin typeface="+mj-lt"/>
                <a:sym typeface="Arial"/>
              </a:rPr>
              <a:t>고객 충성도 분석</a:t>
            </a:r>
            <a:r>
              <a:rPr lang="en-US" altLang="ko-KR" b="1" dirty="0">
                <a:solidFill>
                  <a:srgbClr val="0091EA"/>
                </a:solidFill>
                <a:latin typeface="+mj-lt"/>
                <a:sym typeface="Arial"/>
              </a:rPr>
              <a:t>(</a:t>
            </a:r>
            <a:r>
              <a:rPr lang="en-US" altLang="ko-KR" b="1" dirty="0" err="1">
                <a:solidFill>
                  <a:srgbClr val="0091EA"/>
                </a:solidFill>
                <a:latin typeface="+mj-lt"/>
                <a:sym typeface="Arial"/>
              </a:rPr>
              <a:t>vip</a:t>
            </a:r>
            <a:r>
              <a:rPr lang="en-US" altLang="ko-KR" b="1" dirty="0">
                <a:solidFill>
                  <a:srgbClr val="0091EA"/>
                </a:solidFill>
                <a:latin typeface="+mj-lt"/>
                <a:sym typeface="Arial"/>
              </a:rPr>
              <a:t>)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sp>
        <p:nvSpPr>
          <p:cNvPr id="5" name="직사각형 4"/>
          <p:cNvSpPr/>
          <p:nvPr/>
        </p:nvSpPr>
        <p:spPr>
          <a:xfrm>
            <a:off x="0" y="26504"/>
            <a:ext cx="30812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03. DB </a:t>
            </a:r>
            <a:r>
              <a:rPr lang="ko-KR" altLang="en-US" sz="1100" dirty="0">
                <a:solidFill>
                  <a:schemeClr val="bg1"/>
                </a:solidFill>
              </a:rPr>
              <a:t>데이터를 활용한 분석 프로젝트 </a:t>
            </a:r>
            <a:r>
              <a:rPr lang="en-US" altLang="ko-KR" sz="1100" dirty="0">
                <a:solidFill>
                  <a:schemeClr val="bg1"/>
                </a:solidFill>
              </a:rPr>
              <a:t>10</a:t>
            </a:r>
            <a:r>
              <a:rPr lang="ko-KR" altLang="en-US" sz="1100" dirty="0">
                <a:solidFill>
                  <a:schemeClr val="bg1"/>
                </a:solidFill>
              </a:rPr>
              <a:t>가지</a:t>
            </a:r>
          </a:p>
        </p:txBody>
      </p:sp>
      <p:sp>
        <p:nvSpPr>
          <p:cNvPr id="7" name="AutoShape 4" descr="blob:https://carbon.now.sh/c713d417-5585-4d58-a872-4d23a193cd8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EEF25A2F-AC22-4676-A6BF-6A68FCD12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163" y="1246024"/>
            <a:ext cx="7260016" cy="589801"/>
          </a:xfrm>
        </p:spPr>
        <p:txBody>
          <a:bodyPr/>
          <a:lstStyle/>
          <a:p>
            <a:r>
              <a:rPr lang="en-US" altLang="ko-KR" sz="2000" dirty="0">
                <a:solidFill>
                  <a:srgbClr val="0091EA"/>
                </a:solidFill>
                <a:sym typeface="Arial"/>
              </a:rPr>
              <a:t>Code</a:t>
            </a:r>
            <a:endParaRPr lang="ko-KR" altLang="en-US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BD645F-A066-45BA-A63D-AD8CCD852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149" y="1835825"/>
            <a:ext cx="7314863" cy="1846659"/>
          </a:xfrm>
          <a:prstGeom prst="rect">
            <a:avLst/>
          </a:prstGeom>
          <a:solidFill>
            <a:srgbClr val="2727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# 고객별 마지막 구매로부터 경과된 일수 시각화 (고객 번호 사용)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# 상위 20명의 고객에 대해 시각화를 수행합니다. 전체 데이터셋에서는 이 부분을 조정해야 할 수 있습니다.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top_20_customers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loyalty_df.head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ko-KR" altLang="ko-KR" sz="1200" dirty="0" err="1">
                <a:solidFill>
                  <a:srgbClr val="F0F0F0"/>
                </a:solidFill>
                <a:latin typeface="Consolas" panose="020B0609020204030204" pitchFamily="49" charset="0"/>
              </a:rPr>
              <a:t>plt.figure</a:t>
            </a:r>
            <a:r>
              <a:rPr lang="ko-KR" altLang="ko-KR" sz="1200" dirty="0">
                <a:solidFill>
                  <a:srgbClr val="F0F0F0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1200" dirty="0" err="1">
                <a:solidFill>
                  <a:srgbClr val="F0F0F0"/>
                </a:solidFill>
                <a:latin typeface="Consolas" panose="020B0609020204030204" pitchFamily="49" charset="0"/>
              </a:rPr>
              <a:t>figsize</a:t>
            </a:r>
            <a:r>
              <a:rPr lang="ko-KR" altLang="ko-KR" sz="1200" dirty="0">
                <a:solidFill>
                  <a:srgbClr val="FF3399"/>
                </a:solidFill>
                <a:latin typeface="Consolas" panose="020B0609020204030204" pitchFamily="49" charset="0"/>
              </a:rPr>
              <a:t>=</a:t>
            </a:r>
            <a:r>
              <a:rPr lang="ko-KR" altLang="ko-KR" sz="1200" dirty="0">
                <a:solidFill>
                  <a:srgbClr val="F0F0F0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1200" dirty="0">
                <a:solidFill>
                  <a:srgbClr val="C10AFF"/>
                </a:solidFill>
                <a:latin typeface="Consolas" panose="020B0609020204030204" pitchFamily="49" charset="0"/>
              </a:rPr>
              <a:t>12</a:t>
            </a:r>
            <a:r>
              <a:rPr lang="ko-KR" altLang="ko-KR" sz="1200" dirty="0">
                <a:solidFill>
                  <a:srgbClr val="F0F0F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1200" dirty="0">
                <a:solidFill>
                  <a:srgbClr val="C10AFF"/>
                </a:solidFill>
                <a:latin typeface="Consolas" panose="020B0609020204030204" pitchFamily="49" charset="0"/>
              </a:rPr>
              <a:t>8</a:t>
            </a:r>
            <a:r>
              <a:rPr lang="ko-KR" altLang="ko-KR" sz="1200" dirty="0">
                <a:solidFill>
                  <a:srgbClr val="F0F0F0"/>
                </a:solidFill>
                <a:latin typeface="Consolas" panose="020B0609020204030204" pitchFamily="49" charset="0"/>
              </a:rPr>
              <a:t>))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plt.bar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(top_20_customers[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customerNumber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astype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4BE6FA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), top_20_customers[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days_since_last_order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plt.xlabel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Customer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plt.ylabel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Days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Since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Last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plt.title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Customer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Loyalty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Days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Since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Last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per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Customer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plt.xticks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rotation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45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plt.tight_layout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sz="1200" dirty="0">
                <a:solidFill>
                  <a:srgbClr val="F0F0F0"/>
                </a:solidFill>
                <a:latin typeface="Consolas" panose="020B0609020204030204" pitchFamily="49" charset="0"/>
              </a:rPr>
              <a:t>;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plt.show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0995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ko-KR" b="1" dirty="0">
                <a:solidFill>
                  <a:srgbClr val="0091EA"/>
                </a:solidFill>
                <a:sym typeface="Arial"/>
              </a:rPr>
              <a:t>2) </a:t>
            </a:r>
            <a:r>
              <a:rPr lang="ko-KR" altLang="en-US" b="1" dirty="0">
                <a:solidFill>
                  <a:srgbClr val="0091EA"/>
                </a:solidFill>
                <a:sym typeface="Arial"/>
              </a:rPr>
              <a:t>고객 충성도 분석</a:t>
            </a:r>
            <a:r>
              <a:rPr lang="en-US" altLang="ko-KR" b="1" dirty="0">
                <a:solidFill>
                  <a:srgbClr val="0091EA"/>
                </a:solidFill>
                <a:sym typeface="Arial"/>
              </a:rPr>
              <a:t>(</a:t>
            </a:r>
            <a:r>
              <a:rPr lang="en-US" altLang="ko-KR" b="1" dirty="0" err="1">
                <a:solidFill>
                  <a:srgbClr val="0091EA"/>
                </a:solidFill>
                <a:sym typeface="Arial"/>
              </a:rPr>
              <a:t>vip</a:t>
            </a:r>
            <a:r>
              <a:rPr lang="en-US" altLang="ko-KR" b="1" dirty="0">
                <a:solidFill>
                  <a:srgbClr val="0091EA"/>
                </a:solidFill>
                <a:sym typeface="Arial"/>
              </a:rPr>
              <a:t>)</a:t>
            </a:r>
            <a:endParaRPr lang="en-US" altLang="ko-KR" b="1" dirty="0">
              <a:solidFill>
                <a:srgbClr val="0091EA"/>
              </a:solidFill>
              <a:latin typeface="+mj-lt"/>
              <a:sym typeface="Arial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  <p:sp>
        <p:nvSpPr>
          <p:cNvPr id="5" name="직사각형 4"/>
          <p:cNvSpPr/>
          <p:nvPr/>
        </p:nvSpPr>
        <p:spPr>
          <a:xfrm>
            <a:off x="0" y="26504"/>
            <a:ext cx="30812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03. DB </a:t>
            </a:r>
            <a:r>
              <a:rPr lang="ko-KR" altLang="en-US" sz="1100" dirty="0">
                <a:solidFill>
                  <a:schemeClr val="bg1"/>
                </a:solidFill>
              </a:rPr>
              <a:t>데이터를 활용한 분석 프로젝트 </a:t>
            </a:r>
            <a:r>
              <a:rPr lang="en-US" altLang="ko-KR" sz="1100" dirty="0">
                <a:solidFill>
                  <a:schemeClr val="bg1"/>
                </a:solidFill>
              </a:rPr>
              <a:t>10</a:t>
            </a:r>
            <a:r>
              <a:rPr lang="ko-KR" altLang="en-US" sz="1100" dirty="0">
                <a:solidFill>
                  <a:schemeClr val="bg1"/>
                </a:solidFill>
              </a:rPr>
              <a:t>가지</a:t>
            </a:r>
          </a:p>
        </p:txBody>
      </p:sp>
      <p:sp>
        <p:nvSpPr>
          <p:cNvPr id="7" name="AutoShape 4" descr="blob:https://carbon.now.sh/c713d417-5585-4d58-a872-4d23a193cd8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텍스트 개체 틀 3">
            <a:extLst>
              <a:ext uri="{FF2B5EF4-FFF2-40B4-BE49-F238E27FC236}">
                <a16:creationId xmlns:a16="http://schemas.microsoft.com/office/drawing/2014/main" id="{5E63C982-1957-4D61-A7C3-2E43106D0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163" y="1246024"/>
            <a:ext cx="7260016" cy="589801"/>
          </a:xfrm>
        </p:spPr>
        <p:txBody>
          <a:bodyPr/>
          <a:lstStyle/>
          <a:p>
            <a:r>
              <a:rPr lang="ko-KR" altLang="en-US" sz="2000" dirty="0">
                <a:solidFill>
                  <a:srgbClr val="0091EA"/>
                </a:solidFill>
                <a:sym typeface="Arial"/>
              </a:rPr>
              <a:t>실행결과 </a:t>
            </a:r>
            <a:endParaRPr lang="en-US" altLang="ko-KR" sz="2000" dirty="0">
              <a:solidFill>
                <a:srgbClr val="0091EA"/>
              </a:solidFill>
              <a:sym typeface="Arial"/>
            </a:endParaRPr>
          </a:p>
          <a:p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7AC026A-C41B-4E87-8097-900BADF99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50" y="1857273"/>
            <a:ext cx="3838356" cy="290998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8417943-4BA7-42BB-92C3-32FC0B5BDB3D}"/>
              </a:ext>
            </a:extLst>
          </p:cNvPr>
          <p:cNvSpPr/>
          <p:nvPr/>
        </p:nvSpPr>
        <p:spPr>
          <a:xfrm>
            <a:off x="4608514" y="1276350"/>
            <a:ext cx="3443666" cy="2262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주문 횟수가 </a:t>
            </a:r>
            <a:r>
              <a:rPr lang="en-US" altLang="ko-KR" sz="1600" dirty="0"/>
              <a:t>3</a:t>
            </a:r>
            <a:r>
              <a:rPr lang="ko-KR" altLang="en-US" sz="1600" dirty="0"/>
              <a:t>등이었던 </a:t>
            </a:r>
            <a:r>
              <a:rPr lang="en-US" altLang="ko-KR" sz="1600" dirty="0"/>
              <a:t>114</a:t>
            </a:r>
            <a:r>
              <a:rPr lang="ko-KR" altLang="en-US" sz="1600" dirty="0"/>
              <a:t>번의 경우</a:t>
            </a:r>
            <a:r>
              <a:rPr lang="en-US" altLang="ko-KR" sz="1600" dirty="0"/>
              <a:t>, </a:t>
            </a:r>
            <a:r>
              <a:rPr lang="ko-KR" altLang="en-US" sz="1600" dirty="0"/>
              <a:t>주문을 </a:t>
            </a:r>
            <a:r>
              <a:rPr lang="ko-KR" altLang="en-US" sz="1600" dirty="0" err="1"/>
              <a:t>안한지</a:t>
            </a:r>
            <a:r>
              <a:rPr lang="ko-KR" altLang="en-US" sz="1600" dirty="0"/>
              <a:t> 상당히 오래 된 것으로 보임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나머지 상위권에 있는 고객들도 주문을 </a:t>
            </a:r>
            <a:r>
              <a:rPr lang="ko-KR" altLang="en-US" sz="1600" dirty="0" err="1"/>
              <a:t>오랜기간</a:t>
            </a:r>
            <a:r>
              <a:rPr lang="ko-KR" altLang="en-US" sz="1600" dirty="0"/>
              <a:t> 하지 않은 것으로 보임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026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ko-KR" b="1" dirty="0">
                <a:solidFill>
                  <a:srgbClr val="0091EA"/>
                </a:solidFill>
                <a:sym typeface="Arial"/>
              </a:rPr>
              <a:t>2) </a:t>
            </a:r>
            <a:r>
              <a:rPr lang="ko-KR" altLang="en-US" b="1" dirty="0">
                <a:solidFill>
                  <a:srgbClr val="0091EA"/>
                </a:solidFill>
                <a:sym typeface="Arial"/>
              </a:rPr>
              <a:t>고객 충성도 분석</a:t>
            </a:r>
            <a:r>
              <a:rPr lang="en-US" altLang="ko-KR" b="1" dirty="0">
                <a:solidFill>
                  <a:srgbClr val="0091EA"/>
                </a:solidFill>
                <a:sym typeface="Arial"/>
              </a:rPr>
              <a:t>(</a:t>
            </a:r>
            <a:r>
              <a:rPr lang="en-US" altLang="ko-KR" b="1" dirty="0" err="1">
                <a:solidFill>
                  <a:srgbClr val="0091EA"/>
                </a:solidFill>
                <a:sym typeface="Arial"/>
              </a:rPr>
              <a:t>vip</a:t>
            </a:r>
            <a:r>
              <a:rPr lang="en-US" altLang="ko-KR" b="1" dirty="0">
                <a:solidFill>
                  <a:srgbClr val="0091EA"/>
                </a:solidFill>
                <a:sym typeface="Arial"/>
              </a:rPr>
              <a:t>)</a:t>
            </a:r>
            <a:endParaRPr lang="en-US" altLang="ko-KR" b="1" dirty="0">
              <a:solidFill>
                <a:srgbClr val="0091EA"/>
              </a:solidFill>
              <a:latin typeface="+mj-lt"/>
              <a:sym typeface="Arial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  <p:sp>
        <p:nvSpPr>
          <p:cNvPr id="5" name="직사각형 4"/>
          <p:cNvSpPr/>
          <p:nvPr/>
        </p:nvSpPr>
        <p:spPr>
          <a:xfrm>
            <a:off x="0" y="26504"/>
            <a:ext cx="30812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03. DB </a:t>
            </a:r>
            <a:r>
              <a:rPr lang="ko-KR" altLang="en-US" sz="1100" dirty="0">
                <a:solidFill>
                  <a:schemeClr val="bg1"/>
                </a:solidFill>
              </a:rPr>
              <a:t>데이터를 활용한 분석 프로젝트 </a:t>
            </a:r>
            <a:r>
              <a:rPr lang="en-US" altLang="ko-KR" sz="1100" dirty="0">
                <a:solidFill>
                  <a:schemeClr val="bg1"/>
                </a:solidFill>
              </a:rPr>
              <a:t>10</a:t>
            </a:r>
            <a:r>
              <a:rPr lang="ko-KR" altLang="en-US" sz="1100" dirty="0">
                <a:solidFill>
                  <a:schemeClr val="bg1"/>
                </a:solidFill>
              </a:rPr>
              <a:t>가지</a:t>
            </a:r>
          </a:p>
        </p:txBody>
      </p:sp>
      <p:sp>
        <p:nvSpPr>
          <p:cNvPr id="7" name="AutoShape 4" descr="blob:https://carbon.now.sh/c713d417-5585-4d58-a872-4d23a193cd8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텍스트 개체 틀 3">
            <a:extLst>
              <a:ext uri="{FF2B5EF4-FFF2-40B4-BE49-F238E27FC236}">
                <a16:creationId xmlns:a16="http://schemas.microsoft.com/office/drawing/2014/main" id="{5E63C982-1957-4D61-A7C3-2E43106D0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163" y="1246024"/>
            <a:ext cx="7260016" cy="589801"/>
          </a:xfrm>
        </p:spPr>
        <p:txBody>
          <a:bodyPr/>
          <a:lstStyle/>
          <a:p>
            <a:r>
              <a:rPr lang="ko-KR" altLang="en-US" sz="2000" dirty="0">
                <a:solidFill>
                  <a:srgbClr val="0091EA"/>
                </a:solidFill>
                <a:sym typeface="Arial"/>
              </a:rPr>
              <a:t>회사 입장에서 </a:t>
            </a:r>
            <a:r>
              <a:rPr lang="ko-KR" altLang="en-US" sz="2000" dirty="0" err="1">
                <a:solidFill>
                  <a:srgbClr val="0091EA"/>
                </a:solidFill>
                <a:sym typeface="Arial"/>
              </a:rPr>
              <a:t>취할수</a:t>
            </a:r>
            <a:r>
              <a:rPr lang="ko-KR" altLang="en-US" sz="2000" dirty="0">
                <a:solidFill>
                  <a:srgbClr val="0091EA"/>
                </a:solidFill>
                <a:sym typeface="Arial"/>
              </a:rPr>
              <a:t> 있는 행동 </a:t>
            </a:r>
            <a:endParaRPr lang="en-US" altLang="ko-KR" sz="2000" dirty="0">
              <a:solidFill>
                <a:srgbClr val="0091EA"/>
              </a:solidFill>
              <a:sym typeface="Arial"/>
            </a:endParaRPr>
          </a:p>
          <a:p>
            <a:endParaRPr lang="ko-KR" altLang="en-US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AF768B1-FE9A-473B-9DF2-BCC3D5E4CA45}"/>
              </a:ext>
            </a:extLst>
          </p:cNvPr>
          <p:cNvSpPr/>
          <p:nvPr/>
        </p:nvSpPr>
        <p:spPr>
          <a:xfrm>
            <a:off x="767746" y="1835825"/>
            <a:ext cx="730885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b="1" dirty="0">
                <a:solidFill>
                  <a:schemeClr val="accent1"/>
                </a:solidFill>
              </a:rPr>
              <a:t>VIP </a:t>
            </a:r>
            <a:r>
              <a:rPr lang="ko-KR" altLang="en-US" sz="1800" b="1" dirty="0">
                <a:solidFill>
                  <a:schemeClr val="accent1"/>
                </a:solidFill>
              </a:rPr>
              <a:t>고객 프로그램 개발</a:t>
            </a:r>
            <a:r>
              <a:rPr lang="en-US" altLang="ko-KR" sz="1800" dirty="0"/>
              <a:t>: </a:t>
            </a:r>
            <a:r>
              <a:rPr lang="ko-KR" altLang="en-US" sz="1800" dirty="0"/>
              <a:t>총 주문 수가 많은 상위 고객을 대상으로 </a:t>
            </a:r>
            <a:r>
              <a:rPr lang="en-US" altLang="ko-KR" sz="1800" dirty="0"/>
              <a:t>VIP </a:t>
            </a:r>
            <a:r>
              <a:rPr lang="ko-KR" altLang="en-US" sz="1800" dirty="0"/>
              <a:t>고객 프로그램을 개발하여 이들의 충성도를 더욱 강화할 수 있음</a:t>
            </a:r>
            <a:r>
              <a:rPr lang="en-US" altLang="ko-KR" sz="1800" dirty="0"/>
              <a:t>. </a:t>
            </a:r>
            <a:r>
              <a:rPr lang="ko-KR" altLang="en-US" sz="1800" dirty="0"/>
              <a:t>이러한 프로그램에는 특별 할인</a:t>
            </a:r>
            <a:r>
              <a:rPr lang="en-US" altLang="ko-KR" sz="1800" dirty="0"/>
              <a:t>, </a:t>
            </a:r>
            <a:r>
              <a:rPr lang="ko-KR" altLang="en-US" sz="1800" dirty="0"/>
              <a:t>개인 맞춤형 서비스</a:t>
            </a:r>
            <a:r>
              <a:rPr lang="en-US" altLang="ko-KR" sz="1800" dirty="0"/>
              <a:t>, </a:t>
            </a:r>
            <a:r>
              <a:rPr lang="ko-KR" altLang="en-US" sz="1800" dirty="0"/>
              <a:t>우선적 고객 지원 등이 포함될 수 있음</a:t>
            </a:r>
            <a:r>
              <a:rPr lang="en-US" altLang="ko-KR" sz="1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b="1" dirty="0">
                <a:solidFill>
                  <a:schemeClr val="accent1"/>
                </a:solidFill>
              </a:rPr>
              <a:t>재구매 유도 전략</a:t>
            </a:r>
            <a:r>
              <a:rPr lang="en-US" altLang="ko-KR" sz="1800" dirty="0"/>
              <a:t>: </a:t>
            </a:r>
            <a:r>
              <a:rPr lang="ko-KR" altLang="en-US" sz="1800" dirty="0"/>
              <a:t>마지막 구매 이후 오랜 시간이 지난 고객을 대상으로 재구매를 유도하는 마케팅 캠페인을 실시할 수 있음</a:t>
            </a:r>
            <a:r>
              <a:rPr lang="en-US" altLang="ko-KR" sz="1800" dirty="0"/>
              <a:t>. </a:t>
            </a:r>
            <a:r>
              <a:rPr lang="ko-KR" altLang="en-US" sz="1800" dirty="0"/>
              <a:t>이메일 마케팅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리타겟팅</a:t>
            </a:r>
            <a:r>
              <a:rPr lang="ko-KR" altLang="en-US" sz="1800" dirty="0"/>
              <a:t> 광고</a:t>
            </a:r>
            <a:r>
              <a:rPr lang="en-US" altLang="ko-KR" sz="1800" dirty="0"/>
              <a:t>, </a:t>
            </a:r>
            <a:r>
              <a:rPr lang="ko-KR" altLang="en-US" sz="1800" dirty="0"/>
              <a:t>특별 프로모션 제공 등을 통해 이들을 다시 유치할 수 있음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136738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ko-KR" b="1" dirty="0">
                <a:solidFill>
                  <a:srgbClr val="0091EA"/>
                </a:solidFill>
                <a:sym typeface="Arial"/>
              </a:rPr>
              <a:t>2) </a:t>
            </a:r>
            <a:r>
              <a:rPr lang="ko-KR" altLang="en-US" b="1" dirty="0">
                <a:solidFill>
                  <a:srgbClr val="0091EA"/>
                </a:solidFill>
                <a:sym typeface="Arial"/>
              </a:rPr>
              <a:t>고객 충성도 분석</a:t>
            </a:r>
            <a:r>
              <a:rPr lang="en-US" altLang="ko-KR" b="1" dirty="0">
                <a:solidFill>
                  <a:srgbClr val="0091EA"/>
                </a:solidFill>
                <a:sym typeface="Arial"/>
              </a:rPr>
              <a:t>(</a:t>
            </a:r>
            <a:r>
              <a:rPr lang="en-US" altLang="ko-KR" b="1" dirty="0" err="1">
                <a:solidFill>
                  <a:srgbClr val="0091EA"/>
                </a:solidFill>
                <a:sym typeface="Arial"/>
              </a:rPr>
              <a:t>vip</a:t>
            </a:r>
            <a:r>
              <a:rPr lang="en-US" altLang="ko-KR" b="1" dirty="0">
                <a:solidFill>
                  <a:srgbClr val="0091EA"/>
                </a:solidFill>
                <a:sym typeface="Arial"/>
              </a:rPr>
              <a:t>)</a:t>
            </a:r>
            <a:endParaRPr lang="en-US" altLang="ko-KR" b="1" dirty="0">
              <a:solidFill>
                <a:srgbClr val="0091EA"/>
              </a:solidFill>
              <a:latin typeface="+mj-lt"/>
              <a:sym typeface="Arial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  <p:sp>
        <p:nvSpPr>
          <p:cNvPr id="5" name="직사각형 4"/>
          <p:cNvSpPr/>
          <p:nvPr/>
        </p:nvSpPr>
        <p:spPr>
          <a:xfrm>
            <a:off x="0" y="26504"/>
            <a:ext cx="30812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03. DB </a:t>
            </a:r>
            <a:r>
              <a:rPr lang="ko-KR" altLang="en-US" sz="1100" dirty="0">
                <a:solidFill>
                  <a:schemeClr val="bg1"/>
                </a:solidFill>
              </a:rPr>
              <a:t>데이터를 활용한 분석 프로젝트 </a:t>
            </a:r>
            <a:r>
              <a:rPr lang="en-US" altLang="ko-KR" sz="1100" dirty="0">
                <a:solidFill>
                  <a:schemeClr val="bg1"/>
                </a:solidFill>
              </a:rPr>
              <a:t>10</a:t>
            </a:r>
            <a:r>
              <a:rPr lang="ko-KR" altLang="en-US" sz="1100" dirty="0">
                <a:solidFill>
                  <a:schemeClr val="bg1"/>
                </a:solidFill>
              </a:rPr>
              <a:t>가지</a:t>
            </a:r>
          </a:p>
        </p:txBody>
      </p:sp>
      <p:sp>
        <p:nvSpPr>
          <p:cNvPr id="7" name="AutoShape 4" descr="blob:https://carbon.now.sh/c713d417-5585-4d58-a872-4d23a193cd8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텍스트 개체 틀 3">
            <a:extLst>
              <a:ext uri="{FF2B5EF4-FFF2-40B4-BE49-F238E27FC236}">
                <a16:creationId xmlns:a16="http://schemas.microsoft.com/office/drawing/2014/main" id="{5E63C982-1957-4D61-A7C3-2E43106D0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163" y="1246024"/>
            <a:ext cx="7260016" cy="589801"/>
          </a:xfrm>
        </p:spPr>
        <p:txBody>
          <a:bodyPr/>
          <a:lstStyle/>
          <a:p>
            <a:r>
              <a:rPr lang="ko-KR" altLang="en-US" sz="2000" dirty="0">
                <a:solidFill>
                  <a:srgbClr val="0091EA"/>
                </a:solidFill>
                <a:sym typeface="Arial"/>
              </a:rPr>
              <a:t>회사 입장에서 </a:t>
            </a:r>
            <a:r>
              <a:rPr lang="ko-KR" altLang="en-US" sz="2000" dirty="0" err="1">
                <a:solidFill>
                  <a:srgbClr val="0091EA"/>
                </a:solidFill>
                <a:sym typeface="Arial"/>
              </a:rPr>
              <a:t>취할수</a:t>
            </a:r>
            <a:r>
              <a:rPr lang="ko-KR" altLang="en-US" sz="2000" dirty="0">
                <a:solidFill>
                  <a:srgbClr val="0091EA"/>
                </a:solidFill>
                <a:sym typeface="Arial"/>
              </a:rPr>
              <a:t> 있는 행동 </a:t>
            </a:r>
            <a:endParaRPr lang="en-US" altLang="ko-KR" sz="2000" dirty="0">
              <a:solidFill>
                <a:srgbClr val="0091EA"/>
              </a:solidFill>
              <a:sym typeface="Arial"/>
            </a:endParaRPr>
          </a:p>
          <a:p>
            <a:endParaRPr lang="ko-KR" altLang="en-US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AF768B1-FE9A-473B-9DF2-BCC3D5E4CA45}"/>
              </a:ext>
            </a:extLst>
          </p:cNvPr>
          <p:cNvSpPr/>
          <p:nvPr/>
        </p:nvSpPr>
        <p:spPr>
          <a:xfrm>
            <a:off x="767746" y="1835825"/>
            <a:ext cx="730885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b="1" dirty="0">
                <a:solidFill>
                  <a:schemeClr val="accent1"/>
                </a:solidFill>
              </a:rPr>
              <a:t>고객 피드백 수집 및 분석</a:t>
            </a:r>
            <a:r>
              <a:rPr lang="en-US" altLang="ko-KR" sz="1800" dirty="0"/>
              <a:t>: </a:t>
            </a:r>
            <a:r>
              <a:rPr lang="ko-KR" altLang="en-US" sz="1800" dirty="0"/>
              <a:t>고객 충성도와 구매 행동에 대한 더 깊은 이해를 위해 고객 피드백을 수집하고 분석하는 것이 중요</a:t>
            </a:r>
            <a:r>
              <a:rPr lang="en-US" altLang="ko-KR" sz="1800" dirty="0"/>
              <a:t>. </a:t>
            </a:r>
            <a:r>
              <a:rPr lang="ko-KR" altLang="en-US" sz="1800" dirty="0"/>
              <a:t>이를 통해 제품이나 서비스의 개선점을 찾고</a:t>
            </a:r>
            <a:r>
              <a:rPr lang="en-US" altLang="ko-KR" sz="1800" dirty="0"/>
              <a:t>, </a:t>
            </a:r>
            <a:r>
              <a:rPr lang="ko-KR" altLang="en-US" sz="1800" dirty="0"/>
              <a:t>고객 만족도를 높일 수 있는 방안을 모색할 수 있음</a:t>
            </a:r>
            <a:r>
              <a:rPr lang="en-US" altLang="ko-KR" sz="1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b="1" dirty="0">
                <a:solidFill>
                  <a:schemeClr val="accent1"/>
                </a:solidFill>
              </a:rPr>
              <a:t>고객 세분화에 기반한 맞춤형 마케팅</a:t>
            </a:r>
            <a:r>
              <a:rPr lang="en-US" altLang="ko-KR" sz="1800" dirty="0"/>
              <a:t>: </a:t>
            </a:r>
            <a:r>
              <a:rPr lang="ko-KR" altLang="en-US" sz="1800" dirty="0"/>
              <a:t>고객의 구매 패턴</a:t>
            </a:r>
            <a:r>
              <a:rPr lang="en-US" altLang="ko-KR" sz="1800" dirty="0"/>
              <a:t>, </a:t>
            </a:r>
            <a:r>
              <a:rPr lang="ko-KR" altLang="en-US" sz="1800" dirty="0"/>
              <a:t>선호도</a:t>
            </a:r>
            <a:r>
              <a:rPr lang="en-US" altLang="ko-KR" sz="1800" dirty="0"/>
              <a:t>, </a:t>
            </a:r>
            <a:r>
              <a:rPr lang="ko-KR" altLang="en-US" sz="1800" dirty="0"/>
              <a:t>마지막 구매 이후 경과된 시간 등 다양한 데이터를 기반으로 고객 세분화를 수행하고</a:t>
            </a:r>
            <a:r>
              <a:rPr lang="en-US" altLang="ko-KR" sz="1800" dirty="0"/>
              <a:t>, </a:t>
            </a:r>
            <a:r>
              <a:rPr lang="ko-KR" altLang="en-US" sz="1800" dirty="0"/>
              <a:t>각 세그먼트별로 맞춤형 마케팅 전략을 수립할 수 있음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53387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ko-KR" dirty="0" err="1"/>
              <a:t>Mysql.connector</a:t>
            </a:r>
            <a:endParaRPr lang="ko-KR" altLang="en-US"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809411" y="1246464"/>
            <a:ext cx="7571700" cy="35207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33400" lvl="0" indent="-457200">
              <a:lnSpc>
                <a:spcPct val="120000"/>
              </a:lnSpc>
            </a:pPr>
            <a:r>
              <a:rPr lang="en-US" altLang="ko-KR" sz="1800" dirty="0" err="1"/>
              <a:t>mysql.connector</a:t>
            </a:r>
            <a:r>
              <a:rPr lang="en-US" altLang="ko-KR" sz="1800" dirty="0"/>
              <a:t> </a:t>
            </a:r>
            <a:r>
              <a:rPr lang="ko-KR" altLang="en-US" sz="1800" dirty="0"/>
              <a:t>를 사용하기 위해서는 </a:t>
            </a:r>
            <a:r>
              <a:rPr lang="en-US" altLang="ko-KR" sz="1800" dirty="0"/>
              <a:t>Python </a:t>
            </a:r>
            <a:r>
              <a:rPr lang="ko-KR" altLang="en-US" sz="1800" dirty="0"/>
              <a:t>환경에 라이브러리를 </a:t>
            </a:r>
            <a:r>
              <a:rPr lang="ko-KR" altLang="en-US" sz="1800" dirty="0" err="1"/>
              <a:t>설치해야함</a:t>
            </a:r>
            <a:r>
              <a:rPr lang="en-US" altLang="ko-KR" sz="1800" dirty="0"/>
              <a:t>. </a:t>
            </a:r>
            <a:r>
              <a:rPr lang="ko-KR" altLang="en-US" sz="1800" dirty="0"/>
              <a:t>터미널이나 </a:t>
            </a:r>
            <a:r>
              <a:rPr lang="ko-KR" altLang="en-US" sz="1800" dirty="0" err="1"/>
              <a:t>명령프롬프트에서</a:t>
            </a:r>
            <a:endParaRPr lang="en-US" altLang="ko-KR" sz="1800" dirty="0"/>
          </a:p>
          <a:p>
            <a:pPr marL="533400" lvl="0" indent="-457200">
              <a:lnSpc>
                <a:spcPct val="120000"/>
              </a:lnSpc>
            </a:pPr>
            <a:endParaRPr lang="en-US" altLang="ko-KR" sz="1800" dirty="0"/>
          </a:p>
          <a:p>
            <a:pPr marL="533400" lvl="0" indent="-457200">
              <a:lnSpc>
                <a:spcPct val="120000"/>
              </a:lnSpc>
            </a:pPr>
            <a:r>
              <a:rPr lang="en-US" altLang="ko-KR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pip install </a:t>
            </a:r>
            <a:r>
              <a:rPr lang="en-US" altLang="ko-KR" sz="1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mysql</a:t>
            </a:r>
            <a:r>
              <a:rPr lang="en-US" altLang="ko-KR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-connector-python</a:t>
            </a:r>
          </a:p>
          <a:p>
            <a:pPr marL="533400" lvl="0" indent="-457200">
              <a:lnSpc>
                <a:spcPct val="120000"/>
              </a:lnSpc>
            </a:pPr>
            <a:endParaRPr lang="en-US" altLang="ko-KR" sz="1800" dirty="0">
              <a:latin typeface="+mn-lt"/>
            </a:endParaRPr>
          </a:p>
          <a:p>
            <a:pPr marL="533400" lvl="0" indent="-457200">
              <a:lnSpc>
                <a:spcPct val="120000"/>
              </a:lnSpc>
            </a:pPr>
            <a:r>
              <a:rPr lang="ko-KR" altLang="en-US" sz="1800" dirty="0"/>
              <a:t>을 입력하여 설치</a:t>
            </a:r>
            <a:endParaRPr lang="en-US" altLang="ko-KR" sz="1800" dirty="0">
              <a:latin typeface="+mn-lt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" name="직사각형 4"/>
          <p:cNvSpPr/>
          <p:nvPr/>
        </p:nvSpPr>
        <p:spPr>
          <a:xfrm>
            <a:off x="0" y="26504"/>
            <a:ext cx="17267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sz="1100" dirty="0">
                <a:solidFill>
                  <a:schemeClr val="bg1"/>
                </a:solidFill>
              </a:rPr>
              <a:t>01. </a:t>
            </a:r>
            <a:r>
              <a:rPr lang="en-US" altLang="ko-KR" sz="1100" dirty="0">
                <a:solidFill>
                  <a:schemeClr val="bg1"/>
                </a:solidFill>
              </a:rPr>
              <a:t>Python</a:t>
            </a:r>
            <a:r>
              <a:rPr lang="ko-KR" altLang="en-US" sz="1100" dirty="0">
                <a:solidFill>
                  <a:schemeClr val="bg1"/>
                </a:solidFill>
              </a:rPr>
              <a:t>과 </a:t>
            </a:r>
            <a:r>
              <a:rPr lang="en-US" altLang="ko-KR" sz="1100" dirty="0" err="1">
                <a:solidFill>
                  <a:schemeClr val="bg1"/>
                </a:solidFill>
              </a:rPr>
              <a:t>mysql</a:t>
            </a:r>
            <a:r>
              <a:rPr lang="en-US" altLang="ko-KR" sz="1100" dirty="0">
                <a:solidFill>
                  <a:schemeClr val="bg1"/>
                </a:solidFill>
              </a:rPr>
              <a:t> </a:t>
            </a:r>
            <a:r>
              <a:rPr lang="ko-KR" altLang="en-US" sz="1100" dirty="0">
                <a:solidFill>
                  <a:schemeClr val="bg1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18457569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ko-KR" b="1" dirty="0">
                <a:solidFill>
                  <a:srgbClr val="0091EA"/>
                </a:solidFill>
                <a:latin typeface="+mj-lt"/>
                <a:sym typeface="Arial"/>
              </a:rPr>
              <a:t>3) </a:t>
            </a:r>
            <a:r>
              <a:rPr lang="ko-KR" altLang="en-US" b="1" dirty="0">
                <a:solidFill>
                  <a:srgbClr val="0091EA"/>
                </a:solidFill>
                <a:latin typeface="+mj-lt"/>
                <a:sym typeface="Arial"/>
              </a:rPr>
              <a:t>가장 많이</a:t>
            </a:r>
            <a:r>
              <a:rPr lang="en-US" altLang="ko-KR" b="1" dirty="0">
                <a:solidFill>
                  <a:srgbClr val="0091EA"/>
                </a:solidFill>
                <a:latin typeface="+mj-lt"/>
                <a:sym typeface="Arial"/>
              </a:rPr>
              <a:t>/</a:t>
            </a:r>
            <a:r>
              <a:rPr lang="ko-KR" altLang="en-US" b="1" dirty="0">
                <a:solidFill>
                  <a:srgbClr val="0091EA"/>
                </a:solidFill>
                <a:latin typeface="+mj-lt"/>
                <a:sym typeface="Arial"/>
              </a:rPr>
              <a:t>적게</a:t>
            </a:r>
            <a:r>
              <a:rPr lang="en-US" altLang="ko-KR" b="1" dirty="0">
                <a:solidFill>
                  <a:srgbClr val="0091EA"/>
                </a:solidFill>
                <a:latin typeface="+mj-lt"/>
                <a:sym typeface="Arial"/>
              </a:rPr>
              <a:t>(</a:t>
            </a:r>
            <a:r>
              <a:rPr lang="ko-KR" altLang="en-US" b="1" dirty="0">
                <a:solidFill>
                  <a:srgbClr val="0091EA"/>
                </a:solidFill>
                <a:latin typeface="+mj-lt"/>
                <a:sym typeface="Arial"/>
              </a:rPr>
              <a:t>수량</a:t>
            </a:r>
            <a:r>
              <a:rPr lang="en-US" altLang="ko-KR" b="1" dirty="0">
                <a:solidFill>
                  <a:srgbClr val="0091EA"/>
                </a:solidFill>
                <a:latin typeface="+mj-lt"/>
                <a:sym typeface="Arial"/>
              </a:rPr>
              <a:t>/</a:t>
            </a:r>
            <a:r>
              <a:rPr lang="ko-KR" altLang="en-US" b="1" dirty="0">
                <a:solidFill>
                  <a:srgbClr val="0091EA"/>
                </a:solidFill>
                <a:latin typeface="+mj-lt"/>
                <a:sym typeface="Arial"/>
              </a:rPr>
              <a:t>금액</a:t>
            </a:r>
            <a:r>
              <a:rPr lang="en-US" altLang="ko-KR" b="1" dirty="0">
                <a:solidFill>
                  <a:srgbClr val="0091EA"/>
                </a:solidFill>
                <a:latin typeface="+mj-lt"/>
                <a:sym typeface="Arial"/>
              </a:rPr>
              <a:t>) </a:t>
            </a:r>
            <a:r>
              <a:rPr lang="ko-KR" altLang="en-US" b="1" dirty="0">
                <a:solidFill>
                  <a:srgbClr val="0091EA"/>
                </a:solidFill>
                <a:latin typeface="+mj-lt"/>
                <a:sym typeface="Arial"/>
              </a:rPr>
              <a:t>팔린 제품</a:t>
            </a:r>
            <a:endParaRPr lang="en-US" altLang="ko-KR" b="1" dirty="0">
              <a:solidFill>
                <a:srgbClr val="0091EA"/>
              </a:solidFill>
              <a:latin typeface="+mj-lt"/>
              <a:sym typeface="Arial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  <p:sp>
        <p:nvSpPr>
          <p:cNvPr id="5" name="직사각형 4"/>
          <p:cNvSpPr/>
          <p:nvPr/>
        </p:nvSpPr>
        <p:spPr>
          <a:xfrm>
            <a:off x="0" y="26504"/>
            <a:ext cx="30812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03. DB </a:t>
            </a:r>
            <a:r>
              <a:rPr lang="ko-KR" altLang="en-US" sz="1100" dirty="0">
                <a:solidFill>
                  <a:schemeClr val="bg1"/>
                </a:solidFill>
              </a:rPr>
              <a:t>데이터를 활용한 분석 프로젝트 </a:t>
            </a:r>
            <a:r>
              <a:rPr lang="en-US" altLang="ko-KR" sz="1100" dirty="0">
                <a:solidFill>
                  <a:schemeClr val="bg1"/>
                </a:solidFill>
              </a:rPr>
              <a:t>10</a:t>
            </a:r>
            <a:r>
              <a:rPr lang="ko-KR" altLang="en-US" sz="1100" dirty="0">
                <a:solidFill>
                  <a:schemeClr val="bg1"/>
                </a:solidFill>
              </a:rPr>
              <a:t>가지</a:t>
            </a:r>
          </a:p>
        </p:txBody>
      </p:sp>
      <p:sp>
        <p:nvSpPr>
          <p:cNvPr id="7" name="AutoShape 4" descr="blob:https://carbon.now.sh/c713d417-5585-4d58-a872-4d23a193cd8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텍스트 개체 틀 3">
            <a:extLst>
              <a:ext uri="{FF2B5EF4-FFF2-40B4-BE49-F238E27FC236}">
                <a16:creationId xmlns:a16="http://schemas.microsoft.com/office/drawing/2014/main" id="{52B30010-E0F7-40FA-8C16-D04AD9D674EA}"/>
              </a:ext>
            </a:extLst>
          </p:cNvPr>
          <p:cNvSpPr txBox="1">
            <a:spLocks/>
          </p:cNvSpPr>
          <p:nvPr/>
        </p:nvSpPr>
        <p:spPr>
          <a:xfrm>
            <a:off x="786150" y="1276350"/>
            <a:ext cx="7314862" cy="3559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 panose="020B0604020202020204" pitchFamily="34" charset="0"/>
              <a:buChar char="•"/>
              <a:defRPr sz="2400" b="0" i="0" u="none" strike="noStrike" cap="none">
                <a:solidFill>
                  <a:schemeClr val="dk1"/>
                </a:solidFill>
                <a:latin typeface="+mn-lt"/>
                <a:ea typeface="+mn-ea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ko-KR" altLang="en-US" sz="2000" dirty="0">
                <a:solidFill>
                  <a:schemeClr val="tx1"/>
                </a:solidFill>
                <a:sym typeface="Arial"/>
              </a:rPr>
              <a:t>판매 </a:t>
            </a:r>
            <a:r>
              <a:rPr lang="en-US" altLang="ko-KR" sz="2000" dirty="0">
                <a:solidFill>
                  <a:schemeClr val="tx1"/>
                </a:solidFill>
                <a:sym typeface="Arial"/>
              </a:rPr>
              <a:t>table</a:t>
            </a:r>
            <a:r>
              <a:rPr lang="ko-KR" altLang="en-US" sz="2000" dirty="0">
                <a:solidFill>
                  <a:schemeClr val="tx1"/>
                </a:solidFill>
                <a:sym typeface="Arial"/>
              </a:rPr>
              <a:t>을 활용하여 수량 기준과 금액 기준으로 많이 팔린 제품과 적게 팔린 제품 분석</a:t>
            </a:r>
            <a:r>
              <a:rPr lang="en-US" altLang="ko-KR" sz="2000" dirty="0">
                <a:solidFill>
                  <a:schemeClr val="tx1"/>
                </a:solidFill>
                <a:sym typeface="Arial"/>
              </a:rPr>
              <a:t>.</a:t>
            </a:r>
          </a:p>
          <a:p>
            <a:endParaRPr lang="en-US" altLang="ko-KR" sz="2000" dirty="0">
              <a:solidFill>
                <a:schemeClr val="tx1"/>
              </a:solidFill>
              <a:sym typeface="Arial"/>
            </a:endParaRPr>
          </a:p>
          <a:p>
            <a:r>
              <a:rPr lang="ko-KR" altLang="en-US" sz="2000" dirty="0">
                <a:solidFill>
                  <a:schemeClr val="tx1"/>
                </a:solidFill>
                <a:sym typeface="Arial"/>
              </a:rPr>
              <a:t>실제 실무라면</a:t>
            </a:r>
            <a:r>
              <a:rPr lang="en-US" altLang="ko-KR" sz="2000" dirty="0">
                <a:solidFill>
                  <a:schemeClr val="tx1"/>
                </a:solidFill>
                <a:sym typeface="Arial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sym typeface="Arial"/>
              </a:rPr>
              <a:t>예상대로 판매가 이루어지고 있는지</a:t>
            </a:r>
            <a:r>
              <a:rPr lang="en-US" altLang="ko-KR" sz="2000" dirty="0">
                <a:solidFill>
                  <a:schemeClr val="tx1"/>
                </a:solidFill>
                <a:sym typeface="Arial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sym typeface="Arial"/>
              </a:rPr>
              <a:t>어떤 제품에 </a:t>
            </a:r>
            <a:r>
              <a:rPr lang="ko-KR" altLang="en-US" sz="2000" dirty="0" err="1">
                <a:solidFill>
                  <a:schemeClr val="tx1"/>
                </a:solidFill>
                <a:sym typeface="Arial"/>
              </a:rPr>
              <a:t>집중해야하는지</a:t>
            </a:r>
            <a:r>
              <a:rPr lang="ko-KR" altLang="en-US" sz="2000" dirty="0">
                <a:solidFill>
                  <a:schemeClr val="tx1"/>
                </a:solidFill>
                <a:sym typeface="Arial"/>
              </a:rPr>
              <a:t> 등등 분석할 수 있음</a:t>
            </a:r>
            <a:r>
              <a:rPr lang="en-US" altLang="ko-KR" sz="2000" dirty="0">
                <a:solidFill>
                  <a:schemeClr val="tx1"/>
                </a:solidFill>
                <a:sym typeface="Arial"/>
              </a:rPr>
              <a:t>.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4168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ko-KR" b="1" dirty="0">
                <a:solidFill>
                  <a:srgbClr val="0091EA"/>
                </a:solidFill>
                <a:latin typeface="+mj-lt"/>
                <a:sym typeface="Arial"/>
              </a:rPr>
              <a:t>3) </a:t>
            </a:r>
            <a:r>
              <a:rPr lang="ko-KR" altLang="en-US" b="1" dirty="0">
                <a:solidFill>
                  <a:srgbClr val="0091EA"/>
                </a:solidFill>
                <a:latin typeface="+mj-lt"/>
                <a:sym typeface="Arial"/>
              </a:rPr>
              <a:t>가장 많이</a:t>
            </a:r>
            <a:r>
              <a:rPr lang="en-US" altLang="ko-KR" b="1" dirty="0">
                <a:solidFill>
                  <a:srgbClr val="0091EA"/>
                </a:solidFill>
                <a:latin typeface="+mj-lt"/>
                <a:sym typeface="Arial"/>
              </a:rPr>
              <a:t>(</a:t>
            </a:r>
            <a:r>
              <a:rPr lang="ko-KR" altLang="en-US" b="1" dirty="0">
                <a:solidFill>
                  <a:srgbClr val="0091EA"/>
                </a:solidFill>
                <a:latin typeface="+mj-lt"/>
                <a:sym typeface="Arial"/>
              </a:rPr>
              <a:t>수량</a:t>
            </a:r>
            <a:r>
              <a:rPr lang="en-US" altLang="ko-KR" b="1" dirty="0">
                <a:solidFill>
                  <a:srgbClr val="0091EA"/>
                </a:solidFill>
                <a:latin typeface="+mj-lt"/>
                <a:sym typeface="Arial"/>
              </a:rPr>
              <a:t>)</a:t>
            </a:r>
            <a:r>
              <a:rPr lang="ko-KR" altLang="en-US" b="1" dirty="0">
                <a:solidFill>
                  <a:srgbClr val="0091EA"/>
                </a:solidFill>
                <a:latin typeface="+mj-lt"/>
                <a:sym typeface="Arial"/>
              </a:rPr>
              <a:t> 팔린 제품</a:t>
            </a:r>
            <a:endParaRPr lang="en-US" altLang="ko-KR" b="1" dirty="0">
              <a:solidFill>
                <a:srgbClr val="0091EA"/>
              </a:solidFill>
              <a:latin typeface="+mj-lt"/>
              <a:sym typeface="Arial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  <p:sp>
        <p:nvSpPr>
          <p:cNvPr id="5" name="직사각형 4"/>
          <p:cNvSpPr/>
          <p:nvPr/>
        </p:nvSpPr>
        <p:spPr>
          <a:xfrm>
            <a:off x="0" y="26504"/>
            <a:ext cx="30812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03. DB </a:t>
            </a:r>
            <a:r>
              <a:rPr lang="ko-KR" altLang="en-US" sz="1100" dirty="0">
                <a:solidFill>
                  <a:schemeClr val="bg1"/>
                </a:solidFill>
              </a:rPr>
              <a:t>데이터를 활용한 분석 프로젝트 </a:t>
            </a:r>
            <a:r>
              <a:rPr lang="en-US" altLang="ko-KR" sz="1100" dirty="0">
                <a:solidFill>
                  <a:schemeClr val="bg1"/>
                </a:solidFill>
              </a:rPr>
              <a:t>10</a:t>
            </a:r>
            <a:r>
              <a:rPr lang="ko-KR" altLang="en-US" sz="1100" dirty="0">
                <a:solidFill>
                  <a:schemeClr val="bg1"/>
                </a:solidFill>
              </a:rPr>
              <a:t>가지</a:t>
            </a:r>
          </a:p>
        </p:txBody>
      </p:sp>
      <p:sp>
        <p:nvSpPr>
          <p:cNvPr id="7" name="AutoShape 4" descr="blob:https://carbon.now.sh/c713d417-5585-4d58-a872-4d23a193cd8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2ADB55-37D2-40BD-A642-B0D7AAB3A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3" y="1835825"/>
            <a:ext cx="7314862" cy="1846659"/>
          </a:xfrm>
          <a:prstGeom prst="rect">
            <a:avLst/>
          </a:prstGeom>
          <a:solidFill>
            <a:srgbClr val="2727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# 가장 잘 팔리는 제품 분석 쿼리 실행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top_products_query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"""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SELECT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od.productCode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p.productName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, SUM(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od.quantityOrdered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) AS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total_quantity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orderdetails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od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JOIN 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products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ON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od.productCode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p.productCode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GROUP BY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od.productCode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ORDER BY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total_quantity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DESC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LIMIT 5;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"""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3FA6B548-5116-4B5B-9F6B-6C161B0A4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163" y="1246024"/>
            <a:ext cx="7260016" cy="589801"/>
          </a:xfrm>
        </p:spPr>
        <p:txBody>
          <a:bodyPr/>
          <a:lstStyle/>
          <a:p>
            <a:r>
              <a:rPr lang="en-US" altLang="ko-KR" sz="2000" dirty="0">
                <a:solidFill>
                  <a:srgbClr val="0091EA"/>
                </a:solidFill>
                <a:sym typeface="Arial"/>
              </a:rPr>
              <a:t>Code – </a:t>
            </a:r>
            <a:r>
              <a:rPr lang="ko-KR" altLang="en-US" sz="2000" dirty="0">
                <a:solidFill>
                  <a:srgbClr val="0091EA"/>
                </a:solidFill>
                <a:sym typeface="Arial"/>
              </a:rPr>
              <a:t>많이</a:t>
            </a:r>
            <a:r>
              <a:rPr lang="en-US" altLang="ko-KR" sz="2000" dirty="0">
                <a:solidFill>
                  <a:srgbClr val="0091EA"/>
                </a:solidFill>
                <a:sym typeface="Arial"/>
              </a:rPr>
              <a:t>(</a:t>
            </a:r>
            <a:r>
              <a:rPr lang="ko-KR" altLang="en-US" sz="2000" dirty="0">
                <a:solidFill>
                  <a:srgbClr val="0091EA"/>
                </a:solidFill>
                <a:sym typeface="Arial"/>
              </a:rPr>
              <a:t>수량</a:t>
            </a:r>
            <a:r>
              <a:rPr lang="en-US" altLang="ko-KR" sz="2000" dirty="0">
                <a:solidFill>
                  <a:srgbClr val="0091EA"/>
                </a:solidFill>
                <a:sym typeface="Arial"/>
              </a:rPr>
              <a:t>)</a:t>
            </a:r>
            <a:r>
              <a:rPr lang="ko-KR" altLang="en-US" sz="2000" dirty="0">
                <a:solidFill>
                  <a:srgbClr val="0091EA"/>
                </a:solidFill>
                <a:sym typeface="Arial"/>
              </a:rPr>
              <a:t> 팔린 제품 상위 </a:t>
            </a:r>
            <a:r>
              <a:rPr lang="en-US" altLang="ko-KR" sz="2000" dirty="0">
                <a:solidFill>
                  <a:srgbClr val="0091EA"/>
                </a:solidFill>
                <a:sym typeface="Arial"/>
              </a:rPr>
              <a:t>5</a:t>
            </a:r>
            <a:r>
              <a:rPr lang="ko-KR" altLang="en-US" sz="2000" dirty="0">
                <a:solidFill>
                  <a:srgbClr val="0091EA"/>
                </a:solidFill>
                <a:sym typeface="Arial"/>
              </a:rPr>
              <a:t>개</a:t>
            </a:r>
            <a:endParaRPr lang="ko-KR" altLang="en-US" sz="2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19C0551-FB26-4961-9627-778CE8E66E93}"/>
              </a:ext>
            </a:extLst>
          </p:cNvPr>
          <p:cNvSpPr/>
          <p:nvPr/>
        </p:nvSpPr>
        <p:spPr>
          <a:xfrm>
            <a:off x="786150" y="3749065"/>
            <a:ext cx="72600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하위 제품은 </a:t>
            </a:r>
            <a:r>
              <a:rPr lang="en-US" altLang="ko-KR" dirty="0">
                <a:solidFill>
                  <a:schemeClr val="tx1"/>
                </a:solidFill>
              </a:rPr>
              <a:t>order by “</a:t>
            </a:r>
            <a:r>
              <a:rPr lang="en-US" altLang="ko-KR" dirty="0" err="1">
                <a:solidFill>
                  <a:schemeClr val="tx1"/>
                </a:solidFill>
              </a:rPr>
              <a:t>asc</a:t>
            </a:r>
            <a:r>
              <a:rPr lang="en-US" altLang="ko-KR" dirty="0">
                <a:solidFill>
                  <a:schemeClr val="tx1"/>
                </a:solidFill>
              </a:rPr>
              <a:t>”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9741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ko-KR" b="1" dirty="0">
                <a:solidFill>
                  <a:srgbClr val="0091EA"/>
                </a:solidFill>
                <a:sym typeface="Arial"/>
              </a:rPr>
              <a:t>3) </a:t>
            </a:r>
            <a:r>
              <a:rPr lang="ko-KR" altLang="en-US" b="1" dirty="0">
                <a:solidFill>
                  <a:srgbClr val="0091EA"/>
                </a:solidFill>
                <a:sym typeface="Arial"/>
              </a:rPr>
              <a:t>가장 많이</a:t>
            </a:r>
            <a:r>
              <a:rPr lang="en-US" altLang="ko-KR" b="1" dirty="0">
                <a:solidFill>
                  <a:srgbClr val="0091EA"/>
                </a:solidFill>
                <a:sym typeface="Arial"/>
              </a:rPr>
              <a:t>(</a:t>
            </a:r>
            <a:r>
              <a:rPr lang="ko-KR" altLang="en-US" b="1" dirty="0">
                <a:solidFill>
                  <a:srgbClr val="0091EA"/>
                </a:solidFill>
                <a:sym typeface="Arial"/>
              </a:rPr>
              <a:t>수량</a:t>
            </a:r>
            <a:r>
              <a:rPr lang="en-US" altLang="ko-KR" b="1" dirty="0">
                <a:solidFill>
                  <a:srgbClr val="0091EA"/>
                </a:solidFill>
                <a:sym typeface="Arial"/>
              </a:rPr>
              <a:t>)</a:t>
            </a:r>
            <a:r>
              <a:rPr lang="ko-KR" altLang="en-US" b="1" dirty="0">
                <a:solidFill>
                  <a:srgbClr val="0091EA"/>
                </a:solidFill>
                <a:sym typeface="Arial"/>
              </a:rPr>
              <a:t> 팔린 제품</a:t>
            </a:r>
            <a:endParaRPr lang="en-US" altLang="ko-KR" b="1" dirty="0">
              <a:solidFill>
                <a:srgbClr val="0091EA"/>
              </a:solidFill>
              <a:latin typeface="+mj-lt"/>
              <a:sym typeface="Arial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  <p:sp>
        <p:nvSpPr>
          <p:cNvPr id="5" name="직사각형 4"/>
          <p:cNvSpPr/>
          <p:nvPr/>
        </p:nvSpPr>
        <p:spPr>
          <a:xfrm>
            <a:off x="0" y="26504"/>
            <a:ext cx="30812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03. DB </a:t>
            </a:r>
            <a:r>
              <a:rPr lang="ko-KR" altLang="en-US" sz="1100" dirty="0">
                <a:solidFill>
                  <a:schemeClr val="bg1"/>
                </a:solidFill>
              </a:rPr>
              <a:t>데이터를 활용한 분석 프로젝트 </a:t>
            </a:r>
            <a:r>
              <a:rPr lang="en-US" altLang="ko-KR" sz="1100" dirty="0">
                <a:solidFill>
                  <a:schemeClr val="bg1"/>
                </a:solidFill>
              </a:rPr>
              <a:t>10</a:t>
            </a:r>
            <a:r>
              <a:rPr lang="ko-KR" altLang="en-US" sz="1100" dirty="0">
                <a:solidFill>
                  <a:schemeClr val="bg1"/>
                </a:solidFill>
              </a:rPr>
              <a:t>가지</a:t>
            </a:r>
          </a:p>
        </p:txBody>
      </p:sp>
      <p:sp>
        <p:nvSpPr>
          <p:cNvPr id="7" name="AutoShape 4" descr="blob:https://carbon.now.sh/c713d417-5585-4d58-a872-4d23a193cd8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텍스트 개체 틀 3">
            <a:extLst>
              <a:ext uri="{FF2B5EF4-FFF2-40B4-BE49-F238E27FC236}">
                <a16:creationId xmlns:a16="http://schemas.microsoft.com/office/drawing/2014/main" id="{5E63C982-1957-4D61-A7C3-2E43106D0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163" y="1246024"/>
            <a:ext cx="7260016" cy="589801"/>
          </a:xfrm>
        </p:spPr>
        <p:txBody>
          <a:bodyPr/>
          <a:lstStyle/>
          <a:p>
            <a:r>
              <a:rPr lang="ko-KR" altLang="en-US" sz="2000" dirty="0">
                <a:solidFill>
                  <a:srgbClr val="0091EA"/>
                </a:solidFill>
                <a:sym typeface="Arial"/>
              </a:rPr>
              <a:t>실행결과 </a:t>
            </a:r>
            <a:endParaRPr lang="en-US" altLang="ko-KR" sz="2000" dirty="0">
              <a:solidFill>
                <a:srgbClr val="0091EA"/>
              </a:solidFill>
              <a:sym typeface="Arial"/>
            </a:endParaRPr>
          </a:p>
          <a:p>
            <a:endParaRPr lang="ko-KR" altLang="en-US" sz="2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F87EA2A-F832-4637-A1FF-A855DFC11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162" y="1835824"/>
            <a:ext cx="3847749" cy="328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7098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ko-KR" b="1" dirty="0">
                <a:solidFill>
                  <a:srgbClr val="0091EA"/>
                </a:solidFill>
                <a:sym typeface="Arial"/>
              </a:rPr>
              <a:t>3) </a:t>
            </a:r>
            <a:r>
              <a:rPr lang="ko-KR" altLang="en-US" b="1" dirty="0">
                <a:solidFill>
                  <a:srgbClr val="0091EA"/>
                </a:solidFill>
                <a:sym typeface="Arial"/>
              </a:rPr>
              <a:t>가장 적게</a:t>
            </a:r>
            <a:r>
              <a:rPr lang="en-US" altLang="ko-KR" b="1" dirty="0">
                <a:solidFill>
                  <a:srgbClr val="0091EA"/>
                </a:solidFill>
                <a:sym typeface="Arial"/>
              </a:rPr>
              <a:t>(</a:t>
            </a:r>
            <a:r>
              <a:rPr lang="ko-KR" altLang="en-US" b="1" dirty="0">
                <a:solidFill>
                  <a:srgbClr val="0091EA"/>
                </a:solidFill>
                <a:sym typeface="Arial"/>
              </a:rPr>
              <a:t>수량</a:t>
            </a:r>
            <a:r>
              <a:rPr lang="en-US" altLang="ko-KR" b="1" dirty="0">
                <a:solidFill>
                  <a:srgbClr val="0091EA"/>
                </a:solidFill>
                <a:sym typeface="Arial"/>
              </a:rPr>
              <a:t>)</a:t>
            </a:r>
            <a:r>
              <a:rPr lang="ko-KR" altLang="en-US" b="1" dirty="0">
                <a:solidFill>
                  <a:srgbClr val="0091EA"/>
                </a:solidFill>
                <a:sym typeface="Arial"/>
              </a:rPr>
              <a:t> 팔린 제품</a:t>
            </a:r>
            <a:endParaRPr lang="en-US" altLang="ko-KR" b="1" dirty="0">
              <a:solidFill>
                <a:srgbClr val="0091EA"/>
              </a:solidFill>
              <a:latin typeface="+mj-lt"/>
              <a:sym typeface="Arial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  <p:sp>
        <p:nvSpPr>
          <p:cNvPr id="5" name="직사각형 4"/>
          <p:cNvSpPr/>
          <p:nvPr/>
        </p:nvSpPr>
        <p:spPr>
          <a:xfrm>
            <a:off x="0" y="26504"/>
            <a:ext cx="30812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03. DB </a:t>
            </a:r>
            <a:r>
              <a:rPr lang="ko-KR" altLang="en-US" sz="1100" dirty="0">
                <a:solidFill>
                  <a:schemeClr val="bg1"/>
                </a:solidFill>
              </a:rPr>
              <a:t>데이터를 활용한 분석 프로젝트 </a:t>
            </a:r>
            <a:r>
              <a:rPr lang="en-US" altLang="ko-KR" sz="1100" dirty="0">
                <a:solidFill>
                  <a:schemeClr val="bg1"/>
                </a:solidFill>
              </a:rPr>
              <a:t>10</a:t>
            </a:r>
            <a:r>
              <a:rPr lang="ko-KR" altLang="en-US" sz="1100" dirty="0">
                <a:solidFill>
                  <a:schemeClr val="bg1"/>
                </a:solidFill>
              </a:rPr>
              <a:t>가지</a:t>
            </a:r>
          </a:p>
        </p:txBody>
      </p:sp>
      <p:sp>
        <p:nvSpPr>
          <p:cNvPr id="7" name="AutoShape 4" descr="blob:https://carbon.now.sh/c713d417-5585-4d58-a872-4d23a193cd8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텍스트 개체 틀 3">
            <a:extLst>
              <a:ext uri="{FF2B5EF4-FFF2-40B4-BE49-F238E27FC236}">
                <a16:creationId xmlns:a16="http://schemas.microsoft.com/office/drawing/2014/main" id="{5E63C982-1957-4D61-A7C3-2E43106D0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163" y="1246024"/>
            <a:ext cx="7260016" cy="589801"/>
          </a:xfrm>
        </p:spPr>
        <p:txBody>
          <a:bodyPr/>
          <a:lstStyle/>
          <a:p>
            <a:r>
              <a:rPr lang="ko-KR" altLang="en-US" sz="2000" dirty="0">
                <a:solidFill>
                  <a:srgbClr val="0091EA"/>
                </a:solidFill>
                <a:sym typeface="Arial"/>
              </a:rPr>
              <a:t>실행결과 </a:t>
            </a:r>
            <a:endParaRPr lang="en-US" altLang="ko-KR" sz="2000" dirty="0">
              <a:solidFill>
                <a:srgbClr val="0091EA"/>
              </a:solidFill>
              <a:sym typeface="Arial"/>
            </a:endParaRPr>
          </a:p>
          <a:p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826EB9-F57C-4F95-B91A-F279F7A35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164" y="1866151"/>
            <a:ext cx="3813348" cy="318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2978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ko-KR" b="1" dirty="0">
                <a:solidFill>
                  <a:srgbClr val="0091EA"/>
                </a:solidFill>
                <a:sym typeface="Arial"/>
              </a:rPr>
              <a:t>3) </a:t>
            </a:r>
            <a:r>
              <a:rPr lang="ko-KR" altLang="en-US" b="1" dirty="0">
                <a:solidFill>
                  <a:srgbClr val="0091EA"/>
                </a:solidFill>
                <a:sym typeface="Arial"/>
              </a:rPr>
              <a:t>가장 많이</a:t>
            </a:r>
            <a:r>
              <a:rPr lang="en-US" altLang="ko-KR" b="1" dirty="0">
                <a:solidFill>
                  <a:srgbClr val="0091EA"/>
                </a:solidFill>
                <a:sym typeface="Arial"/>
              </a:rPr>
              <a:t>(</a:t>
            </a:r>
            <a:r>
              <a:rPr lang="ko-KR" altLang="en-US" b="1" dirty="0">
                <a:solidFill>
                  <a:srgbClr val="0091EA"/>
                </a:solidFill>
                <a:sym typeface="Arial"/>
              </a:rPr>
              <a:t>금액</a:t>
            </a:r>
            <a:r>
              <a:rPr lang="en-US" altLang="ko-KR" b="1" dirty="0">
                <a:solidFill>
                  <a:srgbClr val="0091EA"/>
                </a:solidFill>
                <a:sym typeface="Arial"/>
              </a:rPr>
              <a:t>)</a:t>
            </a:r>
            <a:r>
              <a:rPr lang="ko-KR" altLang="en-US" b="1" dirty="0">
                <a:solidFill>
                  <a:srgbClr val="0091EA"/>
                </a:solidFill>
                <a:sym typeface="Arial"/>
              </a:rPr>
              <a:t> 팔린 제품</a:t>
            </a:r>
            <a:endParaRPr lang="en-US" altLang="ko-KR" b="1" dirty="0">
              <a:solidFill>
                <a:srgbClr val="0091EA"/>
              </a:solidFill>
              <a:latin typeface="+mj-lt"/>
              <a:sym typeface="Arial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54</a:t>
            </a:fld>
            <a:endParaRPr/>
          </a:p>
        </p:txBody>
      </p:sp>
      <p:sp>
        <p:nvSpPr>
          <p:cNvPr id="5" name="직사각형 4"/>
          <p:cNvSpPr/>
          <p:nvPr/>
        </p:nvSpPr>
        <p:spPr>
          <a:xfrm>
            <a:off x="0" y="26504"/>
            <a:ext cx="30812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03. DB </a:t>
            </a:r>
            <a:r>
              <a:rPr lang="ko-KR" altLang="en-US" sz="1100" dirty="0">
                <a:solidFill>
                  <a:schemeClr val="bg1"/>
                </a:solidFill>
              </a:rPr>
              <a:t>데이터를 활용한 분석 프로젝트 </a:t>
            </a:r>
            <a:r>
              <a:rPr lang="en-US" altLang="ko-KR" sz="1100" dirty="0">
                <a:solidFill>
                  <a:schemeClr val="bg1"/>
                </a:solidFill>
              </a:rPr>
              <a:t>10</a:t>
            </a:r>
            <a:r>
              <a:rPr lang="ko-KR" altLang="en-US" sz="1100" dirty="0">
                <a:solidFill>
                  <a:schemeClr val="bg1"/>
                </a:solidFill>
              </a:rPr>
              <a:t>가지</a:t>
            </a:r>
          </a:p>
        </p:txBody>
      </p:sp>
      <p:sp>
        <p:nvSpPr>
          <p:cNvPr id="7" name="AutoShape 4" descr="blob:https://carbon.now.sh/c713d417-5585-4d58-a872-4d23a193cd8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3FA6B548-5116-4B5B-9F6B-6C161B0A4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163" y="1246024"/>
            <a:ext cx="7260016" cy="589801"/>
          </a:xfrm>
        </p:spPr>
        <p:txBody>
          <a:bodyPr/>
          <a:lstStyle/>
          <a:p>
            <a:r>
              <a:rPr lang="en-US" altLang="ko-KR" sz="2000" dirty="0">
                <a:solidFill>
                  <a:srgbClr val="0091EA"/>
                </a:solidFill>
                <a:sym typeface="Arial"/>
              </a:rPr>
              <a:t>Code – </a:t>
            </a:r>
            <a:r>
              <a:rPr lang="ko-KR" altLang="en-US" sz="2000" dirty="0">
                <a:solidFill>
                  <a:srgbClr val="0091EA"/>
                </a:solidFill>
                <a:sym typeface="Arial"/>
              </a:rPr>
              <a:t>많이</a:t>
            </a:r>
            <a:r>
              <a:rPr lang="en-US" altLang="ko-KR" sz="2000" dirty="0">
                <a:solidFill>
                  <a:srgbClr val="0091EA"/>
                </a:solidFill>
                <a:sym typeface="Arial"/>
              </a:rPr>
              <a:t>(</a:t>
            </a:r>
            <a:r>
              <a:rPr lang="ko-KR" altLang="en-US" sz="2000" dirty="0">
                <a:solidFill>
                  <a:srgbClr val="0091EA"/>
                </a:solidFill>
                <a:sym typeface="Arial"/>
              </a:rPr>
              <a:t>금액</a:t>
            </a:r>
            <a:r>
              <a:rPr lang="en-US" altLang="ko-KR" sz="2000" dirty="0">
                <a:solidFill>
                  <a:srgbClr val="0091EA"/>
                </a:solidFill>
                <a:sym typeface="Arial"/>
              </a:rPr>
              <a:t>)</a:t>
            </a:r>
            <a:r>
              <a:rPr lang="ko-KR" altLang="en-US" sz="2000" dirty="0">
                <a:solidFill>
                  <a:srgbClr val="0091EA"/>
                </a:solidFill>
                <a:sym typeface="Arial"/>
              </a:rPr>
              <a:t> 팔린 제품 상위 </a:t>
            </a:r>
            <a:r>
              <a:rPr lang="en-US" altLang="ko-KR" sz="2000" dirty="0">
                <a:solidFill>
                  <a:srgbClr val="0091EA"/>
                </a:solidFill>
                <a:sym typeface="Arial"/>
              </a:rPr>
              <a:t>5</a:t>
            </a:r>
            <a:r>
              <a:rPr lang="ko-KR" altLang="en-US" sz="2000" dirty="0">
                <a:solidFill>
                  <a:srgbClr val="0091EA"/>
                </a:solidFill>
                <a:sym typeface="Arial"/>
              </a:rPr>
              <a:t>개</a:t>
            </a:r>
            <a:endParaRPr lang="ko-KR" altLang="en-US" sz="2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19C0551-FB26-4961-9627-778CE8E66E93}"/>
              </a:ext>
            </a:extLst>
          </p:cNvPr>
          <p:cNvSpPr/>
          <p:nvPr/>
        </p:nvSpPr>
        <p:spPr>
          <a:xfrm>
            <a:off x="786150" y="3927802"/>
            <a:ext cx="72600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하위 제품은 </a:t>
            </a:r>
            <a:r>
              <a:rPr lang="en-US" altLang="ko-KR" dirty="0">
                <a:solidFill>
                  <a:schemeClr val="tx1"/>
                </a:solidFill>
              </a:rPr>
              <a:t>order by “</a:t>
            </a:r>
            <a:r>
              <a:rPr lang="en-US" altLang="ko-KR" dirty="0" err="1">
                <a:solidFill>
                  <a:schemeClr val="tx1"/>
                </a:solidFill>
              </a:rPr>
              <a:t>asc</a:t>
            </a:r>
            <a:r>
              <a:rPr lang="en-US" altLang="ko-KR" dirty="0">
                <a:solidFill>
                  <a:schemeClr val="tx1"/>
                </a:solidFill>
              </a:rPr>
              <a:t>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1D3C468-F9AD-4BEF-9155-D1D79390B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696" y="1866151"/>
            <a:ext cx="7308850" cy="2031325"/>
          </a:xfrm>
          <a:prstGeom prst="rect">
            <a:avLst/>
          </a:prstGeom>
          <a:solidFill>
            <a:srgbClr val="2727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# 가장 많이 팔린 제품 분석 쿼리 실행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top_products_query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"""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SELECT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od.productCode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p.productName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, SUM(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od.quantityOrdered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od.priceEach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) AS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total_sales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orderdetails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od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JOIN 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products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ON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od.productCode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p.productCode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GROUP BY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od.productCode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ORDER BY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total_sales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DESC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LIMIT 5;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"""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0458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ko-KR" b="1" dirty="0">
                <a:solidFill>
                  <a:srgbClr val="0091EA"/>
                </a:solidFill>
                <a:sym typeface="Arial"/>
              </a:rPr>
              <a:t>3) </a:t>
            </a:r>
            <a:r>
              <a:rPr lang="ko-KR" altLang="en-US" b="1" dirty="0">
                <a:solidFill>
                  <a:srgbClr val="0091EA"/>
                </a:solidFill>
                <a:sym typeface="Arial"/>
              </a:rPr>
              <a:t>가장 많이</a:t>
            </a:r>
            <a:r>
              <a:rPr lang="en-US" altLang="ko-KR" b="1" dirty="0">
                <a:solidFill>
                  <a:srgbClr val="0091EA"/>
                </a:solidFill>
                <a:sym typeface="Arial"/>
              </a:rPr>
              <a:t>(</a:t>
            </a:r>
            <a:r>
              <a:rPr lang="ko-KR" altLang="en-US" b="1" dirty="0">
                <a:solidFill>
                  <a:srgbClr val="0091EA"/>
                </a:solidFill>
                <a:sym typeface="Arial"/>
              </a:rPr>
              <a:t>금액</a:t>
            </a:r>
            <a:r>
              <a:rPr lang="en-US" altLang="ko-KR" b="1" dirty="0">
                <a:solidFill>
                  <a:srgbClr val="0091EA"/>
                </a:solidFill>
                <a:sym typeface="Arial"/>
              </a:rPr>
              <a:t>)</a:t>
            </a:r>
            <a:r>
              <a:rPr lang="ko-KR" altLang="en-US" b="1" dirty="0">
                <a:solidFill>
                  <a:srgbClr val="0091EA"/>
                </a:solidFill>
                <a:sym typeface="Arial"/>
              </a:rPr>
              <a:t> 팔린 제품</a:t>
            </a:r>
            <a:endParaRPr lang="en-US" altLang="ko-KR" b="1" dirty="0">
              <a:solidFill>
                <a:srgbClr val="0091EA"/>
              </a:solidFill>
              <a:latin typeface="+mj-lt"/>
              <a:sym typeface="Arial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55</a:t>
            </a:fld>
            <a:endParaRPr/>
          </a:p>
        </p:txBody>
      </p:sp>
      <p:sp>
        <p:nvSpPr>
          <p:cNvPr id="5" name="직사각형 4"/>
          <p:cNvSpPr/>
          <p:nvPr/>
        </p:nvSpPr>
        <p:spPr>
          <a:xfrm>
            <a:off x="0" y="26504"/>
            <a:ext cx="30812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03. DB </a:t>
            </a:r>
            <a:r>
              <a:rPr lang="ko-KR" altLang="en-US" sz="1100" dirty="0">
                <a:solidFill>
                  <a:schemeClr val="bg1"/>
                </a:solidFill>
              </a:rPr>
              <a:t>데이터를 활용한 분석 프로젝트 </a:t>
            </a:r>
            <a:r>
              <a:rPr lang="en-US" altLang="ko-KR" sz="1100" dirty="0">
                <a:solidFill>
                  <a:schemeClr val="bg1"/>
                </a:solidFill>
              </a:rPr>
              <a:t>10</a:t>
            </a:r>
            <a:r>
              <a:rPr lang="ko-KR" altLang="en-US" sz="1100" dirty="0">
                <a:solidFill>
                  <a:schemeClr val="bg1"/>
                </a:solidFill>
              </a:rPr>
              <a:t>가지</a:t>
            </a:r>
          </a:p>
        </p:txBody>
      </p:sp>
      <p:sp>
        <p:nvSpPr>
          <p:cNvPr id="7" name="AutoShape 4" descr="blob:https://carbon.now.sh/c713d417-5585-4d58-a872-4d23a193cd8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텍스트 개체 틀 3">
            <a:extLst>
              <a:ext uri="{FF2B5EF4-FFF2-40B4-BE49-F238E27FC236}">
                <a16:creationId xmlns:a16="http://schemas.microsoft.com/office/drawing/2014/main" id="{5E63C982-1957-4D61-A7C3-2E43106D0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163" y="1246024"/>
            <a:ext cx="7260016" cy="589801"/>
          </a:xfrm>
        </p:spPr>
        <p:txBody>
          <a:bodyPr/>
          <a:lstStyle/>
          <a:p>
            <a:r>
              <a:rPr lang="ko-KR" altLang="en-US" sz="2000" dirty="0">
                <a:solidFill>
                  <a:srgbClr val="0091EA"/>
                </a:solidFill>
                <a:sym typeface="Arial"/>
              </a:rPr>
              <a:t>실행결과 </a:t>
            </a:r>
            <a:endParaRPr lang="en-US" altLang="ko-KR" sz="2000" dirty="0">
              <a:solidFill>
                <a:srgbClr val="0091EA"/>
              </a:solidFill>
              <a:sym typeface="Arial"/>
            </a:endParaRPr>
          </a:p>
          <a:p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A52CF7-1F0E-4C5B-BFC4-B3EEFA823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495" y="1835825"/>
            <a:ext cx="3529271" cy="291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4743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ko-KR" b="1" dirty="0">
                <a:solidFill>
                  <a:srgbClr val="0091EA"/>
                </a:solidFill>
                <a:sym typeface="Arial"/>
              </a:rPr>
              <a:t>3) </a:t>
            </a:r>
            <a:r>
              <a:rPr lang="ko-KR" altLang="en-US" b="1" dirty="0">
                <a:solidFill>
                  <a:srgbClr val="0091EA"/>
                </a:solidFill>
                <a:sym typeface="Arial"/>
              </a:rPr>
              <a:t>가장 적게</a:t>
            </a:r>
            <a:r>
              <a:rPr lang="en-US" altLang="ko-KR" b="1" dirty="0">
                <a:solidFill>
                  <a:srgbClr val="0091EA"/>
                </a:solidFill>
                <a:sym typeface="Arial"/>
              </a:rPr>
              <a:t>(</a:t>
            </a:r>
            <a:r>
              <a:rPr lang="ko-KR" altLang="en-US" b="1" dirty="0">
                <a:solidFill>
                  <a:srgbClr val="0091EA"/>
                </a:solidFill>
                <a:sym typeface="Arial"/>
              </a:rPr>
              <a:t>금액</a:t>
            </a:r>
            <a:r>
              <a:rPr lang="en-US" altLang="ko-KR" b="1" dirty="0">
                <a:solidFill>
                  <a:srgbClr val="0091EA"/>
                </a:solidFill>
                <a:sym typeface="Arial"/>
              </a:rPr>
              <a:t>)</a:t>
            </a:r>
            <a:r>
              <a:rPr lang="ko-KR" altLang="en-US" b="1" dirty="0">
                <a:solidFill>
                  <a:srgbClr val="0091EA"/>
                </a:solidFill>
                <a:sym typeface="Arial"/>
              </a:rPr>
              <a:t> 팔린 제품</a:t>
            </a:r>
            <a:endParaRPr lang="en-US" altLang="ko-KR" b="1" dirty="0">
              <a:solidFill>
                <a:srgbClr val="0091EA"/>
              </a:solidFill>
              <a:latin typeface="+mj-lt"/>
              <a:sym typeface="Arial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56</a:t>
            </a:fld>
            <a:endParaRPr/>
          </a:p>
        </p:txBody>
      </p:sp>
      <p:sp>
        <p:nvSpPr>
          <p:cNvPr id="5" name="직사각형 4"/>
          <p:cNvSpPr/>
          <p:nvPr/>
        </p:nvSpPr>
        <p:spPr>
          <a:xfrm>
            <a:off x="0" y="26504"/>
            <a:ext cx="30812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03. DB </a:t>
            </a:r>
            <a:r>
              <a:rPr lang="ko-KR" altLang="en-US" sz="1100" dirty="0">
                <a:solidFill>
                  <a:schemeClr val="bg1"/>
                </a:solidFill>
              </a:rPr>
              <a:t>데이터를 활용한 분석 프로젝트 </a:t>
            </a:r>
            <a:r>
              <a:rPr lang="en-US" altLang="ko-KR" sz="1100" dirty="0">
                <a:solidFill>
                  <a:schemeClr val="bg1"/>
                </a:solidFill>
              </a:rPr>
              <a:t>10</a:t>
            </a:r>
            <a:r>
              <a:rPr lang="ko-KR" altLang="en-US" sz="1100" dirty="0">
                <a:solidFill>
                  <a:schemeClr val="bg1"/>
                </a:solidFill>
              </a:rPr>
              <a:t>가지</a:t>
            </a:r>
          </a:p>
        </p:txBody>
      </p:sp>
      <p:sp>
        <p:nvSpPr>
          <p:cNvPr id="7" name="AutoShape 4" descr="blob:https://carbon.now.sh/c713d417-5585-4d58-a872-4d23a193cd8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텍스트 개체 틀 3">
            <a:extLst>
              <a:ext uri="{FF2B5EF4-FFF2-40B4-BE49-F238E27FC236}">
                <a16:creationId xmlns:a16="http://schemas.microsoft.com/office/drawing/2014/main" id="{5E63C982-1957-4D61-A7C3-2E43106D0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163" y="1246024"/>
            <a:ext cx="7260016" cy="589801"/>
          </a:xfrm>
        </p:spPr>
        <p:txBody>
          <a:bodyPr/>
          <a:lstStyle/>
          <a:p>
            <a:r>
              <a:rPr lang="ko-KR" altLang="en-US" sz="2000" dirty="0">
                <a:solidFill>
                  <a:srgbClr val="0091EA"/>
                </a:solidFill>
                <a:sym typeface="Arial"/>
              </a:rPr>
              <a:t>실행결과 </a:t>
            </a:r>
            <a:endParaRPr lang="en-US" altLang="ko-KR" sz="2000" dirty="0">
              <a:solidFill>
                <a:srgbClr val="0091EA"/>
              </a:solidFill>
              <a:sym typeface="Arial"/>
            </a:endParaRPr>
          </a:p>
          <a:p>
            <a:endParaRPr lang="ko-KR" altLang="en-US" sz="2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E28B852-CED8-48BA-BD64-56764A154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50" y="1835825"/>
            <a:ext cx="3647319" cy="299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18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ko-KR" b="1" dirty="0">
                <a:solidFill>
                  <a:srgbClr val="0091EA"/>
                </a:solidFill>
                <a:latin typeface="+mj-lt"/>
                <a:sym typeface="Arial"/>
              </a:rPr>
              <a:t>3) </a:t>
            </a:r>
            <a:r>
              <a:rPr lang="ko-KR" altLang="en-US" b="1" dirty="0">
                <a:solidFill>
                  <a:srgbClr val="0091EA"/>
                </a:solidFill>
                <a:latin typeface="+mj-lt"/>
                <a:sym typeface="Arial"/>
              </a:rPr>
              <a:t>가장 많이</a:t>
            </a:r>
            <a:r>
              <a:rPr lang="en-US" altLang="ko-KR" b="1" dirty="0">
                <a:solidFill>
                  <a:srgbClr val="0091EA"/>
                </a:solidFill>
                <a:latin typeface="+mj-lt"/>
                <a:sym typeface="Arial"/>
              </a:rPr>
              <a:t>/</a:t>
            </a:r>
            <a:r>
              <a:rPr lang="ko-KR" altLang="en-US" b="1" dirty="0">
                <a:solidFill>
                  <a:srgbClr val="0091EA"/>
                </a:solidFill>
                <a:latin typeface="+mj-lt"/>
                <a:sym typeface="Arial"/>
              </a:rPr>
              <a:t>적게</a:t>
            </a:r>
            <a:r>
              <a:rPr lang="en-US" altLang="ko-KR" b="1" dirty="0">
                <a:solidFill>
                  <a:srgbClr val="0091EA"/>
                </a:solidFill>
                <a:latin typeface="+mj-lt"/>
                <a:sym typeface="Arial"/>
              </a:rPr>
              <a:t>(</a:t>
            </a:r>
            <a:r>
              <a:rPr lang="ko-KR" altLang="en-US" b="1" dirty="0">
                <a:solidFill>
                  <a:srgbClr val="0091EA"/>
                </a:solidFill>
                <a:latin typeface="+mj-lt"/>
                <a:sym typeface="Arial"/>
              </a:rPr>
              <a:t>수량</a:t>
            </a:r>
            <a:r>
              <a:rPr lang="en-US" altLang="ko-KR" b="1" dirty="0">
                <a:solidFill>
                  <a:srgbClr val="0091EA"/>
                </a:solidFill>
                <a:latin typeface="+mj-lt"/>
                <a:sym typeface="Arial"/>
              </a:rPr>
              <a:t>/</a:t>
            </a:r>
            <a:r>
              <a:rPr lang="ko-KR" altLang="en-US" b="1" dirty="0">
                <a:solidFill>
                  <a:srgbClr val="0091EA"/>
                </a:solidFill>
                <a:latin typeface="+mj-lt"/>
                <a:sym typeface="Arial"/>
              </a:rPr>
              <a:t>금액</a:t>
            </a:r>
            <a:r>
              <a:rPr lang="en-US" altLang="ko-KR" b="1" dirty="0">
                <a:solidFill>
                  <a:srgbClr val="0091EA"/>
                </a:solidFill>
                <a:latin typeface="+mj-lt"/>
                <a:sym typeface="Arial"/>
              </a:rPr>
              <a:t>) </a:t>
            </a:r>
            <a:r>
              <a:rPr lang="ko-KR" altLang="en-US" b="1" dirty="0">
                <a:solidFill>
                  <a:srgbClr val="0091EA"/>
                </a:solidFill>
                <a:latin typeface="+mj-lt"/>
                <a:sym typeface="Arial"/>
              </a:rPr>
              <a:t>팔린 제품</a:t>
            </a:r>
            <a:endParaRPr lang="en-US" altLang="ko-KR" b="1" dirty="0">
              <a:solidFill>
                <a:srgbClr val="0091EA"/>
              </a:solidFill>
              <a:latin typeface="+mj-lt"/>
              <a:sym typeface="Arial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57</a:t>
            </a:fld>
            <a:endParaRPr/>
          </a:p>
        </p:txBody>
      </p:sp>
      <p:sp>
        <p:nvSpPr>
          <p:cNvPr id="5" name="직사각형 4"/>
          <p:cNvSpPr/>
          <p:nvPr/>
        </p:nvSpPr>
        <p:spPr>
          <a:xfrm>
            <a:off x="0" y="26504"/>
            <a:ext cx="30812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03. DB </a:t>
            </a:r>
            <a:r>
              <a:rPr lang="ko-KR" altLang="en-US" sz="1100" dirty="0">
                <a:solidFill>
                  <a:schemeClr val="bg1"/>
                </a:solidFill>
              </a:rPr>
              <a:t>데이터를 활용한 분석 프로젝트 </a:t>
            </a:r>
            <a:r>
              <a:rPr lang="en-US" altLang="ko-KR" sz="1100" dirty="0">
                <a:solidFill>
                  <a:schemeClr val="bg1"/>
                </a:solidFill>
              </a:rPr>
              <a:t>10</a:t>
            </a:r>
            <a:r>
              <a:rPr lang="ko-KR" altLang="en-US" sz="1100" dirty="0">
                <a:solidFill>
                  <a:schemeClr val="bg1"/>
                </a:solidFill>
              </a:rPr>
              <a:t>가지</a:t>
            </a:r>
          </a:p>
        </p:txBody>
      </p:sp>
      <p:sp>
        <p:nvSpPr>
          <p:cNvPr id="7" name="AutoShape 4" descr="blob:https://carbon.now.sh/c713d417-5585-4d58-a872-4d23a193cd8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텍스트 개체 틀 3">
            <a:extLst>
              <a:ext uri="{FF2B5EF4-FFF2-40B4-BE49-F238E27FC236}">
                <a16:creationId xmlns:a16="http://schemas.microsoft.com/office/drawing/2014/main" id="{52B30010-E0F7-40FA-8C16-D04AD9D674EA}"/>
              </a:ext>
            </a:extLst>
          </p:cNvPr>
          <p:cNvSpPr txBox="1">
            <a:spLocks/>
          </p:cNvSpPr>
          <p:nvPr/>
        </p:nvSpPr>
        <p:spPr>
          <a:xfrm>
            <a:off x="786150" y="1276350"/>
            <a:ext cx="7314862" cy="3559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 panose="020B0604020202020204" pitchFamily="34" charset="0"/>
              <a:buChar char="•"/>
              <a:defRPr sz="2400" b="0" i="0" u="none" strike="noStrike" cap="none">
                <a:solidFill>
                  <a:schemeClr val="dk1"/>
                </a:solidFill>
                <a:latin typeface="+mn-lt"/>
                <a:ea typeface="+mn-ea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  <a:sym typeface="Arial"/>
              </a:rPr>
              <a:t>결과를 분석해보면</a:t>
            </a:r>
            <a:r>
              <a:rPr lang="en-US" altLang="ko-KR" sz="2000" dirty="0">
                <a:solidFill>
                  <a:schemeClr val="tx1"/>
                </a:solidFill>
                <a:sym typeface="Arial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sym typeface="Arial"/>
              </a:rPr>
              <a:t>수량으로 많이</a:t>
            </a:r>
            <a:r>
              <a:rPr lang="en-US" altLang="ko-KR" sz="2000" dirty="0">
                <a:solidFill>
                  <a:schemeClr val="tx1"/>
                </a:solidFill>
                <a:sym typeface="Arial"/>
              </a:rPr>
              <a:t>/</a:t>
            </a:r>
            <a:r>
              <a:rPr lang="ko-KR" altLang="en-US" sz="2000" dirty="0">
                <a:solidFill>
                  <a:schemeClr val="tx1"/>
                </a:solidFill>
                <a:sym typeface="Arial"/>
              </a:rPr>
              <a:t>적게 팔린 제품과 금액으로 많이</a:t>
            </a:r>
            <a:r>
              <a:rPr lang="en-US" altLang="ko-KR" sz="2000" dirty="0">
                <a:solidFill>
                  <a:schemeClr val="tx1"/>
                </a:solidFill>
                <a:sym typeface="Arial"/>
              </a:rPr>
              <a:t>/</a:t>
            </a:r>
            <a:r>
              <a:rPr lang="ko-KR" altLang="en-US" sz="2000" dirty="0">
                <a:solidFill>
                  <a:schemeClr val="tx1"/>
                </a:solidFill>
                <a:sym typeface="Arial"/>
              </a:rPr>
              <a:t>적게 팔린 제품이 다르며</a:t>
            </a:r>
            <a:r>
              <a:rPr lang="en-US" altLang="ko-KR" sz="2000" dirty="0">
                <a:solidFill>
                  <a:schemeClr val="tx1"/>
                </a:solidFill>
                <a:sym typeface="Arial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sym typeface="Arial"/>
              </a:rPr>
              <a:t>회사의 주력상품의 매출이 잘 나오고 있는지</a:t>
            </a:r>
            <a:r>
              <a:rPr lang="en-US" altLang="ko-KR" sz="2000" dirty="0">
                <a:solidFill>
                  <a:schemeClr val="tx1"/>
                </a:solidFill>
                <a:sym typeface="Arial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sym typeface="Arial"/>
              </a:rPr>
              <a:t>마케팅이 잘 되고 있는지 등을 분석하고 향후 방향성을 제시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3988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ko-KR" b="1" dirty="0">
                <a:solidFill>
                  <a:srgbClr val="0091EA"/>
                </a:solidFill>
                <a:latin typeface="+mj-lt"/>
                <a:sym typeface="Arial"/>
              </a:rPr>
              <a:t>4) </a:t>
            </a:r>
            <a:r>
              <a:rPr lang="ko-KR" altLang="en-US" b="1" dirty="0">
                <a:solidFill>
                  <a:srgbClr val="0091EA"/>
                </a:solidFill>
                <a:latin typeface="+mj-lt"/>
                <a:sym typeface="Arial"/>
              </a:rPr>
              <a:t>지역 별 총 매출과 평균 매출 비교</a:t>
            </a:r>
            <a:endParaRPr lang="en-US" altLang="ko-KR" b="1" dirty="0">
              <a:solidFill>
                <a:srgbClr val="0091EA"/>
              </a:solidFill>
              <a:latin typeface="+mj-lt"/>
              <a:sym typeface="Arial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58</a:t>
            </a:fld>
            <a:endParaRPr/>
          </a:p>
        </p:txBody>
      </p:sp>
      <p:sp>
        <p:nvSpPr>
          <p:cNvPr id="5" name="직사각형 4"/>
          <p:cNvSpPr/>
          <p:nvPr/>
        </p:nvSpPr>
        <p:spPr>
          <a:xfrm>
            <a:off x="0" y="26504"/>
            <a:ext cx="30812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03. DB </a:t>
            </a:r>
            <a:r>
              <a:rPr lang="ko-KR" altLang="en-US" sz="1100" dirty="0">
                <a:solidFill>
                  <a:schemeClr val="bg1"/>
                </a:solidFill>
              </a:rPr>
              <a:t>데이터를 활용한 분석 프로젝트 </a:t>
            </a:r>
            <a:r>
              <a:rPr lang="en-US" altLang="ko-KR" sz="1100" dirty="0">
                <a:solidFill>
                  <a:schemeClr val="bg1"/>
                </a:solidFill>
              </a:rPr>
              <a:t>10</a:t>
            </a:r>
            <a:r>
              <a:rPr lang="ko-KR" altLang="en-US" sz="1100" dirty="0">
                <a:solidFill>
                  <a:schemeClr val="bg1"/>
                </a:solidFill>
              </a:rPr>
              <a:t>가지</a:t>
            </a:r>
          </a:p>
        </p:txBody>
      </p:sp>
      <p:sp>
        <p:nvSpPr>
          <p:cNvPr id="7" name="AutoShape 4" descr="blob:https://carbon.now.sh/c713d417-5585-4d58-a872-4d23a193cd8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텍스트 개체 틀 3">
            <a:extLst>
              <a:ext uri="{FF2B5EF4-FFF2-40B4-BE49-F238E27FC236}">
                <a16:creationId xmlns:a16="http://schemas.microsoft.com/office/drawing/2014/main" id="{52B30010-E0F7-40FA-8C16-D04AD9D674EA}"/>
              </a:ext>
            </a:extLst>
          </p:cNvPr>
          <p:cNvSpPr txBox="1">
            <a:spLocks/>
          </p:cNvSpPr>
          <p:nvPr/>
        </p:nvSpPr>
        <p:spPr>
          <a:xfrm>
            <a:off x="786150" y="1276350"/>
            <a:ext cx="7314862" cy="3559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 panose="020B0604020202020204" pitchFamily="34" charset="0"/>
              <a:buChar char="•"/>
              <a:defRPr sz="2400" b="0" i="0" u="none" strike="noStrike" cap="none">
                <a:solidFill>
                  <a:schemeClr val="dk1"/>
                </a:solidFill>
                <a:latin typeface="+mn-lt"/>
                <a:ea typeface="+mn-ea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  <a:sym typeface="Arial"/>
              </a:rPr>
              <a:t>어느 지역에서 가장 매출이 많이 일어나고</a:t>
            </a:r>
            <a:r>
              <a:rPr lang="en-US" altLang="ko-KR" sz="2000" dirty="0">
                <a:solidFill>
                  <a:schemeClr val="tx1"/>
                </a:solidFill>
                <a:sym typeface="Arial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sym typeface="Arial"/>
              </a:rPr>
              <a:t>적게 일어나는지를 분석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8785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ko-KR" b="1" dirty="0">
                <a:solidFill>
                  <a:srgbClr val="0091EA"/>
                </a:solidFill>
                <a:sym typeface="Arial"/>
              </a:rPr>
              <a:t>4) </a:t>
            </a:r>
            <a:r>
              <a:rPr lang="ko-KR" altLang="en-US" b="1" dirty="0">
                <a:solidFill>
                  <a:srgbClr val="0091EA"/>
                </a:solidFill>
                <a:sym typeface="Arial"/>
              </a:rPr>
              <a:t>지역 별 총 매출과 평균 매출 비교</a:t>
            </a:r>
            <a:endParaRPr lang="en-US" altLang="ko-KR" b="1" dirty="0">
              <a:solidFill>
                <a:srgbClr val="0091EA"/>
              </a:solidFill>
              <a:latin typeface="+mj-lt"/>
              <a:sym typeface="Arial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59</a:t>
            </a:fld>
            <a:endParaRPr/>
          </a:p>
        </p:txBody>
      </p:sp>
      <p:sp>
        <p:nvSpPr>
          <p:cNvPr id="5" name="직사각형 4"/>
          <p:cNvSpPr/>
          <p:nvPr/>
        </p:nvSpPr>
        <p:spPr>
          <a:xfrm>
            <a:off x="0" y="26504"/>
            <a:ext cx="30812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03. DB </a:t>
            </a:r>
            <a:r>
              <a:rPr lang="ko-KR" altLang="en-US" sz="1100" dirty="0">
                <a:solidFill>
                  <a:schemeClr val="bg1"/>
                </a:solidFill>
              </a:rPr>
              <a:t>데이터를 활용한 분석 프로젝트 </a:t>
            </a:r>
            <a:r>
              <a:rPr lang="en-US" altLang="ko-KR" sz="1100" dirty="0">
                <a:solidFill>
                  <a:schemeClr val="bg1"/>
                </a:solidFill>
              </a:rPr>
              <a:t>10</a:t>
            </a:r>
            <a:r>
              <a:rPr lang="ko-KR" altLang="en-US" sz="1100" dirty="0">
                <a:solidFill>
                  <a:schemeClr val="bg1"/>
                </a:solidFill>
              </a:rPr>
              <a:t>가지</a:t>
            </a:r>
          </a:p>
        </p:txBody>
      </p:sp>
      <p:sp>
        <p:nvSpPr>
          <p:cNvPr id="7" name="AutoShape 4" descr="blob:https://carbon.now.sh/c713d417-5585-4d58-a872-4d23a193cd8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3FA6B548-5116-4B5B-9F6B-6C161B0A4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163" y="1246024"/>
            <a:ext cx="7260016" cy="589801"/>
          </a:xfrm>
        </p:spPr>
        <p:txBody>
          <a:bodyPr/>
          <a:lstStyle/>
          <a:p>
            <a:r>
              <a:rPr lang="en-US" altLang="ko-KR" sz="2000" dirty="0">
                <a:solidFill>
                  <a:srgbClr val="0091EA"/>
                </a:solidFill>
                <a:sym typeface="Arial"/>
              </a:rPr>
              <a:t>Code – </a:t>
            </a:r>
            <a:r>
              <a:rPr lang="ko-KR" altLang="en-US" sz="2000" dirty="0">
                <a:solidFill>
                  <a:srgbClr val="0091EA"/>
                </a:solidFill>
                <a:sym typeface="Arial"/>
              </a:rPr>
              <a:t>많이</a:t>
            </a:r>
            <a:r>
              <a:rPr lang="en-US" altLang="ko-KR" sz="2000" dirty="0">
                <a:solidFill>
                  <a:srgbClr val="0091EA"/>
                </a:solidFill>
                <a:sym typeface="Arial"/>
              </a:rPr>
              <a:t>(</a:t>
            </a:r>
            <a:r>
              <a:rPr lang="ko-KR" altLang="en-US" sz="2000" dirty="0">
                <a:solidFill>
                  <a:srgbClr val="0091EA"/>
                </a:solidFill>
                <a:sym typeface="Arial"/>
              </a:rPr>
              <a:t>금액</a:t>
            </a:r>
            <a:r>
              <a:rPr lang="en-US" altLang="ko-KR" sz="2000" dirty="0">
                <a:solidFill>
                  <a:srgbClr val="0091EA"/>
                </a:solidFill>
                <a:sym typeface="Arial"/>
              </a:rPr>
              <a:t>)</a:t>
            </a:r>
            <a:r>
              <a:rPr lang="ko-KR" altLang="en-US" sz="2000" dirty="0">
                <a:solidFill>
                  <a:srgbClr val="0091EA"/>
                </a:solidFill>
                <a:sym typeface="Arial"/>
              </a:rPr>
              <a:t> 팔린 제품 상위 </a:t>
            </a:r>
            <a:r>
              <a:rPr lang="en-US" altLang="ko-KR" sz="2000" dirty="0">
                <a:solidFill>
                  <a:srgbClr val="0091EA"/>
                </a:solidFill>
                <a:sym typeface="Arial"/>
              </a:rPr>
              <a:t>5</a:t>
            </a:r>
            <a:r>
              <a:rPr lang="ko-KR" altLang="en-US" sz="2000" dirty="0">
                <a:solidFill>
                  <a:srgbClr val="0091EA"/>
                </a:solidFill>
                <a:sym typeface="Arial"/>
              </a:rPr>
              <a:t>개</a:t>
            </a:r>
            <a:endParaRPr lang="ko-KR" altLang="en-US" sz="2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19C0551-FB26-4961-9627-778CE8E66E93}"/>
              </a:ext>
            </a:extLst>
          </p:cNvPr>
          <p:cNvSpPr/>
          <p:nvPr/>
        </p:nvSpPr>
        <p:spPr>
          <a:xfrm>
            <a:off x="786150" y="3927802"/>
            <a:ext cx="72600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하위 제품은 </a:t>
            </a:r>
            <a:r>
              <a:rPr lang="en-US" altLang="ko-KR" dirty="0">
                <a:solidFill>
                  <a:schemeClr val="tx1"/>
                </a:solidFill>
              </a:rPr>
              <a:t>order by “</a:t>
            </a:r>
            <a:r>
              <a:rPr lang="en-US" altLang="ko-KR" dirty="0" err="1">
                <a:solidFill>
                  <a:schemeClr val="tx1"/>
                </a:solidFill>
              </a:rPr>
              <a:t>asc</a:t>
            </a:r>
            <a:r>
              <a:rPr lang="en-US" altLang="ko-KR" dirty="0">
                <a:solidFill>
                  <a:schemeClr val="tx1"/>
                </a:solidFill>
              </a:rPr>
              <a:t>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12C35CA-80D9-443F-A52D-C0335B74C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3" y="1835825"/>
            <a:ext cx="7308850" cy="2769989"/>
          </a:xfrm>
          <a:prstGeom prst="rect">
            <a:avLst/>
          </a:prstGeom>
          <a:solidFill>
            <a:srgbClr val="2727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# 지역별 매출 분석 쿼리 실행</a:t>
            </a:r>
            <a:endParaRPr kumimoji="0" lang="ko-KR" altLang="ko-KR" sz="1200" b="0" i="0" u="none" strike="noStrike" cap="none" normalizeH="0" baseline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sales_by_country_query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"""</a:t>
            </a:r>
            <a:endParaRPr kumimoji="0" lang="ko-KR" altLang="ko-KR" sz="1200" b="0" i="0" u="none" strike="noStrike" cap="none" normalizeH="0" baseline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SELECT c.country, </a:t>
            </a:r>
            <a:endParaRPr kumimoji="0" lang="ko-KR" altLang="ko-KR" sz="1200" b="0" i="0" u="none" strike="noStrike" cap="none" normalizeH="0" baseline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SUM(od.quantityOrdered * od.priceEach) AS total_sales,</a:t>
            </a:r>
            <a:endParaRPr kumimoji="0" lang="ko-KR" altLang="ko-KR" sz="1200" b="0" i="0" u="none" strike="noStrike" cap="none" normalizeH="0" baseline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AVG(od.quantityOrdered * od.priceEach) AS average_sales</a:t>
            </a:r>
            <a:endParaRPr kumimoji="0" lang="ko-KR" altLang="ko-KR" sz="1200" b="0" i="0" u="none" strike="noStrike" cap="none" normalizeH="0" baseline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FROM customers c</a:t>
            </a:r>
            <a:endParaRPr kumimoji="0" lang="ko-KR" altLang="ko-KR" sz="1200" b="0" i="0" u="none" strike="noStrike" cap="none" normalizeH="0" baseline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JOIN </a:t>
            </a:r>
            <a:endParaRPr kumimoji="0" lang="ko-KR" altLang="ko-KR" sz="1200" b="0" i="0" u="none" strike="noStrike" cap="none" normalizeH="0" baseline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orders o ON c.customerNumber = o.customerNumber</a:t>
            </a:r>
            <a:endParaRPr kumimoji="0" lang="ko-KR" altLang="ko-KR" sz="1200" b="0" i="0" u="none" strike="noStrike" cap="none" normalizeH="0" baseline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JOIN </a:t>
            </a:r>
            <a:endParaRPr kumimoji="0" lang="ko-KR" altLang="ko-KR" sz="1200" b="0" i="0" u="none" strike="noStrike" cap="none" normalizeH="0" baseline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orderdetails od ON o.orderNumber = od.orderNumber</a:t>
            </a:r>
            <a:endParaRPr kumimoji="0" lang="ko-KR" altLang="ko-KR" sz="1200" b="0" i="0" u="none" strike="noStrike" cap="none" normalizeH="0" baseline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GROUP BY c.country</a:t>
            </a:r>
            <a:endParaRPr kumimoji="0" lang="ko-KR" altLang="ko-KR" sz="1200" b="0" i="0" u="none" strike="noStrike" cap="none" normalizeH="0" baseline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ORDER BY total_sales DESC;</a:t>
            </a:r>
            <a:endParaRPr kumimoji="0" lang="ko-KR" altLang="ko-KR" sz="1200" b="0" i="0" u="none" strike="noStrike" cap="none" normalizeH="0" baseline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"""</a:t>
            </a:r>
            <a:endParaRPr kumimoji="0" lang="ko-KR" altLang="ko-KR" sz="1200" b="0" i="0" u="none" strike="noStrike" cap="none" normalizeH="0" baseline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# SQL 쿼리 실행 및 결과 DataFrame으로 변환</a:t>
            </a:r>
            <a:endParaRPr kumimoji="0" lang="ko-KR" altLang="ko-KR" sz="1200" b="0" i="0" u="none" strike="noStrike" cap="none" normalizeH="0" baseline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sales_by_country_df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pd.read_sql_query(sales_by_country_query, conn)</a:t>
            </a:r>
            <a:endParaRPr kumimoji="0" lang="ko-KR" altLang="ko-K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834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ko-KR" dirty="0" err="1"/>
              <a:t>Mysql.connector</a:t>
            </a:r>
            <a:endParaRPr lang="ko-KR" altLang="en-US"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809411" y="1246464"/>
            <a:ext cx="7571700" cy="35207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33400" lvl="0" indent="-457200">
              <a:lnSpc>
                <a:spcPct val="120000"/>
              </a:lnSpc>
            </a:pPr>
            <a:r>
              <a:rPr lang="ko-KR" altLang="en-US" sz="1800" dirty="0"/>
              <a:t>데이터베이스 연결</a:t>
            </a:r>
            <a:endParaRPr lang="en-US" altLang="ko-KR" sz="1800" dirty="0"/>
          </a:p>
          <a:p>
            <a:pPr marL="533400" lvl="0" indent="-457200">
              <a:lnSpc>
                <a:spcPct val="120000"/>
              </a:lnSpc>
            </a:pPr>
            <a:r>
              <a:rPr lang="en-US" altLang="ko-KR" sz="1800" dirty="0"/>
              <a:t>MySQL </a:t>
            </a:r>
            <a:r>
              <a:rPr lang="ko-KR" altLang="en-US" sz="1800" dirty="0"/>
              <a:t>데이터베이스에 연결하기 위해서는 데이터베이스 서버의 주소</a:t>
            </a:r>
            <a:r>
              <a:rPr lang="en-US" altLang="ko-KR" sz="1800" dirty="0"/>
              <a:t>, </a:t>
            </a:r>
            <a:r>
              <a:rPr lang="ko-KR" altLang="en-US" sz="1800" dirty="0"/>
              <a:t>사용자 이름</a:t>
            </a:r>
            <a:r>
              <a:rPr lang="en-US" altLang="ko-KR" sz="1800" dirty="0"/>
              <a:t>, </a:t>
            </a:r>
            <a:r>
              <a:rPr lang="ko-KR" altLang="en-US" sz="1800" dirty="0"/>
              <a:t>비밀번호</a:t>
            </a:r>
            <a:r>
              <a:rPr lang="en-US" altLang="ko-KR" sz="1800" dirty="0"/>
              <a:t>, </a:t>
            </a:r>
            <a:r>
              <a:rPr lang="ko-KR" altLang="en-US" sz="1800" dirty="0"/>
              <a:t>그리고 접속하고자 하는 데이터베이스 이름이 필요</a:t>
            </a:r>
            <a:endParaRPr lang="en-US" altLang="ko-KR" sz="1800" dirty="0"/>
          </a:p>
          <a:p>
            <a:pPr marL="533400" lvl="0" indent="-457200">
              <a:lnSpc>
                <a:spcPct val="120000"/>
              </a:lnSpc>
            </a:pPr>
            <a:endParaRPr lang="en-US" altLang="ko-KR" sz="1800" dirty="0">
              <a:latin typeface="+mn-lt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" name="직사각형 4"/>
          <p:cNvSpPr/>
          <p:nvPr/>
        </p:nvSpPr>
        <p:spPr>
          <a:xfrm>
            <a:off x="0" y="26504"/>
            <a:ext cx="17267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sz="1100" dirty="0">
                <a:solidFill>
                  <a:schemeClr val="bg1"/>
                </a:solidFill>
              </a:rPr>
              <a:t>01. </a:t>
            </a:r>
            <a:r>
              <a:rPr lang="en-US" altLang="ko-KR" sz="1100" dirty="0">
                <a:solidFill>
                  <a:schemeClr val="bg1"/>
                </a:solidFill>
              </a:rPr>
              <a:t>Python</a:t>
            </a:r>
            <a:r>
              <a:rPr lang="ko-KR" altLang="en-US" sz="1100" dirty="0">
                <a:solidFill>
                  <a:schemeClr val="bg1"/>
                </a:solidFill>
              </a:rPr>
              <a:t>과 </a:t>
            </a:r>
            <a:r>
              <a:rPr lang="en-US" altLang="ko-KR" sz="1100" dirty="0" err="1">
                <a:solidFill>
                  <a:schemeClr val="bg1"/>
                </a:solidFill>
              </a:rPr>
              <a:t>mysql</a:t>
            </a:r>
            <a:r>
              <a:rPr lang="en-US" altLang="ko-KR" sz="1100" dirty="0">
                <a:solidFill>
                  <a:schemeClr val="bg1"/>
                </a:solidFill>
              </a:rPr>
              <a:t> </a:t>
            </a:r>
            <a:r>
              <a:rPr lang="ko-KR" altLang="en-US" sz="1100" dirty="0">
                <a:solidFill>
                  <a:schemeClr val="bg1"/>
                </a:solidFill>
              </a:rPr>
              <a:t>연동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CE4478-5043-4678-A0B5-11F235906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3006863"/>
            <a:ext cx="6769100" cy="1292662"/>
          </a:xfrm>
          <a:prstGeom prst="rect">
            <a:avLst/>
          </a:prstGeom>
          <a:solidFill>
            <a:srgbClr val="2727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mysql.connector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mysql.connector.connect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localhost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# 데이터베이스 서버 주소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# 데이터베이스 사용자 이름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'비밀번호'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# 데이터베이스 비밀번호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데이터베이스_이름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# 접속하고자 하는 데이터베이스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03328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ko-KR" b="1" dirty="0">
                <a:solidFill>
                  <a:srgbClr val="0091EA"/>
                </a:solidFill>
                <a:sym typeface="Arial"/>
              </a:rPr>
              <a:t>4) </a:t>
            </a:r>
            <a:r>
              <a:rPr lang="ko-KR" altLang="en-US" b="1" dirty="0">
                <a:solidFill>
                  <a:srgbClr val="0091EA"/>
                </a:solidFill>
                <a:sym typeface="Arial"/>
              </a:rPr>
              <a:t>지역 별 총 매출과 평균 매출 비교</a:t>
            </a:r>
            <a:endParaRPr lang="en-US" altLang="ko-KR" b="1" dirty="0">
              <a:solidFill>
                <a:srgbClr val="0091EA"/>
              </a:solidFill>
              <a:latin typeface="+mj-lt"/>
              <a:sym typeface="Arial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60</a:t>
            </a:fld>
            <a:endParaRPr/>
          </a:p>
        </p:txBody>
      </p:sp>
      <p:sp>
        <p:nvSpPr>
          <p:cNvPr id="5" name="직사각형 4"/>
          <p:cNvSpPr/>
          <p:nvPr/>
        </p:nvSpPr>
        <p:spPr>
          <a:xfrm>
            <a:off x="0" y="26504"/>
            <a:ext cx="30812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03. DB </a:t>
            </a:r>
            <a:r>
              <a:rPr lang="ko-KR" altLang="en-US" sz="1100" dirty="0">
                <a:solidFill>
                  <a:schemeClr val="bg1"/>
                </a:solidFill>
              </a:rPr>
              <a:t>데이터를 활용한 분석 프로젝트 </a:t>
            </a:r>
            <a:r>
              <a:rPr lang="en-US" altLang="ko-KR" sz="1100" dirty="0">
                <a:solidFill>
                  <a:schemeClr val="bg1"/>
                </a:solidFill>
              </a:rPr>
              <a:t>10</a:t>
            </a:r>
            <a:r>
              <a:rPr lang="ko-KR" altLang="en-US" sz="1100" dirty="0">
                <a:solidFill>
                  <a:schemeClr val="bg1"/>
                </a:solidFill>
              </a:rPr>
              <a:t>가지</a:t>
            </a:r>
          </a:p>
        </p:txBody>
      </p:sp>
      <p:sp>
        <p:nvSpPr>
          <p:cNvPr id="7" name="AutoShape 4" descr="blob:https://carbon.now.sh/c713d417-5585-4d58-a872-4d23a193cd8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텍스트 개체 틀 3">
            <a:extLst>
              <a:ext uri="{FF2B5EF4-FFF2-40B4-BE49-F238E27FC236}">
                <a16:creationId xmlns:a16="http://schemas.microsoft.com/office/drawing/2014/main" id="{5E63C982-1957-4D61-A7C3-2E43106D0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163" y="1246024"/>
            <a:ext cx="7260016" cy="589801"/>
          </a:xfrm>
        </p:spPr>
        <p:txBody>
          <a:bodyPr/>
          <a:lstStyle/>
          <a:p>
            <a:r>
              <a:rPr lang="ko-KR" altLang="en-US" sz="2000" dirty="0">
                <a:solidFill>
                  <a:srgbClr val="0091EA"/>
                </a:solidFill>
                <a:sym typeface="Arial"/>
              </a:rPr>
              <a:t>실행결과 </a:t>
            </a:r>
            <a:endParaRPr lang="en-US" altLang="ko-KR" sz="2000" dirty="0">
              <a:solidFill>
                <a:srgbClr val="0091EA"/>
              </a:solidFill>
              <a:sym typeface="Arial"/>
            </a:endParaRPr>
          </a:p>
          <a:p>
            <a:endParaRPr lang="ko-KR" altLang="en-US" sz="2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FF8445C-4D2D-493D-B8B0-BF3B70902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164" y="1835825"/>
            <a:ext cx="3816350" cy="293143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F6BCECA-AED1-43EE-8633-DE54BF24F4B7}"/>
              </a:ext>
            </a:extLst>
          </p:cNvPr>
          <p:cNvSpPr/>
          <p:nvPr/>
        </p:nvSpPr>
        <p:spPr>
          <a:xfrm>
            <a:off x="4608514" y="1276350"/>
            <a:ext cx="3443666" cy="1892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미국이 총 매출의 대부분을 차지하는 것을 확인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-&gt; </a:t>
            </a:r>
            <a:r>
              <a:rPr lang="ko-KR" altLang="en-US" sz="1600" dirty="0"/>
              <a:t>미국에 잘 팔리는 이유를 분석하여 매출이 가장 적은 홍콩에 비교 분석</a:t>
            </a:r>
            <a:r>
              <a:rPr lang="en-US" altLang="ko-KR" sz="1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569886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ko-KR" b="1" dirty="0">
                <a:solidFill>
                  <a:srgbClr val="0091EA"/>
                </a:solidFill>
                <a:sym typeface="Arial"/>
              </a:rPr>
              <a:t>4) </a:t>
            </a:r>
            <a:r>
              <a:rPr lang="ko-KR" altLang="en-US" b="1" dirty="0">
                <a:solidFill>
                  <a:srgbClr val="0091EA"/>
                </a:solidFill>
                <a:sym typeface="Arial"/>
              </a:rPr>
              <a:t>지역 별 총 매출과 평균 매출 비교</a:t>
            </a:r>
            <a:endParaRPr lang="en-US" altLang="ko-KR" b="1" dirty="0">
              <a:solidFill>
                <a:srgbClr val="0091EA"/>
              </a:solidFill>
              <a:latin typeface="+mj-lt"/>
              <a:sym typeface="Arial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61</a:t>
            </a:fld>
            <a:endParaRPr/>
          </a:p>
        </p:txBody>
      </p:sp>
      <p:sp>
        <p:nvSpPr>
          <p:cNvPr id="5" name="직사각형 4"/>
          <p:cNvSpPr/>
          <p:nvPr/>
        </p:nvSpPr>
        <p:spPr>
          <a:xfrm>
            <a:off x="0" y="26504"/>
            <a:ext cx="30812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03. DB </a:t>
            </a:r>
            <a:r>
              <a:rPr lang="ko-KR" altLang="en-US" sz="1100" dirty="0">
                <a:solidFill>
                  <a:schemeClr val="bg1"/>
                </a:solidFill>
              </a:rPr>
              <a:t>데이터를 활용한 분석 프로젝트 </a:t>
            </a:r>
            <a:r>
              <a:rPr lang="en-US" altLang="ko-KR" sz="1100" dirty="0">
                <a:solidFill>
                  <a:schemeClr val="bg1"/>
                </a:solidFill>
              </a:rPr>
              <a:t>10</a:t>
            </a:r>
            <a:r>
              <a:rPr lang="ko-KR" altLang="en-US" sz="1100" dirty="0">
                <a:solidFill>
                  <a:schemeClr val="bg1"/>
                </a:solidFill>
              </a:rPr>
              <a:t>가지</a:t>
            </a:r>
          </a:p>
        </p:txBody>
      </p:sp>
      <p:sp>
        <p:nvSpPr>
          <p:cNvPr id="7" name="AutoShape 4" descr="blob:https://carbon.now.sh/c713d417-5585-4d58-a872-4d23a193cd8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텍스트 개체 틀 3">
            <a:extLst>
              <a:ext uri="{FF2B5EF4-FFF2-40B4-BE49-F238E27FC236}">
                <a16:creationId xmlns:a16="http://schemas.microsoft.com/office/drawing/2014/main" id="{5E63C982-1957-4D61-A7C3-2E43106D0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163" y="1246024"/>
            <a:ext cx="7260016" cy="589801"/>
          </a:xfrm>
        </p:spPr>
        <p:txBody>
          <a:bodyPr/>
          <a:lstStyle/>
          <a:p>
            <a:r>
              <a:rPr lang="ko-KR" altLang="en-US" sz="2000" dirty="0">
                <a:solidFill>
                  <a:srgbClr val="0091EA"/>
                </a:solidFill>
                <a:sym typeface="Arial"/>
              </a:rPr>
              <a:t>실행결과 </a:t>
            </a:r>
            <a:endParaRPr lang="en-US" altLang="ko-KR" sz="2000" dirty="0">
              <a:solidFill>
                <a:srgbClr val="0091EA"/>
              </a:solidFill>
              <a:sym typeface="Arial"/>
            </a:endParaRPr>
          </a:p>
          <a:p>
            <a:endParaRPr lang="ko-KR" altLang="en-US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6BCECA-AED1-43EE-8633-DE54BF24F4B7}"/>
              </a:ext>
            </a:extLst>
          </p:cNvPr>
          <p:cNvSpPr/>
          <p:nvPr/>
        </p:nvSpPr>
        <p:spPr>
          <a:xfrm>
            <a:off x="4608514" y="1276350"/>
            <a:ext cx="3443666" cy="785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평균 매출액은 미국이 높은 편은 아니다</a:t>
            </a:r>
            <a:r>
              <a:rPr lang="en-US" altLang="ko-KR" sz="16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7AF893B-F7FC-42ED-AD19-DF59B2D6E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180" y="1835825"/>
            <a:ext cx="3752807" cy="241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16426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ko-KR" b="1" dirty="0">
                <a:solidFill>
                  <a:srgbClr val="0091EA"/>
                </a:solidFill>
                <a:sym typeface="Arial"/>
              </a:rPr>
              <a:t>4) </a:t>
            </a:r>
            <a:r>
              <a:rPr lang="ko-KR" altLang="en-US" b="1" dirty="0">
                <a:solidFill>
                  <a:srgbClr val="0091EA"/>
                </a:solidFill>
                <a:sym typeface="Arial"/>
              </a:rPr>
              <a:t>지역 별 총 매출과 평균 매출 비교</a:t>
            </a:r>
            <a:endParaRPr lang="en-US" altLang="ko-KR" b="1" dirty="0">
              <a:solidFill>
                <a:srgbClr val="0091EA"/>
              </a:solidFill>
              <a:latin typeface="+mj-lt"/>
              <a:sym typeface="Arial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62</a:t>
            </a:fld>
            <a:endParaRPr/>
          </a:p>
        </p:txBody>
      </p:sp>
      <p:sp>
        <p:nvSpPr>
          <p:cNvPr id="5" name="직사각형 4"/>
          <p:cNvSpPr/>
          <p:nvPr/>
        </p:nvSpPr>
        <p:spPr>
          <a:xfrm>
            <a:off x="0" y="26504"/>
            <a:ext cx="30812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03. DB </a:t>
            </a:r>
            <a:r>
              <a:rPr lang="ko-KR" altLang="en-US" sz="1100" dirty="0">
                <a:solidFill>
                  <a:schemeClr val="bg1"/>
                </a:solidFill>
              </a:rPr>
              <a:t>데이터를 활용한 분석 프로젝트 </a:t>
            </a:r>
            <a:r>
              <a:rPr lang="en-US" altLang="ko-KR" sz="1100" dirty="0">
                <a:solidFill>
                  <a:schemeClr val="bg1"/>
                </a:solidFill>
              </a:rPr>
              <a:t>10</a:t>
            </a:r>
            <a:r>
              <a:rPr lang="ko-KR" altLang="en-US" sz="1100" dirty="0">
                <a:solidFill>
                  <a:schemeClr val="bg1"/>
                </a:solidFill>
              </a:rPr>
              <a:t>가지</a:t>
            </a:r>
          </a:p>
        </p:txBody>
      </p:sp>
      <p:sp>
        <p:nvSpPr>
          <p:cNvPr id="7" name="AutoShape 4" descr="blob:https://carbon.now.sh/c713d417-5585-4d58-a872-4d23a193cd8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텍스트 개체 틀 3">
            <a:extLst>
              <a:ext uri="{FF2B5EF4-FFF2-40B4-BE49-F238E27FC236}">
                <a16:creationId xmlns:a16="http://schemas.microsoft.com/office/drawing/2014/main" id="{5E63C982-1957-4D61-A7C3-2E43106D0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163" y="1246024"/>
            <a:ext cx="7260016" cy="589801"/>
          </a:xfrm>
        </p:spPr>
        <p:txBody>
          <a:bodyPr/>
          <a:lstStyle/>
          <a:p>
            <a:r>
              <a:rPr lang="ko-KR" altLang="en-US" sz="2000" dirty="0">
                <a:solidFill>
                  <a:srgbClr val="0091EA"/>
                </a:solidFill>
                <a:sym typeface="Arial"/>
              </a:rPr>
              <a:t>회사 입장에서 </a:t>
            </a:r>
            <a:r>
              <a:rPr lang="ko-KR" altLang="en-US" sz="2000" dirty="0" err="1">
                <a:solidFill>
                  <a:srgbClr val="0091EA"/>
                </a:solidFill>
                <a:sym typeface="Arial"/>
              </a:rPr>
              <a:t>취할수</a:t>
            </a:r>
            <a:r>
              <a:rPr lang="ko-KR" altLang="en-US" sz="2000" dirty="0">
                <a:solidFill>
                  <a:srgbClr val="0091EA"/>
                </a:solidFill>
                <a:sym typeface="Arial"/>
              </a:rPr>
              <a:t> 있는 행동 </a:t>
            </a:r>
            <a:endParaRPr lang="en-US" altLang="ko-KR" sz="2000" dirty="0">
              <a:solidFill>
                <a:srgbClr val="0091EA"/>
              </a:solidFill>
              <a:sym typeface="Arial"/>
            </a:endParaRPr>
          </a:p>
          <a:p>
            <a:endParaRPr lang="ko-KR" altLang="en-US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AF768B1-FE9A-473B-9DF2-BCC3D5E4CA45}"/>
              </a:ext>
            </a:extLst>
          </p:cNvPr>
          <p:cNvSpPr/>
          <p:nvPr/>
        </p:nvSpPr>
        <p:spPr>
          <a:xfrm>
            <a:off x="767746" y="1835825"/>
            <a:ext cx="730885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b="1" dirty="0">
                <a:solidFill>
                  <a:schemeClr val="accent1"/>
                </a:solidFill>
              </a:rPr>
              <a:t>시장 확장 전략</a:t>
            </a:r>
            <a:r>
              <a:rPr lang="en-US" altLang="ko-KR" sz="1800" dirty="0"/>
              <a:t>: </a:t>
            </a:r>
            <a:r>
              <a:rPr lang="ko-KR" altLang="en-US" sz="1800" dirty="0"/>
              <a:t>매출이 높은 국가에서 추가적인 마케팅 활동이나 판매 채널 확장을 통해 시장 점유율을 더욱 늘릴 수 있음</a:t>
            </a:r>
            <a:r>
              <a:rPr lang="en-US" altLang="ko-KR" sz="1800" dirty="0"/>
              <a:t>. </a:t>
            </a:r>
            <a:r>
              <a:rPr lang="ko-KR" altLang="en-US" sz="1800" dirty="0"/>
              <a:t>반면</a:t>
            </a:r>
            <a:r>
              <a:rPr lang="en-US" altLang="ko-KR" sz="1800" dirty="0"/>
              <a:t>, </a:t>
            </a:r>
            <a:r>
              <a:rPr lang="ko-KR" altLang="en-US" sz="1800" dirty="0"/>
              <a:t>매출이 낮은 국가에서는 시장 진입 전략을 재검토하거나</a:t>
            </a:r>
            <a:r>
              <a:rPr lang="en-US" altLang="ko-KR" sz="1800" dirty="0"/>
              <a:t>, </a:t>
            </a:r>
            <a:r>
              <a:rPr lang="ko-KR" altLang="en-US" sz="1800" dirty="0"/>
              <a:t>새로운 시장 기회를 모색할 수 있음</a:t>
            </a:r>
            <a:r>
              <a:rPr lang="en-US" altLang="ko-KR" sz="1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b="1" dirty="0">
                <a:solidFill>
                  <a:schemeClr val="accent1"/>
                </a:solidFill>
              </a:rPr>
              <a:t>제품 및 서비스 맞춤화</a:t>
            </a:r>
            <a:r>
              <a:rPr lang="en-US" altLang="ko-KR" sz="1800" dirty="0"/>
              <a:t>: </a:t>
            </a:r>
            <a:r>
              <a:rPr lang="ko-KR" altLang="en-US" sz="1800" dirty="0"/>
              <a:t>평균 매출이 높은 국가를 대상으로 고가의 프리미엄 제품이나 서비스를 제안하는 것이 유리할 수 있음</a:t>
            </a:r>
            <a:r>
              <a:rPr lang="en-US" altLang="ko-KR" sz="1800" dirty="0"/>
              <a:t>. </a:t>
            </a:r>
            <a:r>
              <a:rPr lang="ko-KR" altLang="en-US" sz="1800" dirty="0"/>
              <a:t>반대로</a:t>
            </a:r>
            <a:r>
              <a:rPr lang="en-US" altLang="ko-KR" sz="1800" dirty="0"/>
              <a:t>, </a:t>
            </a:r>
            <a:r>
              <a:rPr lang="ko-KR" altLang="en-US" sz="1800" dirty="0"/>
              <a:t>평균 매출이 낮은 국가에서는 가성비가 높은 제품을 제안하여 시장 접근성을 높일 수 있음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9430865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ko-KR" b="1" dirty="0">
                <a:solidFill>
                  <a:srgbClr val="0091EA"/>
                </a:solidFill>
                <a:sym typeface="Arial"/>
              </a:rPr>
              <a:t>4) </a:t>
            </a:r>
            <a:r>
              <a:rPr lang="ko-KR" altLang="en-US" b="1" dirty="0">
                <a:solidFill>
                  <a:srgbClr val="0091EA"/>
                </a:solidFill>
                <a:sym typeface="Arial"/>
              </a:rPr>
              <a:t>지역 별 총 매출과 평균 매출 비교</a:t>
            </a:r>
            <a:endParaRPr lang="en-US" altLang="ko-KR" b="1" dirty="0">
              <a:solidFill>
                <a:srgbClr val="0091EA"/>
              </a:solidFill>
              <a:latin typeface="+mj-lt"/>
              <a:sym typeface="Arial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63</a:t>
            </a:fld>
            <a:endParaRPr/>
          </a:p>
        </p:txBody>
      </p:sp>
      <p:sp>
        <p:nvSpPr>
          <p:cNvPr id="5" name="직사각형 4"/>
          <p:cNvSpPr/>
          <p:nvPr/>
        </p:nvSpPr>
        <p:spPr>
          <a:xfrm>
            <a:off x="0" y="26504"/>
            <a:ext cx="30812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03. DB </a:t>
            </a:r>
            <a:r>
              <a:rPr lang="ko-KR" altLang="en-US" sz="1100" dirty="0">
                <a:solidFill>
                  <a:schemeClr val="bg1"/>
                </a:solidFill>
              </a:rPr>
              <a:t>데이터를 활용한 분석 프로젝트 </a:t>
            </a:r>
            <a:r>
              <a:rPr lang="en-US" altLang="ko-KR" sz="1100" dirty="0">
                <a:solidFill>
                  <a:schemeClr val="bg1"/>
                </a:solidFill>
              </a:rPr>
              <a:t>10</a:t>
            </a:r>
            <a:r>
              <a:rPr lang="ko-KR" altLang="en-US" sz="1100" dirty="0">
                <a:solidFill>
                  <a:schemeClr val="bg1"/>
                </a:solidFill>
              </a:rPr>
              <a:t>가지</a:t>
            </a:r>
          </a:p>
        </p:txBody>
      </p:sp>
      <p:sp>
        <p:nvSpPr>
          <p:cNvPr id="7" name="AutoShape 4" descr="blob:https://carbon.now.sh/c713d417-5585-4d58-a872-4d23a193cd8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텍스트 개체 틀 3">
            <a:extLst>
              <a:ext uri="{FF2B5EF4-FFF2-40B4-BE49-F238E27FC236}">
                <a16:creationId xmlns:a16="http://schemas.microsoft.com/office/drawing/2014/main" id="{5E63C982-1957-4D61-A7C3-2E43106D0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163" y="1246024"/>
            <a:ext cx="7260016" cy="589801"/>
          </a:xfrm>
        </p:spPr>
        <p:txBody>
          <a:bodyPr/>
          <a:lstStyle/>
          <a:p>
            <a:r>
              <a:rPr lang="ko-KR" altLang="en-US" sz="2000" dirty="0">
                <a:solidFill>
                  <a:srgbClr val="0091EA"/>
                </a:solidFill>
                <a:sym typeface="Arial"/>
              </a:rPr>
              <a:t>회사 입장에서 </a:t>
            </a:r>
            <a:r>
              <a:rPr lang="ko-KR" altLang="en-US" sz="2000" dirty="0" err="1">
                <a:solidFill>
                  <a:srgbClr val="0091EA"/>
                </a:solidFill>
                <a:sym typeface="Arial"/>
              </a:rPr>
              <a:t>취할수</a:t>
            </a:r>
            <a:r>
              <a:rPr lang="ko-KR" altLang="en-US" sz="2000" dirty="0">
                <a:solidFill>
                  <a:srgbClr val="0091EA"/>
                </a:solidFill>
                <a:sym typeface="Arial"/>
              </a:rPr>
              <a:t> 있는 행동 </a:t>
            </a:r>
            <a:endParaRPr lang="en-US" altLang="ko-KR" sz="2000" dirty="0">
              <a:solidFill>
                <a:srgbClr val="0091EA"/>
              </a:solidFill>
              <a:sym typeface="Arial"/>
            </a:endParaRPr>
          </a:p>
          <a:p>
            <a:endParaRPr lang="ko-KR" altLang="en-US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AF768B1-FE9A-473B-9DF2-BCC3D5E4CA45}"/>
              </a:ext>
            </a:extLst>
          </p:cNvPr>
          <p:cNvSpPr/>
          <p:nvPr/>
        </p:nvSpPr>
        <p:spPr>
          <a:xfrm>
            <a:off x="767746" y="1835825"/>
            <a:ext cx="73088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b="1" dirty="0">
                <a:solidFill>
                  <a:schemeClr val="accent1"/>
                </a:solidFill>
              </a:rPr>
              <a:t>위험 관리 및 다변화</a:t>
            </a:r>
            <a:r>
              <a:rPr lang="en-US" altLang="ko-KR" sz="1800" dirty="0"/>
              <a:t>: </a:t>
            </a:r>
            <a:r>
              <a:rPr lang="ko-KR" altLang="en-US" sz="1800" dirty="0"/>
              <a:t>특정 국가에 대한 매출 의존도가 높은 경우</a:t>
            </a:r>
            <a:r>
              <a:rPr lang="en-US" altLang="ko-KR" sz="1800" dirty="0"/>
              <a:t>, </a:t>
            </a:r>
            <a:r>
              <a:rPr lang="ko-KR" altLang="en-US" sz="1800" dirty="0"/>
              <a:t>경제적 불안정성이나 국제 정세 변화 등의 외부 요인으로 인한 위험을 줄이기 위해 다른 시장으로의 다변화를 고려해야 함</a:t>
            </a:r>
            <a:r>
              <a:rPr lang="en-US" altLang="ko-KR" sz="1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b="1" dirty="0">
                <a:solidFill>
                  <a:schemeClr val="accent1"/>
                </a:solidFill>
              </a:rPr>
              <a:t>맞춤형 마케팅 전략</a:t>
            </a:r>
            <a:r>
              <a:rPr lang="en-US" altLang="ko-KR" sz="1800" dirty="0"/>
              <a:t>: </a:t>
            </a:r>
            <a:r>
              <a:rPr lang="ko-KR" altLang="en-US" sz="1800" dirty="0"/>
              <a:t>지역별 매출 데이터를 기반으로 각 시장의 특성과 고객 선호도를 분석하여</a:t>
            </a:r>
            <a:r>
              <a:rPr lang="en-US" altLang="ko-KR" sz="1800" dirty="0"/>
              <a:t>, </a:t>
            </a:r>
            <a:r>
              <a:rPr lang="ko-KR" altLang="en-US" sz="1800" dirty="0"/>
              <a:t>맞춤형 마케팅 캠페인을 설계하고 실행합니다</a:t>
            </a:r>
            <a:r>
              <a:rPr lang="en-US" altLang="ko-KR" sz="1800" dirty="0"/>
              <a:t>. </a:t>
            </a:r>
            <a:r>
              <a:rPr lang="ko-KR" altLang="en-US" sz="1800" dirty="0"/>
              <a:t>이를 통해 더 높은 고객 참여와 브랜드 </a:t>
            </a:r>
            <a:r>
              <a:rPr lang="ko-KR" altLang="en-US" sz="1800" dirty="0" err="1"/>
              <a:t>충성도를</a:t>
            </a:r>
            <a:r>
              <a:rPr lang="ko-KR" altLang="en-US" sz="1800" dirty="0"/>
              <a:t> 구축할 수 있음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4492381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ko-KR" b="1" dirty="0">
                <a:solidFill>
                  <a:srgbClr val="0091EA"/>
                </a:solidFill>
                <a:latin typeface="+mj-lt"/>
                <a:sym typeface="Arial"/>
              </a:rPr>
              <a:t>5) </a:t>
            </a:r>
            <a:r>
              <a:rPr lang="ko-KR" altLang="en-US" b="1" dirty="0">
                <a:solidFill>
                  <a:srgbClr val="0091EA"/>
                </a:solidFill>
                <a:latin typeface="+mj-lt"/>
                <a:sym typeface="Arial"/>
              </a:rPr>
              <a:t>제품 카테고리 별 총 매출과 평균 매출 비교</a:t>
            </a:r>
            <a:endParaRPr lang="en-US" altLang="ko-KR" b="1" dirty="0">
              <a:solidFill>
                <a:srgbClr val="0091EA"/>
              </a:solidFill>
              <a:latin typeface="+mj-lt"/>
              <a:sym typeface="Arial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64</a:t>
            </a:fld>
            <a:endParaRPr/>
          </a:p>
        </p:txBody>
      </p:sp>
      <p:sp>
        <p:nvSpPr>
          <p:cNvPr id="5" name="직사각형 4"/>
          <p:cNvSpPr/>
          <p:nvPr/>
        </p:nvSpPr>
        <p:spPr>
          <a:xfrm>
            <a:off x="0" y="26504"/>
            <a:ext cx="30812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03. DB </a:t>
            </a:r>
            <a:r>
              <a:rPr lang="ko-KR" altLang="en-US" sz="1100" dirty="0">
                <a:solidFill>
                  <a:schemeClr val="bg1"/>
                </a:solidFill>
              </a:rPr>
              <a:t>데이터를 활용한 분석 프로젝트 </a:t>
            </a:r>
            <a:r>
              <a:rPr lang="en-US" altLang="ko-KR" sz="1100" dirty="0">
                <a:solidFill>
                  <a:schemeClr val="bg1"/>
                </a:solidFill>
              </a:rPr>
              <a:t>10</a:t>
            </a:r>
            <a:r>
              <a:rPr lang="ko-KR" altLang="en-US" sz="1100" dirty="0">
                <a:solidFill>
                  <a:schemeClr val="bg1"/>
                </a:solidFill>
              </a:rPr>
              <a:t>가지</a:t>
            </a:r>
          </a:p>
        </p:txBody>
      </p:sp>
      <p:sp>
        <p:nvSpPr>
          <p:cNvPr id="7" name="AutoShape 4" descr="blob:https://carbon.now.sh/c713d417-5585-4d58-a872-4d23a193cd8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텍스트 개체 틀 3">
            <a:extLst>
              <a:ext uri="{FF2B5EF4-FFF2-40B4-BE49-F238E27FC236}">
                <a16:creationId xmlns:a16="http://schemas.microsoft.com/office/drawing/2014/main" id="{52B30010-E0F7-40FA-8C16-D04AD9D674EA}"/>
              </a:ext>
            </a:extLst>
          </p:cNvPr>
          <p:cNvSpPr txBox="1">
            <a:spLocks/>
          </p:cNvSpPr>
          <p:nvPr/>
        </p:nvSpPr>
        <p:spPr>
          <a:xfrm>
            <a:off x="786150" y="1276350"/>
            <a:ext cx="7314862" cy="3559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 panose="020B0604020202020204" pitchFamily="34" charset="0"/>
              <a:buChar char="•"/>
              <a:defRPr sz="2400" b="0" i="0" u="none" strike="noStrike" cap="none">
                <a:solidFill>
                  <a:schemeClr val="dk1"/>
                </a:solidFill>
                <a:latin typeface="+mn-lt"/>
                <a:ea typeface="+mn-ea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  <a:sym typeface="Arial"/>
              </a:rPr>
              <a:t>어떤 제품군의 총 매출과 평균 매출이 높고 적은지를 판단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39615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ko-KR" b="1" dirty="0">
                <a:solidFill>
                  <a:srgbClr val="0091EA"/>
                </a:solidFill>
                <a:sym typeface="Arial"/>
              </a:rPr>
              <a:t>5) </a:t>
            </a:r>
            <a:r>
              <a:rPr lang="ko-KR" altLang="en-US" b="1" dirty="0">
                <a:solidFill>
                  <a:srgbClr val="0091EA"/>
                </a:solidFill>
                <a:sym typeface="Arial"/>
              </a:rPr>
              <a:t>제품 카테고리 별 총 매출과 평균 매출 비교</a:t>
            </a:r>
            <a:endParaRPr lang="en-US" altLang="ko-KR" b="1" dirty="0">
              <a:solidFill>
                <a:srgbClr val="0091EA"/>
              </a:solidFill>
              <a:latin typeface="+mj-lt"/>
              <a:sym typeface="Arial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65</a:t>
            </a:fld>
            <a:endParaRPr/>
          </a:p>
        </p:txBody>
      </p:sp>
      <p:sp>
        <p:nvSpPr>
          <p:cNvPr id="5" name="직사각형 4"/>
          <p:cNvSpPr/>
          <p:nvPr/>
        </p:nvSpPr>
        <p:spPr>
          <a:xfrm>
            <a:off x="0" y="26504"/>
            <a:ext cx="30812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03. DB </a:t>
            </a:r>
            <a:r>
              <a:rPr lang="ko-KR" altLang="en-US" sz="1100" dirty="0">
                <a:solidFill>
                  <a:schemeClr val="bg1"/>
                </a:solidFill>
              </a:rPr>
              <a:t>데이터를 활용한 분석 프로젝트 </a:t>
            </a:r>
            <a:r>
              <a:rPr lang="en-US" altLang="ko-KR" sz="1100" dirty="0">
                <a:solidFill>
                  <a:schemeClr val="bg1"/>
                </a:solidFill>
              </a:rPr>
              <a:t>10</a:t>
            </a:r>
            <a:r>
              <a:rPr lang="ko-KR" altLang="en-US" sz="1100" dirty="0">
                <a:solidFill>
                  <a:schemeClr val="bg1"/>
                </a:solidFill>
              </a:rPr>
              <a:t>가지</a:t>
            </a:r>
          </a:p>
        </p:txBody>
      </p:sp>
      <p:sp>
        <p:nvSpPr>
          <p:cNvPr id="7" name="AutoShape 4" descr="blob:https://carbon.now.sh/c713d417-5585-4d58-a872-4d23a193cd8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3FA6B548-5116-4B5B-9F6B-6C161B0A4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163" y="1246024"/>
            <a:ext cx="7260016" cy="589801"/>
          </a:xfrm>
        </p:spPr>
        <p:txBody>
          <a:bodyPr/>
          <a:lstStyle/>
          <a:p>
            <a:r>
              <a:rPr lang="en-US" altLang="ko-KR" sz="2000" dirty="0">
                <a:solidFill>
                  <a:srgbClr val="0091EA"/>
                </a:solidFill>
                <a:sym typeface="Arial"/>
              </a:rPr>
              <a:t>Code – </a:t>
            </a:r>
            <a:r>
              <a:rPr lang="ko-KR" altLang="en-US" sz="2000" dirty="0">
                <a:solidFill>
                  <a:srgbClr val="0091EA"/>
                </a:solidFill>
                <a:sym typeface="Arial"/>
              </a:rPr>
              <a:t>많이</a:t>
            </a:r>
            <a:r>
              <a:rPr lang="en-US" altLang="ko-KR" sz="2000" dirty="0">
                <a:solidFill>
                  <a:srgbClr val="0091EA"/>
                </a:solidFill>
                <a:sym typeface="Arial"/>
              </a:rPr>
              <a:t>(</a:t>
            </a:r>
            <a:r>
              <a:rPr lang="ko-KR" altLang="en-US" sz="2000" dirty="0">
                <a:solidFill>
                  <a:srgbClr val="0091EA"/>
                </a:solidFill>
                <a:sym typeface="Arial"/>
              </a:rPr>
              <a:t>금액</a:t>
            </a:r>
            <a:r>
              <a:rPr lang="en-US" altLang="ko-KR" sz="2000" dirty="0">
                <a:solidFill>
                  <a:srgbClr val="0091EA"/>
                </a:solidFill>
                <a:sym typeface="Arial"/>
              </a:rPr>
              <a:t>)</a:t>
            </a:r>
            <a:r>
              <a:rPr lang="ko-KR" altLang="en-US" sz="2000" dirty="0">
                <a:solidFill>
                  <a:srgbClr val="0091EA"/>
                </a:solidFill>
                <a:sym typeface="Arial"/>
              </a:rPr>
              <a:t> 팔린 제품 상위 </a:t>
            </a:r>
            <a:r>
              <a:rPr lang="en-US" altLang="ko-KR" sz="2000" dirty="0">
                <a:solidFill>
                  <a:srgbClr val="0091EA"/>
                </a:solidFill>
                <a:sym typeface="Arial"/>
              </a:rPr>
              <a:t>5</a:t>
            </a:r>
            <a:r>
              <a:rPr lang="ko-KR" altLang="en-US" sz="2000" dirty="0">
                <a:solidFill>
                  <a:srgbClr val="0091EA"/>
                </a:solidFill>
                <a:sym typeface="Arial"/>
              </a:rPr>
              <a:t>개</a:t>
            </a:r>
            <a:endParaRPr lang="ko-KR" altLang="en-US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796020-2488-4709-BB97-C3BD06FA7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3" y="1866151"/>
            <a:ext cx="7260016" cy="2031325"/>
          </a:xfrm>
          <a:prstGeom prst="rect">
            <a:avLst/>
          </a:prstGeom>
          <a:solidFill>
            <a:srgbClr val="2727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# 제품 카테고리별 매출 분석 쿼리 실행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category_sales_query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"""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SELECT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p.productLine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, 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SUM(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od.quantityOrdered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od.priceEach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) AS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total_sales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,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AVG(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od.quantityOrdered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od.priceEach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) AS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average_sales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products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p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JOIN 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orderdetails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ON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p.productCode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od.productCode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GROUP BY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p.productLine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ORDER BY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total_sales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DESC;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"""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70305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ko-KR" b="1" dirty="0">
                <a:solidFill>
                  <a:srgbClr val="0091EA"/>
                </a:solidFill>
                <a:sym typeface="Arial"/>
              </a:rPr>
              <a:t>5) </a:t>
            </a:r>
            <a:r>
              <a:rPr lang="ko-KR" altLang="en-US" b="1" dirty="0">
                <a:solidFill>
                  <a:srgbClr val="0091EA"/>
                </a:solidFill>
                <a:sym typeface="Arial"/>
              </a:rPr>
              <a:t>제품 카테고리 별 총 매출과 평균 매출 비교</a:t>
            </a:r>
            <a:endParaRPr lang="en-US" altLang="ko-KR" b="1" dirty="0">
              <a:solidFill>
                <a:srgbClr val="0091EA"/>
              </a:solidFill>
              <a:latin typeface="+mj-lt"/>
              <a:sym typeface="Arial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66</a:t>
            </a:fld>
            <a:endParaRPr/>
          </a:p>
        </p:txBody>
      </p:sp>
      <p:sp>
        <p:nvSpPr>
          <p:cNvPr id="5" name="직사각형 4"/>
          <p:cNvSpPr/>
          <p:nvPr/>
        </p:nvSpPr>
        <p:spPr>
          <a:xfrm>
            <a:off x="0" y="26504"/>
            <a:ext cx="30812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03. DB </a:t>
            </a:r>
            <a:r>
              <a:rPr lang="ko-KR" altLang="en-US" sz="1100" dirty="0">
                <a:solidFill>
                  <a:schemeClr val="bg1"/>
                </a:solidFill>
              </a:rPr>
              <a:t>데이터를 활용한 분석 프로젝트 </a:t>
            </a:r>
            <a:r>
              <a:rPr lang="en-US" altLang="ko-KR" sz="1100" dirty="0">
                <a:solidFill>
                  <a:schemeClr val="bg1"/>
                </a:solidFill>
              </a:rPr>
              <a:t>10</a:t>
            </a:r>
            <a:r>
              <a:rPr lang="ko-KR" altLang="en-US" sz="1100" dirty="0">
                <a:solidFill>
                  <a:schemeClr val="bg1"/>
                </a:solidFill>
              </a:rPr>
              <a:t>가지</a:t>
            </a:r>
          </a:p>
        </p:txBody>
      </p:sp>
      <p:sp>
        <p:nvSpPr>
          <p:cNvPr id="7" name="AutoShape 4" descr="blob:https://carbon.now.sh/c713d417-5585-4d58-a872-4d23a193cd8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텍스트 개체 틀 3">
            <a:extLst>
              <a:ext uri="{FF2B5EF4-FFF2-40B4-BE49-F238E27FC236}">
                <a16:creationId xmlns:a16="http://schemas.microsoft.com/office/drawing/2014/main" id="{5E63C982-1957-4D61-A7C3-2E43106D0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163" y="1246024"/>
            <a:ext cx="7260016" cy="589801"/>
          </a:xfrm>
        </p:spPr>
        <p:txBody>
          <a:bodyPr/>
          <a:lstStyle/>
          <a:p>
            <a:r>
              <a:rPr lang="ko-KR" altLang="en-US" sz="2000" dirty="0">
                <a:solidFill>
                  <a:srgbClr val="0091EA"/>
                </a:solidFill>
                <a:sym typeface="Arial"/>
              </a:rPr>
              <a:t>실행결과 </a:t>
            </a:r>
            <a:endParaRPr lang="en-US" altLang="ko-KR" sz="2000" dirty="0">
              <a:solidFill>
                <a:srgbClr val="0091EA"/>
              </a:solidFill>
              <a:sym typeface="Arial"/>
            </a:endParaRPr>
          </a:p>
          <a:p>
            <a:endParaRPr lang="ko-KR" altLang="en-US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6BCECA-AED1-43EE-8633-DE54BF24F4B7}"/>
              </a:ext>
            </a:extLst>
          </p:cNvPr>
          <p:cNvSpPr/>
          <p:nvPr/>
        </p:nvSpPr>
        <p:spPr>
          <a:xfrm>
            <a:off x="4608514" y="1276350"/>
            <a:ext cx="3443666" cy="7849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총 판매금액은 </a:t>
            </a:r>
            <a:r>
              <a:rPr lang="en-US" altLang="ko-KR" sz="1600" dirty="0"/>
              <a:t>classic cars</a:t>
            </a:r>
            <a:r>
              <a:rPr lang="ko-KR" altLang="en-US" sz="1600" dirty="0"/>
              <a:t>가 가장 높으며 </a:t>
            </a:r>
            <a:r>
              <a:rPr lang="en-US" altLang="ko-KR" sz="1600" dirty="0"/>
              <a:t>trains</a:t>
            </a:r>
            <a:r>
              <a:rPr lang="ko-KR" altLang="en-US" sz="1600" dirty="0"/>
              <a:t>가 가장 낮다</a:t>
            </a:r>
            <a:r>
              <a:rPr lang="en-US" altLang="ko-KR" sz="16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C75F870-9E49-42BE-AD4C-2F9DE5365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50" y="1848254"/>
            <a:ext cx="3826662" cy="290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90248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ko-KR" b="1" dirty="0">
                <a:solidFill>
                  <a:srgbClr val="0091EA"/>
                </a:solidFill>
                <a:sym typeface="Arial"/>
              </a:rPr>
              <a:t>5) </a:t>
            </a:r>
            <a:r>
              <a:rPr lang="ko-KR" altLang="en-US" b="1" dirty="0">
                <a:solidFill>
                  <a:srgbClr val="0091EA"/>
                </a:solidFill>
                <a:sym typeface="Arial"/>
              </a:rPr>
              <a:t>제품 카테고리 별 총 매출과 평균 매출 비교</a:t>
            </a:r>
            <a:endParaRPr lang="en-US" altLang="ko-KR" b="1" dirty="0">
              <a:solidFill>
                <a:srgbClr val="0091EA"/>
              </a:solidFill>
              <a:latin typeface="+mj-lt"/>
              <a:sym typeface="Arial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67</a:t>
            </a:fld>
            <a:endParaRPr/>
          </a:p>
        </p:txBody>
      </p:sp>
      <p:sp>
        <p:nvSpPr>
          <p:cNvPr id="5" name="직사각형 4"/>
          <p:cNvSpPr/>
          <p:nvPr/>
        </p:nvSpPr>
        <p:spPr>
          <a:xfrm>
            <a:off x="0" y="26504"/>
            <a:ext cx="30812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03. DB </a:t>
            </a:r>
            <a:r>
              <a:rPr lang="ko-KR" altLang="en-US" sz="1100" dirty="0">
                <a:solidFill>
                  <a:schemeClr val="bg1"/>
                </a:solidFill>
              </a:rPr>
              <a:t>데이터를 활용한 분석 프로젝트 </a:t>
            </a:r>
            <a:r>
              <a:rPr lang="en-US" altLang="ko-KR" sz="1100" dirty="0">
                <a:solidFill>
                  <a:schemeClr val="bg1"/>
                </a:solidFill>
              </a:rPr>
              <a:t>10</a:t>
            </a:r>
            <a:r>
              <a:rPr lang="ko-KR" altLang="en-US" sz="1100" dirty="0">
                <a:solidFill>
                  <a:schemeClr val="bg1"/>
                </a:solidFill>
              </a:rPr>
              <a:t>가지</a:t>
            </a:r>
          </a:p>
        </p:txBody>
      </p:sp>
      <p:sp>
        <p:nvSpPr>
          <p:cNvPr id="7" name="AutoShape 4" descr="blob:https://carbon.now.sh/c713d417-5585-4d58-a872-4d23a193cd8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텍스트 개체 틀 3">
            <a:extLst>
              <a:ext uri="{FF2B5EF4-FFF2-40B4-BE49-F238E27FC236}">
                <a16:creationId xmlns:a16="http://schemas.microsoft.com/office/drawing/2014/main" id="{5E63C982-1957-4D61-A7C3-2E43106D0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163" y="1246024"/>
            <a:ext cx="7260016" cy="589801"/>
          </a:xfrm>
        </p:spPr>
        <p:txBody>
          <a:bodyPr/>
          <a:lstStyle/>
          <a:p>
            <a:r>
              <a:rPr lang="ko-KR" altLang="en-US" sz="2000" dirty="0">
                <a:solidFill>
                  <a:srgbClr val="0091EA"/>
                </a:solidFill>
                <a:sym typeface="Arial"/>
              </a:rPr>
              <a:t>실행결과 </a:t>
            </a:r>
            <a:endParaRPr lang="en-US" altLang="ko-KR" sz="2000" dirty="0">
              <a:solidFill>
                <a:srgbClr val="0091EA"/>
              </a:solidFill>
              <a:sym typeface="Arial"/>
            </a:endParaRPr>
          </a:p>
          <a:p>
            <a:endParaRPr lang="ko-KR" altLang="en-US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6BCECA-AED1-43EE-8633-DE54BF24F4B7}"/>
              </a:ext>
            </a:extLst>
          </p:cNvPr>
          <p:cNvSpPr/>
          <p:nvPr/>
        </p:nvSpPr>
        <p:spPr>
          <a:xfrm>
            <a:off x="4608514" y="1276350"/>
            <a:ext cx="3443666" cy="785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평균 판매금액도 </a:t>
            </a:r>
            <a:r>
              <a:rPr lang="en-US" altLang="ko-KR" sz="1600" dirty="0"/>
              <a:t>classic cars</a:t>
            </a:r>
            <a:r>
              <a:rPr lang="ko-KR" altLang="en-US" sz="1600" dirty="0"/>
              <a:t>가 가장 높다</a:t>
            </a:r>
            <a:endParaRPr lang="en-US" altLang="ko-KR" sz="16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A7135E5-CC63-4582-BDAA-2AC0008C2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163" y="1866151"/>
            <a:ext cx="3824977" cy="253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76462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ko-KR" b="1" dirty="0">
                <a:solidFill>
                  <a:srgbClr val="0091EA"/>
                </a:solidFill>
                <a:sym typeface="Arial"/>
              </a:rPr>
              <a:t>5) </a:t>
            </a:r>
            <a:r>
              <a:rPr lang="ko-KR" altLang="en-US" b="1" dirty="0">
                <a:solidFill>
                  <a:srgbClr val="0091EA"/>
                </a:solidFill>
                <a:sym typeface="Arial"/>
              </a:rPr>
              <a:t>제품 카테고리 별 총 매출과 평균 매출 비교</a:t>
            </a:r>
            <a:endParaRPr lang="en-US" altLang="ko-KR" b="1" dirty="0">
              <a:solidFill>
                <a:srgbClr val="0091EA"/>
              </a:solidFill>
              <a:latin typeface="+mj-lt"/>
              <a:sym typeface="Arial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68</a:t>
            </a:fld>
            <a:endParaRPr/>
          </a:p>
        </p:txBody>
      </p:sp>
      <p:sp>
        <p:nvSpPr>
          <p:cNvPr id="5" name="직사각형 4"/>
          <p:cNvSpPr/>
          <p:nvPr/>
        </p:nvSpPr>
        <p:spPr>
          <a:xfrm>
            <a:off x="0" y="26504"/>
            <a:ext cx="30812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03. DB </a:t>
            </a:r>
            <a:r>
              <a:rPr lang="ko-KR" altLang="en-US" sz="1100" dirty="0">
                <a:solidFill>
                  <a:schemeClr val="bg1"/>
                </a:solidFill>
              </a:rPr>
              <a:t>데이터를 활용한 분석 프로젝트 </a:t>
            </a:r>
            <a:r>
              <a:rPr lang="en-US" altLang="ko-KR" sz="1100" dirty="0">
                <a:solidFill>
                  <a:schemeClr val="bg1"/>
                </a:solidFill>
              </a:rPr>
              <a:t>10</a:t>
            </a:r>
            <a:r>
              <a:rPr lang="ko-KR" altLang="en-US" sz="1100" dirty="0">
                <a:solidFill>
                  <a:schemeClr val="bg1"/>
                </a:solidFill>
              </a:rPr>
              <a:t>가지</a:t>
            </a:r>
          </a:p>
        </p:txBody>
      </p:sp>
      <p:sp>
        <p:nvSpPr>
          <p:cNvPr id="7" name="AutoShape 4" descr="blob:https://carbon.now.sh/c713d417-5585-4d58-a872-4d23a193cd8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텍스트 개체 틀 3">
            <a:extLst>
              <a:ext uri="{FF2B5EF4-FFF2-40B4-BE49-F238E27FC236}">
                <a16:creationId xmlns:a16="http://schemas.microsoft.com/office/drawing/2014/main" id="{5E63C982-1957-4D61-A7C3-2E43106D0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163" y="1246024"/>
            <a:ext cx="7260016" cy="589801"/>
          </a:xfrm>
        </p:spPr>
        <p:txBody>
          <a:bodyPr/>
          <a:lstStyle/>
          <a:p>
            <a:r>
              <a:rPr lang="ko-KR" altLang="en-US" sz="2000" dirty="0">
                <a:solidFill>
                  <a:srgbClr val="0091EA"/>
                </a:solidFill>
                <a:sym typeface="Arial"/>
              </a:rPr>
              <a:t>회사 입장에서 </a:t>
            </a:r>
            <a:r>
              <a:rPr lang="ko-KR" altLang="en-US" sz="2000" dirty="0" err="1">
                <a:solidFill>
                  <a:srgbClr val="0091EA"/>
                </a:solidFill>
                <a:sym typeface="Arial"/>
              </a:rPr>
              <a:t>취할수</a:t>
            </a:r>
            <a:r>
              <a:rPr lang="ko-KR" altLang="en-US" sz="2000" dirty="0">
                <a:solidFill>
                  <a:srgbClr val="0091EA"/>
                </a:solidFill>
                <a:sym typeface="Arial"/>
              </a:rPr>
              <a:t> 있는 행동 </a:t>
            </a:r>
            <a:endParaRPr lang="en-US" altLang="ko-KR" sz="2000" dirty="0">
              <a:solidFill>
                <a:srgbClr val="0091EA"/>
              </a:solidFill>
              <a:sym typeface="Arial"/>
            </a:endParaRPr>
          </a:p>
          <a:p>
            <a:endParaRPr lang="ko-KR" altLang="en-US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AF768B1-FE9A-473B-9DF2-BCC3D5E4CA45}"/>
              </a:ext>
            </a:extLst>
          </p:cNvPr>
          <p:cNvSpPr/>
          <p:nvPr/>
        </p:nvSpPr>
        <p:spPr>
          <a:xfrm>
            <a:off x="767746" y="1835825"/>
            <a:ext cx="730885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b="1" dirty="0">
                <a:solidFill>
                  <a:schemeClr val="accent1"/>
                </a:solidFill>
              </a:rPr>
              <a:t>매출이 높은 카테고리에 집중</a:t>
            </a:r>
            <a:r>
              <a:rPr lang="en-US" altLang="ko-KR" sz="1800" dirty="0"/>
              <a:t>: </a:t>
            </a:r>
            <a:r>
              <a:rPr lang="ko-KR" altLang="en-US" sz="1800" dirty="0"/>
              <a:t>매출이 높은 제품 카테고리에 대한 추가적인 투자를 고려하여</a:t>
            </a:r>
            <a:r>
              <a:rPr lang="en-US" altLang="ko-KR" sz="1800" dirty="0"/>
              <a:t>, </a:t>
            </a:r>
            <a:r>
              <a:rPr lang="ko-KR" altLang="en-US" sz="1800" dirty="0"/>
              <a:t>해당 시장 내에서의 점유율을 높이고 수익성을 증대시킬 수 있음</a:t>
            </a:r>
            <a:r>
              <a:rPr lang="en-US" altLang="ko-KR" sz="1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b="1" dirty="0">
                <a:solidFill>
                  <a:schemeClr val="accent1"/>
                </a:solidFill>
              </a:rPr>
              <a:t>매출이 낮은 카테고리 분석 및 전략 재검토</a:t>
            </a:r>
            <a:r>
              <a:rPr lang="en-US" altLang="ko-KR" sz="1800" dirty="0"/>
              <a:t>: </a:t>
            </a:r>
            <a:r>
              <a:rPr lang="ko-KR" altLang="en-US" sz="1800" dirty="0"/>
              <a:t>매출이 낮은 카테고리에 대해서는 시장 조사</a:t>
            </a:r>
            <a:r>
              <a:rPr lang="en-US" altLang="ko-KR" sz="1800" dirty="0"/>
              <a:t>, </a:t>
            </a:r>
            <a:r>
              <a:rPr lang="ko-KR" altLang="en-US" sz="1800" dirty="0"/>
              <a:t>고객 피드백 수집 등을 통해 개선점을 찾고</a:t>
            </a:r>
            <a:r>
              <a:rPr lang="en-US" altLang="ko-KR" sz="1800" dirty="0"/>
              <a:t>, </a:t>
            </a:r>
            <a:r>
              <a:rPr lang="ko-KR" altLang="en-US" sz="1800" dirty="0"/>
              <a:t>제품 개선이나 마케팅 전략을 재검토할 필요가 있음</a:t>
            </a:r>
            <a:r>
              <a:rPr lang="en-US" altLang="ko-KR" sz="1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b="1" dirty="0">
                <a:solidFill>
                  <a:schemeClr val="accent1"/>
                </a:solidFill>
              </a:rPr>
              <a:t>제품 포트폴리오 다변화</a:t>
            </a:r>
            <a:r>
              <a:rPr lang="en-US" altLang="ko-KR" sz="1800" dirty="0"/>
              <a:t>: </a:t>
            </a:r>
            <a:r>
              <a:rPr lang="ko-KR" altLang="en-US" sz="1800" dirty="0"/>
              <a:t>제품 </a:t>
            </a:r>
            <a:r>
              <a:rPr lang="ko-KR" altLang="en-US" sz="1800" dirty="0" err="1"/>
              <a:t>카테고리별</a:t>
            </a:r>
            <a:r>
              <a:rPr lang="ko-KR" altLang="en-US" sz="1800" dirty="0"/>
              <a:t> 매출 분석을 기반으로</a:t>
            </a:r>
            <a:r>
              <a:rPr lang="en-US" altLang="ko-KR" sz="1800" dirty="0"/>
              <a:t>, </a:t>
            </a:r>
            <a:r>
              <a:rPr lang="ko-KR" altLang="en-US" sz="1800" dirty="0"/>
              <a:t>제품 포트폴리오를 다변화하고 시장 위험을 분산시킬 수 있는 전략을 수립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66980160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ko-KR" b="1" dirty="0">
                <a:solidFill>
                  <a:srgbClr val="0091EA"/>
                </a:solidFill>
                <a:sym typeface="Arial"/>
              </a:rPr>
              <a:t>5) </a:t>
            </a:r>
            <a:r>
              <a:rPr lang="ko-KR" altLang="en-US" b="1" dirty="0">
                <a:solidFill>
                  <a:srgbClr val="0091EA"/>
                </a:solidFill>
                <a:sym typeface="Arial"/>
              </a:rPr>
              <a:t>제품 카테고리 별 총 매출과 평균 매출 비교</a:t>
            </a:r>
            <a:endParaRPr lang="en-US" altLang="ko-KR" b="1" dirty="0">
              <a:solidFill>
                <a:srgbClr val="0091EA"/>
              </a:solidFill>
              <a:latin typeface="+mj-lt"/>
              <a:sym typeface="Arial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69</a:t>
            </a:fld>
            <a:endParaRPr/>
          </a:p>
        </p:txBody>
      </p:sp>
      <p:sp>
        <p:nvSpPr>
          <p:cNvPr id="5" name="직사각형 4"/>
          <p:cNvSpPr/>
          <p:nvPr/>
        </p:nvSpPr>
        <p:spPr>
          <a:xfrm>
            <a:off x="0" y="26504"/>
            <a:ext cx="30812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03. DB </a:t>
            </a:r>
            <a:r>
              <a:rPr lang="ko-KR" altLang="en-US" sz="1100" dirty="0">
                <a:solidFill>
                  <a:schemeClr val="bg1"/>
                </a:solidFill>
              </a:rPr>
              <a:t>데이터를 활용한 분석 프로젝트 </a:t>
            </a:r>
            <a:r>
              <a:rPr lang="en-US" altLang="ko-KR" sz="1100" dirty="0">
                <a:solidFill>
                  <a:schemeClr val="bg1"/>
                </a:solidFill>
              </a:rPr>
              <a:t>10</a:t>
            </a:r>
            <a:r>
              <a:rPr lang="ko-KR" altLang="en-US" sz="1100" dirty="0">
                <a:solidFill>
                  <a:schemeClr val="bg1"/>
                </a:solidFill>
              </a:rPr>
              <a:t>가지</a:t>
            </a:r>
          </a:p>
        </p:txBody>
      </p:sp>
      <p:sp>
        <p:nvSpPr>
          <p:cNvPr id="7" name="AutoShape 4" descr="blob:https://carbon.now.sh/c713d417-5585-4d58-a872-4d23a193cd8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텍스트 개체 틀 3">
            <a:extLst>
              <a:ext uri="{FF2B5EF4-FFF2-40B4-BE49-F238E27FC236}">
                <a16:creationId xmlns:a16="http://schemas.microsoft.com/office/drawing/2014/main" id="{5E63C982-1957-4D61-A7C3-2E43106D0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163" y="1246024"/>
            <a:ext cx="7260016" cy="589801"/>
          </a:xfrm>
        </p:spPr>
        <p:txBody>
          <a:bodyPr/>
          <a:lstStyle/>
          <a:p>
            <a:r>
              <a:rPr lang="ko-KR" altLang="en-US" sz="2000" dirty="0">
                <a:solidFill>
                  <a:srgbClr val="0091EA"/>
                </a:solidFill>
                <a:sym typeface="Arial"/>
              </a:rPr>
              <a:t>회사 입장에서 </a:t>
            </a:r>
            <a:r>
              <a:rPr lang="ko-KR" altLang="en-US" sz="2000" dirty="0" err="1">
                <a:solidFill>
                  <a:srgbClr val="0091EA"/>
                </a:solidFill>
                <a:sym typeface="Arial"/>
              </a:rPr>
              <a:t>취할수</a:t>
            </a:r>
            <a:r>
              <a:rPr lang="ko-KR" altLang="en-US" sz="2000" dirty="0">
                <a:solidFill>
                  <a:srgbClr val="0091EA"/>
                </a:solidFill>
                <a:sym typeface="Arial"/>
              </a:rPr>
              <a:t> 있는 행동 </a:t>
            </a:r>
            <a:endParaRPr lang="en-US" altLang="ko-KR" sz="2000" dirty="0">
              <a:solidFill>
                <a:srgbClr val="0091EA"/>
              </a:solidFill>
              <a:sym typeface="Arial"/>
            </a:endParaRPr>
          </a:p>
          <a:p>
            <a:endParaRPr lang="ko-KR" altLang="en-US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AF768B1-FE9A-473B-9DF2-BCC3D5E4CA45}"/>
              </a:ext>
            </a:extLst>
          </p:cNvPr>
          <p:cNvSpPr/>
          <p:nvPr/>
        </p:nvSpPr>
        <p:spPr>
          <a:xfrm>
            <a:off x="767746" y="1835825"/>
            <a:ext cx="73088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b="1" dirty="0">
                <a:solidFill>
                  <a:schemeClr val="accent1"/>
                </a:solidFill>
              </a:rPr>
              <a:t>타겟 마케팅 전략 개발</a:t>
            </a:r>
            <a:r>
              <a:rPr lang="en-US" altLang="ko-KR" sz="1800" dirty="0"/>
              <a:t>: </a:t>
            </a:r>
            <a:r>
              <a:rPr lang="ko-KR" altLang="en-US" sz="1800" dirty="0"/>
              <a:t>평균 매출이 높은 카테고리를 대상으로 타겟 마케팅 캠페인을 개발하여</a:t>
            </a:r>
            <a:r>
              <a:rPr lang="en-US" altLang="ko-KR" sz="1800" dirty="0"/>
              <a:t>, </a:t>
            </a:r>
            <a:r>
              <a:rPr lang="ko-KR" altLang="en-US" sz="1800" dirty="0"/>
              <a:t>해당 카테고리의 매출을 더욱 증대시킬 수 있음</a:t>
            </a:r>
            <a:r>
              <a:rPr lang="en-US" altLang="ko-KR" sz="1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b="1" dirty="0">
                <a:solidFill>
                  <a:schemeClr val="accent1"/>
                </a:solidFill>
              </a:rPr>
              <a:t>고객 세분화와 맞춤형 제안</a:t>
            </a:r>
            <a:r>
              <a:rPr lang="en-US" altLang="ko-KR" sz="1800" dirty="0"/>
              <a:t>: </a:t>
            </a:r>
            <a:r>
              <a:rPr lang="ko-KR" altLang="en-US" sz="1800" dirty="0"/>
              <a:t>제품 </a:t>
            </a:r>
            <a:r>
              <a:rPr lang="ko-KR" altLang="en-US" sz="1800" dirty="0" err="1"/>
              <a:t>카테고리별</a:t>
            </a:r>
            <a:r>
              <a:rPr lang="ko-KR" altLang="en-US" sz="1800" dirty="0"/>
              <a:t> 매출 데이터를 기반으로 고객 세분화를 수행하고</a:t>
            </a:r>
            <a:r>
              <a:rPr lang="en-US" altLang="ko-KR" sz="1800" dirty="0"/>
              <a:t>, </a:t>
            </a:r>
            <a:r>
              <a:rPr lang="ko-KR" altLang="en-US" sz="1800" dirty="0"/>
              <a:t>각 </a:t>
            </a:r>
            <a:r>
              <a:rPr lang="ko-KR" altLang="en-US" sz="1800" dirty="0" err="1"/>
              <a:t>세그먼트별</a:t>
            </a:r>
            <a:r>
              <a:rPr lang="ko-KR" altLang="en-US" sz="1800" dirty="0"/>
              <a:t> 맞춤형 제품이나 프로모션을 제안하여 고객 만족도와 </a:t>
            </a:r>
            <a:r>
              <a:rPr lang="ko-KR" altLang="en-US" sz="1800" dirty="0" err="1"/>
              <a:t>충성도를</a:t>
            </a:r>
            <a:r>
              <a:rPr lang="ko-KR" altLang="en-US" sz="1800" dirty="0"/>
              <a:t> 높일 수 있음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13423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ko-KR" dirty="0" err="1"/>
              <a:t>Mysql.connector</a:t>
            </a:r>
            <a:endParaRPr lang="ko-KR" altLang="en-US"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809411" y="1246464"/>
            <a:ext cx="7571700" cy="35207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33400" lvl="0" indent="-457200">
              <a:lnSpc>
                <a:spcPct val="120000"/>
              </a:lnSpc>
            </a:pPr>
            <a:r>
              <a:rPr lang="ko-KR" altLang="en-US" sz="1800" dirty="0">
                <a:solidFill>
                  <a:schemeClr val="accent1"/>
                </a:solidFill>
              </a:rPr>
              <a:t>커서 생성</a:t>
            </a:r>
            <a:endParaRPr lang="en-US" altLang="ko-KR" sz="1800" dirty="0">
              <a:solidFill>
                <a:schemeClr val="accent1"/>
              </a:solidFill>
            </a:endParaRPr>
          </a:p>
          <a:p>
            <a:pPr marL="533400" lvl="0" indent="-457200">
              <a:lnSpc>
                <a:spcPct val="120000"/>
              </a:lnSpc>
            </a:pPr>
            <a:r>
              <a:rPr lang="ko-KR" altLang="en-US" sz="1800" dirty="0"/>
              <a:t>데이터베이스 연결을 통해 커서 객체를 생성합니다</a:t>
            </a:r>
            <a:r>
              <a:rPr lang="en-US" altLang="ko-KR" sz="1800" dirty="0"/>
              <a:t>. </a:t>
            </a:r>
            <a:r>
              <a:rPr lang="ko-KR" altLang="en-US" sz="1800" dirty="0"/>
              <a:t>커서는 </a:t>
            </a:r>
            <a:r>
              <a:rPr lang="en-US" altLang="ko-KR" sz="1800" dirty="0"/>
              <a:t>SQL </a:t>
            </a:r>
            <a:r>
              <a:rPr lang="ko-KR" altLang="en-US" sz="1800" dirty="0"/>
              <a:t>쿼리를 실행하고</a:t>
            </a:r>
            <a:r>
              <a:rPr lang="en-US" altLang="ko-KR" sz="1800" dirty="0"/>
              <a:t>, </a:t>
            </a:r>
            <a:r>
              <a:rPr lang="ko-KR" altLang="en-US" sz="1800" dirty="0"/>
              <a:t>결과를 가져오는 데 사용됩니다</a:t>
            </a:r>
            <a:r>
              <a:rPr lang="en-US" altLang="ko-KR" sz="1800" dirty="0"/>
              <a:t>. </a:t>
            </a:r>
            <a:r>
              <a:rPr lang="ko-KR" altLang="en-US" sz="1800" dirty="0"/>
              <a:t>커서 객체는 다양한 메서드를 제공하여 데이터베이스 작업을 수행할 수 있게 해줍니다</a:t>
            </a:r>
            <a:r>
              <a:rPr lang="en-US" altLang="ko-KR" sz="1800" dirty="0"/>
              <a:t>.</a:t>
            </a:r>
            <a:endParaRPr lang="en-US" altLang="ko-KR" sz="1800" dirty="0">
              <a:latin typeface="+mn-lt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" name="직사각형 4"/>
          <p:cNvSpPr/>
          <p:nvPr/>
        </p:nvSpPr>
        <p:spPr>
          <a:xfrm>
            <a:off x="0" y="26504"/>
            <a:ext cx="17267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sz="1100" dirty="0">
                <a:solidFill>
                  <a:schemeClr val="bg1"/>
                </a:solidFill>
              </a:rPr>
              <a:t>01. </a:t>
            </a:r>
            <a:r>
              <a:rPr lang="en-US" altLang="ko-KR" sz="1100" dirty="0">
                <a:solidFill>
                  <a:schemeClr val="bg1"/>
                </a:solidFill>
              </a:rPr>
              <a:t>Python</a:t>
            </a:r>
            <a:r>
              <a:rPr lang="ko-KR" altLang="en-US" sz="1100" dirty="0">
                <a:solidFill>
                  <a:schemeClr val="bg1"/>
                </a:solidFill>
              </a:rPr>
              <a:t>과 </a:t>
            </a:r>
            <a:r>
              <a:rPr lang="en-US" altLang="ko-KR" sz="1100" dirty="0" err="1">
                <a:solidFill>
                  <a:schemeClr val="bg1"/>
                </a:solidFill>
              </a:rPr>
              <a:t>mysql</a:t>
            </a:r>
            <a:r>
              <a:rPr lang="en-US" altLang="ko-KR" sz="1100" dirty="0">
                <a:solidFill>
                  <a:schemeClr val="bg1"/>
                </a:solidFill>
              </a:rPr>
              <a:t> </a:t>
            </a:r>
            <a:r>
              <a:rPr lang="ko-KR" altLang="en-US" sz="1100" dirty="0">
                <a:solidFill>
                  <a:schemeClr val="bg1"/>
                </a:solidFill>
              </a:rPr>
              <a:t>연동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B9B8A7D-7195-4FE8-ADF9-B37F7B1B8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3322226"/>
            <a:ext cx="6769100" cy="184666"/>
          </a:xfrm>
          <a:prstGeom prst="rect">
            <a:avLst/>
          </a:prstGeom>
          <a:solidFill>
            <a:srgbClr val="2727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8149080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ko-KR" b="1" dirty="0">
                <a:solidFill>
                  <a:srgbClr val="0091EA"/>
                </a:solidFill>
                <a:latin typeface="+mj-lt"/>
                <a:sym typeface="Arial"/>
              </a:rPr>
              <a:t>6) </a:t>
            </a:r>
            <a:r>
              <a:rPr lang="ko-KR" altLang="en-US" b="1" dirty="0">
                <a:solidFill>
                  <a:srgbClr val="0091EA"/>
                </a:solidFill>
                <a:latin typeface="+mj-lt"/>
                <a:sym typeface="Arial"/>
              </a:rPr>
              <a:t>제품군 별 연도별 매출 추세 분석</a:t>
            </a:r>
            <a:endParaRPr lang="en-US" altLang="ko-KR" b="1" dirty="0">
              <a:solidFill>
                <a:srgbClr val="0091EA"/>
              </a:solidFill>
              <a:latin typeface="+mj-lt"/>
              <a:sym typeface="Arial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70</a:t>
            </a:fld>
            <a:endParaRPr/>
          </a:p>
        </p:txBody>
      </p:sp>
      <p:sp>
        <p:nvSpPr>
          <p:cNvPr id="5" name="직사각형 4"/>
          <p:cNvSpPr/>
          <p:nvPr/>
        </p:nvSpPr>
        <p:spPr>
          <a:xfrm>
            <a:off x="0" y="26504"/>
            <a:ext cx="30812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03. DB </a:t>
            </a:r>
            <a:r>
              <a:rPr lang="ko-KR" altLang="en-US" sz="1100" dirty="0">
                <a:solidFill>
                  <a:schemeClr val="bg1"/>
                </a:solidFill>
              </a:rPr>
              <a:t>데이터를 활용한 분석 프로젝트 </a:t>
            </a:r>
            <a:r>
              <a:rPr lang="en-US" altLang="ko-KR" sz="1100" dirty="0">
                <a:solidFill>
                  <a:schemeClr val="bg1"/>
                </a:solidFill>
              </a:rPr>
              <a:t>10</a:t>
            </a:r>
            <a:r>
              <a:rPr lang="ko-KR" altLang="en-US" sz="1100" dirty="0">
                <a:solidFill>
                  <a:schemeClr val="bg1"/>
                </a:solidFill>
              </a:rPr>
              <a:t>가지</a:t>
            </a:r>
          </a:p>
        </p:txBody>
      </p:sp>
      <p:sp>
        <p:nvSpPr>
          <p:cNvPr id="7" name="AutoShape 4" descr="blob:https://carbon.now.sh/c713d417-5585-4d58-a872-4d23a193cd8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텍스트 개체 틀 3">
            <a:extLst>
              <a:ext uri="{FF2B5EF4-FFF2-40B4-BE49-F238E27FC236}">
                <a16:creationId xmlns:a16="http://schemas.microsoft.com/office/drawing/2014/main" id="{52B30010-E0F7-40FA-8C16-D04AD9D674EA}"/>
              </a:ext>
            </a:extLst>
          </p:cNvPr>
          <p:cNvSpPr txBox="1">
            <a:spLocks/>
          </p:cNvSpPr>
          <p:nvPr/>
        </p:nvSpPr>
        <p:spPr>
          <a:xfrm>
            <a:off x="786150" y="1276350"/>
            <a:ext cx="7314862" cy="3559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 panose="020B0604020202020204" pitchFamily="34" charset="0"/>
              <a:buChar char="•"/>
              <a:defRPr sz="2400" b="0" i="0" u="none" strike="noStrike" cap="none">
                <a:solidFill>
                  <a:schemeClr val="dk1"/>
                </a:solidFill>
                <a:latin typeface="+mn-lt"/>
                <a:ea typeface="+mn-ea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</a:rPr>
              <a:t>연도별로 매출액이 상승하는 제품군과 하락하는 제품군 분석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</a:rPr>
              <a:t>제품군 내에서 어떤 제품이 연도별로 매출액이 상승하는지 하락하는지 분석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78840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ko-KR" b="1" dirty="0">
                <a:solidFill>
                  <a:srgbClr val="0091EA"/>
                </a:solidFill>
                <a:sym typeface="Arial"/>
              </a:rPr>
              <a:t>6) </a:t>
            </a:r>
            <a:r>
              <a:rPr lang="ko-KR" altLang="en-US" b="1" dirty="0">
                <a:solidFill>
                  <a:srgbClr val="0091EA"/>
                </a:solidFill>
                <a:sym typeface="Arial"/>
              </a:rPr>
              <a:t>제품군 별 연도별 매출 추세 분석</a:t>
            </a:r>
            <a:endParaRPr lang="en-US" altLang="ko-KR" b="1" dirty="0">
              <a:solidFill>
                <a:srgbClr val="0091EA"/>
              </a:solidFill>
              <a:latin typeface="+mj-lt"/>
              <a:sym typeface="Arial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71</a:t>
            </a:fld>
            <a:endParaRPr/>
          </a:p>
        </p:txBody>
      </p:sp>
      <p:sp>
        <p:nvSpPr>
          <p:cNvPr id="5" name="직사각형 4"/>
          <p:cNvSpPr/>
          <p:nvPr/>
        </p:nvSpPr>
        <p:spPr>
          <a:xfrm>
            <a:off x="0" y="26504"/>
            <a:ext cx="30812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03. DB </a:t>
            </a:r>
            <a:r>
              <a:rPr lang="ko-KR" altLang="en-US" sz="1100" dirty="0">
                <a:solidFill>
                  <a:schemeClr val="bg1"/>
                </a:solidFill>
              </a:rPr>
              <a:t>데이터를 활용한 분석 프로젝트 </a:t>
            </a:r>
            <a:r>
              <a:rPr lang="en-US" altLang="ko-KR" sz="1100" dirty="0">
                <a:solidFill>
                  <a:schemeClr val="bg1"/>
                </a:solidFill>
              </a:rPr>
              <a:t>10</a:t>
            </a:r>
            <a:r>
              <a:rPr lang="ko-KR" altLang="en-US" sz="1100" dirty="0">
                <a:solidFill>
                  <a:schemeClr val="bg1"/>
                </a:solidFill>
              </a:rPr>
              <a:t>가지</a:t>
            </a:r>
          </a:p>
        </p:txBody>
      </p:sp>
      <p:sp>
        <p:nvSpPr>
          <p:cNvPr id="7" name="AutoShape 4" descr="blob:https://carbon.now.sh/c713d417-5585-4d58-a872-4d23a193cd8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3FA6B548-5116-4B5B-9F6B-6C161B0A4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163" y="1246024"/>
            <a:ext cx="7260016" cy="589801"/>
          </a:xfrm>
        </p:spPr>
        <p:txBody>
          <a:bodyPr/>
          <a:lstStyle/>
          <a:p>
            <a:r>
              <a:rPr lang="en-US" altLang="ko-KR" sz="2000" dirty="0">
                <a:solidFill>
                  <a:srgbClr val="0091EA"/>
                </a:solidFill>
                <a:sym typeface="Arial"/>
              </a:rPr>
              <a:t>Code – </a:t>
            </a:r>
            <a:r>
              <a:rPr lang="ko-KR" altLang="en-US" sz="2000" dirty="0">
                <a:solidFill>
                  <a:srgbClr val="0091EA"/>
                </a:solidFill>
                <a:sym typeface="Arial"/>
              </a:rPr>
              <a:t>제품군 별 연도별 매출 추세 분석</a:t>
            </a:r>
            <a:endParaRPr lang="ko-KR" altLang="en-US" sz="20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EB09E75-4CCF-4815-AFF8-FE819A5F5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3" y="1866151"/>
            <a:ext cx="7308850" cy="2031325"/>
          </a:xfrm>
          <a:prstGeom prst="rect">
            <a:avLst/>
          </a:prstGeom>
          <a:solidFill>
            <a:srgbClr val="2727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"""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SELECT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p.productLine,YEAR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o.orderDate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) AS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orderYear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, 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SUM(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od.quantityOrdered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od.priceEach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) AS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total_sales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JOIN 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orderdetails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ON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o.orderNumber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od.orderNumber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JOIN 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products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ON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od.productCode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p.productCode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GROUP BY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p.productLine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orderYear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ORDER BY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p.productLine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orderYear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"""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96578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ko-KR" b="1" dirty="0">
                <a:solidFill>
                  <a:srgbClr val="0091EA"/>
                </a:solidFill>
                <a:sym typeface="Arial"/>
              </a:rPr>
              <a:t>6) </a:t>
            </a:r>
            <a:r>
              <a:rPr lang="ko-KR" altLang="en-US" b="1" dirty="0">
                <a:solidFill>
                  <a:srgbClr val="0091EA"/>
                </a:solidFill>
                <a:sym typeface="Arial"/>
              </a:rPr>
              <a:t>제품군 별 연도별 매출 추세 분석</a:t>
            </a:r>
            <a:endParaRPr lang="en-US" altLang="ko-KR" b="1" dirty="0">
              <a:solidFill>
                <a:srgbClr val="0091EA"/>
              </a:solidFill>
              <a:latin typeface="+mj-lt"/>
              <a:sym typeface="Arial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72</a:t>
            </a:fld>
            <a:endParaRPr/>
          </a:p>
        </p:txBody>
      </p:sp>
      <p:sp>
        <p:nvSpPr>
          <p:cNvPr id="5" name="직사각형 4"/>
          <p:cNvSpPr/>
          <p:nvPr/>
        </p:nvSpPr>
        <p:spPr>
          <a:xfrm>
            <a:off x="0" y="26504"/>
            <a:ext cx="30812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03. DB </a:t>
            </a:r>
            <a:r>
              <a:rPr lang="ko-KR" altLang="en-US" sz="1100" dirty="0">
                <a:solidFill>
                  <a:schemeClr val="bg1"/>
                </a:solidFill>
              </a:rPr>
              <a:t>데이터를 활용한 분석 프로젝트 </a:t>
            </a:r>
            <a:r>
              <a:rPr lang="en-US" altLang="ko-KR" sz="1100" dirty="0">
                <a:solidFill>
                  <a:schemeClr val="bg1"/>
                </a:solidFill>
              </a:rPr>
              <a:t>10</a:t>
            </a:r>
            <a:r>
              <a:rPr lang="ko-KR" altLang="en-US" sz="1100" dirty="0">
                <a:solidFill>
                  <a:schemeClr val="bg1"/>
                </a:solidFill>
              </a:rPr>
              <a:t>가지</a:t>
            </a:r>
          </a:p>
        </p:txBody>
      </p:sp>
      <p:sp>
        <p:nvSpPr>
          <p:cNvPr id="7" name="AutoShape 4" descr="blob:https://carbon.now.sh/c713d417-5585-4d58-a872-4d23a193cd8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3FA6B548-5116-4B5B-9F6B-6C161B0A4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163" y="1246024"/>
            <a:ext cx="7260016" cy="589801"/>
          </a:xfrm>
        </p:spPr>
        <p:txBody>
          <a:bodyPr/>
          <a:lstStyle/>
          <a:p>
            <a:r>
              <a:rPr lang="en-US" altLang="ko-KR" sz="2000" dirty="0">
                <a:solidFill>
                  <a:srgbClr val="0091EA"/>
                </a:solidFill>
                <a:sym typeface="Arial"/>
              </a:rPr>
              <a:t>Code – </a:t>
            </a:r>
            <a:r>
              <a:rPr lang="ko-KR" altLang="en-US" sz="2000" dirty="0">
                <a:solidFill>
                  <a:srgbClr val="0091EA"/>
                </a:solidFill>
                <a:sym typeface="Arial"/>
              </a:rPr>
              <a:t>제품군 별 연도별 매출 추세 분석</a:t>
            </a:r>
            <a:endParaRPr lang="ko-KR" altLang="en-US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1BF97F-A3B8-464D-BC14-3DDDC0355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150" y="1835825"/>
            <a:ext cx="7314863" cy="2585323"/>
          </a:xfrm>
          <a:prstGeom prst="rect">
            <a:avLst/>
          </a:prstGeom>
          <a:solidFill>
            <a:srgbClr val="2727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# 모든 제품군의 연도별 매출 추세를 하나의 그래프에 표시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plt.figure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figsize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product_lines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productLine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unique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product_line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product_lines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subset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productLine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product_line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plt.plot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subset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orderYear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subset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total_sales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marker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linestyle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'-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F0F0F0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product_line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plt.title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Yearly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Sales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Trend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plt.xlabel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plt.ylabel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Sales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($)'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plt.legend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bbox_to_anchor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1.05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loc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plt.grid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4BE6FA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plt.tight_layout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rect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0.85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])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# 범례가 그래프 영역 밖에 위치하도록 조정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plt.show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8370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ko-KR" b="1" dirty="0">
                <a:solidFill>
                  <a:srgbClr val="0091EA"/>
                </a:solidFill>
                <a:sym typeface="Arial"/>
              </a:rPr>
              <a:t>6) </a:t>
            </a:r>
            <a:r>
              <a:rPr lang="ko-KR" altLang="en-US" b="1" dirty="0">
                <a:solidFill>
                  <a:srgbClr val="0091EA"/>
                </a:solidFill>
                <a:sym typeface="Arial"/>
              </a:rPr>
              <a:t>제품 카테고리 별 총 매출과 평균 매출 비교</a:t>
            </a:r>
            <a:endParaRPr lang="en-US" altLang="ko-KR" b="1" dirty="0">
              <a:solidFill>
                <a:srgbClr val="0091EA"/>
              </a:solidFill>
              <a:latin typeface="+mj-lt"/>
              <a:sym typeface="Arial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73</a:t>
            </a:fld>
            <a:endParaRPr/>
          </a:p>
        </p:txBody>
      </p:sp>
      <p:sp>
        <p:nvSpPr>
          <p:cNvPr id="5" name="직사각형 4"/>
          <p:cNvSpPr/>
          <p:nvPr/>
        </p:nvSpPr>
        <p:spPr>
          <a:xfrm>
            <a:off x="0" y="26504"/>
            <a:ext cx="30812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03. DB </a:t>
            </a:r>
            <a:r>
              <a:rPr lang="ko-KR" altLang="en-US" sz="1100" dirty="0">
                <a:solidFill>
                  <a:schemeClr val="bg1"/>
                </a:solidFill>
              </a:rPr>
              <a:t>데이터를 활용한 분석 프로젝트 </a:t>
            </a:r>
            <a:r>
              <a:rPr lang="en-US" altLang="ko-KR" sz="1100" dirty="0">
                <a:solidFill>
                  <a:schemeClr val="bg1"/>
                </a:solidFill>
              </a:rPr>
              <a:t>10</a:t>
            </a:r>
            <a:r>
              <a:rPr lang="ko-KR" altLang="en-US" sz="1100" dirty="0">
                <a:solidFill>
                  <a:schemeClr val="bg1"/>
                </a:solidFill>
              </a:rPr>
              <a:t>가지</a:t>
            </a:r>
          </a:p>
        </p:txBody>
      </p:sp>
      <p:sp>
        <p:nvSpPr>
          <p:cNvPr id="7" name="AutoShape 4" descr="blob:https://carbon.now.sh/c713d417-5585-4d58-a872-4d23a193cd8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텍스트 개체 틀 3">
            <a:extLst>
              <a:ext uri="{FF2B5EF4-FFF2-40B4-BE49-F238E27FC236}">
                <a16:creationId xmlns:a16="http://schemas.microsoft.com/office/drawing/2014/main" id="{5E63C982-1957-4D61-A7C3-2E43106D0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163" y="1246024"/>
            <a:ext cx="7260016" cy="589801"/>
          </a:xfrm>
        </p:spPr>
        <p:txBody>
          <a:bodyPr/>
          <a:lstStyle/>
          <a:p>
            <a:r>
              <a:rPr lang="ko-KR" altLang="en-US" sz="2000" dirty="0">
                <a:solidFill>
                  <a:srgbClr val="0091EA"/>
                </a:solidFill>
                <a:sym typeface="Arial"/>
              </a:rPr>
              <a:t>실행결과 </a:t>
            </a:r>
            <a:endParaRPr lang="en-US" altLang="ko-KR" sz="2000" dirty="0">
              <a:solidFill>
                <a:srgbClr val="0091EA"/>
              </a:solidFill>
              <a:sym typeface="Arial"/>
            </a:endParaRPr>
          </a:p>
          <a:p>
            <a:endParaRPr lang="ko-KR" altLang="en-US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6BCECA-AED1-43EE-8633-DE54BF24F4B7}"/>
              </a:ext>
            </a:extLst>
          </p:cNvPr>
          <p:cNvSpPr/>
          <p:nvPr/>
        </p:nvSpPr>
        <p:spPr>
          <a:xfrm>
            <a:off x="4608514" y="1276350"/>
            <a:ext cx="3443666" cy="26320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매출의 절대값은 </a:t>
            </a:r>
            <a:r>
              <a:rPr lang="en-US" altLang="ko-KR" sz="1600" dirty="0"/>
              <a:t>classic cars</a:t>
            </a:r>
            <a:r>
              <a:rPr lang="ko-KR" altLang="en-US" sz="1600" dirty="0"/>
              <a:t>가 가장 크다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2003</a:t>
            </a:r>
            <a:r>
              <a:rPr lang="ko-KR" altLang="en-US" sz="1600" dirty="0"/>
              <a:t>년도에서 </a:t>
            </a:r>
            <a:r>
              <a:rPr lang="en-US" altLang="ko-KR" sz="1600" dirty="0"/>
              <a:t>2004</a:t>
            </a:r>
            <a:r>
              <a:rPr lang="ko-KR" altLang="en-US" sz="1600" dirty="0"/>
              <a:t>년도 매출액 증가분이 </a:t>
            </a:r>
            <a:r>
              <a:rPr lang="en-US" altLang="ko-KR" sz="1600" dirty="0"/>
              <a:t>classic cars</a:t>
            </a:r>
            <a:r>
              <a:rPr lang="ko-KR" altLang="en-US" sz="1600" dirty="0"/>
              <a:t>가 가장 크다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2005</a:t>
            </a:r>
            <a:r>
              <a:rPr lang="ko-KR" altLang="en-US" sz="1600" dirty="0"/>
              <a:t>년도 매출 감소액도 </a:t>
            </a:r>
            <a:r>
              <a:rPr lang="en-US" altLang="ko-KR" sz="1600" dirty="0"/>
              <a:t>classic cars</a:t>
            </a:r>
            <a:r>
              <a:rPr lang="ko-KR" altLang="en-US" sz="1600" dirty="0"/>
              <a:t>가 가장 크다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0E3831-92BF-49BD-93FE-EEAEE8EAA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50" y="1770077"/>
            <a:ext cx="3825675" cy="334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4669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ko-KR" b="1" dirty="0">
                <a:solidFill>
                  <a:srgbClr val="0091EA"/>
                </a:solidFill>
                <a:sym typeface="Arial"/>
              </a:rPr>
              <a:t>6) </a:t>
            </a:r>
            <a:r>
              <a:rPr lang="ko-KR" altLang="en-US" b="1" dirty="0">
                <a:solidFill>
                  <a:srgbClr val="0091EA"/>
                </a:solidFill>
                <a:sym typeface="Arial"/>
              </a:rPr>
              <a:t>제품군 별 연도별 매출 추세 분석</a:t>
            </a:r>
            <a:endParaRPr lang="en-US" altLang="ko-KR" b="1" dirty="0">
              <a:solidFill>
                <a:srgbClr val="0091EA"/>
              </a:solidFill>
              <a:latin typeface="+mj-lt"/>
              <a:sym typeface="Arial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74</a:t>
            </a:fld>
            <a:endParaRPr/>
          </a:p>
        </p:txBody>
      </p:sp>
      <p:sp>
        <p:nvSpPr>
          <p:cNvPr id="5" name="직사각형 4"/>
          <p:cNvSpPr/>
          <p:nvPr/>
        </p:nvSpPr>
        <p:spPr>
          <a:xfrm>
            <a:off x="0" y="26504"/>
            <a:ext cx="30812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03. DB </a:t>
            </a:r>
            <a:r>
              <a:rPr lang="ko-KR" altLang="en-US" sz="1100" dirty="0">
                <a:solidFill>
                  <a:schemeClr val="bg1"/>
                </a:solidFill>
              </a:rPr>
              <a:t>데이터를 활용한 분석 프로젝트 </a:t>
            </a:r>
            <a:r>
              <a:rPr lang="en-US" altLang="ko-KR" sz="1100" dirty="0">
                <a:solidFill>
                  <a:schemeClr val="bg1"/>
                </a:solidFill>
              </a:rPr>
              <a:t>10</a:t>
            </a:r>
            <a:r>
              <a:rPr lang="ko-KR" altLang="en-US" sz="1100" dirty="0">
                <a:solidFill>
                  <a:schemeClr val="bg1"/>
                </a:solidFill>
              </a:rPr>
              <a:t>가지</a:t>
            </a:r>
          </a:p>
        </p:txBody>
      </p:sp>
      <p:sp>
        <p:nvSpPr>
          <p:cNvPr id="7" name="AutoShape 4" descr="blob:https://carbon.now.sh/c713d417-5585-4d58-a872-4d23a193cd8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3FA6B548-5116-4B5B-9F6B-6C161B0A4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163" y="1246024"/>
            <a:ext cx="7260016" cy="589801"/>
          </a:xfrm>
        </p:spPr>
        <p:txBody>
          <a:bodyPr/>
          <a:lstStyle/>
          <a:p>
            <a:r>
              <a:rPr lang="en-US" altLang="ko-KR" sz="2000" dirty="0">
                <a:solidFill>
                  <a:srgbClr val="0091EA"/>
                </a:solidFill>
                <a:sym typeface="Arial"/>
              </a:rPr>
              <a:t>Code – </a:t>
            </a:r>
            <a:r>
              <a:rPr lang="ko-KR" altLang="en-US" sz="2000" dirty="0">
                <a:solidFill>
                  <a:srgbClr val="0091EA"/>
                </a:solidFill>
                <a:sym typeface="Arial"/>
              </a:rPr>
              <a:t>제품군 내 제품들의 연도별 매출 추세 분석</a:t>
            </a:r>
            <a:endParaRPr lang="ko-KR" altLang="en-US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C36381-0CF8-463B-B03F-DCF21B45E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3" y="1835825"/>
            <a:ext cx="7308850" cy="2215991"/>
          </a:xfrm>
          <a:prstGeom prst="rect">
            <a:avLst/>
          </a:prstGeom>
          <a:solidFill>
            <a:srgbClr val="2727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"""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SELECT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p.productLine,p.productName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,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YEAR(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o.orderDate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) AS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orderYear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, 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SUM(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od.quantityOrdered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od.priceEach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) AS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total_sales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JOIN 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orderdetails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ON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o.orderNumber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od.orderNumber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JOIN 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products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ON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od.productCode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p.productCode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GROUP BY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p.productLine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p.productName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orderYear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ORDER BY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p.productLine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p.productName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orderYear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"""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01653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ko-KR" b="1" dirty="0">
                <a:solidFill>
                  <a:srgbClr val="0091EA"/>
                </a:solidFill>
                <a:sym typeface="Arial"/>
              </a:rPr>
              <a:t>6) </a:t>
            </a:r>
            <a:r>
              <a:rPr lang="ko-KR" altLang="en-US" b="1" dirty="0">
                <a:solidFill>
                  <a:srgbClr val="0091EA"/>
                </a:solidFill>
                <a:sym typeface="Arial"/>
              </a:rPr>
              <a:t>제품군 별 연도별 매출 추세 분석</a:t>
            </a:r>
            <a:endParaRPr lang="en-US" altLang="ko-KR" b="1" dirty="0">
              <a:solidFill>
                <a:srgbClr val="0091EA"/>
              </a:solidFill>
              <a:latin typeface="+mj-lt"/>
              <a:sym typeface="Arial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75</a:t>
            </a:fld>
            <a:endParaRPr/>
          </a:p>
        </p:txBody>
      </p:sp>
      <p:sp>
        <p:nvSpPr>
          <p:cNvPr id="5" name="직사각형 4"/>
          <p:cNvSpPr/>
          <p:nvPr/>
        </p:nvSpPr>
        <p:spPr>
          <a:xfrm>
            <a:off x="0" y="26504"/>
            <a:ext cx="30812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03. DB </a:t>
            </a:r>
            <a:r>
              <a:rPr lang="ko-KR" altLang="en-US" sz="1100" dirty="0">
                <a:solidFill>
                  <a:schemeClr val="bg1"/>
                </a:solidFill>
              </a:rPr>
              <a:t>데이터를 활용한 분석 프로젝트 </a:t>
            </a:r>
            <a:r>
              <a:rPr lang="en-US" altLang="ko-KR" sz="1100" dirty="0">
                <a:solidFill>
                  <a:schemeClr val="bg1"/>
                </a:solidFill>
              </a:rPr>
              <a:t>10</a:t>
            </a:r>
            <a:r>
              <a:rPr lang="ko-KR" altLang="en-US" sz="1100" dirty="0">
                <a:solidFill>
                  <a:schemeClr val="bg1"/>
                </a:solidFill>
              </a:rPr>
              <a:t>가지</a:t>
            </a:r>
          </a:p>
        </p:txBody>
      </p:sp>
      <p:sp>
        <p:nvSpPr>
          <p:cNvPr id="7" name="AutoShape 4" descr="blob:https://carbon.now.sh/c713d417-5585-4d58-a872-4d23a193cd8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3FA6B548-5116-4B5B-9F6B-6C161B0A4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163" y="1246024"/>
            <a:ext cx="7260016" cy="589801"/>
          </a:xfrm>
        </p:spPr>
        <p:txBody>
          <a:bodyPr/>
          <a:lstStyle/>
          <a:p>
            <a:r>
              <a:rPr lang="en-US" altLang="ko-KR" sz="2000" dirty="0">
                <a:solidFill>
                  <a:srgbClr val="0091EA"/>
                </a:solidFill>
                <a:sym typeface="Arial"/>
              </a:rPr>
              <a:t>Code – </a:t>
            </a:r>
            <a:r>
              <a:rPr lang="ko-KR" altLang="en-US" sz="2000" dirty="0">
                <a:solidFill>
                  <a:srgbClr val="0091EA"/>
                </a:solidFill>
                <a:sym typeface="Arial"/>
              </a:rPr>
              <a:t>제품군 내 제품들의 연도별 매출 추세 분석</a:t>
            </a:r>
            <a:endParaRPr lang="ko-KR" altLang="en-US" sz="20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5F55E6C-76D9-4C78-8784-5157EA770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149" y="1793009"/>
            <a:ext cx="7314863" cy="3323987"/>
          </a:xfrm>
          <a:prstGeom prst="rect">
            <a:avLst/>
          </a:prstGeom>
          <a:solidFill>
            <a:srgbClr val="2727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제품군별로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시각화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product_lines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Classic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Cars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Motorcycles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Planes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Ships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Trains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Trucks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Buses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Vintage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Cars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product_line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product_lines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plt.figure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figsize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subset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productLine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product_line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products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subset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productName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unique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products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product_subset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subset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subset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productName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plt.plot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product_subset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orderYear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],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F0F0F0"/>
                </a:solidFill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product_subset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total_sales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F0F0F0"/>
                </a:solidFill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marker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linestyle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'-'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plt.title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'Yearly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Sales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Trend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product_line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plt.xlabel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plt.ylabel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Sales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($)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plt.legend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bbox_to_anchor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1.05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),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F0F0F0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loc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plt.grid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4BE6FA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plt.tight_layout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rect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0.75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])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# 범례가 그래프 영역 밖에 위치하도록 조정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plt.show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36869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ko-KR" b="1" dirty="0">
                <a:solidFill>
                  <a:srgbClr val="0091EA"/>
                </a:solidFill>
                <a:sym typeface="Arial"/>
              </a:rPr>
              <a:t>6) </a:t>
            </a:r>
            <a:r>
              <a:rPr lang="ko-KR" altLang="en-US" b="1" dirty="0">
                <a:solidFill>
                  <a:srgbClr val="0091EA"/>
                </a:solidFill>
                <a:sym typeface="Arial"/>
              </a:rPr>
              <a:t>제품군 별 연도별 매출 추세 분석</a:t>
            </a:r>
            <a:endParaRPr lang="en-US" altLang="ko-KR" b="1" dirty="0">
              <a:solidFill>
                <a:srgbClr val="0091EA"/>
              </a:solidFill>
              <a:latin typeface="+mj-lt"/>
              <a:sym typeface="Arial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76</a:t>
            </a:fld>
            <a:endParaRPr/>
          </a:p>
        </p:txBody>
      </p:sp>
      <p:sp>
        <p:nvSpPr>
          <p:cNvPr id="5" name="직사각형 4"/>
          <p:cNvSpPr/>
          <p:nvPr/>
        </p:nvSpPr>
        <p:spPr>
          <a:xfrm>
            <a:off x="0" y="26504"/>
            <a:ext cx="30812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03. DB </a:t>
            </a:r>
            <a:r>
              <a:rPr lang="ko-KR" altLang="en-US" sz="1100" dirty="0">
                <a:solidFill>
                  <a:schemeClr val="bg1"/>
                </a:solidFill>
              </a:rPr>
              <a:t>데이터를 활용한 분석 프로젝트 </a:t>
            </a:r>
            <a:r>
              <a:rPr lang="en-US" altLang="ko-KR" sz="1100" dirty="0">
                <a:solidFill>
                  <a:schemeClr val="bg1"/>
                </a:solidFill>
              </a:rPr>
              <a:t>10</a:t>
            </a:r>
            <a:r>
              <a:rPr lang="ko-KR" altLang="en-US" sz="1100" dirty="0">
                <a:solidFill>
                  <a:schemeClr val="bg1"/>
                </a:solidFill>
              </a:rPr>
              <a:t>가지</a:t>
            </a:r>
          </a:p>
        </p:txBody>
      </p:sp>
      <p:sp>
        <p:nvSpPr>
          <p:cNvPr id="7" name="AutoShape 4" descr="blob:https://carbon.now.sh/c713d417-5585-4d58-a872-4d23a193cd8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72C71BC-1737-46B9-A2AF-2DEC05126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50" y="1835825"/>
            <a:ext cx="3822363" cy="313618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DB8208-20E9-4882-BF37-50D367958C05}"/>
              </a:ext>
            </a:extLst>
          </p:cNvPr>
          <p:cNvSpPr/>
          <p:nvPr/>
        </p:nvSpPr>
        <p:spPr>
          <a:xfrm>
            <a:off x="4608514" y="1276350"/>
            <a:ext cx="3443666" cy="1892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7</a:t>
            </a:r>
            <a:r>
              <a:rPr lang="ko-KR" altLang="en-US" sz="1600" dirty="0"/>
              <a:t>개의 </a:t>
            </a:r>
            <a:r>
              <a:rPr lang="en-US" altLang="ko-KR" sz="1600" dirty="0"/>
              <a:t>product line </a:t>
            </a:r>
            <a:r>
              <a:rPr lang="ko-KR" altLang="en-US" sz="1600" dirty="0"/>
              <a:t>중 </a:t>
            </a:r>
            <a:r>
              <a:rPr lang="en-US" altLang="ko-KR" sz="1600" dirty="0"/>
              <a:t>planes</a:t>
            </a:r>
            <a:r>
              <a:rPr lang="ko-KR" altLang="en-US" sz="1600" dirty="0"/>
              <a:t>의 제품들의 연도별 매출 추세를 보면 </a:t>
            </a:r>
            <a:r>
              <a:rPr lang="en-US" altLang="ko-KR" sz="1600" dirty="0"/>
              <a:t>1980s black</a:t>
            </a:r>
            <a:r>
              <a:rPr lang="ko-KR" altLang="en-US" sz="1600" dirty="0"/>
              <a:t> </a:t>
            </a:r>
            <a:r>
              <a:rPr lang="en-US" altLang="ko-KR" sz="1600" dirty="0"/>
              <a:t>hawk</a:t>
            </a:r>
            <a:r>
              <a:rPr lang="ko-KR" altLang="en-US" sz="1600" dirty="0"/>
              <a:t> </a:t>
            </a:r>
            <a:r>
              <a:rPr lang="en-US" altLang="ko-KR" sz="1600" dirty="0"/>
              <a:t>helicopter</a:t>
            </a:r>
            <a:r>
              <a:rPr lang="ko-KR" altLang="en-US" sz="1600" dirty="0"/>
              <a:t>가 가장 가파른 상승 이후 가장 큰 감소를 나타냄</a:t>
            </a:r>
            <a:endParaRPr lang="en-US" altLang="ko-KR" sz="1600" dirty="0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D1048E5C-EA8B-466A-B5E5-71088F101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163" y="1246024"/>
            <a:ext cx="7260016" cy="589801"/>
          </a:xfrm>
        </p:spPr>
        <p:txBody>
          <a:bodyPr/>
          <a:lstStyle/>
          <a:p>
            <a:r>
              <a:rPr lang="ko-KR" altLang="en-US" sz="2000" dirty="0">
                <a:solidFill>
                  <a:srgbClr val="0091EA"/>
                </a:solidFill>
                <a:sym typeface="Arial"/>
              </a:rPr>
              <a:t>실행결과 </a:t>
            </a:r>
            <a:endParaRPr lang="en-US" altLang="ko-KR" sz="2000" dirty="0">
              <a:solidFill>
                <a:srgbClr val="0091EA"/>
              </a:solidFill>
              <a:sym typeface="Arial"/>
            </a:endParaRP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0556493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ko-KR" b="1" dirty="0">
                <a:solidFill>
                  <a:srgbClr val="0091EA"/>
                </a:solidFill>
                <a:sym typeface="Arial"/>
              </a:rPr>
              <a:t>6) </a:t>
            </a:r>
            <a:r>
              <a:rPr lang="ko-KR" altLang="en-US" b="1" dirty="0" err="1">
                <a:solidFill>
                  <a:srgbClr val="0091EA"/>
                </a:solidFill>
                <a:sym typeface="Arial"/>
              </a:rPr>
              <a:t>제품군</a:t>
            </a:r>
            <a:r>
              <a:rPr lang="ko-KR" altLang="en-US" b="1" dirty="0">
                <a:solidFill>
                  <a:srgbClr val="0091EA"/>
                </a:solidFill>
                <a:sym typeface="Arial"/>
              </a:rPr>
              <a:t> 별 연도별 매출 추세 분석</a:t>
            </a:r>
            <a:endParaRPr lang="en-US" altLang="ko-KR" b="1" dirty="0">
              <a:solidFill>
                <a:srgbClr val="0091EA"/>
              </a:solidFill>
              <a:latin typeface="+mj-lt"/>
              <a:sym typeface="Arial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77</a:t>
            </a:fld>
            <a:endParaRPr/>
          </a:p>
        </p:txBody>
      </p:sp>
      <p:sp>
        <p:nvSpPr>
          <p:cNvPr id="5" name="직사각형 4"/>
          <p:cNvSpPr/>
          <p:nvPr/>
        </p:nvSpPr>
        <p:spPr>
          <a:xfrm>
            <a:off x="0" y="26504"/>
            <a:ext cx="30812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03. DB </a:t>
            </a:r>
            <a:r>
              <a:rPr lang="ko-KR" altLang="en-US" sz="1100" dirty="0">
                <a:solidFill>
                  <a:schemeClr val="bg1"/>
                </a:solidFill>
              </a:rPr>
              <a:t>데이터를 활용한 분석 프로젝트 </a:t>
            </a:r>
            <a:r>
              <a:rPr lang="en-US" altLang="ko-KR" sz="1100" dirty="0">
                <a:solidFill>
                  <a:schemeClr val="bg1"/>
                </a:solidFill>
              </a:rPr>
              <a:t>10</a:t>
            </a:r>
            <a:r>
              <a:rPr lang="ko-KR" altLang="en-US" sz="1100" dirty="0">
                <a:solidFill>
                  <a:schemeClr val="bg1"/>
                </a:solidFill>
              </a:rPr>
              <a:t>가지</a:t>
            </a:r>
          </a:p>
        </p:txBody>
      </p:sp>
      <p:sp>
        <p:nvSpPr>
          <p:cNvPr id="7" name="AutoShape 4" descr="blob:https://carbon.now.sh/c713d417-5585-4d58-a872-4d23a193cd8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텍스트 개체 틀 3">
            <a:extLst>
              <a:ext uri="{FF2B5EF4-FFF2-40B4-BE49-F238E27FC236}">
                <a16:creationId xmlns:a16="http://schemas.microsoft.com/office/drawing/2014/main" id="{5E63C982-1957-4D61-A7C3-2E43106D0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163" y="1246024"/>
            <a:ext cx="7260016" cy="589801"/>
          </a:xfrm>
        </p:spPr>
        <p:txBody>
          <a:bodyPr/>
          <a:lstStyle/>
          <a:p>
            <a:r>
              <a:rPr lang="ko-KR" altLang="en-US" sz="2000" dirty="0">
                <a:solidFill>
                  <a:srgbClr val="0091EA"/>
                </a:solidFill>
                <a:sym typeface="Arial"/>
              </a:rPr>
              <a:t>회사 입장에서 </a:t>
            </a:r>
            <a:r>
              <a:rPr lang="ko-KR" altLang="en-US" sz="2000" dirty="0" err="1">
                <a:solidFill>
                  <a:srgbClr val="0091EA"/>
                </a:solidFill>
                <a:sym typeface="Arial"/>
              </a:rPr>
              <a:t>취할수</a:t>
            </a:r>
            <a:r>
              <a:rPr lang="ko-KR" altLang="en-US" sz="2000" dirty="0">
                <a:solidFill>
                  <a:srgbClr val="0091EA"/>
                </a:solidFill>
                <a:sym typeface="Arial"/>
              </a:rPr>
              <a:t> 있는 행동 </a:t>
            </a:r>
            <a:endParaRPr lang="en-US" altLang="ko-KR" sz="2000" dirty="0">
              <a:solidFill>
                <a:srgbClr val="0091EA"/>
              </a:solidFill>
              <a:sym typeface="Arial"/>
            </a:endParaRPr>
          </a:p>
          <a:p>
            <a:endParaRPr lang="ko-KR" altLang="en-US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AF768B1-FE9A-473B-9DF2-BCC3D5E4CA45}"/>
              </a:ext>
            </a:extLst>
          </p:cNvPr>
          <p:cNvSpPr/>
          <p:nvPr/>
        </p:nvSpPr>
        <p:spPr>
          <a:xfrm>
            <a:off x="767746" y="1835825"/>
            <a:ext cx="73088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/>
              <a:t>성장 추세 분석</a:t>
            </a:r>
            <a:r>
              <a:rPr lang="en-US" altLang="ko-KR" sz="1800" dirty="0"/>
              <a:t>: </a:t>
            </a:r>
            <a:r>
              <a:rPr lang="ko-KR" altLang="en-US" sz="1800" dirty="0"/>
              <a:t>성장 추세가 긍정적인 </a:t>
            </a:r>
            <a:r>
              <a:rPr lang="ko-KR" altLang="en-US" sz="1800" dirty="0" err="1"/>
              <a:t>제품군이나</a:t>
            </a:r>
            <a:r>
              <a:rPr lang="ko-KR" altLang="en-US" sz="1800" dirty="0"/>
              <a:t> 제품에 대해 추가적인 마케팅 자원을 투입하고</a:t>
            </a:r>
            <a:r>
              <a:rPr lang="en-US" altLang="ko-KR" sz="1800" dirty="0"/>
              <a:t>, </a:t>
            </a:r>
            <a:r>
              <a:rPr lang="ko-KR" altLang="en-US" sz="1800" dirty="0"/>
              <a:t>생산을 확대할 수 있음</a:t>
            </a:r>
            <a:r>
              <a:rPr lang="en-US" altLang="ko-KR" sz="1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/>
              <a:t>성과 개선</a:t>
            </a:r>
            <a:r>
              <a:rPr lang="en-US" altLang="ko-KR" sz="1800" dirty="0"/>
              <a:t>: </a:t>
            </a:r>
            <a:r>
              <a:rPr lang="ko-KR" altLang="en-US" sz="1800" dirty="0"/>
              <a:t>매출이 감소하는 추세를 보이는 </a:t>
            </a:r>
            <a:r>
              <a:rPr lang="ko-KR" altLang="en-US" sz="1800" dirty="0" err="1"/>
              <a:t>제품군이나</a:t>
            </a:r>
            <a:r>
              <a:rPr lang="ko-KR" altLang="en-US" sz="1800" dirty="0"/>
              <a:t> 제품에 대해서는 시장 조사</a:t>
            </a:r>
            <a:r>
              <a:rPr lang="en-US" altLang="ko-KR" sz="1800" dirty="0"/>
              <a:t>, </a:t>
            </a:r>
            <a:r>
              <a:rPr lang="ko-KR" altLang="en-US" sz="1800" dirty="0"/>
              <a:t>고객 피드백 수집</a:t>
            </a:r>
            <a:r>
              <a:rPr lang="en-US" altLang="ko-KR" sz="1800" dirty="0"/>
              <a:t>, </a:t>
            </a:r>
            <a:r>
              <a:rPr lang="ko-KR" altLang="en-US" sz="1800" dirty="0"/>
              <a:t>제품 개선 등을 통해 성과를 개선할 방안을 모색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62093484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ko-KR" b="1" dirty="0">
                <a:solidFill>
                  <a:srgbClr val="0091EA"/>
                </a:solidFill>
                <a:sym typeface="Arial"/>
              </a:rPr>
              <a:t>6) </a:t>
            </a:r>
            <a:r>
              <a:rPr lang="ko-KR" altLang="en-US" b="1" dirty="0" err="1">
                <a:solidFill>
                  <a:srgbClr val="0091EA"/>
                </a:solidFill>
                <a:sym typeface="Arial"/>
              </a:rPr>
              <a:t>제품군</a:t>
            </a:r>
            <a:r>
              <a:rPr lang="ko-KR" altLang="en-US" b="1" dirty="0">
                <a:solidFill>
                  <a:srgbClr val="0091EA"/>
                </a:solidFill>
                <a:sym typeface="Arial"/>
              </a:rPr>
              <a:t> 별 연도별 매출 추세 분석</a:t>
            </a:r>
            <a:endParaRPr lang="en-US" altLang="ko-KR" b="1" dirty="0">
              <a:solidFill>
                <a:srgbClr val="0091EA"/>
              </a:solidFill>
              <a:latin typeface="+mj-lt"/>
              <a:sym typeface="Arial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78</a:t>
            </a:fld>
            <a:endParaRPr/>
          </a:p>
        </p:txBody>
      </p:sp>
      <p:sp>
        <p:nvSpPr>
          <p:cNvPr id="5" name="직사각형 4"/>
          <p:cNvSpPr/>
          <p:nvPr/>
        </p:nvSpPr>
        <p:spPr>
          <a:xfrm>
            <a:off x="0" y="26504"/>
            <a:ext cx="30812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03. DB </a:t>
            </a:r>
            <a:r>
              <a:rPr lang="ko-KR" altLang="en-US" sz="1100" dirty="0">
                <a:solidFill>
                  <a:schemeClr val="bg1"/>
                </a:solidFill>
              </a:rPr>
              <a:t>데이터를 활용한 분석 프로젝트 </a:t>
            </a:r>
            <a:r>
              <a:rPr lang="en-US" altLang="ko-KR" sz="1100" dirty="0">
                <a:solidFill>
                  <a:schemeClr val="bg1"/>
                </a:solidFill>
              </a:rPr>
              <a:t>10</a:t>
            </a:r>
            <a:r>
              <a:rPr lang="ko-KR" altLang="en-US" sz="1100" dirty="0">
                <a:solidFill>
                  <a:schemeClr val="bg1"/>
                </a:solidFill>
              </a:rPr>
              <a:t>가지</a:t>
            </a:r>
          </a:p>
        </p:txBody>
      </p:sp>
      <p:sp>
        <p:nvSpPr>
          <p:cNvPr id="7" name="AutoShape 4" descr="blob:https://carbon.now.sh/c713d417-5585-4d58-a872-4d23a193cd8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텍스트 개체 틀 3">
            <a:extLst>
              <a:ext uri="{FF2B5EF4-FFF2-40B4-BE49-F238E27FC236}">
                <a16:creationId xmlns:a16="http://schemas.microsoft.com/office/drawing/2014/main" id="{5E63C982-1957-4D61-A7C3-2E43106D0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163" y="1246024"/>
            <a:ext cx="7260016" cy="589801"/>
          </a:xfrm>
        </p:spPr>
        <p:txBody>
          <a:bodyPr/>
          <a:lstStyle/>
          <a:p>
            <a:r>
              <a:rPr lang="ko-KR" altLang="en-US" sz="2000" dirty="0">
                <a:solidFill>
                  <a:srgbClr val="0091EA"/>
                </a:solidFill>
                <a:sym typeface="Arial"/>
              </a:rPr>
              <a:t>회사 입장에서 </a:t>
            </a:r>
            <a:r>
              <a:rPr lang="ko-KR" altLang="en-US" sz="2000" dirty="0" err="1">
                <a:solidFill>
                  <a:srgbClr val="0091EA"/>
                </a:solidFill>
                <a:sym typeface="Arial"/>
              </a:rPr>
              <a:t>취할수</a:t>
            </a:r>
            <a:r>
              <a:rPr lang="ko-KR" altLang="en-US" sz="2000" dirty="0">
                <a:solidFill>
                  <a:srgbClr val="0091EA"/>
                </a:solidFill>
                <a:sym typeface="Arial"/>
              </a:rPr>
              <a:t> 있는 행동 </a:t>
            </a:r>
            <a:endParaRPr lang="en-US" altLang="ko-KR" sz="2000" dirty="0">
              <a:solidFill>
                <a:srgbClr val="0091EA"/>
              </a:solidFill>
              <a:sym typeface="Arial"/>
            </a:endParaRPr>
          </a:p>
          <a:p>
            <a:endParaRPr lang="ko-KR" altLang="en-US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AF768B1-FE9A-473B-9DF2-BCC3D5E4CA45}"/>
              </a:ext>
            </a:extLst>
          </p:cNvPr>
          <p:cNvSpPr/>
          <p:nvPr/>
        </p:nvSpPr>
        <p:spPr>
          <a:xfrm>
            <a:off x="767746" y="1835825"/>
            <a:ext cx="73088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/>
              <a:t>시장 기회 발굴</a:t>
            </a:r>
            <a:r>
              <a:rPr lang="en-US" altLang="ko-KR" sz="1800" dirty="0"/>
              <a:t>: </a:t>
            </a:r>
            <a:r>
              <a:rPr lang="ko-KR" altLang="en-US" sz="1800" dirty="0"/>
              <a:t>연도별 매출 데이터를 통해 특정 시기에 수요가 증가하는 </a:t>
            </a:r>
            <a:r>
              <a:rPr lang="ko-KR" altLang="en-US" sz="1800" dirty="0" err="1"/>
              <a:t>제품군이나</a:t>
            </a:r>
            <a:r>
              <a:rPr lang="ko-KR" altLang="en-US" sz="1800" dirty="0"/>
              <a:t> 제품을 식별하고</a:t>
            </a:r>
            <a:r>
              <a:rPr lang="en-US" altLang="ko-KR" sz="1800" dirty="0"/>
              <a:t>, </a:t>
            </a:r>
            <a:r>
              <a:rPr lang="ko-KR" altLang="en-US" sz="1800" dirty="0"/>
              <a:t>이를 바탕으로 새로운 시장 기회를 발굴할 수 있음</a:t>
            </a:r>
            <a:r>
              <a:rPr lang="en-US" altLang="ko-KR" sz="1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/>
              <a:t>재고 관리 최적화</a:t>
            </a:r>
            <a:r>
              <a:rPr lang="en-US" altLang="ko-KR" sz="1800" dirty="0"/>
              <a:t>: </a:t>
            </a:r>
            <a:r>
              <a:rPr lang="ko-KR" altLang="en-US" sz="1800" dirty="0"/>
              <a:t>제품별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제품군별</a:t>
            </a:r>
            <a:r>
              <a:rPr lang="ko-KR" altLang="en-US" sz="1800" dirty="0"/>
              <a:t> 매출 추세를 분석하여</a:t>
            </a:r>
            <a:r>
              <a:rPr lang="en-US" altLang="ko-KR" sz="1800" dirty="0"/>
              <a:t>, </a:t>
            </a:r>
            <a:r>
              <a:rPr lang="ko-KR" altLang="en-US" sz="1800" dirty="0"/>
              <a:t>재고 관리 전략을 최적화하고</a:t>
            </a:r>
            <a:r>
              <a:rPr lang="en-US" altLang="ko-KR" sz="1800" dirty="0"/>
              <a:t>, </a:t>
            </a:r>
            <a:r>
              <a:rPr lang="ko-KR" altLang="en-US" sz="1800" dirty="0"/>
              <a:t>과잉 재고나 품절 위험을 줄일 수 있음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2045514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ko-KR" b="1" dirty="0">
                <a:solidFill>
                  <a:srgbClr val="0091EA"/>
                </a:solidFill>
                <a:latin typeface="+mj-lt"/>
                <a:sym typeface="Arial"/>
              </a:rPr>
              <a:t>7) </a:t>
            </a:r>
            <a:r>
              <a:rPr lang="ko-KR" altLang="en-US" b="1" dirty="0">
                <a:solidFill>
                  <a:srgbClr val="0091EA"/>
                </a:solidFill>
                <a:latin typeface="+mj-lt"/>
                <a:sym typeface="Arial"/>
              </a:rPr>
              <a:t>재고 </a:t>
            </a:r>
            <a:r>
              <a:rPr lang="ko-KR" altLang="en-US" b="1" dirty="0" err="1">
                <a:solidFill>
                  <a:srgbClr val="0091EA"/>
                </a:solidFill>
                <a:latin typeface="+mj-lt"/>
                <a:sym typeface="Arial"/>
              </a:rPr>
              <a:t>회전률</a:t>
            </a:r>
            <a:r>
              <a:rPr lang="ko-KR" altLang="en-US" b="1" dirty="0">
                <a:solidFill>
                  <a:srgbClr val="0091EA"/>
                </a:solidFill>
                <a:latin typeface="+mj-lt"/>
                <a:sym typeface="Arial"/>
              </a:rPr>
              <a:t> 분석</a:t>
            </a:r>
            <a:r>
              <a:rPr lang="en-US" altLang="ko-KR" b="1" dirty="0">
                <a:solidFill>
                  <a:srgbClr val="0091EA"/>
                </a:solidFill>
                <a:latin typeface="+mj-lt"/>
                <a:sym typeface="Arial"/>
              </a:rPr>
              <a:t>(</a:t>
            </a:r>
            <a:r>
              <a:rPr lang="ko-KR" altLang="en-US" b="1" dirty="0">
                <a:solidFill>
                  <a:srgbClr val="0091EA"/>
                </a:solidFill>
                <a:latin typeface="+mj-lt"/>
                <a:sym typeface="Arial"/>
              </a:rPr>
              <a:t>판매 속도</a:t>
            </a:r>
            <a:r>
              <a:rPr lang="en-US" altLang="ko-KR" b="1" dirty="0">
                <a:solidFill>
                  <a:srgbClr val="0091EA"/>
                </a:solidFill>
                <a:latin typeface="+mj-lt"/>
                <a:sym typeface="Arial"/>
              </a:rPr>
              <a:t>)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79</a:t>
            </a:fld>
            <a:endParaRPr/>
          </a:p>
        </p:txBody>
      </p:sp>
      <p:sp>
        <p:nvSpPr>
          <p:cNvPr id="5" name="직사각형 4"/>
          <p:cNvSpPr/>
          <p:nvPr/>
        </p:nvSpPr>
        <p:spPr>
          <a:xfrm>
            <a:off x="0" y="26504"/>
            <a:ext cx="30812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03. DB </a:t>
            </a:r>
            <a:r>
              <a:rPr lang="ko-KR" altLang="en-US" sz="1100" dirty="0">
                <a:solidFill>
                  <a:schemeClr val="bg1"/>
                </a:solidFill>
              </a:rPr>
              <a:t>데이터를 활용한 분석 프로젝트 </a:t>
            </a:r>
            <a:r>
              <a:rPr lang="en-US" altLang="ko-KR" sz="1100" dirty="0">
                <a:solidFill>
                  <a:schemeClr val="bg1"/>
                </a:solidFill>
              </a:rPr>
              <a:t>10</a:t>
            </a:r>
            <a:r>
              <a:rPr lang="ko-KR" altLang="en-US" sz="1100" dirty="0">
                <a:solidFill>
                  <a:schemeClr val="bg1"/>
                </a:solidFill>
              </a:rPr>
              <a:t>가지</a:t>
            </a:r>
          </a:p>
        </p:txBody>
      </p:sp>
      <p:sp>
        <p:nvSpPr>
          <p:cNvPr id="7" name="AutoShape 4" descr="blob:https://carbon.now.sh/c713d417-5585-4d58-a872-4d23a193cd8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텍스트 개체 틀 3">
            <a:extLst>
              <a:ext uri="{FF2B5EF4-FFF2-40B4-BE49-F238E27FC236}">
                <a16:creationId xmlns:a16="http://schemas.microsoft.com/office/drawing/2014/main" id="{52B30010-E0F7-40FA-8C16-D04AD9D674EA}"/>
              </a:ext>
            </a:extLst>
          </p:cNvPr>
          <p:cNvSpPr txBox="1">
            <a:spLocks/>
          </p:cNvSpPr>
          <p:nvPr/>
        </p:nvSpPr>
        <p:spPr>
          <a:xfrm>
            <a:off x="786150" y="1276350"/>
            <a:ext cx="7314862" cy="3559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 panose="020B0604020202020204" pitchFamily="34" charset="0"/>
              <a:buChar char="•"/>
              <a:defRPr sz="2400" b="0" i="0" u="none" strike="noStrike" cap="none">
                <a:solidFill>
                  <a:schemeClr val="dk1"/>
                </a:solidFill>
                <a:latin typeface="+mn-lt"/>
                <a:ea typeface="+mn-ea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</a:rPr>
              <a:t>판매 속도 </a:t>
            </a:r>
            <a:r>
              <a:rPr lang="en-US" altLang="ko-KR" sz="2000" dirty="0">
                <a:solidFill>
                  <a:schemeClr val="tx1"/>
                </a:solidFill>
              </a:rPr>
              <a:t>= </a:t>
            </a:r>
            <a:r>
              <a:rPr lang="ko-KR" altLang="en-US" sz="2000" dirty="0">
                <a:solidFill>
                  <a:schemeClr val="tx1"/>
                </a:solidFill>
              </a:rPr>
              <a:t>판매된 총 수량 </a:t>
            </a:r>
            <a:r>
              <a:rPr lang="en-US" altLang="ko-KR" sz="2000" dirty="0">
                <a:solidFill>
                  <a:schemeClr val="tx1"/>
                </a:solidFill>
              </a:rPr>
              <a:t>/ </a:t>
            </a:r>
            <a:r>
              <a:rPr lang="ko-KR" altLang="en-US" sz="2000" dirty="0">
                <a:solidFill>
                  <a:schemeClr val="tx1"/>
                </a:solidFill>
              </a:rPr>
              <a:t>재고 수량</a:t>
            </a:r>
            <a:endParaRPr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</a:rPr>
              <a:t>제품의 판매가 재고 수준에 비해 얼마나 빠르게 이루어지고 있는지를 대략적으로 파악</a:t>
            </a:r>
            <a:endParaRPr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</a:rPr>
              <a:t>재고 수량 대비 판매된 수량의 비율이 높으면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그 제품의 수요가 높고 재고 회전이 빠르다고 볼 수 있음</a:t>
            </a:r>
            <a:r>
              <a:rPr lang="en-US" altLang="ko-KR" sz="2000" dirty="0">
                <a:solidFill>
                  <a:schemeClr val="tx1"/>
                </a:solidFill>
              </a:rPr>
              <a:t>. </a:t>
            </a:r>
            <a:r>
              <a:rPr lang="ko-KR" altLang="en-US" sz="2000" dirty="0">
                <a:solidFill>
                  <a:schemeClr val="tx1"/>
                </a:solidFill>
              </a:rPr>
              <a:t>반대로 이 비율이 낮으면 재고가 더디게 소진되고 있음을 의미</a:t>
            </a:r>
          </a:p>
        </p:txBody>
      </p:sp>
    </p:spTree>
    <p:extLst>
      <p:ext uri="{BB962C8B-B14F-4D97-AF65-F5344CB8AC3E}">
        <p14:creationId xmlns:p14="http://schemas.microsoft.com/office/powerpoint/2010/main" val="2223296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ko-KR" dirty="0" err="1"/>
              <a:t>Mysql.connector</a:t>
            </a:r>
            <a:endParaRPr lang="ko-KR" altLang="en-US"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809411" y="1246464"/>
            <a:ext cx="7571700" cy="35207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33400" lvl="0" indent="-457200">
              <a:lnSpc>
                <a:spcPct val="120000"/>
              </a:lnSpc>
            </a:pPr>
            <a:r>
              <a:rPr lang="ko-KR" altLang="en-US" sz="1800" dirty="0">
                <a:solidFill>
                  <a:schemeClr val="accent1"/>
                </a:solidFill>
              </a:rPr>
              <a:t>쿼리 실행</a:t>
            </a:r>
            <a:endParaRPr lang="en-US" altLang="ko-KR" sz="1800" dirty="0">
              <a:solidFill>
                <a:schemeClr val="accent1"/>
              </a:solidFill>
            </a:endParaRPr>
          </a:p>
          <a:p>
            <a:pPr marL="533400" indent="-457200">
              <a:lnSpc>
                <a:spcPct val="120000"/>
              </a:lnSpc>
            </a:pPr>
            <a:r>
              <a:rPr lang="en-US" altLang="ko-KR" sz="1800" dirty="0" err="1"/>
              <a:t>cursor.execute</a:t>
            </a:r>
            <a:r>
              <a:rPr lang="en-US" altLang="ko-KR" sz="1800" dirty="0"/>
              <a:t>(</a:t>
            </a:r>
            <a:r>
              <a:rPr lang="en-US" altLang="ko-KR" sz="1800" dirty="0" err="1"/>
              <a:t>sql</a:t>
            </a:r>
            <a:r>
              <a:rPr lang="en-US" altLang="ko-KR" sz="1800" dirty="0"/>
              <a:t>) : </a:t>
            </a:r>
            <a:r>
              <a:rPr lang="en-US" altLang="ko-KR" sz="1800" dirty="0" err="1"/>
              <a:t>sql</a:t>
            </a:r>
            <a:r>
              <a:rPr lang="ko-KR" altLang="en-US" sz="1800" dirty="0"/>
              <a:t>은 실행할 </a:t>
            </a:r>
            <a:r>
              <a:rPr lang="en-US" altLang="ko-KR" sz="1800" dirty="0"/>
              <a:t>SQL </a:t>
            </a:r>
            <a:r>
              <a:rPr lang="ko-KR" altLang="en-US" sz="1800" dirty="0"/>
              <a:t>쿼리 문자열</a:t>
            </a:r>
            <a:endParaRPr lang="en-US" altLang="ko-KR" sz="1800" dirty="0"/>
          </a:p>
          <a:p>
            <a:pPr marL="533400" lvl="0" indent="-457200">
              <a:lnSpc>
                <a:spcPct val="120000"/>
              </a:lnSpc>
            </a:pPr>
            <a:r>
              <a:rPr lang="en-US" altLang="ko-KR" sz="1800" dirty="0" err="1">
                <a:latin typeface="+mn-lt"/>
              </a:rPr>
              <a:t>Cursor.description</a:t>
            </a:r>
            <a:r>
              <a:rPr lang="en-US" altLang="ko-KR" sz="1800" dirty="0">
                <a:latin typeface="+mn-lt"/>
              </a:rPr>
              <a:t> : </a:t>
            </a:r>
            <a:r>
              <a:rPr lang="ko-KR" altLang="en-US" sz="1800" dirty="0"/>
              <a:t>마지막으로 실행된 </a:t>
            </a:r>
            <a:r>
              <a:rPr lang="en-US" altLang="ko-KR" sz="1800" dirty="0"/>
              <a:t>SELECT </a:t>
            </a:r>
            <a:r>
              <a:rPr lang="ko-KR" altLang="en-US" sz="1800" dirty="0"/>
              <a:t>문의 결과 컬럼에 대한 정보를 담고 있는 </a:t>
            </a:r>
            <a:r>
              <a:rPr lang="ko-KR" altLang="en-US" sz="1800" dirty="0" err="1"/>
              <a:t>튜플</a:t>
            </a:r>
            <a:endParaRPr lang="en-US" altLang="ko-KR" sz="1800" dirty="0">
              <a:latin typeface="+mn-lt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5" name="직사각형 4"/>
          <p:cNvSpPr/>
          <p:nvPr/>
        </p:nvSpPr>
        <p:spPr>
          <a:xfrm>
            <a:off x="0" y="26504"/>
            <a:ext cx="17267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sz="1100" dirty="0">
                <a:solidFill>
                  <a:schemeClr val="bg1"/>
                </a:solidFill>
              </a:rPr>
              <a:t>01. </a:t>
            </a:r>
            <a:r>
              <a:rPr lang="en-US" altLang="ko-KR" sz="1100" dirty="0">
                <a:solidFill>
                  <a:schemeClr val="bg1"/>
                </a:solidFill>
              </a:rPr>
              <a:t>Python</a:t>
            </a:r>
            <a:r>
              <a:rPr lang="ko-KR" altLang="en-US" sz="1100" dirty="0">
                <a:solidFill>
                  <a:schemeClr val="bg1"/>
                </a:solidFill>
              </a:rPr>
              <a:t>과 </a:t>
            </a:r>
            <a:r>
              <a:rPr lang="en-US" altLang="ko-KR" sz="1100" dirty="0" err="1">
                <a:solidFill>
                  <a:schemeClr val="bg1"/>
                </a:solidFill>
              </a:rPr>
              <a:t>mysql</a:t>
            </a:r>
            <a:r>
              <a:rPr lang="en-US" altLang="ko-KR" sz="1100" dirty="0">
                <a:solidFill>
                  <a:schemeClr val="bg1"/>
                </a:solidFill>
              </a:rPr>
              <a:t> </a:t>
            </a:r>
            <a:r>
              <a:rPr lang="ko-KR" altLang="en-US" sz="1100" dirty="0">
                <a:solidFill>
                  <a:schemeClr val="bg1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397760332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ko-KR" b="1" dirty="0">
                <a:solidFill>
                  <a:srgbClr val="0091EA"/>
                </a:solidFill>
                <a:sym typeface="Arial"/>
              </a:rPr>
              <a:t>7) </a:t>
            </a:r>
            <a:r>
              <a:rPr lang="ko-KR" altLang="en-US" b="1" dirty="0">
                <a:solidFill>
                  <a:srgbClr val="0091EA"/>
                </a:solidFill>
                <a:sym typeface="Arial"/>
              </a:rPr>
              <a:t>재고 </a:t>
            </a:r>
            <a:r>
              <a:rPr lang="ko-KR" altLang="en-US" b="1" dirty="0" err="1">
                <a:solidFill>
                  <a:srgbClr val="0091EA"/>
                </a:solidFill>
                <a:sym typeface="Arial"/>
              </a:rPr>
              <a:t>회전률</a:t>
            </a:r>
            <a:r>
              <a:rPr lang="ko-KR" altLang="en-US" b="1" dirty="0">
                <a:solidFill>
                  <a:srgbClr val="0091EA"/>
                </a:solidFill>
                <a:sym typeface="Arial"/>
              </a:rPr>
              <a:t> 분석</a:t>
            </a:r>
            <a:r>
              <a:rPr lang="en-US" altLang="ko-KR" b="1" dirty="0">
                <a:solidFill>
                  <a:srgbClr val="0091EA"/>
                </a:solidFill>
                <a:sym typeface="Arial"/>
              </a:rPr>
              <a:t>(</a:t>
            </a:r>
            <a:r>
              <a:rPr lang="ko-KR" altLang="en-US" b="1" dirty="0">
                <a:solidFill>
                  <a:srgbClr val="0091EA"/>
                </a:solidFill>
                <a:sym typeface="Arial"/>
              </a:rPr>
              <a:t>판매 속도</a:t>
            </a:r>
            <a:r>
              <a:rPr lang="en-US" altLang="ko-KR" b="1" dirty="0">
                <a:solidFill>
                  <a:srgbClr val="0091EA"/>
                </a:solidFill>
                <a:sym typeface="Arial"/>
              </a:rPr>
              <a:t>)</a:t>
            </a:r>
            <a:endParaRPr lang="en-US" altLang="ko-KR" b="1" dirty="0">
              <a:solidFill>
                <a:srgbClr val="0091EA"/>
              </a:solidFill>
              <a:latin typeface="+mj-lt"/>
              <a:sym typeface="Arial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80</a:t>
            </a:fld>
            <a:endParaRPr/>
          </a:p>
        </p:txBody>
      </p:sp>
      <p:sp>
        <p:nvSpPr>
          <p:cNvPr id="5" name="직사각형 4"/>
          <p:cNvSpPr/>
          <p:nvPr/>
        </p:nvSpPr>
        <p:spPr>
          <a:xfrm>
            <a:off x="0" y="26504"/>
            <a:ext cx="30812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03. DB </a:t>
            </a:r>
            <a:r>
              <a:rPr lang="ko-KR" altLang="en-US" sz="1100" dirty="0">
                <a:solidFill>
                  <a:schemeClr val="bg1"/>
                </a:solidFill>
              </a:rPr>
              <a:t>데이터를 활용한 분석 프로젝트 </a:t>
            </a:r>
            <a:r>
              <a:rPr lang="en-US" altLang="ko-KR" sz="1100" dirty="0">
                <a:solidFill>
                  <a:schemeClr val="bg1"/>
                </a:solidFill>
              </a:rPr>
              <a:t>10</a:t>
            </a:r>
            <a:r>
              <a:rPr lang="ko-KR" altLang="en-US" sz="1100" dirty="0">
                <a:solidFill>
                  <a:schemeClr val="bg1"/>
                </a:solidFill>
              </a:rPr>
              <a:t>가지</a:t>
            </a:r>
          </a:p>
        </p:txBody>
      </p:sp>
      <p:sp>
        <p:nvSpPr>
          <p:cNvPr id="7" name="AutoShape 4" descr="blob:https://carbon.now.sh/c713d417-5585-4d58-a872-4d23a193cd8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26A0C5-FED5-47D0-83B4-6907ADB1568C}"/>
              </a:ext>
            </a:extLst>
          </p:cNvPr>
          <p:cNvSpPr/>
          <p:nvPr/>
        </p:nvSpPr>
        <p:spPr>
          <a:xfrm>
            <a:off x="786150" y="1276350"/>
            <a:ext cx="7314863" cy="2804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제품별로 판매된 총 수량(</a:t>
            </a:r>
            <a:r>
              <a:rPr lang="ko-KR" altLang="en-US" sz="2000" dirty="0" err="1"/>
              <a:t>totalSold</a:t>
            </a:r>
            <a:r>
              <a:rPr lang="ko-KR" altLang="en-US" sz="2000" dirty="0"/>
              <a:t>)과 재고 수량(</a:t>
            </a:r>
            <a:r>
              <a:rPr lang="ko-KR" altLang="en-US" sz="2000" dirty="0" err="1"/>
              <a:t>quantityInStock</a:t>
            </a:r>
            <a:r>
              <a:rPr lang="ko-KR" altLang="en-US" sz="2000" dirty="0"/>
              <a:t>)을 기반으로 판매 속도(</a:t>
            </a:r>
            <a:r>
              <a:rPr lang="ko-KR" altLang="en-US" sz="2000" dirty="0" err="1"/>
              <a:t>salesRate</a:t>
            </a:r>
            <a:r>
              <a:rPr lang="ko-KR" altLang="en-US" sz="2000" dirty="0"/>
              <a:t>)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계산하고, 이를 </a:t>
            </a:r>
            <a:r>
              <a:rPr lang="ko-KR" altLang="en-US" sz="2000" dirty="0" err="1"/>
              <a:t>시각화합니다</a:t>
            </a:r>
            <a:r>
              <a:rPr lang="ko-KR" altLang="en-US" sz="2000" dirty="0"/>
              <a:t>. 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판매 기록이 없는 제품의 경우 </a:t>
            </a:r>
            <a:r>
              <a:rPr lang="ko-KR" altLang="en-US" sz="2000" dirty="0" err="1"/>
              <a:t>totalSold를</a:t>
            </a:r>
            <a:r>
              <a:rPr lang="ko-KR" altLang="en-US" sz="2000" dirty="0"/>
              <a:t> 0으로 처리하여 모든 제품을 포함시킵니다. 또한, HAVING 절을 사용하여 재고 수량이 0보다 큰 제품만을 대상으로 합니다.</a:t>
            </a:r>
          </a:p>
        </p:txBody>
      </p:sp>
    </p:spTree>
    <p:extLst>
      <p:ext uri="{BB962C8B-B14F-4D97-AF65-F5344CB8AC3E}">
        <p14:creationId xmlns:p14="http://schemas.microsoft.com/office/powerpoint/2010/main" val="134768048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ko-KR" b="1" dirty="0">
                <a:solidFill>
                  <a:srgbClr val="0091EA"/>
                </a:solidFill>
                <a:sym typeface="Arial"/>
              </a:rPr>
              <a:t>7) </a:t>
            </a:r>
            <a:r>
              <a:rPr lang="ko-KR" altLang="en-US" b="1" dirty="0">
                <a:solidFill>
                  <a:srgbClr val="0091EA"/>
                </a:solidFill>
                <a:sym typeface="Arial"/>
              </a:rPr>
              <a:t>재고 </a:t>
            </a:r>
            <a:r>
              <a:rPr lang="ko-KR" altLang="en-US" b="1" dirty="0" err="1">
                <a:solidFill>
                  <a:srgbClr val="0091EA"/>
                </a:solidFill>
                <a:sym typeface="Arial"/>
              </a:rPr>
              <a:t>회전률</a:t>
            </a:r>
            <a:r>
              <a:rPr lang="ko-KR" altLang="en-US" b="1" dirty="0">
                <a:solidFill>
                  <a:srgbClr val="0091EA"/>
                </a:solidFill>
                <a:sym typeface="Arial"/>
              </a:rPr>
              <a:t> 분석</a:t>
            </a:r>
            <a:r>
              <a:rPr lang="en-US" altLang="ko-KR" b="1" dirty="0">
                <a:solidFill>
                  <a:srgbClr val="0091EA"/>
                </a:solidFill>
                <a:sym typeface="Arial"/>
              </a:rPr>
              <a:t>(</a:t>
            </a:r>
            <a:r>
              <a:rPr lang="ko-KR" altLang="en-US" b="1" dirty="0">
                <a:solidFill>
                  <a:srgbClr val="0091EA"/>
                </a:solidFill>
                <a:sym typeface="Arial"/>
              </a:rPr>
              <a:t>판매 속도</a:t>
            </a:r>
            <a:r>
              <a:rPr lang="en-US" altLang="ko-KR" b="1" dirty="0">
                <a:solidFill>
                  <a:srgbClr val="0091EA"/>
                </a:solidFill>
                <a:sym typeface="Arial"/>
              </a:rPr>
              <a:t>)</a:t>
            </a:r>
            <a:endParaRPr lang="en-US" altLang="ko-KR" b="1" dirty="0">
              <a:solidFill>
                <a:srgbClr val="0091EA"/>
              </a:solidFill>
              <a:latin typeface="+mj-lt"/>
              <a:sym typeface="Arial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81</a:t>
            </a:fld>
            <a:endParaRPr/>
          </a:p>
        </p:txBody>
      </p:sp>
      <p:sp>
        <p:nvSpPr>
          <p:cNvPr id="5" name="직사각형 4"/>
          <p:cNvSpPr/>
          <p:nvPr/>
        </p:nvSpPr>
        <p:spPr>
          <a:xfrm>
            <a:off x="0" y="26504"/>
            <a:ext cx="30812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03. DB </a:t>
            </a:r>
            <a:r>
              <a:rPr lang="ko-KR" altLang="en-US" sz="1100" dirty="0">
                <a:solidFill>
                  <a:schemeClr val="bg1"/>
                </a:solidFill>
              </a:rPr>
              <a:t>데이터를 활용한 분석 프로젝트 </a:t>
            </a:r>
            <a:r>
              <a:rPr lang="en-US" altLang="ko-KR" sz="1100" dirty="0">
                <a:solidFill>
                  <a:schemeClr val="bg1"/>
                </a:solidFill>
              </a:rPr>
              <a:t>10</a:t>
            </a:r>
            <a:r>
              <a:rPr lang="ko-KR" altLang="en-US" sz="1100" dirty="0">
                <a:solidFill>
                  <a:schemeClr val="bg1"/>
                </a:solidFill>
              </a:rPr>
              <a:t>가지</a:t>
            </a:r>
          </a:p>
        </p:txBody>
      </p:sp>
      <p:sp>
        <p:nvSpPr>
          <p:cNvPr id="7" name="AutoShape 4" descr="blob:https://carbon.now.sh/c713d417-5585-4d58-a872-4d23a193cd8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3FA6B548-5116-4B5B-9F6B-6C161B0A4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163" y="1246024"/>
            <a:ext cx="7260016" cy="589801"/>
          </a:xfrm>
        </p:spPr>
        <p:txBody>
          <a:bodyPr/>
          <a:lstStyle/>
          <a:p>
            <a:r>
              <a:rPr lang="en-US" altLang="ko-KR" sz="2000" dirty="0">
                <a:solidFill>
                  <a:srgbClr val="0091EA"/>
                </a:solidFill>
                <a:sym typeface="Arial"/>
              </a:rPr>
              <a:t>Code </a:t>
            </a:r>
            <a:endParaRPr lang="ko-KR" altLang="en-US" sz="20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7B5530C-5E5C-4FD8-B2B0-605415FFB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150" y="1751935"/>
            <a:ext cx="7308850" cy="2400657"/>
          </a:xfrm>
          <a:prstGeom prst="rect">
            <a:avLst/>
          </a:prstGeom>
          <a:solidFill>
            <a:srgbClr val="2727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# 재고 최적화 분석 SQL 쿼리 실행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"""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SELECT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p.productCode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p.productName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p.quantityInStock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, 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IFNULL(SUM(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od.quantityOrdered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), 0) AS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totalSold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,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IFNULL(SUM(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od.quantityOrdered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), 0) /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p.quantityInStock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AS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salesRate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products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p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LEFT JOIN 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orderdetails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ON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p.productCode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od.productCode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GROUP BY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p.productCode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HAVING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p.quantityInStock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&gt; 0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ORDER BY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salesRate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DESC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LIMIT 20;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"""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69271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ko-KR" b="1" dirty="0">
                <a:solidFill>
                  <a:srgbClr val="0091EA"/>
                </a:solidFill>
                <a:sym typeface="Arial"/>
              </a:rPr>
              <a:t>7) </a:t>
            </a:r>
            <a:r>
              <a:rPr lang="ko-KR" altLang="en-US" b="1" dirty="0">
                <a:solidFill>
                  <a:srgbClr val="0091EA"/>
                </a:solidFill>
                <a:sym typeface="Arial"/>
              </a:rPr>
              <a:t>재고 </a:t>
            </a:r>
            <a:r>
              <a:rPr lang="ko-KR" altLang="en-US" b="1" dirty="0" err="1">
                <a:solidFill>
                  <a:srgbClr val="0091EA"/>
                </a:solidFill>
                <a:sym typeface="Arial"/>
              </a:rPr>
              <a:t>회전률</a:t>
            </a:r>
            <a:r>
              <a:rPr lang="ko-KR" altLang="en-US" b="1" dirty="0">
                <a:solidFill>
                  <a:srgbClr val="0091EA"/>
                </a:solidFill>
                <a:sym typeface="Arial"/>
              </a:rPr>
              <a:t> 분석</a:t>
            </a:r>
            <a:r>
              <a:rPr lang="en-US" altLang="ko-KR" b="1" dirty="0">
                <a:solidFill>
                  <a:srgbClr val="0091EA"/>
                </a:solidFill>
                <a:sym typeface="Arial"/>
              </a:rPr>
              <a:t>(</a:t>
            </a:r>
            <a:r>
              <a:rPr lang="ko-KR" altLang="en-US" b="1" dirty="0">
                <a:solidFill>
                  <a:srgbClr val="0091EA"/>
                </a:solidFill>
                <a:sym typeface="Arial"/>
              </a:rPr>
              <a:t>판매 속도</a:t>
            </a:r>
            <a:r>
              <a:rPr lang="en-US" altLang="ko-KR" b="1" dirty="0">
                <a:solidFill>
                  <a:srgbClr val="0091EA"/>
                </a:solidFill>
                <a:sym typeface="Arial"/>
              </a:rPr>
              <a:t>)</a:t>
            </a:r>
            <a:endParaRPr lang="en-US" altLang="ko-KR" b="1" dirty="0">
              <a:solidFill>
                <a:srgbClr val="0091EA"/>
              </a:solidFill>
              <a:latin typeface="+mj-lt"/>
              <a:sym typeface="Arial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82</a:t>
            </a:fld>
            <a:endParaRPr/>
          </a:p>
        </p:txBody>
      </p:sp>
      <p:sp>
        <p:nvSpPr>
          <p:cNvPr id="5" name="직사각형 4"/>
          <p:cNvSpPr/>
          <p:nvPr/>
        </p:nvSpPr>
        <p:spPr>
          <a:xfrm>
            <a:off x="0" y="26504"/>
            <a:ext cx="30812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03. DB </a:t>
            </a:r>
            <a:r>
              <a:rPr lang="ko-KR" altLang="en-US" sz="1100" dirty="0">
                <a:solidFill>
                  <a:schemeClr val="bg1"/>
                </a:solidFill>
              </a:rPr>
              <a:t>데이터를 활용한 분석 프로젝트 </a:t>
            </a:r>
            <a:r>
              <a:rPr lang="en-US" altLang="ko-KR" sz="1100" dirty="0">
                <a:solidFill>
                  <a:schemeClr val="bg1"/>
                </a:solidFill>
              </a:rPr>
              <a:t>10</a:t>
            </a:r>
            <a:r>
              <a:rPr lang="ko-KR" altLang="en-US" sz="1100" dirty="0">
                <a:solidFill>
                  <a:schemeClr val="bg1"/>
                </a:solidFill>
              </a:rPr>
              <a:t>가지</a:t>
            </a:r>
          </a:p>
        </p:txBody>
      </p:sp>
      <p:sp>
        <p:nvSpPr>
          <p:cNvPr id="7" name="AutoShape 4" descr="blob:https://carbon.now.sh/c713d417-5585-4d58-a872-4d23a193cd8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DB8208-20E9-4882-BF37-50D367958C05}"/>
              </a:ext>
            </a:extLst>
          </p:cNvPr>
          <p:cNvSpPr/>
          <p:nvPr/>
        </p:nvSpPr>
        <p:spPr>
          <a:xfrm>
            <a:off x="4657347" y="1269169"/>
            <a:ext cx="3443666" cy="1523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판매 속도가 가장 빠른 </a:t>
            </a:r>
            <a:r>
              <a:rPr lang="en-US" altLang="ko-KR" sz="1600" dirty="0"/>
              <a:t>1960 </a:t>
            </a:r>
            <a:r>
              <a:rPr lang="en-US" altLang="ko-KR" sz="1600" dirty="0" err="1"/>
              <a:t>bsa</a:t>
            </a:r>
            <a:r>
              <a:rPr lang="en-US" altLang="ko-KR" sz="1600" dirty="0"/>
              <a:t> gold star</a:t>
            </a:r>
            <a:r>
              <a:rPr lang="ko-KR" altLang="en-US" sz="1600" dirty="0"/>
              <a:t>를 보면 재고가 </a:t>
            </a:r>
            <a:r>
              <a:rPr lang="en-US" altLang="ko-KR" sz="1600" dirty="0"/>
              <a:t>15</a:t>
            </a:r>
            <a:r>
              <a:rPr lang="ko-KR" altLang="en-US" sz="1600" dirty="0"/>
              <a:t>개</a:t>
            </a:r>
            <a:r>
              <a:rPr lang="en-US" altLang="ko-KR" sz="1600" dirty="0"/>
              <a:t>, </a:t>
            </a:r>
            <a:r>
              <a:rPr lang="ko-KR" altLang="en-US" sz="1600" dirty="0"/>
              <a:t>총 판매수량은 </a:t>
            </a:r>
            <a:r>
              <a:rPr lang="en-US" altLang="ko-KR" sz="1600" dirty="0"/>
              <a:t>1015</a:t>
            </a:r>
            <a:r>
              <a:rPr lang="ko-KR" altLang="en-US" sz="1600" dirty="0"/>
              <a:t>개로 판매속도가 </a:t>
            </a:r>
            <a:r>
              <a:rPr lang="en-US" altLang="ko-KR" sz="1600" dirty="0"/>
              <a:t>67</a:t>
            </a:r>
            <a:r>
              <a:rPr lang="ko-KR" altLang="en-US" sz="1600" dirty="0"/>
              <a:t>로 압도적임</a:t>
            </a:r>
            <a:endParaRPr lang="en-US" altLang="ko-KR" sz="1600" dirty="0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D1048E5C-EA8B-466A-B5E5-71088F101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163" y="1246024"/>
            <a:ext cx="7260016" cy="589801"/>
          </a:xfrm>
        </p:spPr>
        <p:txBody>
          <a:bodyPr/>
          <a:lstStyle/>
          <a:p>
            <a:r>
              <a:rPr lang="ko-KR" altLang="en-US" sz="2000" dirty="0">
                <a:solidFill>
                  <a:srgbClr val="0091EA"/>
                </a:solidFill>
                <a:sym typeface="Arial"/>
              </a:rPr>
              <a:t>실행결과 </a:t>
            </a:r>
            <a:endParaRPr lang="en-US" altLang="ko-KR" sz="2000" dirty="0">
              <a:solidFill>
                <a:srgbClr val="0091EA"/>
              </a:solidFill>
              <a:sym typeface="Arial"/>
            </a:endParaRPr>
          </a:p>
          <a:p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AA4AA6C-0A35-4F51-8514-047E48835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164" y="1835826"/>
            <a:ext cx="3816350" cy="293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1846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ko-KR" b="1" dirty="0">
                <a:solidFill>
                  <a:srgbClr val="0091EA"/>
                </a:solidFill>
                <a:sym typeface="Arial"/>
              </a:rPr>
              <a:t>7) </a:t>
            </a:r>
            <a:r>
              <a:rPr lang="ko-KR" altLang="en-US" b="1" dirty="0">
                <a:solidFill>
                  <a:srgbClr val="0091EA"/>
                </a:solidFill>
                <a:sym typeface="Arial"/>
              </a:rPr>
              <a:t>재고 </a:t>
            </a:r>
            <a:r>
              <a:rPr lang="ko-KR" altLang="en-US" b="1" dirty="0" err="1">
                <a:solidFill>
                  <a:srgbClr val="0091EA"/>
                </a:solidFill>
                <a:sym typeface="Arial"/>
              </a:rPr>
              <a:t>회전률</a:t>
            </a:r>
            <a:r>
              <a:rPr lang="ko-KR" altLang="en-US" b="1" dirty="0">
                <a:solidFill>
                  <a:srgbClr val="0091EA"/>
                </a:solidFill>
                <a:sym typeface="Arial"/>
              </a:rPr>
              <a:t> 분석</a:t>
            </a:r>
            <a:r>
              <a:rPr lang="en-US" altLang="ko-KR" b="1" dirty="0">
                <a:solidFill>
                  <a:srgbClr val="0091EA"/>
                </a:solidFill>
                <a:sym typeface="Arial"/>
              </a:rPr>
              <a:t>(</a:t>
            </a:r>
            <a:r>
              <a:rPr lang="ko-KR" altLang="en-US" b="1" dirty="0">
                <a:solidFill>
                  <a:srgbClr val="0091EA"/>
                </a:solidFill>
                <a:sym typeface="Arial"/>
              </a:rPr>
              <a:t>판매 속도</a:t>
            </a:r>
            <a:r>
              <a:rPr lang="en-US" altLang="ko-KR" b="1" dirty="0">
                <a:solidFill>
                  <a:srgbClr val="0091EA"/>
                </a:solidFill>
                <a:sym typeface="Arial"/>
              </a:rPr>
              <a:t>)</a:t>
            </a:r>
            <a:endParaRPr lang="en-US" altLang="ko-KR" b="1" dirty="0">
              <a:solidFill>
                <a:srgbClr val="0091EA"/>
              </a:solidFill>
              <a:latin typeface="+mj-lt"/>
              <a:sym typeface="Arial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83</a:t>
            </a:fld>
            <a:endParaRPr/>
          </a:p>
        </p:txBody>
      </p:sp>
      <p:sp>
        <p:nvSpPr>
          <p:cNvPr id="5" name="직사각형 4"/>
          <p:cNvSpPr/>
          <p:nvPr/>
        </p:nvSpPr>
        <p:spPr>
          <a:xfrm>
            <a:off x="0" y="26504"/>
            <a:ext cx="30812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03. DB </a:t>
            </a:r>
            <a:r>
              <a:rPr lang="ko-KR" altLang="en-US" sz="1100" dirty="0">
                <a:solidFill>
                  <a:schemeClr val="bg1"/>
                </a:solidFill>
              </a:rPr>
              <a:t>데이터를 활용한 분석 프로젝트 </a:t>
            </a:r>
            <a:r>
              <a:rPr lang="en-US" altLang="ko-KR" sz="1100" dirty="0">
                <a:solidFill>
                  <a:schemeClr val="bg1"/>
                </a:solidFill>
              </a:rPr>
              <a:t>10</a:t>
            </a:r>
            <a:r>
              <a:rPr lang="ko-KR" altLang="en-US" sz="1100" dirty="0">
                <a:solidFill>
                  <a:schemeClr val="bg1"/>
                </a:solidFill>
              </a:rPr>
              <a:t>가지</a:t>
            </a:r>
          </a:p>
        </p:txBody>
      </p:sp>
      <p:sp>
        <p:nvSpPr>
          <p:cNvPr id="7" name="AutoShape 4" descr="blob:https://carbon.now.sh/c713d417-5585-4d58-a872-4d23a193cd8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텍스트 개체 틀 3">
            <a:extLst>
              <a:ext uri="{FF2B5EF4-FFF2-40B4-BE49-F238E27FC236}">
                <a16:creationId xmlns:a16="http://schemas.microsoft.com/office/drawing/2014/main" id="{5E63C982-1957-4D61-A7C3-2E43106D0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163" y="1246024"/>
            <a:ext cx="7260016" cy="589801"/>
          </a:xfrm>
        </p:spPr>
        <p:txBody>
          <a:bodyPr/>
          <a:lstStyle/>
          <a:p>
            <a:r>
              <a:rPr lang="ko-KR" altLang="en-US" sz="2000" dirty="0">
                <a:solidFill>
                  <a:srgbClr val="0091EA"/>
                </a:solidFill>
                <a:sym typeface="Arial"/>
              </a:rPr>
              <a:t>회사 입장에서 </a:t>
            </a:r>
            <a:r>
              <a:rPr lang="ko-KR" altLang="en-US" sz="2000" dirty="0" err="1">
                <a:solidFill>
                  <a:srgbClr val="0091EA"/>
                </a:solidFill>
                <a:sym typeface="Arial"/>
              </a:rPr>
              <a:t>취할수</a:t>
            </a:r>
            <a:r>
              <a:rPr lang="ko-KR" altLang="en-US" sz="2000" dirty="0">
                <a:solidFill>
                  <a:srgbClr val="0091EA"/>
                </a:solidFill>
                <a:sym typeface="Arial"/>
              </a:rPr>
              <a:t> 있는 행동 </a:t>
            </a:r>
            <a:endParaRPr lang="en-US" altLang="ko-KR" sz="2000" dirty="0">
              <a:solidFill>
                <a:srgbClr val="0091EA"/>
              </a:solidFill>
              <a:sym typeface="Arial"/>
            </a:endParaRPr>
          </a:p>
          <a:p>
            <a:endParaRPr lang="ko-KR" altLang="en-US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AF768B1-FE9A-473B-9DF2-BCC3D5E4CA45}"/>
              </a:ext>
            </a:extLst>
          </p:cNvPr>
          <p:cNvSpPr/>
          <p:nvPr/>
        </p:nvSpPr>
        <p:spPr>
          <a:xfrm>
            <a:off x="767746" y="1835825"/>
            <a:ext cx="73088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/>
              <a:t>재고 관리 전략 조정</a:t>
            </a:r>
            <a:r>
              <a:rPr lang="en-US" altLang="ko-KR" sz="1800" dirty="0"/>
              <a:t>: </a:t>
            </a:r>
            <a:r>
              <a:rPr lang="ko-KR" altLang="en-US" sz="1800" dirty="0"/>
              <a:t>판매 속도가 높은 제품에 대한 재고 관리 전략을 조정하여</a:t>
            </a:r>
            <a:r>
              <a:rPr lang="en-US" altLang="ko-KR" sz="1800" dirty="0"/>
              <a:t>, </a:t>
            </a:r>
            <a:r>
              <a:rPr lang="ko-KR" altLang="en-US" sz="1800" dirty="0"/>
              <a:t>재고 부족으로 인한 매출 손실을 방지</a:t>
            </a:r>
            <a:r>
              <a:rPr lang="en-US" altLang="ko-KR" sz="1800" dirty="0"/>
              <a:t>. </a:t>
            </a:r>
            <a:r>
              <a:rPr lang="ko-KR" altLang="en-US" sz="1800" dirty="0"/>
              <a:t>적절한 재고 수준을 유지하면서도</a:t>
            </a:r>
            <a:r>
              <a:rPr lang="en-US" altLang="ko-KR" sz="1800" dirty="0"/>
              <a:t>, </a:t>
            </a:r>
            <a:r>
              <a:rPr lang="ko-KR" altLang="en-US" sz="1800" dirty="0"/>
              <a:t>과잉 재고가 발생하지 않도록 계획을 세워야 함</a:t>
            </a:r>
            <a:r>
              <a:rPr lang="en-US" altLang="ko-KR" sz="1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/>
              <a:t>수요 예측 모델 개선</a:t>
            </a:r>
            <a:r>
              <a:rPr lang="en-US" altLang="ko-KR" sz="1800" dirty="0"/>
              <a:t>: </a:t>
            </a:r>
            <a:r>
              <a:rPr lang="ko-KR" altLang="en-US" sz="1800" dirty="0"/>
              <a:t>판매 속도 분석 결과를 활용하여 수요 예측 모델을 개선할 수 있음</a:t>
            </a:r>
            <a:r>
              <a:rPr lang="en-US" altLang="ko-KR" sz="1800" dirty="0"/>
              <a:t>. </a:t>
            </a:r>
            <a:r>
              <a:rPr lang="ko-KR" altLang="en-US" sz="1800" dirty="0"/>
              <a:t>이를 통해 미래의 판매 추세를 더 정확히 예측하고</a:t>
            </a:r>
            <a:r>
              <a:rPr lang="en-US" altLang="ko-KR" sz="1800" dirty="0"/>
              <a:t>, </a:t>
            </a:r>
            <a:r>
              <a:rPr lang="ko-KR" altLang="en-US" sz="1800" dirty="0"/>
              <a:t>제품별로 최적의 재고 수준을 결정할 수 있음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64869078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ko-KR" b="1" dirty="0">
                <a:solidFill>
                  <a:srgbClr val="0091EA"/>
                </a:solidFill>
                <a:sym typeface="Arial"/>
              </a:rPr>
              <a:t>7) </a:t>
            </a:r>
            <a:r>
              <a:rPr lang="ko-KR" altLang="en-US" b="1" dirty="0">
                <a:solidFill>
                  <a:srgbClr val="0091EA"/>
                </a:solidFill>
                <a:sym typeface="Arial"/>
              </a:rPr>
              <a:t>재고 </a:t>
            </a:r>
            <a:r>
              <a:rPr lang="ko-KR" altLang="en-US" b="1" dirty="0" err="1">
                <a:solidFill>
                  <a:srgbClr val="0091EA"/>
                </a:solidFill>
                <a:sym typeface="Arial"/>
              </a:rPr>
              <a:t>회전률</a:t>
            </a:r>
            <a:r>
              <a:rPr lang="ko-KR" altLang="en-US" b="1" dirty="0">
                <a:solidFill>
                  <a:srgbClr val="0091EA"/>
                </a:solidFill>
                <a:sym typeface="Arial"/>
              </a:rPr>
              <a:t> 분석</a:t>
            </a:r>
            <a:r>
              <a:rPr lang="en-US" altLang="ko-KR" b="1" dirty="0">
                <a:solidFill>
                  <a:srgbClr val="0091EA"/>
                </a:solidFill>
                <a:sym typeface="Arial"/>
              </a:rPr>
              <a:t>(</a:t>
            </a:r>
            <a:r>
              <a:rPr lang="ko-KR" altLang="en-US" b="1" dirty="0">
                <a:solidFill>
                  <a:srgbClr val="0091EA"/>
                </a:solidFill>
                <a:sym typeface="Arial"/>
              </a:rPr>
              <a:t>판매 속도</a:t>
            </a:r>
            <a:r>
              <a:rPr lang="en-US" altLang="ko-KR" b="1" dirty="0">
                <a:solidFill>
                  <a:srgbClr val="0091EA"/>
                </a:solidFill>
                <a:sym typeface="Arial"/>
              </a:rPr>
              <a:t>)</a:t>
            </a:r>
            <a:endParaRPr lang="en-US" altLang="ko-KR" b="1" dirty="0">
              <a:solidFill>
                <a:srgbClr val="0091EA"/>
              </a:solidFill>
              <a:latin typeface="+mj-lt"/>
              <a:sym typeface="Arial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84</a:t>
            </a:fld>
            <a:endParaRPr/>
          </a:p>
        </p:txBody>
      </p:sp>
      <p:sp>
        <p:nvSpPr>
          <p:cNvPr id="5" name="직사각형 4"/>
          <p:cNvSpPr/>
          <p:nvPr/>
        </p:nvSpPr>
        <p:spPr>
          <a:xfrm>
            <a:off x="0" y="26504"/>
            <a:ext cx="30812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03. DB </a:t>
            </a:r>
            <a:r>
              <a:rPr lang="ko-KR" altLang="en-US" sz="1100" dirty="0">
                <a:solidFill>
                  <a:schemeClr val="bg1"/>
                </a:solidFill>
              </a:rPr>
              <a:t>데이터를 활용한 분석 프로젝트 </a:t>
            </a:r>
            <a:r>
              <a:rPr lang="en-US" altLang="ko-KR" sz="1100" dirty="0">
                <a:solidFill>
                  <a:schemeClr val="bg1"/>
                </a:solidFill>
              </a:rPr>
              <a:t>10</a:t>
            </a:r>
            <a:r>
              <a:rPr lang="ko-KR" altLang="en-US" sz="1100" dirty="0">
                <a:solidFill>
                  <a:schemeClr val="bg1"/>
                </a:solidFill>
              </a:rPr>
              <a:t>가지</a:t>
            </a:r>
          </a:p>
        </p:txBody>
      </p:sp>
      <p:sp>
        <p:nvSpPr>
          <p:cNvPr id="7" name="AutoShape 4" descr="blob:https://carbon.now.sh/c713d417-5585-4d58-a872-4d23a193cd8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텍스트 개체 틀 3">
            <a:extLst>
              <a:ext uri="{FF2B5EF4-FFF2-40B4-BE49-F238E27FC236}">
                <a16:creationId xmlns:a16="http://schemas.microsoft.com/office/drawing/2014/main" id="{5E63C982-1957-4D61-A7C3-2E43106D0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163" y="1246024"/>
            <a:ext cx="7260016" cy="589801"/>
          </a:xfrm>
        </p:spPr>
        <p:txBody>
          <a:bodyPr/>
          <a:lstStyle/>
          <a:p>
            <a:r>
              <a:rPr lang="ko-KR" altLang="en-US" sz="2000" dirty="0">
                <a:solidFill>
                  <a:srgbClr val="0091EA"/>
                </a:solidFill>
                <a:sym typeface="Arial"/>
              </a:rPr>
              <a:t>회사 입장에서 </a:t>
            </a:r>
            <a:r>
              <a:rPr lang="ko-KR" altLang="en-US" sz="2000" dirty="0" err="1">
                <a:solidFill>
                  <a:srgbClr val="0091EA"/>
                </a:solidFill>
                <a:sym typeface="Arial"/>
              </a:rPr>
              <a:t>취할수</a:t>
            </a:r>
            <a:r>
              <a:rPr lang="ko-KR" altLang="en-US" sz="2000" dirty="0">
                <a:solidFill>
                  <a:srgbClr val="0091EA"/>
                </a:solidFill>
                <a:sym typeface="Arial"/>
              </a:rPr>
              <a:t> 있는 행동 </a:t>
            </a:r>
            <a:endParaRPr lang="en-US" altLang="ko-KR" sz="2000" dirty="0">
              <a:solidFill>
                <a:srgbClr val="0091EA"/>
              </a:solidFill>
              <a:sym typeface="Arial"/>
            </a:endParaRPr>
          </a:p>
          <a:p>
            <a:endParaRPr lang="ko-KR" altLang="en-US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AF768B1-FE9A-473B-9DF2-BCC3D5E4CA45}"/>
              </a:ext>
            </a:extLst>
          </p:cNvPr>
          <p:cNvSpPr/>
          <p:nvPr/>
        </p:nvSpPr>
        <p:spPr>
          <a:xfrm>
            <a:off x="767746" y="1835825"/>
            <a:ext cx="730885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/>
              <a:t>마케팅 및 판매 전략 조정</a:t>
            </a:r>
            <a:r>
              <a:rPr lang="en-US" altLang="ko-KR" sz="1800" dirty="0"/>
              <a:t>: </a:t>
            </a:r>
            <a:r>
              <a:rPr lang="ko-KR" altLang="en-US" sz="1800" dirty="0"/>
              <a:t>판매 속도가 높은 제품을 중심으로 마케팅 및 판매 전략을 조정</a:t>
            </a:r>
            <a:r>
              <a:rPr lang="en-US" altLang="ko-KR" sz="1800" dirty="0"/>
              <a:t>. </a:t>
            </a:r>
            <a:r>
              <a:rPr lang="ko-KR" altLang="en-US" sz="1800" dirty="0"/>
              <a:t>예를 들어</a:t>
            </a:r>
            <a:r>
              <a:rPr lang="en-US" altLang="ko-KR" sz="1800" dirty="0"/>
              <a:t>, </a:t>
            </a:r>
            <a:r>
              <a:rPr lang="ko-KR" altLang="en-US" sz="1800" dirty="0"/>
              <a:t>이러한 제품에 대한 프로모션 활동을 강화하거나</a:t>
            </a:r>
            <a:r>
              <a:rPr lang="en-US" altLang="ko-KR" sz="1800" dirty="0"/>
              <a:t>, </a:t>
            </a:r>
            <a:r>
              <a:rPr lang="ko-KR" altLang="en-US" sz="1800" dirty="0"/>
              <a:t>판매 채널을 확장하여 수요를 더욱 증대시킬 수 있음</a:t>
            </a:r>
            <a:r>
              <a:rPr lang="en-US" altLang="ko-KR" sz="1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 err="1"/>
              <a:t>공급망</a:t>
            </a:r>
            <a:r>
              <a:rPr lang="ko-KR" altLang="en-US" sz="1800" dirty="0"/>
              <a:t> 관리 최적화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공급망</a:t>
            </a:r>
            <a:r>
              <a:rPr lang="ko-KR" altLang="en-US" sz="1800" dirty="0"/>
              <a:t> 관리 프로세스를 최적화하여</a:t>
            </a:r>
            <a:r>
              <a:rPr lang="en-US" altLang="ko-KR" sz="1800" dirty="0"/>
              <a:t>, </a:t>
            </a:r>
            <a:r>
              <a:rPr lang="ko-KR" altLang="en-US" sz="1800" dirty="0"/>
              <a:t>판매 속도가 높은 제품의 재고를 신속하게 보충할 수 있도록 함</a:t>
            </a:r>
            <a:r>
              <a:rPr lang="en-US" altLang="ko-KR" sz="1800" dirty="0"/>
              <a:t>. </a:t>
            </a:r>
            <a:r>
              <a:rPr lang="ko-KR" altLang="en-US" sz="1800" dirty="0"/>
              <a:t>공급업체와의 협력을 강화하고</a:t>
            </a:r>
            <a:r>
              <a:rPr lang="en-US" altLang="ko-KR" sz="1800" dirty="0"/>
              <a:t>, </a:t>
            </a:r>
            <a:r>
              <a:rPr lang="ko-KR" altLang="en-US" sz="1800" dirty="0"/>
              <a:t>주문 및 배송 프로세스를 개선하여 </a:t>
            </a:r>
            <a:r>
              <a:rPr lang="ko-KR" altLang="en-US" sz="1800" dirty="0" err="1"/>
              <a:t>공급망의</a:t>
            </a:r>
            <a:r>
              <a:rPr lang="ko-KR" altLang="en-US" sz="1800" dirty="0"/>
              <a:t> 효율성을 높일 수 있음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4263549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ko-KR" b="1" dirty="0">
                <a:solidFill>
                  <a:srgbClr val="0091EA"/>
                </a:solidFill>
                <a:latin typeface="+mj-lt"/>
                <a:sym typeface="Arial"/>
              </a:rPr>
              <a:t>8) </a:t>
            </a:r>
            <a:r>
              <a:rPr lang="ko-KR" altLang="en-US" b="1" dirty="0">
                <a:solidFill>
                  <a:srgbClr val="0091EA"/>
                </a:solidFill>
                <a:latin typeface="+mj-lt"/>
                <a:sym typeface="Arial"/>
              </a:rPr>
              <a:t>제품별 이익 마진 분석</a:t>
            </a:r>
            <a:endParaRPr lang="en-US" altLang="ko-KR" b="1" dirty="0">
              <a:solidFill>
                <a:srgbClr val="0091EA"/>
              </a:solidFill>
              <a:latin typeface="+mj-lt"/>
              <a:sym typeface="Arial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85</a:t>
            </a:fld>
            <a:endParaRPr/>
          </a:p>
        </p:txBody>
      </p:sp>
      <p:sp>
        <p:nvSpPr>
          <p:cNvPr id="5" name="직사각형 4"/>
          <p:cNvSpPr/>
          <p:nvPr/>
        </p:nvSpPr>
        <p:spPr>
          <a:xfrm>
            <a:off x="0" y="26504"/>
            <a:ext cx="30812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03. DB </a:t>
            </a:r>
            <a:r>
              <a:rPr lang="ko-KR" altLang="en-US" sz="1100" dirty="0">
                <a:solidFill>
                  <a:schemeClr val="bg1"/>
                </a:solidFill>
              </a:rPr>
              <a:t>데이터를 활용한 분석 프로젝트 </a:t>
            </a:r>
            <a:r>
              <a:rPr lang="en-US" altLang="ko-KR" sz="1100" dirty="0">
                <a:solidFill>
                  <a:schemeClr val="bg1"/>
                </a:solidFill>
              </a:rPr>
              <a:t>10</a:t>
            </a:r>
            <a:r>
              <a:rPr lang="ko-KR" altLang="en-US" sz="1100" dirty="0">
                <a:solidFill>
                  <a:schemeClr val="bg1"/>
                </a:solidFill>
              </a:rPr>
              <a:t>가지</a:t>
            </a:r>
          </a:p>
        </p:txBody>
      </p:sp>
      <p:sp>
        <p:nvSpPr>
          <p:cNvPr id="7" name="AutoShape 4" descr="blob:https://carbon.now.sh/c713d417-5585-4d58-a872-4d23a193cd8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텍스트 개체 틀 3">
            <a:extLst>
              <a:ext uri="{FF2B5EF4-FFF2-40B4-BE49-F238E27FC236}">
                <a16:creationId xmlns:a16="http://schemas.microsoft.com/office/drawing/2014/main" id="{52B30010-E0F7-40FA-8C16-D04AD9D674EA}"/>
              </a:ext>
            </a:extLst>
          </p:cNvPr>
          <p:cNvSpPr txBox="1">
            <a:spLocks/>
          </p:cNvSpPr>
          <p:nvPr/>
        </p:nvSpPr>
        <p:spPr>
          <a:xfrm>
            <a:off x="786150" y="1276350"/>
            <a:ext cx="7314862" cy="3559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 panose="020B0604020202020204" pitchFamily="34" charset="0"/>
              <a:buChar char="•"/>
              <a:defRPr sz="2400" b="0" i="0" u="none" strike="noStrike" cap="none">
                <a:solidFill>
                  <a:schemeClr val="dk1"/>
                </a:solidFill>
                <a:latin typeface="+mn-lt"/>
                <a:ea typeface="+mn-ea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</a:rPr>
              <a:t>이익마진 </a:t>
            </a:r>
            <a:r>
              <a:rPr lang="en-US" altLang="ko-KR" sz="2000" dirty="0">
                <a:solidFill>
                  <a:schemeClr val="tx1"/>
                </a:solidFill>
              </a:rPr>
              <a:t>= </a:t>
            </a:r>
            <a:r>
              <a:rPr lang="ko-KR" altLang="en-US" sz="2000" dirty="0">
                <a:solidFill>
                  <a:schemeClr val="tx1"/>
                </a:solidFill>
              </a:rPr>
              <a:t>판매가격 </a:t>
            </a:r>
            <a:r>
              <a:rPr lang="en-US" altLang="ko-KR" sz="2000" dirty="0">
                <a:solidFill>
                  <a:schemeClr val="tx1"/>
                </a:solidFill>
              </a:rPr>
              <a:t>– </a:t>
            </a:r>
            <a:r>
              <a:rPr lang="ko-KR" altLang="en-US" sz="2000" dirty="0">
                <a:solidFill>
                  <a:schemeClr val="tx1"/>
                </a:solidFill>
              </a:rPr>
              <a:t>구매가격</a:t>
            </a:r>
            <a:endParaRPr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</a:rPr>
              <a:t>이익 마진이 높은 제품과 낮은 제품을 식별</a:t>
            </a:r>
          </a:p>
        </p:txBody>
      </p:sp>
    </p:spTree>
    <p:extLst>
      <p:ext uri="{BB962C8B-B14F-4D97-AF65-F5344CB8AC3E}">
        <p14:creationId xmlns:p14="http://schemas.microsoft.com/office/powerpoint/2010/main" val="166978562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ko-KR" b="1" dirty="0">
                <a:solidFill>
                  <a:srgbClr val="0091EA"/>
                </a:solidFill>
                <a:sym typeface="Arial"/>
              </a:rPr>
              <a:t>8) </a:t>
            </a:r>
            <a:r>
              <a:rPr lang="ko-KR" altLang="en-US" b="1" dirty="0">
                <a:solidFill>
                  <a:srgbClr val="0091EA"/>
                </a:solidFill>
                <a:sym typeface="Arial"/>
              </a:rPr>
              <a:t>제품별 이익 마진 분석</a:t>
            </a:r>
            <a:endParaRPr lang="en-US" altLang="ko-KR" b="1" dirty="0">
              <a:solidFill>
                <a:srgbClr val="0091EA"/>
              </a:solidFill>
              <a:latin typeface="+mj-lt"/>
              <a:sym typeface="Arial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86</a:t>
            </a:fld>
            <a:endParaRPr/>
          </a:p>
        </p:txBody>
      </p:sp>
      <p:sp>
        <p:nvSpPr>
          <p:cNvPr id="5" name="직사각형 4"/>
          <p:cNvSpPr/>
          <p:nvPr/>
        </p:nvSpPr>
        <p:spPr>
          <a:xfrm>
            <a:off x="0" y="26504"/>
            <a:ext cx="30812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03. DB </a:t>
            </a:r>
            <a:r>
              <a:rPr lang="ko-KR" altLang="en-US" sz="1100" dirty="0">
                <a:solidFill>
                  <a:schemeClr val="bg1"/>
                </a:solidFill>
              </a:rPr>
              <a:t>데이터를 활용한 분석 프로젝트 </a:t>
            </a:r>
            <a:r>
              <a:rPr lang="en-US" altLang="ko-KR" sz="1100" dirty="0">
                <a:solidFill>
                  <a:schemeClr val="bg1"/>
                </a:solidFill>
              </a:rPr>
              <a:t>10</a:t>
            </a:r>
            <a:r>
              <a:rPr lang="ko-KR" altLang="en-US" sz="1100" dirty="0">
                <a:solidFill>
                  <a:schemeClr val="bg1"/>
                </a:solidFill>
              </a:rPr>
              <a:t>가지</a:t>
            </a:r>
          </a:p>
        </p:txBody>
      </p:sp>
      <p:sp>
        <p:nvSpPr>
          <p:cNvPr id="7" name="AutoShape 4" descr="blob:https://carbon.now.sh/c713d417-5585-4d58-a872-4d23a193cd8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3FA6B548-5116-4B5B-9F6B-6C161B0A4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163" y="1246024"/>
            <a:ext cx="7260016" cy="589801"/>
          </a:xfrm>
        </p:spPr>
        <p:txBody>
          <a:bodyPr/>
          <a:lstStyle/>
          <a:p>
            <a:r>
              <a:rPr lang="en-US" altLang="ko-KR" sz="2000" dirty="0">
                <a:solidFill>
                  <a:srgbClr val="0091EA"/>
                </a:solidFill>
                <a:sym typeface="Arial"/>
              </a:rPr>
              <a:t>Code </a:t>
            </a:r>
            <a:endParaRPr lang="ko-KR" altLang="en-US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06B866-F518-44C7-BB69-A413C66B8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3" y="1835825"/>
            <a:ext cx="7260016" cy="2215991"/>
          </a:xfrm>
          <a:prstGeom prst="rect">
            <a:avLst/>
          </a:prstGeom>
          <a:solidFill>
            <a:srgbClr val="2727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"""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SELECT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p.productName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p.buyPrice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, 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AVG(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od.priceEach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) AS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averageSalePrice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,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(AVG(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od.priceEach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) -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p.buyPrice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) AS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profitMargin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products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p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JOIN 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orderdetails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ON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p.productCode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od.productCode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GROUP BY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p.productCode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ORDER BY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profitMargin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DESC;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"""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92200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ko-KR" b="1" dirty="0">
                <a:solidFill>
                  <a:srgbClr val="0091EA"/>
                </a:solidFill>
                <a:sym typeface="Arial"/>
              </a:rPr>
              <a:t>8) </a:t>
            </a:r>
            <a:r>
              <a:rPr lang="ko-KR" altLang="en-US" b="1" dirty="0">
                <a:solidFill>
                  <a:srgbClr val="0091EA"/>
                </a:solidFill>
                <a:sym typeface="Arial"/>
              </a:rPr>
              <a:t>제품별 이익 마진 분석</a:t>
            </a:r>
            <a:endParaRPr lang="en-US" altLang="ko-KR" b="1" dirty="0">
              <a:solidFill>
                <a:srgbClr val="0091EA"/>
              </a:solidFill>
              <a:latin typeface="+mj-lt"/>
              <a:sym typeface="Arial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87</a:t>
            </a:fld>
            <a:endParaRPr/>
          </a:p>
        </p:txBody>
      </p:sp>
      <p:sp>
        <p:nvSpPr>
          <p:cNvPr id="5" name="직사각형 4"/>
          <p:cNvSpPr/>
          <p:nvPr/>
        </p:nvSpPr>
        <p:spPr>
          <a:xfrm>
            <a:off x="0" y="26504"/>
            <a:ext cx="30812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03. DB </a:t>
            </a:r>
            <a:r>
              <a:rPr lang="ko-KR" altLang="en-US" sz="1100" dirty="0">
                <a:solidFill>
                  <a:schemeClr val="bg1"/>
                </a:solidFill>
              </a:rPr>
              <a:t>데이터를 활용한 분석 프로젝트 </a:t>
            </a:r>
            <a:r>
              <a:rPr lang="en-US" altLang="ko-KR" sz="1100" dirty="0">
                <a:solidFill>
                  <a:schemeClr val="bg1"/>
                </a:solidFill>
              </a:rPr>
              <a:t>10</a:t>
            </a:r>
            <a:r>
              <a:rPr lang="ko-KR" altLang="en-US" sz="1100" dirty="0">
                <a:solidFill>
                  <a:schemeClr val="bg1"/>
                </a:solidFill>
              </a:rPr>
              <a:t>가지</a:t>
            </a:r>
          </a:p>
        </p:txBody>
      </p:sp>
      <p:sp>
        <p:nvSpPr>
          <p:cNvPr id="7" name="AutoShape 4" descr="blob:https://carbon.now.sh/c713d417-5585-4d58-a872-4d23a193cd8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3FA6B548-5116-4B5B-9F6B-6C161B0A4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163" y="1246024"/>
            <a:ext cx="7260016" cy="589801"/>
          </a:xfrm>
        </p:spPr>
        <p:txBody>
          <a:bodyPr/>
          <a:lstStyle/>
          <a:p>
            <a:r>
              <a:rPr lang="en-US" altLang="ko-KR" sz="2000" dirty="0">
                <a:solidFill>
                  <a:srgbClr val="0091EA"/>
                </a:solidFill>
                <a:sym typeface="Arial"/>
              </a:rPr>
              <a:t>Code </a:t>
            </a:r>
            <a:endParaRPr lang="ko-KR" altLang="en-US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133D3D-C725-481B-B8E0-1F6D176D7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921" y="1835825"/>
            <a:ext cx="7293092" cy="1292662"/>
          </a:xfrm>
          <a:prstGeom prst="rect">
            <a:avLst/>
          </a:prstGeom>
          <a:solidFill>
            <a:srgbClr val="2727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# 결과를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DataFrame으로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변환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desc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desc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cursor.description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profit_margin_df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pd.DataFrame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# 연결 종료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cursor.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4BE6F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conn.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4BE6F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479EE2D1-FAC8-448C-AB50-3908B99E69D2}"/>
              </a:ext>
            </a:extLst>
          </p:cNvPr>
          <p:cNvSpPr txBox="1">
            <a:spLocks/>
          </p:cNvSpPr>
          <p:nvPr/>
        </p:nvSpPr>
        <p:spPr>
          <a:xfrm>
            <a:off x="786150" y="3128486"/>
            <a:ext cx="7314862" cy="1706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 panose="020B0604020202020204" pitchFamily="34" charset="0"/>
              <a:buChar char="•"/>
              <a:defRPr sz="2400" b="0" i="0" u="none" strike="noStrike" cap="none">
                <a:solidFill>
                  <a:schemeClr val="dk1"/>
                </a:solidFill>
                <a:latin typeface="+mn-lt"/>
                <a:ea typeface="+mn-ea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</a:rPr>
              <a:t>columns = [desc[0] for desc in </a:t>
            </a:r>
            <a:r>
              <a:rPr lang="en-US" altLang="ko-KR" sz="2000" dirty="0" err="1">
                <a:solidFill>
                  <a:schemeClr val="tx1"/>
                </a:solidFill>
              </a:rPr>
              <a:t>cursor.description</a:t>
            </a:r>
            <a:r>
              <a:rPr lang="en-US" altLang="ko-KR" sz="2000" dirty="0">
                <a:solidFill>
                  <a:schemeClr val="tx1"/>
                </a:solidFill>
              </a:rPr>
              <a:t>]: </a:t>
            </a:r>
            <a:r>
              <a:rPr lang="ko-KR" altLang="en-US" sz="2000" dirty="0">
                <a:solidFill>
                  <a:schemeClr val="tx1"/>
                </a:solidFill>
              </a:rPr>
              <a:t>최종적으로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컬럼 이름만을 포함하는 새 리스트를 </a:t>
            </a:r>
            <a:r>
              <a:rPr lang="en-US" altLang="ko-KR" sz="2000" dirty="0">
                <a:solidFill>
                  <a:schemeClr val="tx1"/>
                </a:solidFill>
              </a:rPr>
              <a:t>columns </a:t>
            </a:r>
            <a:r>
              <a:rPr lang="ko-KR" altLang="en-US" sz="2000" dirty="0">
                <a:solidFill>
                  <a:schemeClr val="tx1"/>
                </a:solidFill>
              </a:rPr>
              <a:t>변수에 할당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85422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ko-KR" b="1" dirty="0">
                <a:solidFill>
                  <a:srgbClr val="0091EA"/>
                </a:solidFill>
                <a:sym typeface="Arial"/>
              </a:rPr>
              <a:t>8) </a:t>
            </a:r>
            <a:r>
              <a:rPr lang="ko-KR" altLang="en-US" b="1" dirty="0">
                <a:solidFill>
                  <a:srgbClr val="0091EA"/>
                </a:solidFill>
                <a:sym typeface="Arial"/>
              </a:rPr>
              <a:t>제품별 이익 마진 분석</a:t>
            </a:r>
            <a:endParaRPr lang="en-US" altLang="ko-KR" b="1" dirty="0">
              <a:solidFill>
                <a:srgbClr val="0091EA"/>
              </a:solidFill>
              <a:latin typeface="+mj-lt"/>
              <a:sym typeface="Arial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88</a:t>
            </a:fld>
            <a:endParaRPr/>
          </a:p>
        </p:txBody>
      </p:sp>
      <p:sp>
        <p:nvSpPr>
          <p:cNvPr id="5" name="직사각형 4"/>
          <p:cNvSpPr/>
          <p:nvPr/>
        </p:nvSpPr>
        <p:spPr>
          <a:xfrm>
            <a:off x="0" y="26504"/>
            <a:ext cx="30812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03. DB </a:t>
            </a:r>
            <a:r>
              <a:rPr lang="ko-KR" altLang="en-US" sz="1100" dirty="0">
                <a:solidFill>
                  <a:schemeClr val="bg1"/>
                </a:solidFill>
              </a:rPr>
              <a:t>데이터를 활용한 분석 프로젝트 </a:t>
            </a:r>
            <a:r>
              <a:rPr lang="en-US" altLang="ko-KR" sz="1100" dirty="0">
                <a:solidFill>
                  <a:schemeClr val="bg1"/>
                </a:solidFill>
              </a:rPr>
              <a:t>10</a:t>
            </a:r>
            <a:r>
              <a:rPr lang="ko-KR" altLang="en-US" sz="1100" dirty="0">
                <a:solidFill>
                  <a:schemeClr val="bg1"/>
                </a:solidFill>
              </a:rPr>
              <a:t>가지</a:t>
            </a:r>
          </a:p>
        </p:txBody>
      </p:sp>
      <p:sp>
        <p:nvSpPr>
          <p:cNvPr id="7" name="AutoShape 4" descr="blob:https://carbon.now.sh/c713d417-5585-4d58-a872-4d23a193cd8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3FA6B548-5116-4B5B-9F6B-6C161B0A4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163" y="1246024"/>
            <a:ext cx="7260016" cy="589801"/>
          </a:xfrm>
        </p:spPr>
        <p:txBody>
          <a:bodyPr/>
          <a:lstStyle/>
          <a:p>
            <a:r>
              <a:rPr lang="en-US" altLang="ko-KR" sz="2000" dirty="0">
                <a:solidFill>
                  <a:srgbClr val="0091EA"/>
                </a:solidFill>
                <a:sym typeface="Arial"/>
              </a:rPr>
              <a:t>Code </a:t>
            </a:r>
            <a:endParaRPr lang="ko-KR" altLang="en-US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133D3D-C725-481B-B8E0-1F6D176D7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921" y="1835825"/>
            <a:ext cx="7293092" cy="1292662"/>
          </a:xfrm>
          <a:prstGeom prst="rect">
            <a:avLst/>
          </a:prstGeom>
          <a:solidFill>
            <a:srgbClr val="2727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# 결과를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DataFrame으로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변환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desc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desc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cursor.description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profit_margin_df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pd.DataFrame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# 연결 종료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cursor.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4BE6F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conn.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4BE6F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479EE2D1-FAC8-448C-AB50-3908B99E69D2}"/>
              </a:ext>
            </a:extLst>
          </p:cNvPr>
          <p:cNvSpPr txBox="1">
            <a:spLocks/>
          </p:cNvSpPr>
          <p:nvPr/>
        </p:nvSpPr>
        <p:spPr>
          <a:xfrm>
            <a:off x="786150" y="3128486"/>
            <a:ext cx="7314862" cy="1706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 panose="020B0604020202020204" pitchFamily="34" charset="0"/>
              <a:buChar char="•"/>
              <a:defRPr sz="2400" b="0" i="0" u="none" strike="noStrike" cap="none">
                <a:solidFill>
                  <a:schemeClr val="dk1"/>
                </a:solidFill>
                <a:latin typeface="+mn-lt"/>
                <a:ea typeface="+mn-ea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000" dirty="0" err="1">
                <a:solidFill>
                  <a:schemeClr val="tx1"/>
                </a:solidFill>
              </a:rPr>
              <a:t>cursor.fetchall</a:t>
            </a:r>
            <a:r>
              <a:rPr lang="en-US" altLang="ko-KR" sz="2000" dirty="0">
                <a:solidFill>
                  <a:schemeClr val="tx1"/>
                </a:solidFill>
              </a:rPr>
              <a:t>()</a:t>
            </a:r>
            <a:r>
              <a:rPr lang="ko-KR" altLang="en-US" sz="2000" dirty="0">
                <a:solidFill>
                  <a:schemeClr val="tx1"/>
                </a:solidFill>
              </a:rPr>
              <a:t>을 호출하여 쿼리의 모든 결과를 리스트의 리스트 형태로 가져온 후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이를 </a:t>
            </a:r>
            <a:r>
              <a:rPr lang="en-US" altLang="ko-KR" sz="2000" dirty="0" err="1">
                <a:solidFill>
                  <a:schemeClr val="tx1"/>
                </a:solidFill>
              </a:rPr>
              <a:t>pd.DataFrame</a:t>
            </a:r>
            <a:r>
              <a:rPr lang="en-US" altLang="ko-KR" sz="2000" dirty="0">
                <a:solidFill>
                  <a:schemeClr val="tx1"/>
                </a:solidFill>
              </a:rPr>
              <a:t>()</a:t>
            </a:r>
            <a:r>
              <a:rPr lang="ko-KR" altLang="en-US" sz="2000" dirty="0">
                <a:solidFill>
                  <a:schemeClr val="tx1"/>
                </a:solidFill>
              </a:rPr>
              <a:t>을 사용하여 </a:t>
            </a:r>
            <a:r>
              <a:rPr lang="en-US" altLang="ko-KR" sz="2000" dirty="0">
                <a:solidFill>
                  <a:schemeClr val="tx1"/>
                </a:solidFill>
              </a:rPr>
              <a:t>pandas </a:t>
            </a:r>
            <a:r>
              <a:rPr lang="en-US" altLang="ko-KR" sz="2000" dirty="0" err="1">
                <a:solidFill>
                  <a:schemeClr val="tx1"/>
                </a:solidFill>
              </a:rPr>
              <a:t>DataFrame</a:t>
            </a:r>
            <a:r>
              <a:rPr lang="ko-KR" altLang="en-US" sz="2000" dirty="0">
                <a:solidFill>
                  <a:schemeClr val="tx1"/>
                </a:solidFill>
              </a:rPr>
              <a:t>으로 변환</a:t>
            </a:r>
          </a:p>
        </p:txBody>
      </p:sp>
    </p:spTree>
    <p:extLst>
      <p:ext uri="{BB962C8B-B14F-4D97-AF65-F5344CB8AC3E}">
        <p14:creationId xmlns:p14="http://schemas.microsoft.com/office/powerpoint/2010/main" val="384615166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ko-KR" b="1" dirty="0">
                <a:solidFill>
                  <a:srgbClr val="0091EA"/>
                </a:solidFill>
                <a:sym typeface="Arial"/>
              </a:rPr>
              <a:t>8) </a:t>
            </a:r>
            <a:r>
              <a:rPr lang="ko-KR" altLang="en-US" b="1" dirty="0">
                <a:solidFill>
                  <a:srgbClr val="0091EA"/>
                </a:solidFill>
                <a:sym typeface="Arial"/>
              </a:rPr>
              <a:t>제품별 이익 마진 분석</a:t>
            </a:r>
            <a:endParaRPr lang="en-US" altLang="ko-KR" b="1" dirty="0">
              <a:solidFill>
                <a:srgbClr val="0091EA"/>
              </a:solidFill>
              <a:latin typeface="+mj-lt"/>
              <a:sym typeface="Arial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89</a:t>
            </a:fld>
            <a:endParaRPr/>
          </a:p>
        </p:txBody>
      </p:sp>
      <p:sp>
        <p:nvSpPr>
          <p:cNvPr id="5" name="직사각형 4"/>
          <p:cNvSpPr/>
          <p:nvPr/>
        </p:nvSpPr>
        <p:spPr>
          <a:xfrm>
            <a:off x="0" y="26504"/>
            <a:ext cx="30812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03. DB </a:t>
            </a:r>
            <a:r>
              <a:rPr lang="ko-KR" altLang="en-US" sz="1100" dirty="0">
                <a:solidFill>
                  <a:schemeClr val="bg1"/>
                </a:solidFill>
              </a:rPr>
              <a:t>데이터를 활용한 분석 프로젝트 </a:t>
            </a:r>
            <a:r>
              <a:rPr lang="en-US" altLang="ko-KR" sz="1100" dirty="0">
                <a:solidFill>
                  <a:schemeClr val="bg1"/>
                </a:solidFill>
              </a:rPr>
              <a:t>10</a:t>
            </a:r>
            <a:r>
              <a:rPr lang="ko-KR" altLang="en-US" sz="1100" dirty="0">
                <a:solidFill>
                  <a:schemeClr val="bg1"/>
                </a:solidFill>
              </a:rPr>
              <a:t>가지</a:t>
            </a:r>
          </a:p>
        </p:txBody>
      </p:sp>
      <p:sp>
        <p:nvSpPr>
          <p:cNvPr id="7" name="AutoShape 4" descr="blob:https://carbon.now.sh/c713d417-5585-4d58-a872-4d23a193cd8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DB8208-20E9-4882-BF37-50D367958C05}"/>
              </a:ext>
            </a:extLst>
          </p:cNvPr>
          <p:cNvSpPr/>
          <p:nvPr/>
        </p:nvSpPr>
        <p:spPr>
          <a:xfrm>
            <a:off x="4657347" y="1269169"/>
            <a:ext cx="3443666" cy="1523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Profit margin</a:t>
            </a:r>
            <a:r>
              <a:rPr lang="ko-KR" altLang="en-US" sz="1600" dirty="0"/>
              <a:t>이 높아 보이는 </a:t>
            </a:r>
            <a:r>
              <a:rPr lang="en-US" altLang="ko-KR" sz="1600" dirty="0"/>
              <a:t>20</a:t>
            </a:r>
            <a:r>
              <a:rPr lang="ko-KR" altLang="en-US" sz="1600" dirty="0"/>
              <a:t>개의 제품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추가로 어떤 </a:t>
            </a:r>
            <a:r>
              <a:rPr lang="en-US" altLang="ko-KR" sz="1600" dirty="0"/>
              <a:t>product line</a:t>
            </a:r>
            <a:r>
              <a:rPr lang="ko-KR" altLang="en-US" sz="1600" dirty="0"/>
              <a:t>인지 확인해보자</a:t>
            </a:r>
            <a:r>
              <a:rPr lang="en-US" altLang="ko-KR" sz="1600" dirty="0"/>
              <a:t>.</a:t>
            </a: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D1048E5C-EA8B-466A-B5E5-71088F101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163" y="1246024"/>
            <a:ext cx="7260016" cy="589801"/>
          </a:xfrm>
        </p:spPr>
        <p:txBody>
          <a:bodyPr/>
          <a:lstStyle/>
          <a:p>
            <a:r>
              <a:rPr lang="ko-KR" altLang="en-US" sz="2000" dirty="0">
                <a:solidFill>
                  <a:srgbClr val="0091EA"/>
                </a:solidFill>
                <a:sym typeface="Arial"/>
              </a:rPr>
              <a:t>실행결과 </a:t>
            </a:r>
            <a:endParaRPr lang="en-US" altLang="ko-KR" sz="2000" dirty="0">
              <a:solidFill>
                <a:srgbClr val="0091EA"/>
              </a:solidFill>
              <a:sym typeface="Arial"/>
            </a:endParaRPr>
          </a:p>
          <a:p>
            <a:endParaRPr lang="ko-KR" altLang="en-US" sz="2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C204EA0-3E17-47CA-A27E-7BC976827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163" y="1846074"/>
            <a:ext cx="3842592" cy="327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154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ko-KR" dirty="0" err="1"/>
              <a:t>Mysql.connector</a:t>
            </a:r>
            <a:endParaRPr lang="ko-KR" altLang="en-US"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809411" y="1246464"/>
            <a:ext cx="7571700" cy="35207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33400" lvl="0" indent="-457200">
              <a:lnSpc>
                <a:spcPct val="120000"/>
              </a:lnSpc>
            </a:pPr>
            <a:r>
              <a:rPr lang="ko-KR" altLang="en-US" sz="1800" dirty="0">
                <a:solidFill>
                  <a:schemeClr val="accent1"/>
                </a:solidFill>
              </a:rPr>
              <a:t>쿼리 결과 가져오기</a:t>
            </a:r>
            <a:endParaRPr lang="en-US" altLang="ko-KR" sz="1800" dirty="0">
              <a:solidFill>
                <a:schemeClr val="accent1"/>
              </a:solidFill>
            </a:endParaRPr>
          </a:p>
          <a:p>
            <a:pPr marL="533400" lvl="0" indent="-457200">
              <a:lnSpc>
                <a:spcPct val="120000"/>
              </a:lnSpc>
            </a:pPr>
            <a:r>
              <a:rPr lang="en-US" altLang="ko-KR" sz="1800" dirty="0" err="1"/>
              <a:t>cursor.fetchone</a:t>
            </a:r>
            <a:r>
              <a:rPr lang="en-US" altLang="ko-KR" sz="1800" dirty="0"/>
              <a:t>(): </a:t>
            </a:r>
            <a:r>
              <a:rPr lang="ko-KR" altLang="en-US" sz="1800" dirty="0"/>
              <a:t>쿼리 결과에서 다음 행을 가져옴</a:t>
            </a:r>
            <a:r>
              <a:rPr lang="en-US" altLang="ko-KR" sz="1800" dirty="0"/>
              <a:t>. </a:t>
            </a:r>
            <a:r>
              <a:rPr lang="ko-KR" altLang="en-US" sz="1800" dirty="0"/>
              <a:t>결과가 더 이상 없을 경우 </a:t>
            </a:r>
            <a:r>
              <a:rPr lang="en-US" altLang="ko-KR" sz="1800" dirty="0"/>
              <a:t>None</a:t>
            </a:r>
            <a:r>
              <a:rPr lang="ko-KR" altLang="en-US" sz="1800" dirty="0"/>
              <a:t>을 반환</a:t>
            </a:r>
            <a:r>
              <a:rPr lang="en-US" altLang="ko-KR" sz="1800" dirty="0"/>
              <a:t>.</a:t>
            </a:r>
          </a:p>
          <a:p>
            <a:pPr marL="533400" lvl="0" indent="-457200">
              <a:lnSpc>
                <a:spcPct val="120000"/>
              </a:lnSpc>
            </a:pPr>
            <a:r>
              <a:rPr lang="en-US" altLang="ko-KR" sz="1800" dirty="0" err="1"/>
              <a:t>cursor.fetchall</a:t>
            </a:r>
            <a:r>
              <a:rPr lang="en-US" altLang="ko-KR" sz="1800" dirty="0"/>
              <a:t>(): </a:t>
            </a:r>
            <a:r>
              <a:rPr lang="ko-KR" altLang="en-US" sz="1800" dirty="0"/>
              <a:t>쿼리 결과의 모든 행을 가져옴</a:t>
            </a:r>
            <a:r>
              <a:rPr lang="en-US" altLang="ko-KR" sz="1800" dirty="0"/>
              <a:t>. </a:t>
            </a:r>
            <a:r>
              <a:rPr lang="ko-KR" altLang="en-US" sz="1800" dirty="0"/>
              <a:t>결과 집합이 큰 경우 메모리 문제를 일으킬 수 있으므로 주의가 필요</a:t>
            </a:r>
            <a:r>
              <a:rPr lang="en-US" altLang="ko-KR" sz="1800" dirty="0"/>
              <a:t>.</a:t>
            </a:r>
          </a:p>
          <a:p>
            <a:pPr marL="533400" lvl="0" indent="-457200">
              <a:lnSpc>
                <a:spcPct val="120000"/>
              </a:lnSpc>
            </a:pPr>
            <a:r>
              <a:rPr lang="en-US" altLang="ko-KR" sz="1800" dirty="0" err="1"/>
              <a:t>cursor.fetchmany</a:t>
            </a:r>
            <a:r>
              <a:rPr lang="en-US" altLang="ko-KR" sz="1800" dirty="0"/>
              <a:t>(size=</a:t>
            </a:r>
            <a:r>
              <a:rPr lang="ko-KR" altLang="en-US" sz="1800" dirty="0"/>
              <a:t>숫자</a:t>
            </a:r>
            <a:r>
              <a:rPr lang="en-US" altLang="ko-KR" sz="1800" dirty="0"/>
              <a:t>): </a:t>
            </a:r>
            <a:r>
              <a:rPr lang="ko-KR" altLang="en-US" sz="1800" dirty="0"/>
              <a:t>쿼리 결과에서 지정된 수</a:t>
            </a:r>
            <a:r>
              <a:rPr lang="en-US" altLang="ko-KR" sz="1800" dirty="0"/>
              <a:t>(size)</a:t>
            </a:r>
            <a:r>
              <a:rPr lang="ko-KR" altLang="en-US" sz="1800" dirty="0"/>
              <a:t>의 행을 가져옴</a:t>
            </a:r>
            <a:r>
              <a:rPr lang="en-US" altLang="ko-KR" sz="1800" dirty="0"/>
              <a:t>. size</a:t>
            </a:r>
            <a:r>
              <a:rPr lang="ko-KR" altLang="en-US" sz="1800" dirty="0"/>
              <a:t>를 지정하지 않으면 </a:t>
            </a:r>
            <a:r>
              <a:rPr lang="en-US" altLang="ko-KR" sz="1800" dirty="0" err="1"/>
              <a:t>cursor.arraysize</a:t>
            </a:r>
            <a:r>
              <a:rPr lang="ko-KR" altLang="en-US" sz="1800" dirty="0"/>
              <a:t>의 값이 기본적으로 사용</a:t>
            </a:r>
            <a:r>
              <a:rPr lang="en-US" altLang="ko-KR" sz="1800" dirty="0"/>
              <a:t>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5" name="직사각형 4"/>
          <p:cNvSpPr/>
          <p:nvPr/>
        </p:nvSpPr>
        <p:spPr>
          <a:xfrm>
            <a:off x="0" y="26504"/>
            <a:ext cx="17267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sz="1100" dirty="0">
                <a:solidFill>
                  <a:schemeClr val="bg1"/>
                </a:solidFill>
              </a:rPr>
              <a:t>01. </a:t>
            </a:r>
            <a:r>
              <a:rPr lang="en-US" altLang="ko-KR" sz="1100" dirty="0">
                <a:solidFill>
                  <a:schemeClr val="bg1"/>
                </a:solidFill>
              </a:rPr>
              <a:t>Python</a:t>
            </a:r>
            <a:r>
              <a:rPr lang="ko-KR" altLang="en-US" sz="1100" dirty="0">
                <a:solidFill>
                  <a:schemeClr val="bg1"/>
                </a:solidFill>
              </a:rPr>
              <a:t>과 </a:t>
            </a:r>
            <a:r>
              <a:rPr lang="en-US" altLang="ko-KR" sz="1100" dirty="0" err="1">
                <a:solidFill>
                  <a:schemeClr val="bg1"/>
                </a:solidFill>
              </a:rPr>
              <a:t>mysql</a:t>
            </a:r>
            <a:r>
              <a:rPr lang="en-US" altLang="ko-KR" sz="1100" dirty="0">
                <a:solidFill>
                  <a:schemeClr val="bg1"/>
                </a:solidFill>
              </a:rPr>
              <a:t> </a:t>
            </a:r>
            <a:r>
              <a:rPr lang="ko-KR" altLang="en-US" sz="1100" dirty="0">
                <a:solidFill>
                  <a:schemeClr val="bg1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307161824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ko-KR" b="1" dirty="0">
                <a:solidFill>
                  <a:srgbClr val="0091EA"/>
                </a:solidFill>
                <a:sym typeface="Arial"/>
              </a:rPr>
              <a:t>8) </a:t>
            </a:r>
            <a:r>
              <a:rPr lang="ko-KR" altLang="en-US" b="1" dirty="0">
                <a:solidFill>
                  <a:srgbClr val="0091EA"/>
                </a:solidFill>
                <a:sym typeface="Arial"/>
              </a:rPr>
              <a:t>제품별 이익 마진 분석</a:t>
            </a:r>
            <a:endParaRPr lang="en-US" altLang="ko-KR" b="1" dirty="0">
              <a:solidFill>
                <a:srgbClr val="0091EA"/>
              </a:solidFill>
              <a:latin typeface="+mj-lt"/>
              <a:sym typeface="Arial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90</a:t>
            </a:fld>
            <a:endParaRPr/>
          </a:p>
        </p:txBody>
      </p:sp>
      <p:sp>
        <p:nvSpPr>
          <p:cNvPr id="5" name="직사각형 4"/>
          <p:cNvSpPr/>
          <p:nvPr/>
        </p:nvSpPr>
        <p:spPr>
          <a:xfrm>
            <a:off x="0" y="26504"/>
            <a:ext cx="30812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03. DB </a:t>
            </a:r>
            <a:r>
              <a:rPr lang="ko-KR" altLang="en-US" sz="1100" dirty="0">
                <a:solidFill>
                  <a:schemeClr val="bg1"/>
                </a:solidFill>
              </a:rPr>
              <a:t>데이터를 활용한 분석 프로젝트 </a:t>
            </a:r>
            <a:r>
              <a:rPr lang="en-US" altLang="ko-KR" sz="1100" dirty="0">
                <a:solidFill>
                  <a:schemeClr val="bg1"/>
                </a:solidFill>
              </a:rPr>
              <a:t>10</a:t>
            </a:r>
            <a:r>
              <a:rPr lang="ko-KR" altLang="en-US" sz="1100" dirty="0">
                <a:solidFill>
                  <a:schemeClr val="bg1"/>
                </a:solidFill>
              </a:rPr>
              <a:t>가지</a:t>
            </a:r>
          </a:p>
        </p:txBody>
      </p:sp>
      <p:sp>
        <p:nvSpPr>
          <p:cNvPr id="7" name="AutoShape 4" descr="blob:https://carbon.now.sh/c713d417-5585-4d58-a872-4d23a193cd8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3FA6B548-5116-4B5B-9F6B-6C161B0A4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163" y="1246024"/>
            <a:ext cx="7260016" cy="589801"/>
          </a:xfrm>
        </p:spPr>
        <p:txBody>
          <a:bodyPr/>
          <a:lstStyle/>
          <a:p>
            <a:r>
              <a:rPr lang="en-US" altLang="ko-KR" sz="2000" dirty="0">
                <a:solidFill>
                  <a:srgbClr val="0091EA"/>
                </a:solidFill>
                <a:sym typeface="Arial"/>
              </a:rPr>
              <a:t>Code </a:t>
            </a:r>
            <a:endParaRPr lang="ko-KR" altLang="en-US" sz="20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012DD2F-3C61-4D48-A61D-C7C98C6B3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085" y="1835825"/>
            <a:ext cx="7655499" cy="2585323"/>
          </a:xfrm>
          <a:prstGeom prst="rect">
            <a:avLst/>
          </a:prstGeom>
          <a:solidFill>
            <a:srgbClr val="2727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# 이익 마진 및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productLine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포함한 SQL 쿼리 실행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"""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SELECT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p.productName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p.productLine,p.buyPrice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, 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AVG(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od.priceEach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) AS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averageSalePrice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,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(AVG(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od.priceEach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) -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p.buyPrice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) AS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profitMargin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products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p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JOIN 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orderdetails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ON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p.productCode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od.productCode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GROUP BY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p.productCode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ORDER BY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profitMargin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DESC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LIMIT 20;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"""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85236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ko-KR" b="1" dirty="0">
                <a:solidFill>
                  <a:srgbClr val="0091EA"/>
                </a:solidFill>
                <a:sym typeface="Arial"/>
              </a:rPr>
              <a:t>8) </a:t>
            </a:r>
            <a:r>
              <a:rPr lang="ko-KR" altLang="en-US" b="1" dirty="0">
                <a:solidFill>
                  <a:srgbClr val="0091EA"/>
                </a:solidFill>
                <a:sym typeface="Arial"/>
              </a:rPr>
              <a:t>제품별 이익 마진 분석</a:t>
            </a:r>
            <a:endParaRPr lang="en-US" altLang="ko-KR" b="1" dirty="0">
              <a:solidFill>
                <a:srgbClr val="0091EA"/>
              </a:solidFill>
              <a:latin typeface="+mj-lt"/>
              <a:sym typeface="Arial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91</a:t>
            </a:fld>
            <a:endParaRPr/>
          </a:p>
        </p:txBody>
      </p:sp>
      <p:sp>
        <p:nvSpPr>
          <p:cNvPr id="5" name="직사각형 4"/>
          <p:cNvSpPr/>
          <p:nvPr/>
        </p:nvSpPr>
        <p:spPr>
          <a:xfrm>
            <a:off x="0" y="26504"/>
            <a:ext cx="30812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03. DB </a:t>
            </a:r>
            <a:r>
              <a:rPr lang="ko-KR" altLang="en-US" sz="1100" dirty="0">
                <a:solidFill>
                  <a:schemeClr val="bg1"/>
                </a:solidFill>
              </a:rPr>
              <a:t>데이터를 활용한 분석 프로젝트 </a:t>
            </a:r>
            <a:r>
              <a:rPr lang="en-US" altLang="ko-KR" sz="1100" dirty="0">
                <a:solidFill>
                  <a:schemeClr val="bg1"/>
                </a:solidFill>
              </a:rPr>
              <a:t>10</a:t>
            </a:r>
            <a:r>
              <a:rPr lang="ko-KR" altLang="en-US" sz="1100" dirty="0">
                <a:solidFill>
                  <a:schemeClr val="bg1"/>
                </a:solidFill>
              </a:rPr>
              <a:t>가지</a:t>
            </a:r>
          </a:p>
        </p:txBody>
      </p:sp>
      <p:sp>
        <p:nvSpPr>
          <p:cNvPr id="7" name="AutoShape 4" descr="blob:https://carbon.now.sh/c713d417-5585-4d58-a872-4d23a193cd8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3FA6B548-5116-4B5B-9F6B-6C161B0A4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163" y="1246024"/>
            <a:ext cx="7260016" cy="589801"/>
          </a:xfrm>
        </p:spPr>
        <p:txBody>
          <a:bodyPr/>
          <a:lstStyle/>
          <a:p>
            <a:r>
              <a:rPr lang="en-US" altLang="ko-KR" sz="2000" dirty="0">
                <a:solidFill>
                  <a:srgbClr val="0091EA"/>
                </a:solidFill>
                <a:sym typeface="Arial"/>
              </a:rPr>
              <a:t>Code </a:t>
            </a:r>
            <a:endParaRPr lang="ko-KR" altLang="en-US" sz="2000" dirty="0"/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479EE2D1-FAC8-448C-AB50-3908B99E69D2}"/>
              </a:ext>
            </a:extLst>
          </p:cNvPr>
          <p:cNvSpPr txBox="1">
            <a:spLocks/>
          </p:cNvSpPr>
          <p:nvPr/>
        </p:nvSpPr>
        <p:spPr>
          <a:xfrm>
            <a:off x="792164" y="2571750"/>
            <a:ext cx="7314862" cy="1706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 panose="020B0604020202020204" pitchFamily="34" charset="0"/>
              <a:buChar char="•"/>
              <a:defRPr sz="2400" b="0" i="0" u="none" strike="noStrike" cap="none">
                <a:solidFill>
                  <a:schemeClr val="dk1"/>
                </a:solidFill>
                <a:latin typeface="+mn-lt"/>
                <a:ea typeface="+mn-ea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 err="1">
                <a:solidFill>
                  <a:schemeClr val="tx1"/>
                </a:solidFill>
              </a:rPr>
              <a:t>profit_margin_df.iterrows</a:t>
            </a:r>
            <a:r>
              <a:rPr lang="en-US" altLang="ko-KR" sz="1400" dirty="0">
                <a:solidFill>
                  <a:schemeClr val="tx1"/>
                </a:solidFill>
              </a:rPr>
              <a:t>(): </a:t>
            </a:r>
            <a:r>
              <a:rPr lang="en-US" altLang="ko-KR" sz="1400" dirty="0" err="1">
                <a:solidFill>
                  <a:schemeClr val="tx1"/>
                </a:solidFill>
              </a:rPr>
              <a:t>profit_margin_df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DataFrame</a:t>
            </a:r>
            <a:r>
              <a:rPr lang="ko-KR" altLang="en-US" sz="1400" dirty="0">
                <a:solidFill>
                  <a:schemeClr val="tx1"/>
                </a:solidFill>
              </a:rPr>
              <a:t>의 </a:t>
            </a:r>
            <a:r>
              <a:rPr lang="en-US" altLang="ko-KR" sz="1400" dirty="0" err="1">
                <a:solidFill>
                  <a:schemeClr val="tx1"/>
                </a:solidFill>
              </a:rPr>
              <a:t>iterrows</a:t>
            </a:r>
            <a:r>
              <a:rPr lang="en-US" altLang="ko-KR" sz="1400" dirty="0">
                <a:solidFill>
                  <a:schemeClr val="tx1"/>
                </a:solidFill>
              </a:rPr>
              <a:t>() </a:t>
            </a:r>
            <a:r>
              <a:rPr lang="ko-KR" altLang="en-US" sz="1400" dirty="0">
                <a:solidFill>
                  <a:schemeClr val="tx1"/>
                </a:solidFill>
              </a:rPr>
              <a:t>메서드는 </a:t>
            </a:r>
            <a:r>
              <a:rPr lang="en-US" altLang="ko-KR" sz="1400" dirty="0" err="1">
                <a:solidFill>
                  <a:schemeClr val="tx1"/>
                </a:solidFill>
              </a:rPr>
              <a:t>DataFrame</a:t>
            </a:r>
            <a:r>
              <a:rPr lang="ko-KR" altLang="en-US" sz="1400" dirty="0">
                <a:solidFill>
                  <a:schemeClr val="tx1"/>
                </a:solidFill>
              </a:rPr>
              <a:t>의 각 행을 반복</a:t>
            </a:r>
            <a:r>
              <a:rPr lang="en-US" altLang="ko-KR" sz="1400" dirty="0">
                <a:solidFill>
                  <a:schemeClr val="tx1"/>
                </a:solidFill>
              </a:rPr>
              <a:t>(iterate)</a:t>
            </a:r>
            <a:r>
              <a:rPr lang="ko-KR" altLang="en-US" sz="1400" dirty="0">
                <a:solidFill>
                  <a:schemeClr val="tx1"/>
                </a:solidFill>
              </a:rPr>
              <a:t>하기 위한 메서드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이 메서드는 각 반복에서 두 개의 값을 반환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 err="1">
                <a:solidFill>
                  <a:schemeClr val="tx1"/>
                </a:solidFill>
              </a:rPr>
              <a:t>튜플</a:t>
            </a:r>
            <a:r>
              <a:rPr lang="en-US" altLang="ko-KR" sz="1400" dirty="0">
                <a:solidFill>
                  <a:schemeClr val="tx1"/>
                </a:solidFill>
              </a:rPr>
              <a:t>). </a:t>
            </a:r>
            <a:r>
              <a:rPr lang="ko-KR" altLang="en-US" sz="1400" dirty="0">
                <a:solidFill>
                  <a:schemeClr val="tx1"/>
                </a:solidFill>
              </a:rPr>
              <a:t>행의 인덱스</a:t>
            </a:r>
            <a:r>
              <a:rPr lang="en-US" altLang="ko-KR" sz="1400" dirty="0">
                <a:solidFill>
                  <a:schemeClr val="tx1"/>
                </a:solidFill>
              </a:rPr>
              <a:t>(index)</a:t>
            </a:r>
            <a:r>
              <a:rPr lang="ko-KR" altLang="en-US" sz="1400" dirty="0">
                <a:solidFill>
                  <a:schemeClr val="tx1"/>
                </a:solidFill>
              </a:rPr>
              <a:t>와 행 자체를 나타내는 </a:t>
            </a:r>
            <a:r>
              <a:rPr lang="en-US" altLang="ko-KR" sz="1400" dirty="0">
                <a:solidFill>
                  <a:schemeClr val="tx1"/>
                </a:solidFill>
              </a:rPr>
              <a:t>pandas Series </a:t>
            </a:r>
            <a:r>
              <a:rPr lang="ko-KR" altLang="en-US" sz="1400" dirty="0">
                <a:solidFill>
                  <a:schemeClr val="tx1"/>
                </a:solidFill>
              </a:rPr>
              <a:t>객체</a:t>
            </a:r>
            <a:r>
              <a:rPr lang="en-US" altLang="ko-KR" sz="1400" dirty="0">
                <a:solidFill>
                  <a:schemeClr val="tx1"/>
                </a:solidFill>
              </a:rPr>
              <a:t>(row).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1C51882-784F-4608-9FD2-F05A827AB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3" y="1878203"/>
            <a:ext cx="7314863" cy="553998"/>
          </a:xfrm>
          <a:prstGeom prst="rect">
            <a:avLst/>
          </a:prstGeom>
          <a:solidFill>
            <a:srgbClr val="2727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# 제품 이름과 productLine을 결합하여 y축 레이블 생성</a:t>
            </a:r>
            <a:endParaRPr kumimoji="0" lang="ko-KR" altLang="ko-KR" sz="1200" b="0" i="0" u="none" strike="noStrike" cap="none" normalizeH="0" baseline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y_labels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[f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"{row['productName']} ({row['productLine']})"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index, row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profit_margin_df.iterrows()]</a:t>
            </a:r>
            <a:endParaRPr kumimoji="0" lang="ko-KR" altLang="ko-K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47198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ko-KR" b="1" dirty="0">
                <a:solidFill>
                  <a:srgbClr val="0091EA"/>
                </a:solidFill>
                <a:sym typeface="Arial"/>
              </a:rPr>
              <a:t>8) </a:t>
            </a:r>
            <a:r>
              <a:rPr lang="ko-KR" altLang="en-US" b="1" dirty="0">
                <a:solidFill>
                  <a:srgbClr val="0091EA"/>
                </a:solidFill>
                <a:sym typeface="Arial"/>
              </a:rPr>
              <a:t>제품별 이익 마진 분석</a:t>
            </a:r>
            <a:endParaRPr lang="en-US" altLang="ko-KR" b="1" dirty="0">
              <a:solidFill>
                <a:srgbClr val="0091EA"/>
              </a:solidFill>
              <a:latin typeface="+mj-lt"/>
              <a:sym typeface="Arial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92</a:t>
            </a:fld>
            <a:endParaRPr/>
          </a:p>
        </p:txBody>
      </p:sp>
      <p:sp>
        <p:nvSpPr>
          <p:cNvPr id="5" name="직사각형 4"/>
          <p:cNvSpPr/>
          <p:nvPr/>
        </p:nvSpPr>
        <p:spPr>
          <a:xfrm>
            <a:off x="0" y="26504"/>
            <a:ext cx="30812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03. DB </a:t>
            </a:r>
            <a:r>
              <a:rPr lang="ko-KR" altLang="en-US" sz="1100" dirty="0">
                <a:solidFill>
                  <a:schemeClr val="bg1"/>
                </a:solidFill>
              </a:rPr>
              <a:t>데이터를 활용한 분석 프로젝트 </a:t>
            </a:r>
            <a:r>
              <a:rPr lang="en-US" altLang="ko-KR" sz="1100" dirty="0">
                <a:solidFill>
                  <a:schemeClr val="bg1"/>
                </a:solidFill>
              </a:rPr>
              <a:t>10</a:t>
            </a:r>
            <a:r>
              <a:rPr lang="ko-KR" altLang="en-US" sz="1100" dirty="0">
                <a:solidFill>
                  <a:schemeClr val="bg1"/>
                </a:solidFill>
              </a:rPr>
              <a:t>가지</a:t>
            </a:r>
          </a:p>
        </p:txBody>
      </p:sp>
      <p:sp>
        <p:nvSpPr>
          <p:cNvPr id="7" name="AutoShape 4" descr="blob:https://carbon.now.sh/c713d417-5585-4d58-a872-4d23a193cd8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DB8208-20E9-4882-BF37-50D367958C05}"/>
              </a:ext>
            </a:extLst>
          </p:cNvPr>
          <p:cNvSpPr/>
          <p:nvPr/>
        </p:nvSpPr>
        <p:spPr>
          <a:xfrm>
            <a:off x="4657347" y="1269169"/>
            <a:ext cx="3443666" cy="785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Profit margin </a:t>
            </a:r>
            <a:r>
              <a:rPr lang="ko-KR" altLang="en-US" sz="1600" dirty="0"/>
              <a:t>이 좋은 제품들은 </a:t>
            </a:r>
            <a:r>
              <a:rPr lang="en-US" altLang="ko-KR" sz="1600" dirty="0"/>
              <a:t>classic cars</a:t>
            </a:r>
            <a:r>
              <a:rPr lang="ko-KR" altLang="en-US" sz="1600" dirty="0"/>
              <a:t>가 많다</a:t>
            </a:r>
            <a:r>
              <a:rPr lang="en-US" altLang="ko-KR" sz="1600" dirty="0"/>
              <a:t>.</a:t>
            </a: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D1048E5C-EA8B-466A-B5E5-71088F101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163" y="1246024"/>
            <a:ext cx="7260016" cy="589801"/>
          </a:xfrm>
        </p:spPr>
        <p:txBody>
          <a:bodyPr/>
          <a:lstStyle/>
          <a:p>
            <a:r>
              <a:rPr lang="ko-KR" altLang="en-US" sz="2000" dirty="0">
                <a:solidFill>
                  <a:srgbClr val="0091EA"/>
                </a:solidFill>
                <a:sym typeface="Arial"/>
              </a:rPr>
              <a:t>실행결과 </a:t>
            </a:r>
            <a:endParaRPr lang="en-US" altLang="ko-KR" sz="2000" dirty="0">
              <a:solidFill>
                <a:srgbClr val="0091EA"/>
              </a:solidFill>
              <a:sym typeface="Arial"/>
            </a:endParaRPr>
          </a:p>
          <a:p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655B72D-9633-473D-ACD3-3177E92C0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329" y="1833253"/>
            <a:ext cx="3887197" cy="293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00606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ko-KR" b="1" dirty="0">
                <a:solidFill>
                  <a:srgbClr val="0091EA"/>
                </a:solidFill>
                <a:sym typeface="Arial"/>
              </a:rPr>
              <a:t>8) </a:t>
            </a:r>
            <a:r>
              <a:rPr lang="ko-KR" altLang="en-US" b="1" dirty="0">
                <a:solidFill>
                  <a:srgbClr val="0091EA"/>
                </a:solidFill>
                <a:sym typeface="Arial"/>
              </a:rPr>
              <a:t>제품별 이익 마진 분석</a:t>
            </a:r>
            <a:endParaRPr lang="en-US" altLang="ko-KR" b="1" dirty="0">
              <a:solidFill>
                <a:srgbClr val="0091EA"/>
              </a:solidFill>
              <a:latin typeface="+mj-lt"/>
              <a:sym typeface="Arial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93</a:t>
            </a:fld>
            <a:endParaRPr/>
          </a:p>
        </p:txBody>
      </p:sp>
      <p:sp>
        <p:nvSpPr>
          <p:cNvPr id="5" name="직사각형 4"/>
          <p:cNvSpPr/>
          <p:nvPr/>
        </p:nvSpPr>
        <p:spPr>
          <a:xfrm>
            <a:off x="0" y="26504"/>
            <a:ext cx="30812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03. DB </a:t>
            </a:r>
            <a:r>
              <a:rPr lang="ko-KR" altLang="en-US" sz="1100" dirty="0">
                <a:solidFill>
                  <a:schemeClr val="bg1"/>
                </a:solidFill>
              </a:rPr>
              <a:t>데이터를 활용한 분석 프로젝트 </a:t>
            </a:r>
            <a:r>
              <a:rPr lang="en-US" altLang="ko-KR" sz="1100" dirty="0">
                <a:solidFill>
                  <a:schemeClr val="bg1"/>
                </a:solidFill>
              </a:rPr>
              <a:t>10</a:t>
            </a:r>
            <a:r>
              <a:rPr lang="ko-KR" altLang="en-US" sz="1100" dirty="0">
                <a:solidFill>
                  <a:schemeClr val="bg1"/>
                </a:solidFill>
              </a:rPr>
              <a:t>가지</a:t>
            </a:r>
          </a:p>
        </p:txBody>
      </p:sp>
      <p:sp>
        <p:nvSpPr>
          <p:cNvPr id="7" name="AutoShape 4" descr="blob:https://carbon.now.sh/c713d417-5585-4d58-a872-4d23a193cd8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텍스트 개체 틀 3">
            <a:extLst>
              <a:ext uri="{FF2B5EF4-FFF2-40B4-BE49-F238E27FC236}">
                <a16:creationId xmlns:a16="http://schemas.microsoft.com/office/drawing/2014/main" id="{5E63C982-1957-4D61-A7C3-2E43106D0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163" y="1246024"/>
            <a:ext cx="7260016" cy="589801"/>
          </a:xfrm>
        </p:spPr>
        <p:txBody>
          <a:bodyPr/>
          <a:lstStyle/>
          <a:p>
            <a:r>
              <a:rPr lang="ko-KR" altLang="en-US" sz="2000" dirty="0">
                <a:solidFill>
                  <a:srgbClr val="0091EA"/>
                </a:solidFill>
                <a:sym typeface="Arial"/>
              </a:rPr>
              <a:t>회사 입장에서 </a:t>
            </a:r>
            <a:r>
              <a:rPr lang="ko-KR" altLang="en-US" sz="2000" dirty="0" err="1">
                <a:solidFill>
                  <a:srgbClr val="0091EA"/>
                </a:solidFill>
                <a:sym typeface="Arial"/>
              </a:rPr>
              <a:t>취할수</a:t>
            </a:r>
            <a:r>
              <a:rPr lang="ko-KR" altLang="en-US" sz="2000" dirty="0">
                <a:solidFill>
                  <a:srgbClr val="0091EA"/>
                </a:solidFill>
                <a:sym typeface="Arial"/>
              </a:rPr>
              <a:t> 있는 행동 </a:t>
            </a:r>
            <a:endParaRPr lang="en-US" altLang="ko-KR" sz="2000" dirty="0">
              <a:solidFill>
                <a:srgbClr val="0091EA"/>
              </a:solidFill>
              <a:sym typeface="Arial"/>
            </a:endParaRPr>
          </a:p>
          <a:p>
            <a:endParaRPr lang="ko-KR" altLang="en-US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AF768B1-FE9A-473B-9DF2-BCC3D5E4CA45}"/>
              </a:ext>
            </a:extLst>
          </p:cNvPr>
          <p:cNvSpPr/>
          <p:nvPr/>
        </p:nvSpPr>
        <p:spPr>
          <a:xfrm>
            <a:off x="767746" y="1835825"/>
            <a:ext cx="73088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/>
              <a:t>수익성 높은 제품에 대한 집중</a:t>
            </a:r>
            <a:r>
              <a:rPr lang="en-US" altLang="ko-KR" sz="1800" dirty="0"/>
              <a:t>: </a:t>
            </a:r>
            <a:r>
              <a:rPr lang="ko-KR" altLang="en-US" sz="1800" dirty="0"/>
              <a:t>이익 마진이 높은 제품에 대해 추가적인 마케팅 활동을 집중하거나</a:t>
            </a:r>
            <a:r>
              <a:rPr lang="en-US" altLang="ko-KR" sz="1800" dirty="0"/>
              <a:t>, </a:t>
            </a:r>
            <a:r>
              <a:rPr lang="ko-KR" altLang="en-US" sz="1800" dirty="0"/>
              <a:t>생산량을 늘리는 등의 전략을 고려할 수 있음</a:t>
            </a:r>
            <a:r>
              <a:rPr lang="en-US" altLang="ko-KR" sz="1800" dirty="0"/>
              <a:t>. </a:t>
            </a:r>
            <a:r>
              <a:rPr lang="ko-KR" altLang="en-US" sz="1800" dirty="0"/>
              <a:t>이는 전체 수익성을 높이는 데 중요한 역할을 할 수 있음</a:t>
            </a:r>
            <a:r>
              <a:rPr lang="en-US" altLang="ko-KR" sz="1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/>
              <a:t>가격 전략 재검토</a:t>
            </a:r>
            <a:r>
              <a:rPr lang="en-US" altLang="ko-KR" sz="1800" dirty="0"/>
              <a:t>: </a:t>
            </a:r>
            <a:r>
              <a:rPr lang="ko-KR" altLang="en-US" sz="1800" dirty="0"/>
              <a:t>이익 마진이 낮은 제품에 대해서는 가격 전략을 재검토할 필요가 있음</a:t>
            </a:r>
            <a:r>
              <a:rPr lang="en-US" altLang="ko-KR" sz="1800" dirty="0"/>
              <a:t>. </a:t>
            </a:r>
            <a:r>
              <a:rPr lang="ko-KR" altLang="en-US" sz="1800" dirty="0"/>
              <a:t>가격 인상이 가능한지</a:t>
            </a:r>
            <a:r>
              <a:rPr lang="en-US" altLang="ko-KR" sz="1800" dirty="0"/>
              <a:t>, </a:t>
            </a:r>
            <a:r>
              <a:rPr lang="ko-KR" altLang="en-US" sz="1800" dirty="0"/>
              <a:t>또는 원가 절감을 통해 수익성을 개선할 수 있는지 등을 평가해야 함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68289085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ko-KR" b="1" dirty="0">
                <a:solidFill>
                  <a:srgbClr val="0091EA"/>
                </a:solidFill>
                <a:sym typeface="Arial"/>
              </a:rPr>
              <a:t>8) </a:t>
            </a:r>
            <a:r>
              <a:rPr lang="ko-KR" altLang="en-US" b="1" dirty="0">
                <a:solidFill>
                  <a:srgbClr val="0091EA"/>
                </a:solidFill>
                <a:sym typeface="Arial"/>
              </a:rPr>
              <a:t>제품별 이익 마진 분석</a:t>
            </a:r>
            <a:endParaRPr lang="en-US" altLang="ko-KR" b="1" dirty="0">
              <a:solidFill>
                <a:srgbClr val="0091EA"/>
              </a:solidFill>
              <a:latin typeface="+mj-lt"/>
              <a:sym typeface="Arial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94</a:t>
            </a:fld>
            <a:endParaRPr/>
          </a:p>
        </p:txBody>
      </p:sp>
      <p:sp>
        <p:nvSpPr>
          <p:cNvPr id="5" name="직사각형 4"/>
          <p:cNvSpPr/>
          <p:nvPr/>
        </p:nvSpPr>
        <p:spPr>
          <a:xfrm>
            <a:off x="0" y="26504"/>
            <a:ext cx="30812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03. DB </a:t>
            </a:r>
            <a:r>
              <a:rPr lang="ko-KR" altLang="en-US" sz="1100" dirty="0">
                <a:solidFill>
                  <a:schemeClr val="bg1"/>
                </a:solidFill>
              </a:rPr>
              <a:t>데이터를 활용한 분석 프로젝트 </a:t>
            </a:r>
            <a:r>
              <a:rPr lang="en-US" altLang="ko-KR" sz="1100" dirty="0">
                <a:solidFill>
                  <a:schemeClr val="bg1"/>
                </a:solidFill>
              </a:rPr>
              <a:t>10</a:t>
            </a:r>
            <a:r>
              <a:rPr lang="ko-KR" altLang="en-US" sz="1100" dirty="0">
                <a:solidFill>
                  <a:schemeClr val="bg1"/>
                </a:solidFill>
              </a:rPr>
              <a:t>가지</a:t>
            </a:r>
          </a:p>
        </p:txBody>
      </p:sp>
      <p:sp>
        <p:nvSpPr>
          <p:cNvPr id="7" name="AutoShape 4" descr="blob:https://carbon.now.sh/c713d417-5585-4d58-a872-4d23a193cd8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텍스트 개체 틀 3">
            <a:extLst>
              <a:ext uri="{FF2B5EF4-FFF2-40B4-BE49-F238E27FC236}">
                <a16:creationId xmlns:a16="http://schemas.microsoft.com/office/drawing/2014/main" id="{5E63C982-1957-4D61-A7C3-2E43106D0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163" y="1246024"/>
            <a:ext cx="7260016" cy="589801"/>
          </a:xfrm>
        </p:spPr>
        <p:txBody>
          <a:bodyPr/>
          <a:lstStyle/>
          <a:p>
            <a:r>
              <a:rPr lang="ko-KR" altLang="en-US" sz="2000" dirty="0">
                <a:solidFill>
                  <a:srgbClr val="0091EA"/>
                </a:solidFill>
                <a:sym typeface="Arial"/>
              </a:rPr>
              <a:t>회사 입장에서 </a:t>
            </a:r>
            <a:r>
              <a:rPr lang="ko-KR" altLang="en-US" sz="2000" dirty="0" err="1">
                <a:solidFill>
                  <a:srgbClr val="0091EA"/>
                </a:solidFill>
                <a:sym typeface="Arial"/>
              </a:rPr>
              <a:t>취할수</a:t>
            </a:r>
            <a:r>
              <a:rPr lang="ko-KR" altLang="en-US" sz="2000" dirty="0">
                <a:solidFill>
                  <a:srgbClr val="0091EA"/>
                </a:solidFill>
                <a:sym typeface="Arial"/>
              </a:rPr>
              <a:t> 있는 행동 </a:t>
            </a:r>
            <a:endParaRPr lang="en-US" altLang="ko-KR" sz="2000" dirty="0">
              <a:solidFill>
                <a:srgbClr val="0091EA"/>
              </a:solidFill>
              <a:sym typeface="Arial"/>
            </a:endParaRPr>
          </a:p>
          <a:p>
            <a:endParaRPr lang="ko-KR" altLang="en-US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AF768B1-FE9A-473B-9DF2-BCC3D5E4CA45}"/>
              </a:ext>
            </a:extLst>
          </p:cNvPr>
          <p:cNvSpPr/>
          <p:nvPr/>
        </p:nvSpPr>
        <p:spPr>
          <a:xfrm>
            <a:off x="767746" y="1835825"/>
            <a:ext cx="73088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/>
              <a:t>제품 개선 및 혁신</a:t>
            </a:r>
            <a:r>
              <a:rPr lang="en-US" altLang="ko-KR" sz="1800" dirty="0"/>
              <a:t>: </a:t>
            </a:r>
            <a:r>
              <a:rPr lang="ko-KR" altLang="en-US" sz="1800" dirty="0"/>
              <a:t>일부 제품의 이익 마진이 낮은 경우</a:t>
            </a:r>
            <a:r>
              <a:rPr lang="en-US" altLang="ko-KR" sz="1800" dirty="0"/>
              <a:t>, </a:t>
            </a:r>
            <a:r>
              <a:rPr lang="ko-KR" altLang="en-US" sz="1800" dirty="0"/>
              <a:t>제품 개선이나 혁신을 통해 가치를 높이고</a:t>
            </a:r>
            <a:r>
              <a:rPr lang="en-US" altLang="ko-KR" sz="1800" dirty="0"/>
              <a:t>, </a:t>
            </a:r>
            <a:r>
              <a:rPr lang="ko-KR" altLang="en-US" sz="1800" dirty="0"/>
              <a:t>이에 따라 가격을 조정할 수 있는 기회를 모색해야 함</a:t>
            </a:r>
            <a:r>
              <a:rPr lang="en-US" altLang="ko-KR" sz="1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/>
              <a:t>재고 관리 최적화</a:t>
            </a:r>
            <a:r>
              <a:rPr lang="en-US" altLang="ko-KR" sz="1800" dirty="0"/>
              <a:t>: </a:t>
            </a:r>
            <a:r>
              <a:rPr lang="ko-KR" altLang="en-US" sz="1800" dirty="0"/>
              <a:t>이익 마진이 높은 제품에 대해서는 재고 부족이 발생하지 않도록 관리하는 것이 중요</a:t>
            </a:r>
            <a:r>
              <a:rPr lang="en-US" altLang="ko-KR" sz="1800" dirty="0"/>
              <a:t>. </a:t>
            </a:r>
            <a:r>
              <a:rPr lang="ko-KR" altLang="en-US" sz="1800" dirty="0"/>
              <a:t>반면</a:t>
            </a:r>
            <a:r>
              <a:rPr lang="en-US" altLang="ko-KR" sz="1800" dirty="0"/>
              <a:t>, </a:t>
            </a:r>
            <a:r>
              <a:rPr lang="ko-KR" altLang="en-US" sz="1800" dirty="0"/>
              <a:t>이익 마진이 낮은 제품에 대해서는 과잉 재고가 발생하지 않도록 주의해야 함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5058070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ko-KR" b="1" dirty="0">
                <a:solidFill>
                  <a:srgbClr val="0091EA"/>
                </a:solidFill>
                <a:latin typeface="+mj-lt"/>
                <a:sym typeface="Arial"/>
              </a:rPr>
              <a:t>9) </a:t>
            </a:r>
            <a:r>
              <a:rPr lang="ko-KR" altLang="en-US" b="1" dirty="0">
                <a:solidFill>
                  <a:srgbClr val="0091EA"/>
                </a:solidFill>
                <a:latin typeface="+mj-lt"/>
                <a:sym typeface="Arial"/>
              </a:rPr>
              <a:t>고객 세분화 및 타겟 마케팅</a:t>
            </a:r>
            <a:endParaRPr lang="en-US" altLang="ko-KR" b="1" dirty="0">
              <a:solidFill>
                <a:srgbClr val="0091EA"/>
              </a:solidFill>
              <a:latin typeface="+mj-lt"/>
              <a:sym typeface="Arial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95</a:t>
            </a:fld>
            <a:endParaRPr/>
          </a:p>
        </p:txBody>
      </p:sp>
      <p:sp>
        <p:nvSpPr>
          <p:cNvPr id="5" name="직사각형 4"/>
          <p:cNvSpPr/>
          <p:nvPr/>
        </p:nvSpPr>
        <p:spPr>
          <a:xfrm>
            <a:off x="0" y="26504"/>
            <a:ext cx="30812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03. DB </a:t>
            </a:r>
            <a:r>
              <a:rPr lang="ko-KR" altLang="en-US" sz="1100" dirty="0">
                <a:solidFill>
                  <a:schemeClr val="bg1"/>
                </a:solidFill>
              </a:rPr>
              <a:t>데이터를 활용한 분석 프로젝트 </a:t>
            </a:r>
            <a:r>
              <a:rPr lang="en-US" altLang="ko-KR" sz="1100" dirty="0">
                <a:solidFill>
                  <a:schemeClr val="bg1"/>
                </a:solidFill>
              </a:rPr>
              <a:t>10</a:t>
            </a:r>
            <a:r>
              <a:rPr lang="ko-KR" altLang="en-US" sz="1100" dirty="0">
                <a:solidFill>
                  <a:schemeClr val="bg1"/>
                </a:solidFill>
              </a:rPr>
              <a:t>가지</a:t>
            </a:r>
          </a:p>
        </p:txBody>
      </p:sp>
      <p:sp>
        <p:nvSpPr>
          <p:cNvPr id="7" name="AutoShape 4" descr="blob:https://carbon.now.sh/c713d417-5585-4d58-a872-4d23a193cd8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텍스트 개체 틀 3">
            <a:extLst>
              <a:ext uri="{FF2B5EF4-FFF2-40B4-BE49-F238E27FC236}">
                <a16:creationId xmlns:a16="http://schemas.microsoft.com/office/drawing/2014/main" id="{52B30010-E0F7-40FA-8C16-D04AD9D674EA}"/>
              </a:ext>
            </a:extLst>
          </p:cNvPr>
          <p:cNvSpPr txBox="1">
            <a:spLocks/>
          </p:cNvSpPr>
          <p:nvPr/>
        </p:nvSpPr>
        <p:spPr>
          <a:xfrm>
            <a:off x="786150" y="1276350"/>
            <a:ext cx="7314862" cy="3559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 panose="020B0604020202020204" pitchFamily="34" charset="0"/>
              <a:buChar char="•"/>
              <a:defRPr sz="2400" b="0" i="0" u="none" strike="noStrike" cap="none">
                <a:solidFill>
                  <a:schemeClr val="dk1"/>
                </a:solidFill>
                <a:latin typeface="+mn-lt"/>
                <a:ea typeface="+mn-ea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</a:rPr>
              <a:t>고객의 구매 빈도와 평균 주문 가치를 기준으로 네 가지 세그먼트</a:t>
            </a:r>
            <a:r>
              <a:rPr lang="en-US" altLang="ko-KR" sz="2000" dirty="0">
                <a:solidFill>
                  <a:schemeClr val="tx1"/>
                </a:solidFill>
              </a:rPr>
              <a:t>('High Value - High Frequency', 'High Value - Low Frequency', 'Low Value - High Frequency', 'Low Value - Low Frequency')</a:t>
            </a:r>
            <a:r>
              <a:rPr lang="ko-KR" altLang="en-US" sz="2000" dirty="0">
                <a:solidFill>
                  <a:schemeClr val="tx1"/>
                </a:solidFill>
              </a:rPr>
              <a:t>로 분류한 경우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각 세그먼트에 맞는 맞춤형 마케팅 전략을 적용할 수 있음</a:t>
            </a:r>
          </a:p>
        </p:txBody>
      </p:sp>
    </p:spTree>
    <p:extLst>
      <p:ext uri="{BB962C8B-B14F-4D97-AF65-F5344CB8AC3E}">
        <p14:creationId xmlns:p14="http://schemas.microsoft.com/office/powerpoint/2010/main" val="422167300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ko-KR" b="1" dirty="0">
                <a:solidFill>
                  <a:srgbClr val="0091EA"/>
                </a:solidFill>
                <a:sym typeface="Arial"/>
              </a:rPr>
              <a:t>9) </a:t>
            </a:r>
            <a:r>
              <a:rPr lang="ko-KR" altLang="en-US" b="1" dirty="0">
                <a:solidFill>
                  <a:srgbClr val="0091EA"/>
                </a:solidFill>
                <a:sym typeface="Arial"/>
              </a:rPr>
              <a:t>고객 세분화 및 타겟 마케팅</a:t>
            </a:r>
            <a:endParaRPr lang="en-US" altLang="ko-KR" b="1" dirty="0">
              <a:solidFill>
                <a:srgbClr val="0091EA"/>
              </a:solidFill>
              <a:latin typeface="+mj-lt"/>
              <a:sym typeface="Arial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96</a:t>
            </a:fld>
            <a:endParaRPr/>
          </a:p>
        </p:txBody>
      </p:sp>
      <p:sp>
        <p:nvSpPr>
          <p:cNvPr id="5" name="직사각형 4"/>
          <p:cNvSpPr/>
          <p:nvPr/>
        </p:nvSpPr>
        <p:spPr>
          <a:xfrm>
            <a:off x="0" y="26504"/>
            <a:ext cx="30812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03. DB </a:t>
            </a:r>
            <a:r>
              <a:rPr lang="ko-KR" altLang="en-US" sz="1100" dirty="0">
                <a:solidFill>
                  <a:schemeClr val="bg1"/>
                </a:solidFill>
              </a:rPr>
              <a:t>데이터를 활용한 분석 프로젝트 </a:t>
            </a:r>
            <a:r>
              <a:rPr lang="en-US" altLang="ko-KR" sz="1100" dirty="0">
                <a:solidFill>
                  <a:schemeClr val="bg1"/>
                </a:solidFill>
              </a:rPr>
              <a:t>10</a:t>
            </a:r>
            <a:r>
              <a:rPr lang="ko-KR" altLang="en-US" sz="1100" dirty="0">
                <a:solidFill>
                  <a:schemeClr val="bg1"/>
                </a:solidFill>
              </a:rPr>
              <a:t>가지</a:t>
            </a:r>
          </a:p>
        </p:txBody>
      </p:sp>
      <p:sp>
        <p:nvSpPr>
          <p:cNvPr id="7" name="AutoShape 4" descr="blob:https://carbon.now.sh/c713d417-5585-4d58-a872-4d23a193cd8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3FA6B548-5116-4B5B-9F6B-6C161B0A4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163" y="1246024"/>
            <a:ext cx="7260016" cy="589801"/>
          </a:xfrm>
        </p:spPr>
        <p:txBody>
          <a:bodyPr/>
          <a:lstStyle/>
          <a:p>
            <a:r>
              <a:rPr lang="en-US" altLang="ko-KR" sz="2000" dirty="0">
                <a:solidFill>
                  <a:srgbClr val="0091EA"/>
                </a:solidFill>
                <a:sym typeface="Arial"/>
              </a:rPr>
              <a:t>Code </a:t>
            </a:r>
            <a:endParaRPr lang="ko-KR" altLang="en-US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1168F4-5AA3-40DD-8849-1D3A6FCF1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4" y="1849144"/>
            <a:ext cx="7294823" cy="2031325"/>
          </a:xfrm>
          <a:prstGeom prst="rect">
            <a:avLst/>
          </a:prstGeom>
          <a:solidFill>
            <a:srgbClr val="2727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"""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SELECT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c.customerNumber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, COUNT(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o.orderNumber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) AS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orderCount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, 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AVG(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od.quantityOrdered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od.priceEach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) AS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avgOrderValue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customers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c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JOIN 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ON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c.customerNumber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o.customerNumber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JOIN 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orderdetails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ON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o.orderNumber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od.orderNumber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GROUP BY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c.customerNumber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ORDER BY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orderCount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DESC,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avgOrderValue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DESC;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"""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92505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ko-KR" b="1" dirty="0">
                <a:solidFill>
                  <a:srgbClr val="0091EA"/>
                </a:solidFill>
                <a:sym typeface="Arial"/>
              </a:rPr>
              <a:t>9) </a:t>
            </a:r>
            <a:r>
              <a:rPr lang="ko-KR" altLang="en-US" b="1" dirty="0">
                <a:solidFill>
                  <a:srgbClr val="0091EA"/>
                </a:solidFill>
                <a:sym typeface="Arial"/>
              </a:rPr>
              <a:t>고객 세분화 및 타겟 마케팅</a:t>
            </a:r>
            <a:endParaRPr lang="en-US" altLang="ko-KR" b="1" dirty="0">
              <a:solidFill>
                <a:srgbClr val="0091EA"/>
              </a:solidFill>
              <a:latin typeface="+mj-lt"/>
              <a:sym typeface="Arial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97</a:t>
            </a:fld>
            <a:endParaRPr/>
          </a:p>
        </p:txBody>
      </p:sp>
      <p:sp>
        <p:nvSpPr>
          <p:cNvPr id="5" name="직사각형 4"/>
          <p:cNvSpPr/>
          <p:nvPr/>
        </p:nvSpPr>
        <p:spPr>
          <a:xfrm>
            <a:off x="0" y="26504"/>
            <a:ext cx="30812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03. DB </a:t>
            </a:r>
            <a:r>
              <a:rPr lang="ko-KR" altLang="en-US" sz="1100" dirty="0">
                <a:solidFill>
                  <a:schemeClr val="bg1"/>
                </a:solidFill>
              </a:rPr>
              <a:t>데이터를 활용한 분석 프로젝트 </a:t>
            </a:r>
            <a:r>
              <a:rPr lang="en-US" altLang="ko-KR" sz="1100" dirty="0">
                <a:solidFill>
                  <a:schemeClr val="bg1"/>
                </a:solidFill>
              </a:rPr>
              <a:t>10</a:t>
            </a:r>
            <a:r>
              <a:rPr lang="ko-KR" altLang="en-US" sz="1100" dirty="0">
                <a:solidFill>
                  <a:schemeClr val="bg1"/>
                </a:solidFill>
              </a:rPr>
              <a:t>가지</a:t>
            </a:r>
          </a:p>
        </p:txBody>
      </p:sp>
      <p:sp>
        <p:nvSpPr>
          <p:cNvPr id="7" name="AutoShape 4" descr="blob:https://carbon.now.sh/c713d417-5585-4d58-a872-4d23a193cd8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3FA6B548-5116-4B5B-9F6B-6C161B0A4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163" y="1246024"/>
            <a:ext cx="7260016" cy="589801"/>
          </a:xfrm>
        </p:spPr>
        <p:txBody>
          <a:bodyPr/>
          <a:lstStyle/>
          <a:p>
            <a:r>
              <a:rPr lang="en-US" altLang="ko-KR" sz="2000" dirty="0">
                <a:solidFill>
                  <a:srgbClr val="0091EA"/>
                </a:solidFill>
                <a:sym typeface="Arial"/>
              </a:rPr>
              <a:t>Code </a:t>
            </a:r>
            <a:endParaRPr lang="ko-KR" altLang="en-US" sz="20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FC134CE-FC22-43CE-9C10-5252C5761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150" y="1890116"/>
            <a:ext cx="7314863" cy="2031325"/>
          </a:xfrm>
          <a:prstGeom prst="rect">
            <a:avLst/>
          </a:prstGeom>
          <a:solidFill>
            <a:srgbClr val="2727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# 세분화 기준 정의 (임의로 설정)</a:t>
            </a:r>
            <a:endParaRPr kumimoji="0" lang="ko-KR" altLang="ko-KR" sz="1200" b="0" i="0" u="none" strike="noStrike" cap="none" normalizeH="0" baseline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orderCount_median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customer_df[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'orderCount'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].median()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avgOrderValue_median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customer_df[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'avgOrderValue'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].median()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# 세분화 레이블링</a:t>
            </a:r>
            <a:endParaRPr kumimoji="0" lang="ko-KR" altLang="ko-KR" sz="1200" b="0" i="0" u="none" strike="noStrike" cap="none" normalizeH="0" baseline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customer_df[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'Segment'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np.where((customer_df[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'orderCount'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orderCount_median)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(customer_df[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'avgOrderValue'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avgOrderValue_median),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'High Value - High Frequency'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np.where((customer_df[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'orderCount'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orderCount_median)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(customer_df[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'avgOrderValue'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avgOrderValue_median),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'High Value - Low Frequency'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np.where((customer_df[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'orderCount'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orderCount_median)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(customer_df[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'avgOrderValue'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avgOrderValue_median),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'Low Value - High Frequency'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'Low Value - Low Frequency'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)))</a:t>
            </a:r>
            <a:endParaRPr kumimoji="0" lang="ko-KR" altLang="ko-K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73817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ko-KR" b="1" dirty="0">
                <a:solidFill>
                  <a:srgbClr val="0091EA"/>
                </a:solidFill>
                <a:sym typeface="Arial"/>
              </a:rPr>
              <a:t>9) </a:t>
            </a:r>
            <a:r>
              <a:rPr lang="ko-KR" altLang="en-US" b="1" dirty="0">
                <a:solidFill>
                  <a:srgbClr val="0091EA"/>
                </a:solidFill>
                <a:sym typeface="Arial"/>
              </a:rPr>
              <a:t>고객 세분화 및 타겟 마케팅</a:t>
            </a:r>
            <a:endParaRPr lang="en-US" altLang="ko-KR" b="1" dirty="0">
              <a:solidFill>
                <a:srgbClr val="0091EA"/>
              </a:solidFill>
              <a:latin typeface="+mj-lt"/>
              <a:sym typeface="Arial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98</a:t>
            </a:fld>
            <a:endParaRPr/>
          </a:p>
        </p:txBody>
      </p:sp>
      <p:sp>
        <p:nvSpPr>
          <p:cNvPr id="5" name="직사각형 4"/>
          <p:cNvSpPr/>
          <p:nvPr/>
        </p:nvSpPr>
        <p:spPr>
          <a:xfrm>
            <a:off x="0" y="26504"/>
            <a:ext cx="30812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03. DB </a:t>
            </a:r>
            <a:r>
              <a:rPr lang="ko-KR" altLang="en-US" sz="1100" dirty="0">
                <a:solidFill>
                  <a:schemeClr val="bg1"/>
                </a:solidFill>
              </a:rPr>
              <a:t>데이터를 활용한 분석 프로젝트 </a:t>
            </a:r>
            <a:r>
              <a:rPr lang="en-US" altLang="ko-KR" sz="1100" dirty="0">
                <a:solidFill>
                  <a:schemeClr val="bg1"/>
                </a:solidFill>
              </a:rPr>
              <a:t>10</a:t>
            </a:r>
            <a:r>
              <a:rPr lang="ko-KR" altLang="en-US" sz="1100" dirty="0">
                <a:solidFill>
                  <a:schemeClr val="bg1"/>
                </a:solidFill>
              </a:rPr>
              <a:t>가지</a:t>
            </a:r>
          </a:p>
        </p:txBody>
      </p:sp>
      <p:sp>
        <p:nvSpPr>
          <p:cNvPr id="7" name="AutoShape 4" descr="blob:https://carbon.now.sh/c713d417-5585-4d58-a872-4d23a193cd8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3FA6B548-5116-4B5B-9F6B-6C161B0A4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163" y="1246024"/>
            <a:ext cx="7260016" cy="589801"/>
          </a:xfrm>
        </p:spPr>
        <p:txBody>
          <a:bodyPr/>
          <a:lstStyle/>
          <a:p>
            <a:r>
              <a:rPr lang="en-US" altLang="ko-KR" sz="2000" dirty="0">
                <a:solidFill>
                  <a:srgbClr val="0091EA"/>
                </a:solidFill>
                <a:sym typeface="Arial"/>
              </a:rPr>
              <a:t>Code </a:t>
            </a:r>
            <a:endParaRPr lang="ko-KR" altLang="en-US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65F142-6110-4437-BE6D-6A488C3B0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3" y="1835825"/>
            <a:ext cx="7308850" cy="2400657"/>
          </a:xfrm>
          <a:prstGeom prst="rect">
            <a:avLst/>
          </a:prstGeom>
          <a:solidFill>
            <a:srgbClr val="2727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# 세그먼트별 색상 매핑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color_map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Frequency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Frequency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Frequency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orange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Frequency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산점도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시각화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plt.figure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figsize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sns.scatterplot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customer_df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orderCount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avgOrderValue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hue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Segment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palette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color_map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plt.title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Customer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Segmentation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based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Average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plt.xlabel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plt.ylabel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Average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plt.legend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Segment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title_fontsize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'13'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labelspacing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1.2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plt.grid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4BE6FA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plt.show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21726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ko-KR" b="1" dirty="0">
                <a:solidFill>
                  <a:srgbClr val="0091EA"/>
                </a:solidFill>
                <a:sym typeface="Arial"/>
              </a:rPr>
              <a:t>9) </a:t>
            </a:r>
            <a:r>
              <a:rPr lang="ko-KR" altLang="en-US" b="1" dirty="0">
                <a:solidFill>
                  <a:srgbClr val="0091EA"/>
                </a:solidFill>
                <a:sym typeface="Arial"/>
              </a:rPr>
              <a:t>고객 세분화 및 타겟 마케팅</a:t>
            </a:r>
            <a:endParaRPr lang="en-US" altLang="ko-KR" b="1" dirty="0">
              <a:solidFill>
                <a:srgbClr val="0091EA"/>
              </a:solidFill>
              <a:latin typeface="+mj-lt"/>
              <a:sym typeface="Arial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99</a:t>
            </a:fld>
            <a:endParaRPr/>
          </a:p>
        </p:txBody>
      </p:sp>
      <p:sp>
        <p:nvSpPr>
          <p:cNvPr id="5" name="직사각형 4"/>
          <p:cNvSpPr/>
          <p:nvPr/>
        </p:nvSpPr>
        <p:spPr>
          <a:xfrm>
            <a:off x="0" y="26504"/>
            <a:ext cx="30812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03. DB </a:t>
            </a:r>
            <a:r>
              <a:rPr lang="ko-KR" altLang="en-US" sz="1100" dirty="0">
                <a:solidFill>
                  <a:schemeClr val="bg1"/>
                </a:solidFill>
              </a:rPr>
              <a:t>데이터를 활용한 분석 프로젝트 </a:t>
            </a:r>
            <a:r>
              <a:rPr lang="en-US" altLang="ko-KR" sz="1100" dirty="0">
                <a:solidFill>
                  <a:schemeClr val="bg1"/>
                </a:solidFill>
              </a:rPr>
              <a:t>10</a:t>
            </a:r>
            <a:r>
              <a:rPr lang="ko-KR" altLang="en-US" sz="1100" dirty="0">
                <a:solidFill>
                  <a:schemeClr val="bg1"/>
                </a:solidFill>
              </a:rPr>
              <a:t>가지</a:t>
            </a:r>
          </a:p>
        </p:txBody>
      </p:sp>
      <p:sp>
        <p:nvSpPr>
          <p:cNvPr id="7" name="AutoShape 4" descr="blob:https://carbon.now.sh/c713d417-5585-4d58-a872-4d23a193cd8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DB8208-20E9-4882-BF37-50D367958C05}"/>
              </a:ext>
            </a:extLst>
          </p:cNvPr>
          <p:cNvSpPr/>
          <p:nvPr/>
        </p:nvSpPr>
        <p:spPr>
          <a:xfrm>
            <a:off x="4657347" y="1269169"/>
            <a:ext cx="3443666" cy="1524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고객을 </a:t>
            </a:r>
            <a:r>
              <a:rPr lang="en-US" altLang="ko-KR" sz="1600" dirty="0"/>
              <a:t>4</a:t>
            </a:r>
            <a:r>
              <a:rPr lang="ko-KR" altLang="en-US" sz="1600" dirty="0"/>
              <a:t>개의 세그먼트로 나누어서 분류</a:t>
            </a:r>
            <a:r>
              <a:rPr lang="en-US" altLang="ko-KR" sz="1600" dirty="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그룹별로 마케팅 전략을 차별화 할 수 있음</a:t>
            </a:r>
            <a:r>
              <a:rPr lang="en-US" altLang="ko-KR" sz="1600" dirty="0"/>
              <a:t>.</a:t>
            </a: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D1048E5C-EA8B-466A-B5E5-71088F101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163" y="1246024"/>
            <a:ext cx="7260016" cy="589801"/>
          </a:xfrm>
        </p:spPr>
        <p:txBody>
          <a:bodyPr/>
          <a:lstStyle/>
          <a:p>
            <a:r>
              <a:rPr lang="ko-KR" altLang="en-US" sz="2000" dirty="0">
                <a:solidFill>
                  <a:srgbClr val="0091EA"/>
                </a:solidFill>
                <a:sym typeface="Arial"/>
              </a:rPr>
              <a:t>실행결과 </a:t>
            </a:r>
            <a:endParaRPr lang="en-US" altLang="ko-KR" sz="2000" dirty="0">
              <a:solidFill>
                <a:srgbClr val="0091EA"/>
              </a:solidFill>
              <a:sym typeface="Arial"/>
            </a:endParaRPr>
          </a:p>
          <a:p>
            <a:endParaRPr lang="ko-KR" altLang="en-US" sz="2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FEE4FEA-82F4-44C4-9873-D19687A5E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50" y="1835825"/>
            <a:ext cx="3700504" cy="296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768453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사용자 지정 1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2F7DE4D17DC9564984C6D0C0B1BC16A6" ma:contentTypeVersion="11" ma:contentTypeDescription="새 문서를 만듭니다." ma:contentTypeScope="" ma:versionID="dc70de6eea691e5464b96da41922f4f8">
  <xsd:schema xmlns:xsd="http://www.w3.org/2001/XMLSchema" xmlns:xs="http://www.w3.org/2001/XMLSchema" xmlns:p="http://schemas.microsoft.com/office/2006/metadata/properties" xmlns:ns3="f44005f3-a7c0-4d3b-a5e1-6660dc4966d3" targetNamespace="http://schemas.microsoft.com/office/2006/metadata/properties" ma:root="true" ma:fieldsID="a3361ebde66f4d79d36f4cc9eb275e5d" ns3:_="">
    <xsd:import namespace="f44005f3-a7c0-4d3b-a5e1-6660dc4966d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4005f3-a7c0-4d3b-a5e1-6660dc4966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550A80D-863D-4D0B-AFA3-DE37D4A9DCD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48C415B-B9A1-4B24-8BCB-2F15D272B3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44005f3-a7c0-4d3b-a5e1-6660dc4966d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BAFF929-1226-4A61-ABBC-9A277E0355E2}">
  <ds:schemaRefs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44005f3-a7c0-4d3b-a5e1-6660dc4966d3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8978</TotalTime>
  <Words>8811</Words>
  <Application>Microsoft Office PowerPoint</Application>
  <PresentationFormat>화면 슬라이드 쇼(16:9)</PresentationFormat>
  <Paragraphs>1126</Paragraphs>
  <Slides>108</Slides>
  <Notes>108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108</vt:i4>
      </vt:variant>
    </vt:vector>
  </HeadingPairs>
  <TitlesOfParts>
    <vt:vector size="114" baseType="lpstr">
      <vt:lpstr>Arial</vt:lpstr>
      <vt:lpstr>Consolas</vt:lpstr>
      <vt:lpstr>맑은 고딕</vt:lpstr>
      <vt:lpstr>Roboto Slab</vt:lpstr>
      <vt:lpstr>Source Sans Pro</vt:lpstr>
      <vt:lpstr>Cordelia template</vt:lpstr>
      <vt:lpstr>Python + MySQL</vt:lpstr>
      <vt:lpstr>목차</vt:lpstr>
      <vt:lpstr>1. Python과 mysql 연동</vt:lpstr>
      <vt:lpstr>Mysql.connector</vt:lpstr>
      <vt:lpstr>Mysql.connector</vt:lpstr>
      <vt:lpstr>Mysql.connector</vt:lpstr>
      <vt:lpstr>Mysql.connector</vt:lpstr>
      <vt:lpstr>Mysql.connector</vt:lpstr>
      <vt:lpstr>Mysql.connector</vt:lpstr>
      <vt:lpstr>Mysql.connector</vt:lpstr>
      <vt:lpstr>Mysql.connector</vt:lpstr>
      <vt:lpstr>2. Mysqltutorial database</vt:lpstr>
      <vt:lpstr>MYSQL SAMPLE DATABASE</vt:lpstr>
      <vt:lpstr>MYSQL SAMPLE DATABASE</vt:lpstr>
      <vt:lpstr>MYSQL SAMPLE DATABASE</vt:lpstr>
      <vt:lpstr>MYSQL SAMPLE DATABASE</vt:lpstr>
      <vt:lpstr>DATABASE 불러오기</vt:lpstr>
      <vt:lpstr>DATABASE 불러오기</vt:lpstr>
      <vt:lpstr>DATABASE 불러오기</vt:lpstr>
      <vt:lpstr>3. DB 데이터를 활용한 분석 프로젝트 10가지</vt:lpstr>
      <vt:lpstr>1) Vip 고객 식별하기</vt:lpstr>
      <vt:lpstr>1) Vip 고객 식별하기</vt:lpstr>
      <vt:lpstr>1) Vip 고객 식별하기 – 총 주문 횟수와 총 구매 금액</vt:lpstr>
      <vt:lpstr>1) Vip 고객 식별하기 – 총 주문 횟수와 총 구매 금액</vt:lpstr>
      <vt:lpstr>1) Vip 고객 식별하기 – 총 주문 횟수와 총 구매 금액</vt:lpstr>
      <vt:lpstr>1) Vip 고객 식별하기 – 총 주문 횟수와 총 구매 금액</vt:lpstr>
      <vt:lpstr>1) Vip 고객 식별하기 – 총 주문 횟수와 총 구매 금액</vt:lpstr>
      <vt:lpstr>1) Vip 고객 식별하기 – 총 주문 횟수와 총 구매 금액</vt:lpstr>
      <vt:lpstr>1) Vip 고객 식별하기 – 총 주문 횟수와 총 구매 금액</vt:lpstr>
      <vt:lpstr>1) Vip 고객 식별하기 – 총 구매금액 변화 추이</vt:lpstr>
      <vt:lpstr>1) Vip 고객 식별하기 – 연간 구매액 변화량</vt:lpstr>
      <vt:lpstr>1) Vip 고객 식별하기 – 연간 구매액 변화량</vt:lpstr>
      <vt:lpstr>1) Vip 고객 식별하기 – 연간 구매액 변화량</vt:lpstr>
      <vt:lpstr>1) Vip 고객 식별하기 – 연간 구매액 변화량</vt:lpstr>
      <vt:lpstr>1) Vip 고객 식별하기 – 연간 구매액 변화량</vt:lpstr>
      <vt:lpstr>1) Vip 고객 식별하기 – 연간 구매액 변화량</vt:lpstr>
      <vt:lpstr>1) Vip 고객 식별하기 – 연간 구매액 변화량</vt:lpstr>
      <vt:lpstr>1) Vip 고객 식별하기 – 연간 구매액 변화량</vt:lpstr>
      <vt:lpstr>1) Vip 고객 식별하기 – 연간 구매액 변화량</vt:lpstr>
      <vt:lpstr>1) Vip 고객 식별하기 – 연간 구매액 변화량</vt:lpstr>
      <vt:lpstr>2) 고객 충성도 분석(vip)</vt:lpstr>
      <vt:lpstr>2) 고객 충성도 분석(vip)</vt:lpstr>
      <vt:lpstr>2) 고객 충성도 분석(vip)</vt:lpstr>
      <vt:lpstr>2) 고객 충성도 분석(vip)</vt:lpstr>
      <vt:lpstr>2) 고객 충성도 분석(vip)</vt:lpstr>
      <vt:lpstr>2) 고객 충성도 분석(vip)</vt:lpstr>
      <vt:lpstr>2) 고객 충성도 분석(vip)</vt:lpstr>
      <vt:lpstr>2) 고객 충성도 분석(vip)</vt:lpstr>
      <vt:lpstr>2) 고객 충성도 분석(vip)</vt:lpstr>
      <vt:lpstr>3) 가장 많이/적게(수량/금액) 팔린 제품</vt:lpstr>
      <vt:lpstr>3) 가장 많이(수량) 팔린 제품</vt:lpstr>
      <vt:lpstr>3) 가장 많이(수량) 팔린 제품</vt:lpstr>
      <vt:lpstr>3) 가장 적게(수량) 팔린 제품</vt:lpstr>
      <vt:lpstr>3) 가장 많이(금액) 팔린 제품</vt:lpstr>
      <vt:lpstr>3) 가장 많이(금액) 팔린 제품</vt:lpstr>
      <vt:lpstr>3) 가장 적게(금액) 팔린 제품</vt:lpstr>
      <vt:lpstr>3) 가장 많이/적게(수량/금액) 팔린 제품</vt:lpstr>
      <vt:lpstr>4) 지역 별 총 매출과 평균 매출 비교</vt:lpstr>
      <vt:lpstr>4) 지역 별 총 매출과 평균 매출 비교</vt:lpstr>
      <vt:lpstr>4) 지역 별 총 매출과 평균 매출 비교</vt:lpstr>
      <vt:lpstr>4) 지역 별 총 매출과 평균 매출 비교</vt:lpstr>
      <vt:lpstr>4) 지역 별 총 매출과 평균 매출 비교</vt:lpstr>
      <vt:lpstr>4) 지역 별 총 매출과 평균 매출 비교</vt:lpstr>
      <vt:lpstr>5) 제품 카테고리 별 총 매출과 평균 매출 비교</vt:lpstr>
      <vt:lpstr>5) 제품 카테고리 별 총 매출과 평균 매출 비교</vt:lpstr>
      <vt:lpstr>5) 제품 카테고리 별 총 매출과 평균 매출 비교</vt:lpstr>
      <vt:lpstr>5) 제품 카테고리 별 총 매출과 평균 매출 비교</vt:lpstr>
      <vt:lpstr>5) 제품 카테고리 별 총 매출과 평균 매출 비교</vt:lpstr>
      <vt:lpstr>5) 제품 카테고리 별 총 매출과 평균 매출 비교</vt:lpstr>
      <vt:lpstr>6) 제품군 별 연도별 매출 추세 분석</vt:lpstr>
      <vt:lpstr>6) 제품군 별 연도별 매출 추세 분석</vt:lpstr>
      <vt:lpstr>6) 제품군 별 연도별 매출 추세 분석</vt:lpstr>
      <vt:lpstr>6) 제품 카테고리 별 총 매출과 평균 매출 비교</vt:lpstr>
      <vt:lpstr>6) 제품군 별 연도별 매출 추세 분석</vt:lpstr>
      <vt:lpstr>6) 제품군 별 연도별 매출 추세 분석</vt:lpstr>
      <vt:lpstr>6) 제품군 별 연도별 매출 추세 분석</vt:lpstr>
      <vt:lpstr>6) 제품군 별 연도별 매출 추세 분석</vt:lpstr>
      <vt:lpstr>6) 제품군 별 연도별 매출 추세 분석</vt:lpstr>
      <vt:lpstr>7) 재고 회전률 분석(판매 속도)</vt:lpstr>
      <vt:lpstr>7) 재고 회전률 분석(판매 속도)</vt:lpstr>
      <vt:lpstr>7) 재고 회전률 분석(판매 속도)</vt:lpstr>
      <vt:lpstr>7) 재고 회전률 분석(판매 속도)</vt:lpstr>
      <vt:lpstr>7) 재고 회전률 분석(판매 속도)</vt:lpstr>
      <vt:lpstr>7) 재고 회전률 분석(판매 속도)</vt:lpstr>
      <vt:lpstr>8) 제품별 이익 마진 분석</vt:lpstr>
      <vt:lpstr>8) 제품별 이익 마진 분석</vt:lpstr>
      <vt:lpstr>8) 제품별 이익 마진 분석</vt:lpstr>
      <vt:lpstr>8) 제품별 이익 마진 분석</vt:lpstr>
      <vt:lpstr>8) 제품별 이익 마진 분석</vt:lpstr>
      <vt:lpstr>8) 제품별 이익 마진 분석</vt:lpstr>
      <vt:lpstr>8) 제품별 이익 마진 분석</vt:lpstr>
      <vt:lpstr>8) 제품별 이익 마진 분석</vt:lpstr>
      <vt:lpstr>8) 제품별 이익 마진 분석</vt:lpstr>
      <vt:lpstr>8) 제품별 이익 마진 분석</vt:lpstr>
      <vt:lpstr>9) 고객 세분화 및 타겟 마케팅</vt:lpstr>
      <vt:lpstr>9) 고객 세분화 및 타겟 마케팅</vt:lpstr>
      <vt:lpstr>9) 고객 세분화 및 타겟 마케팅</vt:lpstr>
      <vt:lpstr>9) 고객 세분화 및 타겟 마케팅</vt:lpstr>
      <vt:lpstr>9) 고객 세분화 및 타겟 마케팅</vt:lpstr>
      <vt:lpstr>9) 고객 세분화 및 타겟 마케팅</vt:lpstr>
      <vt:lpstr>9) 고객 세분화 및 타겟 마케팅</vt:lpstr>
      <vt:lpstr>9) 고객 세분화 및 타겟 마케팅</vt:lpstr>
      <vt:lpstr>9) 고객 세분화 및 타겟 마케팅</vt:lpstr>
      <vt:lpstr>10) 시즌별 판매 분석</vt:lpstr>
      <vt:lpstr>10) 시즌별 판매 분석</vt:lpstr>
      <vt:lpstr>10) 시즌별 판매 분석</vt:lpstr>
      <vt:lpstr>10) 시즌별 판매 분석</vt:lpstr>
      <vt:lpstr>10) 시즌별 판매 분석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dudtjs_shingil</dc:creator>
  <cp:lastModifiedBy>상훈 이</cp:lastModifiedBy>
  <cp:revision>149</cp:revision>
  <dcterms:modified xsi:type="dcterms:W3CDTF">2024-02-24T08:06:55Z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0x0101002F7DE4D17DC9564984C6D0C0B1BC16A6</vt:lpwstr>
  </property>
</Properties>
</file>