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0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5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02EF-ED24-4827-A18D-78C12B26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A10B-0570-45E6-BDDD-D60595434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02EF-ED24-4827-A18D-78C12B26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A10B-0570-45E6-BDDD-D60595434B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中期检查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 sz="3500">
                <a:latin typeface="+mn-lt"/>
                <a:ea typeface="+mn-ea"/>
                <a:cs typeface="+mn-cs"/>
                <a:sym typeface="+mn-ea"/>
              </a:rPr>
              <a:t>与函数名相同变量的转换：</a:t>
            </a:r>
            <a:endParaRPr lang="zh-CN" altLang="en-US" sz="3500"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3290" y="4777105"/>
            <a:ext cx="4023360" cy="1226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3290" y="1878965"/>
            <a:ext cx="10732770" cy="3117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400"/>
              <a:t>pascal允许在没有事先定义的情况下使用与函数名相同的变量作为返回值</a:t>
            </a:r>
            <a:endParaRPr lang="zh-CN" altLang="en-US" sz="2400"/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400"/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400"/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400"/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400"/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400"/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zh-CN" altLang="en-US" sz="2400"/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400"/>
              <a:t>因此在函数体内遇到与函数名相同的</a:t>
            </a:r>
            <a:r>
              <a:rPr lang="en-US" altLang="zh-CN" sz="2400"/>
              <a:t>id</a:t>
            </a:r>
            <a:r>
              <a:rPr lang="zh-CN" altLang="en-US" sz="2400"/>
              <a:t>，且并非函数递归调用时，对</a:t>
            </a:r>
            <a:r>
              <a:rPr lang="en-US" altLang="zh-CN" sz="2400"/>
              <a:t>id</a:t>
            </a:r>
            <a:r>
              <a:rPr lang="zh-CN" altLang="en-US" sz="2400"/>
              <a:t>做</a:t>
            </a:r>
            <a:r>
              <a:rPr lang="zh-CN" altLang="en-US" sz="2400"/>
              <a:t>转换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08380" y="2483485"/>
            <a:ext cx="3261360" cy="1424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完善类型</a:t>
            </a:r>
            <a:r>
              <a:rPr lang="zh-CN" altLang="en-US" dirty="0"/>
              <a:t>检查</a:t>
            </a:r>
            <a:endParaRPr lang="zh-CN" altLang="en-US" dirty="0"/>
          </a:p>
          <a:p>
            <a:r>
              <a:rPr lang="zh-CN" altLang="en-US" dirty="0"/>
              <a:t>错误处理</a:t>
            </a:r>
            <a:endParaRPr lang="en-US" altLang="zh-CN" dirty="0"/>
          </a:p>
          <a:p>
            <a:pPr lvl="1"/>
            <a:r>
              <a:rPr lang="zh-CN" altLang="en-US" dirty="0"/>
              <a:t>错误的具体原因</a:t>
            </a:r>
            <a:endParaRPr lang="en-US" altLang="zh-CN" dirty="0"/>
          </a:p>
          <a:p>
            <a:pPr lvl="1"/>
            <a:r>
              <a:rPr lang="zh-CN" altLang="en-US" dirty="0"/>
              <a:t>错误定位</a:t>
            </a:r>
            <a:endParaRPr lang="zh-CN" altLang="en-US" dirty="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GUI</a:t>
            </a:r>
            <a:r>
              <a:rPr lang="zh-CN" altLang="en-US" dirty="0">
                <a:solidFill>
                  <a:schemeClr val="tx1"/>
                </a:solidFill>
              </a:rPr>
              <a:t>界面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</a:t>
            </a:r>
            <a:endParaRPr lang="zh-CN" altLang="en-US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5963" y="365124"/>
            <a:ext cx="3860073" cy="61277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program Answer;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{Answer to the Ultimate Question of Life, the Universe, and Everything}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begin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X := 42; {Set X to 42}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writeln</a:t>
            </a:r>
            <a:r>
              <a:rPr lang="en-US" altLang="zh-CN" sz="1800" dirty="0"/>
              <a:t>(X) {Write X to the screen}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end.</a:t>
            </a:r>
            <a:endParaRPr lang="zh-CN" altLang="en-US" sz="1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program answer;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begin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x := 42;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writeln</a:t>
            </a:r>
            <a:r>
              <a:rPr lang="en-US" altLang="zh-CN" sz="1800" dirty="0"/>
              <a:t>(x)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end.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program answer;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begin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x := 42;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writeln</a:t>
            </a:r>
            <a:r>
              <a:rPr lang="en-US" altLang="zh-CN" sz="1800" dirty="0"/>
              <a:t>(x)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end.</a:t>
            </a:r>
            <a:endParaRPr lang="zh-CN" altLang="en-US" sz="1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096000" y="0"/>
            <a:ext cx="5257800" cy="6857999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programstruct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/>
              <a:t>program_head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id	answer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/>
              <a:t>program_body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const_declarations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empty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var_declarations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empty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subprogram_declarations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empty	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compound_statement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</a:t>
            </a:r>
            <a:r>
              <a:rPr lang="en-US" altLang="zh-CN" sz="1200" dirty="0" err="1"/>
              <a:t>statement_list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statement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</a:t>
            </a:r>
            <a:r>
              <a:rPr lang="en-US" altLang="zh-CN" sz="1200" dirty="0" err="1"/>
              <a:t>assign_statement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variable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id	x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</a:t>
            </a:r>
            <a:r>
              <a:rPr lang="en-US" altLang="zh-CN" sz="1200" dirty="0" err="1"/>
              <a:t>id_varpart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empty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:=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expression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</a:t>
            </a:r>
            <a:r>
              <a:rPr lang="en-US" altLang="zh-CN" sz="1200" dirty="0" err="1"/>
              <a:t>simple_expression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term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factor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num	42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statement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</a:t>
            </a:r>
            <a:r>
              <a:rPr lang="en-US" altLang="zh-CN" sz="1200" dirty="0" err="1"/>
              <a:t>procedure_call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id	</a:t>
            </a:r>
            <a:r>
              <a:rPr lang="en-US" altLang="zh-CN" sz="1200" dirty="0" err="1"/>
              <a:t>writeln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expression_list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expression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</a:t>
            </a:r>
            <a:r>
              <a:rPr lang="en-US" altLang="zh-CN" sz="1200" dirty="0" err="1"/>
              <a:t>simple_expression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term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factor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  variable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    id	x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    </a:t>
            </a:r>
            <a:r>
              <a:rPr lang="en-US" altLang="zh-CN" sz="1200" dirty="0" err="1"/>
              <a:t>id_varpart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                  empty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4444"/>
            <a:ext cx="5257800" cy="5593557"/>
          </a:xfrm>
        </p:spPr>
        <p:txBody>
          <a:bodyPr numCol="1">
            <a:noAutofit/>
          </a:bodyPr>
          <a:lstStyle/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programstruct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</a:t>
            </a:r>
            <a:r>
              <a:rPr lang="en-US" altLang="zh-CN" sz="1100" dirty="0" err="1"/>
              <a:t>program_head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id	answer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</a:t>
            </a:r>
            <a:r>
              <a:rPr lang="en-US" altLang="zh-CN" sz="1100" dirty="0" err="1"/>
              <a:t>program_body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const_declarations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empty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var_declarations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empty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subprogram_declarations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empty	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compound_statement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</a:t>
            </a:r>
            <a:r>
              <a:rPr lang="en-US" altLang="zh-CN" sz="1100" dirty="0" err="1"/>
              <a:t>statement_list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statement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</a:t>
            </a:r>
            <a:r>
              <a:rPr lang="en-US" altLang="zh-CN" sz="1100" dirty="0" err="1"/>
              <a:t>assign_statement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variable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id	x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</a:t>
            </a:r>
            <a:r>
              <a:rPr lang="en-US" altLang="zh-CN" sz="1100" dirty="0" err="1"/>
              <a:t>id_varpart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empty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:=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expression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</a:t>
            </a:r>
            <a:r>
              <a:rPr lang="en-US" altLang="zh-CN" sz="1100" dirty="0" err="1"/>
              <a:t>simple_expression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term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  factor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    num	42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statement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</a:t>
            </a:r>
            <a:r>
              <a:rPr lang="en-US" altLang="zh-CN" sz="1100" dirty="0" err="1"/>
              <a:t>procedure_call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id	</a:t>
            </a:r>
            <a:r>
              <a:rPr lang="en-US" altLang="zh-CN" sz="1100" dirty="0" err="1"/>
              <a:t>writeln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</a:t>
            </a:r>
            <a:r>
              <a:rPr lang="en-US" altLang="zh-CN" sz="1100" dirty="0" err="1"/>
              <a:t>expression_list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expression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</a:t>
            </a:r>
            <a:r>
              <a:rPr lang="en-US" altLang="zh-CN" sz="1100" dirty="0" err="1"/>
              <a:t>simple_expression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  term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    factor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      variable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        id	x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        </a:t>
            </a:r>
            <a:r>
              <a:rPr lang="en-US" altLang="zh-CN" sz="1100" dirty="0" err="1"/>
              <a:t>id_varpart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1100" dirty="0"/>
              <a:t>                          empty</a:t>
            </a:r>
            <a:endParaRPr lang="en-US" altLang="zh-CN" sz="11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endParaRPr lang="en-US" altLang="zh-CN" sz="11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['int main()',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'{',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'x',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'=',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'42',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';',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';',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</a:t>
            </a:r>
            <a:r>
              <a:rPr lang="en-US" altLang="zh-CN" sz="1800" dirty="0" err="1"/>
              <a:t>writeln</a:t>
            </a:r>
            <a:r>
              <a:rPr lang="en-US" altLang="zh-CN" sz="1800" dirty="0"/>
              <a:t>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'(',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'x',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')',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';',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';',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'}']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代码生成与格式化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800" dirty="0"/>
              <a:t>['int main()',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'{',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'x',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'=',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'42',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';',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';',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</a:t>
            </a:r>
            <a:r>
              <a:rPr lang="en-US" altLang="zh-CN" sz="1800" dirty="0" err="1"/>
              <a:t>writeln</a:t>
            </a:r>
            <a:r>
              <a:rPr lang="en-US" altLang="zh-CN" sz="1800" dirty="0"/>
              <a:t>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'(',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'x',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')',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';',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';',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'}']</a:t>
            </a:r>
            <a:endParaRPr lang="zh-CN" altLang="en-US" sz="1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#include mp2c.h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int main() 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x = 42;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writeln</a:t>
            </a:r>
            <a:r>
              <a:rPr lang="en-US" altLang="zh-CN" sz="1800" dirty="0"/>
              <a:t>(x);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mp2c.h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 C </a:t>
            </a:r>
            <a:r>
              <a:rPr lang="zh-CN" altLang="en-US" dirty="0"/>
              <a:t>语言下复现的 </a:t>
            </a:r>
            <a:r>
              <a:rPr lang="en-US" altLang="zh-CN" dirty="0"/>
              <a:t>Pascal </a:t>
            </a:r>
            <a:r>
              <a:rPr lang="zh-CN" altLang="en-US" dirty="0"/>
              <a:t>下的常用库函数</a:t>
            </a:r>
            <a:endParaRPr lang="en-US" altLang="zh-CN" dirty="0"/>
          </a:p>
          <a:p>
            <a:r>
              <a:rPr lang="zh-CN" altLang="en-US" dirty="0"/>
              <a:t>目前包含</a:t>
            </a:r>
            <a:endParaRPr lang="en-US" altLang="zh-CN" dirty="0"/>
          </a:p>
          <a:p>
            <a:pPr lvl="1"/>
            <a:r>
              <a:rPr lang="en-US" altLang="zh-CN" dirty="0"/>
              <a:t>Read</a:t>
            </a:r>
            <a:endParaRPr lang="en-US" altLang="zh-CN" dirty="0"/>
          </a:p>
          <a:p>
            <a:pPr lvl="1"/>
            <a:r>
              <a:rPr lang="en-US" altLang="zh-CN" dirty="0"/>
              <a:t>Write</a:t>
            </a:r>
            <a:endParaRPr lang="en-US" altLang="zh-CN" dirty="0"/>
          </a:p>
          <a:p>
            <a:pPr lvl="1"/>
            <a:r>
              <a:rPr lang="en-US" altLang="zh-CN" dirty="0" err="1"/>
              <a:t>readln</a:t>
            </a:r>
            <a:endParaRPr lang="en-US" altLang="zh-CN" dirty="0"/>
          </a:p>
          <a:p>
            <a:pPr lvl="1"/>
            <a:r>
              <a:rPr lang="en-US" altLang="zh-CN" dirty="0" err="1"/>
              <a:t>writeln</a:t>
            </a:r>
            <a:endParaRPr lang="en-US" altLang="zh-CN" dirty="0"/>
          </a:p>
          <a:p>
            <a:pPr lvl="1"/>
            <a:r>
              <a:rPr lang="en-US" altLang="zh-CN" dirty="0"/>
              <a:t>abs</a:t>
            </a:r>
            <a:endParaRPr lang="en-US" altLang="zh-CN" dirty="0"/>
          </a:p>
          <a:p>
            <a:pPr lvl="1"/>
            <a:r>
              <a:rPr lang="en-US" altLang="zh-CN" dirty="0"/>
              <a:t>sqrt</a:t>
            </a:r>
            <a:endParaRPr lang="en-US" altLang="zh-CN" dirty="0"/>
          </a:p>
          <a:p>
            <a:pPr lvl="1"/>
            <a:r>
              <a:rPr lang="en-US" altLang="zh-CN" dirty="0"/>
              <a:t>random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3890" y="1523365"/>
            <a:ext cx="614235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2330" y="744855"/>
            <a:ext cx="10251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符号的定义：函数符号，内建类型符号，数组符号</a:t>
            </a:r>
            <a:endParaRPr lang="zh-CN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latin typeface="+mn-lt"/>
                <a:ea typeface="+mn-ea"/>
                <a:cs typeface="+mn-cs"/>
                <a:sym typeface="+mn-ea"/>
              </a:rPr>
              <a:t>符号表相关操作：进出作用域，插入符号，获取</a:t>
            </a:r>
            <a:r>
              <a:rPr lang="zh-CN" altLang="en-US" sz="2800">
                <a:latin typeface="+mn-lt"/>
                <a:ea typeface="+mn-ea"/>
                <a:cs typeface="+mn-cs"/>
                <a:sym typeface="+mn-ea"/>
              </a:rPr>
              <a:t>符号</a:t>
            </a:r>
            <a:endParaRPr lang="zh-CN" altLang="en-US" sz="2800"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558925"/>
            <a:ext cx="8061960" cy="39090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NWQ3YjNmMGIzNTY5ZmM3YTMxMDdmYmVlMGM2N2RhZj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2295</Words>
  <Application>WPS 演示</Application>
  <PresentationFormat>宽屏</PresentationFormat>
  <Paragraphs>188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中期检查</vt:lpstr>
      <vt:lpstr>数据流</vt:lpstr>
      <vt:lpstr>预处理</vt:lpstr>
      <vt:lpstr>解析</vt:lpstr>
      <vt:lpstr>Visitors</vt:lpstr>
      <vt:lpstr>代码生成与格式化</vt:lpstr>
      <vt:lpstr>mp2c.h</vt:lpstr>
      <vt:lpstr>PowerPoint 演示文稿</vt:lpstr>
      <vt:lpstr>PowerPoint 演示文稿</vt:lpstr>
      <vt:lpstr>PowerPoint 演示文稿</vt:lpstr>
      <vt:lpstr>Todo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中期检查</dc:title>
  <dc:creator>Dlog Niets</dc:creator>
  <cp:lastModifiedBy>WPS_1640954808</cp:lastModifiedBy>
  <cp:revision>20</cp:revision>
  <dcterms:created xsi:type="dcterms:W3CDTF">2024-04-19T09:46:00Z</dcterms:created>
  <dcterms:modified xsi:type="dcterms:W3CDTF">2024-04-21T08:16:59Z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0C5F9BD53B82448F8121559272CFC25C_12</vt:lpwstr>
  </property>
  <property fmtid="{D5CDD505-2E9C-101B-9397-08002B2CF9AE}" pid="3" name="KSOProductBuildVer">
    <vt:lpwstr>2052-12.1.0.16120</vt:lpwstr>
  </property>
</Properties>
</file>