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71" r:id="rId2"/>
    <p:sldId id="487" r:id="rId3"/>
    <p:sldId id="488" r:id="rId4"/>
    <p:sldId id="489" r:id="rId5"/>
    <p:sldId id="490" r:id="rId6"/>
    <p:sldId id="491" r:id="rId7"/>
    <p:sldId id="492" r:id="rId8"/>
    <p:sldId id="673" r:id="rId9"/>
    <p:sldId id="493" r:id="rId10"/>
    <p:sldId id="494" r:id="rId11"/>
    <p:sldId id="495" r:id="rId12"/>
    <p:sldId id="496" r:id="rId13"/>
    <p:sldId id="497" r:id="rId14"/>
    <p:sldId id="500" r:id="rId15"/>
    <p:sldId id="672" r:id="rId16"/>
    <p:sldId id="629" r:id="rId17"/>
    <p:sldId id="630" r:id="rId18"/>
    <p:sldId id="632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808080"/>
    <a:srgbClr val="C0C0C0"/>
    <a:srgbClr val="969696"/>
    <a:srgbClr val="663300"/>
    <a:srgbClr val="FF0000"/>
    <a:srgbClr val="0000FF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8" autoAdjust="0"/>
    <p:restoredTop sz="97304" autoAdjust="0"/>
  </p:normalViewPr>
  <p:slideViewPr>
    <p:cSldViewPr>
      <p:cViewPr>
        <p:scale>
          <a:sx n="75" d="100"/>
          <a:sy n="75" d="100"/>
        </p:scale>
        <p:origin x="-12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23612F3-BB99-4644-81CA-4A6C0FCBD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4147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2D5B6-E02A-4ACD-826E-A824D41BB876}" type="slidenum">
              <a:rPr lang="en-US" altLang="zh-CN" smtClean="0">
                <a:ea typeface="宋体" charset="-122"/>
                <a:cs typeface="微软雅黑"/>
              </a:rPr>
              <a:pPr/>
              <a:t>14</a:t>
            </a:fld>
            <a:endParaRPr lang="en-US" altLang="zh-CN" smtClean="0">
              <a:ea typeface="宋体" charset="-122"/>
              <a:cs typeface="微软雅黑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Cobar 1.0</a:t>
            </a:r>
            <a:r>
              <a:rPr lang="zh-CN" altLang="en-US" smtClean="0">
                <a:ea typeface="宋体" charset="-122"/>
              </a:rPr>
              <a:t>只转发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，不更改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内容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7DD3-EB3B-4B29-BF04-F4E6A9836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214F3-E0BB-41CD-BB18-54B28345F8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292F6-9C9A-44C6-8DA0-227E49B28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5F7F6-EC8F-492E-B0C2-9404601FF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D3856-4383-434D-9D75-CF0B6855B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C6638-20F6-4E86-AF7F-B69F516A6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816B7-DDC6-4308-BEC8-FB45582E04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13B90-E113-4A44-BD00-6A9C457E54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FB9E-F3DC-48BC-8E67-68CD29554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4CE2C-D21C-4819-9CDD-618F5B307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21E2-2BEB-4D93-98A9-7925960CA5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91327-B2C6-4FAF-927C-886F46D52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fld id="{60EDDE64-7FE4-4083-A7AA-4E7250FBA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214414" y="1071546"/>
            <a:ext cx="7162800" cy="990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92D050"/>
                </a:solidFill>
              </a:rPr>
              <a:t>httpService-zaq</a:t>
            </a:r>
            <a:r>
              <a:rPr lang="zh-CN" altLang="en-US" sz="6000" dirty="0" smtClean="0">
                <a:solidFill>
                  <a:srgbClr val="92D050"/>
                </a:solidFill>
              </a:rPr>
              <a:t>介绍</a:t>
            </a:r>
            <a:endParaRPr lang="zh-CN" altLang="en-US" sz="6000" b="1" dirty="0" smtClean="0">
              <a:solidFill>
                <a:srgbClr val="92D050"/>
              </a:solidFill>
              <a:ea typeface="微软雅黑"/>
              <a:cs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357430"/>
            <a:ext cx="9144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/>
              <a:t> </a:t>
            </a:r>
            <a:r>
              <a:rPr lang="en-US" sz="4000" dirty="0" err="1" smtClean="0"/>
              <a:t>httpService-zaq</a:t>
            </a:r>
            <a:r>
              <a:rPr lang="zh-CN" altLang="en-US" sz="4000" dirty="0" smtClean="0"/>
              <a:t>是一个基本</a:t>
            </a:r>
            <a:r>
              <a:rPr lang="en-US" sz="4000" dirty="0" smtClean="0">
                <a:solidFill>
                  <a:srgbClr val="C00000"/>
                </a:solidFill>
              </a:rPr>
              <a:t>http</a:t>
            </a:r>
            <a:r>
              <a:rPr lang="zh-CN" altLang="en-US" sz="4000" dirty="0" smtClean="0"/>
              <a:t>协议开发的分布式事务控制业务处理框架，提供了一套快速开发分布事务接口和客户端调用的的解决方案（见下图），事务控制属于</a:t>
            </a:r>
            <a:r>
              <a:rPr lang="en-US" altLang="zh-CN" sz="4000" dirty="0" smtClean="0"/>
              <a:t>【</a:t>
            </a:r>
            <a:r>
              <a:rPr lang="zh-CN" altLang="en-US" sz="4000" dirty="0" smtClean="0">
                <a:solidFill>
                  <a:srgbClr val="0070C0"/>
                </a:solidFill>
              </a:rPr>
              <a:t>业务补偿型事务</a:t>
            </a:r>
            <a:r>
              <a:rPr lang="en-US" altLang="zh-CN" sz="4000" dirty="0" smtClean="0"/>
              <a:t>】</a:t>
            </a:r>
            <a:r>
              <a:rPr lang="zh-CN" altLang="en-US" sz="4000" dirty="0" smtClean="0"/>
              <a:t>，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0034" y="142852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可以开发的服务接口有下面</a:t>
            </a:r>
            <a:r>
              <a:rPr lang="en-US" dirty="0" smtClean="0"/>
              <a:t>5</a:t>
            </a:r>
            <a:r>
              <a:rPr lang="zh-CN" altLang="en-US" dirty="0" smtClean="0"/>
              <a:t>个（接口说明详见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接口说明</a:t>
            </a:r>
            <a:r>
              <a:rPr lang="en-US" dirty="0" smtClean="0"/>
              <a:t>5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38" name="图片 3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715404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614364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就可以为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AppUser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对象开发出其对应的操作接口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生成的接口地址则为：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http://localhost/ljt/httpService/system/appUser/query</a:t>
            </a:r>
            <a:endParaRPr kumimoji="0" lang="en-US" altLang="zh-CN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21429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b.</a:t>
            </a:r>
            <a:r>
              <a:rPr kumimoji="0" lang="zh-CN" altLang="en-US" b="1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客户端请求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httpService</a:t>
            </a:r>
            <a:r>
              <a:rPr kumimoji="0" lang="zh-CN" altLang="en-US" b="1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包含分布式事务的接口</a:t>
            </a:r>
            <a:endParaRPr kumimoji="0" lang="zh-CN" altLang="en-US" b="1" i="1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需要将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Service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的父类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BaseService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换成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OaBaseService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2" name="图片 5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4296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矩形 52"/>
          <p:cNvSpPr/>
          <p:nvPr/>
        </p:nvSpPr>
        <p:spPr>
          <a:xfrm>
            <a:off x="1357258" y="1785926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并将</a:t>
            </a:r>
            <a:r>
              <a:rPr lang="en-US" altLang="en-US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ServiceImpl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的父类</a:t>
            </a:r>
            <a:r>
              <a:rPr lang="en-US" altLang="en-US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BaseServiceImpl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换成</a:t>
            </a:r>
            <a:r>
              <a:rPr lang="en-US" altLang="en-US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OaBaseServiceImpl</a:t>
            </a:r>
            <a:endParaRPr lang="zh-CN" altLang="en-US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4" name="图片 5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14620"/>
            <a:ext cx="84296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 75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082660"/>
          </a:xfrm>
        </p:spPr>
        <p:txBody>
          <a:bodyPr/>
          <a:lstStyle/>
          <a:p>
            <a:r>
              <a:rPr lang="en-US" sz="3200" dirty="0" smtClean="0">
                <a:solidFill>
                  <a:srgbClr val="00CC00"/>
                </a:solidFill>
              </a:rPr>
              <a:t>action</a:t>
            </a:r>
            <a:r>
              <a:rPr lang="zh-CN" altLang="en-US" sz="3200" dirty="0" smtClean="0">
                <a:solidFill>
                  <a:srgbClr val="00CC00"/>
                </a:solidFill>
              </a:rPr>
              <a:t>中对分布式事务处理的接口调用</a:t>
            </a:r>
            <a:r>
              <a:rPr lang="en-US" sz="3200" dirty="0" smtClean="0">
                <a:solidFill>
                  <a:srgbClr val="00CC00"/>
                </a:solidFill>
              </a:rPr>
              <a:t>demo</a:t>
            </a:r>
            <a:r>
              <a:rPr lang="zh-CN" altLang="en-US" sz="3200" dirty="0" smtClean="0">
                <a:solidFill>
                  <a:srgbClr val="00CC00"/>
                </a:solidFill>
              </a:rPr>
              <a:t>如下</a:t>
            </a:r>
            <a:endParaRPr lang="zh-CN" altLang="en-US" sz="3200" dirty="0">
              <a:solidFill>
                <a:srgbClr val="00CC00"/>
              </a:solidFill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42844" y="1285860"/>
            <a:ext cx="8858312" cy="535785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282" y="1428736"/>
            <a:ext cx="87154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此方法上不能开启事务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 String </a:t>
            </a:r>
            <a:r>
              <a:rPr lang="en-US" b="1" dirty="0" err="1" smtClean="0"/>
              <a:t>callTest</a:t>
            </a:r>
            <a:r>
              <a:rPr lang="en-US" dirty="0" smtClean="0"/>
              <a:t>(){</a:t>
            </a:r>
            <a:endParaRPr lang="zh-CN" altLang="en-US" dirty="0" smtClean="0"/>
          </a:p>
          <a:p>
            <a:r>
              <a:rPr lang="en-US" b="1" dirty="0" smtClean="0"/>
              <a:t>      final</a:t>
            </a:r>
            <a:r>
              <a:rPr lang="en-US" dirty="0" smtClean="0"/>
              <a:t>   </a:t>
            </a:r>
            <a:r>
              <a:rPr lang="en-US" dirty="0" err="1" smtClean="0"/>
              <a:t>AppUser</a:t>
            </a:r>
            <a:r>
              <a:rPr lang="en-US" dirty="0" smtClean="0"/>
              <a:t> au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AppUser</a:t>
            </a:r>
            <a:r>
              <a:rPr lang="en-US" dirty="0" smtClean="0"/>
              <a:t>();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au.setTitle</a:t>
            </a:r>
            <a:r>
              <a:rPr lang="en-US" dirty="0" smtClean="0"/>
              <a:t>(</a:t>
            </a:r>
            <a:r>
              <a:rPr lang="en-US" dirty="0" err="1" smtClean="0"/>
              <a:t>Short.</a:t>
            </a:r>
            <a:r>
              <a:rPr lang="en-US" i="1" dirty="0" err="1" smtClean="0"/>
              <a:t>valueOf</a:t>
            </a:r>
            <a:r>
              <a:rPr lang="en-US" dirty="0" smtClean="0"/>
              <a:t>((</a:t>
            </a:r>
            <a:r>
              <a:rPr lang="en-US" b="1" dirty="0" smtClean="0"/>
              <a:t>short</a:t>
            </a:r>
            <a:r>
              <a:rPr lang="en-US" dirty="0" smtClean="0"/>
              <a:t>) 1));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au.setUsername</a:t>
            </a:r>
            <a:r>
              <a:rPr lang="en-US" dirty="0" smtClean="0"/>
              <a:t>("user" 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au.setPassword</a:t>
            </a:r>
            <a:r>
              <a:rPr lang="en-US" dirty="0" smtClean="0"/>
              <a:t>("1");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au.setFullname</a:t>
            </a:r>
            <a:r>
              <a:rPr lang="en-US" dirty="0" smtClean="0"/>
              <a:t>("</a:t>
            </a:r>
            <a:r>
              <a:rPr lang="zh-CN" altLang="en-US" dirty="0" smtClean="0"/>
              <a:t>李海</a:t>
            </a:r>
            <a:r>
              <a:rPr lang="en-US" dirty="0" smtClean="0"/>
              <a:t>" 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au.setAddress</a:t>
            </a:r>
            <a:r>
              <a:rPr lang="en-US" dirty="0" smtClean="0"/>
              <a:t>("</a:t>
            </a:r>
            <a:r>
              <a:rPr lang="en-US" dirty="0" err="1" smtClean="0"/>
              <a:t>testAddress</a:t>
            </a:r>
            <a:r>
              <a:rPr lang="en-US" dirty="0" smtClean="0"/>
              <a:t>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au.setEducation</a:t>
            </a:r>
            <a:r>
              <a:rPr lang="en-US" dirty="0" smtClean="0"/>
              <a:t>("test");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au.setEmail</a:t>
            </a:r>
            <a:r>
              <a:rPr lang="en-US" dirty="0" smtClean="0"/>
              <a:t>("user"  + "@</a:t>
            </a:r>
            <a:r>
              <a:rPr lang="en-US" dirty="0" err="1" smtClean="0"/>
              <a:t>xpsoft.com</a:t>
            </a:r>
            <a:r>
              <a:rPr lang="en-US" dirty="0" smtClean="0"/>
              <a:t>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au.setAccessionTime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Date());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au.setPhoto</a:t>
            </a:r>
            <a:r>
              <a:rPr lang="en-US" dirty="0" smtClean="0"/>
              <a:t>("photo");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au.setZip</a:t>
            </a:r>
            <a:r>
              <a:rPr lang="en-US" dirty="0" smtClean="0"/>
              <a:t>("00003");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au.setStatus</a:t>
            </a:r>
            <a:r>
              <a:rPr lang="en-US" dirty="0" smtClean="0"/>
              <a:t>(</a:t>
            </a:r>
            <a:r>
              <a:rPr lang="en-US" dirty="0" err="1" smtClean="0"/>
              <a:t>Short.</a:t>
            </a:r>
            <a:r>
              <a:rPr lang="en-US" i="1" dirty="0" err="1" smtClean="0"/>
              <a:t>valueOf</a:t>
            </a:r>
            <a:r>
              <a:rPr lang="en-US" dirty="0" smtClean="0"/>
              <a:t>((</a:t>
            </a:r>
            <a:r>
              <a:rPr lang="en-US" b="1" dirty="0" smtClean="0"/>
              <a:t>short</a:t>
            </a:r>
            <a:r>
              <a:rPr lang="en-US" dirty="0" smtClean="0"/>
              <a:t>) 1));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au.setFax</a:t>
            </a:r>
            <a:r>
              <a:rPr lang="en-US" dirty="0" smtClean="0"/>
              <a:t>("020-003034034");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au.setPosition</a:t>
            </a:r>
            <a:r>
              <a:rPr lang="en-US" dirty="0" smtClean="0"/>
              <a:t>("</a:t>
            </a:r>
            <a:r>
              <a:rPr lang="en-US" dirty="0" err="1" smtClean="0"/>
              <a:t>UserManager</a:t>
            </a:r>
            <a:r>
              <a:rPr lang="en-US" dirty="0" smtClean="0"/>
              <a:t>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au.setDelFlag</a:t>
            </a:r>
            <a:r>
              <a:rPr lang="en-US" dirty="0" smtClean="0"/>
              <a:t>(</a:t>
            </a:r>
            <a:r>
              <a:rPr lang="en-US" dirty="0" err="1" smtClean="0"/>
              <a:t>Constants.FLAG_UNDELETED</a:t>
            </a:r>
            <a:r>
              <a:rPr lang="en-US" dirty="0" smtClean="0"/>
              <a:t>);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285688" y="142852"/>
            <a:ext cx="8572592" cy="650085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20" y="285728"/>
            <a:ext cx="85011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en-US" dirty="0" smtClean="0"/>
              <a:t>      </a:t>
            </a:r>
            <a:r>
              <a:rPr lang="en-US" b="1" dirty="0" smtClean="0"/>
              <a:t>final</a:t>
            </a:r>
            <a:r>
              <a:rPr lang="en-US" dirty="0" smtClean="0"/>
              <a:t>  String host=“</a:t>
            </a:r>
            <a:r>
              <a:rPr lang="en-US" dirty="0" err="1" smtClean="0"/>
              <a:t>ljt</a:t>
            </a:r>
            <a:r>
              <a:rPr lang="en-US" dirty="0" smtClean="0"/>
              <a:t>”;//</a:t>
            </a:r>
            <a:r>
              <a:rPr lang="zh-CN" altLang="en-US" dirty="0" smtClean="0">
                <a:solidFill>
                  <a:srgbClr val="FF0000"/>
                </a:solidFill>
              </a:rPr>
              <a:t>应用名</a:t>
            </a:r>
          </a:p>
          <a:p>
            <a:r>
              <a:rPr lang="en-US" dirty="0" smtClean="0"/>
              <a:t>      </a:t>
            </a:r>
            <a:r>
              <a:rPr lang="en-US" b="1" dirty="0" smtClean="0"/>
              <a:t>final</a:t>
            </a:r>
            <a:r>
              <a:rPr lang="en-US" dirty="0" smtClean="0"/>
              <a:t>   String </a:t>
            </a:r>
            <a:r>
              <a:rPr lang="en-US" dirty="0" err="1" smtClean="0"/>
              <a:t>packagez</a:t>
            </a:r>
            <a:r>
              <a:rPr lang="en-US" dirty="0" smtClean="0"/>
              <a:t>=“system”;//</a:t>
            </a:r>
            <a:r>
              <a:rPr lang="zh-CN" altLang="en-US" dirty="0" smtClean="0">
                <a:solidFill>
                  <a:srgbClr val="FF0000"/>
                </a:solidFill>
              </a:rPr>
              <a:t>模块包名</a:t>
            </a:r>
          </a:p>
          <a:p>
            <a:r>
              <a:rPr lang="en-US" dirty="0" smtClean="0"/>
              <a:t>      </a:t>
            </a:r>
            <a:r>
              <a:rPr lang="en-US" b="1" dirty="0" smtClean="0"/>
              <a:t>final</a:t>
            </a:r>
            <a:r>
              <a:rPr lang="en-US" dirty="0" smtClean="0"/>
              <a:t>   String action=“</a:t>
            </a:r>
            <a:r>
              <a:rPr lang="en-US" dirty="0" err="1" smtClean="0"/>
              <a:t>appUser</a:t>
            </a:r>
            <a:r>
              <a:rPr lang="en-US" dirty="0" smtClean="0"/>
              <a:t>”;//</a:t>
            </a:r>
            <a:r>
              <a:rPr lang="zh-CN" altLang="en-US" dirty="0" smtClean="0">
                <a:solidFill>
                  <a:srgbClr val="FF0000"/>
                </a:solidFill>
              </a:rPr>
              <a:t>功能名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个事务命令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TransactionCommand</a:t>
            </a:r>
            <a:r>
              <a:rPr lang="en-US" dirty="0" smtClean="0"/>
              <a:t> command0=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TransactionCommand</a:t>
            </a:r>
            <a:r>
              <a:rPr lang="en-US" dirty="0" smtClean="0"/>
              <a:t>() {</a:t>
            </a:r>
            <a:endParaRPr lang="zh-CN" altLang="en-US" dirty="0" smtClean="0"/>
          </a:p>
          <a:p>
            <a:r>
              <a:rPr lang="en-US" dirty="0" smtClean="0"/>
              <a:t>			@Override</a:t>
            </a:r>
            <a:endParaRPr lang="zh-CN" altLang="en-US" dirty="0" smtClean="0"/>
          </a:p>
          <a:p>
            <a:r>
              <a:rPr lang="en-US" dirty="0" smtClean="0"/>
              <a:t>		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HttpServiceCommit</a:t>
            </a:r>
            <a:r>
              <a:rPr lang="en-US" dirty="0" smtClean="0"/>
              <a:t> </a:t>
            </a:r>
            <a:r>
              <a:rPr lang="en-US" b="1" dirty="0" smtClean="0"/>
              <a:t>execute</a:t>
            </a:r>
            <a:r>
              <a:rPr lang="en-US" dirty="0" smtClean="0"/>
              <a:t>() {</a:t>
            </a:r>
            <a:endParaRPr lang="zh-CN" alt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appUserService.save</a:t>
            </a:r>
            <a:r>
              <a:rPr lang="en-US" dirty="0" smtClean="0"/>
              <a:t>(au);</a:t>
            </a:r>
            <a:endParaRPr lang="zh-CN" altLang="en-US" dirty="0" smtClean="0"/>
          </a:p>
          <a:p>
            <a:r>
              <a:rPr lang="en-US" dirty="0" smtClean="0"/>
              <a:t>			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dirty="0" smtClean="0"/>
              <a:t>			}</a:t>
            </a:r>
            <a:endParaRPr lang="zh-CN" altLang="en-US" dirty="0" smtClean="0"/>
          </a:p>
          <a:p>
            <a:r>
              <a:rPr lang="en-US" dirty="0" smtClean="0"/>
              <a:t>       };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个事务命令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TransactionCommand</a:t>
            </a:r>
            <a:r>
              <a:rPr lang="en-US" dirty="0" smtClean="0"/>
              <a:t> command1=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TransactionCommand</a:t>
            </a:r>
            <a:r>
              <a:rPr lang="en-US" dirty="0" smtClean="0"/>
              <a:t>() {</a:t>
            </a:r>
            <a:endParaRPr lang="zh-CN" altLang="en-US" dirty="0" smtClean="0"/>
          </a:p>
          <a:p>
            <a:r>
              <a:rPr lang="en-US" dirty="0" smtClean="0"/>
              <a:t>			@Override</a:t>
            </a:r>
            <a:endParaRPr lang="zh-CN" altLang="en-US" dirty="0" smtClean="0"/>
          </a:p>
          <a:p>
            <a:r>
              <a:rPr lang="en-US" dirty="0" smtClean="0"/>
              <a:t>		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HttpServiceCommit</a:t>
            </a:r>
            <a:r>
              <a:rPr lang="en-US" dirty="0" smtClean="0"/>
              <a:t> </a:t>
            </a:r>
            <a:r>
              <a:rPr lang="en-US" b="1" dirty="0" smtClean="0"/>
              <a:t>execute</a:t>
            </a:r>
            <a:r>
              <a:rPr lang="en-US" dirty="0" smtClean="0"/>
              <a:t>() {</a:t>
            </a:r>
            <a:endParaRPr lang="zh-CN" altLang="en-US" dirty="0" smtClean="0"/>
          </a:p>
          <a:p>
            <a:r>
              <a:rPr lang="en-US" dirty="0" smtClean="0"/>
              <a:t>				</a:t>
            </a:r>
            <a:r>
              <a:rPr lang="en-US" b="1" dirty="0" smtClean="0"/>
              <a:t>return</a:t>
            </a:r>
            <a:r>
              <a:rPr lang="en-US" dirty="0" smtClean="0"/>
              <a:t> 		</a:t>
            </a:r>
            <a:r>
              <a:rPr lang="en-US" dirty="0" err="1" smtClean="0"/>
              <a:t>appUserService.prepareSaveOrUpdate</a:t>
            </a:r>
            <a:r>
              <a:rPr lang="en-US" dirty="0" smtClean="0"/>
              <a:t>(host, </a:t>
            </a:r>
            <a:r>
              <a:rPr lang="en-US" dirty="0" err="1" smtClean="0"/>
              <a:t>packagez</a:t>
            </a:r>
            <a:r>
              <a:rPr lang="en-US" dirty="0" smtClean="0"/>
              <a:t>, action, au);</a:t>
            </a:r>
            <a:endParaRPr lang="zh-CN" altLang="en-US" dirty="0" smtClean="0"/>
          </a:p>
          <a:p>
            <a:r>
              <a:rPr lang="en-US" dirty="0" smtClean="0"/>
              <a:t>			}</a:t>
            </a:r>
            <a:endParaRPr lang="zh-CN" altLang="en-US" dirty="0" smtClean="0"/>
          </a:p>
          <a:p>
            <a:r>
              <a:rPr lang="en-US" dirty="0" smtClean="0"/>
              <a:t>       };       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4282" y="214290"/>
            <a:ext cx="8786874" cy="650085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857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zh-CN" altLang="en-US" dirty="0" smtClean="0"/>
              <a:t>预处理两个事务命令</a:t>
            </a:r>
            <a:r>
              <a:rPr lang="en-US" dirty="0" smtClean="0"/>
              <a:t>	   </a:t>
            </a:r>
            <a:r>
              <a:rPr lang="en-US" dirty="0" err="1" smtClean="0"/>
              <a:t>HttpServiceCommit</a:t>
            </a:r>
            <a:r>
              <a:rPr lang="en-US" dirty="0" smtClean="0"/>
              <a:t>[] commits= //</a:t>
            </a:r>
            <a:r>
              <a:rPr lang="en-US" dirty="0" err="1" smtClean="0"/>
              <a:t>appUserService.prepareTransaction</a:t>
            </a:r>
            <a:r>
              <a:rPr lang="en-US" dirty="0" smtClean="0"/>
              <a:t>(command0,command1);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快捷的单个事务保存</a:t>
            </a:r>
            <a:r>
              <a:rPr lang="en-US" dirty="0" smtClean="0"/>
              <a:t>	   </a:t>
            </a:r>
            <a:r>
              <a:rPr lang="en-US" dirty="0" err="1" smtClean="0"/>
              <a:t>HttpServiceCommit</a:t>
            </a:r>
            <a:r>
              <a:rPr lang="en-US" dirty="0" smtClean="0"/>
              <a:t>[] commits= //</a:t>
            </a:r>
            <a:r>
              <a:rPr lang="en-US" dirty="0" err="1" smtClean="0"/>
              <a:t>appUserService.saveWithLocal</a:t>
            </a:r>
            <a:r>
              <a:rPr lang="en-US" dirty="0" smtClean="0"/>
              <a:t>(host, </a:t>
            </a:r>
            <a:r>
              <a:rPr lang="en-US" u="sng" dirty="0" err="1" smtClean="0"/>
              <a:t>packagez</a:t>
            </a:r>
            <a:r>
              <a:rPr lang="en-US" dirty="0" smtClean="0"/>
              <a:t>, action, </a:t>
            </a:r>
            <a:r>
              <a:rPr lang="en-US" u="sng" dirty="0" smtClean="0"/>
              <a:t>au</a:t>
            </a:r>
            <a:r>
              <a:rPr lang="en-US" dirty="0" smtClean="0"/>
              <a:t>);</a:t>
            </a:r>
            <a:endParaRPr lang="zh-CN" altLang="en-US" dirty="0" smtClean="0"/>
          </a:p>
          <a:p>
            <a:r>
              <a:rPr lang="en-US" dirty="0" smtClean="0"/>
              <a:t> //</a:t>
            </a:r>
            <a:r>
              <a:rPr lang="zh-CN" altLang="en-US" dirty="0" smtClean="0"/>
              <a:t>事务提交</a:t>
            </a:r>
            <a:r>
              <a:rPr lang="en-US" altLang="zh-CN" dirty="0" smtClean="0"/>
              <a:t>[</a:t>
            </a:r>
            <a:r>
              <a:rPr lang="en-US" dirty="0" err="1" smtClean="0"/>
              <a:t>SimpleCallBack</a:t>
            </a:r>
            <a:r>
              <a:rPr lang="zh-CN" altLang="en-US" dirty="0" smtClean="0"/>
              <a:t>是一个简单的事务失败处理方式</a:t>
            </a:r>
            <a:r>
              <a:rPr lang="en-US" altLang="zh-CN" dirty="0" smtClean="0"/>
              <a:t>]</a:t>
            </a:r>
            <a:r>
              <a:rPr lang="en-US" dirty="0" smtClean="0"/>
              <a:t>		 </a:t>
            </a:r>
            <a:r>
              <a:rPr lang="en-US" dirty="0" err="1" smtClean="0"/>
              <a:t>boolean</a:t>
            </a:r>
            <a:r>
              <a:rPr lang="en-US" dirty="0" smtClean="0"/>
              <a:t> //</a:t>
            </a:r>
            <a:r>
              <a:rPr lang="en-US" dirty="0" err="1" smtClean="0"/>
              <a:t>retBoo</a:t>
            </a:r>
            <a:r>
              <a:rPr lang="en-US" dirty="0" smtClean="0"/>
              <a:t>=</a:t>
            </a:r>
            <a:r>
              <a:rPr lang="en-US" dirty="0" err="1" smtClean="0"/>
              <a:t>appUserService.saveReCall</a:t>
            </a:r>
            <a:r>
              <a:rPr lang="en-US" dirty="0" smtClean="0"/>
              <a:t>(</a:t>
            </a:r>
            <a:r>
              <a:rPr lang="en-US" dirty="0" err="1" smtClean="0"/>
              <a:t>commits,new</a:t>
            </a:r>
            <a:r>
              <a:rPr lang="en-US" dirty="0" smtClean="0"/>
              <a:t> </a:t>
            </a:r>
            <a:r>
              <a:rPr lang="en-US" dirty="0" err="1" smtClean="0"/>
              <a:t>SimpleCallBack</a:t>
            </a:r>
            <a:r>
              <a:rPr lang="en-US" dirty="0" smtClean="0"/>
              <a:t>());</a:t>
            </a:r>
            <a:endParaRPr lang="zh-CN" alt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对多个命令进行统一处理（包括预处理</a:t>
            </a:r>
            <a:r>
              <a:rPr lang="en-US" altLang="zh-CN" dirty="0" smtClean="0"/>
              <a:t>[</a:t>
            </a:r>
            <a:r>
              <a:rPr lang="zh-CN" altLang="en-US" dirty="0" smtClean="0"/>
              <a:t>失败会抛出异常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和事务提交</a:t>
            </a:r>
            <a:r>
              <a:rPr lang="en-US" altLang="zh-CN" dirty="0" smtClean="0"/>
              <a:t>[</a:t>
            </a:r>
            <a:r>
              <a:rPr lang="zh-CN" altLang="en-US" dirty="0" smtClean="0"/>
              <a:t>返回</a:t>
            </a:r>
            <a:r>
              <a:rPr lang="en-US" dirty="0" err="1" smtClean="0"/>
              <a:t>retBoo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retBoo</a:t>
            </a:r>
            <a:r>
              <a:rPr lang="en-US" dirty="0" smtClean="0"/>
              <a:t>=</a:t>
            </a:r>
            <a:r>
              <a:rPr lang="en-US" dirty="0" err="1" smtClean="0"/>
              <a:t>appUserService.callCommon</a:t>
            </a:r>
            <a:r>
              <a:rPr lang="en-US" dirty="0" smtClean="0"/>
              <a:t>(command0,command1);</a:t>
            </a:r>
            <a:endParaRPr lang="zh-CN" altLang="en-US" dirty="0" smtClean="0"/>
          </a:p>
          <a:p>
            <a:r>
              <a:rPr lang="en-US" dirty="0" smtClean="0"/>
              <a:t>//		</a:t>
            </a:r>
            <a:r>
              <a:rPr lang="en-US" dirty="0" err="1" smtClean="0"/>
              <a:t>HttpServiceCommit</a:t>
            </a:r>
            <a:r>
              <a:rPr lang="en-US" dirty="0" smtClean="0"/>
              <a:t>[]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retBoo</a:t>
            </a:r>
            <a:r>
              <a:rPr lang="en-US" dirty="0" smtClean="0"/>
              <a:t>);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dirty="0" err="1" smtClean="0"/>
              <a:t>setJsonString</a:t>
            </a:r>
            <a:r>
              <a:rPr lang="en-US" dirty="0" smtClean="0"/>
              <a:t>(</a:t>
            </a:r>
            <a:r>
              <a:rPr lang="en-US" dirty="0" err="1" smtClean="0"/>
              <a:t>retBoo</a:t>
            </a:r>
            <a:r>
              <a:rPr lang="en-US" dirty="0" smtClean="0"/>
              <a:t>+"");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调用查询接口</a:t>
            </a:r>
            <a:r>
              <a:rPr lang="en-US" dirty="0" smtClean="0"/>
              <a:t>	   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dirty="0" err="1" smtClean="0"/>
              <a:t>RetObj</a:t>
            </a:r>
            <a:r>
              <a:rPr lang="en-US" dirty="0" smtClean="0"/>
              <a:t>&lt;</a:t>
            </a:r>
            <a:r>
              <a:rPr lang="en-US" dirty="0" err="1" smtClean="0"/>
              <a:t>AppUser</a:t>
            </a:r>
            <a:r>
              <a:rPr lang="en-US" dirty="0" smtClean="0"/>
              <a:t>&gt; </a:t>
            </a:r>
            <a:r>
              <a:rPr lang="en-US" dirty="0" err="1" smtClean="0"/>
              <a:t>retAu</a:t>
            </a:r>
            <a:r>
              <a:rPr lang="en-US" dirty="0" smtClean="0"/>
              <a:t>=</a:t>
            </a:r>
            <a:r>
              <a:rPr lang="en-US" dirty="0" err="1" smtClean="0"/>
              <a:t>appUserService.query</a:t>
            </a:r>
            <a:r>
              <a:rPr lang="en-US" dirty="0" smtClean="0"/>
              <a:t>(host, </a:t>
            </a:r>
            <a:r>
              <a:rPr lang="en-US" dirty="0" err="1" smtClean="0"/>
              <a:t>packagez</a:t>
            </a:r>
            <a:r>
              <a:rPr lang="en-US" dirty="0" smtClean="0"/>
              <a:t>, action,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BasicNameValuePair</a:t>
            </a:r>
            <a:r>
              <a:rPr lang="en-US" dirty="0" smtClean="0"/>
              <a:t>("</a:t>
            </a:r>
            <a:r>
              <a:rPr lang="en-US" dirty="0" err="1" smtClean="0"/>
              <a:t>Q_username_S_EQ","admin</a:t>
            </a:r>
            <a:r>
              <a:rPr lang="en-US" dirty="0" smtClean="0"/>
              <a:t>"));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userId</a:t>
            </a:r>
            <a:r>
              <a:rPr lang="en-US" dirty="0" smtClean="0"/>
              <a:t>======"+</a:t>
            </a:r>
            <a:r>
              <a:rPr lang="en-US" dirty="0" err="1" smtClean="0"/>
              <a:t>retAu.getObjs</a:t>
            </a:r>
            <a:r>
              <a:rPr lang="en-US" dirty="0" smtClean="0"/>
              <a:t>().get(0).</a:t>
            </a:r>
            <a:r>
              <a:rPr lang="en-US" dirty="0" err="1" smtClean="0"/>
              <a:t>getUserId</a:t>
            </a:r>
            <a:r>
              <a:rPr lang="en-US" dirty="0" smtClean="0"/>
              <a:t>());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b="1" dirty="0" smtClean="0"/>
              <a:t>return</a:t>
            </a:r>
            <a:r>
              <a:rPr lang="en-US" dirty="0" smtClean="0"/>
              <a:t> SUCCESS;</a:t>
            </a:r>
            <a:endParaRPr lang="zh-CN" altLang="en-US" dirty="0" smtClean="0"/>
          </a:p>
          <a:p>
            <a:r>
              <a:rPr lang="en-US" dirty="0" smtClean="0"/>
              <a:t>			   </a:t>
            </a:r>
            <a:endParaRPr lang="zh-CN" altLang="en-US" dirty="0" smtClean="0"/>
          </a:p>
          <a:p>
            <a:r>
              <a:rPr lang="en-US" dirty="0" smtClean="0"/>
              <a:t>	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2142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宋体" pitchFamily="2" charset="-122"/>
                <a:cs typeface="仿宋" pitchFamily="49" charset="-122"/>
              </a:rPr>
              <a:t>测试调用客户端的地址为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宋体" pitchFamily="2" charset="-122"/>
                <a:cs typeface="仿宋" pitchFamily="49" charset="-122"/>
              </a:rPr>
              <a:t>http://localhost/ljt/system/callTestAppUser.do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571472" y="35716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92D050"/>
                </a:solidFill>
              </a:rPr>
              <a:t>httpService</a:t>
            </a:r>
            <a:r>
              <a:rPr lang="zh-CN" altLang="en-US" dirty="0" smtClean="0">
                <a:solidFill>
                  <a:srgbClr val="92D050"/>
                </a:solidFill>
              </a:rPr>
              <a:t>框架后期待完成内容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000496" y="1000108"/>
            <a:ext cx="1357322" cy="328614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14810" y="1357298"/>
            <a:ext cx="461665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多事务命令并发处理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 bwMode="auto">
          <a:xfrm>
            <a:off x="6000760" y="1000108"/>
            <a:ext cx="1071570" cy="328614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72198" y="1285860"/>
            <a:ext cx="461665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垃圾数据定时清理功能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 bwMode="auto">
          <a:xfrm>
            <a:off x="1000100" y="1071546"/>
            <a:ext cx="2000264" cy="314327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14480" y="1285860"/>
            <a:ext cx="461665" cy="3071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失败务重新提交处理事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 bwMode="auto">
          <a:xfrm>
            <a:off x="0" y="4714884"/>
            <a:ext cx="1357322" cy="178592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客户端定时器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ea typeface="微软雅黑" pitchFamily="34" charset="-122"/>
              </a:rPr>
              <a:t>轮询依次提交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1428728" y="4786322"/>
            <a:ext cx="1500198" cy="178595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后台管理界面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ea typeface="微软雅黑" pitchFamily="34" charset="-122"/>
              </a:rPr>
              <a:t>人工手动提交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3000364" y="4857760"/>
            <a:ext cx="1428760" cy="178595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rPr>
              <a:t>开放接口给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服务端</a:t>
            </a:r>
            <a:endParaRPr lang="en-US" altLang="zh-CN" dirty="0" smtClean="0">
              <a:solidFill>
                <a:srgbClr val="FF0000"/>
              </a:solidFill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rPr>
              <a:t>进行强制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刷新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5400000">
            <a:off x="500034" y="4071942"/>
            <a:ext cx="1000132" cy="5715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16200000" flipH="1">
            <a:off x="1428728" y="4357694"/>
            <a:ext cx="1500198" cy="2143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16200000" flipH="1">
            <a:off x="2393141" y="3893347"/>
            <a:ext cx="1428760" cy="12144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2214546" y="1714488"/>
            <a:ext cx="461665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（客户端）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857752" y="1571612"/>
            <a:ext cx="461665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（客户端）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429388" y="1714488"/>
            <a:ext cx="461665" cy="16430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（服务端）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 bwMode="auto">
          <a:xfrm>
            <a:off x="7572396" y="1000108"/>
            <a:ext cx="1285884" cy="328614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182312" y="1428736"/>
            <a:ext cx="461665" cy="24288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日志分类记录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 bwMode="auto">
          <a:xfrm>
            <a:off x="500034" y="500042"/>
            <a:ext cx="8215370" cy="385765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7224" y="1928802"/>
            <a:ext cx="721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OA</a:t>
            </a:r>
            <a:r>
              <a:rPr lang="zh-CN" altLang="en-US" sz="3200" dirty="0" smtClean="0">
                <a:solidFill>
                  <a:srgbClr val="FF0000"/>
                </a:solidFill>
              </a:rPr>
              <a:t>项目使用</a:t>
            </a:r>
            <a:r>
              <a:rPr lang="en-US" altLang="zh-CN" sz="3200" dirty="0" smtClean="0">
                <a:solidFill>
                  <a:srgbClr val="FF0000"/>
                </a:solidFill>
              </a:rPr>
              <a:t>HTTPSERVICE</a:t>
            </a:r>
            <a:r>
              <a:rPr lang="zh-CN" altLang="en-US" sz="3200" dirty="0" smtClean="0">
                <a:solidFill>
                  <a:srgbClr val="FF0000"/>
                </a:solidFill>
              </a:rPr>
              <a:t>框架讨论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			   </a:t>
            </a:r>
            <a:r>
              <a:rPr lang="zh-CN" altLang="en-US" sz="3200" dirty="0" smtClean="0">
                <a:solidFill>
                  <a:srgbClr val="FF0000"/>
                </a:solidFill>
              </a:rPr>
              <a:t>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		</a:t>
            </a:r>
            <a:r>
              <a:rPr lang="zh-CN" altLang="en-US" sz="3200" dirty="0" smtClean="0">
                <a:solidFill>
                  <a:srgbClr val="FF0000"/>
                </a:solidFill>
              </a:rPr>
              <a:t>事务预处理方式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14282" y="4214818"/>
            <a:ext cx="3429024" cy="157163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微软雅黑" pitchFamily="34" charset="-122"/>
              </a:rPr>
              <a:t>针对每一个待操作的表</a:t>
            </a:r>
            <a:endParaRPr kumimoji="0" lang="en-US" altLang="zh-CN" sz="18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微软雅黑" pitchFamily="34" charset="-122"/>
              </a:rPr>
              <a:t>加一个临时表</a:t>
            </a:r>
          </a:p>
        </p:txBody>
      </p:sp>
      <p:sp>
        <p:nvSpPr>
          <p:cNvPr id="72" name="椭圆 71"/>
          <p:cNvSpPr/>
          <p:nvPr/>
        </p:nvSpPr>
        <p:spPr bwMode="auto">
          <a:xfrm>
            <a:off x="5214910" y="4214818"/>
            <a:ext cx="3929090" cy="164305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针对表中的数据加项目数据标识列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00"/>
                </a:solidFill>
              </a:rPr>
              <a:t>扩展介绍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1000100" y="2285992"/>
            <a:ext cx="2357454" cy="407196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接口防火墙</a:t>
            </a:r>
          </a:p>
        </p:txBody>
      </p:sp>
      <p:sp>
        <p:nvSpPr>
          <p:cNvPr id="95" name="椭圆 94"/>
          <p:cNvSpPr/>
          <p:nvPr/>
        </p:nvSpPr>
        <p:spPr bwMode="auto">
          <a:xfrm>
            <a:off x="4286248" y="2357430"/>
            <a:ext cx="2428892" cy="392909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http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协议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1428736"/>
            <a:ext cx="84296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它强烈的拥抱了</a:t>
            </a:r>
            <a:r>
              <a:rPr lang="en-US" sz="2400" dirty="0" smtClean="0"/>
              <a:t>Spring,</a:t>
            </a:r>
            <a:r>
              <a:rPr lang="zh-CN" altLang="en-US" sz="2400" dirty="0" smtClean="0"/>
              <a:t>现在持久层暂时只以</a:t>
            </a:r>
            <a:r>
              <a:rPr lang="en-US" sz="2400" dirty="0" smtClean="0"/>
              <a:t>Hibernate</a:t>
            </a:r>
            <a:r>
              <a:rPr lang="zh-CN" altLang="en-US" sz="2400" dirty="0" smtClean="0"/>
              <a:t>处理，以原始的</a:t>
            </a:r>
            <a:r>
              <a:rPr lang="en-US" sz="2400" dirty="0" err="1" smtClean="0"/>
              <a:t>Servlet</a:t>
            </a:r>
            <a:r>
              <a:rPr lang="zh-CN" altLang="en-US" sz="2400" dirty="0" smtClean="0"/>
              <a:t>做控制，开发出的接口正则格式为：</a:t>
            </a:r>
            <a:r>
              <a:rPr lang="en-US" sz="2400" dirty="0" smtClean="0">
                <a:solidFill>
                  <a:srgbClr val="C00000"/>
                </a:solidFill>
              </a:rPr>
              <a:t>^http://.*?/</a:t>
            </a:r>
            <a:r>
              <a:rPr lang="en-US" sz="2400" dirty="0" err="1" smtClean="0">
                <a:solidFill>
                  <a:srgbClr val="C00000"/>
                </a:solidFill>
              </a:rPr>
              <a:t>httpService</a:t>
            </a:r>
            <a:r>
              <a:rPr lang="en-US" sz="2400" dirty="0" smtClean="0">
                <a:solidFill>
                  <a:srgbClr val="C00000"/>
                </a:solidFill>
              </a:rPr>
              <a:t>/.*?/.*?/.*?$</a:t>
            </a:r>
            <a:r>
              <a:rPr lang="zh-CN" altLang="en-US" sz="2400" dirty="0" smtClean="0"/>
              <a:t>解析后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</a:t>
            </a:r>
            <a:r>
              <a:rPr lang="zh-CN" altLang="en-US" sz="2400" dirty="0" smtClean="0"/>
              <a:t>为</a:t>
            </a:r>
            <a:r>
              <a:rPr lang="en-US" sz="2400" dirty="0" smtClean="0">
                <a:solidFill>
                  <a:srgbClr val="C00000"/>
                </a:solidFill>
              </a:rPr>
              <a:t>/</a:t>
            </a:r>
            <a:r>
              <a:rPr lang="en-US" sz="2400" dirty="0" err="1" smtClean="0">
                <a:solidFill>
                  <a:srgbClr val="C00000"/>
                </a:solidFill>
              </a:rPr>
              <a:t>httpService</a:t>
            </a:r>
            <a:r>
              <a:rPr lang="en-US" sz="2400" dirty="0" smtClean="0">
                <a:solidFill>
                  <a:srgbClr val="C00000"/>
                </a:solidFill>
              </a:rPr>
              <a:t>/{</a:t>
            </a:r>
            <a:r>
              <a:rPr lang="zh-CN" altLang="en-US" sz="2400" dirty="0" smtClean="0">
                <a:solidFill>
                  <a:srgbClr val="C00000"/>
                </a:solidFill>
              </a:rPr>
              <a:t>模块</a:t>
            </a:r>
            <a:r>
              <a:rPr lang="en-US" sz="2400" dirty="0" smtClean="0">
                <a:solidFill>
                  <a:srgbClr val="C00000"/>
                </a:solidFill>
              </a:rPr>
              <a:t>}/{Action}/{</a:t>
            </a:r>
            <a:r>
              <a:rPr lang="zh-CN" altLang="en-US" sz="2400" dirty="0" smtClean="0">
                <a:solidFill>
                  <a:srgbClr val="C00000"/>
                </a:solidFill>
              </a:rPr>
              <a:t>方法</a:t>
            </a:r>
            <a:r>
              <a:rPr lang="en-US" sz="2400" dirty="0" smtClean="0">
                <a:solidFill>
                  <a:srgbClr val="C00000"/>
                </a:solidFill>
              </a:rPr>
              <a:t>}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{</a:t>
            </a:r>
            <a:r>
              <a:rPr lang="zh-CN" altLang="en-US" sz="2400" dirty="0" smtClean="0">
                <a:solidFill>
                  <a:srgbClr val="0070C0"/>
                </a:solidFill>
              </a:rPr>
              <a:t>模块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r>
              <a:rPr lang="zh-CN" altLang="en-US" sz="2400" dirty="0" smtClean="0"/>
              <a:t>：</a:t>
            </a:r>
            <a:r>
              <a:rPr lang="en-US" sz="2400" dirty="0" err="1" smtClean="0"/>
              <a:t>eg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struts2 </a:t>
            </a:r>
            <a:r>
              <a:rPr lang="zh-CN" altLang="en-US" sz="2400" dirty="0" smtClean="0"/>
              <a:t>的</a:t>
            </a:r>
            <a:r>
              <a:rPr lang="en-US" sz="2400" dirty="0" err="1" smtClean="0"/>
              <a:t>nameSpace</a:t>
            </a:r>
            <a:endParaRPr lang="zh-CN" alt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{Action}</a:t>
            </a:r>
            <a:r>
              <a:rPr lang="zh-CN" altLang="en-US" sz="2400" dirty="0" smtClean="0"/>
              <a:t>：注入到</a:t>
            </a:r>
            <a:r>
              <a:rPr lang="en-US" sz="2400" dirty="0" smtClean="0"/>
              <a:t>Spring</a:t>
            </a:r>
            <a:r>
              <a:rPr lang="zh-CN" altLang="en-US" sz="2400" dirty="0" smtClean="0"/>
              <a:t>容器中的</a:t>
            </a:r>
            <a:r>
              <a:rPr lang="en-US" sz="2400" dirty="0" smtClean="0"/>
              <a:t>Action</a:t>
            </a:r>
            <a:r>
              <a:rPr lang="zh-CN" altLang="en-US" sz="2400" dirty="0" smtClean="0"/>
              <a:t>类的前缀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{</a:t>
            </a:r>
            <a:r>
              <a:rPr lang="zh-CN" altLang="en-US" sz="2400" dirty="0" smtClean="0">
                <a:solidFill>
                  <a:srgbClr val="0070C0"/>
                </a:solidFill>
              </a:rPr>
              <a:t>方法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r>
              <a:rPr lang="zh-CN" altLang="en-US" sz="2400" dirty="0" smtClean="0"/>
              <a:t>：实现了</a:t>
            </a:r>
            <a:r>
              <a:rPr lang="en-US" sz="2400" dirty="0" err="1" smtClean="0"/>
              <a:t>com.zaq.ihttp.web.server.HttpServiceBaseAction</a:t>
            </a:r>
            <a:r>
              <a:rPr lang="zh-CN" altLang="en-US" sz="2400" dirty="0" smtClean="0"/>
              <a:t>的方法名或继承了</a:t>
            </a:r>
            <a:r>
              <a:rPr lang="en-US" sz="2400" dirty="0" smtClean="0"/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com.zaq.oa.OaBaseAction</a:t>
            </a:r>
            <a:r>
              <a:rPr lang="zh-CN" altLang="en-US" sz="2400" dirty="0" smtClean="0"/>
              <a:t>需要实现，具体为：</a:t>
            </a:r>
            <a:r>
              <a:rPr lang="en-US" sz="2400" dirty="0" smtClean="0"/>
              <a:t>				</a:t>
            </a:r>
            <a:r>
              <a:rPr lang="en-US" sz="2400" dirty="0" err="1" smtClean="0">
                <a:solidFill>
                  <a:srgbClr val="FFC000"/>
                </a:solidFill>
              </a:rPr>
              <a:t>saveOrUpdatePrepare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CC00"/>
                </a:solidFill>
              </a:rPr>
              <a:t>saveOrUpdate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C000"/>
                </a:solidFill>
              </a:rPr>
              <a:t>delPrepare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CC00"/>
                </a:solidFill>
              </a:rPr>
              <a:t>del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7030A0"/>
                </a:solidFill>
              </a:rPr>
              <a:t>query</a:t>
            </a:r>
            <a:endParaRPr lang="zh-CN" altLang="en-US" sz="2400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808080"/>
                </a:solidFill>
              </a:rPr>
              <a:t>客户端调用 ：见下面接口调用的</a:t>
            </a:r>
            <a:r>
              <a:rPr lang="en-US" dirty="0" smtClean="0">
                <a:solidFill>
                  <a:srgbClr val="808080"/>
                </a:solidFill>
              </a:rPr>
              <a:t>demo</a:t>
            </a:r>
            <a:r>
              <a:rPr lang="zh-CN" altLang="en-US" dirty="0" smtClean="0">
                <a:solidFill>
                  <a:srgbClr val="808080"/>
                </a:solidFill>
              </a:rPr>
              <a:t>例子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9190" y="676256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00CC00"/>
                </a:solidFill>
              </a:rPr>
              <a:t>接口发布介绍</a:t>
            </a:r>
            <a:endParaRPr lang="zh-CN" altLang="en-US" sz="36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B050"/>
                </a:solidFill>
                <a:ea typeface="微软雅黑"/>
                <a:cs typeface="微软雅黑"/>
              </a:rPr>
              <a:t>原理图</a:t>
            </a:r>
          </a:p>
        </p:txBody>
      </p:sp>
      <p:pic>
        <p:nvPicPr>
          <p:cNvPr id="27" name="图片 26" descr="C:\Users\Administrator\Desktop\分布式业务补偿型事务时序图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144000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B050"/>
                </a:solidFill>
              </a:rPr>
              <a:t>部署配置</a:t>
            </a:r>
            <a:endParaRPr lang="zh-CN" altLang="en-US" dirty="0" smtClean="0">
              <a:solidFill>
                <a:srgbClr val="00B050"/>
              </a:solidFill>
              <a:ea typeface="微软雅黑"/>
              <a:cs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357298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 a.</a:t>
            </a:r>
            <a:r>
              <a:rPr lang="zh-CN" altLang="en-US" b="1" i="1" dirty="0" smtClean="0"/>
              <a:t>导入</a:t>
            </a:r>
            <a:r>
              <a:rPr lang="en-US" b="1" i="1" dirty="0" smtClean="0"/>
              <a:t>http-service-zaq.jar</a:t>
            </a:r>
            <a:r>
              <a:rPr lang="en-US" i="1" dirty="0" smtClean="0"/>
              <a:t>(</a:t>
            </a:r>
            <a:r>
              <a:rPr lang="zh-CN" altLang="en-US" i="1" dirty="0" smtClean="0"/>
              <a:t>及</a:t>
            </a:r>
            <a:r>
              <a:rPr lang="en-US" i="1" dirty="0" smtClean="0"/>
              <a:t>[</a:t>
            </a:r>
            <a:r>
              <a:rPr lang="zh-CN" altLang="en-US" i="1" dirty="0" smtClean="0"/>
              <a:t>依赖的第三方</a:t>
            </a:r>
            <a:r>
              <a:rPr lang="en-US" sz="3200" i="1" dirty="0" smtClean="0"/>
              <a:t>jar</a:t>
            </a:r>
            <a:r>
              <a:rPr lang="en-US" i="1" dirty="0" smtClean="0"/>
              <a:t>])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7158" y="342900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b.</a:t>
            </a:r>
            <a:r>
              <a:rPr lang="zh-CN" altLang="en-US" b="1" i="1" dirty="0" smtClean="0"/>
              <a:t>执行</a:t>
            </a:r>
            <a:r>
              <a:rPr lang="en-US" b="1" i="1" dirty="0" err="1" smtClean="0"/>
              <a:t>Scrpit</a:t>
            </a:r>
            <a:r>
              <a:rPr lang="en-US" b="1" i="1" dirty="0" smtClean="0"/>
              <a:t>/ mysql-tables.sql</a:t>
            </a:r>
            <a:r>
              <a:rPr lang="zh-CN" altLang="en-US" b="1" i="1" dirty="0" smtClean="0"/>
              <a:t>脚本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0"/>
            <a:ext cx="80010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c.</a:t>
            </a:r>
            <a:r>
              <a:rPr lang="zh-CN" altLang="en-US" b="1" i="1" dirty="0" smtClean="0"/>
              <a:t>在</a:t>
            </a:r>
            <a:r>
              <a:rPr lang="en-US" b="1" i="1" dirty="0" smtClean="0"/>
              <a:t>web.xml</a:t>
            </a:r>
            <a:r>
              <a:rPr lang="zh-CN" altLang="en-US" b="1" i="1" dirty="0" smtClean="0"/>
              <a:t>中配置</a:t>
            </a:r>
            <a:endParaRPr lang="en-US" altLang="zh-CN" b="1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dirty="0" err="1" smtClean="0">
                <a:solidFill>
                  <a:srgbClr val="FF0000"/>
                </a:solidFill>
              </a:rPr>
              <a:t>httpService</a:t>
            </a:r>
            <a:r>
              <a:rPr lang="zh-CN" altLang="en-US" dirty="0" smtClean="0">
                <a:solidFill>
                  <a:srgbClr val="FF0000"/>
                </a:solidFill>
              </a:rPr>
              <a:t>接口服务配置字符流编码过滤器 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&lt;filter-mapping&gt;</a:t>
            </a:r>
            <a:endParaRPr lang="zh-CN" altLang="en-US" dirty="0" smtClean="0"/>
          </a:p>
          <a:p>
            <a:r>
              <a:rPr lang="en-US" dirty="0" smtClean="0"/>
              <a:t>	&lt;filter-name&gt;</a:t>
            </a:r>
            <a:r>
              <a:rPr lang="en-US" dirty="0" err="1" smtClean="0"/>
              <a:t>encodingFilter</a:t>
            </a:r>
            <a:r>
              <a:rPr lang="en-US" dirty="0" smtClean="0"/>
              <a:t>&lt;/filter-name&gt;</a:t>
            </a:r>
            <a:endParaRPr lang="zh-CN" altLang="en-US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httpService</a:t>
            </a:r>
            <a:r>
              <a:rPr lang="en-US" dirty="0" smtClean="0"/>
              <a:t>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  <a:endParaRPr lang="zh-CN" altLang="en-US" dirty="0" smtClean="0"/>
          </a:p>
          <a:p>
            <a:r>
              <a:rPr lang="en-US" dirty="0" smtClean="0"/>
              <a:t>   &lt;/filter-mapping&gt;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dirty="0" err="1" smtClean="0">
                <a:solidFill>
                  <a:srgbClr val="FF0000"/>
                </a:solidFill>
              </a:rPr>
              <a:t>httpService</a:t>
            </a:r>
            <a:r>
              <a:rPr lang="zh-CN" altLang="en-US" dirty="0" smtClean="0">
                <a:solidFill>
                  <a:srgbClr val="FF0000"/>
                </a:solidFill>
              </a:rPr>
              <a:t>接口服务配置设置浏览器无缓存过滤器 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&lt;filter-mapping&gt;  </a:t>
            </a:r>
            <a:endParaRPr lang="zh-CN" altLang="en-US" dirty="0" smtClean="0"/>
          </a:p>
          <a:p>
            <a:r>
              <a:rPr lang="en-US" dirty="0" smtClean="0"/>
              <a:t>        &lt;filter-name&gt;</a:t>
            </a:r>
            <a:r>
              <a:rPr lang="en-US" dirty="0" err="1" smtClean="0"/>
              <a:t>NoCache</a:t>
            </a:r>
            <a:r>
              <a:rPr lang="en-US" dirty="0" smtClean="0"/>
              <a:t>&lt;/filter-name&gt;  </a:t>
            </a:r>
            <a:endParaRPr lang="zh-CN" altLang="en-US" dirty="0" smtClean="0"/>
          </a:p>
          <a:p>
            <a:r>
              <a:rPr lang="en-US" dirty="0" smtClean="0"/>
              <a:t>        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httpService</a:t>
            </a:r>
            <a:r>
              <a:rPr lang="en-US" dirty="0" smtClean="0"/>
              <a:t>/*&lt;/</a:t>
            </a:r>
            <a:r>
              <a:rPr lang="en-US" dirty="0" err="1" smtClean="0"/>
              <a:t>url</a:t>
            </a:r>
            <a:r>
              <a:rPr lang="en-US" dirty="0" smtClean="0"/>
              <a:t>-pattern&gt;  </a:t>
            </a:r>
            <a:endParaRPr lang="zh-CN" altLang="en-US" dirty="0" smtClean="0"/>
          </a:p>
          <a:p>
            <a:r>
              <a:rPr lang="en-US" dirty="0" smtClean="0"/>
              <a:t>   &lt;/filter-mapping&gt; 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zh-CN" altLang="en-US" dirty="0" smtClean="0">
                <a:solidFill>
                  <a:srgbClr val="FF0000"/>
                </a:solidFill>
              </a:rPr>
              <a:t>配置客户端调用</a:t>
            </a:r>
            <a:r>
              <a:rPr lang="en-US" dirty="0" err="1" smtClean="0">
                <a:solidFill>
                  <a:srgbClr val="FF0000"/>
                </a:solidFill>
              </a:rPr>
              <a:t>httpService</a:t>
            </a:r>
            <a:r>
              <a:rPr lang="zh-CN" altLang="en-US" dirty="0" smtClean="0">
                <a:solidFill>
                  <a:srgbClr val="FF0000"/>
                </a:solidFill>
              </a:rPr>
              <a:t>接口服务配置文件的路径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&lt;context-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r>
              <a:rPr lang="en-US" dirty="0" smtClean="0"/>
              <a:t>          &lt;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  <a:r>
              <a:rPr lang="en-US" dirty="0" err="1" smtClean="0"/>
              <a:t>httpServiceFilePath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&lt;!-- </a:t>
            </a:r>
            <a:r>
              <a:rPr lang="zh-CN" altLang="en-US" dirty="0" smtClean="0">
                <a:solidFill>
                  <a:srgbClr val="FFC000"/>
                </a:solidFill>
              </a:rPr>
              <a:t>实现开发时调用客户端的配置信息，详情见</a:t>
            </a:r>
            <a:r>
              <a:rPr lang="en-US" dirty="0" smtClean="0">
                <a:solidFill>
                  <a:srgbClr val="FFC000"/>
                </a:solidFill>
              </a:rPr>
              <a:t>http-</a:t>
            </a:r>
            <a:r>
              <a:rPr lang="en-US" dirty="0" err="1" smtClean="0">
                <a:solidFill>
                  <a:srgbClr val="FFC000"/>
                </a:solidFill>
              </a:rPr>
              <a:t>service.properties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的注释内容</a:t>
            </a:r>
            <a:r>
              <a:rPr lang="en-US" dirty="0" smtClean="0">
                <a:solidFill>
                  <a:srgbClr val="FFC000"/>
                </a:solidFill>
              </a:rPr>
              <a:t>--&gt;    </a:t>
            </a:r>
            <a:r>
              <a:rPr lang="en-US" dirty="0" smtClean="0"/>
              <a:t>			</a:t>
            </a:r>
          </a:p>
          <a:p>
            <a:r>
              <a:rPr lang="en-US" dirty="0" smtClean="0"/>
              <a:t>           &lt;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r>
              <a:rPr lang="en-US" u="sng" dirty="0" smtClean="0"/>
              <a:t>com</a:t>
            </a:r>
            <a:r>
              <a:rPr lang="en-US" dirty="0" smtClean="0"/>
              <a:t>/</a:t>
            </a:r>
            <a:r>
              <a:rPr lang="en-US" u="sng" dirty="0" err="1" smtClean="0"/>
              <a:t>zaq</a:t>
            </a:r>
            <a:r>
              <a:rPr lang="en-US" dirty="0" smtClean="0"/>
              <a:t>/</a:t>
            </a:r>
            <a:r>
              <a:rPr lang="en-US" u="sng" dirty="0" smtClean="0"/>
              <a:t>conf</a:t>
            </a:r>
            <a:r>
              <a:rPr lang="en-US" dirty="0" smtClean="0"/>
              <a:t>/</a:t>
            </a:r>
            <a:r>
              <a:rPr lang="en-US" u="sng" dirty="0" smtClean="0"/>
              <a:t>http</a:t>
            </a:r>
            <a:r>
              <a:rPr lang="en-US" dirty="0" smtClean="0"/>
              <a:t>-</a:t>
            </a:r>
            <a:r>
              <a:rPr lang="en-US" dirty="0" err="1" smtClean="0"/>
              <a:t>service.properties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endParaRPr lang="zh-CN" altLang="en-US" dirty="0" smtClean="0"/>
          </a:p>
          <a:p>
            <a:r>
              <a:rPr lang="en-US" dirty="0" smtClean="0"/>
              <a:t>   &lt;/context-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0034" y="500042"/>
            <a:ext cx="83582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zh-CN" altLang="en-US" dirty="0" smtClean="0">
                <a:solidFill>
                  <a:srgbClr val="FF0000"/>
                </a:solidFill>
              </a:rPr>
              <a:t>客户端调用初始化监听器 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&lt;listener&gt;</a:t>
            </a:r>
            <a:endParaRPr lang="zh-CN" altLang="en-US" dirty="0" smtClean="0"/>
          </a:p>
          <a:p>
            <a:r>
              <a:rPr lang="en-US" dirty="0" smtClean="0"/>
              <a:t>	&lt;listener-class&gt;</a:t>
            </a:r>
            <a:r>
              <a:rPr lang="en-US" dirty="0" err="1" smtClean="0"/>
              <a:t>com.zaq.ihttp.web.client.HttpServiceClientListener</a:t>
            </a:r>
            <a:r>
              <a:rPr lang="en-US" dirty="0" smtClean="0"/>
              <a:t>&lt;/listener-class&gt;</a:t>
            </a:r>
            <a:endParaRPr lang="zh-CN" altLang="en-US" dirty="0" smtClean="0"/>
          </a:p>
          <a:p>
            <a:r>
              <a:rPr lang="en-US" dirty="0" smtClean="0"/>
              <a:t>	&lt;/listener&gt;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en-US" dirty="0" err="1" smtClean="0">
                <a:solidFill>
                  <a:srgbClr val="FF0000"/>
                </a:solidFill>
              </a:rPr>
              <a:t>httpService</a:t>
            </a:r>
            <a:r>
              <a:rPr lang="zh-CN" altLang="en-US" dirty="0" smtClean="0">
                <a:solidFill>
                  <a:srgbClr val="FF0000"/>
                </a:solidFill>
              </a:rPr>
              <a:t>接口服务</a:t>
            </a: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httpServiceServlet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endParaRPr lang="zh-CN" altLang="en-US" dirty="0" smtClean="0"/>
          </a:p>
          <a:p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endParaRPr lang="zh-CN" alt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com.zaq.ihttp.web.server.HttpServiceSevrlet</a:t>
            </a:r>
            <a:endParaRPr lang="zh-CN" altLang="en-US" dirty="0" smtClean="0"/>
          </a:p>
          <a:p>
            <a:r>
              <a:rPr lang="en-US" dirty="0" smtClean="0"/>
              <a:t>		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endParaRPr lang="zh-CN" altLang="en-US" dirty="0" smtClean="0"/>
          </a:p>
          <a:p>
            <a:r>
              <a:rPr lang="en-US" dirty="0" smtClean="0"/>
              <a:t>		&lt;load-on-startup&gt;1&lt;/load-on-startup&gt;</a:t>
            </a:r>
            <a:endParaRPr lang="zh-CN" alt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endParaRPr lang="zh-CN" altLang="en-US" dirty="0" smtClean="0"/>
          </a:p>
          <a:p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httpServiceServlet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endParaRPr lang="zh-CN" altLang="en-US" dirty="0" smtClean="0"/>
          </a:p>
          <a:p>
            <a:r>
              <a:rPr lang="en-US" dirty="0" smtClean="0"/>
              <a:t>		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httpService</a:t>
            </a:r>
            <a:r>
              <a:rPr lang="en-US" dirty="0" smtClean="0"/>
              <a:t>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  <a:endParaRPr lang="zh-CN" alt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7126" y="500042"/>
            <a:ext cx="87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d.</a:t>
            </a:r>
            <a:r>
              <a:rPr lang="zh-CN" altLang="en-US" b="1" i="1" dirty="0" smtClean="0"/>
              <a:t>在</a:t>
            </a:r>
            <a:r>
              <a:rPr lang="en-US" b="1" i="1" dirty="0" smtClean="0"/>
              <a:t>app-context.xml</a:t>
            </a:r>
            <a:r>
              <a:rPr lang="zh-CN" altLang="en-US" b="1" i="1" dirty="0" smtClean="0"/>
              <a:t>配置：</a:t>
            </a:r>
            <a:endParaRPr lang="zh-CN" altLang="en-US" dirty="0" smtClean="0"/>
          </a:p>
          <a:p>
            <a:r>
              <a:rPr lang="en-US" dirty="0" smtClean="0"/>
              <a:t>   		&lt;import resource="</a:t>
            </a:r>
            <a:r>
              <a:rPr lang="en-US" dirty="0" err="1" smtClean="0"/>
              <a:t>classpath:spring-httpService.xml</a:t>
            </a:r>
            <a:r>
              <a:rPr lang="en-US" dirty="0" smtClean="0"/>
              <a:t>"/&gt;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000240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2071678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e. app-resources.xml</a:t>
            </a:r>
            <a:r>
              <a:rPr lang="zh-CN" altLang="en-US" b="1" i="1" dirty="0" smtClean="0"/>
              <a:t>的</a:t>
            </a:r>
            <a:r>
              <a:rPr lang="en-US" b="1" i="1" dirty="0" err="1" smtClean="0"/>
              <a:t>sessionFactory</a:t>
            </a:r>
            <a:r>
              <a:rPr lang="en-US" b="1" i="1" dirty="0" smtClean="0"/>
              <a:t>-</a:t>
            </a:r>
            <a:r>
              <a:rPr lang="en-US" altLang="zh-CN" b="1" i="1" dirty="0" smtClean="0"/>
              <a:t>》</a:t>
            </a:r>
            <a:r>
              <a:rPr lang="en-US" b="1" i="1" dirty="0" err="1" smtClean="0"/>
              <a:t>mappingLocations</a:t>
            </a:r>
            <a:r>
              <a:rPr lang="en-US" b="1" i="1" dirty="0" smtClean="0"/>
              <a:t>-</a:t>
            </a:r>
            <a:r>
              <a:rPr lang="en-US" altLang="zh-CN" b="1" i="1" dirty="0" smtClean="0"/>
              <a:t>》</a:t>
            </a:r>
            <a:r>
              <a:rPr lang="en-US" b="1" i="1" dirty="0" smtClean="0"/>
              <a:t>list</a:t>
            </a:r>
            <a:r>
              <a:rPr lang="zh-CN" altLang="en-US" b="1" i="1" dirty="0" smtClean="0"/>
              <a:t>配置：</a:t>
            </a:r>
            <a:endParaRPr lang="zh-CN" altLang="en-US" dirty="0" smtClean="0"/>
          </a:p>
          <a:p>
            <a:r>
              <a:rPr lang="en-US" dirty="0" smtClean="0"/>
              <a:t>  	  	&lt;value&gt;</a:t>
            </a:r>
            <a:r>
              <a:rPr lang="en-US" dirty="0" err="1" smtClean="0"/>
              <a:t>classpath:HttpServiceFirewall.hbm.xml</a:t>
            </a:r>
            <a:r>
              <a:rPr lang="en-US" dirty="0" smtClean="0"/>
              <a:t>&lt;/value&gt;</a:t>
            </a:r>
            <a:endParaRPr lang="zh-CN" altLang="en-US" dirty="0" smtClean="0"/>
          </a:p>
          <a:p>
            <a:r>
              <a:rPr lang="en-US" dirty="0" smtClean="0"/>
              <a:t>   	 	&lt;value&gt;</a:t>
            </a:r>
            <a:r>
              <a:rPr lang="en-US" dirty="0" err="1" smtClean="0"/>
              <a:t>classpath:HttpServiceCommit.hbm.xml</a:t>
            </a:r>
            <a:r>
              <a:rPr lang="en-US" dirty="0" smtClean="0"/>
              <a:t>&lt;/value&gt;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4000504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f. http-</a:t>
            </a:r>
            <a:r>
              <a:rPr lang="en-US" b="1" i="1" dirty="0" err="1" smtClean="0"/>
              <a:t>service.properties</a:t>
            </a:r>
            <a:r>
              <a:rPr lang="zh-CN" altLang="en-US" b="1" i="1" dirty="0" smtClean="0"/>
              <a:t>参数详细说明请见</a:t>
            </a:r>
            <a:endParaRPr lang="zh-CN" altLang="en-US" dirty="0" smtClean="0"/>
          </a:p>
          <a:p>
            <a:r>
              <a:rPr lang="en-US" dirty="0" smtClean="0"/>
              <a:t>		http-</a:t>
            </a:r>
            <a:r>
              <a:rPr lang="en-US" dirty="0" err="1" smtClean="0"/>
              <a:t>service.properties</a:t>
            </a:r>
            <a:r>
              <a:rPr lang="zh-CN" altLang="en-US" dirty="0" smtClean="0"/>
              <a:t>文件的注释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428604"/>
            <a:ext cx="84296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g.log4j</a:t>
            </a:r>
            <a:r>
              <a:rPr lang="zh-CN" altLang="en-US" b="1" i="1" dirty="0" smtClean="0"/>
              <a:t>配置追加：</a:t>
            </a:r>
            <a:endParaRPr lang="en-US" altLang="zh-CN" b="1" i="1" dirty="0" smtClean="0"/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httpServiceZAQ</a:t>
            </a:r>
            <a:r>
              <a:rPr lang="en-US" altLang="zh-CN" dirty="0" smtClean="0"/>
              <a:t>" </a:t>
            </a:r>
            <a:r>
              <a:rPr lang="en-US" altLang="zh-CN" dirty="0" smtClean="0"/>
              <a:t>		class</a:t>
            </a:r>
            <a:r>
              <a:rPr lang="en-US" altLang="zh-CN" dirty="0" smtClean="0"/>
              <a:t>="org.apache.log4j.RollingFileAppender"&gt;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smtClean="0"/>
              <a:t>		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name="encoding" value="UTF-8" /&gt;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name="File" value="../logs/http-service.log" /&gt;</a:t>
            </a:r>
          </a:p>
          <a:p>
            <a:r>
              <a:rPr lang="en-US" altLang="zh-CN" dirty="0" smtClean="0"/>
              <a:t>   </a:t>
            </a:r>
            <a:r>
              <a:rPr lang="en-US" altLang="zh-CN" dirty="0" smtClean="0"/>
              <a:t>		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DatePattern</a:t>
            </a:r>
            <a:r>
              <a:rPr lang="en-US" altLang="zh-CN" dirty="0" smtClean="0"/>
              <a:t>" value="'_'</a:t>
            </a:r>
            <a:r>
              <a:rPr lang="en-US" altLang="zh-CN" dirty="0" err="1" smtClean="0"/>
              <a:t>yyyy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dd'.log</a:t>
            </a:r>
            <a:r>
              <a:rPr lang="en-US" altLang="zh-CN" dirty="0" smtClean="0"/>
              <a:t>'" /&gt;</a:t>
            </a:r>
          </a:p>
          <a:p>
            <a:r>
              <a:rPr lang="en-US" altLang="zh-CN" dirty="0" smtClean="0"/>
              <a:t>   </a:t>
            </a:r>
            <a:r>
              <a:rPr lang="en-US" altLang="zh-CN" dirty="0" smtClean="0"/>
              <a:t>		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name="Append" value="true" /&gt;</a:t>
            </a:r>
          </a:p>
          <a:p>
            <a:r>
              <a:rPr lang="en-US" altLang="zh-CN" dirty="0" smtClean="0"/>
              <a:t>   </a:t>
            </a:r>
            <a:r>
              <a:rPr lang="en-US" altLang="zh-CN" dirty="0" smtClean="0"/>
              <a:t>		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MaxFileSize</a:t>
            </a:r>
            <a:r>
              <a:rPr lang="en-US" altLang="zh-CN" dirty="0" smtClean="0"/>
              <a:t>" value="3000KB" /&gt;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		&lt;</a:t>
            </a:r>
            <a:r>
              <a:rPr lang="en-US" altLang="zh-CN" dirty="0" smtClean="0"/>
              <a:t>layout class="org.apache.log4j.PatternLayout"&gt;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smtClean="0"/>
              <a:t>		 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ConversionPattern</a:t>
            </a:r>
            <a:r>
              <a:rPr lang="en-US" altLang="zh-CN" dirty="0" smtClean="0"/>
              <a:t>" value="[http-service-</a:t>
            </a:r>
            <a:r>
              <a:rPr lang="en-US" altLang="zh-CN" dirty="0" err="1" smtClean="0"/>
              <a:t>zaq</a:t>
            </a:r>
            <a:r>
              <a:rPr lang="en-US" altLang="zh-CN" dirty="0" smtClean="0"/>
              <a:t>] [%-5p] %d{</a:t>
            </a:r>
            <a:r>
              <a:rPr lang="en-US" altLang="zh-CN" dirty="0" err="1" smtClean="0"/>
              <a:t>yyyy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HH:mm:ss,SSS</a:t>
            </a:r>
            <a:r>
              <a:rPr lang="en-US" altLang="zh-CN" dirty="0" smtClean="0"/>
              <a:t>} method:%</a:t>
            </a:r>
            <a:r>
              <a:rPr lang="en-US" altLang="zh-CN" dirty="0" err="1" smtClean="0"/>
              <a:t>l%n%m%n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/>
              <a:t>		  </a:t>
            </a:r>
            <a:r>
              <a:rPr lang="en-US" altLang="zh-CN" dirty="0" smtClean="0"/>
              <a:t>&lt;/layout&gt;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	&lt;/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&gt;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	&lt;</a:t>
            </a:r>
            <a:r>
              <a:rPr lang="en-US" altLang="zh-CN" dirty="0" smtClean="0"/>
              <a:t>logger name="com.zaq"&gt;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smtClean="0"/>
              <a:t>	 </a:t>
            </a:r>
            <a:r>
              <a:rPr lang="en-US" altLang="zh-CN" smtClean="0"/>
              <a:t>	&lt;</a:t>
            </a:r>
            <a:r>
              <a:rPr lang="en-US" altLang="zh-CN" dirty="0" smtClean="0"/>
              <a:t>level value="DEBUG"/&gt;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smtClean="0"/>
              <a:t>		&lt;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-ref ref="CONSOLE"/&gt;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smtClean="0"/>
              <a:t>		&lt;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-ref ref="</a:t>
            </a:r>
            <a:r>
              <a:rPr lang="en-US" altLang="zh-CN" dirty="0" err="1" smtClean="0"/>
              <a:t>httpServiceZAQ</a:t>
            </a:r>
            <a:r>
              <a:rPr lang="en-US" altLang="zh-CN" dirty="0" smtClean="0"/>
              <a:t>" /&gt; </a:t>
            </a:r>
          </a:p>
          <a:p>
            <a:r>
              <a:rPr lang="en-US" altLang="zh-CN" dirty="0" smtClean="0"/>
              <a:t>   </a:t>
            </a:r>
            <a:r>
              <a:rPr lang="en-US" altLang="zh-CN" dirty="0" smtClean="0"/>
              <a:t>	 </a:t>
            </a:r>
            <a:r>
              <a:rPr lang="en-US" altLang="zh-CN" dirty="0" smtClean="0"/>
              <a:t>&lt;/logger&gt;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00B050"/>
                </a:solidFill>
              </a:rPr>
              <a:t>编程说明（此处基于</a:t>
            </a:r>
            <a:r>
              <a:rPr lang="en-US" sz="4000" dirty="0" smtClean="0">
                <a:solidFill>
                  <a:srgbClr val="00B050"/>
                </a:solidFill>
              </a:rPr>
              <a:t>oa-core.jar</a:t>
            </a:r>
            <a:r>
              <a:rPr lang="zh-CN" altLang="en-US" sz="4000" dirty="0" smtClean="0">
                <a:solidFill>
                  <a:srgbClr val="00B050"/>
                </a:solidFill>
              </a:rPr>
              <a:t>）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348" y="1571612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a.</a:t>
            </a:r>
            <a:r>
              <a:rPr lang="zh-CN" altLang="en-US" b="1" i="1" dirty="0" smtClean="0"/>
              <a:t>开发一个</a:t>
            </a:r>
            <a:r>
              <a:rPr lang="en-US" b="1" i="1" dirty="0" err="1" smtClean="0"/>
              <a:t>httpService</a:t>
            </a:r>
            <a:r>
              <a:rPr lang="zh-CN" altLang="en-US" b="1" i="1" dirty="0" smtClean="0"/>
              <a:t>服务</a:t>
            </a:r>
          </a:p>
          <a:p>
            <a:r>
              <a:rPr lang="en-US" dirty="0" smtClean="0"/>
              <a:t>	</a:t>
            </a:r>
            <a:r>
              <a:rPr lang="zh-CN" altLang="en-US" dirty="0" smtClean="0"/>
              <a:t>只需要将</a:t>
            </a:r>
            <a:r>
              <a:rPr lang="en-US" dirty="0" smtClean="0"/>
              <a:t>Action</a:t>
            </a:r>
            <a:r>
              <a:rPr lang="zh-CN" altLang="en-US" dirty="0" smtClean="0"/>
              <a:t>类的父类</a:t>
            </a:r>
            <a:r>
              <a:rPr lang="en-US" dirty="0" err="1" smtClean="0"/>
              <a:t>BaseAction</a:t>
            </a:r>
            <a:r>
              <a:rPr lang="en-US" dirty="0" smtClean="0"/>
              <a:t> </a:t>
            </a:r>
            <a:r>
              <a:rPr lang="zh-CN" altLang="en-US" dirty="0" smtClean="0"/>
              <a:t>换成</a:t>
            </a:r>
            <a:r>
              <a:rPr lang="en-US" dirty="0" err="1" smtClean="0"/>
              <a:t>OaBaseAction</a:t>
            </a:r>
            <a:r>
              <a:rPr lang="en-US" dirty="0" smtClean="0"/>
              <a:t>&lt;T&gt; </a:t>
            </a:r>
            <a:endParaRPr lang="zh-CN" altLang="en-US" dirty="0" smtClean="0"/>
          </a:p>
          <a:p>
            <a:r>
              <a:rPr lang="en-US" dirty="0" smtClean="0"/>
              <a:t>	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6" name="图片 3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357562"/>
            <a:ext cx="8072494" cy="189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矩形 36"/>
          <p:cNvSpPr/>
          <p:nvPr/>
        </p:nvSpPr>
        <p:spPr>
          <a:xfrm>
            <a:off x="714348" y="264318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6328</TotalTime>
  <Words>548</Words>
  <Application>Microsoft Office PowerPoint</Application>
  <PresentationFormat>全屏显示(4:3)</PresentationFormat>
  <Paragraphs>166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幻灯片 1</vt:lpstr>
      <vt:lpstr>幻灯片 2</vt:lpstr>
      <vt:lpstr>原理图</vt:lpstr>
      <vt:lpstr>部署配置</vt:lpstr>
      <vt:lpstr>幻灯片 5</vt:lpstr>
      <vt:lpstr>幻灯片 6</vt:lpstr>
      <vt:lpstr>幻灯片 7</vt:lpstr>
      <vt:lpstr>幻灯片 8</vt:lpstr>
      <vt:lpstr>编程说明（此处基于oa-core.jar）</vt:lpstr>
      <vt:lpstr>幻灯片 10</vt:lpstr>
      <vt:lpstr>幻灯片 11</vt:lpstr>
      <vt:lpstr>action中对分布式事务处理的接口调用demo如下</vt:lpstr>
      <vt:lpstr>幻灯片 13</vt:lpstr>
      <vt:lpstr>幻灯片 14</vt:lpstr>
      <vt:lpstr>幻灯片 15</vt:lpstr>
      <vt:lpstr>幻灯片 16</vt:lpstr>
      <vt:lpstr>幻灯片 17</vt:lpstr>
      <vt:lpstr>扩展介绍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shuo.qius</dc:creator>
  <cp:lastModifiedBy>daniel_622</cp:lastModifiedBy>
  <cp:revision>2353</cp:revision>
  <cp:lastPrinted>1601-01-01T00:00:00Z</cp:lastPrinted>
  <dcterms:created xsi:type="dcterms:W3CDTF">2011-09-12T05:13:31Z</dcterms:created>
  <dcterms:modified xsi:type="dcterms:W3CDTF">2014-10-14T04:18:22Z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