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League Spartan" panose="020B0604020202020204" charset="0"/>
      <p:regular r:id="rId9"/>
    </p:embeddedFont>
    <p:embeddedFont>
      <p:font typeface="Poppins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hyperlink" Target="https://riff-wheat-05452150.figma.site" TargetMode="External"/><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909030" y="0"/>
            <a:ext cx="8469941" cy="11225528"/>
            <a:chOff x="0" y="0"/>
            <a:chExt cx="11293255" cy="14967371"/>
          </a:xfrm>
        </p:grpSpPr>
        <p:sp>
          <p:nvSpPr>
            <p:cNvPr id="3" name="Freeform 3"/>
            <p:cNvSpPr/>
            <p:nvPr/>
          </p:nvSpPr>
          <p:spPr>
            <a:xfrm>
              <a:off x="0" y="0"/>
              <a:ext cx="11293221" cy="14967331"/>
            </a:xfrm>
            <a:custGeom>
              <a:avLst/>
              <a:gdLst/>
              <a:ahLst/>
              <a:cxnLst/>
              <a:rect l="l" t="t" r="r" b="b"/>
              <a:pathLst>
                <a:path w="11293221" h="14967331">
                  <a:moveTo>
                    <a:pt x="0" y="0"/>
                  </a:moveTo>
                  <a:lnTo>
                    <a:pt x="11293221" y="0"/>
                  </a:lnTo>
                  <a:lnTo>
                    <a:pt x="11293221" y="14967331"/>
                  </a:lnTo>
                  <a:lnTo>
                    <a:pt x="0" y="14967331"/>
                  </a:lnTo>
                  <a:lnTo>
                    <a:pt x="0" y="0"/>
                  </a:lnTo>
                  <a:close/>
                </a:path>
              </a:pathLst>
            </a:custGeom>
            <a:blipFill>
              <a:blip r:embed="rId2"/>
              <a:stretch>
                <a:fillRect l="-5507" r="-5507"/>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3227881" y="-167574"/>
            <a:ext cx="11832238" cy="2392548"/>
            <a:chOff x="0" y="0"/>
            <a:chExt cx="20726400" cy="4190999"/>
          </a:xfrm>
        </p:grpSpPr>
        <p:sp>
          <p:nvSpPr>
            <p:cNvPr id="3" name="Freeform 3"/>
            <p:cNvSpPr/>
            <p:nvPr/>
          </p:nvSpPr>
          <p:spPr>
            <a:xfrm>
              <a:off x="0" y="0"/>
              <a:ext cx="20726400" cy="4190999"/>
            </a:xfrm>
            <a:custGeom>
              <a:avLst/>
              <a:gdLst/>
              <a:ahLst/>
              <a:cxnLst/>
              <a:rect l="l" t="t" r="r" b="b"/>
              <a:pathLst>
                <a:path w="20726400" h="4190999">
                  <a:moveTo>
                    <a:pt x="0" y="0"/>
                  </a:moveTo>
                  <a:lnTo>
                    <a:pt x="20726400" y="0"/>
                  </a:lnTo>
                  <a:lnTo>
                    <a:pt x="20726400" y="4190999"/>
                  </a:lnTo>
                  <a:lnTo>
                    <a:pt x="0" y="4190999"/>
                  </a:lnTo>
                  <a:close/>
                </a:path>
              </a:pathLst>
            </a:custGeom>
            <a:solidFill>
              <a:srgbClr val="000000">
                <a:alpha val="0"/>
              </a:srgbClr>
            </a:solidFill>
          </p:spPr>
        </p:sp>
        <p:sp>
          <p:nvSpPr>
            <p:cNvPr id="4" name="TextBox 4"/>
            <p:cNvSpPr txBox="1"/>
            <p:nvPr/>
          </p:nvSpPr>
          <p:spPr>
            <a:xfrm>
              <a:off x="0" y="-38100"/>
              <a:ext cx="20726400" cy="4229099"/>
            </a:xfrm>
            <a:prstGeom prst="rect">
              <a:avLst/>
            </a:prstGeom>
          </p:spPr>
          <p:txBody>
            <a:bodyPr lIns="0" tIns="0" rIns="0" bIns="0" rtlCol="0" anchor="ctr"/>
            <a:lstStyle/>
            <a:p>
              <a:pPr algn="ctr">
                <a:lnSpc>
                  <a:spcPts val="4920"/>
                </a:lnSpc>
              </a:pPr>
              <a:r>
                <a:rPr lang="en-US" sz="4100" b="1">
                  <a:solidFill>
                    <a:srgbClr val="FFFFFF"/>
                  </a:solidFill>
                  <a:latin typeface="Poppins Bold"/>
                  <a:ea typeface="Poppins Bold"/>
                  <a:cs typeface="Poppins Bold"/>
                  <a:sym typeface="Poppins Bold"/>
                </a:rPr>
                <a:t>CODE VERSE HACKATHON 2025</a:t>
              </a:r>
            </a:p>
          </p:txBody>
        </p:sp>
      </p:grpSp>
      <p:grpSp>
        <p:nvGrpSpPr>
          <p:cNvPr id="5" name="Group 5"/>
          <p:cNvGrpSpPr/>
          <p:nvPr/>
        </p:nvGrpSpPr>
        <p:grpSpPr>
          <a:xfrm>
            <a:off x="16063138" y="390103"/>
            <a:ext cx="2392299" cy="1287267"/>
            <a:chOff x="0" y="0"/>
            <a:chExt cx="3189732" cy="1716355"/>
          </a:xfrm>
        </p:grpSpPr>
        <p:sp>
          <p:nvSpPr>
            <p:cNvPr id="6" name="Freeform 6"/>
            <p:cNvSpPr/>
            <p:nvPr/>
          </p:nvSpPr>
          <p:spPr>
            <a:xfrm>
              <a:off x="0" y="0"/>
              <a:ext cx="3189732" cy="1716405"/>
            </a:xfrm>
            <a:custGeom>
              <a:avLst/>
              <a:gdLst/>
              <a:ahLst/>
              <a:cxnLst/>
              <a:rect l="l" t="t" r="r" b="b"/>
              <a:pathLst>
                <a:path w="3189732" h="1716405">
                  <a:moveTo>
                    <a:pt x="0" y="0"/>
                  </a:moveTo>
                  <a:lnTo>
                    <a:pt x="3189732" y="0"/>
                  </a:lnTo>
                  <a:lnTo>
                    <a:pt x="3189732" y="1716405"/>
                  </a:lnTo>
                  <a:lnTo>
                    <a:pt x="0" y="1716405"/>
                  </a:lnTo>
                  <a:lnTo>
                    <a:pt x="0" y="0"/>
                  </a:lnTo>
                  <a:close/>
                </a:path>
              </a:pathLst>
            </a:custGeom>
            <a:blipFill>
              <a:blip r:embed="rId2"/>
              <a:stretch>
                <a:fillRect t="-60727" b="-60724"/>
              </a:stretch>
            </a:blipFill>
          </p:spPr>
        </p:sp>
      </p:grpSp>
      <p:grpSp>
        <p:nvGrpSpPr>
          <p:cNvPr id="7" name="Group 7"/>
          <p:cNvGrpSpPr/>
          <p:nvPr/>
        </p:nvGrpSpPr>
        <p:grpSpPr>
          <a:xfrm>
            <a:off x="561781" y="390103"/>
            <a:ext cx="933831" cy="1277208"/>
            <a:chOff x="0" y="0"/>
            <a:chExt cx="1245108" cy="1702943"/>
          </a:xfrm>
        </p:grpSpPr>
        <p:sp>
          <p:nvSpPr>
            <p:cNvPr id="8" name="Freeform 8"/>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l="-38" r="-38"/>
              </a:stretch>
            </a:blipFill>
          </p:spPr>
        </p:sp>
      </p:grpSp>
      <p:sp>
        <p:nvSpPr>
          <p:cNvPr id="9" name="TextBox 9"/>
          <p:cNvSpPr txBox="1"/>
          <p:nvPr/>
        </p:nvSpPr>
        <p:spPr>
          <a:xfrm>
            <a:off x="149543" y="1524091"/>
            <a:ext cx="16608518" cy="7235955"/>
          </a:xfrm>
          <a:prstGeom prst="rect">
            <a:avLst/>
          </a:prstGeom>
        </p:spPr>
        <p:txBody>
          <a:bodyPr lIns="0" tIns="0" rIns="0" bIns="0" rtlCol="0" anchor="t">
            <a:spAutoFit/>
          </a:bodyPr>
          <a:lstStyle/>
          <a:p>
            <a:pPr algn="just">
              <a:lnSpc>
                <a:spcPts val="7801"/>
              </a:lnSpc>
            </a:pPr>
            <a:endParaRPr dirty="0"/>
          </a:p>
          <a:p>
            <a:pPr algn="just">
              <a:lnSpc>
                <a:spcPts val="4615"/>
              </a:lnSpc>
            </a:pPr>
            <a:r>
              <a:rPr lang="en-US" sz="3250" spc="52" dirty="0">
                <a:solidFill>
                  <a:srgbClr val="FFFFFF"/>
                </a:solidFill>
                <a:latin typeface="League Spartan"/>
                <a:ea typeface="League Spartan"/>
                <a:cs typeface="League Spartan"/>
                <a:sym typeface="League Spartan"/>
              </a:rPr>
              <a:t>Problem Statement Title:</a:t>
            </a:r>
          </a:p>
          <a:p>
            <a:pPr algn="just">
              <a:lnSpc>
                <a:spcPts val="4615"/>
              </a:lnSpc>
            </a:pPr>
            <a:r>
              <a:rPr lang="en-US" sz="3250" dirty="0">
                <a:solidFill>
                  <a:srgbClr val="FFFFFF"/>
                </a:solidFill>
                <a:latin typeface="League Spartan"/>
                <a:ea typeface="League Spartan"/>
                <a:cs typeface="League Spartan"/>
                <a:sym typeface="League Spartan"/>
              </a:rPr>
              <a:t>Lack of Real-Time KPI Visibility: Campaign performance insights were scattered across multiple tools, resulting in fragmented reporting and delays indecision-making due to the absence of a centralized dashboard.</a:t>
            </a:r>
          </a:p>
          <a:p>
            <a:pPr algn="just">
              <a:lnSpc>
                <a:spcPts val="7801"/>
              </a:lnSpc>
            </a:pPr>
            <a:r>
              <a:rPr lang="en-US" sz="3250" dirty="0">
                <a:solidFill>
                  <a:srgbClr val="FFFFFF"/>
                </a:solidFill>
                <a:latin typeface="League Spartan"/>
                <a:ea typeface="League Spartan"/>
                <a:cs typeface="League Spartan"/>
                <a:sym typeface="League Spartan"/>
              </a:rPr>
              <a:t>Team Name- Bit Beast</a:t>
            </a:r>
          </a:p>
          <a:p>
            <a:pPr algn="just">
              <a:lnSpc>
                <a:spcPts val="7801"/>
              </a:lnSpc>
            </a:pPr>
            <a:r>
              <a:rPr lang="en-US" sz="3250" dirty="0">
                <a:solidFill>
                  <a:srgbClr val="FFFFFF"/>
                </a:solidFill>
                <a:latin typeface="League Spartan"/>
                <a:ea typeface="League Spartan"/>
                <a:cs typeface="League Spartan"/>
                <a:sym typeface="League Spartan"/>
              </a:rPr>
              <a:t>Team Members:    Yash Deshpande</a:t>
            </a:r>
          </a:p>
          <a:p>
            <a:pPr algn="just">
              <a:lnSpc>
                <a:spcPts val="7801"/>
              </a:lnSpc>
            </a:pPr>
            <a:r>
              <a:rPr lang="en-US" sz="3250" dirty="0">
                <a:solidFill>
                  <a:srgbClr val="FFFFFF"/>
                </a:solidFill>
                <a:latin typeface="League Spartan"/>
                <a:ea typeface="League Spartan"/>
                <a:cs typeface="League Spartan"/>
                <a:sym typeface="League Spartan"/>
              </a:rPr>
              <a:t>                                   Aniket </a:t>
            </a:r>
            <a:r>
              <a:rPr lang="en-US" sz="3250" dirty="0" err="1">
                <a:solidFill>
                  <a:srgbClr val="FFFFFF"/>
                </a:solidFill>
                <a:latin typeface="League Spartan"/>
                <a:ea typeface="League Spartan"/>
                <a:cs typeface="League Spartan"/>
                <a:sym typeface="League Spartan"/>
              </a:rPr>
              <a:t>Bhujad</a:t>
            </a:r>
            <a:r>
              <a:rPr lang="en-US" sz="3250" dirty="0">
                <a:solidFill>
                  <a:srgbClr val="FFFFFF"/>
                </a:solidFill>
                <a:latin typeface="League Spartan"/>
                <a:ea typeface="League Spartan"/>
                <a:cs typeface="League Spartan"/>
                <a:sym typeface="League Spartan"/>
              </a:rPr>
              <a:t> </a:t>
            </a:r>
          </a:p>
          <a:p>
            <a:pPr algn="just">
              <a:lnSpc>
                <a:spcPts val="7801"/>
              </a:lnSpc>
            </a:pPr>
            <a:r>
              <a:rPr lang="en-US" sz="3250" dirty="0">
                <a:solidFill>
                  <a:srgbClr val="FFFFFF"/>
                </a:solidFill>
                <a:latin typeface="League Spartan"/>
                <a:ea typeface="League Spartan"/>
                <a:cs typeface="League Spartan"/>
                <a:sym typeface="League Spartan"/>
              </a:rPr>
              <a:t>                                   Khushi </a:t>
            </a:r>
            <a:r>
              <a:rPr lang="en-US" sz="3250" dirty="0" err="1">
                <a:solidFill>
                  <a:srgbClr val="FFFFFF"/>
                </a:solidFill>
                <a:latin typeface="League Spartan"/>
                <a:ea typeface="League Spartan"/>
                <a:cs typeface="League Spartan"/>
                <a:sym typeface="League Spartan"/>
              </a:rPr>
              <a:t>Roongta</a:t>
            </a:r>
            <a:endParaRPr lang="en-US" sz="3250" dirty="0">
              <a:solidFill>
                <a:srgbClr val="FFFFFF"/>
              </a:solidFill>
              <a:latin typeface="League Spartan"/>
              <a:ea typeface="League Spartan"/>
              <a:cs typeface="League Spartan"/>
              <a:sym typeface="League Spartan"/>
            </a:endParaRPr>
          </a:p>
        </p:txBody>
      </p:sp>
      <p:grpSp>
        <p:nvGrpSpPr>
          <p:cNvPr id="10" name="Group 10"/>
          <p:cNvGrpSpPr/>
          <p:nvPr/>
        </p:nvGrpSpPr>
        <p:grpSpPr>
          <a:xfrm>
            <a:off x="-3986591" y="6993255"/>
            <a:ext cx="9149906" cy="6088856"/>
            <a:chOff x="0" y="0"/>
            <a:chExt cx="12199874"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4">
                <a:alphaModFix amt="46000"/>
              </a:blip>
              <a:stretch>
                <a:fillRect/>
              </a:stretch>
            </a:blipFill>
          </p:spPr>
        </p:sp>
      </p:grpSp>
      <p:grpSp>
        <p:nvGrpSpPr>
          <p:cNvPr id="12" name="Group 12"/>
          <p:cNvGrpSpPr/>
          <p:nvPr/>
        </p:nvGrpSpPr>
        <p:grpSpPr>
          <a:xfrm>
            <a:off x="10689142" y="2798340"/>
            <a:ext cx="9149906" cy="6088856"/>
            <a:chOff x="0" y="0"/>
            <a:chExt cx="12199874" cy="8118475"/>
          </a:xfrm>
        </p:grpSpPr>
        <p:sp>
          <p:nvSpPr>
            <p:cNvPr id="13" name="Freeform 13"/>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4">
                <a:alphaModFix amt="46000"/>
              </a:blip>
              <a:stretch>
                <a:fillRect/>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2161431" y="-817162"/>
            <a:ext cx="14252998" cy="2882040"/>
            <a:chOff x="0" y="0"/>
            <a:chExt cx="20726400" cy="4190999"/>
          </a:xfrm>
        </p:grpSpPr>
        <p:sp>
          <p:nvSpPr>
            <p:cNvPr id="3" name="Freeform 3"/>
            <p:cNvSpPr/>
            <p:nvPr/>
          </p:nvSpPr>
          <p:spPr>
            <a:xfrm>
              <a:off x="0" y="0"/>
              <a:ext cx="20726400" cy="4190999"/>
            </a:xfrm>
            <a:custGeom>
              <a:avLst/>
              <a:gdLst/>
              <a:ahLst/>
              <a:cxnLst/>
              <a:rect l="l" t="t" r="r" b="b"/>
              <a:pathLst>
                <a:path w="20726400" h="4190999">
                  <a:moveTo>
                    <a:pt x="0" y="0"/>
                  </a:moveTo>
                  <a:lnTo>
                    <a:pt x="20726400" y="0"/>
                  </a:lnTo>
                  <a:lnTo>
                    <a:pt x="20726400" y="4190999"/>
                  </a:lnTo>
                  <a:lnTo>
                    <a:pt x="0" y="4190999"/>
                  </a:lnTo>
                  <a:close/>
                </a:path>
              </a:pathLst>
            </a:custGeom>
            <a:solidFill>
              <a:srgbClr val="000000">
                <a:alpha val="0"/>
              </a:srgbClr>
            </a:solidFill>
          </p:spPr>
        </p:sp>
        <p:sp>
          <p:nvSpPr>
            <p:cNvPr id="4" name="TextBox 4"/>
            <p:cNvSpPr txBox="1"/>
            <p:nvPr/>
          </p:nvSpPr>
          <p:spPr>
            <a:xfrm>
              <a:off x="0" y="-38100"/>
              <a:ext cx="20726400" cy="4229099"/>
            </a:xfrm>
            <a:prstGeom prst="rect">
              <a:avLst/>
            </a:prstGeom>
          </p:spPr>
          <p:txBody>
            <a:bodyPr lIns="0" tIns="0" rIns="0" bIns="0" rtlCol="0" anchor="ctr"/>
            <a:lstStyle/>
            <a:p>
              <a:pPr algn="ctr">
                <a:lnSpc>
                  <a:spcPts val="4680"/>
                </a:lnSpc>
              </a:pPr>
              <a:r>
                <a:rPr lang="en-US" sz="3900" b="1">
                  <a:solidFill>
                    <a:srgbClr val="FFFFFF"/>
                  </a:solidFill>
                  <a:latin typeface="Poppins Bold"/>
                  <a:ea typeface="Poppins Bold"/>
                  <a:cs typeface="Poppins Bold"/>
                  <a:sym typeface="Poppins Bold"/>
                </a:rPr>
                <a:t>IDEA TITLE</a:t>
              </a:r>
            </a:p>
          </p:txBody>
        </p:sp>
      </p:grpSp>
      <p:grpSp>
        <p:nvGrpSpPr>
          <p:cNvPr id="5" name="Group 5"/>
          <p:cNvGrpSpPr/>
          <p:nvPr/>
        </p:nvGrpSpPr>
        <p:grpSpPr>
          <a:xfrm>
            <a:off x="364344" y="6560844"/>
            <a:ext cx="9846929" cy="2915436"/>
            <a:chOff x="0" y="0"/>
            <a:chExt cx="1286769" cy="380981"/>
          </a:xfrm>
        </p:grpSpPr>
        <p:sp>
          <p:nvSpPr>
            <p:cNvPr id="6" name="Freeform 6"/>
            <p:cNvSpPr/>
            <p:nvPr/>
          </p:nvSpPr>
          <p:spPr>
            <a:xfrm>
              <a:off x="0" y="0"/>
              <a:ext cx="1286769" cy="380981"/>
            </a:xfrm>
            <a:custGeom>
              <a:avLst/>
              <a:gdLst/>
              <a:ahLst/>
              <a:cxnLst/>
              <a:rect l="l" t="t" r="r" b="b"/>
              <a:pathLst>
                <a:path w="1286769" h="380981">
                  <a:moveTo>
                    <a:pt x="0" y="0"/>
                  </a:moveTo>
                  <a:lnTo>
                    <a:pt x="1286769" y="0"/>
                  </a:lnTo>
                  <a:lnTo>
                    <a:pt x="1286769" y="380981"/>
                  </a:lnTo>
                  <a:lnTo>
                    <a:pt x="0" y="380981"/>
                  </a:lnTo>
                  <a:close/>
                </a:path>
              </a:pathLst>
            </a:custGeom>
            <a:gradFill rotWithShape="1">
              <a:gsLst>
                <a:gs pos="0">
                  <a:srgbClr val="7A4C7E">
                    <a:alpha val="100000"/>
                  </a:srgbClr>
                </a:gs>
                <a:gs pos="100000">
                  <a:srgbClr val="0D0235">
                    <a:alpha val="100000"/>
                  </a:srgbClr>
                </a:gs>
              </a:gsLst>
              <a:lin ang="0"/>
            </a:gradFill>
            <a:ln w="12700" cap="sq">
              <a:solidFill>
                <a:srgbClr val="000000"/>
              </a:solidFill>
              <a:prstDash val="solid"/>
              <a:miter/>
            </a:ln>
          </p:spPr>
        </p:sp>
      </p:grpSp>
      <p:grpSp>
        <p:nvGrpSpPr>
          <p:cNvPr id="7" name="Group 7"/>
          <p:cNvGrpSpPr/>
          <p:nvPr/>
        </p:nvGrpSpPr>
        <p:grpSpPr>
          <a:xfrm>
            <a:off x="-3986591" y="6993255"/>
            <a:ext cx="9149906" cy="6088856"/>
            <a:chOff x="0" y="0"/>
            <a:chExt cx="12199874" cy="8118475"/>
          </a:xfrm>
        </p:grpSpPr>
        <p:sp>
          <p:nvSpPr>
            <p:cNvPr id="8" name="Freeform 8"/>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2">
                <a:alphaModFix amt="46000"/>
              </a:blip>
              <a:stretch>
                <a:fillRect/>
              </a:stretch>
            </a:blipFill>
          </p:spPr>
        </p:sp>
      </p:grpSp>
      <p:grpSp>
        <p:nvGrpSpPr>
          <p:cNvPr id="9" name="Group 9"/>
          <p:cNvGrpSpPr/>
          <p:nvPr/>
        </p:nvGrpSpPr>
        <p:grpSpPr>
          <a:xfrm>
            <a:off x="16414429" y="172795"/>
            <a:ext cx="1689742" cy="902124"/>
            <a:chOff x="0" y="0"/>
            <a:chExt cx="3189732" cy="1702943"/>
          </a:xfrm>
        </p:grpSpPr>
        <p:sp>
          <p:nvSpPr>
            <p:cNvPr id="10" name="Freeform 10"/>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601" b="-61601"/>
              </a:stretch>
            </a:blipFill>
          </p:spPr>
        </p:sp>
      </p:grpSp>
      <p:grpSp>
        <p:nvGrpSpPr>
          <p:cNvPr id="11" name="Group 11"/>
          <p:cNvGrpSpPr/>
          <p:nvPr/>
        </p:nvGrpSpPr>
        <p:grpSpPr>
          <a:xfrm>
            <a:off x="364344" y="1659845"/>
            <a:ext cx="9846929" cy="4472374"/>
            <a:chOff x="0" y="0"/>
            <a:chExt cx="1223969" cy="555914"/>
          </a:xfrm>
        </p:grpSpPr>
        <p:sp>
          <p:nvSpPr>
            <p:cNvPr id="12" name="Freeform 12"/>
            <p:cNvSpPr/>
            <p:nvPr/>
          </p:nvSpPr>
          <p:spPr>
            <a:xfrm>
              <a:off x="0" y="0"/>
              <a:ext cx="1223969" cy="555914"/>
            </a:xfrm>
            <a:custGeom>
              <a:avLst/>
              <a:gdLst/>
              <a:ahLst/>
              <a:cxnLst/>
              <a:rect l="l" t="t" r="r" b="b"/>
              <a:pathLst>
                <a:path w="1223969" h="555914">
                  <a:moveTo>
                    <a:pt x="0" y="0"/>
                  </a:moveTo>
                  <a:lnTo>
                    <a:pt x="1223969" y="0"/>
                  </a:lnTo>
                  <a:lnTo>
                    <a:pt x="1223969" y="555914"/>
                  </a:lnTo>
                  <a:lnTo>
                    <a:pt x="0" y="555914"/>
                  </a:lnTo>
                  <a:close/>
                </a:path>
              </a:pathLst>
            </a:custGeom>
            <a:gradFill rotWithShape="1">
              <a:gsLst>
                <a:gs pos="0">
                  <a:srgbClr val="7A4C7E">
                    <a:alpha val="100000"/>
                  </a:srgbClr>
                </a:gs>
                <a:gs pos="100000">
                  <a:srgbClr val="0D0235">
                    <a:alpha val="100000"/>
                  </a:srgbClr>
                </a:gs>
              </a:gsLst>
              <a:lin ang="0"/>
            </a:gradFill>
            <a:ln w="12700" cap="sq">
              <a:solidFill>
                <a:srgbClr val="000000"/>
              </a:solidFill>
              <a:prstDash val="solid"/>
              <a:miter/>
            </a:ln>
          </p:spPr>
        </p:sp>
      </p:grpSp>
      <p:sp>
        <p:nvSpPr>
          <p:cNvPr id="13" name="AutoShape 13"/>
          <p:cNvSpPr/>
          <p:nvPr/>
        </p:nvSpPr>
        <p:spPr>
          <a:xfrm>
            <a:off x="-982027" y="1211878"/>
            <a:ext cx="19996945" cy="0"/>
          </a:xfrm>
          <a:prstGeom prst="line">
            <a:avLst/>
          </a:prstGeom>
          <a:ln w="38100" cap="flat">
            <a:gradFill>
              <a:gsLst>
                <a:gs pos="0">
                  <a:srgbClr val="FFFFFF">
                    <a:alpha val="0"/>
                  </a:srgbClr>
                </a:gs>
                <a:gs pos="50000">
                  <a:srgbClr val="4234DE">
                    <a:alpha val="100000"/>
                  </a:srgbClr>
                </a:gs>
                <a:gs pos="100000">
                  <a:srgbClr val="FFFFFF">
                    <a:alpha val="0"/>
                  </a:srgbClr>
                </a:gs>
              </a:gsLst>
              <a:lin ang="0"/>
            </a:gradFill>
            <a:prstDash val="solid"/>
            <a:headEnd type="none" w="sm" len="sm"/>
            <a:tailEnd type="none" w="sm" len="sm"/>
          </a:ln>
        </p:spPr>
      </p:sp>
      <p:grpSp>
        <p:nvGrpSpPr>
          <p:cNvPr id="14" name="Group 14"/>
          <p:cNvGrpSpPr/>
          <p:nvPr/>
        </p:nvGrpSpPr>
        <p:grpSpPr>
          <a:xfrm>
            <a:off x="813564" y="172795"/>
            <a:ext cx="759726" cy="1039083"/>
            <a:chOff x="0" y="0"/>
            <a:chExt cx="1245108" cy="1702943"/>
          </a:xfrm>
        </p:grpSpPr>
        <p:sp>
          <p:nvSpPr>
            <p:cNvPr id="15" name="Freeform 15"/>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4"/>
              <a:stretch>
                <a:fillRect l="-38" r="-38"/>
              </a:stretch>
            </a:blipFill>
          </p:spPr>
        </p:sp>
      </p:grpSp>
      <p:sp>
        <p:nvSpPr>
          <p:cNvPr id="16" name="Freeform 16"/>
          <p:cNvSpPr/>
          <p:nvPr/>
        </p:nvSpPr>
        <p:spPr>
          <a:xfrm>
            <a:off x="11051450" y="2293117"/>
            <a:ext cx="5844391" cy="4146143"/>
          </a:xfrm>
          <a:custGeom>
            <a:avLst/>
            <a:gdLst/>
            <a:ahLst/>
            <a:cxnLst/>
            <a:rect l="l" t="t" r="r" b="b"/>
            <a:pathLst>
              <a:path w="5844391" h="4146143">
                <a:moveTo>
                  <a:pt x="0" y="0"/>
                </a:moveTo>
                <a:lnTo>
                  <a:pt x="5844391" y="0"/>
                </a:lnTo>
                <a:lnTo>
                  <a:pt x="5844391" y="4146143"/>
                </a:lnTo>
                <a:lnTo>
                  <a:pt x="0" y="4146143"/>
                </a:lnTo>
                <a:lnTo>
                  <a:pt x="0" y="0"/>
                </a:lnTo>
                <a:close/>
              </a:path>
            </a:pathLst>
          </a:custGeom>
          <a:blipFill>
            <a:blip r:embed="rId5"/>
            <a:stretch>
              <a:fillRect t="-36789" r="-4815" b="-10696"/>
            </a:stretch>
          </a:blipFill>
        </p:spPr>
      </p:sp>
      <p:sp>
        <p:nvSpPr>
          <p:cNvPr id="17" name="TextBox 17"/>
          <p:cNvSpPr txBox="1"/>
          <p:nvPr/>
        </p:nvSpPr>
        <p:spPr>
          <a:xfrm>
            <a:off x="497837" y="1777194"/>
            <a:ext cx="9378513" cy="4189759"/>
          </a:xfrm>
          <a:prstGeom prst="rect">
            <a:avLst/>
          </a:prstGeom>
        </p:spPr>
        <p:txBody>
          <a:bodyPr lIns="0" tIns="0" rIns="0" bIns="0" rtlCol="0" anchor="t">
            <a:spAutoFit/>
          </a:bodyPr>
          <a:lstStyle/>
          <a:p>
            <a:pPr algn="ctr">
              <a:lnSpc>
                <a:spcPts val="3359"/>
              </a:lnSpc>
            </a:pPr>
            <a:r>
              <a:rPr lang="en-US" sz="2400" b="1">
                <a:solidFill>
                  <a:srgbClr val="B3B0F8"/>
                </a:solidFill>
                <a:latin typeface="Poppins Bold"/>
                <a:ea typeface="Poppins Bold"/>
                <a:cs typeface="Poppins Bold"/>
                <a:sym typeface="Poppins Bold"/>
              </a:rPr>
              <a:t>💡 Centralized Real-Time KPI Dashboard</a:t>
            </a:r>
          </a:p>
          <a:p>
            <a:pPr algn="just">
              <a:lnSpc>
                <a:spcPts val="2619"/>
              </a:lnSpc>
            </a:pPr>
            <a:endParaRPr lang="en-US" sz="2400" b="1">
              <a:solidFill>
                <a:srgbClr val="B3B0F8"/>
              </a:solidFill>
              <a:latin typeface="Poppins Bold"/>
              <a:ea typeface="Poppins Bold"/>
              <a:cs typeface="Poppins Bold"/>
              <a:sym typeface="Poppins Bold"/>
            </a:endParaRPr>
          </a:p>
          <a:p>
            <a:pPr algn="just">
              <a:lnSpc>
                <a:spcPts val="3024"/>
              </a:lnSpc>
            </a:pPr>
            <a:r>
              <a:rPr lang="en-US" sz="2160" b="1">
                <a:solidFill>
                  <a:srgbClr val="E1DCF9"/>
                </a:solidFill>
                <a:latin typeface="Poppins Bold"/>
                <a:ea typeface="Poppins Bold"/>
                <a:cs typeface="Poppins Bold"/>
                <a:sym typeface="Poppins Bold"/>
              </a:rPr>
              <a:t>We propose a smart, unified platform that collects campaign performance data from multiple tools and displays it on a centralized dashboard.</a:t>
            </a:r>
          </a:p>
          <a:p>
            <a:pPr algn="just">
              <a:lnSpc>
                <a:spcPts val="3024"/>
              </a:lnSpc>
            </a:pPr>
            <a:r>
              <a:rPr lang="en-US" sz="2160" b="1">
                <a:solidFill>
                  <a:srgbClr val="E1DCF9"/>
                </a:solidFill>
                <a:latin typeface="Poppins Bold"/>
                <a:ea typeface="Poppins Bold"/>
                <a:cs typeface="Poppins Bold"/>
                <a:sym typeface="Poppins Bold"/>
              </a:rPr>
              <a:t>Integrates data from ad platforms, analytics tools, and CRM systems.</a:t>
            </a:r>
          </a:p>
          <a:p>
            <a:pPr algn="just">
              <a:lnSpc>
                <a:spcPts val="3024"/>
              </a:lnSpc>
            </a:pPr>
            <a:r>
              <a:rPr lang="en-US" sz="2160" b="1">
                <a:solidFill>
                  <a:srgbClr val="E1DCF9"/>
                </a:solidFill>
                <a:latin typeface="Poppins Bold"/>
                <a:ea typeface="Poppins Bold"/>
                <a:cs typeface="Poppins Bold"/>
                <a:sym typeface="Poppins Bold"/>
              </a:rPr>
              <a:t>Provides visualization of KPIs with automated reports.</a:t>
            </a:r>
          </a:p>
          <a:p>
            <a:pPr algn="just">
              <a:lnSpc>
                <a:spcPts val="3024"/>
              </a:lnSpc>
            </a:pPr>
            <a:r>
              <a:rPr lang="en-US" sz="2160" b="1">
                <a:solidFill>
                  <a:srgbClr val="E1DCF9"/>
                </a:solidFill>
                <a:latin typeface="Poppins Bold"/>
                <a:ea typeface="Poppins Bold"/>
                <a:cs typeface="Poppins Bold"/>
                <a:sym typeface="Poppins Bold"/>
              </a:rPr>
              <a:t>Enables stakeholders to view campaign performance in one place and take faster actions.</a:t>
            </a:r>
          </a:p>
          <a:p>
            <a:pPr algn="just">
              <a:lnSpc>
                <a:spcPts val="3076"/>
              </a:lnSpc>
              <a:spcBef>
                <a:spcPct val="0"/>
              </a:spcBef>
            </a:pPr>
            <a:endParaRPr lang="en-US" sz="2160" b="1">
              <a:solidFill>
                <a:srgbClr val="E1DCF9"/>
              </a:solidFill>
              <a:latin typeface="Poppins Bold"/>
              <a:ea typeface="Poppins Bold"/>
              <a:cs typeface="Poppins Bold"/>
              <a:sym typeface="Poppins Bold"/>
            </a:endParaRPr>
          </a:p>
        </p:txBody>
      </p:sp>
      <p:sp>
        <p:nvSpPr>
          <p:cNvPr id="18" name="TextBox 18"/>
          <p:cNvSpPr txBox="1"/>
          <p:nvPr/>
        </p:nvSpPr>
        <p:spPr>
          <a:xfrm>
            <a:off x="588362" y="6671155"/>
            <a:ext cx="8923586" cy="2666238"/>
          </a:xfrm>
          <a:prstGeom prst="rect">
            <a:avLst/>
          </a:prstGeom>
        </p:spPr>
        <p:txBody>
          <a:bodyPr lIns="0" tIns="0" rIns="0" bIns="0" rtlCol="0" anchor="t">
            <a:spAutoFit/>
          </a:bodyPr>
          <a:lstStyle/>
          <a:p>
            <a:pPr algn="ctr">
              <a:lnSpc>
                <a:spcPts val="3359"/>
              </a:lnSpc>
            </a:pPr>
            <a:r>
              <a:rPr lang="en-US" sz="2400" b="1">
                <a:solidFill>
                  <a:srgbClr val="B3B0F8"/>
                </a:solidFill>
                <a:latin typeface="Poppins Bold"/>
                <a:ea typeface="Poppins Bold"/>
                <a:cs typeface="Poppins Bold"/>
                <a:sym typeface="Poppins Bold"/>
              </a:rPr>
              <a:t> 🛠️ How the Solution Helps</a:t>
            </a:r>
          </a:p>
          <a:p>
            <a:pPr algn="ctr">
              <a:lnSpc>
                <a:spcPts val="2648"/>
              </a:lnSpc>
            </a:pPr>
            <a:endParaRPr lang="en-US" sz="2400" b="1">
              <a:solidFill>
                <a:srgbClr val="B3B0F8"/>
              </a:solidFill>
              <a:latin typeface="Poppins Bold"/>
              <a:ea typeface="Poppins Bold"/>
              <a:cs typeface="Poppins Bold"/>
              <a:sym typeface="Poppins Bold"/>
            </a:endParaRPr>
          </a:p>
          <a:p>
            <a:pPr algn="l">
              <a:lnSpc>
                <a:spcPts val="3024"/>
              </a:lnSpc>
            </a:pPr>
            <a:r>
              <a:rPr lang="en-US" sz="2160" b="1">
                <a:solidFill>
                  <a:srgbClr val="E1DCF9"/>
                </a:solidFill>
                <a:latin typeface="Poppins Bold"/>
                <a:ea typeface="Poppins Bold"/>
                <a:cs typeface="Poppins Bold"/>
                <a:sym typeface="Poppins Bold"/>
              </a:rPr>
              <a:t>Eliminates the need for manually switching between multiple tools and reports.</a:t>
            </a:r>
          </a:p>
          <a:p>
            <a:pPr algn="l">
              <a:lnSpc>
                <a:spcPts val="3024"/>
              </a:lnSpc>
            </a:pPr>
            <a:r>
              <a:rPr lang="en-US" sz="2160" b="1">
                <a:solidFill>
                  <a:srgbClr val="E1DCF9"/>
                </a:solidFill>
                <a:latin typeface="Poppins Bold"/>
                <a:ea typeface="Poppins Bold"/>
                <a:cs typeface="Poppins Bold"/>
                <a:sym typeface="Poppins Bold"/>
              </a:rPr>
              <a:t>Allows campaign managers to make faster, data-driven decisions.</a:t>
            </a:r>
          </a:p>
          <a:p>
            <a:pPr algn="l">
              <a:lnSpc>
                <a:spcPts val="3024"/>
              </a:lnSpc>
              <a:spcBef>
                <a:spcPct val="0"/>
              </a:spcBef>
            </a:pPr>
            <a:endParaRPr lang="en-US" sz="2160" b="1">
              <a:solidFill>
                <a:srgbClr val="E1DCF9"/>
              </a:solidFill>
              <a:latin typeface="Poppins Bold"/>
              <a:ea typeface="Poppins Bold"/>
              <a:cs typeface="Poppins Bold"/>
              <a:sym typeface="Poppins Bold"/>
            </a:endParaRPr>
          </a:p>
        </p:txBody>
      </p:sp>
      <p:sp>
        <p:nvSpPr>
          <p:cNvPr id="19" name="TextBox 19"/>
          <p:cNvSpPr txBox="1"/>
          <p:nvPr/>
        </p:nvSpPr>
        <p:spPr>
          <a:xfrm>
            <a:off x="10687990" y="6629400"/>
            <a:ext cx="6571310" cy="3185236"/>
          </a:xfrm>
          <a:prstGeom prst="rect">
            <a:avLst/>
          </a:prstGeom>
        </p:spPr>
        <p:txBody>
          <a:bodyPr lIns="0" tIns="0" rIns="0" bIns="0" rtlCol="0" anchor="t">
            <a:spAutoFit/>
          </a:bodyPr>
          <a:lstStyle/>
          <a:p>
            <a:pPr algn="ctr">
              <a:lnSpc>
                <a:spcPts val="2786"/>
              </a:lnSpc>
            </a:pPr>
            <a:r>
              <a:rPr lang="en-US" sz="2160" b="1" spc="90">
                <a:solidFill>
                  <a:srgbClr val="FFFFFF"/>
                </a:solidFill>
                <a:latin typeface="Poppins Bold"/>
                <a:ea typeface="Poppins Bold"/>
                <a:cs typeface="Poppins Bold"/>
                <a:sym typeface="Poppins Bold"/>
              </a:rPr>
              <a:t>KPI (Key Performance Indicators) are the measurable metrics that help track how well marketing campaigns are performing. In your centralized dashboard, KPIs are automatically calculated from Google Ads, Facebook Ads, and LinkedIn Ads data, then displayed to managers, finance teams, and clients.</a:t>
            </a:r>
          </a:p>
          <a:p>
            <a:pPr algn="ctr">
              <a:lnSpc>
                <a:spcPts val="2786"/>
              </a:lnSpc>
            </a:pPr>
            <a:endParaRPr lang="en-US" sz="2160" b="1" spc="90">
              <a:solidFill>
                <a:srgbClr val="FFFFFF"/>
              </a:solidFill>
              <a:latin typeface="Poppins Bold"/>
              <a:ea typeface="Poppins Bold"/>
              <a:cs typeface="Poppins Bold"/>
              <a:sym typeface="Poppins Bold"/>
            </a:endParaRPr>
          </a:p>
        </p:txBody>
      </p:sp>
      <p:sp>
        <p:nvSpPr>
          <p:cNvPr id="20" name="TextBox 20"/>
          <p:cNvSpPr txBox="1"/>
          <p:nvPr/>
        </p:nvSpPr>
        <p:spPr>
          <a:xfrm>
            <a:off x="11051450" y="1712452"/>
            <a:ext cx="5844391" cy="352425"/>
          </a:xfrm>
          <a:prstGeom prst="rect">
            <a:avLst/>
          </a:prstGeom>
        </p:spPr>
        <p:txBody>
          <a:bodyPr lIns="0" tIns="0" rIns="0" bIns="0" rtlCol="0" anchor="t">
            <a:spAutoFit/>
          </a:bodyPr>
          <a:lstStyle/>
          <a:p>
            <a:pPr algn="ctr">
              <a:lnSpc>
                <a:spcPts val="2640"/>
              </a:lnSpc>
              <a:spcBef>
                <a:spcPct val="0"/>
              </a:spcBef>
            </a:pPr>
            <a:r>
              <a:rPr lang="en-US" sz="2200" b="1">
                <a:solidFill>
                  <a:srgbClr val="B3B0F8"/>
                </a:solidFill>
                <a:latin typeface="Poppins Bold"/>
                <a:ea typeface="Poppins Bold"/>
                <a:cs typeface="Poppins Bold"/>
                <a:sym typeface="Poppins Bold"/>
              </a:rPr>
              <a:t> KPI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6414429" y="172795"/>
            <a:ext cx="1689742" cy="902124"/>
            <a:chOff x="0" y="0"/>
            <a:chExt cx="3189732" cy="1702943"/>
          </a:xfrm>
        </p:grpSpPr>
        <p:sp>
          <p:nvSpPr>
            <p:cNvPr id="3" name="Freeform 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2"/>
              <a:stretch>
                <a:fillRect t="-61601" b="-61601"/>
              </a:stretch>
            </a:blipFill>
          </p:spPr>
        </p:sp>
      </p:grpSp>
      <p:grpSp>
        <p:nvGrpSpPr>
          <p:cNvPr id="4" name="Group 4"/>
          <p:cNvGrpSpPr/>
          <p:nvPr/>
        </p:nvGrpSpPr>
        <p:grpSpPr>
          <a:xfrm>
            <a:off x="1028700" y="-114705"/>
            <a:ext cx="759726" cy="1039083"/>
            <a:chOff x="0" y="0"/>
            <a:chExt cx="1245108" cy="1702943"/>
          </a:xfrm>
        </p:grpSpPr>
        <p:sp>
          <p:nvSpPr>
            <p:cNvPr id="5" name="Freeform 5"/>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l="-38" r="-38"/>
              </a:stretch>
            </a:blipFill>
          </p:spPr>
        </p:sp>
      </p:grpSp>
      <p:grpSp>
        <p:nvGrpSpPr>
          <p:cNvPr id="6" name="Group 6"/>
          <p:cNvGrpSpPr/>
          <p:nvPr/>
        </p:nvGrpSpPr>
        <p:grpSpPr>
          <a:xfrm>
            <a:off x="1974928" y="-516642"/>
            <a:ext cx="14252998" cy="2882040"/>
            <a:chOff x="0" y="0"/>
            <a:chExt cx="20726400" cy="4190999"/>
          </a:xfrm>
        </p:grpSpPr>
        <p:sp>
          <p:nvSpPr>
            <p:cNvPr id="7" name="Freeform 7"/>
            <p:cNvSpPr/>
            <p:nvPr/>
          </p:nvSpPr>
          <p:spPr>
            <a:xfrm>
              <a:off x="0" y="0"/>
              <a:ext cx="20726400" cy="4190999"/>
            </a:xfrm>
            <a:custGeom>
              <a:avLst/>
              <a:gdLst/>
              <a:ahLst/>
              <a:cxnLst/>
              <a:rect l="l" t="t" r="r" b="b"/>
              <a:pathLst>
                <a:path w="20726400" h="4190999">
                  <a:moveTo>
                    <a:pt x="0" y="0"/>
                  </a:moveTo>
                  <a:lnTo>
                    <a:pt x="20726400" y="0"/>
                  </a:lnTo>
                  <a:lnTo>
                    <a:pt x="20726400" y="4190999"/>
                  </a:lnTo>
                  <a:lnTo>
                    <a:pt x="0" y="4190999"/>
                  </a:lnTo>
                  <a:close/>
                </a:path>
              </a:pathLst>
            </a:custGeom>
            <a:solidFill>
              <a:srgbClr val="000000">
                <a:alpha val="0"/>
              </a:srgbClr>
            </a:solidFill>
          </p:spPr>
        </p:sp>
        <p:sp>
          <p:nvSpPr>
            <p:cNvPr id="8" name="TextBox 8"/>
            <p:cNvSpPr txBox="1"/>
            <p:nvPr/>
          </p:nvSpPr>
          <p:spPr>
            <a:xfrm>
              <a:off x="0" y="-38100"/>
              <a:ext cx="20726400" cy="4229099"/>
            </a:xfrm>
            <a:prstGeom prst="rect">
              <a:avLst/>
            </a:prstGeom>
          </p:spPr>
          <p:txBody>
            <a:bodyPr lIns="0" tIns="0" rIns="0" bIns="0" rtlCol="0" anchor="ctr"/>
            <a:lstStyle/>
            <a:p>
              <a:pPr algn="ctr">
                <a:lnSpc>
                  <a:spcPts val="4680"/>
                </a:lnSpc>
              </a:pPr>
              <a:r>
                <a:rPr lang="en-US" sz="3900" b="1">
                  <a:solidFill>
                    <a:srgbClr val="FFFFFF"/>
                  </a:solidFill>
                  <a:latin typeface="Poppins Bold"/>
                  <a:ea typeface="Poppins Bold"/>
                  <a:cs typeface="Poppins Bold"/>
                  <a:sym typeface="Poppins Bold"/>
                </a:rPr>
                <a:t>PROTOTYPE</a:t>
              </a:r>
            </a:p>
            <a:p>
              <a:pPr algn="ctr">
                <a:lnSpc>
                  <a:spcPts val="4680"/>
                </a:lnSpc>
              </a:pPr>
              <a:endParaRPr lang="en-US" sz="3900" b="1">
                <a:solidFill>
                  <a:srgbClr val="FFFFFF"/>
                </a:solidFill>
                <a:latin typeface="Poppins Bold"/>
                <a:ea typeface="Poppins Bold"/>
                <a:cs typeface="Poppins Bold"/>
                <a:sym typeface="Poppins Bold"/>
              </a:endParaRPr>
            </a:p>
          </p:txBody>
        </p:sp>
      </p:grpSp>
      <p:sp>
        <p:nvSpPr>
          <p:cNvPr id="9" name="AutoShape 9"/>
          <p:cNvSpPr/>
          <p:nvPr/>
        </p:nvSpPr>
        <p:spPr>
          <a:xfrm>
            <a:off x="-982027" y="1211878"/>
            <a:ext cx="19996945" cy="0"/>
          </a:xfrm>
          <a:prstGeom prst="line">
            <a:avLst/>
          </a:prstGeom>
          <a:ln w="38100" cap="flat">
            <a:gradFill>
              <a:gsLst>
                <a:gs pos="0">
                  <a:srgbClr val="FFFFFF">
                    <a:alpha val="0"/>
                  </a:srgbClr>
                </a:gs>
                <a:gs pos="50000">
                  <a:srgbClr val="4234DE">
                    <a:alpha val="100000"/>
                  </a:srgbClr>
                </a:gs>
                <a:gs pos="100000">
                  <a:srgbClr val="FFFFFF">
                    <a:alpha val="0"/>
                  </a:srgbClr>
                </a:gs>
              </a:gsLst>
              <a:lin ang="0"/>
            </a:gradFill>
            <a:prstDash val="solid"/>
            <a:headEnd type="none" w="sm" len="sm"/>
            <a:tailEnd type="none" w="sm" len="sm"/>
          </a:ln>
        </p:spPr>
      </p:sp>
      <p:sp>
        <p:nvSpPr>
          <p:cNvPr id="10" name="Freeform 10"/>
          <p:cNvSpPr/>
          <p:nvPr/>
        </p:nvSpPr>
        <p:spPr>
          <a:xfrm>
            <a:off x="523444" y="5739738"/>
            <a:ext cx="8293215" cy="3960010"/>
          </a:xfrm>
          <a:custGeom>
            <a:avLst/>
            <a:gdLst/>
            <a:ahLst/>
            <a:cxnLst/>
            <a:rect l="l" t="t" r="r" b="b"/>
            <a:pathLst>
              <a:path w="8293215" h="3960010">
                <a:moveTo>
                  <a:pt x="0" y="0"/>
                </a:moveTo>
                <a:lnTo>
                  <a:pt x="8293216" y="0"/>
                </a:lnTo>
                <a:lnTo>
                  <a:pt x="8293216" y="3960011"/>
                </a:lnTo>
                <a:lnTo>
                  <a:pt x="0" y="3960011"/>
                </a:lnTo>
                <a:lnTo>
                  <a:pt x="0" y="0"/>
                </a:lnTo>
                <a:close/>
              </a:path>
            </a:pathLst>
          </a:custGeom>
          <a:blipFill>
            <a:blip r:embed="rId4"/>
            <a:stretch>
              <a:fillRect/>
            </a:stretch>
          </a:blipFill>
        </p:spPr>
      </p:sp>
      <p:sp>
        <p:nvSpPr>
          <p:cNvPr id="11" name="Freeform 11"/>
          <p:cNvSpPr/>
          <p:nvPr/>
        </p:nvSpPr>
        <p:spPr>
          <a:xfrm>
            <a:off x="523444" y="1419729"/>
            <a:ext cx="8293215" cy="4053309"/>
          </a:xfrm>
          <a:custGeom>
            <a:avLst/>
            <a:gdLst/>
            <a:ahLst/>
            <a:cxnLst/>
            <a:rect l="l" t="t" r="r" b="b"/>
            <a:pathLst>
              <a:path w="8293215" h="4053309">
                <a:moveTo>
                  <a:pt x="0" y="0"/>
                </a:moveTo>
                <a:lnTo>
                  <a:pt x="8293216" y="0"/>
                </a:lnTo>
                <a:lnTo>
                  <a:pt x="8293216" y="4053309"/>
                </a:lnTo>
                <a:lnTo>
                  <a:pt x="0" y="4053309"/>
                </a:lnTo>
                <a:lnTo>
                  <a:pt x="0" y="0"/>
                </a:lnTo>
                <a:close/>
              </a:path>
            </a:pathLst>
          </a:custGeom>
          <a:blipFill>
            <a:blip r:embed="rId5"/>
            <a:stretch>
              <a:fillRect/>
            </a:stretch>
          </a:blipFill>
        </p:spPr>
      </p:sp>
      <p:sp>
        <p:nvSpPr>
          <p:cNvPr id="12" name="Freeform 12"/>
          <p:cNvSpPr/>
          <p:nvPr/>
        </p:nvSpPr>
        <p:spPr>
          <a:xfrm>
            <a:off x="9101427" y="1345228"/>
            <a:ext cx="8960171" cy="3808073"/>
          </a:xfrm>
          <a:custGeom>
            <a:avLst/>
            <a:gdLst/>
            <a:ahLst/>
            <a:cxnLst/>
            <a:rect l="l" t="t" r="r" b="b"/>
            <a:pathLst>
              <a:path w="8960171" h="3808073">
                <a:moveTo>
                  <a:pt x="0" y="0"/>
                </a:moveTo>
                <a:lnTo>
                  <a:pt x="8960171" y="0"/>
                </a:lnTo>
                <a:lnTo>
                  <a:pt x="8960171" y="3808072"/>
                </a:lnTo>
                <a:lnTo>
                  <a:pt x="0" y="3808072"/>
                </a:lnTo>
                <a:lnTo>
                  <a:pt x="0" y="0"/>
                </a:lnTo>
                <a:close/>
              </a:path>
            </a:pathLst>
          </a:custGeom>
          <a:blipFill>
            <a:blip r:embed="rId6"/>
            <a:stretch>
              <a:fillRect/>
            </a:stretch>
          </a:blipFill>
        </p:spPr>
      </p:sp>
      <p:sp>
        <p:nvSpPr>
          <p:cNvPr id="13" name="Freeform 13"/>
          <p:cNvSpPr/>
          <p:nvPr/>
        </p:nvSpPr>
        <p:spPr>
          <a:xfrm>
            <a:off x="9101427" y="5267600"/>
            <a:ext cx="8960171" cy="3861236"/>
          </a:xfrm>
          <a:custGeom>
            <a:avLst/>
            <a:gdLst/>
            <a:ahLst/>
            <a:cxnLst/>
            <a:rect l="l" t="t" r="r" b="b"/>
            <a:pathLst>
              <a:path w="8960171" h="3861236">
                <a:moveTo>
                  <a:pt x="0" y="0"/>
                </a:moveTo>
                <a:lnTo>
                  <a:pt x="8960171" y="0"/>
                </a:lnTo>
                <a:lnTo>
                  <a:pt x="8960171" y="3861237"/>
                </a:lnTo>
                <a:lnTo>
                  <a:pt x="0" y="3861237"/>
                </a:lnTo>
                <a:lnTo>
                  <a:pt x="0" y="0"/>
                </a:lnTo>
                <a:close/>
              </a:path>
            </a:pathLst>
          </a:custGeom>
          <a:blipFill>
            <a:blip r:embed="rId7"/>
            <a:stretch>
              <a:fillRect/>
            </a:stretch>
          </a:blipFill>
        </p:spPr>
      </p:sp>
      <p:sp>
        <p:nvSpPr>
          <p:cNvPr id="14" name="TextBox 14"/>
          <p:cNvSpPr txBox="1"/>
          <p:nvPr/>
        </p:nvSpPr>
        <p:spPr>
          <a:xfrm>
            <a:off x="12387238" y="9248136"/>
            <a:ext cx="4936093" cy="451612"/>
          </a:xfrm>
          <a:prstGeom prst="rect">
            <a:avLst/>
          </a:prstGeom>
        </p:spPr>
        <p:txBody>
          <a:bodyPr lIns="0" tIns="0" rIns="0" bIns="0" rtlCol="0" anchor="t">
            <a:spAutoFit/>
          </a:bodyPr>
          <a:lstStyle/>
          <a:p>
            <a:pPr algn="ctr">
              <a:lnSpc>
                <a:spcPts val="3457"/>
              </a:lnSpc>
            </a:pPr>
            <a:r>
              <a:rPr lang="en-US" sz="2469" b="1" u="sng">
                <a:solidFill>
                  <a:srgbClr val="E1DCF9"/>
                </a:solidFill>
                <a:latin typeface="Poppins Bold"/>
                <a:ea typeface="Poppins Bold"/>
                <a:cs typeface="Poppins Bold"/>
                <a:sym typeface="Poppins Bold"/>
                <a:hlinkClick r:id="rId8" tooltip="https://riff-wheat-05452150.figma.site"/>
              </a:rPr>
              <a:t>KPI-Dashboard-Prototype.site</a:t>
            </a:r>
          </a:p>
        </p:txBody>
      </p:sp>
      <p:sp>
        <p:nvSpPr>
          <p:cNvPr id="15" name="TextBox 15"/>
          <p:cNvSpPr txBox="1"/>
          <p:nvPr/>
        </p:nvSpPr>
        <p:spPr>
          <a:xfrm>
            <a:off x="9349656" y="9248136"/>
            <a:ext cx="2949893" cy="451612"/>
          </a:xfrm>
          <a:prstGeom prst="rect">
            <a:avLst/>
          </a:prstGeom>
        </p:spPr>
        <p:txBody>
          <a:bodyPr lIns="0" tIns="0" rIns="0" bIns="0" rtlCol="0" anchor="t">
            <a:spAutoFit/>
          </a:bodyPr>
          <a:lstStyle/>
          <a:p>
            <a:pPr algn="ctr">
              <a:lnSpc>
                <a:spcPts val="3457"/>
              </a:lnSpc>
              <a:spcBef>
                <a:spcPct val="0"/>
              </a:spcBef>
            </a:pPr>
            <a:r>
              <a:rPr lang="en-US" sz="2469" b="1">
                <a:solidFill>
                  <a:srgbClr val="E1DCF9"/>
                </a:solidFill>
                <a:latin typeface="Poppins Bold"/>
                <a:ea typeface="Poppins Bold"/>
                <a:cs typeface="Poppins Bold"/>
                <a:sym typeface="Poppins Bold"/>
              </a:rPr>
              <a:t>PROTO-TYPE lINK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sp>
        <p:nvSpPr>
          <p:cNvPr id="2" name="AutoShape 2"/>
          <p:cNvSpPr/>
          <p:nvPr/>
        </p:nvSpPr>
        <p:spPr>
          <a:xfrm>
            <a:off x="-854473" y="866776"/>
            <a:ext cx="19996945" cy="0"/>
          </a:xfrm>
          <a:prstGeom prst="line">
            <a:avLst/>
          </a:prstGeom>
          <a:ln w="38100" cap="flat">
            <a:gradFill>
              <a:gsLst>
                <a:gs pos="0">
                  <a:srgbClr val="FFFFFF">
                    <a:alpha val="0"/>
                  </a:srgbClr>
                </a:gs>
                <a:gs pos="50000">
                  <a:srgbClr val="4234DE">
                    <a:alpha val="100000"/>
                  </a:srgbClr>
                </a:gs>
                <a:gs pos="100000">
                  <a:srgbClr val="FFFFFF">
                    <a:alpha val="0"/>
                  </a:srgbClr>
                </a:gs>
              </a:gsLst>
              <a:lin ang="0"/>
            </a:gradFill>
            <a:prstDash val="solid"/>
            <a:headEnd type="none" w="sm" len="sm"/>
            <a:tailEnd type="none" w="sm" len="sm"/>
          </a:ln>
        </p:spPr>
      </p:sp>
      <p:grpSp>
        <p:nvGrpSpPr>
          <p:cNvPr id="3" name="Group 3"/>
          <p:cNvGrpSpPr/>
          <p:nvPr/>
        </p:nvGrpSpPr>
        <p:grpSpPr>
          <a:xfrm>
            <a:off x="4658339" y="-322708"/>
            <a:ext cx="8829074" cy="1785290"/>
            <a:chOff x="0" y="0"/>
            <a:chExt cx="20726400" cy="4190999"/>
          </a:xfrm>
        </p:grpSpPr>
        <p:sp>
          <p:nvSpPr>
            <p:cNvPr id="4" name="Freeform 4"/>
            <p:cNvSpPr/>
            <p:nvPr/>
          </p:nvSpPr>
          <p:spPr>
            <a:xfrm>
              <a:off x="0" y="0"/>
              <a:ext cx="20726400" cy="4190999"/>
            </a:xfrm>
            <a:custGeom>
              <a:avLst/>
              <a:gdLst/>
              <a:ahLst/>
              <a:cxnLst/>
              <a:rect l="l" t="t" r="r" b="b"/>
              <a:pathLst>
                <a:path w="20726400" h="4190999">
                  <a:moveTo>
                    <a:pt x="0" y="0"/>
                  </a:moveTo>
                  <a:lnTo>
                    <a:pt x="20726400" y="0"/>
                  </a:lnTo>
                  <a:lnTo>
                    <a:pt x="20726400" y="4190999"/>
                  </a:lnTo>
                  <a:lnTo>
                    <a:pt x="0" y="4190999"/>
                  </a:lnTo>
                  <a:close/>
                </a:path>
              </a:pathLst>
            </a:custGeom>
            <a:solidFill>
              <a:srgbClr val="000000">
                <a:alpha val="0"/>
              </a:srgbClr>
            </a:solidFill>
          </p:spPr>
        </p:sp>
        <p:sp>
          <p:nvSpPr>
            <p:cNvPr id="5" name="TextBox 5"/>
            <p:cNvSpPr txBox="1"/>
            <p:nvPr/>
          </p:nvSpPr>
          <p:spPr>
            <a:xfrm>
              <a:off x="0" y="-38100"/>
              <a:ext cx="20726400" cy="4229099"/>
            </a:xfrm>
            <a:prstGeom prst="rect">
              <a:avLst/>
            </a:prstGeom>
          </p:spPr>
          <p:txBody>
            <a:bodyPr lIns="0" tIns="0" rIns="0" bIns="0" rtlCol="0" anchor="ctr"/>
            <a:lstStyle/>
            <a:p>
              <a:pPr algn="ctr">
                <a:lnSpc>
                  <a:spcPts val="4344"/>
                </a:lnSpc>
              </a:pPr>
              <a:r>
                <a:rPr lang="en-US" sz="3620" b="1">
                  <a:solidFill>
                    <a:srgbClr val="FFFFFF"/>
                  </a:solidFill>
                  <a:latin typeface="Poppins Bold"/>
                  <a:ea typeface="Poppins Bold"/>
                  <a:cs typeface="Poppins Bold"/>
                  <a:sym typeface="Poppins Bold"/>
                </a:rPr>
                <a:t>TECHNICAL APPROACH</a:t>
              </a:r>
            </a:p>
          </p:txBody>
        </p:sp>
      </p:grpSp>
      <p:grpSp>
        <p:nvGrpSpPr>
          <p:cNvPr id="6" name="Group 6"/>
          <p:cNvGrpSpPr/>
          <p:nvPr/>
        </p:nvGrpSpPr>
        <p:grpSpPr>
          <a:xfrm>
            <a:off x="1299745" y="0"/>
            <a:ext cx="622168" cy="850944"/>
            <a:chOff x="0" y="0"/>
            <a:chExt cx="1245108" cy="1702943"/>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8" name="Group 8"/>
          <p:cNvGrpSpPr/>
          <p:nvPr/>
        </p:nvGrpSpPr>
        <p:grpSpPr>
          <a:xfrm>
            <a:off x="16116875" y="50416"/>
            <a:ext cx="1499444" cy="800528"/>
            <a:chOff x="0" y="0"/>
            <a:chExt cx="3189732" cy="1702943"/>
          </a:xfrm>
        </p:grpSpPr>
        <p:sp>
          <p:nvSpPr>
            <p:cNvPr id="9" name="Freeform 9"/>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601" b="-61601"/>
              </a:stretch>
            </a:blipFill>
          </p:spPr>
        </p:sp>
      </p:grpSp>
      <p:sp>
        <p:nvSpPr>
          <p:cNvPr id="10" name="Freeform 10"/>
          <p:cNvSpPr/>
          <p:nvPr/>
        </p:nvSpPr>
        <p:spPr>
          <a:xfrm>
            <a:off x="8758717" y="1594515"/>
            <a:ext cx="9322983" cy="5028707"/>
          </a:xfrm>
          <a:custGeom>
            <a:avLst/>
            <a:gdLst/>
            <a:ahLst/>
            <a:cxnLst/>
            <a:rect l="l" t="t" r="r" b="b"/>
            <a:pathLst>
              <a:path w="9322983" h="5028707">
                <a:moveTo>
                  <a:pt x="0" y="0"/>
                </a:moveTo>
                <a:lnTo>
                  <a:pt x="9322983" y="0"/>
                </a:lnTo>
                <a:lnTo>
                  <a:pt x="9322983" y="5028707"/>
                </a:lnTo>
                <a:lnTo>
                  <a:pt x="0" y="5028707"/>
                </a:lnTo>
                <a:lnTo>
                  <a:pt x="0" y="0"/>
                </a:lnTo>
                <a:close/>
              </a:path>
            </a:pathLst>
          </a:custGeom>
          <a:blipFill>
            <a:blip r:embed="rId4"/>
            <a:stretch>
              <a:fillRect t="-20526" b="-8323"/>
            </a:stretch>
          </a:blipFill>
        </p:spPr>
      </p:sp>
      <p:sp>
        <p:nvSpPr>
          <p:cNvPr id="11" name="AutoShape 11"/>
          <p:cNvSpPr/>
          <p:nvPr/>
        </p:nvSpPr>
        <p:spPr>
          <a:xfrm flipV="1">
            <a:off x="8758717" y="850944"/>
            <a:ext cx="0" cy="9436056"/>
          </a:xfrm>
          <a:prstGeom prst="line">
            <a:avLst/>
          </a:prstGeom>
          <a:ln w="38100" cap="flat">
            <a:gradFill>
              <a:gsLst>
                <a:gs pos="0">
                  <a:srgbClr val="FFFFFF">
                    <a:alpha val="0"/>
                  </a:srgbClr>
                </a:gs>
                <a:gs pos="50000">
                  <a:srgbClr val="4234DE">
                    <a:alpha val="100000"/>
                  </a:srgbClr>
                </a:gs>
                <a:gs pos="100000">
                  <a:srgbClr val="FFFFFF">
                    <a:alpha val="0"/>
                  </a:srgbClr>
                </a:gs>
              </a:gsLst>
              <a:lin ang="0"/>
            </a:gradFill>
            <a:prstDash val="solid"/>
            <a:headEnd type="none" w="sm" len="sm"/>
            <a:tailEnd type="arrow" w="med" len="sm"/>
          </a:ln>
        </p:spPr>
      </p:sp>
      <p:sp>
        <p:nvSpPr>
          <p:cNvPr id="12" name="Freeform 12"/>
          <p:cNvSpPr/>
          <p:nvPr/>
        </p:nvSpPr>
        <p:spPr>
          <a:xfrm>
            <a:off x="2302151" y="4974000"/>
            <a:ext cx="3223113" cy="1512078"/>
          </a:xfrm>
          <a:custGeom>
            <a:avLst/>
            <a:gdLst/>
            <a:ahLst/>
            <a:cxnLst/>
            <a:rect l="l" t="t" r="r" b="b"/>
            <a:pathLst>
              <a:path w="3223113" h="1512078">
                <a:moveTo>
                  <a:pt x="0" y="0"/>
                </a:moveTo>
                <a:lnTo>
                  <a:pt x="3223113" y="0"/>
                </a:lnTo>
                <a:lnTo>
                  <a:pt x="3223113" y="1512077"/>
                </a:lnTo>
                <a:lnTo>
                  <a:pt x="0" y="1512077"/>
                </a:lnTo>
                <a:lnTo>
                  <a:pt x="0" y="0"/>
                </a:lnTo>
                <a:close/>
              </a:path>
            </a:pathLst>
          </a:custGeom>
          <a:blipFill>
            <a:blip r:embed="rId5"/>
            <a:stretch>
              <a:fillRect/>
            </a:stretch>
          </a:blipFill>
        </p:spPr>
      </p:sp>
      <p:grpSp>
        <p:nvGrpSpPr>
          <p:cNvPr id="13" name="Group 13"/>
          <p:cNvGrpSpPr/>
          <p:nvPr/>
        </p:nvGrpSpPr>
        <p:grpSpPr>
          <a:xfrm>
            <a:off x="4874809" y="5394623"/>
            <a:ext cx="3494975" cy="1577380"/>
            <a:chOff x="0" y="0"/>
            <a:chExt cx="4659967" cy="2103173"/>
          </a:xfrm>
        </p:grpSpPr>
        <p:sp>
          <p:nvSpPr>
            <p:cNvPr id="14" name="Freeform 14"/>
            <p:cNvSpPr/>
            <p:nvPr/>
          </p:nvSpPr>
          <p:spPr>
            <a:xfrm>
              <a:off x="0" y="85283"/>
              <a:ext cx="3186342" cy="1671675"/>
            </a:xfrm>
            <a:custGeom>
              <a:avLst/>
              <a:gdLst/>
              <a:ahLst/>
              <a:cxnLst/>
              <a:rect l="l" t="t" r="r" b="b"/>
              <a:pathLst>
                <a:path w="3186342" h="1671675">
                  <a:moveTo>
                    <a:pt x="0" y="0"/>
                  </a:moveTo>
                  <a:lnTo>
                    <a:pt x="3186342" y="0"/>
                  </a:lnTo>
                  <a:lnTo>
                    <a:pt x="3186342" y="1671675"/>
                  </a:lnTo>
                  <a:lnTo>
                    <a:pt x="0" y="1671675"/>
                  </a:lnTo>
                  <a:lnTo>
                    <a:pt x="0" y="0"/>
                  </a:lnTo>
                  <a:close/>
                </a:path>
              </a:pathLst>
            </a:custGeom>
            <a:blipFill>
              <a:blip r:embed="rId6"/>
              <a:stretch>
                <a:fillRect/>
              </a:stretch>
            </a:blipFill>
          </p:spPr>
        </p:sp>
        <p:sp>
          <p:nvSpPr>
            <p:cNvPr id="15" name="Freeform 15"/>
            <p:cNvSpPr/>
            <p:nvPr/>
          </p:nvSpPr>
          <p:spPr>
            <a:xfrm>
              <a:off x="972441" y="0"/>
              <a:ext cx="3687526" cy="2103173"/>
            </a:xfrm>
            <a:custGeom>
              <a:avLst/>
              <a:gdLst/>
              <a:ahLst/>
              <a:cxnLst/>
              <a:rect l="l" t="t" r="r" b="b"/>
              <a:pathLst>
                <a:path w="3687526" h="2103173">
                  <a:moveTo>
                    <a:pt x="0" y="0"/>
                  </a:moveTo>
                  <a:lnTo>
                    <a:pt x="3687526" y="0"/>
                  </a:lnTo>
                  <a:lnTo>
                    <a:pt x="3687526" y="2103173"/>
                  </a:lnTo>
                  <a:lnTo>
                    <a:pt x="0" y="2103173"/>
                  </a:lnTo>
                  <a:lnTo>
                    <a:pt x="0" y="0"/>
                  </a:lnTo>
                  <a:close/>
                </a:path>
              </a:pathLst>
            </a:custGeom>
            <a:blipFill>
              <a:blip r:embed="rId7"/>
              <a:stretch>
                <a:fillRect/>
              </a:stretch>
            </a:blipFill>
          </p:spPr>
        </p:sp>
      </p:grpSp>
      <p:sp>
        <p:nvSpPr>
          <p:cNvPr id="16" name="AutoShape 16"/>
          <p:cNvSpPr/>
          <p:nvPr/>
        </p:nvSpPr>
        <p:spPr>
          <a:xfrm>
            <a:off x="3932757" y="4672022"/>
            <a:ext cx="0" cy="628490"/>
          </a:xfrm>
          <a:prstGeom prst="line">
            <a:avLst/>
          </a:prstGeom>
          <a:ln w="38100" cap="flat">
            <a:solidFill>
              <a:srgbClr val="FFFFFF"/>
            </a:solidFill>
            <a:prstDash val="solid"/>
            <a:headEnd type="none" w="sm" len="sm"/>
            <a:tailEnd type="arrow" w="med" len="sm"/>
          </a:ln>
        </p:spPr>
      </p:sp>
      <p:sp>
        <p:nvSpPr>
          <p:cNvPr id="17" name="Freeform 17"/>
          <p:cNvSpPr/>
          <p:nvPr/>
        </p:nvSpPr>
        <p:spPr>
          <a:xfrm>
            <a:off x="1610829" y="1553820"/>
            <a:ext cx="3951783" cy="1337007"/>
          </a:xfrm>
          <a:custGeom>
            <a:avLst/>
            <a:gdLst/>
            <a:ahLst/>
            <a:cxnLst/>
            <a:rect l="l" t="t" r="r" b="b"/>
            <a:pathLst>
              <a:path w="3951783" h="1337007">
                <a:moveTo>
                  <a:pt x="0" y="0"/>
                </a:moveTo>
                <a:lnTo>
                  <a:pt x="3951783" y="0"/>
                </a:lnTo>
                <a:lnTo>
                  <a:pt x="3951783" y="1337007"/>
                </a:lnTo>
                <a:lnTo>
                  <a:pt x="0" y="1337007"/>
                </a:lnTo>
                <a:lnTo>
                  <a:pt x="0" y="0"/>
                </a:lnTo>
                <a:close/>
              </a:path>
            </a:pathLst>
          </a:custGeom>
          <a:blipFill>
            <a:blip r:embed="rId8"/>
            <a:stretch>
              <a:fillRect l="-5735" t="-32634" r="-7759" b="-1889"/>
            </a:stretch>
          </a:blipFill>
        </p:spPr>
      </p:sp>
      <p:sp>
        <p:nvSpPr>
          <p:cNvPr id="18" name="AutoShape 18"/>
          <p:cNvSpPr/>
          <p:nvPr/>
        </p:nvSpPr>
        <p:spPr>
          <a:xfrm>
            <a:off x="4874809" y="2613144"/>
            <a:ext cx="0" cy="734832"/>
          </a:xfrm>
          <a:prstGeom prst="line">
            <a:avLst/>
          </a:prstGeom>
          <a:ln w="38100" cap="flat">
            <a:solidFill>
              <a:srgbClr val="FFFFFF"/>
            </a:solidFill>
            <a:prstDash val="solid"/>
            <a:headEnd type="none" w="sm" len="sm"/>
            <a:tailEnd type="arrow" w="med" len="sm"/>
          </a:ln>
        </p:spPr>
      </p:sp>
      <p:sp>
        <p:nvSpPr>
          <p:cNvPr id="19" name="AutoShape 19"/>
          <p:cNvSpPr/>
          <p:nvPr/>
        </p:nvSpPr>
        <p:spPr>
          <a:xfrm flipH="1">
            <a:off x="2561733" y="2634414"/>
            <a:ext cx="0" cy="734832"/>
          </a:xfrm>
          <a:prstGeom prst="line">
            <a:avLst/>
          </a:prstGeom>
          <a:ln w="38100" cap="flat">
            <a:solidFill>
              <a:srgbClr val="FFFFFF"/>
            </a:solidFill>
            <a:prstDash val="solid"/>
            <a:headEnd type="none" w="sm" len="sm"/>
            <a:tailEnd type="arrow" w="med" len="sm"/>
          </a:ln>
        </p:spPr>
      </p:sp>
      <p:sp>
        <p:nvSpPr>
          <p:cNvPr id="20" name="Freeform 20"/>
          <p:cNvSpPr/>
          <p:nvPr/>
        </p:nvSpPr>
        <p:spPr>
          <a:xfrm>
            <a:off x="3056003" y="3699173"/>
            <a:ext cx="1224747" cy="1093852"/>
          </a:xfrm>
          <a:custGeom>
            <a:avLst/>
            <a:gdLst/>
            <a:ahLst/>
            <a:cxnLst/>
            <a:rect l="l" t="t" r="r" b="b"/>
            <a:pathLst>
              <a:path w="1224747" h="1093852">
                <a:moveTo>
                  <a:pt x="0" y="0"/>
                </a:moveTo>
                <a:lnTo>
                  <a:pt x="1224748" y="0"/>
                </a:lnTo>
                <a:lnTo>
                  <a:pt x="1224748" y="1093852"/>
                </a:lnTo>
                <a:lnTo>
                  <a:pt x="0" y="1093852"/>
                </a:lnTo>
                <a:lnTo>
                  <a:pt x="0" y="0"/>
                </a:lnTo>
                <a:close/>
              </a:path>
            </a:pathLst>
          </a:custGeom>
          <a:blipFill>
            <a:blip r:embed="rId9"/>
            <a:stretch>
              <a:fillRect l="-5591"/>
            </a:stretch>
          </a:blipFill>
        </p:spPr>
      </p:sp>
      <p:sp>
        <p:nvSpPr>
          <p:cNvPr id="21" name="AutoShape 21"/>
          <p:cNvSpPr/>
          <p:nvPr/>
        </p:nvSpPr>
        <p:spPr>
          <a:xfrm>
            <a:off x="3668377" y="2613144"/>
            <a:ext cx="0" cy="734832"/>
          </a:xfrm>
          <a:prstGeom prst="line">
            <a:avLst/>
          </a:prstGeom>
          <a:ln w="38100" cap="flat">
            <a:solidFill>
              <a:srgbClr val="FFFFFF"/>
            </a:solidFill>
            <a:prstDash val="solid"/>
            <a:headEnd type="none" w="sm" len="sm"/>
            <a:tailEnd type="arrow" w="med" len="sm"/>
          </a:ln>
        </p:spPr>
      </p:sp>
      <p:sp>
        <p:nvSpPr>
          <p:cNvPr id="22" name="AutoShape 22"/>
          <p:cNvSpPr/>
          <p:nvPr/>
        </p:nvSpPr>
        <p:spPr>
          <a:xfrm>
            <a:off x="2561733" y="3367026"/>
            <a:ext cx="2313076" cy="2220"/>
          </a:xfrm>
          <a:prstGeom prst="line">
            <a:avLst/>
          </a:prstGeom>
          <a:ln w="38100" cap="flat">
            <a:solidFill>
              <a:srgbClr val="FFFFFF"/>
            </a:solidFill>
            <a:prstDash val="solid"/>
            <a:headEnd type="none" w="sm" len="sm"/>
            <a:tailEnd type="none" w="sm" len="sm"/>
          </a:ln>
        </p:spPr>
      </p:sp>
      <p:sp>
        <p:nvSpPr>
          <p:cNvPr id="23" name="AutoShape 23"/>
          <p:cNvSpPr/>
          <p:nvPr/>
        </p:nvSpPr>
        <p:spPr>
          <a:xfrm>
            <a:off x="3668377" y="3165131"/>
            <a:ext cx="0" cy="628490"/>
          </a:xfrm>
          <a:prstGeom prst="line">
            <a:avLst/>
          </a:prstGeom>
          <a:ln w="38100" cap="flat">
            <a:solidFill>
              <a:srgbClr val="FFFFFF"/>
            </a:solidFill>
            <a:prstDash val="solid"/>
            <a:headEnd type="none" w="sm" len="sm"/>
            <a:tailEnd type="arrow" w="med" len="sm"/>
          </a:ln>
        </p:spPr>
      </p:sp>
      <p:sp>
        <p:nvSpPr>
          <p:cNvPr id="24" name="AutoShape 24"/>
          <p:cNvSpPr/>
          <p:nvPr/>
        </p:nvSpPr>
        <p:spPr>
          <a:xfrm>
            <a:off x="4624079" y="5901489"/>
            <a:ext cx="969804" cy="0"/>
          </a:xfrm>
          <a:prstGeom prst="line">
            <a:avLst/>
          </a:prstGeom>
          <a:ln w="38100" cap="flat">
            <a:solidFill>
              <a:srgbClr val="FFFFFF"/>
            </a:solidFill>
            <a:prstDash val="solid"/>
            <a:headEnd type="none" w="sm" len="sm"/>
            <a:tailEnd type="arrow" w="med" len="sm"/>
          </a:ln>
        </p:spPr>
      </p:sp>
      <p:sp>
        <p:nvSpPr>
          <p:cNvPr id="25" name="AutoShape 25"/>
          <p:cNvSpPr/>
          <p:nvPr/>
        </p:nvSpPr>
        <p:spPr>
          <a:xfrm>
            <a:off x="2128862" y="4089818"/>
            <a:ext cx="827643" cy="0"/>
          </a:xfrm>
          <a:prstGeom prst="line">
            <a:avLst/>
          </a:prstGeom>
          <a:ln w="38100" cap="flat">
            <a:solidFill>
              <a:srgbClr val="FFFFFF"/>
            </a:solidFill>
            <a:prstDash val="solid"/>
            <a:headEnd type="none" w="sm" len="sm"/>
            <a:tailEnd type="arrow" w="med" len="sm"/>
          </a:ln>
        </p:spPr>
      </p:sp>
      <p:sp>
        <p:nvSpPr>
          <p:cNvPr id="26" name="Freeform 26"/>
          <p:cNvSpPr/>
          <p:nvPr/>
        </p:nvSpPr>
        <p:spPr>
          <a:xfrm>
            <a:off x="1342684" y="3721393"/>
            <a:ext cx="978517" cy="978517"/>
          </a:xfrm>
          <a:custGeom>
            <a:avLst/>
            <a:gdLst/>
            <a:ahLst/>
            <a:cxnLst/>
            <a:rect l="l" t="t" r="r" b="b"/>
            <a:pathLst>
              <a:path w="978517" h="978517">
                <a:moveTo>
                  <a:pt x="0" y="0"/>
                </a:moveTo>
                <a:lnTo>
                  <a:pt x="978517" y="0"/>
                </a:lnTo>
                <a:lnTo>
                  <a:pt x="978517" y="978516"/>
                </a:lnTo>
                <a:lnTo>
                  <a:pt x="0" y="978516"/>
                </a:lnTo>
                <a:lnTo>
                  <a:pt x="0" y="0"/>
                </a:lnTo>
                <a:close/>
              </a:path>
            </a:pathLst>
          </a:custGeom>
          <a:blipFill>
            <a:blip r:embed="rId10"/>
            <a:stretch>
              <a:fillRect/>
            </a:stretch>
          </a:blipFill>
        </p:spPr>
      </p:sp>
      <p:sp>
        <p:nvSpPr>
          <p:cNvPr id="27" name="AutoShape 27"/>
          <p:cNvSpPr/>
          <p:nvPr/>
        </p:nvSpPr>
        <p:spPr>
          <a:xfrm>
            <a:off x="1875723" y="5796714"/>
            <a:ext cx="1316153" cy="0"/>
          </a:xfrm>
          <a:prstGeom prst="line">
            <a:avLst/>
          </a:prstGeom>
          <a:ln w="38100" cap="flat">
            <a:solidFill>
              <a:srgbClr val="FFFFFF"/>
            </a:solidFill>
            <a:prstDash val="solid"/>
            <a:headEnd type="none" w="sm" len="sm"/>
            <a:tailEnd type="arrow" w="med" len="sm"/>
          </a:ln>
        </p:spPr>
      </p:sp>
      <p:sp>
        <p:nvSpPr>
          <p:cNvPr id="28" name="TextBox 28"/>
          <p:cNvSpPr txBox="1"/>
          <p:nvPr/>
        </p:nvSpPr>
        <p:spPr>
          <a:xfrm>
            <a:off x="2666493" y="6205752"/>
            <a:ext cx="2532527" cy="205224"/>
          </a:xfrm>
          <a:prstGeom prst="rect">
            <a:avLst/>
          </a:prstGeom>
        </p:spPr>
        <p:txBody>
          <a:bodyPr lIns="0" tIns="0" rIns="0" bIns="0" rtlCol="0" anchor="t">
            <a:spAutoFit/>
          </a:bodyPr>
          <a:lstStyle/>
          <a:p>
            <a:pPr algn="ctr">
              <a:lnSpc>
                <a:spcPts val="1569"/>
              </a:lnSpc>
              <a:spcBef>
                <a:spcPct val="0"/>
              </a:spcBef>
            </a:pPr>
            <a:r>
              <a:rPr lang="en-US" sz="1307" b="1">
                <a:solidFill>
                  <a:srgbClr val="FFFFFF"/>
                </a:solidFill>
                <a:latin typeface="Poppins Bold"/>
                <a:ea typeface="Poppins Bold"/>
                <a:cs typeface="Poppins Bold"/>
                <a:sym typeface="Poppins Bold"/>
              </a:rPr>
              <a:t>KPI</a:t>
            </a:r>
          </a:p>
        </p:txBody>
      </p:sp>
      <p:sp>
        <p:nvSpPr>
          <p:cNvPr id="29" name="TextBox 29"/>
          <p:cNvSpPr txBox="1"/>
          <p:nvPr/>
        </p:nvSpPr>
        <p:spPr>
          <a:xfrm>
            <a:off x="318328" y="1936573"/>
            <a:ext cx="1420744" cy="285750"/>
          </a:xfrm>
          <a:prstGeom prst="rect">
            <a:avLst/>
          </a:prstGeom>
        </p:spPr>
        <p:txBody>
          <a:bodyPr lIns="0" tIns="0" rIns="0" bIns="0" rtlCol="0" anchor="t">
            <a:spAutoFit/>
          </a:bodyPr>
          <a:lstStyle/>
          <a:p>
            <a:pPr algn="ctr">
              <a:lnSpc>
                <a:spcPts val="2137"/>
              </a:lnSpc>
              <a:spcBef>
                <a:spcPct val="0"/>
              </a:spcBef>
            </a:pPr>
            <a:r>
              <a:rPr lang="en-US" sz="1781" b="1">
                <a:solidFill>
                  <a:srgbClr val="FFFFFF"/>
                </a:solidFill>
                <a:latin typeface="Poppins Bold"/>
                <a:ea typeface="Poppins Bold"/>
                <a:cs typeface="Poppins Bold"/>
                <a:sym typeface="Poppins Bold"/>
              </a:rPr>
              <a:t>Sources</a:t>
            </a:r>
          </a:p>
        </p:txBody>
      </p:sp>
      <p:sp>
        <p:nvSpPr>
          <p:cNvPr id="30" name="AutoShape 30"/>
          <p:cNvSpPr/>
          <p:nvPr/>
        </p:nvSpPr>
        <p:spPr>
          <a:xfrm flipV="1">
            <a:off x="1875723" y="4568670"/>
            <a:ext cx="0" cy="1228044"/>
          </a:xfrm>
          <a:prstGeom prst="line">
            <a:avLst/>
          </a:prstGeom>
          <a:ln w="38100" cap="flat">
            <a:solidFill>
              <a:srgbClr val="FFFFFF"/>
            </a:solidFill>
            <a:prstDash val="solid"/>
            <a:headEnd type="none" w="sm" len="sm"/>
            <a:tailEnd type="none" w="sm" len="sm"/>
          </a:ln>
        </p:spPr>
      </p:sp>
      <p:sp>
        <p:nvSpPr>
          <p:cNvPr id="31" name="TextBox 31"/>
          <p:cNvSpPr txBox="1"/>
          <p:nvPr/>
        </p:nvSpPr>
        <p:spPr>
          <a:xfrm>
            <a:off x="4104520" y="3960349"/>
            <a:ext cx="1420744" cy="552450"/>
          </a:xfrm>
          <a:prstGeom prst="rect">
            <a:avLst/>
          </a:prstGeom>
        </p:spPr>
        <p:txBody>
          <a:bodyPr lIns="0" tIns="0" rIns="0" bIns="0" rtlCol="0" anchor="t">
            <a:spAutoFit/>
          </a:bodyPr>
          <a:lstStyle/>
          <a:p>
            <a:pPr algn="ctr">
              <a:lnSpc>
                <a:spcPts val="2137"/>
              </a:lnSpc>
            </a:pPr>
            <a:r>
              <a:rPr lang="en-US" sz="1781" b="1">
                <a:solidFill>
                  <a:srgbClr val="FFFFFF"/>
                </a:solidFill>
                <a:latin typeface="Poppins Bold"/>
                <a:ea typeface="Poppins Bold"/>
                <a:cs typeface="Poppins Bold"/>
                <a:sym typeface="Poppins Bold"/>
              </a:rPr>
              <a:t>ETL </a:t>
            </a:r>
          </a:p>
          <a:p>
            <a:pPr algn="ctr">
              <a:lnSpc>
                <a:spcPts val="2137"/>
              </a:lnSpc>
              <a:spcBef>
                <a:spcPct val="0"/>
              </a:spcBef>
            </a:pPr>
            <a:r>
              <a:rPr lang="en-US" sz="1781" b="1">
                <a:solidFill>
                  <a:srgbClr val="FFFFFF"/>
                </a:solidFill>
                <a:latin typeface="Poppins Bold"/>
                <a:ea typeface="Poppins Bold"/>
                <a:cs typeface="Poppins Bold"/>
                <a:sym typeface="Poppins Bold"/>
              </a:rPr>
              <a:t>Layer</a:t>
            </a:r>
          </a:p>
        </p:txBody>
      </p:sp>
      <p:sp>
        <p:nvSpPr>
          <p:cNvPr id="32" name="TextBox 32"/>
          <p:cNvSpPr txBox="1"/>
          <p:nvPr/>
        </p:nvSpPr>
        <p:spPr>
          <a:xfrm>
            <a:off x="0" y="4058251"/>
            <a:ext cx="1420744" cy="285750"/>
          </a:xfrm>
          <a:prstGeom prst="rect">
            <a:avLst/>
          </a:prstGeom>
        </p:spPr>
        <p:txBody>
          <a:bodyPr lIns="0" tIns="0" rIns="0" bIns="0" rtlCol="0" anchor="t">
            <a:spAutoFit/>
          </a:bodyPr>
          <a:lstStyle/>
          <a:p>
            <a:pPr algn="ctr">
              <a:lnSpc>
                <a:spcPts val="2137"/>
              </a:lnSpc>
              <a:spcBef>
                <a:spcPct val="0"/>
              </a:spcBef>
            </a:pPr>
            <a:r>
              <a:rPr lang="en-US" sz="1781" b="1">
                <a:solidFill>
                  <a:srgbClr val="FFFFFF"/>
                </a:solidFill>
                <a:latin typeface="Poppins Bold"/>
                <a:ea typeface="Poppins Bold"/>
                <a:cs typeface="Poppins Bold"/>
                <a:sym typeface="Poppins Bold"/>
              </a:rPr>
              <a:t>Database</a:t>
            </a:r>
          </a:p>
        </p:txBody>
      </p:sp>
      <p:sp>
        <p:nvSpPr>
          <p:cNvPr id="33" name="TextBox 33"/>
          <p:cNvSpPr txBox="1"/>
          <p:nvPr/>
        </p:nvSpPr>
        <p:spPr>
          <a:xfrm>
            <a:off x="3237596" y="6467027"/>
            <a:ext cx="1420744" cy="285750"/>
          </a:xfrm>
          <a:prstGeom prst="rect">
            <a:avLst/>
          </a:prstGeom>
        </p:spPr>
        <p:txBody>
          <a:bodyPr lIns="0" tIns="0" rIns="0" bIns="0" rtlCol="0" anchor="t">
            <a:spAutoFit/>
          </a:bodyPr>
          <a:lstStyle/>
          <a:p>
            <a:pPr algn="ctr">
              <a:lnSpc>
                <a:spcPts val="2137"/>
              </a:lnSpc>
              <a:spcBef>
                <a:spcPct val="0"/>
              </a:spcBef>
            </a:pPr>
            <a:r>
              <a:rPr lang="en-US" sz="1781" b="1">
                <a:solidFill>
                  <a:srgbClr val="FFFFFF"/>
                </a:solidFill>
                <a:latin typeface="Poppins Bold"/>
                <a:ea typeface="Poppins Bold"/>
                <a:cs typeface="Poppins Bold"/>
                <a:sym typeface="Poppins Bold"/>
              </a:rPr>
              <a:t>Algorithm</a:t>
            </a:r>
          </a:p>
        </p:txBody>
      </p:sp>
      <p:sp>
        <p:nvSpPr>
          <p:cNvPr id="34" name="TextBox 34"/>
          <p:cNvSpPr txBox="1"/>
          <p:nvPr/>
        </p:nvSpPr>
        <p:spPr>
          <a:xfrm>
            <a:off x="5525264" y="5242223"/>
            <a:ext cx="1766029" cy="285750"/>
          </a:xfrm>
          <a:prstGeom prst="rect">
            <a:avLst/>
          </a:prstGeom>
        </p:spPr>
        <p:txBody>
          <a:bodyPr lIns="0" tIns="0" rIns="0" bIns="0" rtlCol="0" anchor="t">
            <a:spAutoFit/>
          </a:bodyPr>
          <a:lstStyle/>
          <a:p>
            <a:pPr algn="ctr">
              <a:lnSpc>
                <a:spcPts val="2137"/>
              </a:lnSpc>
              <a:spcBef>
                <a:spcPct val="0"/>
              </a:spcBef>
            </a:pPr>
            <a:r>
              <a:rPr lang="en-US" sz="1781" b="1">
                <a:solidFill>
                  <a:srgbClr val="FFFFFF"/>
                </a:solidFill>
                <a:latin typeface="Poppins Bold"/>
                <a:ea typeface="Poppins Bold"/>
                <a:cs typeface="Poppins Bold"/>
                <a:sym typeface="Poppins Bold"/>
              </a:rPr>
              <a:t>Visualization</a:t>
            </a:r>
          </a:p>
        </p:txBody>
      </p:sp>
      <p:sp>
        <p:nvSpPr>
          <p:cNvPr id="35" name="TextBox 35"/>
          <p:cNvSpPr txBox="1"/>
          <p:nvPr/>
        </p:nvSpPr>
        <p:spPr>
          <a:xfrm>
            <a:off x="2747165" y="1019175"/>
            <a:ext cx="1597015" cy="357682"/>
          </a:xfrm>
          <a:prstGeom prst="rect">
            <a:avLst/>
          </a:prstGeom>
        </p:spPr>
        <p:txBody>
          <a:bodyPr lIns="0" tIns="0" rIns="0" bIns="0" rtlCol="0" anchor="t">
            <a:spAutoFit/>
          </a:bodyPr>
          <a:lstStyle/>
          <a:p>
            <a:pPr algn="ctr">
              <a:lnSpc>
                <a:spcPts val="2790"/>
              </a:lnSpc>
              <a:spcBef>
                <a:spcPct val="0"/>
              </a:spcBef>
            </a:pPr>
            <a:r>
              <a:rPr lang="en-US" sz="2325" b="1">
                <a:solidFill>
                  <a:srgbClr val="FFFFFF"/>
                </a:solidFill>
                <a:latin typeface="Poppins Bold"/>
                <a:ea typeface="Poppins Bold"/>
                <a:cs typeface="Poppins Bold"/>
                <a:sym typeface="Poppins Bold"/>
              </a:rPr>
              <a:t>TechStack</a:t>
            </a:r>
          </a:p>
        </p:txBody>
      </p:sp>
      <p:sp>
        <p:nvSpPr>
          <p:cNvPr id="36" name="TextBox 36"/>
          <p:cNvSpPr txBox="1"/>
          <p:nvPr/>
        </p:nvSpPr>
        <p:spPr>
          <a:xfrm>
            <a:off x="11685825" y="1100632"/>
            <a:ext cx="3468767" cy="361950"/>
          </a:xfrm>
          <a:prstGeom prst="rect">
            <a:avLst/>
          </a:prstGeom>
        </p:spPr>
        <p:txBody>
          <a:bodyPr lIns="0" tIns="0" rIns="0" bIns="0" rtlCol="0" anchor="t">
            <a:spAutoFit/>
          </a:bodyPr>
          <a:lstStyle/>
          <a:p>
            <a:pPr algn="ctr">
              <a:lnSpc>
                <a:spcPts val="2796"/>
              </a:lnSpc>
              <a:spcBef>
                <a:spcPct val="0"/>
              </a:spcBef>
            </a:pPr>
            <a:r>
              <a:rPr lang="en-US" sz="2330" b="1">
                <a:solidFill>
                  <a:srgbClr val="FFFFFF"/>
                </a:solidFill>
                <a:latin typeface="Poppins Bold"/>
                <a:ea typeface="Poppins Bold"/>
                <a:cs typeface="Poppins Bold"/>
                <a:sym typeface="Poppins Bold"/>
              </a:rPr>
              <a:t>SYSTEM ARCHITECTURE</a:t>
            </a:r>
          </a:p>
        </p:txBody>
      </p:sp>
      <p:sp>
        <p:nvSpPr>
          <p:cNvPr id="37" name="TextBox 37"/>
          <p:cNvSpPr txBox="1"/>
          <p:nvPr/>
        </p:nvSpPr>
        <p:spPr>
          <a:xfrm>
            <a:off x="227953" y="7353003"/>
            <a:ext cx="8232454" cy="2656930"/>
          </a:xfrm>
          <a:prstGeom prst="rect">
            <a:avLst/>
          </a:prstGeom>
        </p:spPr>
        <p:txBody>
          <a:bodyPr lIns="0" tIns="0" rIns="0" bIns="0" rtlCol="0" anchor="t">
            <a:spAutoFit/>
          </a:bodyPr>
          <a:lstStyle/>
          <a:p>
            <a:pPr marL="357704" lvl="1" indent="-178852" algn="l">
              <a:lnSpc>
                <a:spcPts val="2667"/>
              </a:lnSpc>
              <a:buFont typeface="Arial"/>
              <a:buChar char="•"/>
            </a:pPr>
            <a:r>
              <a:rPr lang="en-US" sz="1656" b="1">
                <a:solidFill>
                  <a:srgbClr val="FFFFFF"/>
                </a:solidFill>
                <a:latin typeface="Poppins Bold"/>
                <a:ea typeface="Poppins Bold"/>
                <a:cs typeface="Poppins Bold"/>
                <a:sym typeface="Poppins Bold"/>
              </a:rPr>
              <a:t>Data is collected from multiple sources like Facebook, Google Ads, and LinkedIn.</a:t>
            </a:r>
          </a:p>
          <a:p>
            <a:pPr marL="357704" lvl="1" indent="-178852" algn="l">
              <a:lnSpc>
                <a:spcPts val="2667"/>
              </a:lnSpc>
              <a:buFont typeface="Arial"/>
              <a:buChar char="•"/>
            </a:pPr>
            <a:r>
              <a:rPr lang="en-US" sz="1656" b="1">
                <a:solidFill>
                  <a:srgbClr val="FFFFFF"/>
                </a:solidFill>
                <a:latin typeface="Poppins Bold"/>
                <a:ea typeface="Poppins Bold"/>
                <a:cs typeface="Poppins Bold"/>
                <a:sym typeface="Poppins Bold"/>
              </a:rPr>
              <a:t>This data is stored in a centralized database for easy access.</a:t>
            </a:r>
          </a:p>
          <a:p>
            <a:pPr marL="357704" lvl="1" indent="-178852" algn="l">
              <a:lnSpc>
                <a:spcPts val="2667"/>
              </a:lnSpc>
              <a:buFont typeface="Arial"/>
              <a:buChar char="•"/>
            </a:pPr>
            <a:r>
              <a:rPr lang="en-US" sz="1656" b="1">
                <a:solidFill>
                  <a:srgbClr val="FFFFFF"/>
                </a:solidFill>
                <a:latin typeface="Poppins Bold"/>
                <a:ea typeface="Poppins Bold"/>
                <a:cs typeface="Poppins Bold"/>
                <a:sym typeface="Poppins Bold"/>
              </a:rPr>
              <a:t>An ETL layer (Python + Node.js) processes and cleans the data.</a:t>
            </a:r>
          </a:p>
          <a:p>
            <a:pPr marL="357704" lvl="1" indent="-178852" algn="l">
              <a:lnSpc>
                <a:spcPts val="2667"/>
              </a:lnSpc>
              <a:buFont typeface="Arial"/>
              <a:buChar char="•"/>
            </a:pPr>
            <a:r>
              <a:rPr lang="en-US" sz="1656" b="1">
                <a:solidFill>
                  <a:srgbClr val="FFFFFF"/>
                </a:solidFill>
                <a:latin typeface="Poppins Bold"/>
                <a:ea typeface="Poppins Bold"/>
                <a:cs typeface="Poppins Bold"/>
                <a:sym typeface="Poppins Bold"/>
              </a:rPr>
              <a:t>A KPI algorithm analyzes the data to generate meaningful insights.</a:t>
            </a:r>
          </a:p>
          <a:p>
            <a:pPr marL="357704" lvl="1" indent="-178852" algn="l">
              <a:lnSpc>
                <a:spcPts val="2667"/>
              </a:lnSpc>
              <a:buFont typeface="Arial"/>
              <a:buChar char="•"/>
            </a:pPr>
            <a:r>
              <a:rPr lang="en-US" sz="1656" b="1">
                <a:solidFill>
                  <a:srgbClr val="FFFFFF"/>
                </a:solidFill>
                <a:latin typeface="Poppins Bold"/>
                <a:ea typeface="Poppins Bold"/>
                <a:cs typeface="Poppins Bold"/>
                <a:sym typeface="Poppins Bold"/>
              </a:rPr>
              <a:t>Insights are displayed through visualization tools (TailwindCSS + Chart.js) in a user-friendly dashboard.</a:t>
            </a:r>
          </a:p>
          <a:p>
            <a:pPr marL="357704" lvl="1" indent="-178852" algn="l">
              <a:lnSpc>
                <a:spcPts val="2667"/>
              </a:lnSpc>
              <a:buFont typeface="Arial"/>
              <a:buChar char="•"/>
            </a:pPr>
            <a:r>
              <a:rPr lang="en-US" sz="1656" b="1">
                <a:solidFill>
                  <a:srgbClr val="FFFFFF"/>
                </a:solidFill>
                <a:latin typeface="Poppins Bold"/>
                <a:ea typeface="Poppins Bold"/>
                <a:cs typeface="Poppins Bold"/>
                <a:sym typeface="Poppins Bold"/>
              </a:rPr>
              <a:t>Used Figma for UI/UX design and VS code as coding tool.</a:t>
            </a:r>
          </a:p>
        </p:txBody>
      </p:sp>
      <p:sp>
        <p:nvSpPr>
          <p:cNvPr id="38" name="TextBox 38"/>
          <p:cNvSpPr txBox="1"/>
          <p:nvPr/>
        </p:nvSpPr>
        <p:spPr>
          <a:xfrm>
            <a:off x="9053992" y="7028264"/>
            <a:ext cx="8932458" cy="2648294"/>
          </a:xfrm>
          <a:prstGeom prst="rect">
            <a:avLst/>
          </a:prstGeom>
        </p:spPr>
        <p:txBody>
          <a:bodyPr lIns="0" tIns="0" rIns="0" bIns="0" rtlCol="0" anchor="t">
            <a:spAutoFit/>
          </a:bodyPr>
          <a:lstStyle/>
          <a:p>
            <a:pPr algn="l">
              <a:lnSpc>
                <a:spcPts val="2345"/>
              </a:lnSpc>
            </a:pPr>
            <a:r>
              <a:rPr lang="en-US" sz="1456" b="1">
                <a:solidFill>
                  <a:srgbClr val="FFFFFF"/>
                </a:solidFill>
                <a:latin typeface="Poppins Bold"/>
                <a:ea typeface="Poppins Bold"/>
                <a:cs typeface="Poppins Bold"/>
                <a:sym typeface="Poppins Bold"/>
              </a:rPr>
              <a:t> 1️⃣ Data Ingestion (ETL Layer) : Backend scripts pull campaign data  from Google Ads API.</a:t>
            </a:r>
          </a:p>
          <a:p>
            <a:pPr algn="l">
              <a:lnSpc>
                <a:spcPts val="2345"/>
              </a:lnSpc>
            </a:pPr>
            <a:r>
              <a:rPr lang="en-US" sz="1456" b="1">
                <a:solidFill>
                  <a:srgbClr val="FFFFFF"/>
                </a:solidFill>
                <a:latin typeface="Poppins Bold"/>
                <a:ea typeface="Poppins Bold"/>
                <a:cs typeface="Poppins Bold"/>
                <a:sym typeface="Poppins Bold"/>
              </a:rPr>
              <a:t> 2️⃣ Data Cleaning &amp; Standardization :  Align Google, Facebook, and LinkedIn metrics into a     </a:t>
            </a:r>
          </a:p>
          <a:p>
            <a:pPr algn="l">
              <a:lnSpc>
                <a:spcPts val="2345"/>
              </a:lnSpc>
            </a:pPr>
            <a:r>
              <a:rPr lang="en-US" sz="1456" b="1">
                <a:solidFill>
                  <a:srgbClr val="FFFFFF"/>
                </a:solidFill>
                <a:latin typeface="Poppins Bold"/>
                <a:ea typeface="Poppins Bold"/>
                <a:cs typeface="Poppins Bold"/>
                <a:sym typeface="Poppins Bold"/>
              </a:rPr>
              <a:t>            common format.</a:t>
            </a:r>
          </a:p>
          <a:p>
            <a:pPr algn="l">
              <a:lnSpc>
                <a:spcPts val="2345"/>
              </a:lnSpc>
            </a:pPr>
            <a:r>
              <a:rPr lang="en-US" sz="1456" b="1">
                <a:solidFill>
                  <a:srgbClr val="FFFFFF"/>
                </a:solidFill>
                <a:latin typeface="Poppins Bold"/>
                <a:ea typeface="Poppins Bold"/>
                <a:cs typeface="Poppins Bold"/>
                <a:sym typeface="Poppins Bold"/>
              </a:rPr>
              <a:t> 3️⃣ Database Storage : Store cleaned data in structured tables for campaigns, performance,   </a:t>
            </a:r>
          </a:p>
          <a:p>
            <a:pPr algn="l">
              <a:lnSpc>
                <a:spcPts val="2345"/>
              </a:lnSpc>
            </a:pPr>
            <a:r>
              <a:rPr lang="en-US" sz="1456" b="1">
                <a:solidFill>
                  <a:srgbClr val="FFFFFF"/>
                </a:solidFill>
                <a:latin typeface="Poppins Bold"/>
                <a:ea typeface="Poppins Bold"/>
                <a:cs typeface="Poppins Bold"/>
                <a:sym typeface="Poppins Bold"/>
              </a:rPr>
              <a:t>            and finance.</a:t>
            </a:r>
          </a:p>
          <a:p>
            <a:pPr algn="l">
              <a:lnSpc>
                <a:spcPts val="2345"/>
              </a:lnSpc>
            </a:pPr>
            <a:r>
              <a:rPr lang="en-US" sz="1456" b="1">
                <a:solidFill>
                  <a:srgbClr val="FFFFFF"/>
                </a:solidFill>
                <a:latin typeface="Poppins Bold"/>
                <a:ea typeface="Poppins Bold"/>
                <a:cs typeface="Poppins Bold"/>
                <a:sym typeface="Poppins Bold"/>
              </a:rPr>
              <a:t> 4️⃣ Processing &amp; KPI Engine : Backend queries calculate KPIs like CTR, CPC, ROI, and </a:t>
            </a:r>
          </a:p>
          <a:p>
            <a:pPr algn="l">
              <a:lnSpc>
                <a:spcPts val="2345"/>
              </a:lnSpc>
            </a:pPr>
            <a:r>
              <a:rPr lang="en-US" sz="1456" b="1">
                <a:solidFill>
                  <a:srgbClr val="FFFFFF"/>
                </a:solidFill>
                <a:latin typeface="Poppins Bold"/>
                <a:ea typeface="Poppins Bold"/>
                <a:cs typeface="Poppins Bold"/>
                <a:sym typeface="Poppins Bold"/>
              </a:rPr>
              <a:t>            conversions.</a:t>
            </a:r>
          </a:p>
          <a:p>
            <a:pPr algn="l">
              <a:lnSpc>
                <a:spcPts val="2345"/>
              </a:lnSpc>
            </a:pPr>
            <a:r>
              <a:rPr lang="en-US" sz="1456" b="1">
                <a:solidFill>
                  <a:srgbClr val="FFFFFF"/>
                </a:solidFill>
                <a:latin typeface="Poppins Bold"/>
                <a:ea typeface="Poppins Bold"/>
                <a:cs typeface="Poppins Bold"/>
                <a:sym typeface="Poppins Bold"/>
              </a:rPr>
              <a:t> 5️⃣ Visualization :  React.js dashboard displays real-time KPIs and reports for managers, </a:t>
            </a:r>
          </a:p>
          <a:p>
            <a:pPr algn="l">
              <a:lnSpc>
                <a:spcPts val="2345"/>
              </a:lnSpc>
            </a:pPr>
            <a:r>
              <a:rPr lang="en-US" sz="1456" b="1">
                <a:solidFill>
                  <a:srgbClr val="FFFFFF"/>
                </a:solidFill>
                <a:latin typeface="Poppins Bold"/>
                <a:ea typeface="Poppins Bold"/>
                <a:cs typeface="Poppins Bold"/>
                <a:sym typeface="Poppins Bold"/>
              </a:rPr>
              <a:t>          Finance, and clients.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73237" y="1028700"/>
            <a:ext cx="8592301" cy="8958093"/>
            <a:chOff x="0" y="0"/>
            <a:chExt cx="765274" cy="797853"/>
          </a:xfrm>
        </p:grpSpPr>
        <p:sp>
          <p:nvSpPr>
            <p:cNvPr id="3" name="Freeform 3"/>
            <p:cNvSpPr/>
            <p:nvPr/>
          </p:nvSpPr>
          <p:spPr>
            <a:xfrm>
              <a:off x="0" y="0"/>
              <a:ext cx="765274" cy="797853"/>
            </a:xfrm>
            <a:custGeom>
              <a:avLst/>
              <a:gdLst/>
              <a:ahLst/>
              <a:cxnLst/>
              <a:rect l="l" t="t" r="r" b="b"/>
              <a:pathLst>
                <a:path w="765274" h="797853">
                  <a:moveTo>
                    <a:pt x="0" y="0"/>
                  </a:moveTo>
                  <a:lnTo>
                    <a:pt x="765274" y="0"/>
                  </a:lnTo>
                  <a:lnTo>
                    <a:pt x="765274" y="797853"/>
                  </a:lnTo>
                  <a:lnTo>
                    <a:pt x="0" y="797853"/>
                  </a:lnTo>
                  <a:close/>
                </a:path>
              </a:pathLst>
            </a:custGeom>
            <a:gradFill rotWithShape="1">
              <a:gsLst>
                <a:gs pos="0">
                  <a:srgbClr val="7A4C7E">
                    <a:alpha val="71000"/>
                  </a:srgbClr>
                </a:gs>
                <a:gs pos="100000">
                  <a:srgbClr val="0D0235">
                    <a:alpha val="71000"/>
                  </a:srgbClr>
                </a:gs>
              </a:gsLst>
              <a:lin ang="0"/>
            </a:gradFill>
            <a:ln w="12700" cap="sq">
              <a:solidFill>
                <a:srgbClr val="000000"/>
              </a:solidFill>
              <a:prstDash val="solid"/>
              <a:miter/>
            </a:ln>
          </p:spPr>
        </p:sp>
      </p:grpSp>
      <p:sp>
        <p:nvSpPr>
          <p:cNvPr id="4" name="AutoShape 4"/>
          <p:cNvSpPr/>
          <p:nvPr/>
        </p:nvSpPr>
        <p:spPr>
          <a:xfrm>
            <a:off x="-854473" y="866776"/>
            <a:ext cx="19996945" cy="0"/>
          </a:xfrm>
          <a:prstGeom prst="line">
            <a:avLst/>
          </a:prstGeom>
          <a:ln w="38100" cap="flat">
            <a:gradFill>
              <a:gsLst>
                <a:gs pos="0">
                  <a:srgbClr val="FFFFFF">
                    <a:alpha val="0"/>
                  </a:srgbClr>
                </a:gs>
                <a:gs pos="50000">
                  <a:srgbClr val="4234DE">
                    <a:alpha val="100000"/>
                  </a:srgbClr>
                </a:gs>
                <a:gs pos="100000">
                  <a:srgbClr val="FFFFFF">
                    <a:alpha val="0"/>
                  </a:srgbClr>
                </a:gs>
              </a:gsLst>
              <a:lin ang="0"/>
            </a:gradFill>
            <a:prstDash val="solid"/>
            <a:headEnd type="none" w="sm" len="sm"/>
            <a:tailEnd type="none" w="sm" len="sm"/>
          </a:ln>
        </p:spPr>
      </p:sp>
      <p:grpSp>
        <p:nvGrpSpPr>
          <p:cNvPr id="5" name="Group 5"/>
          <p:cNvGrpSpPr/>
          <p:nvPr/>
        </p:nvGrpSpPr>
        <p:grpSpPr>
          <a:xfrm>
            <a:off x="8860454" y="6312860"/>
            <a:ext cx="9199866" cy="3673933"/>
            <a:chOff x="0" y="0"/>
            <a:chExt cx="1440942" cy="575435"/>
          </a:xfrm>
        </p:grpSpPr>
        <p:sp>
          <p:nvSpPr>
            <p:cNvPr id="6" name="Freeform 6"/>
            <p:cNvSpPr/>
            <p:nvPr/>
          </p:nvSpPr>
          <p:spPr>
            <a:xfrm>
              <a:off x="0" y="0"/>
              <a:ext cx="1440942" cy="575435"/>
            </a:xfrm>
            <a:custGeom>
              <a:avLst/>
              <a:gdLst/>
              <a:ahLst/>
              <a:cxnLst/>
              <a:rect l="l" t="t" r="r" b="b"/>
              <a:pathLst>
                <a:path w="1440942" h="575435">
                  <a:moveTo>
                    <a:pt x="0" y="0"/>
                  </a:moveTo>
                  <a:lnTo>
                    <a:pt x="1440942" y="0"/>
                  </a:lnTo>
                  <a:lnTo>
                    <a:pt x="1440942" y="575435"/>
                  </a:lnTo>
                  <a:lnTo>
                    <a:pt x="0" y="575435"/>
                  </a:lnTo>
                  <a:close/>
                </a:path>
              </a:pathLst>
            </a:custGeom>
            <a:gradFill rotWithShape="1">
              <a:gsLst>
                <a:gs pos="0">
                  <a:srgbClr val="7A4C7E">
                    <a:alpha val="100000"/>
                  </a:srgbClr>
                </a:gs>
                <a:gs pos="100000">
                  <a:srgbClr val="0D0235">
                    <a:alpha val="100000"/>
                  </a:srgbClr>
                </a:gs>
              </a:gsLst>
              <a:lin ang="0"/>
            </a:gradFill>
            <a:ln w="12700" cap="sq">
              <a:solidFill>
                <a:srgbClr val="000000"/>
              </a:solidFill>
              <a:prstDash val="solid"/>
              <a:miter/>
            </a:ln>
          </p:spPr>
        </p:sp>
      </p:grpSp>
      <p:sp>
        <p:nvSpPr>
          <p:cNvPr id="7" name="TextBox 7"/>
          <p:cNvSpPr txBox="1"/>
          <p:nvPr/>
        </p:nvSpPr>
        <p:spPr>
          <a:xfrm>
            <a:off x="318178" y="7245545"/>
            <a:ext cx="8466385" cy="3408988"/>
          </a:xfrm>
          <a:prstGeom prst="rect">
            <a:avLst/>
          </a:prstGeom>
        </p:spPr>
        <p:txBody>
          <a:bodyPr lIns="0" tIns="0" rIns="0" bIns="0" rtlCol="0" anchor="t">
            <a:spAutoFit/>
          </a:bodyPr>
          <a:lstStyle/>
          <a:p>
            <a:pPr algn="l">
              <a:lnSpc>
                <a:spcPts val="4730"/>
              </a:lnSpc>
            </a:pPr>
            <a:r>
              <a:rPr lang="en-US" sz="2815" b="1">
                <a:solidFill>
                  <a:srgbClr val="FFFFFF"/>
                </a:solidFill>
                <a:latin typeface="Poppins Bold"/>
                <a:ea typeface="Poppins Bold"/>
                <a:cs typeface="Poppins Bold"/>
                <a:sym typeface="Poppins Bold"/>
              </a:rPr>
              <a:t>Operational:</a:t>
            </a:r>
          </a:p>
          <a:p>
            <a:pPr algn="l">
              <a:lnSpc>
                <a:spcPts val="3722"/>
              </a:lnSpc>
            </a:pPr>
            <a:r>
              <a:rPr lang="en-US" sz="2215" b="1">
                <a:solidFill>
                  <a:srgbClr val="E1DCF9"/>
                </a:solidFill>
                <a:latin typeface="Poppins Bold"/>
                <a:ea typeface="Poppins Bold"/>
                <a:cs typeface="Poppins Bold"/>
                <a:sym typeface="Poppins Bold"/>
              </a:rPr>
              <a:t>Everything sits in one place, making it easier to track campaigns and work together as a team.</a:t>
            </a:r>
          </a:p>
          <a:p>
            <a:pPr algn="l">
              <a:lnSpc>
                <a:spcPts val="3722"/>
              </a:lnSpc>
            </a:pPr>
            <a:r>
              <a:rPr lang="en-US" sz="2215" b="1">
                <a:solidFill>
                  <a:srgbClr val="E1DCF9"/>
                </a:solidFill>
                <a:latin typeface="Poppins Bold"/>
                <a:ea typeface="Poppins Bold"/>
                <a:cs typeface="Poppins Bold"/>
                <a:sym typeface="Poppins Bold"/>
              </a:rPr>
              <a:t>Say goodbye to juggling spreadsheets and scattered reports. The system keeps it clean and simple.</a:t>
            </a:r>
          </a:p>
          <a:p>
            <a:pPr algn="l">
              <a:lnSpc>
                <a:spcPts val="3722"/>
              </a:lnSpc>
            </a:pPr>
            <a:endParaRPr lang="en-US" sz="2215" b="1">
              <a:solidFill>
                <a:srgbClr val="E1DCF9"/>
              </a:solidFill>
              <a:latin typeface="Poppins Bold"/>
              <a:ea typeface="Poppins Bold"/>
              <a:cs typeface="Poppins Bold"/>
              <a:sym typeface="Poppins Bold"/>
            </a:endParaRPr>
          </a:p>
          <a:p>
            <a:pPr algn="l">
              <a:lnSpc>
                <a:spcPts val="3722"/>
              </a:lnSpc>
            </a:pPr>
            <a:endParaRPr lang="en-US" sz="2215" b="1">
              <a:solidFill>
                <a:srgbClr val="E1DCF9"/>
              </a:solidFill>
              <a:latin typeface="Poppins Bold"/>
              <a:ea typeface="Poppins Bold"/>
              <a:cs typeface="Poppins Bold"/>
              <a:sym typeface="Poppins Bold"/>
            </a:endParaRPr>
          </a:p>
        </p:txBody>
      </p:sp>
      <p:sp>
        <p:nvSpPr>
          <p:cNvPr id="8" name="TextBox 8"/>
          <p:cNvSpPr txBox="1"/>
          <p:nvPr/>
        </p:nvSpPr>
        <p:spPr>
          <a:xfrm>
            <a:off x="6128325" y="97121"/>
            <a:ext cx="6031349" cy="641424"/>
          </a:xfrm>
          <a:prstGeom prst="rect">
            <a:avLst/>
          </a:prstGeom>
        </p:spPr>
        <p:txBody>
          <a:bodyPr lIns="0" tIns="0" rIns="0" bIns="0" rtlCol="0" anchor="t">
            <a:spAutoFit/>
          </a:bodyPr>
          <a:lstStyle/>
          <a:p>
            <a:pPr algn="ctr">
              <a:lnSpc>
                <a:spcPts val="5070"/>
              </a:lnSpc>
              <a:spcBef>
                <a:spcPct val="0"/>
              </a:spcBef>
            </a:pPr>
            <a:r>
              <a:rPr lang="en-US" sz="3622" b="1">
                <a:solidFill>
                  <a:srgbClr val="FFFFFF"/>
                </a:solidFill>
                <a:latin typeface="Poppins Bold"/>
                <a:ea typeface="Poppins Bold"/>
                <a:cs typeface="Poppins Bold"/>
                <a:sym typeface="Poppins Bold"/>
              </a:rPr>
              <a:t>FEASIBILITY AND VIABILITY</a:t>
            </a:r>
          </a:p>
        </p:txBody>
      </p:sp>
      <p:grpSp>
        <p:nvGrpSpPr>
          <p:cNvPr id="9" name="Group 9"/>
          <p:cNvGrpSpPr/>
          <p:nvPr/>
        </p:nvGrpSpPr>
        <p:grpSpPr>
          <a:xfrm>
            <a:off x="8860454" y="1060999"/>
            <a:ext cx="9153173" cy="4992385"/>
            <a:chOff x="0" y="0"/>
            <a:chExt cx="1433629" cy="781940"/>
          </a:xfrm>
        </p:grpSpPr>
        <p:sp>
          <p:nvSpPr>
            <p:cNvPr id="10" name="Freeform 10"/>
            <p:cNvSpPr/>
            <p:nvPr/>
          </p:nvSpPr>
          <p:spPr>
            <a:xfrm>
              <a:off x="0" y="0"/>
              <a:ext cx="1433629" cy="781939"/>
            </a:xfrm>
            <a:custGeom>
              <a:avLst/>
              <a:gdLst/>
              <a:ahLst/>
              <a:cxnLst/>
              <a:rect l="l" t="t" r="r" b="b"/>
              <a:pathLst>
                <a:path w="1433629" h="781939">
                  <a:moveTo>
                    <a:pt x="0" y="0"/>
                  </a:moveTo>
                  <a:lnTo>
                    <a:pt x="1433629" y="0"/>
                  </a:lnTo>
                  <a:lnTo>
                    <a:pt x="1433629" y="781939"/>
                  </a:lnTo>
                  <a:lnTo>
                    <a:pt x="0" y="781939"/>
                  </a:lnTo>
                  <a:close/>
                </a:path>
              </a:pathLst>
            </a:custGeom>
            <a:gradFill rotWithShape="1">
              <a:gsLst>
                <a:gs pos="0">
                  <a:srgbClr val="7A4C7E">
                    <a:alpha val="100000"/>
                  </a:srgbClr>
                </a:gs>
                <a:gs pos="100000">
                  <a:srgbClr val="0D0235">
                    <a:alpha val="100000"/>
                  </a:srgbClr>
                </a:gs>
              </a:gsLst>
              <a:lin ang="0"/>
            </a:gradFill>
            <a:ln w="12700" cap="sq">
              <a:solidFill>
                <a:srgbClr val="000000"/>
              </a:solidFill>
              <a:prstDash val="solid"/>
              <a:miter/>
            </a:ln>
          </p:spPr>
        </p:sp>
      </p:grpSp>
      <p:sp>
        <p:nvSpPr>
          <p:cNvPr id="11" name="TextBox 11"/>
          <p:cNvSpPr txBox="1"/>
          <p:nvPr/>
        </p:nvSpPr>
        <p:spPr>
          <a:xfrm>
            <a:off x="9059179" y="733136"/>
            <a:ext cx="9228821" cy="5405136"/>
          </a:xfrm>
          <a:prstGeom prst="rect">
            <a:avLst/>
          </a:prstGeom>
        </p:spPr>
        <p:txBody>
          <a:bodyPr lIns="0" tIns="0" rIns="0" bIns="0" rtlCol="0" anchor="t">
            <a:spAutoFit/>
          </a:bodyPr>
          <a:lstStyle/>
          <a:p>
            <a:pPr algn="ctr">
              <a:lnSpc>
                <a:spcPts val="3528"/>
              </a:lnSpc>
            </a:pPr>
            <a:endParaRPr/>
          </a:p>
          <a:p>
            <a:pPr algn="ctr">
              <a:lnSpc>
                <a:spcPts val="3528"/>
              </a:lnSpc>
            </a:pPr>
            <a:endParaRPr/>
          </a:p>
          <a:p>
            <a:pPr algn="l">
              <a:lnSpc>
                <a:spcPts val="4233"/>
              </a:lnSpc>
            </a:pPr>
            <a:r>
              <a:rPr lang="en-US" sz="2520" b="1">
                <a:solidFill>
                  <a:srgbClr val="FFFFFF"/>
                </a:solidFill>
                <a:latin typeface="Poppins Bold"/>
                <a:ea typeface="Poppins Bold"/>
                <a:cs typeface="Poppins Bold"/>
                <a:sym typeface="Poppins Bold"/>
              </a:rPr>
              <a:t>Different platforms data: </a:t>
            </a:r>
          </a:p>
          <a:p>
            <a:pPr algn="l">
              <a:lnSpc>
                <a:spcPts val="3538"/>
              </a:lnSpc>
            </a:pPr>
            <a:r>
              <a:rPr lang="en-US" sz="2106" b="1">
                <a:solidFill>
                  <a:srgbClr val="E1DCF9"/>
                </a:solidFill>
                <a:latin typeface="Poppins Bold"/>
                <a:ea typeface="Poppins Bold"/>
                <a:cs typeface="Poppins Bold"/>
                <a:sym typeface="Poppins Bold"/>
              </a:rPr>
              <a:t>Google Ads, Facebook, and LinkedIn sometimes calculate things differently (like clicks, conversions, or ROI).</a:t>
            </a:r>
          </a:p>
          <a:p>
            <a:pPr algn="l">
              <a:lnSpc>
                <a:spcPts val="3538"/>
              </a:lnSpc>
            </a:pPr>
            <a:r>
              <a:rPr lang="en-US" sz="2106" b="1">
                <a:solidFill>
                  <a:srgbClr val="E1DCF9"/>
                </a:solidFill>
                <a:latin typeface="Poppins Bold"/>
                <a:ea typeface="Poppins Bold"/>
                <a:cs typeface="Poppins Bold"/>
                <a:sym typeface="Poppins Bold"/>
              </a:rPr>
              <a:t>This can confuse users when comparing campaigns side by side.</a:t>
            </a:r>
          </a:p>
          <a:p>
            <a:pPr algn="l">
              <a:lnSpc>
                <a:spcPts val="4239"/>
              </a:lnSpc>
            </a:pPr>
            <a:r>
              <a:rPr lang="en-US" sz="2523" b="1">
                <a:solidFill>
                  <a:srgbClr val="FFFFFF"/>
                </a:solidFill>
                <a:latin typeface="Poppins Bold"/>
                <a:ea typeface="Poppins Bold"/>
                <a:cs typeface="Poppins Bold"/>
                <a:sym typeface="Poppins Bold"/>
              </a:rPr>
              <a:t>Too much data: </a:t>
            </a:r>
          </a:p>
          <a:p>
            <a:pPr algn="l">
              <a:lnSpc>
                <a:spcPts val="3538"/>
              </a:lnSpc>
            </a:pPr>
            <a:r>
              <a:rPr lang="en-US" sz="2106" b="1">
                <a:solidFill>
                  <a:srgbClr val="E1DCF9"/>
                </a:solidFill>
                <a:latin typeface="Poppins Bold"/>
                <a:ea typeface="Poppins Bold"/>
                <a:cs typeface="Poppins Bold"/>
                <a:sym typeface="Poppins Bold"/>
              </a:rPr>
              <a:t>If we throw every single KPI onto the dashboard, it could feel messy and hard to read. We need to highlight the most important metrics first,  let users drill down if they want more.</a:t>
            </a:r>
          </a:p>
          <a:p>
            <a:pPr algn="ctr">
              <a:lnSpc>
                <a:spcPts val="2280"/>
              </a:lnSpc>
            </a:pPr>
            <a:endParaRPr lang="en-US" sz="2106" b="1">
              <a:solidFill>
                <a:srgbClr val="E1DCF9"/>
              </a:solidFill>
              <a:latin typeface="Poppins Bold"/>
              <a:ea typeface="Poppins Bold"/>
              <a:cs typeface="Poppins Bold"/>
              <a:sym typeface="Poppins Bold"/>
            </a:endParaRPr>
          </a:p>
        </p:txBody>
      </p:sp>
      <p:sp>
        <p:nvSpPr>
          <p:cNvPr id="12" name="TextBox 12"/>
          <p:cNvSpPr txBox="1"/>
          <p:nvPr/>
        </p:nvSpPr>
        <p:spPr>
          <a:xfrm>
            <a:off x="1201194" y="1232780"/>
            <a:ext cx="6336387" cy="451718"/>
          </a:xfrm>
          <a:prstGeom prst="rect">
            <a:avLst/>
          </a:prstGeom>
        </p:spPr>
        <p:txBody>
          <a:bodyPr lIns="0" tIns="0" rIns="0" bIns="0" rtlCol="0" anchor="t">
            <a:spAutoFit/>
          </a:bodyPr>
          <a:lstStyle/>
          <a:p>
            <a:pPr algn="ctr">
              <a:lnSpc>
                <a:spcPts val="3452"/>
              </a:lnSpc>
              <a:spcBef>
                <a:spcPct val="0"/>
              </a:spcBef>
            </a:pPr>
            <a:r>
              <a:rPr lang="en-US" sz="2465" b="1">
                <a:solidFill>
                  <a:srgbClr val="B3B0F8"/>
                </a:solidFill>
                <a:latin typeface="Poppins Bold"/>
                <a:ea typeface="Poppins Bold"/>
                <a:cs typeface="Poppins Bold"/>
                <a:sym typeface="Poppins Bold"/>
              </a:rPr>
              <a:t>✅ Analysis of the Feasibility of the Idea</a:t>
            </a:r>
          </a:p>
        </p:txBody>
      </p:sp>
      <p:sp>
        <p:nvSpPr>
          <p:cNvPr id="13" name="TextBox 13"/>
          <p:cNvSpPr txBox="1"/>
          <p:nvPr/>
        </p:nvSpPr>
        <p:spPr>
          <a:xfrm>
            <a:off x="9059179" y="6921695"/>
            <a:ext cx="8954448" cy="2852725"/>
          </a:xfrm>
          <a:prstGeom prst="rect">
            <a:avLst/>
          </a:prstGeom>
        </p:spPr>
        <p:txBody>
          <a:bodyPr lIns="0" tIns="0" rIns="0" bIns="0" rtlCol="0" anchor="t">
            <a:spAutoFit/>
          </a:bodyPr>
          <a:lstStyle/>
          <a:p>
            <a:pPr marL="489192" lvl="1" indent="-244596" algn="l">
              <a:lnSpc>
                <a:spcPts val="3806"/>
              </a:lnSpc>
              <a:buFont typeface="Arial"/>
              <a:buChar char="•"/>
            </a:pPr>
            <a:r>
              <a:rPr lang="en-US" sz="2265" b="1">
                <a:solidFill>
                  <a:srgbClr val="E1DCF9"/>
                </a:solidFill>
                <a:latin typeface="Poppins Bold"/>
                <a:ea typeface="Poppins Bold"/>
                <a:cs typeface="Poppins Bold"/>
                <a:sym typeface="Poppins Bold"/>
              </a:rPr>
              <a:t>Keep data feeling fresh</a:t>
            </a:r>
          </a:p>
          <a:p>
            <a:pPr marL="489192" lvl="1" indent="-244596" algn="l">
              <a:lnSpc>
                <a:spcPts val="3806"/>
              </a:lnSpc>
              <a:buFont typeface="Arial"/>
              <a:buChar char="•"/>
            </a:pPr>
            <a:r>
              <a:rPr lang="en-US" sz="2265" b="1">
                <a:solidFill>
                  <a:srgbClr val="E1DCF9"/>
                </a:solidFill>
                <a:latin typeface="Poppins Bold"/>
                <a:ea typeface="Poppins Bold"/>
                <a:cs typeface="Poppins Bold"/>
                <a:sym typeface="Poppins Bold"/>
              </a:rPr>
              <a:t>Use smart refresh timings and caching so numbers look almost live without delays.</a:t>
            </a:r>
          </a:p>
          <a:p>
            <a:pPr marL="489192" lvl="1" indent="-244596" algn="l">
              <a:lnSpc>
                <a:spcPts val="3806"/>
              </a:lnSpc>
              <a:buFont typeface="Arial"/>
              <a:buChar char="•"/>
            </a:pPr>
            <a:r>
              <a:rPr lang="en-US" sz="2265" b="1">
                <a:solidFill>
                  <a:srgbClr val="E1DCF9"/>
                </a:solidFill>
                <a:latin typeface="Poppins Bold"/>
                <a:ea typeface="Poppins Bold"/>
                <a:cs typeface="Poppins Bold"/>
                <a:sym typeface="Poppins Bold"/>
              </a:rPr>
              <a:t>One definition for everyone.</a:t>
            </a:r>
          </a:p>
          <a:p>
            <a:pPr marL="489192" lvl="1" indent="-244596" algn="l">
              <a:lnSpc>
                <a:spcPts val="3806"/>
              </a:lnSpc>
              <a:buFont typeface="Arial"/>
              <a:buChar char="•"/>
            </a:pPr>
            <a:r>
              <a:rPr lang="en-US" sz="2265" b="1">
                <a:solidFill>
                  <a:srgbClr val="E1DCF9"/>
                </a:solidFill>
                <a:latin typeface="Poppins Bold"/>
                <a:ea typeface="Poppins Bold"/>
                <a:cs typeface="Poppins Bold"/>
                <a:sym typeface="Poppins Bold"/>
              </a:rPr>
              <a:t>Standardize KPI rules so Google, Facebook, and LinkedIn all speak the same language.</a:t>
            </a:r>
          </a:p>
        </p:txBody>
      </p:sp>
      <p:grpSp>
        <p:nvGrpSpPr>
          <p:cNvPr id="14" name="Group 14"/>
          <p:cNvGrpSpPr/>
          <p:nvPr/>
        </p:nvGrpSpPr>
        <p:grpSpPr>
          <a:xfrm>
            <a:off x="571866" y="111803"/>
            <a:ext cx="620668" cy="848892"/>
            <a:chOff x="0" y="0"/>
            <a:chExt cx="1245108" cy="1702943"/>
          </a:xfrm>
        </p:grpSpPr>
        <p:sp>
          <p:nvSpPr>
            <p:cNvPr id="15" name="Freeform 15"/>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16" name="Group 16"/>
          <p:cNvGrpSpPr/>
          <p:nvPr/>
        </p:nvGrpSpPr>
        <p:grpSpPr>
          <a:xfrm>
            <a:off x="15995370" y="41367"/>
            <a:ext cx="1588704" cy="848182"/>
            <a:chOff x="0" y="0"/>
            <a:chExt cx="3189732" cy="1702943"/>
          </a:xfrm>
        </p:grpSpPr>
        <p:sp>
          <p:nvSpPr>
            <p:cNvPr id="17" name="Freeform 17"/>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601" b="-61601"/>
              </a:stretch>
            </a:blipFill>
          </p:spPr>
        </p:sp>
      </p:grpSp>
      <p:sp>
        <p:nvSpPr>
          <p:cNvPr id="18" name="TextBox 18"/>
          <p:cNvSpPr txBox="1"/>
          <p:nvPr/>
        </p:nvSpPr>
        <p:spPr>
          <a:xfrm>
            <a:off x="318178" y="1808957"/>
            <a:ext cx="8102420" cy="2475400"/>
          </a:xfrm>
          <a:prstGeom prst="rect">
            <a:avLst/>
          </a:prstGeom>
        </p:spPr>
        <p:txBody>
          <a:bodyPr lIns="0" tIns="0" rIns="0" bIns="0" rtlCol="0" anchor="t">
            <a:spAutoFit/>
          </a:bodyPr>
          <a:lstStyle/>
          <a:p>
            <a:pPr algn="l">
              <a:lnSpc>
                <a:spcPts val="4731"/>
              </a:lnSpc>
            </a:pPr>
            <a:r>
              <a:rPr lang="en-US" sz="2816" b="1">
                <a:solidFill>
                  <a:srgbClr val="FFFFFF"/>
                </a:solidFill>
                <a:latin typeface="Poppins Bold"/>
                <a:ea typeface="Poppins Bold"/>
                <a:cs typeface="Poppins Bold"/>
                <a:sym typeface="Poppins Bold"/>
              </a:rPr>
              <a:t> Financial:</a:t>
            </a:r>
          </a:p>
          <a:p>
            <a:pPr algn="l">
              <a:lnSpc>
                <a:spcPts val="3729"/>
              </a:lnSpc>
            </a:pPr>
            <a:r>
              <a:rPr lang="en-US" sz="2220" b="1">
                <a:solidFill>
                  <a:srgbClr val="E1DCF9"/>
                </a:solidFill>
                <a:latin typeface="Poppins Bold"/>
                <a:ea typeface="Poppins Bold"/>
                <a:cs typeface="Poppins Bold"/>
                <a:sym typeface="Poppins Bold"/>
              </a:rPr>
              <a:t>Built with api and flexible cloud hosting , keeps costs low.</a:t>
            </a:r>
          </a:p>
          <a:p>
            <a:pPr algn="l">
              <a:lnSpc>
                <a:spcPts val="3729"/>
              </a:lnSpc>
            </a:pPr>
            <a:r>
              <a:rPr lang="en-US" sz="2220" b="1">
                <a:solidFill>
                  <a:srgbClr val="E1DCF9"/>
                </a:solidFill>
                <a:latin typeface="Poppins Bold"/>
                <a:ea typeface="Poppins Bold"/>
                <a:cs typeface="Poppins Bold"/>
                <a:sym typeface="Poppins Bold"/>
              </a:rPr>
              <a:t>Long-term savings by automating tasks and cutting down on too many tools</a:t>
            </a:r>
            <a:r>
              <a:rPr lang="en-US" sz="2220" b="1">
                <a:solidFill>
                  <a:srgbClr val="FFFFFF"/>
                </a:solidFill>
                <a:latin typeface="Poppins Bold"/>
                <a:ea typeface="Poppins Bold"/>
                <a:cs typeface="Poppins Bold"/>
                <a:sym typeface="Poppins Bold"/>
              </a:rPr>
              <a:t>.</a:t>
            </a:r>
          </a:p>
        </p:txBody>
      </p:sp>
      <p:sp>
        <p:nvSpPr>
          <p:cNvPr id="19" name="TextBox 19"/>
          <p:cNvSpPr txBox="1"/>
          <p:nvPr/>
        </p:nvSpPr>
        <p:spPr>
          <a:xfrm>
            <a:off x="318178" y="4579764"/>
            <a:ext cx="7762480" cy="2475281"/>
          </a:xfrm>
          <a:prstGeom prst="rect">
            <a:avLst/>
          </a:prstGeom>
        </p:spPr>
        <p:txBody>
          <a:bodyPr lIns="0" tIns="0" rIns="0" bIns="0" rtlCol="0" anchor="t">
            <a:spAutoFit/>
          </a:bodyPr>
          <a:lstStyle/>
          <a:p>
            <a:pPr algn="l">
              <a:lnSpc>
                <a:spcPts val="4737"/>
              </a:lnSpc>
            </a:pPr>
            <a:r>
              <a:rPr lang="en-US" sz="2820" b="1">
                <a:solidFill>
                  <a:srgbClr val="FFFFFF"/>
                </a:solidFill>
                <a:latin typeface="Poppins Bold"/>
                <a:ea typeface="Poppins Bold"/>
                <a:cs typeface="Poppins Bold"/>
                <a:sym typeface="Poppins Bold"/>
              </a:rPr>
              <a:t>Market:</a:t>
            </a:r>
          </a:p>
          <a:p>
            <a:pPr algn="l">
              <a:lnSpc>
                <a:spcPts val="3729"/>
              </a:lnSpc>
            </a:pPr>
            <a:r>
              <a:rPr lang="en-US" sz="2220" b="1">
                <a:solidFill>
                  <a:srgbClr val="E1DCF9"/>
                </a:solidFill>
                <a:latin typeface="Poppins Bold"/>
                <a:ea typeface="Poppins Bold"/>
                <a:cs typeface="Poppins Bold"/>
                <a:sym typeface="Poppins Bold"/>
              </a:rPr>
              <a:t>High demand across industries struggling with scattered marketing insights.</a:t>
            </a:r>
          </a:p>
          <a:p>
            <a:pPr algn="l">
              <a:lnSpc>
                <a:spcPts val="3729"/>
              </a:lnSpc>
            </a:pPr>
            <a:r>
              <a:rPr lang="en-US" sz="2220" b="1">
                <a:solidFill>
                  <a:srgbClr val="E1DCF9"/>
                </a:solidFill>
                <a:latin typeface="Poppins Bold"/>
                <a:ea typeface="Poppins Bold"/>
                <a:cs typeface="Poppins Bold"/>
                <a:sym typeface="Poppins Bold"/>
              </a:rPr>
              <a:t>Provides competitive advantage by enabling real time visibility of performance.</a:t>
            </a:r>
          </a:p>
        </p:txBody>
      </p:sp>
      <p:sp>
        <p:nvSpPr>
          <p:cNvPr id="20" name="TextBox 20"/>
          <p:cNvSpPr txBox="1"/>
          <p:nvPr/>
        </p:nvSpPr>
        <p:spPr>
          <a:xfrm>
            <a:off x="10533616" y="1045127"/>
            <a:ext cx="5461754" cy="451612"/>
          </a:xfrm>
          <a:prstGeom prst="rect">
            <a:avLst/>
          </a:prstGeom>
        </p:spPr>
        <p:txBody>
          <a:bodyPr lIns="0" tIns="0" rIns="0" bIns="0" rtlCol="0" anchor="t">
            <a:spAutoFit/>
          </a:bodyPr>
          <a:lstStyle/>
          <a:p>
            <a:pPr algn="ctr">
              <a:lnSpc>
                <a:spcPts val="3457"/>
              </a:lnSpc>
              <a:spcBef>
                <a:spcPct val="0"/>
              </a:spcBef>
            </a:pPr>
            <a:r>
              <a:rPr lang="en-US" sz="2469" b="1">
                <a:solidFill>
                  <a:srgbClr val="B3B0F8"/>
                </a:solidFill>
                <a:latin typeface="Poppins Bold"/>
                <a:ea typeface="Poppins Bold"/>
                <a:cs typeface="Poppins Bold"/>
                <a:sym typeface="Poppins Bold"/>
              </a:rPr>
              <a:t>🔍 Potential Challenges and Risks</a:t>
            </a:r>
          </a:p>
        </p:txBody>
      </p:sp>
      <p:sp>
        <p:nvSpPr>
          <p:cNvPr id="21" name="TextBox 21"/>
          <p:cNvSpPr txBox="1"/>
          <p:nvPr/>
        </p:nvSpPr>
        <p:spPr>
          <a:xfrm>
            <a:off x="9699911" y="6376397"/>
            <a:ext cx="7672983" cy="451612"/>
          </a:xfrm>
          <a:prstGeom prst="rect">
            <a:avLst/>
          </a:prstGeom>
        </p:spPr>
        <p:txBody>
          <a:bodyPr lIns="0" tIns="0" rIns="0" bIns="0" rtlCol="0" anchor="t">
            <a:spAutoFit/>
          </a:bodyPr>
          <a:lstStyle/>
          <a:p>
            <a:pPr algn="ctr">
              <a:lnSpc>
                <a:spcPts val="3457"/>
              </a:lnSpc>
              <a:spcBef>
                <a:spcPct val="0"/>
              </a:spcBef>
            </a:pPr>
            <a:r>
              <a:rPr lang="en-US" sz="2469" b="1">
                <a:solidFill>
                  <a:srgbClr val="B3B0F8"/>
                </a:solidFill>
                <a:latin typeface="Poppins Bold"/>
                <a:ea typeface="Poppins Bold"/>
                <a:cs typeface="Poppins Bold"/>
                <a:sym typeface="Poppins Bold"/>
              </a:rPr>
              <a:t>🔧 Strategies for Overcoming These Challenges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702478" y="1150977"/>
            <a:ext cx="9078544" cy="4300104"/>
            <a:chOff x="0" y="0"/>
            <a:chExt cx="808581" cy="382989"/>
          </a:xfrm>
        </p:grpSpPr>
        <p:sp>
          <p:nvSpPr>
            <p:cNvPr id="3" name="Freeform 3"/>
            <p:cNvSpPr/>
            <p:nvPr/>
          </p:nvSpPr>
          <p:spPr>
            <a:xfrm>
              <a:off x="0" y="0"/>
              <a:ext cx="808581" cy="382989"/>
            </a:xfrm>
            <a:custGeom>
              <a:avLst/>
              <a:gdLst/>
              <a:ahLst/>
              <a:cxnLst/>
              <a:rect l="l" t="t" r="r" b="b"/>
              <a:pathLst>
                <a:path w="808581" h="382989">
                  <a:moveTo>
                    <a:pt x="0" y="0"/>
                  </a:moveTo>
                  <a:lnTo>
                    <a:pt x="808581" y="0"/>
                  </a:lnTo>
                  <a:lnTo>
                    <a:pt x="808581" y="382989"/>
                  </a:lnTo>
                  <a:lnTo>
                    <a:pt x="0" y="382989"/>
                  </a:lnTo>
                  <a:close/>
                </a:path>
              </a:pathLst>
            </a:custGeom>
            <a:gradFill rotWithShape="1">
              <a:gsLst>
                <a:gs pos="0">
                  <a:srgbClr val="7A4C7E">
                    <a:alpha val="71000"/>
                  </a:srgbClr>
                </a:gs>
                <a:gs pos="100000">
                  <a:srgbClr val="0D0235">
                    <a:alpha val="71000"/>
                  </a:srgbClr>
                </a:gs>
              </a:gsLst>
              <a:lin ang="0"/>
            </a:gradFill>
            <a:ln w="12700" cap="sq">
              <a:solidFill>
                <a:srgbClr val="000000"/>
              </a:solidFill>
              <a:prstDash val="solid"/>
              <a:miter/>
            </a:ln>
          </p:spPr>
        </p:sp>
      </p:grpSp>
      <p:grpSp>
        <p:nvGrpSpPr>
          <p:cNvPr id="4" name="Group 4"/>
          <p:cNvGrpSpPr/>
          <p:nvPr/>
        </p:nvGrpSpPr>
        <p:grpSpPr>
          <a:xfrm>
            <a:off x="702478" y="5489180"/>
            <a:ext cx="9078544" cy="4300104"/>
            <a:chOff x="0" y="0"/>
            <a:chExt cx="808581" cy="382989"/>
          </a:xfrm>
        </p:grpSpPr>
        <p:sp>
          <p:nvSpPr>
            <p:cNvPr id="5" name="Freeform 5"/>
            <p:cNvSpPr/>
            <p:nvPr/>
          </p:nvSpPr>
          <p:spPr>
            <a:xfrm>
              <a:off x="0" y="0"/>
              <a:ext cx="808581" cy="382989"/>
            </a:xfrm>
            <a:custGeom>
              <a:avLst/>
              <a:gdLst/>
              <a:ahLst/>
              <a:cxnLst/>
              <a:rect l="l" t="t" r="r" b="b"/>
              <a:pathLst>
                <a:path w="808581" h="382989">
                  <a:moveTo>
                    <a:pt x="0" y="0"/>
                  </a:moveTo>
                  <a:lnTo>
                    <a:pt x="808581" y="0"/>
                  </a:lnTo>
                  <a:lnTo>
                    <a:pt x="808581" y="382989"/>
                  </a:lnTo>
                  <a:lnTo>
                    <a:pt x="0" y="382989"/>
                  </a:lnTo>
                  <a:close/>
                </a:path>
              </a:pathLst>
            </a:custGeom>
            <a:gradFill rotWithShape="1">
              <a:gsLst>
                <a:gs pos="0">
                  <a:srgbClr val="7A4C7E">
                    <a:alpha val="71000"/>
                  </a:srgbClr>
                </a:gs>
                <a:gs pos="100000">
                  <a:srgbClr val="0D0235">
                    <a:alpha val="71000"/>
                  </a:srgbClr>
                </a:gs>
              </a:gsLst>
              <a:lin ang="0"/>
            </a:gradFill>
            <a:ln w="12700" cap="sq">
              <a:solidFill>
                <a:srgbClr val="000000"/>
              </a:solidFill>
              <a:prstDash val="solid"/>
              <a:miter/>
            </a:ln>
          </p:spPr>
        </p:sp>
      </p:grpSp>
      <p:grpSp>
        <p:nvGrpSpPr>
          <p:cNvPr id="6" name="Group 6"/>
          <p:cNvGrpSpPr/>
          <p:nvPr/>
        </p:nvGrpSpPr>
        <p:grpSpPr>
          <a:xfrm>
            <a:off x="1154843" y="0"/>
            <a:ext cx="631238" cy="863349"/>
            <a:chOff x="0" y="0"/>
            <a:chExt cx="1245108" cy="1702943"/>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8" name="Group 8"/>
          <p:cNvGrpSpPr/>
          <p:nvPr/>
        </p:nvGrpSpPr>
        <p:grpSpPr>
          <a:xfrm>
            <a:off x="15813869" y="87318"/>
            <a:ext cx="1683402" cy="776031"/>
            <a:chOff x="0" y="0"/>
            <a:chExt cx="3189732" cy="1470433"/>
          </a:xfrm>
        </p:grpSpPr>
        <p:sp>
          <p:nvSpPr>
            <p:cNvPr id="9" name="Freeform 9"/>
            <p:cNvSpPr/>
            <p:nvPr/>
          </p:nvSpPr>
          <p:spPr>
            <a:xfrm>
              <a:off x="0" y="0"/>
              <a:ext cx="3189732" cy="1470432"/>
            </a:xfrm>
            <a:custGeom>
              <a:avLst/>
              <a:gdLst/>
              <a:ahLst/>
              <a:cxnLst/>
              <a:rect l="l" t="t" r="r" b="b"/>
              <a:pathLst>
                <a:path w="3189732" h="1470432">
                  <a:moveTo>
                    <a:pt x="0" y="0"/>
                  </a:moveTo>
                  <a:lnTo>
                    <a:pt x="3189732" y="0"/>
                  </a:lnTo>
                  <a:lnTo>
                    <a:pt x="3189732" y="1470432"/>
                  </a:lnTo>
                  <a:lnTo>
                    <a:pt x="0" y="1470432"/>
                  </a:lnTo>
                  <a:lnTo>
                    <a:pt x="0" y="0"/>
                  </a:lnTo>
                  <a:close/>
                </a:path>
              </a:pathLst>
            </a:custGeom>
            <a:blipFill>
              <a:blip r:embed="rId3"/>
              <a:stretch>
                <a:fillRect t="-79247" b="-79247"/>
              </a:stretch>
            </a:blipFill>
          </p:spPr>
        </p:sp>
      </p:grpSp>
      <p:sp>
        <p:nvSpPr>
          <p:cNvPr id="10" name="AutoShape 10"/>
          <p:cNvSpPr/>
          <p:nvPr/>
        </p:nvSpPr>
        <p:spPr>
          <a:xfrm>
            <a:off x="-854473" y="866776"/>
            <a:ext cx="19996945" cy="0"/>
          </a:xfrm>
          <a:prstGeom prst="line">
            <a:avLst/>
          </a:prstGeom>
          <a:ln w="38100" cap="flat">
            <a:gradFill>
              <a:gsLst>
                <a:gs pos="0">
                  <a:srgbClr val="FFFFFF">
                    <a:alpha val="0"/>
                  </a:srgbClr>
                </a:gs>
                <a:gs pos="50000">
                  <a:srgbClr val="4234DE">
                    <a:alpha val="100000"/>
                  </a:srgbClr>
                </a:gs>
                <a:gs pos="100000">
                  <a:srgbClr val="FFFFFF">
                    <a:alpha val="0"/>
                  </a:srgbClr>
                </a:gs>
              </a:gsLst>
              <a:lin ang="0"/>
            </a:gradFill>
            <a:prstDash val="solid"/>
            <a:headEnd type="none" w="sm" len="sm"/>
            <a:tailEnd type="none" w="sm" len="sm"/>
          </a:ln>
        </p:spPr>
      </p:sp>
      <p:sp>
        <p:nvSpPr>
          <p:cNvPr id="11" name="Freeform 11"/>
          <p:cNvSpPr/>
          <p:nvPr/>
        </p:nvSpPr>
        <p:spPr>
          <a:xfrm>
            <a:off x="9908865" y="5489180"/>
            <a:ext cx="7350435" cy="4300104"/>
          </a:xfrm>
          <a:custGeom>
            <a:avLst/>
            <a:gdLst/>
            <a:ahLst/>
            <a:cxnLst/>
            <a:rect l="l" t="t" r="r" b="b"/>
            <a:pathLst>
              <a:path w="7350435" h="4300104">
                <a:moveTo>
                  <a:pt x="0" y="0"/>
                </a:moveTo>
                <a:lnTo>
                  <a:pt x="7350435" y="0"/>
                </a:lnTo>
                <a:lnTo>
                  <a:pt x="7350435" y="4300104"/>
                </a:lnTo>
                <a:lnTo>
                  <a:pt x="0" y="4300104"/>
                </a:lnTo>
                <a:lnTo>
                  <a:pt x="0" y="0"/>
                </a:lnTo>
                <a:close/>
              </a:path>
            </a:pathLst>
          </a:custGeom>
          <a:blipFill>
            <a:blip r:embed="rId4"/>
            <a:stretch>
              <a:fillRect t="-22547" b="-48388"/>
            </a:stretch>
          </a:blipFill>
          <a:ln w="38100" cap="sq">
            <a:solidFill>
              <a:srgbClr val="FFFFFF"/>
            </a:solidFill>
            <a:prstDash val="solid"/>
            <a:miter/>
          </a:ln>
        </p:spPr>
      </p:sp>
      <p:sp>
        <p:nvSpPr>
          <p:cNvPr id="12" name="Freeform 12"/>
          <p:cNvSpPr/>
          <p:nvPr/>
        </p:nvSpPr>
        <p:spPr>
          <a:xfrm>
            <a:off x="9908865" y="1150977"/>
            <a:ext cx="7350435" cy="4300104"/>
          </a:xfrm>
          <a:custGeom>
            <a:avLst/>
            <a:gdLst/>
            <a:ahLst/>
            <a:cxnLst/>
            <a:rect l="l" t="t" r="r" b="b"/>
            <a:pathLst>
              <a:path w="7350435" h="4300104">
                <a:moveTo>
                  <a:pt x="0" y="0"/>
                </a:moveTo>
                <a:lnTo>
                  <a:pt x="7350435" y="0"/>
                </a:lnTo>
                <a:lnTo>
                  <a:pt x="7350435" y="4300103"/>
                </a:lnTo>
                <a:lnTo>
                  <a:pt x="0" y="4300103"/>
                </a:lnTo>
                <a:lnTo>
                  <a:pt x="0" y="0"/>
                </a:lnTo>
                <a:close/>
              </a:path>
            </a:pathLst>
          </a:custGeom>
          <a:blipFill>
            <a:blip r:embed="rId5"/>
            <a:stretch>
              <a:fillRect t="-2414" r="-1642" b="-5957"/>
            </a:stretch>
          </a:blipFill>
          <a:ln w="38100" cap="sq">
            <a:solidFill>
              <a:srgbClr val="FFFFFF"/>
            </a:solidFill>
            <a:prstDash val="solid"/>
            <a:miter/>
          </a:ln>
        </p:spPr>
      </p:sp>
      <p:sp>
        <p:nvSpPr>
          <p:cNvPr id="13" name="TextBox 13"/>
          <p:cNvSpPr txBox="1"/>
          <p:nvPr/>
        </p:nvSpPr>
        <p:spPr>
          <a:xfrm>
            <a:off x="1154843" y="2179617"/>
            <a:ext cx="7687570" cy="3784543"/>
          </a:xfrm>
          <a:prstGeom prst="rect">
            <a:avLst/>
          </a:prstGeom>
        </p:spPr>
        <p:txBody>
          <a:bodyPr lIns="0" tIns="0" rIns="0" bIns="0" rtlCol="0" anchor="t">
            <a:spAutoFit/>
          </a:bodyPr>
          <a:lstStyle/>
          <a:p>
            <a:pPr algn="l">
              <a:lnSpc>
                <a:spcPts val="3048"/>
              </a:lnSpc>
            </a:pPr>
            <a:r>
              <a:rPr lang="en-US" sz="2177" b="1">
                <a:solidFill>
                  <a:srgbClr val="E1DCF9"/>
                </a:solidFill>
                <a:latin typeface="Poppins Bold"/>
                <a:ea typeface="Poppins Bold"/>
                <a:cs typeface="Poppins Bold"/>
                <a:sym typeface="Poppins Bold"/>
              </a:rPr>
              <a:t>As team get faster result,Teams can act fast and get stronger ROI.</a:t>
            </a:r>
          </a:p>
          <a:p>
            <a:pPr algn="l">
              <a:lnSpc>
                <a:spcPts val="3048"/>
              </a:lnSpc>
            </a:pPr>
            <a:r>
              <a:rPr lang="en-US" sz="2177" b="1">
                <a:solidFill>
                  <a:srgbClr val="E1DCF9"/>
                </a:solidFill>
                <a:latin typeface="Poppins Bold"/>
                <a:ea typeface="Poppins Bold"/>
                <a:cs typeface="Poppins Bold"/>
                <a:sym typeface="Poppins Bold"/>
              </a:rPr>
              <a:t>Marketing, sales, and management all see the same data. That means fewer mix-ups and smoother teamwork.</a:t>
            </a:r>
          </a:p>
          <a:p>
            <a:pPr algn="l">
              <a:lnSpc>
                <a:spcPts val="3048"/>
              </a:lnSpc>
            </a:pPr>
            <a:r>
              <a:rPr lang="en-US" sz="2177" b="1">
                <a:solidFill>
                  <a:srgbClr val="E1DCF9"/>
                </a:solidFill>
                <a:latin typeface="Poppins Bold"/>
                <a:ea typeface="Poppins Bold"/>
                <a:cs typeface="Poppins Bold"/>
                <a:sym typeface="Poppins Bold"/>
              </a:rPr>
              <a:t>Reliable numbers give confidence. It’s easier to convince clients or managers and make bold, smart decisions.</a:t>
            </a:r>
          </a:p>
          <a:p>
            <a:pPr algn="l">
              <a:lnSpc>
                <a:spcPts val="2908"/>
              </a:lnSpc>
            </a:pPr>
            <a:endParaRPr lang="en-US" sz="2177" b="1">
              <a:solidFill>
                <a:srgbClr val="E1DCF9"/>
              </a:solidFill>
              <a:latin typeface="Poppins Bold"/>
              <a:ea typeface="Poppins Bold"/>
              <a:cs typeface="Poppins Bold"/>
              <a:sym typeface="Poppins Bold"/>
            </a:endParaRPr>
          </a:p>
          <a:p>
            <a:pPr algn="l">
              <a:lnSpc>
                <a:spcPts val="2908"/>
              </a:lnSpc>
            </a:pPr>
            <a:endParaRPr lang="en-US" sz="2177" b="1">
              <a:solidFill>
                <a:srgbClr val="E1DCF9"/>
              </a:solidFill>
              <a:latin typeface="Poppins Bold"/>
              <a:ea typeface="Poppins Bold"/>
              <a:cs typeface="Poppins Bold"/>
              <a:sym typeface="Poppins Bold"/>
            </a:endParaRPr>
          </a:p>
        </p:txBody>
      </p:sp>
      <p:sp>
        <p:nvSpPr>
          <p:cNvPr id="14" name="TextBox 14"/>
          <p:cNvSpPr txBox="1"/>
          <p:nvPr/>
        </p:nvSpPr>
        <p:spPr>
          <a:xfrm>
            <a:off x="1028700" y="5298680"/>
            <a:ext cx="8752321" cy="5147933"/>
          </a:xfrm>
          <a:prstGeom prst="rect">
            <a:avLst/>
          </a:prstGeom>
        </p:spPr>
        <p:txBody>
          <a:bodyPr lIns="0" tIns="0" rIns="0" bIns="0" rtlCol="0" anchor="t">
            <a:spAutoFit/>
          </a:bodyPr>
          <a:lstStyle/>
          <a:p>
            <a:pPr algn="ctr">
              <a:lnSpc>
                <a:spcPts val="4515"/>
              </a:lnSpc>
            </a:pPr>
            <a:endParaRPr/>
          </a:p>
          <a:p>
            <a:pPr algn="l">
              <a:lnSpc>
                <a:spcPts val="4737"/>
              </a:lnSpc>
            </a:pPr>
            <a:r>
              <a:rPr lang="en-US" sz="2819" b="1">
                <a:solidFill>
                  <a:srgbClr val="FFFFFF"/>
                </a:solidFill>
                <a:latin typeface="Poppins Bold"/>
                <a:ea typeface="Poppins Bold"/>
                <a:cs typeface="Poppins Bold"/>
                <a:sym typeface="Poppins Bold"/>
              </a:rPr>
              <a:t>Social :</a:t>
            </a:r>
          </a:p>
          <a:p>
            <a:pPr algn="l">
              <a:lnSpc>
                <a:spcPts val="3729"/>
              </a:lnSpc>
            </a:pPr>
            <a:r>
              <a:rPr lang="en-US" sz="2220" b="1">
                <a:solidFill>
                  <a:srgbClr val="E1DCF9"/>
                </a:solidFill>
                <a:latin typeface="Poppins Bold"/>
                <a:ea typeface="Poppins Bold"/>
                <a:cs typeface="Poppins Bold"/>
                <a:sym typeface="Poppins Bold"/>
              </a:rPr>
              <a:t> Smarter targeting means customers see ads that actually matter to them, creating a smoother and more positive experience.</a:t>
            </a:r>
          </a:p>
          <a:p>
            <a:pPr algn="l">
              <a:lnSpc>
                <a:spcPts val="4737"/>
              </a:lnSpc>
            </a:pPr>
            <a:r>
              <a:rPr lang="en-US" sz="2819" b="1">
                <a:solidFill>
                  <a:srgbClr val="FFFFFF"/>
                </a:solidFill>
                <a:latin typeface="Poppins Bold"/>
                <a:ea typeface="Poppins Bold"/>
                <a:cs typeface="Poppins Bold"/>
                <a:sym typeface="Poppins Bold"/>
              </a:rPr>
              <a:t>Economic :</a:t>
            </a:r>
          </a:p>
          <a:p>
            <a:pPr algn="l">
              <a:lnSpc>
                <a:spcPts val="3729"/>
              </a:lnSpc>
            </a:pPr>
            <a:r>
              <a:rPr lang="en-US" sz="2220" b="1">
                <a:solidFill>
                  <a:srgbClr val="E1DCF9"/>
                </a:solidFill>
                <a:latin typeface="Poppins Bold"/>
                <a:ea typeface="Poppins Bold"/>
                <a:cs typeface="Poppins Bold"/>
                <a:sym typeface="Poppins Bold"/>
              </a:rPr>
              <a:t>Less time and money wasted on manual reporting, more efficiency, and better returns from every campaign.</a:t>
            </a:r>
          </a:p>
          <a:p>
            <a:pPr algn="l">
              <a:lnSpc>
                <a:spcPts val="4165"/>
              </a:lnSpc>
            </a:pPr>
            <a:endParaRPr lang="en-US" sz="2220" b="1">
              <a:solidFill>
                <a:srgbClr val="E1DCF9"/>
              </a:solidFill>
              <a:latin typeface="Poppins Bold"/>
              <a:ea typeface="Poppins Bold"/>
              <a:cs typeface="Poppins Bold"/>
              <a:sym typeface="Poppins Bold"/>
            </a:endParaRPr>
          </a:p>
          <a:p>
            <a:pPr algn="l">
              <a:lnSpc>
                <a:spcPts val="4165"/>
              </a:lnSpc>
            </a:pPr>
            <a:endParaRPr lang="en-US" sz="2220" b="1">
              <a:solidFill>
                <a:srgbClr val="E1DCF9"/>
              </a:solidFill>
              <a:latin typeface="Poppins Bold"/>
              <a:ea typeface="Poppins Bold"/>
              <a:cs typeface="Poppins Bold"/>
              <a:sym typeface="Poppins Bold"/>
            </a:endParaRPr>
          </a:p>
        </p:txBody>
      </p:sp>
      <p:sp>
        <p:nvSpPr>
          <p:cNvPr id="15" name="TextBox 15"/>
          <p:cNvSpPr txBox="1"/>
          <p:nvPr/>
        </p:nvSpPr>
        <p:spPr>
          <a:xfrm>
            <a:off x="2777100" y="1600636"/>
            <a:ext cx="3373548" cy="400812"/>
          </a:xfrm>
          <a:prstGeom prst="rect">
            <a:avLst/>
          </a:prstGeom>
        </p:spPr>
        <p:txBody>
          <a:bodyPr lIns="0" tIns="0" rIns="0" bIns="0" rtlCol="0" anchor="t">
            <a:spAutoFit/>
          </a:bodyPr>
          <a:lstStyle/>
          <a:p>
            <a:pPr algn="ctr">
              <a:lnSpc>
                <a:spcPts val="3108"/>
              </a:lnSpc>
              <a:spcBef>
                <a:spcPct val="0"/>
              </a:spcBef>
            </a:pPr>
            <a:r>
              <a:rPr lang="en-US" sz="2220" b="1">
                <a:solidFill>
                  <a:srgbClr val="B3B0F8"/>
                </a:solidFill>
                <a:latin typeface="Poppins Bold"/>
                <a:ea typeface="Poppins Bold"/>
                <a:cs typeface="Poppins Bold"/>
                <a:sym typeface="Poppins Bold"/>
              </a:rPr>
              <a:t>📈 Potential Impact</a:t>
            </a:r>
          </a:p>
        </p:txBody>
      </p:sp>
      <p:sp>
        <p:nvSpPr>
          <p:cNvPr id="16" name="TextBox 16"/>
          <p:cNvSpPr txBox="1"/>
          <p:nvPr/>
        </p:nvSpPr>
        <p:spPr>
          <a:xfrm>
            <a:off x="3650558" y="5563348"/>
            <a:ext cx="1626632" cy="400812"/>
          </a:xfrm>
          <a:prstGeom prst="rect">
            <a:avLst/>
          </a:prstGeom>
        </p:spPr>
        <p:txBody>
          <a:bodyPr lIns="0" tIns="0" rIns="0" bIns="0" rtlCol="0" anchor="t">
            <a:spAutoFit/>
          </a:bodyPr>
          <a:lstStyle/>
          <a:p>
            <a:pPr algn="ctr">
              <a:lnSpc>
                <a:spcPts val="3108"/>
              </a:lnSpc>
              <a:spcBef>
                <a:spcPct val="0"/>
              </a:spcBef>
            </a:pPr>
            <a:r>
              <a:rPr lang="en-US" sz="2220" b="1">
                <a:solidFill>
                  <a:srgbClr val="B3B0F8"/>
                </a:solidFill>
                <a:latin typeface="Poppins Bold"/>
                <a:ea typeface="Poppins Bold"/>
                <a:cs typeface="Poppins Bold"/>
                <a:sym typeface="Poppins Bold"/>
              </a:rPr>
              <a:t>🎯 Benefits</a:t>
            </a:r>
          </a:p>
        </p:txBody>
      </p:sp>
      <p:sp>
        <p:nvSpPr>
          <p:cNvPr id="17" name="TextBox 17"/>
          <p:cNvSpPr txBox="1"/>
          <p:nvPr/>
        </p:nvSpPr>
        <p:spPr>
          <a:xfrm>
            <a:off x="6018406" y="167911"/>
            <a:ext cx="5391984" cy="641424"/>
          </a:xfrm>
          <a:prstGeom prst="rect">
            <a:avLst/>
          </a:prstGeom>
        </p:spPr>
        <p:txBody>
          <a:bodyPr lIns="0" tIns="0" rIns="0" bIns="0" rtlCol="0" anchor="t">
            <a:spAutoFit/>
          </a:bodyPr>
          <a:lstStyle/>
          <a:p>
            <a:pPr algn="ctr">
              <a:lnSpc>
                <a:spcPts val="5070"/>
              </a:lnSpc>
              <a:spcBef>
                <a:spcPct val="0"/>
              </a:spcBef>
            </a:pPr>
            <a:r>
              <a:rPr lang="en-US" sz="3622" b="1">
                <a:solidFill>
                  <a:srgbClr val="FFFFFF"/>
                </a:solidFill>
                <a:latin typeface="Poppins Bold"/>
                <a:ea typeface="Poppins Bold"/>
                <a:cs typeface="Poppins Bold"/>
                <a:sym typeface="Poppins Bold"/>
              </a:rPr>
              <a:t>IMPACTS AND BENEFITS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744</Words>
  <Application>Microsoft Office PowerPoint</Application>
  <PresentationFormat>Custom</PresentationFormat>
  <Paragraphs>84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League Spartan</vt:lpstr>
      <vt:lpstr>Calibri</vt:lpstr>
      <vt:lpstr>Arial</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Yash Deshpande</dc:creator>
  <cp:lastModifiedBy>Yash Deshpande</cp:lastModifiedBy>
  <cp:revision>2</cp:revision>
  <dcterms:created xsi:type="dcterms:W3CDTF">2006-08-16T00:00:00Z</dcterms:created>
  <dcterms:modified xsi:type="dcterms:W3CDTF">2025-09-18T20:36:29Z</dcterms:modified>
  <dc:identifier>DAGzQf-JEeQ</dc:identifier>
</cp:coreProperties>
</file>