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7"/>
  </p:notesMasterIdLst>
  <p:sldIdLst>
    <p:sldId id="410" r:id="rId5"/>
    <p:sldId id="413" r:id="rId6"/>
    <p:sldId id="414" r:id="rId7"/>
    <p:sldId id="421" r:id="rId8"/>
    <p:sldId id="422" r:id="rId9"/>
    <p:sldId id="424" r:id="rId10"/>
    <p:sldId id="420" r:id="rId11"/>
    <p:sldId id="411" r:id="rId12"/>
    <p:sldId id="418" r:id="rId13"/>
    <p:sldId id="450" r:id="rId14"/>
    <p:sldId id="451" r:id="rId15"/>
    <p:sldId id="400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CFF6"/>
    <a:srgbClr val="CA95A4"/>
    <a:srgbClr val="FCC7D6"/>
    <a:srgbClr val="FBB9CC"/>
    <a:srgbClr val="4B5E75"/>
    <a:srgbClr val="3E4D60"/>
    <a:srgbClr val="4F4F4F"/>
    <a:srgbClr val="60C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71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fld id="{921AB826-CCCD-4946-94FA-7C8867B9470E}" type="datetimeFigureOut">
              <a:rPr lang="zh-CN" altLang="en-US"/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fld id="{5A5C8C51-E2AF-46D0-890E-2E04FBA9FF0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BA5F1-D690-46B7-BB3A-AFDAA23B31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FCA98-9A7E-4B50-BE28-2E69F20C6E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3B640-D69F-4583-94A1-2D9DB8A198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9346E-C553-4B1F-BEC0-1BE83B57C5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3436C-3799-4185-A21E-6F2F6EDCCD8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1EFE-D581-4967-9812-9F5B7B5D66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FFF94C-0BDC-4FEB-AC33-B9505A66C61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34D6F-D7F1-49E3-950A-7927FA4641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1D493-BE98-4E58-9D5C-5202E7C8065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D00D4-8BF7-40DD-B511-AC296E2048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CD9137-C5E2-4FA8-848F-CB6EE4F5B06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66A9F-B890-4766-A20D-D4216C438F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C1128C-CFC6-4CC8-8A78-E7EFC3159E2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2BAF3-217E-4EFA-B25C-739635B35D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ECF86-676E-4FB7-87D8-84827D9D8E1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CD6C7-994A-4257-99B8-D1CAC6C97A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EF8712-192D-487D-8541-FF756C2BFA6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761EE-925D-4987-A0E6-026CB7F7B1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40634-7A09-4052-9C0F-C9D949C6F7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27641-BD82-4143-863C-BE91CD40FB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3A34A-1AE2-4C28-9242-45D4F1CDDA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76BC-D94B-48A5-9DFE-F6D386A15C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9C7F6C-6267-4AB0-AC35-3CF11DACE5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6FF5B-B10B-4978-8CEB-38DCBDB1E3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6F8CB-E470-4DD5-8E9E-F5AD164CFE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FC31C-0B1F-43E6-9EEB-6E399BF49B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F6CF6-2AA4-4781-A347-1BE8179FE3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BEAAE-931C-4DA4-B6D5-F011110508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8D1166-6917-4994-A085-32F53C49D4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EB5A9-C643-4DE8-9640-ED7E61B6A4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AFEB1-5F78-4EBA-BCC9-F531F948797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D8EF1-A277-43A2-85F1-DEA45689D2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121010-864D-4B92-B4A1-76A3D270056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52FDD-463F-4F9D-86E8-0FDB629933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69E21A-130D-42FD-9697-07D659C7EC7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19494-58FC-4431-98B0-02E0686B03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7E160-974B-4C5E-A3CC-EC73B5258D0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5A153-63DE-496C-AD57-FEFBD5CC21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68FA8F-25A7-4D4B-9830-CAC907E6368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C600C-790A-41A3-AECC-CC1A15993A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5432A-8D29-4CB0-B12F-7E36FF29D4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5BE40-BBB7-43AE-BF79-6F04038B87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929B37-5538-4C25-A498-7244ABE166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2E4B1-936B-4EF4-8649-FFDB6CA317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E93BF0C-B002-47E0-A2A5-6B7F299285E5}" type="datetimeFigureOut">
              <a:rPr lang="zh-CN" altLang="en-US"/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ABF2719-B4B8-4F46-96DB-313CF5A9571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B2C86EF-587D-49B1-B588-7D1597AC2E39}" type="datetimeFigureOut">
              <a:rPr lang="zh-CN" altLang="en-US"/>
            </a:fld>
            <a:endParaRPr lang="zh-CN" altLang="en-US"/>
          </a:p>
        </p:txBody>
      </p:sp>
      <p:sp>
        <p:nvSpPr>
          <p:cNvPr id="307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7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E6E54F8-D409-448B-9357-C53FFA241DA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等腰三角形 66"/>
          <p:cNvSpPr/>
          <p:nvPr/>
        </p:nvSpPr>
        <p:spPr bwMode="auto">
          <a:xfrm>
            <a:off x="9991725" y="1006475"/>
            <a:ext cx="2200275" cy="5873750"/>
          </a:xfrm>
          <a:custGeom>
            <a:avLst/>
            <a:gdLst>
              <a:gd name="T0" fmla="*/ 182 w 2200383"/>
              <a:gd name="T1" fmla="*/ 5854009 h 5873059"/>
              <a:gd name="T2" fmla="*/ 152392 w 2200383"/>
              <a:gd name="T3" fmla="*/ 0 h 5873059"/>
              <a:gd name="T4" fmla="*/ 2200383 w 2200383"/>
              <a:gd name="T5" fmla="*/ 2479436 h 5873059"/>
              <a:gd name="T6" fmla="*/ 2190551 w 2200383"/>
              <a:gd name="T7" fmla="*/ 5873059 h 5873059"/>
              <a:gd name="T8" fmla="*/ 182 w 2200383"/>
              <a:gd name="T9" fmla="*/ 5854009 h 587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等腰三角形 67"/>
          <p:cNvSpPr/>
          <p:nvPr/>
        </p:nvSpPr>
        <p:spPr bwMode="auto">
          <a:xfrm>
            <a:off x="7685088" y="-85725"/>
            <a:ext cx="4197350" cy="1422400"/>
          </a:xfrm>
          <a:custGeom>
            <a:avLst/>
            <a:gdLst>
              <a:gd name="T0" fmla="*/ 4197792 w 4197792"/>
              <a:gd name="T1" fmla="*/ 19050 h 1423445"/>
              <a:gd name="T2" fmla="*/ 0 w 4197792"/>
              <a:gd name="T3" fmla="*/ 1423445 h 1423445"/>
              <a:gd name="T4" fmla="*/ 1879157 w 4197792"/>
              <a:gd name="T5" fmla="*/ 0 h 1423445"/>
              <a:gd name="T6" fmla="*/ 4197792 w 4197792"/>
              <a:gd name="T7" fmla="*/ 19050 h 1423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97792" h="1423445">
                <a:moveTo>
                  <a:pt x="4197792" y="19050"/>
                </a:moveTo>
                <a:lnTo>
                  <a:pt x="0" y="1423445"/>
                </a:lnTo>
                <a:lnTo>
                  <a:pt x="1879157" y="0"/>
                </a:lnTo>
                <a:lnTo>
                  <a:pt x="4197792" y="1905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等腰三角形 64"/>
          <p:cNvSpPr/>
          <p:nvPr/>
        </p:nvSpPr>
        <p:spPr bwMode="auto">
          <a:xfrm>
            <a:off x="-11113" y="3062288"/>
            <a:ext cx="6581776" cy="3795712"/>
          </a:xfrm>
          <a:custGeom>
            <a:avLst/>
            <a:gdLst>
              <a:gd name="T0" fmla="*/ 21592 w 8194905"/>
              <a:gd name="T1" fmla="*/ 3383830 h 4726401"/>
              <a:gd name="T2" fmla="*/ 153 w 8194905"/>
              <a:gd name="T3" fmla="*/ 0 h 4726401"/>
              <a:gd name="T4" fmla="*/ 8194905 w 8194905"/>
              <a:gd name="T5" fmla="*/ 4726401 h 4726401"/>
              <a:gd name="T6" fmla="*/ 756863 w 8194905"/>
              <a:gd name="T7" fmla="*/ 4726400 h 4726401"/>
              <a:gd name="T8" fmla="*/ 21592 w 8194905"/>
              <a:gd name="T9" fmla="*/ 3383830 h 4726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4905" h="4726401">
                <a:moveTo>
                  <a:pt x="21592" y="3383830"/>
                </a:moveTo>
                <a:cubicBezTo>
                  <a:pt x="23971" y="1808363"/>
                  <a:pt x="-2226" y="1575467"/>
                  <a:pt x="153" y="0"/>
                </a:cubicBezTo>
                <a:lnTo>
                  <a:pt x="8194905" y="4726401"/>
                </a:lnTo>
                <a:lnTo>
                  <a:pt x="756863" y="4726400"/>
                </a:lnTo>
                <a:lnTo>
                  <a:pt x="21592" y="338383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5" name="椭圆 8"/>
          <p:cNvSpPr>
            <a:spLocks noChangeArrowheads="1"/>
          </p:cNvSpPr>
          <p:nvPr/>
        </p:nvSpPr>
        <p:spPr bwMode="auto">
          <a:xfrm>
            <a:off x="7372350" y="1144588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26" name="椭圆 10"/>
          <p:cNvSpPr>
            <a:spLocks noChangeArrowheads="1"/>
          </p:cNvSpPr>
          <p:nvPr/>
        </p:nvSpPr>
        <p:spPr bwMode="auto">
          <a:xfrm>
            <a:off x="8963025" y="2800350"/>
            <a:ext cx="381000" cy="381000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27" name="椭圆 11"/>
          <p:cNvSpPr>
            <a:spLocks noChangeArrowheads="1"/>
          </p:cNvSpPr>
          <p:nvPr/>
        </p:nvSpPr>
        <p:spPr bwMode="auto">
          <a:xfrm>
            <a:off x="11114088" y="3937000"/>
            <a:ext cx="534987" cy="5334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28" name="椭圆 12"/>
          <p:cNvSpPr>
            <a:spLocks noChangeArrowheads="1"/>
          </p:cNvSpPr>
          <p:nvPr/>
        </p:nvSpPr>
        <p:spPr bwMode="auto">
          <a:xfrm>
            <a:off x="2197100" y="5580063"/>
            <a:ext cx="339725" cy="338137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29" name="椭圆 13"/>
          <p:cNvSpPr>
            <a:spLocks noChangeArrowheads="1"/>
          </p:cNvSpPr>
          <p:nvPr/>
        </p:nvSpPr>
        <p:spPr bwMode="auto">
          <a:xfrm>
            <a:off x="4068763" y="5078413"/>
            <a:ext cx="338137" cy="33972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30" name="椭圆 14"/>
          <p:cNvSpPr>
            <a:spLocks noChangeArrowheads="1"/>
          </p:cNvSpPr>
          <p:nvPr/>
        </p:nvSpPr>
        <p:spPr bwMode="auto">
          <a:xfrm>
            <a:off x="4518025" y="1681163"/>
            <a:ext cx="536575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cxnSp>
        <p:nvCxnSpPr>
          <p:cNvPr id="5131" name="直接连接符 16"/>
          <p:cNvCxnSpPr>
            <a:cxnSpLocks noChangeShapeType="1"/>
            <a:endCxn id="5125" idx="3"/>
          </p:cNvCxnSpPr>
          <p:nvPr/>
        </p:nvCxnSpPr>
        <p:spPr bwMode="auto">
          <a:xfrm flipV="1">
            <a:off x="0" y="1603375"/>
            <a:ext cx="7450138" cy="4532313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 18"/>
          <p:cNvCxnSpPr>
            <a:cxnSpLocks noChangeShapeType="1"/>
            <a:stCxn id="5154" idx="7"/>
          </p:cNvCxnSpPr>
          <p:nvPr/>
        </p:nvCxnSpPr>
        <p:spPr bwMode="auto">
          <a:xfrm flipV="1">
            <a:off x="1971675" y="0"/>
            <a:ext cx="3273425" cy="234315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 21"/>
          <p:cNvCxnSpPr>
            <a:cxnSpLocks noChangeShapeType="1"/>
            <a:endCxn id="5154" idx="2"/>
          </p:cNvCxnSpPr>
          <p:nvPr/>
        </p:nvCxnSpPr>
        <p:spPr bwMode="auto">
          <a:xfrm flipV="1">
            <a:off x="-58738" y="2532063"/>
            <a:ext cx="1573213" cy="461962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 23"/>
          <p:cNvCxnSpPr>
            <a:cxnSpLocks noChangeShapeType="1"/>
          </p:cNvCxnSpPr>
          <p:nvPr/>
        </p:nvCxnSpPr>
        <p:spPr bwMode="auto">
          <a:xfrm flipH="1">
            <a:off x="-155575" y="14288"/>
            <a:ext cx="1111250" cy="51260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 25"/>
          <p:cNvCxnSpPr>
            <a:cxnSpLocks noChangeShapeType="1"/>
            <a:stCxn id="5154" idx="5"/>
            <a:endCxn id="5129" idx="1"/>
          </p:cNvCxnSpPr>
          <p:nvPr/>
        </p:nvCxnSpPr>
        <p:spPr bwMode="auto">
          <a:xfrm>
            <a:off x="1971675" y="2722563"/>
            <a:ext cx="2146300" cy="2405062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直接连接符 28"/>
          <p:cNvCxnSpPr>
            <a:cxnSpLocks noChangeShapeType="1"/>
            <a:endCxn id="5129" idx="7"/>
          </p:cNvCxnSpPr>
          <p:nvPr/>
        </p:nvCxnSpPr>
        <p:spPr bwMode="auto">
          <a:xfrm flipH="1">
            <a:off x="4357688" y="1597025"/>
            <a:ext cx="3127375" cy="3530600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直接连接符 30"/>
          <p:cNvCxnSpPr>
            <a:cxnSpLocks noChangeShapeType="1"/>
          </p:cNvCxnSpPr>
          <p:nvPr/>
        </p:nvCxnSpPr>
        <p:spPr bwMode="auto">
          <a:xfrm>
            <a:off x="1100138" y="-144463"/>
            <a:ext cx="6272212" cy="1468438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直接连接符 33"/>
          <p:cNvCxnSpPr>
            <a:cxnSpLocks noChangeShapeType="1"/>
            <a:stCxn id="5129" idx="6"/>
          </p:cNvCxnSpPr>
          <p:nvPr/>
        </p:nvCxnSpPr>
        <p:spPr bwMode="auto">
          <a:xfrm flipV="1">
            <a:off x="4406900" y="4230688"/>
            <a:ext cx="6707188" cy="10175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直接连接符 36"/>
          <p:cNvCxnSpPr>
            <a:cxnSpLocks noChangeShapeType="1"/>
            <a:endCxn id="5125" idx="4"/>
          </p:cNvCxnSpPr>
          <p:nvPr/>
        </p:nvCxnSpPr>
        <p:spPr bwMode="auto">
          <a:xfrm flipH="1" flipV="1">
            <a:off x="7640638" y="1681163"/>
            <a:ext cx="1198562" cy="51768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直接连接符 40"/>
          <p:cNvCxnSpPr>
            <a:cxnSpLocks noChangeShapeType="1"/>
            <a:endCxn id="5127" idx="3"/>
          </p:cNvCxnSpPr>
          <p:nvPr/>
        </p:nvCxnSpPr>
        <p:spPr bwMode="auto">
          <a:xfrm flipV="1">
            <a:off x="9344025" y="4392613"/>
            <a:ext cx="1849438" cy="24653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直接连接符 44"/>
          <p:cNvCxnSpPr>
            <a:cxnSpLocks noChangeShapeType="1"/>
          </p:cNvCxnSpPr>
          <p:nvPr/>
        </p:nvCxnSpPr>
        <p:spPr bwMode="auto">
          <a:xfrm flipH="1" flipV="1">
            <a:off x="10163175" y="958850"/>
            <a:ext cx="2028825" cy="258762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直接连接符 47"/>
          <p:cNvCxnSpPr>
            <a:cxnSpLocks noChangeShapeType="1"/>
            <a:stCxn id="5125" idx="7"/>
          </p:cNvCxnSpPr>
          <p:nvPr/>
        </p:nvCxnSpPr>
        <p:spPr bwMode="auto">
          <a:xfrm flipV="1">
            <a:off x="7829550" y="-136525"/>
            <a:ext cx="1797050" cy="1360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直接连接符 50"/>
          <p:cNvCxnSpPr>
            <a:cxnSpLocks noChangeShapeType="1"/>
          </p:cNvCxnSpPr>
          <p:nvPr/>
        </p:nvCxnSpPr>
        <p:spPr bwMode="auto">
          <a:xfrm flipV="1">
            <a:off x="7716838" y="-60325"/>
            <a:ext cx="474662" cy="138430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直接连接符 53"/>
          <p:cNvCxnSpPr>
            <a:cxnSpLocks noChangeShapeType="1"/>
          </p:cNvCxnSpPr>
          <p:nvPr/>
        </p:nvCxnSpPr>
        <p:spPr bwMode="auto">
          <a:xfrm flipH="1">
            <a:off x="-136525" y="-60325"/>
            <a:ext cx="946150" cy="65087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直接连接符 56"/>
          <p:cNvCxnSpPr>
            <a:cxnSpLocks noChangeShapeType="1"/>
          </p:cNvCxnSpPr>
          <p:nvPr/>
        </p:nvCxnSpPr>
        <p:spPr bwMode="auto">
          <a:xfrm flipH="1">
            <a:off x="10231438" y="-227013"/>
            <a:ext cx="42862" cy="1082676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直接连接符 58"/>
          <p:cNvCxnSpPr>
            <a:cxnSpLocks noChangeShapeType="1"/>
          </p:cNvCxnSpPr>
          <p:nvPr/>
        </p:nvCxnSpPr>
        <p:spPr bwMode="auto">
          <a:xfrm flipH="1">
            <a:off x="10085388" y="360363"/>
            <a:ext cx="2270125" cy="474662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直接连接符 61"/>
          <p:cNvCxnSpPr>
            <a:cxnSpLocks noChangeShapeType="1"/>
            <a:endCxn id="5155" idx="7"/>
          </p:cNvCxnSpPr>
          <p:nvPr/>
        </p:nvCxnSpPr>
        <p:spPr bwMode="auto">
          <a:xfrm flipH="1">
            <a:off x="10328275" y="-144463"/>
            <a:ext cx="820738" cy="852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8" name="椭圆 7"/>
          <p:cNvSpPr>
            <a:spLocks noChangeArrowheads="1"/>
          </p:cNvSpPr>
          <p:nvPr/>
        </p:nvSpPr>
        <p:spPr bwMode="auto">
          <a:xfrm>
            <a:off x="3408363" y="850900"/>
            <a:ext cx="5111750" cy="51117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49" name="文本框 4"/>
          <p:cNvSpPr txBox="1">
            <a:spLocks noChangeArrowheads="1"/>
          </p:cNvSpPr>
          <p:nvPr/>
        </p:nvSpPr>
        <p:spPr bwMode="auto">
          <a:xfrm>
            <a:off x="3191070" y="3130408"/>
            <a:ext cx="56543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VR</a:t>
            </a:r>
            <a:r>
              <a:rPr lang="zh-CN" altLang="en-US" sz="4000" dirty="0" smtClean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与军事训练</a:t>
            </a:r>
            <a:endParaRPr lang="zh-CN" altLang="en-US" sz="4000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5151" name="等腰三角形 65"/>
          <p:cNvSpPr/>
          <p:nvPr/>
        </p:nvSpPr>
        <p:spPr bwMode="auto">
          <a:xfrm rot="5400000">
            <a:off x="896144" y="32543"/>
            <a:ext cx="2560638" cy="2441575"/>
          </a:xfrm>
          <a:custGeom>
            <a:avLst/>
            <a:gdLst>
              <a:gd name="T0" fmla="*/ 0 w 2561282"/>
              <a:gd name="T1" fmla="*/ 2481088 h 2481088"/>
              <a:gd name="T2" fmla="*/ 40560 w 2561282"/>
              <a:gd name="T3" fmla="*/ 0 h 2481088"/>
              <a:gd name="T4" fmla="*/ 2561282 w 2561282"/>
              <a:gd name="T5" fmla="*/ 1623838 h 2481088"/>
              <a:gd name="T6" fmla="*/ 0 w 2561282"/>
              <a:gd name="T7" fmla="*/ 2481088 h 248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1282" h="2481088">
                <a:moveTo>
                  <a:pt x="0" y="2481088"/>
                </a:moveTo>
                <a:lnTo>
                  <a:pt x="40560" y="0"/>
                </a:lnTo>
                <a:lnTo>
                  <a:pt x="2561282" y="1623838"/>
                </a:lnTo>
                <a:lnTo>
                  <a:pt x="0" y="2481088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2" name="等腰三角形 67"/>
          <p:cNvSpPr/>
          <p:nvPr/>
        </p:nvSpPr>
        <p:spPr bwMode="auto">
          <a:xfrm>
            <a:off x="10864850" y="-76200"/>
            <a:ext cx="1365250" cy="6443663"/>
          </a:xfrm>
          <a:custGeom>
            <a:avLst/>
            <a:gdLst>
              <a:gd name="T0" fmla="*/ 1359342 w 1364807"/>
              <a:gd name="T1" fmla="*/ 6444205 h 6444205"/>
              <a:gd name="T2" fmla="*/ 0 w 1364807"/>
              <a:gd name="T3" fmla="*/ 0 h 6444205"/>
              <a:gd name="T4" fmla="*/ 1364807 w 1364807"/>
              <a:gd name="T5" fmla="*/ 43405 h 6444205"/>
              <a:gd name="T6" fmla="*/ 1359342 w 1364807"/>
              <a:gd name="T7" fmla="*/ 6444205 h 644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4807" h="6444205">
                <a:moveTo>
                  <a:pt x="1359342" y="6444205"/>
                </a:moveTo>
                <a:lnTo>
                  <a:pt x="0" y="0"/>
                </a:lnTo>
                <a:lnTo>
                  <a:pt x="1364807" y="43405"/>
                </a:lnTo>
                <a:cubicBezTo>
                  <a:pt x="1362985" y="2177005"/>
                  <a:pt x="1361164" y="4310605"/>
                  <a:pt x="1359342" y="644420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3" name="等腰三角形 64"/>
          <p:cNvSpPr/>
          <p:nvPr/>
        </p:nvSpPr>
        <p:spPr bwMode="auto">
          <a:xfrm>
            <a:off x="-19050" y="6132513"/>
            <a:ext cx="2835275" cy="754062"/>
          </a:xfrm>
          <a:custGeom>
            <a:avLst/>
            <a:gdLst>
              <a:gd name="T0" fmla="*/ 4689 w 1860627"/>
              <a:gd name="T1" fmla="*/ 738148 h 754476"/>
              <a:gd name="T2" fmla="*/ 0 w 1860627"/>
              <a:gd name="T3" fmla="*/ 0 h 754476"/>
              <a:gd name="T4" fmla="*/ 1860627 w 1860627"/>
              <a:gd name="T5" fmla="*/ 754476 h 754476"/>
              <a:gd name="T6" fmla="*/ 4689 w 1860627"/>
              <a:gd name="T7" fmla="*/ 738148 h 75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0627" h="754476">
                <a:moveTo>
                  <a:pt x="4689" y="738148"/>
                </a:moveTo>
                <a:lnTo>
                  <a:pt x="0" y="0"/>
                </a:lnTo>
                <a:lnTo>
                  <a:pt x="1860627" y="754476"/>
                </a:lnTo>
                <a:lnTo>
                  <a:pt x="4689" y="738148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54" name="椭圆 2"/>
          <p:cNvSpPr>
            <a:spLocks noChangeArrowheads="1"/>
          </p:cNvSpPr>
          <p:nvPr/>
        </p:nvSpPr>
        <p:spPr bwMode="auto">
          <a:xfrm>
            <a:off x="1514475" y="2263775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155" name="椭圆 46"/>
          <p:cNvSpPr>
            <a:spLocks noChangeArrowheads="1"/>
          </p:cNvSpPr>
          <p:nvPr/>
        </p:nvSpPr>
        <p:spPr bwMode="auto">
          <a:xfrm>
            <a:off x="9972675" y="647700"/>
            <a:ext cx="415925" cy="415925"/>
          </a:xfrm>
          <a:prstGeom prst="ellipse">
            <a:avLst/>
          </a:prstGeom>
          <a:solidFill>
            <a:srgbClr val="FFF8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cxnSp>
        <p:nvCxnSpPr>
          <p:cNvPr id="5156" name="直接连接符 72"/>
          <p:cNvCxnSpPr>
            <a:cxnSpLocks noChangeShapeType="1"/>
          </p:cNvCxnSpPr>
          <p:nvPr/>
        </p:nvCxnSpPr>
        <p:spPr bwMode="auto">
          <a:xfrm flipH="1">
            <a:off x="11420475" y="4157663"/>
            <a:ext cx="703263" cy="238125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6565" y="2644775"/>
            <a:ext cx="44297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VR+5G</a:t>
            </a:r>
            <a:endParaRPr lang="zh-CN" altLang="en-US" sz="96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6325" y="574040"/>
            <a:ext cx="6620510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</a:t>
            </a:r>
            <a:r>
              <a:rPr lang="zh-CN" altLang="en-US" sz="26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在5G时代下，传输率的提升，能够让大型VR场景更好的进行云端渲染，这对于士兵在大型场景里的训练是非常有效果的。士兵可以通过VR在大型场景中进行训练，这样能够提前模拟出战争的场景。战争从来都不是一个人的，团队合作是非常重要的，而在现实中进行训练往往会小号大量的人力物力，在VR中又由于VR存在的延迟等原因往往无法有效的进行训练。而5G时代的到来，让原本需要大存储、强计算的VR体验可以很好的实现，并且能够解决VR带来的眩晕感和不适感。</a:t>
            </a:r>
            <a:endParaRPr lang="zh-CN" altLang="en-US" sz="26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8132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6</a:t>
            </a:r>
            <a:endParaRPr 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48133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90204" pitchFamily="34" charset="0"/>
              </a:rPr>
              <a:t>总结</a:t>
            </a:r>
            <a:endParaRPr lang="zh-CN" altLang="en-US" sz="6000" b="1">
              <a:solidFill>
                <a:srgbClr val="7A8EA9"/>
              </a:solidFill>
              <a:sym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等腰三角形 66"/>
          <p:cNvSpPr/>
          <p:nvPr/>
        </p:nvSpPr>
        <p:spPr bwMode="auto">
          <a:xfrm>
            <a:off x="9991725" y="1006475"/>
            <a:ext cx="2200275" cy="5873750"/>
          </a:xfrm>
          <a:custGeom>
            <a:avLst/>
            <a:gdLst>
              <a:gd name="T0" fmla="*/ 182 w 2200383"/>
              <a:gd name="T1" fmla="*/ 5854009 h 5873059"/>
              <a:gd name="T2" fmla="*/ 152392 w 2200383"/>
              <a:gd name="T3" fmla="*/ 0 h 5873059"/>
              <a:gd name="T4" fmla="*/ 2200383 w 2200383"/>
              <a:gd name="T5" fmla="*/ 2479436 h 5873059"/>
              <a:gd name="T6" fmla="*/ 2190551 w 2200383"/>
              <a:gd name="T7" fmla="*/ 5873059 h 5873059"/>
              <a:gd name="T8" fmla="*/ 182 w 2200383"/>
              <a:gd name="T9" fmla="*/ 5854009 h 587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7" name="等腰三角形 67"/>
          <p:cNvSpPr/>
          <p:nvPr/>
        </p:nvSpPr>
        <p:spPr bwMode="auto">
          <a:xfrm>
            <a:off x="7685088" y="-85725"/>
            <a:ext cx="4197350" cy="1422400"/>
          </a:xfrm>
          <a:custGeom>
            <a:avLst/>
            <a:gdLst>
              <a:gd name="T0" fmla="*/ 4197792 w 4197792"/>
              <a:gd name="T1" fmla="*/ 19050 h 1423445"/>
              <a:gd name="T2" fmla="*/ 0 w 4197792"/>
              <a:gd name="T3" fmla="*/ 1423445 h 1423445"/>
              <a:gd name="T4" fmla="*/ 1879157 w 4197792"/>
              <a:gd name="T5" fmla="*/ 0 h 1423445"/>
              <a:gd name="T6" fmla="*/ 4197792 w 4197792"/>
              <a:gd name="T7" fmla="*/ 19050 h 1423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97792" h="1423445">
                <a:moveTo>
                  <a:pt x="4197792" y="19050"/>
                </a:moveTo>
                <a:lnTo>
                  <a:pt x="0" y="1423445"/>
                </a:lnTo>
                <a:lnTo>
                  <a:pt x="1879157" y="0"/>
                </a:lnTo>
                <a:lnTo>
                  <a:pt x="4197792" y="1905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8" name="等腰三角形 64"/>
          <p:cNvSpPr/>
          <p:nvPr/>
        </p:nvSpPr>
        <p:spPr bwMode="auto">
          <a:xfrm>
            <a:off x="-11113" y="3062288"/>
            <a:ext cx="6581776" cy="3795712"/>
          </a:xfrm>
          <a:custGeom>
            <a:avLst/>
            <a:gdLst>
              <a:gd name="T0" fmla="*/ 21592 w 8194905"/>
              <a:gd name="T1" fmla="*/ 3383830 h 4726401"/>
              <a:gd name="T2" fmla="*/ 153 w 8194905"/>
              <a:gd name="T3" fmla="*/ 0 h 4726401"/>
              <a:gd name="T4" fmla="*/ 8194905 w 8194905"/>
              <a:gd name="T5" fmla="*/ 4726401 h 4726401"/>
              <a:gd name="T6" fmla="*/ 756863 w 8194905"/>
              <a:gd name="T7" fmla="*/ 4726400 h 4726401"/>
              <a:gd name="T8" fmla="*/ 21592 w 8194905"/>
              <a:gd name="T9" fmla="*/ 3383830 h 4726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4905" h="4726401">
                <a:moveTo>
                  <a:pt x="21592" y="3383830"/>
                </a:moveTo>
                <a:cubicBezTo>
                  <a:pt x="23971" y="1808363"/>
                  <a:pt x="-2226" y="1575467"/>
                  <a:pt x="153" y="0"/>
                </a:cubicBezTo>
                <a:lnTo>
                  <a:pt x="8194905" y="4726401"/>
                </a:lnTo>
                <a:lnTo>
                  <a:pt x="756863" y="4726400"/>
                </a:lnTo>
                <a:lnTo>
                  <a:pt x="21592" y="338383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49" name="椭圆 6"/>
          <p:cNvSpPr>
            <a:spLocks noChangeArrowheads="1"/>
          </p:cNvSpPr>
          <p:nvPr/>
        </p:nvSpPr>
        <p:spPr bwMode="auto">
          <a:xfrm>
            <a:off x="7372350" y="1144588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50" name="椭圆 7"/>
          <p:cNvSpPr>
            <a:spLocks noChangeArrowheads="1"/>
          </p:cNvSpPr>
          <p:nvPr/>
        </p:nvSpPr>
        <p:spPr bwMode="auto">
          <a:xfrm>
            <a:off x="8963025" y="2800350"/>
            <a:ext cx="381000" cy="381000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51" name="椭圆 8"/>
          <p:cNvSpPr>
            <a:spLocks noChangeArrowheads="1"/>
          </p:cNvSpPr>
          <p:nvPr/>
        </p:nvSpPr>
        <p:spPr bwMode="auto">
          <a:xfrm>
            <a:off x="11114088" y="3937000"/>
            <a:ext cx="534987" cy="5334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52" name="椭圆 9"/>
          <p:cNvSpPr>
            <a:spLocks noChangeArrowheads="1"/>
          </p:cNvSpPr>
          <p:nvPr/>
        </p:nvSpPr>
        <p:spPr bwMode="auto">
          <a:xfrm>
            <a:off x="2197100" y="5580063"/>
            <a:ext cx="339725" cy="338137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53" name="椭圆 10"/>
          <p:cNvSpPr>
            <a:spLocks noChangeArrowheads="1"/>
          </p:cNvSpPr>
          <p:nvPr/>
        </p:nvSpPr>
        <p:spPr bwMode="auto">
          <a:xfrm>
            <a:off x="4068763" y="5078413"/>
            <a:ext cx="338137" cy="33972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54" name="椭圆 11"/>
          <p:cNvSpPr>
            <a:spLocks noChangeArrowheads="1"/>
          </p:cNvSpPr>
          <p:nvPr/>
        </p:nvSpPr>
        <p:spPr bwMode="auto">
          <a:xfrm>
            <a:off x="4518025" y="1681163"/>
            <a:ext cx="536575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cxnSp>
        <p:nvCxnSpPr>
          <p:cNvPr id="57355" name="直接连接符 12"/>
          <p:cNvCxnSpPr>
            <a:cxnSpLocks noChangeShapeType="1"/>
            <a:endCxn id="57349" idx="3"/>
          </p:cNvCxnSpPr>
          <p:nvPr/>
        </p:nvCxnSpPr>
        <p:spPr bwMode="auto">
          <a:xfrm flipV="1">
            <a:off x="0" y="1603375"/>
            <a:ext cx="7450138" cy="4532313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直接连接符 15"/>
          <p:cNvCxnSpPr>
            <a:cxnSpLocks noChangeShapeType="1"/>
            <a:stCxn id="57376" idx="7"/>
          </p:cNvCxnSpPr>
          <p:nvPr/>
        </p:nvCxnSpPr>
        <p:spPr bwMode="auto">
          <a:xfrm flipV="1">
            <a:off x="1971675" y="0"/>
            <a:ext cx="3273425" cy="234315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直接连接符 16"/>
          <p:cNvCxnSpPr>
            <a:cxnSpLocks noChangeShapeType="1"/>
            <a:endCxn id="57376" idx="2"/>
          </p:cNvCxnSpPr>
          <p:nvPr/>
        </p:nvCxnSpPr>
        <p:spPr bwMode="auto">
          <a:xfrm flipV="1">
            <a:off x="-58738" y="2532063"/>
            <a:ext cx="1573213" cy="461962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直接连接符 17"/>
          <p:cNvCxnSpPr>
            <a:cxnSpLocks noChangeShapeType="1"/>
          </p:cNvCxnSpPr>
          <p:nvPr/>
        </p:nvCxnSpPr>
        <p:spPr bwMode="auto">
          <a:xfrm flipH="1">
            <a:off x="-155575" y="14288"/>
            <a:ext cx="1111250" cy="51260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直接连接符 18"/>
          <p:cNvCxnSpPr>
            <a:cxnSpLocks noChangeShapeType="1"/>
            <a:stCxn id="57376" idx="5"/>
            <a:endCxn id="57353" idx="1"/>
          </p:cNvCxnSpPr>
          <p:nvPr/>
        </p:nvCxnSpPr>
        <p:spPr bwMode="auto">
          <a:xfrm>
            <a:off x="1971675" y="2722563"/>
            <a:ext cx="2146300" cy="2405062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直接连接符 19"/>
          <p:cNvCxnSpPr>
            <a:cxnSpLocks noChangeShapeType="1"/>
            <a:endCxn id="57353" idx="7"/>
          </p:cNvCxnSpPr>
          <p:nvPr/>
        </p:nvCxnSpPr>
        <p:spPr bwMode="auto">
          <a:xfrm flipH="1">
            <a:off x="4357688" y="1597025"/>
            <a:ext cx="3127375" cy="3530600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直接连接符 20"/>
          <p:cNvCxnSpPr>
            <a:cxnSpLocks noChangeShapeType="1"/>
          </p:cNvCxnSpPr>
          <p:nvPr/>
        </p:nvCxnSpPr>
        <p:spPr bwMode="auto">
          <a:xfrm>
            <a:off x="1100138" y="-144463"/>
            <a:ext cx="6272212" cy="1468438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直接连接符 21"/>
          <p:cNvCxnSpPr>
            <a:cxnSpLocks noChangeShapeType="1"/>
            <a:stCxn id="57353" idx="6"/>
          </p:cNvCxnSpPr>
          <p:nvPr/>
        </p:nvCxnSpPr>
        <p:spPr bwMode="auto">
          <a:xfrm flipV="1">
            <a:off x="4406900" y="4230688"/>
            <a:ext cx="6707188" cy="10175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直接连接符 22"/>
          <p:cNvCxnSpPr>
            <a:cxnSpLocks noChangeShapeType="1"/>
            <a:endCxn id="57349" idx="4"/>
          </p:cNvCxnSpPr>
          <p:nvPr/>
        </p:nvCxnSpPr>
        <p:spPr bwMode="auto">
          <a:xfrm flipH="1" flipV="1">
            <a:off x="7640638" y="1681163"/>
            <a:ext cx="1198562" cy="517683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直接连接符 23"/>
          <p:cNvCxnSpPr>
            <a:cxnSpLocks noChangeShapeType="1"/>
            <a:endCxn id="57351" idx="3"/>
          </p:cNvCxnSpPr>
          <p:nvPr/>
        </p:nvCxnSpPr>
        <p:spPr bwMode="auto">
          <a:xfrm flipV="1">
            <a:off x="9344025" y="4392613"/>
            <a:ext cx="1849438" cy="2465387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直接连接符 24"/>
          <p:cNvCxnSpPr>
            <a:cxnSpLocks noChangeShapeType="1"/>
          </p:cNvCxnSpPr>
          <p:nvPr/>
        </p:nvCxnSpPr>
        <p:spPr bwMode="auto">
          <a:xfrm flipH="1" flipV="1">
            <a:off x="10163175" y="958850"/>
            <a:ext cx="2028825" cy="258762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6" name="直接连接符 25"/>
          <p:cNvCxnSpPr>
            <a:cxnSpLocks noChangeShapeType="1"/>
            <a:stCxn id="57349" idx="7"/>
          </p:cNvCxnSpPr>
          <p:nvPr/>
        </p:nvCxnSpPr>
        <p:spPr bwMode="auto">
          <a:xfrm flipV="1">
            <a:off x="7829550" y="-136525"/>
            <a:ext cx="1797050" cy="1360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7" name="直接连接符 26"/>
          <p:cNvCxnSpPr>
            <a:cxnSpLocks noChangeShapeType="1"/>
          </p:cNvCxnSpPr>
          <p:nvPr/>
        </p:nvCxnSpPr>
        <p:spPr bwMode="auto">
          <a:xfrm flipV="1">
            <a:off x="7716838" y="-60325"/>
            <a:ext cx="474662" cy="1384300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直接连接符 27"/>
          <p:cNvCxnSpPr>
            <a:cxnSpLocks noChangeShapeType="1"/>
          </p:cNvCxnSpPr>
          <p:nvPr/>
        </p:nvCxnSpPr>
        <p:spPr bwMode="auto">
          <a:xfrm flipH="1">
            <a:off x="-136525" y="-60325"/>
            <a:ext cx="946150" cy="650875"/>
          </a:xfrm>
          <a:prstGeom prst="line">
            <a:avLst/>
          </a:prstGeom>
          <a:noFill/>
          <a:ln w="76200" cmpd="sng">
            <a:solidFill>
              <a:srgbClr val="FFFF00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9" name="直接连接符 28"/>
          <p:cNvCxnSpPr>
            <a:cxnSpLocks noChangeShapeType="1"/>
          </p:cNvCxnSpPr>
          <p:nvPr/>
        </p:nvCxnSpPr>
        <p:spPr bwMode="auto">
          <a:xfrm flipH="1">
            <a:off x="10231438" y="-227013"/>
            <a:ext cx="42862" cy="1082676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0" name="直接连接符 29"/>
          <p:cNvCxnSpPr>
            <a:cxnSpLocks noChangeShapeType="1"/>
          </p:cNvCxnSpPr>
          <p:nvPr/>
        </p:nvCxnSpPr>
        <p:spPr bwMode="auto">
          <a:xfrm flipH="1">
            <a:off x="10085388" y="360363"/>
            <a:ext cx="2270125" cy="474662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1" name="直接连接符 30"/>
          <p:cNvCxnSpPr>
            <a:cxnSpLocks noChangeShapeType="1"/>
            <a:endCxn id="57377" idx="7"/>
          </p:cNvCxnSpPr>
          <p:nvPr/>
        </p:nvCxnSpPr>
        <p:spPr bwMode="auto">
          <a:xfrm flipH="1">
            <a:off x="10328275" y="-144463"/>
            <a:ext cx="820738" cy="852488"/>
          </a:xfrm>
          <a:prstGeom prst="line">
            <a:avLst/>
          </a:prstGeom>
          <a:noFill/>
          <a:ln w="76200" cmpd="sng">
            <a:solidFill>
              <a:srgbClr val="F43A74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2" name="椭圆 31"/>
          <p:cNvSpPr>
            <a:spLocks noChangeArrowheads="1"/>
          </p:cNvSpPr>
          <p:nvPr/>
        </p:nvSpPr>
        <p:spPr bwMode="auto">
          <a:xfrm>
            <a:off x="3408363" y="850900"/>
            <a:ext cx="5111750" cy="51117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73" name="等腰三角形 65"/>
          <p:cNvSpPr/>
          <p:nvPr/>
        </p:nvSpPr>
        <p:spPr bwMode="auto">
          <a:xfrm rot="5400000">
            <a:off x="896144" y="32543"/>
            <a:ext cx="2560638" cy="2441575"/>
          </a:xfrm>
          <a:custGeom>
            <a:avLst/>
            <a:gdLst>
              <a:gd name="T0" fmla="*/ 0 w 2561282"/>
              <a:gd name="T1" fmla="*/ 2481088 h 2481088"/>
              <a:gd name="T2" fmla="*/ 40560 w 2561282"/>
              <a:gd name="T3" fmla="*/ 0 h 2481088"/>
              <a:gd name="T4" fmla="*/ 2561282 w 2561282"/>
              <a:gd name="T5" fmla="*/ 1623838 h 2481088"/>
              <a:gd name="T6" fmla="*/ 0 w 2561282"/>
              <a:gd name="T7" fmla="*/ 2481088 h 248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1282" h="2481088">
                <a:moveTo>
                  <a:pt x="0" y="2481088"/>
                </a:moveTo>
                <a:lnTo>
                  <a:pt x="40560" y="0"/>
                </a:lnTo>
                <a:lnTo>
                  <a:pt x="2561282" y="1623838"/>
                </a:lnTo>
                <a:lnTo>
                  <a:pt x="0" y="2481088"/>
                </a:lnTo>
                <a:close/>
              </a:path>
            </a:pathLst>
          </a:cu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4" name="等腰三角形 67"/>
          <p:cNvSpPr/>
          <p:nvPr/>
        </p:nvSpPr>
        <p:spPr bwMode="auto">
          <a:xfrm>
            <a:off x="10864850" y="-76200"/>
            <a:ext cx="1365250" cy="6443663"/>
          </a:xfrm>
          <a:custGeom>
            <a:avLst/>
            <a:gdLst>
              <a:gd name="T0" fmla="*/ 1359342 w 1364807"/>
              <a:gd name="T1" fmla="*/ 6444205 h 6444205"/>
              <a:gd name="T2" fmla="*/ 0 w 1364807"/>
              <a:gd name="T3" fmla="*/ 0 h 6444205"/>
              <a:gd name="T4" fmla="*/ 1364807 w 1364807"/>
              <a:gd name="T5" fmla="*/ 43405 h 6444205"/>
              <a:gd name="T6" fmla="*/ 1359342 w 1364807"/>
              <a:gd name="T7" fmla="*/ 6444205 h 644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4807" h="6444205">
                <a:moveTo>
                  <a:pt x="1359342" y="6444205"/>
                </a:moveTo>
                <a:lnTo>
                  <a:pt x="0" y="0"/>
                </a:lnTo>
                <a:lnTo>
                  <a:pt x="1364807" y="43405"/>
                </a:lnTo>
                <a:cubicBezTo>
                  <a:pt x="1362985" y="2177005"/>
                  <a:pt x="1361164" y="4310605"/>
                  <a:pt x="1359342" y="6444205"/>
                </a:cubicBez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5" name="等腰三角形 64"/>
          <p:cNvSpPr/>
          <p:nvPr/>
        </p:nvSpPr>
        <p:spPr bwMode="auto">
          <a:xfrm>
            <a:off x="-19050" y="6132513"/>
            <a:ext cx="2835275" cy="754062"/>
          </a:xfrm>
          <a:custGeom>
            <a:avLst/>
            <a:gdLst>
              <a:gd name="T0" fmla="*/ 4689 w 1860627"/>
              <a:gd name="T1" fmla="*/ 738148 h 754476"/>
              <a:gd name="T2" fmla="*/ 0 w 1860627"/>
              <a:gd name="T3" fmla="*/ 0 h 754476"/>
              <a:gd name="T4" fmla="*/ 1860627 w 1860627"/>
              <a:gd name="T5" fmla="*/ 754476 h 754476"/>
              <a:gd name="T6" fmla="*/ 4689 w 1860627"/>
              <a:gd name="T7" fmla="*/ 738148 h 75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0627" h="754476">
                <a:moveTo>
                  <a:pt x="4689" y="738148"/>
                </a:moveTo>
                <a:lnTo>
                  <a:pt x="0" y="0"/>
                </a:lnTo>
                <a:lnTo>
                  <a:pt x="1860627" y="754476"/>
                </a:lnTo>
                <a:lnTo>
                  <a:pt x="4689" y="738148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376" name="椭圆 37"/>
          <p:cNvSpPr>
            <a:spLocks noChangeArrowheads="1"/>
          </p:cNvSpPr>
          <p:nvPr/>
        </p:nvSpPr>
        <p:spPr bwMode="auto">
          <a:xfrm>
            <a:off x="1514475" y="2263775"/>
            <a:ext cx="534988" cy="536575"/>
          </a:xfrm>
          <a:prstGeom prst="ellipse">
            <a:avLst/>
          </a:prstGeom>
          <a:solidFill>
            <a:srgbClr val="F43A7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57377" name="椭圆 38"/>
          <p:cNvSpPr>
            <a:spLocks noChangeArrowheads="1"/>
          </p:cNvSpPr>
          <p:nvPr/>
        </p:nvSpPr>
        <p:spPr bwMode="auto">
          <a:xfrm>
            <a:off x="9972675" y="647700"/>
            <a:ext cx="415925" cy="415925"/>
          </a:xfrm>
          <a:prstGeom prst="ellipse">
            <a:avLst/>
          </a:prstGeom>
          <a:solidFill>
            <a:srgbClr val="FFF8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cxnSp>
        <p:nvCxnSpPr>
          <p:cNvPr id="57378" name="直接连接符 39"/>
          <p:cNvCxnSpPr>
            <a:cxnSpLocks noChangeShapeType="1"/>
          </p:cNvCxnSpPr>
          <p:nvPr/>
        </p:nvCxnSpPr>
        <p:spPr bwMode="auto">
          <a:xfrm flipH="1">
            <a:off x="11420475" y="4157663"/>
            <a:ext cx="703263" cy="238125"/>
          </a:xfrm>
          <a:prstGeom prst="line">
            <a:avLst/>
          </a:prstGeom>
          <a:noFill/>
          <a:ln w="76200" cmpd="sng">
            <a:solidFill>
              <a:srgbClr val="00B0F0">
                <a:alpha val="1799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9" name="文本框 14"/>
          <p:cNvSpPr txBox="1">
            <a:spLocks noChangeArrowheads="1"/>
          </p:cNvSpPr>
          <p:nvPr/>
        </p:nvSpPr>
        <p:spPr bwMode="auto">
          <a:xfrm>
            <a:off x="3479800" y="2794000"/>
            <a:ext cx="488473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8800" b="1">
                <a:solidFill>
                  <a:srgbClr val="FFFFFF"/>
                </a:solidFill>
                <a:sym typeface="Arial" panose="020B0604020202090204" pitchFamily="34" charset="0"/>
              </a:rPr>
              <a:t>THANKS</a:t>
            </a:r>
            <a:endParaRPr lang="zh-CN" altLang="en-US" sz="8800" b="1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椭圆 31"/>
          <p:cNvSpPr>
            <a:spLocks noChangeArrowheads="1"/>
          </p:cNvSpPr>
          <p:nvPr/>
        </p:nvSpPr>
        <p:spPr bwMode="auto">
          <a:xfrm>
            <a:off x="1487488" y="1860550"/>
            <a:ext cx="3173412" cy="3173413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pic>
        <p:nvPicPr>
          <p:cNvPr id="7171" name="图片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椭圆 4"/>
          <p:cNvSpPr>
            <a:spLocks noChangeArrowheads="1"/>
          </p:cNvSpPr>
          <p:nvPr/>
        </p:nvSpPr>
        <p:spPr bwMode="auto">
          <a:xfrm>
            <a:off x="6007100" y="1072866"/>
            <a:ext cx="563563" cy="58420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7174" name="文本框 5"/>
          <p:cNvSpPr txBox="1">
            <a:spLocks noChangeArrowheads="1"/>
          </p:cNvSpPr>
          <p:nvPr/>
        </p:nvSpPr>
        <p:spPr bwMode="auto">
          <a:xfrm>
            <a:off x="6007100" y="1072866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1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7176" name="椭圆 9"/>
          <p:cNvSpPr>
            <a:spLocks noChangeArrowheads="1"/>
          </p:cNvSpPr>
          <p:nvPr/>
        </p:nvSpPr>
        <p:spPr bwMode="auto">
          <a:xfrm>
            <a:off x="6007100" y="1866616"/>
            <a:ext cx="563563" cy="563563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7177" name="文本框 11"/>
          <p:cNvSpPr txBox="1">
            <a:spLocks noChangeArrowheads="1"/>
          </p:cNvSpPr>
          <p:nvPr/>
        </p:nvSpPr>
        <p:spPr bwMode="auto">
          <a:xfrm>
            <a:off x="6007100" y="1866616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2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7178" name="文本框 22"/>
          <p:cNvSpPr txBox="1">
            <a:spLocks noChangeArrowheads="1"/>
          </p:cNvSpPr>
          <p:nvPr/>
        </p:nvSpPr>
        <p:spPr bwMode="auto">
          <a:xfrm>
            <a:off x="6741919" y="1027045"/>
            <a:ext cx="344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sym typeface="Arial" panose="020B0604020202090204" pitchFamily="34" charset="0"/>
              </a:rPr>
              <a:t>导入</a:t>
            </a:r>
            <a:endParaRPr lang="zh-CN" altLang="en-US" sz="2800" b="1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sp>
        <p:nvSpPr>
          <p:cNvPr id="7179" name="椭圆 13"/>
          <p:cNvSpPr>
            <a:spLocks noChangeArrowheads="1"/>
          </p:cNvSpPr>
          <p:nvPr/>
        </p:nvSpPr>
        <p:spPr bwMode="auto">
          <a:xfrm>
            <a:off x="6007100" y="2658779"/>
            <a:ext cx="563563" cy="5651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7180" name="文本框 14"/>
          <p:cNvSpPr txBox="1">
            <a:spLocks noChangeArrowheads="1"/>
          </p:cNvSpPr>
          <p:nvPr/>
        </p:nvSpPr>
        <p:spPr bwMode="auto">
          <a:xfrm>
            <a:off x="6007100" y="2658779"/>
            <a:ext cx="563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3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7181" name="文本框 24"/>
          <p:cNvSpPr txBox="1">
            <a:spLocks noChangeArrowheads="1"/>
          </p:cNvSpPr>
          <p:nvPr/>
        </p:nvSpPr>
        <p:spPr bwMode="auto">
          <a:xfrm>
            <a:off x="6732588" y="1884557"/>
            <a:ext cx="344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 dirty="0" smtClean="0"/>
              <a:t>VR</a:t>
            </a:r>
            <a:r>
              <a:rPr lang="zh-CN" altLang="zh-CN" sz="2800" b="1" dirty="0" smtClean="0"/>
              <a:t>的简单介绍</a:t>
            </a:r>
            <a:endParaRPr lang="zh-CN" altLang="en-US" sz="2800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sp>
        <p:nvSpPr>
          <p:cNvPr id="7182" name="椭圆 16"/>
          <p:cNvSpPr>
            <a:spLocks noChangeArrowheads="1"/>
          </p:cNvSpPr>
          <p:nvPr/>
        </p:nvSpPr>
        <p:spPr bwMode="auto">
          <a:xfrm>
            <a:off x="6007100" y="3452529"/>
            <a:ext cx="563563" cy="5651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7183" name="文本框 17"/>
          <p:cNvSpPr txBox="1">
            <a:spLocks noChangeArrowheads="1"/>
          </p:cNvSpPr>
          <p:nvPr/>
        </p:nvSpPr>
        <p:spPr bwMode="auto">
          <a:xfrm>
            <a:off x="6007100" y="3452529"/>
            <a:ext cx="563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4</a:t>
            </a:r>
            <a:endParaRPr lang="zh-CN" altLang="en-US" sz="32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7184" name="文本框 25"/>
          <p:cNvSpPr txBox="1">
            <a:spLocks noChangeArrowheads="1"/>
          </p:cNvSpPr>
          <p:nvPr/>
        </p:nvSpPr>
        <p:spPr bwMode="auto">
          <a:xfrm>
            <a:off x="6723257" y="2706105"/>
            <a:ext cx="48933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 dirty="0" smtClean="0"/>
              <a:t>VR</a:t>
            </a:r>
            <a:r>
              <a:rPr lang="zh-CN" altLang="zh-CN" sz="2800" b="1" dirty="0" smtClean="0"/>
              <a:t>用于军事训练的历史</a:t>
            </a:r>
            <a:endParaRPr lang="zh-CN" altLang="en-US" sz="2800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sp>
        <p:nvSpPr>
          <p:cNvPr id="7185" name="椭圆 19"/>
          <p:cNvSpPr>
            <a:spLocks noChangeArrowheads="1"/>
          </p:cNvSpPr>
          <p:nvPr/>
        </p:nvSpPr>
        <p:spPr bwMode="auto">
          <a:xfrm>
            <a:off x="6007100" y="4246279"/>
            <a:ext cx="563563" cy="56356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7186" name="文本框 20"/>
          <p:cNvSpPr txBox="1">
            <a:spLocks noChangeArrowheads="1"/>
          </p:cNvSpPr>
          <p:nvPr/>
        </p:nvSpPr>
        <p:spPr bwMode="auto">
          <a:xfrm>
            <a:off x="6007100" y="4246279"/>
            <a:ext cx="56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5</a:t>
            </a:r>
            <a:endParaRPr lang="zh-CN" altLang="en-US" sz="3200" b="1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7187" name="文本框 26"/>
          <p:cNvSpPr txBox="1">
            <a:spLocks noChangeArrowheads="1"/>
          </p:cNvSpPr>
          <p:nvPr/>
        </p:nvSpPr>
        <p:spPr bwMode="auto">
          <a:xfrm>
            <a:off x="6723256" y="3455178"/>
            <a:ext cx="4688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b="1" dirty="0" smtClean="0"/>
              <a:t>VR</a:t>
            </a:r>
            <a:r>
              <a:rPr lang="zh-CN" altLang="zh-CN" sz="2800" b="1" dirty="0" smtClean="0"/>
              <a:t>训练与传统训练的特点</a:t>
            </a:r>
            <a:endParaRPr lang="zh-CN" altLang="en-US" sz="2800" dirty="0">
              <a:solidFill>
                <a:srgbClr val="404040"/>
              </a:solidFill>
              <a:sym typeface="Arial" panose="020B0604020202090204" pitchFamily="34" charset="0"/>
            </a:endParaRPr>
          </a:p>
        </p:txBody>
      </p:sp>
      <p:grpSp>
        <p:nvGrpSpPr>
          <p:cNvPr id="7188" name="组合 30"/>
          <p:cNvGrpSpPr/>
          <p:nvPr/>
        </p:nvGrpSpPr>
        <p:grpSpPr bwMode="auto">
          <a:xfrm>
            <a:off x="1417638" y="2724150"/>
            <a:ext cx="3192462" cy="1570038"/>
            <a:chOff x="0" y="0"/>
            <a:chExt cx="3192424" cy="1569660"/>
          </a:xfrm>
        </p:grpSpPr>
        <p:sp>
          <p:nvSpPr>
            <p:cNvPr id="7189" name="文本框 29"/>
            <p:cNvSpPr txBox="1">
              <a:spLocks noChangeArrowheads="1"/>
            </p:cNvSpPr>
            <p:nvPr/>
          </p:nvSpPr>
          <p:spPr bwMode="auto">
            <a:xfrm>
              <a:off x="0" y="0"/>
              <a:ext cx="319242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9600" dirty="0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90204" pitchFamily="34" charset="0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90204" pitchFamily="34" charset="0"/>
                </a:rPr>
                <a:t>ONTENTS</a:t>
              </a:r>
              <a:endParaRPr lang="zh-CN" altLang="en-US" sz="2400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7190" name="文本框 27"/>
            <p:cNvSpPr txBox="1">
              <a:spLocks noChangeArrowheads="1"/>
            </p:cNvSpPr>
            <p:nvPr/>
          </p:nvSpPr>
          <p:spPr bwMode="auto">
            <a:xfrm>
              <a:off x="1252258" y="126874"/>
              <a:ext cx="16482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4800" b="1">
                  <a:solidFill>
                    <a:schemeClr val="bg1"/>
                  </a:solidFill>
                  <a:cs typeface="Vrinda" panose="020B0502040204020203" pitchFamily="34" charset="0"/>
                  <a:sym typeface="Arial" panose="020B0604020202090204" pitchFamily="34" charset="0"/>
                </a:rPr>
                <a:t>目录</a:t>
              </a:r>
              <a:endParaRPr lang="zh-CN" altLang="en-US" sz="4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23" name="椭圆 16"/>
          <p:cNvSpPr>
            <a:spLocks noChangeArrowheads="1"/>
          </p:cNvSpPr>
          <p:nvPr/>
        </p:nvSpPr>
        <p:spPr bwMode="auto">
          <a:xfrm>
            <a:off x="6010210" y="5041910"/>
            <a:ext cx="563563" cy="56515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chemeClr val="bg1"/>
                </a:solidFill>
                <a:sym typeface="Arial" panose="020B0604020202090204" pitchFamily="34" charset="0"/>
              </a:rPr>
              <a:t>6</a:t>
            </a:r>
            <a:endParaRPr lang="zh-CN" altLang="en-US" sz="3200" dirty="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03224" y="4298693"/>
            <a:ext cx="4743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VR</a:t>
            </a:r>
            <a:r>
              <a:rPr lang="zh-CN" altLang="zh-CN" sz="2800" b="1" dirty="0" smtClean="0"/>
              <a:t>未来的发展潜力、</a:t>
            </a:r>
            <a:r>
              <a:rPr lang="en-US" altLang="zh-CN" sz="2800" b="1" dirty="0" smtClean="0"/>
              <a:t>VR+5G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699379" y="5057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总结</a:t>
            </a: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" y="169992"/>
            <a:ext cx="1720623" cy="172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71903" y="16999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102635" y="209324"/>
            <a:ext cx="1819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1</a:t>
            </a:r>
            <a:endParaRPr lang="zh-CN" altLang="en-US" sz="9600" b="1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8197" name="文本框 9"/>
          <p:cNvSpPr txBox="1">
            <a:spLocks noChangeArrowheads="1"/>
          </p:cNvSpPr>
          <p:nvPr/>
        </p:nvSpPr>
        <p:spPr bwMode="auto">
          <a:xfrm>
            <a:off x="-215090" y="487135"/>
            <a:ext cx="7265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dirty="0" smtClean="0">
                <a:solidFill>
                  <a:srgbClr val="7A8EA9"/>
                </a:solidFill>
                <a:sym typeface="Arial" panose="020B0604020202090204" pitchFamily="34" charset="0"/>
              </a:rPr>
              <a:t>导</a:t>
            </a:r>
            <a:r>
              <a:rPr lang="zh-CN" alt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Arial" panose="020B0604020202090204" pitchFamily="34" charset="0"/>
              </a:rPr>
              <a:t>入</a:t>
            </a:r>
            <a:endParaRPr lang="zh-CN" altLang="en-US" sz="6000" dirty="0">
              <a:solidFill>
                <a:schemeClr val="tx2">
                  <a:lumMod val="60000"/>
                  <a:lumOff val="40000"/>
                </a:schemeClr>
              </a:solidFill>
              <a:sym typeface="Arial" panose="020B0604020202090204" pitchFamily="34" charset="0"/>
            </a:endParaRPr>
          </a:p>
        </p:txBody>
      </p:sp>
      <p:grpSp>
        <p:nvGrpSpPr>
          <p:cNvPr id="9" name="组合 39"/>
          <p:cNvGrpSpPr/>
          <p:nvPr/>
        </p:nvGrpSpPr>
        <p:grpSpPr bwMode="auto">
          <a:xfrm>
            <a:off x="1134052" y="2158566"/>
            <a:ext cx="5236909" cy="644520"/>
            <a:chOff x="68488" y="13326"/>
            <a:chExt cx="5237217" cy="644770"/>
          </a:xfrm>
        </p:grpSpPr>
        <p:grpSp>
          <p:nvGrpSpPr>
            <p:cNvPr id="10" name="组合 40"/>
            <p:cNvGrpSpPr/>
            <p:nvPr/>
          </p:nvGrpSpPr>
          <p:grpSpPr bwMode="auto">
            <a:xfrm>
              <a:off x="1390171" y="35653"/>
              <a:ext cx="611598" cy="622443"/>
              <a:chOff x="6868248" y="176149"/>
              <a:chExt cx="3021648" cy="3075232"/>
            </a:xfrm>
          </p:grpSpPr>
          <p:pic>
            <p:nvPicPr>
              <p:cNvPr id="13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8248" y="176149"/>
                <a:ext cx="3011776" cy="3041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6869098" y="230583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1" name="文本框 4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46"/>
            <p:cNvSpPr txBox="1">
              <a:spLocks noChangeArrowheads="1"/>
            </p:cNvSpPr>
            <p:nvPr/>
          </p:nvSpPr>
          <p:spPr bwMode="auto">
            <a:xfrm>
              <a:off x="1976945" y="119980"/>
              <a:ext cx="332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rgbClr val="4B5E75"/>
                  </a:solidFill>
                  <a:sym typeface="Arial" panose="020B0604020202090204" pitchFamily="34" charset="0"/>
                </a:rPr>
                <a:t>VR</a:t>
              </a:r>
              <a:r>
                <a:rPr lang="zh-CN" altLang="en-US" sz="2800" b="1" dirty="0" smtClean="0">
                  <a:solidFill>
                    <a:srgbClr val="4B5E75"/>
                  </a:solidFill>
                  <a:sym typeface="Arial" panose="020B0604020202090204" pitchFamily="34" charset="0"/>
                </a:rPr>
                <a:t>的定义</a:t>
              </a:r>
              <a:endParaRPr lang="zh-CN" altLang="en-US" sz="2800" b="1" dirty="0">
                <a:solidFill>
                  <a:srgbClr val="4B5E75"/>
                </a:solidFill>
                <a:sym typeface="Arial" panose="020B060402020209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85927" y="1441494"/>
            <a:ext cx="57787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VR</a:t>
            </a:r>
            <a:r>
              <a:rPr lang="zh-CN" altLang="zh-CN" sz="2400" dirty="0" smtClean="0"/>
              <a:t>，虚拟现实，是一种通过模拟人的感官，与人交互的一种技术，</a:t>
            </a:r>
            <a:r>
              <a:rPr lang="en-US" altLang="zh-CN" sz="2400" dirty="0" smtClean="0"/>
              <a:t>VR</a:t>
            </a:r>
            <a:r>
              <a:rPr lang="zh-CN" altLang="zh-CN" sz="2400" dirty="0" smtClean="0"/>
              <a:t>让人们从单一的和机器的交互中解脱出来，让人们能够更加主动的和机器进行交互，这种技术很快的成为了一种新的娱乐方式。随着技术的发展，除了娱乐的功能，其在远程医疗（我们最近听说的）和教育上也日渐发挥作用。</a:t>
            </a:r>
            <a:r>
              <a:rPr lang="zh-CN" altLang="zh-CN" sz="2400" dirty="0" smtClean="0">
                <a:solidFill>
                  <a:srgbClr val="FF0000"/>
                </a:solidFill>
              </a:rPr>
              <a:t>我们今天所说的，就是</a:t>
            </a:r>
            <a:r>
              <a:rPr lang="en-US" altLang="zh-CN" sz="2400" dirty="0" smtClean="0">
                <a:solidFill>
                  <a:srgbClr val="FF0000"/>
                </a:solidFill>
              </a:rPr>
              <a:t>VR</a:t>
            </a:r>
            <a:r>
              <a:rPr lang="zh-CN" altLang="zh-CN" sz="2400" dirty="0" smtClean="0">
                <a:solidFill>
                  <a:srgbClr val="FF0000"/>
                </a:solidFill>
              </a:rPr>
              <a:t>在军事训练上的功能。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pic>
        <p:nvPicPr>
          <p:cNvPr id="16" name="图片 15" descr="IMG_926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882" y="3719983"/>
            <a:ext cx="5043859" cy="277412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" y="169992"/>
            <a:ext cx="1720623" cy="172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71903" y="16999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102635" y="209324"/>
            <a:ext cx="1819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9600" b="1" dirty="0" smtClean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2</a:t>
            </a:r>
            <a:endParaRPr lang="zh-CN" altLang="en-US" sz="9600" b="1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8197" name="文本框 9"/>
          <p:cNvSpPr txBox="1">
            <a:spLocks noChangeArrowheads="1"/>
          </p:cNvSpPr>
          <p:nvPr/>
        </p:nvSpPr>
        <p:spPr bwMode="auto">
          <a:xfrm>
            <a:off x="1921685" y="477805"/>
            <a:ext cx="552420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000" dirty="0" smtClean="0">
                <a:solidFill>
                  <a:srgbClr val="7A8EA9"/>
                </a:solidFill>
                <a:sym typeface="Arial" panose="020B0604020202090204" pitchFamily="34" charset="0"/>
              </a:rPr>
              <a:t>VR</a:t>
            </a:r>
            <a:r>
              <a:rPr lang="zh-CN" altLang="en-US" sz="6000" dirty="0" smtClean="0">
                <a:solidFill>
                  <a:srgbClr val="7A8EA9"/>
                </a:solidFill>
                <a:sym typeface="Arial" panose="020B0604020202090204" pitchFamily="34" charset="0"/>
              </a:rPr>
              <a:t>的简单介绍</a:t>
            </a:r>
            <a:endParaRPr lang="zh-CN" altLang="en-US" sz="6000" dirty="0">
              <a:solidFill>
                <a:srgbClr val="7A8EA9"/>
              </a:solidFill>
              <a:sym typeface="Arial" panose="020B0604020202090204" pitchFamily="34" charset="0"/>
            </a:endParaRPr>
          </a:p>
        </p:txBody>
      </p:sp>
      <p:grpSp>
        <p:nvGrpSpPr>
          <p:cNvPr id="9" name="组合 39"/>
          <p:cNvGrpSpPr/>
          <p:nvPr/>
        </p:nvGrpSpPr>
        <p:grpSpPr bwMode="auto">
          <a:xfrm>
            <a:off x="1830705" y="4608496"/>
            <a:ext cx="7565250" cy="949957"/>
            <a:chOff x="0" y="0"/>
            <a:chExt cx="7565695" cy="950327"/>
          </a:xfrm>
        </p:grpSpPr>
        <p:grpSp>
          <p:nvGrpSpPr>
            <p:cNvPr id="10" name="组合 40"/>
            <p:cNvGrpSpPr/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13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1" name="文本框 4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46"/>
            <p:cNvSpPr txBox="1">
              <a:spLocks noChangeArrowheads="1"/>
            </p:cNvSpPr>
            <p:nvPr/>
          </p:nvSpPr>
          <p:spPr bwMode="auto">
            <a:xfrm>
              <a:off x="679913" y="26637"/>
              <a:ext cx="6885782" cy="92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dirty="0" smtClean="0"/>
                <a:t>VR</a:t>
              </a:r>
              <a:r>
                <a:rPr lang="zh-CN" altLang="zh-CN" dirty="0" smtClean="0"/>
                <a:t>技术主要依赖于各种精确性的传感器，并通过相应的媒体输出（例如视觉、听觉、触觉的输出）给人营造一种“相对自然”的环境。 </a:t>
              </a:r>
              <a:endParaRPr lang="zh-CN" altLang="zh-CN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2534845" y="3460370"/>
            <a:ext cx="67398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sz="2800" dirty="0" smtClean="0"/>
              <a:t>VR</a:t>
            </a:r>
            <a:r>
              <a:rPr lang="zh-CN" altLang="en-US" sz="2800" dirty="0" smtClean="0"/>
              <a:t>的概念</a:t>
            </a:r>
            <a:endParaRPr lang="en-US" altLang="zh-CN" sz="2800" dirty="0" smtClean="0"/>
          </a:p>
          <a:p>
            <a:r>
              <a:rPr lang="en-US" altLang="zh-CN" dirty="0" smtClean="0"/>
              <a:t>[Mixed Reality</a:t>
            </a:r>
            <a:r>
              <a:rPr lang="zh-CN" altLang="zh-CN" dirty="0" smtClean="0"/>
              <a:t>（混合现实）</a:t>
            </a:r>
            <a:r>
              <a:rPr lang="en-US" altLang="zh-CN" dirty="0" smtClean="0"/>
              <a:t>  Augmented Reality</a:t>
            </a:r>
            <a:r>
              <a:rPr lang="zh-CN" altLang="zh-CN" dirty="0" smtClean="0"/>
              <a:t>（增强现实）</a:t>
            </a:r>
            <a:r>
              <a:rPr lang="en-US" altLang="zh-CN" dirty="0" smtClean="0"/>
              <a:t>] </a:t>
            </a:r>
            <a:endParaRPr lang="zh-CN" altLang="en-US" dirty="0"/>
          </a:p>
        </p:txBody>
      </p:sp>
      <p:grpSp>
        <p:nvGrpSpPr>
          <p:cNvPr id="16" name="组合 39"/>
          <p:cNvGrpSpPr/>
          <p:nvPr/>
        </p:nvGrpSpPr>
        <p:grpSpPr bwMode="auto">
          <a:xfrm>
            <a:off x="1833820" y="3883819"/>
            <a:ext cx="4008438" cy="611188"/>
            <a:chOff x="0" y="0"/>
            <a:chExt cx="4008674" cy="611426"/>
          </a:xfrm>
        </p:grpSpPr>
        <p:grpSp>
          <p:nvGrpSpPr>
            <p:cNvPr id="17" name="组合 40"/>
            <p:cNvGrpSpPr/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0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8" name="文本框 4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9" name="文本框 46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2800" b="1" dirty="0">
                <a:solidFill>
                  <a:srgbClr val="4B5E75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23" name="组合 39"/>
          <p:cNvGrpSpPr/>
          <p:nvPr/>
        </p:nvGrpSpPr>
        <p:grpSpPr bwMode="auto">
          <a:xfrm>
            <a:off x="1833818" y="3156032"/>
            <a:ext cx="4008438" cy="611188"/>
            <a:chOff x="0" y="0"/>
            <a:chExt cx="4008674" cy="611426"/>
          </a:xfrm>
        </p:grpSpPr>
        <p:grpSp>
          <p:nvGrpSpPr>
            <p:cNvPr id="24" name="组合 40"/>
            <p:cNvGrpSpPr/>
            <p:nvPr/>
          </p:nvGrpSpPr>
          <p:grpSpPr bwMode="auto">
            <a:xfrm>
              <a:off x="0" y="0"/>
              <a:ext cx="611426" cy="611426"/>
              <a:chOff x="0" y="0"/>
              <a:chExt cx="3020798" cy="3020798"/>
            </a:xfrm>
          </p:grpSpPr>
          <p:pic>
            <p:nvPicPr>
              <p:cNvPr id="27" name="Picture 25@|13FFC:16777215|FBC:16777215|LFC:16777215|LBC:1677721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50" y="-8320"/>
                <a:ext cx="3011777" cy="3041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Oval 36@|1FFC:15773696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0798" cy="3020798"/>
              </a:xfrm>
              <a:prstGeom prst="ellipse">
                <a:avLst/>
              </a:prstGeom>
              <a:solidFill>
                <a:srgbClr val="00B0F0">
                  <a:alpha val="6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endParaRPr lang="zh-CN" altLang="en-US" sz="300">
                  <a:solidFill>
                    <a:srgbClr val="FFFFFF"/>
                  </a:solidFill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5" name="文本框 45"/>
            <p:cNvSpPr txBox="1">
              <a:spLocks noChangeArrowheads="1"/>
            </p:cNvSpPr>
            <p:nvPr/>
          </p:nvSpPr>
          <p:spPr bwMode="auto">
            <a:xfrm>
              <a:off x="68488" y="13326"/>
              <a:ext cx="4744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 sz="3200" b="1" dirty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6" name="文本框 46"/>
            <p:cNvSpPr txBox="1">
              <a:spLocks noChangeArrowheads="1"/>
            </p:cNvSpPr>
            <p:nvPr/>
          </p:nvSpPr>
          <p:spPr bwMode="auto">
            <a:xfrm>
              <a:off x="679914" y="26637"/>
              <a:ext cx="3328760" cy="52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/>
                <a:t>VR</a:t>
              </a:r>
              <a:r>
                <a:rPr lang="zh-CN" altLang="zh-CN" sz="2800" dirty="0" smtClean="0"/>
                <a:t>实现的技术原理</a:t>
              </a:r>
              <a:endParaRPr lang="zh-CN" altLang="en-US" sz="2800" b="1" dirty="0">
                <a:solidFill>
                  <a:srgbClr val="4B5E75"/>
                </a:solidFill>
                <a:sym typeface="Arial" panose="020B0604020202090204" pitchFamily="34" charset="0"/>
              </a:endParaRPr>
            </a:p>
          </p:txBody>
        </p:sp>
      </p:grpSp>
      <p:sp>
        <p:nvSpPr>
          <p:cNvPr id="29" name="稻壳儿小白白(http://dwz.cn/Wu2UP)"/>
          <p:cNvSpPr/>
          <p:nvPr/>
        </p:nvSpPr>
        <p:spPr bwMode="auto">
          <a:xfrm>
            <a:off x="1933858" y="3263561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稻壳儿小白白(http://dwz.cn/Wu2UP)"/>
          <p:cNvSpPr/>
          <p:nvPr/>
        </p:nvSpPr>
        <p:spPr bwMode="auto">
          <a:xfrm>
            <a:off x="1915198" y="4000680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稻壳儿小白白(http://dwz.cn/Wu2UP)"/>
          <p:cNvSpPr/>
          <p:nvPr/>
        </p:nvSpPr>
        <p:spPr bwMode="auto">
          <a:xfrm>
            <a:off x="1933859" y="4700476"/>
            <a:ext cx="428625" cy="412750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" name="图片 31" descr="IMG_926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97845" y="261257"/>
            <a:ext cx="4339591" cy="369733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" y="169992"/>
            <a:ext cx="1720623" cy="172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71903" y="16999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102635" y="209324"/>
            <a:ext cx="1819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9600" b="1" dirty="0" smtClean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3</a:t>
            </a:r>
            <a:endParaRPr lang="zh-CN" altLang="en-US" sz="9600" b="1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8197" name="文本框 9"/>
          <p:cNvSpPr txBox="1">
            <a:spLocks noChangeArrowheads="1"/>
          </p:cNvSpPr>
          <p:nvPr/>
        </p:nvSpPr>
        <p:spPr bwMode="auto">
          <a:xfrm>
            <a:off x="2014928" y="459144"/>
            <a:ext cx="95457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VR</a:t>
            </a:r>
            <a:r>
              <a:rPr lang="zh-CN" altLang="zh-CN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用于军事训练的历史</a:t>
            </a:r>
            <a:endParaRPr lang="zh-CN" altLang="en-US" sz="6000" dirty="0">
              <a:solidFill>
                <a:schemeClr val="tx2">
                  <a:lumMod val="60000"/>
                  <a:lumOff val="40000"/>
                </a:schemeClr>
              </a:solidFill>
              <a:sym typeface="Arial" panose="020B0604020202090204" pitchFamily="34" charset="0"/>
            </a:endParaRPr>
          </a:p>
        </p:txBody>
      </p:sp>
      <p:pic>
        <p:nvPicPr>
          <p:cNvPr id="9" name="图片 8" descr="IMG_926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7748" y="2471315"/>
            <a:ext cx="4880149" cy="3248350"/>
          </a:xfrm>
          <a:prstGeom prst="rect">
            <a:avLst/>
          </a:prstGeom>
        </p:spPr>
      </p:pic>
      <p:pic>
        <p:nvPicPr>
          <p:cNvPr id="10" name="图片 9" descr="IMG_926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0883" y="2477968"/>
            <a:ext cx="5196469" cy="326968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" y="169992"/>
            <a:ext cx="1720623" cy="172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71903" y="16999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122955" y="246154"/>
            <a:ext cx="1819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9600" b="1" dirty="0" smtClean="0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3</a:t>
            </a:r>
            <a:endParaRPr lang="zh-CN" altLang="en-US" sz="9600" b="1" dirty="0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8197" name="文本框 9"/>
          <p:cNvSpPr txBox="1">
            <a:spLocks noChangeArrowheads="1"/>
          </p:cNvSpPr>
          <p:nvPr/>
        </p:nvSpPr>
        <p:spPr bwMode="auto">
          <a:xfrm>
            <a:off x="2014928" y="459144"/>
            <a:ext cx="95457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VR</a:t>
            </a:r>
            <a:r>
              <a:rPr lang="zh-CN" altLang="zh-CN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用于军事训练的历史</a:t>
            </a:r>
            <a:endParaRPr lang="zh-CN" altLang="en-US" sz="6000" dirty="0">
              <a:solidFill>
                <a:schemeClr val="tx2">
                  <a:lumMod val="60000"/>
                  <a:lumOff val="40000"/>
                </a:schemeClr>
              </a:solidFill>
              <a:sym typeface="Arial" panose="020B0604020202090204" pitchFamily="34" charset="0"/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2304660" y="2226507"/>
            <a:ext cx="8024327" cy="31700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ea"/>
                <a:ea typeface="+mn-ea"/>
                <a:cs typeface="Tahoma" panose="020B0804030504040204" pitchFamily="34" charset="0"/>
              </a:rPr>
              <a:t>Ⅰ</a:t>
            </a:r>
            <a:r>
              <a:rPr kumimoji="0" lang="zh-CN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ea"/>
                <a:ea typeface="+mn-ea"/>
                <a:cs typeface="Tahoma" panose="020B0804030504040204" pitchFamily="34" charset="0"/>
              </a:rPr>
              <a:t>、</a:t>
            </a: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ea"/>
                <a:ea typeface="+mn-ea"/>
                <a:cs typeface="Tahoma" panose="020B0804030504040204" pitchFamily="34" charset="0"/>
              </a:rPr>
              <a:t>VR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ea"/>
                <a:ea typeface="+mn-ea"/>
                <a:cs typeface="Tahoma" panose="020B0804030504040204" pitchFamily="34" charset="0"/>
              </a:rPr>
              <a:t>技术在美国的研究现状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ea"/>
              <a:ea typeface="+mn-ea"/>
              <a:cs typeface="Tahoma" panose="020B0804030504040204" pitchFamily="34" charset="0"/>
            </a:endParaRPr>
          </a:p>
          <a:p>
            <a:pPr eaLnBrk="1" hangingPunct="1"/>
            <a:r>
              <a:rPr lang="zh-CN" altLang="zh-CN" sz="4000" dirty="0" smtClean="0">
                <a:solidFill>
                  <a:schemeClr val="tx2">
                    <a:lumMod val="75000"/>
                  </a:schemeClr>
                </a:solidFill>
              </a:rPr>
              <a:t>Ⅱ、</a:t>
            </a:r>
            <a:r>
              <a:rPr lang="en-US" altLang="zh-CN" sz="4000" dirty="0" smtClean="0">
                <a:solidFill>
                  <a:schemeClr val="tx2">
                    <a:lumMod val="75000"/>
                  </a:schemeClr>
                </a:solidFill>
              </a:rPr>
              <a:t>VR</a:t>
            </a:r>
            <a:r>
              <a:rPr lang="zh-CN" altLang="zh-CN" sz="4000" dirty="0" smtClean="0">
                <a:solidFill>
                  <a:schemeClr val="tx2">
                    <a:lumMod val="75000"/>
                  </a:schemeClr>
                </a:solidFill>
              </a:rPr>
              <a:t>技术在欧洲的研究现状</a:t>
            </a:r>
            <a:endParaRPr lang="zh-CN" altLang="zh-CN" sz="40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zh-CN" altLang="zh-CN" sz="4000" dirty="0" smtClean="0">
                <a:solidFill>
                  <a:schemeClr val="tx2">
                    <a:lumMod val="75000"/>
                  </a:schemeClr>
                </a:solidFill>
              </a:rPr>
              <a:t>Ⅲ、</a:t>
            </a:r>
            <a:r>
              <a:rPr lang="en-US" altLang="zh-CN" sz="4000" dirty="0" smtClean="0">
                <a:solidFill>
                  <a:schemeClr val="tx2">
                    <a:lumMod val="75000"/>
                  </a:schemeClr>
                </a:solidFill>
              </a:rPr>
              <a:t>VR</a:t>
            </a:r>
            <a:r>
              <a:rPr lang="zh-CN" altLang="zh-CN" sz="4000" dirty="0" smtClean="0">
                <a:solidFill>
                  <a:schemeClr val="tx2">
                    <a:lumMod val="75000"/>
                  </a:schemeClr>
                </a:solidFill>
              </a:rPr>
              <a:t>技术在日本的研究现状</a:t>
            </a:r>
            <a:endParaRPr lang="zh-CN" altLang="zh-CN" sz="40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zh-CN" altLang="zh-CN" sz="4000" dirty="0" smtClean="0">
                <a:solidFill>
                  <a:schemeClr val="tx2">
                    <a:lumMod val="75000"/>
                  </a:schemeClr>
                </a:solidFill>
              </a:rPr>
              <a:t>Ⅳ、国内虚拟现实技术研究现状</a:t>
            </a:r>
            <a:endParaRPr lang="zh-CN" altLang="zh-CN" sz="4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9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anose="020B0804030504040204" pitchFamily="34" charset="0"/>
                <a:ea typeface="等线" pitchFamily="2" charset="-122"/>
                <a:cs typeface="Tahoma" panose="020B0804030504040204" pitchFamily="34" charset="0"/>
              </a:rPr>
              <a:t>Ⅱ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anose="020B0804030504040204" pitchFamily="34" charset="0"/>
                <a:ea typeface="等线" pitchFamily="2" charset="-122"/>
                <a:cs typeface="Tahoma" panose="020B0804030504040204" pitchFamily="34" charset="0"/>
              </a:rPr>
              <a:t>、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anose="020B0804030504040204" pitchFamily="34" charset="0"/>
                <a:ea typeface="等线" pitchFamily="2" charset="-122"/>
                <a:cs typeface="Tahoma" panose="020B0804030504040204" pitchFamily="34" charset="0"/>
              </a:rPr>
              <a:t>VR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ahoma" panose="020B0804030504040204" pitchFamily="34" charset="0"/>
                <a:ea typeface="等线" pitchFamily="2" charset="-122"/>
                <a:cs typeface="Tahoma" panose="020B0804030504040204" pitchFamily="34" charset="0"/>
              </a:rPr>
              <a:t>技术在欧洲的研究现状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稻壳儿小白白(http://dwz.cn/Wu2UP)"/>
          <p:cNvSpPr txBox="1">
            <a:spLocks noChangeArrowheads="1"/>
          </p:cNvSpPr>
          <p:nvPr/>
        </p:nvSpPr>
        <p:spPr bwMode="auto">
          <a:xfrm>
            <a:off x="2635250" y="1933575"/>
            <a:ext cx="7342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　</a:t>
            </a:r>
            <a:endParaRPr lang="zh-CN" altLang="en-US" sz="2400" dirty="0">
              <a:solidFill>
                <a:srgbClr val="595959"/>
              </a:solidFill>
              <a:sym typeface="Arial" panose="020B0604020202090204" pitchFamily="34" charset="0"/>
            </a:endParaRPr>
          </a:p>
        </p:txBody>
      </p:sp>
      <p:pic>
        <p:nvPicPr>
          <p:cNvPr id="5" name="图片 4" descr="IMG_92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903" y="2768949"/>
            <a:ext cx="4664005" cy="3109337"/>
          </a:xfrm>
          <a:prstGeom prst="rect">
            <a:avLst/>
          </a:prstGeom>
        </p:spPr>
      </p:pic>
      <p:pic>
        <p:nvPicPr>
          <p:cNvPr id="6" name="图片 5" descr="IMG_926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80662" y="2822527"/>
            <a:ext cx="5198008" cy="3056429"/>
          </a:xfrm>
          <a:prstGeom prst="rect">
            <a:avLst/>
          </a:prstGeom>
        </p:spPr>
      </p:pic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60473" y="7601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855" y="153035"/>
            <a:ext cx="842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</a:rPr>
              <a:t>4</a:t>
            </a:r>
            <a:endParaRPr lang="en-US" altLang="zh-CN" sz="9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2775" y="429895"/>
            <a:ext cx="9627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VR</a:t>
            </a:r>
            <a:r>
              <a:rPr lang="en-US" altLang="zh-CN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训练的特点</a:t>
            </a:r>
            <a:endParaRPr lang="en-US" altLang="zh-CN" sz="6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14043"/>
          <a:stretch>
            <a:fillRect/>
          </a:stretch>
        </p:blipFill>
        <p:spPr bwMode="auto">
          <a:xfrm>
            <a:off x="12700" y="0"/>
            <a:ext cx="52451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8" b="14043"/>
          <a:stretch>
            <a:fillRect/>
          </a:stretch>
        </p:blipFill>
        <p:spPr bwMode="auto">
          <a:xfrm>
            <a:off x="8474075" y="3446463"/>
            <a:ext cx="37179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稻壳儿小白白(http://dwz.cn/Wu2UP)"/>
          <p:cNvSpPr txBox="1">
            <a:spLocks noChangeArrowheads="1"/>
          </p:cNvSpPr>
          <p:nvPr/>
        </p:nvSpPr>
        <p:spPr bwMode="auto">
          <a:xfrm>
            <a:off x="2622550" y="1933575"/>
            <a:ext cx="73421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优势：</a:t>
            </a:r>
            <a:r>
              <a:rPr lang="en-US" altLang="zh-CN" sz="2400" dirty="0">
                <a:solidFill>
                  <a:srgbClr val="595959"/>
                </a:solidFill>
                <a:sym typeface="Arial" panose="020B0604020202090204" pitchFamily="34" charset="0"/>
              </a:rPr>
              <a:t>1</a:t>
            </a:r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、</a:t>
            </a:r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减小不必要的损伤</a:t>
            </a:r>
            <a:endParaRPr lang="zh-CN" altLang="en-US" sz="2400" dirty="0">
              <a:solidFill>
                <a:srgbClr val="595959"/>
              </a:solidFill>
              <a:sym typeface="Arial" panose="020B060402020209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           </a:t>
            </a:r>
            <a:r>
              <a:rPr lang="en-US" altLang="zh-CN" sz="2400" dirty="0">
                <a:solidFill>
                  <a:srgbClr val="595959"/>
                </a:solidFill>
                <a:sym typeface="Arial" panose="020B0604020202090204" pitchFamily="34" charset="0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、高效的信息交流</a:t>
            </a:r>
            <a:endParaRPr lang="zh-CN" altLang="en-US" sz="2400" dirty="0">
              <a:solidFill>
                <a:srgbClr val="595959"/>
              </a:solidFill>
              <a:sym typeface="Arial" panose="020B060402020209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　　　</a:t>
            </a:r>
            <a:r>
              <a:rPr lang="en-US" altLang="zh-CN" sz="2400" dirty="0">
                <a:solidFill>
                  <a:srgbClr val="595959"/>
                </a:solidFill>
                <a:sym typeface="Arial" panose="020B0604020202090204" pitchFamily="34" charset="0"/>
              </a:rPr>
              <a:t>3</a:t>
            </a:r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、减少部署必要物资和设备的资金</a:t>
            </a:r>
            <a:endParaRPr lang="zh-CN" altLang="en-US" sz="2400" dirty="0">
              <a:solidFill>
                <a:srgbClr val="595959"/>
              </a:solidFill>
              <a:sym typeface="Arial" panose="020B060402020209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           </a:t>
            </a:r>
            <a:r>
              <a:rPr lang="en-US" altLang="zh-CN" sz="2400" dirty="0">
                <a:solidFill>
                  <a:srgbClr val="595959"/>
                </a:solidFill>
                <a:sym typeface="Arial" panose="020B0604020202090204" pitchFamily="34" charset="0"/>
              </a:rPr>
              <a:t>4</a:t>
            </a:r>
            <a:r>
              <a:rPr lang="zh-CN" altLang="en-US" sz="2400" dirty="0">
                <a:solidFill>
                  <a:srgbClr val="595959"/>
                </a:solidFill>
                <a:sym typeface="Arial" panose="020B0604020202090204" pitchFamily="34" charset="0"/>
              </a:rPr>
              <a:t>、各种战争环境任意切换</a:t>
            </a:r>
            <a:endParaRPr lang="zh-CN" altLang="en-US" sz="2400" dirty="0">
              <a:solidFill>
                <a:srgbClr val="595959"/>
              </a:solidFill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9545" y="3931285"/>
            <a:ext cx="5915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劣势：</a:t>
            </a:r>
            <a:r>
              <a:rPr lang="en-US" altLang="zh-CN" sz="2400"/>
              <a:t>1</a:t>
            </a:r>
            <a:r>
              <a:rPr lang="zh-CN" altLang="en-US" sz="2400"/>
              <a:t>、VR产品的开发难度大、周期长</a:t>
            </a:r>
            <a:endParaRPr lang="zh-CN" altLang="en-US" sz="2400"/>
          </a:p>
          <a:p>
            <a:r>
              <a:rPr lang="zh-CN" altLang="en-US" sz="2400"/>
              <a:t>           </a:t>
            </a:r>
            <a:r>
              <a:rPr lang="en-US" altLang="zh-CN" sz="2400"/>
              <a:t>2</a:t>
            </a:r>
            <a:r>
              <a:rPr lang="zh-CN" altLang="en-US" sz="2400"/>
              <a:t>、庞大的资源数据库</a:t>
            </a:r>
            <a:endParaRPr lang="zh-CN" altLang="en-US" sz="2400"/>
          </a:p>
          <a:p>
            <a:r>
              <a:rPr lang="zh-CN" altLang="en-US" sz="2400"/>
              <a:t>           </a:t>
            </a:r>
            <a:r>
              <a:rPr lang="en-US" altLang="zh-CN" sz="2400"/>
              <a:t>3</a:t>
            </a:r>
            <a:r>
              <a:rPr lang="zh-CN" altLang="en-US" sz="2400"/>
              <a:t>、大量的专业的组训人才</a:t>
            </a:r>
            <a:endParaRPr lang="zh-CN" altLang="en-US" sz="2400"/>
          </a:p>
        </p:txBody>
      </p:sp>
      <p:sp>
        <p:nvSpPr>
          <p:cNvPr id="8195" name="椭圆 7"/>
          <p:cNvSpPr>
            <a:spLocks noChangeArrowheads="1"/>
          </p:cNvSpPr>
          <p:nvPr/>
        </p:nvSpPr>
        <p:spPr bwMode="auto">
          <a:xfrm>
            <a:off x="177618" y="76013"/>
            <a:ext cx="1722211" cy="1722210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7855" y="153035"/>
            <a:ext cx="842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</a:rPr>
              <a:t>4</a:t>
            </a:r>
            <a:endParaRPr lang="en-US" altLang="zh-CN" sz="9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243013"/>
            <a:ext cx="3017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椭圆 7"/>
          <p:cNvSpPr>
            <a:spLocks noChangeArrowheads="1"/>
          </p:cNvSpPr>
          <p:nvPr/>
        </p:nvSpPr>
        <p:spPr bwMode="auto">
          <a:xfrm>
            <a:off x="4613275" y="1243013"/>
            <a:ext cx="3021013" cy="302101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48132" name="文本框 5"/>
          <p:cNvSpPr txBox="1">
            <a:spLocks noChangeArrowheads="1"/>
          </p:cNvSpPr>
          <p:nvPr/>
        </p:nvSpPr>
        <p:spPr bwMode="auto">
          <a:xfrm>
            <a:off x="4951413" y="1646238"/>
            <a:ext cx="2344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3800" b="1">
                <a:solidFill>
                  <a:schemeClr val="bg1"/>
                </a:solidFill>
                <a:cs typeface="Vrinda" panose="020B0502040204020203" pitchFamily="34" charset="0"/>
                <a:sym typeface="Arial" panose="020B0604020202090204" pitchFamily="34" charset="0"/>
              </a:rPr>
              <a:t>5</a:t>
            </a:r>
            <a:endParaRPr lang="zh-CN" altLang="en-US" sz="13800" b="1">
              <a:solidFill>
                <a:schemeClr val="bg1"/>
              </a:solidFill>
              <a:cs typeface="Vrinda" panose="020B0502040204020203" pitchFamily="34" charset="0"/>
              <a:sym typeface="Arial" panose="020B0604020202090204" pitchFamily="34" charset="0"/>
            </a:endParaRPr>
          </a:p>
        </p:txBody>
      </p:sp>
      <p:sp>
        <p:nvSpPr>
          <p:cNvPr id="48133" name="文本框 9"/>
          <p:cNvSpPr txBox="1">
            <a:spLocks noChangeArrowheads="1"/>
          </p:cNvSpPr>
          <p:nvPr/>
        </p:nvSpPr>
        <p:spPr bwMode="auto">
          <a:xfrm>
            <a:off x="2490788" y="4667250"/>
            <a:ext cx="7265987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7A8EA9"/>
                </a:solidFill>
                <a:sym typeface="Arial" panose="020B0604020202090204" pitchFamily="34" charset="0"/>
              </a:rPr>
              <a:t>VR未来的发展潜力</a:t>
            </a:r>
            <a:endParaRPr lang="zh-CN" altLang="en-US" sz="6000" b="1">
              <a:solidFill>
                <a:srgbClr val="7A8EA9"/>
              </a:solidFill>
              <a:sym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​​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WPS 演示</Application>
  <PresentationFormat>自定义</PresentationFormat>
  <Paragraphs>96</Paragraphs>
  <Slides>12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方正书宋_GBK</vt:lpstr>
      <vt:lpstr>Wingdings</vt:lpstr>
      <vt:lpstr>微软雅黑</vt:lpstr>
      <vt:lpstr>等线</vt:lpstr>
      <vt:lpstr>Vrinda</vt:lpstr>
      <vt:lpstr>Tahoma</vt:lpstr>
      <vt:lpstr>宋体</vt:lpstr>
      <vt:lpstr>Open Sans</vt:lpstr>
      <vt:lpstr>汉仪旗黑KW</vt:lpstr>
      <vt:lpstr>宋体</vt:lpstr>
      <vt:lpstr>Arial Unicode MS</vt:lpstr>
      <vt:lpstr>汉仪中等线KW</vt:lpstr>
      <vt:lpstr>苹方-简</vt:lpstr>
      <vt:lpstr>汉仪书宋二KW</vt:lpstr>
      <vt:lpstr>宋体-简</vt:lpstr>
      <vt:lpstr>1_Office 主题</vt:lpstr>
      <vt:lpstr>1_Office 主题​​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jianghanlin</cp:lastModifiedBy>
  <cp:revision>514</cp:revision>
  <dcterms:created xsi:type="dcterms:W3CDTF">2019-09-06T13:45:58Z</dcterms:created>
  <dcterms:modified xsi:type="dcterms:W3CDTF">2019-09-06T13:45:58Z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