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2"/>
  </p:normalViewPr>
  <p:slideViewPr>
    <p:cSldViewPr>
      <p:cViewPr varScale="1">
        <p:scale>
          <a:sx n="102" d="100"/>
          <a:sy n="102" d="100"/>
        </p:scale>
        <p:origin x="14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92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9030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9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148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4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82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980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93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01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37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115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4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83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124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501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8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9095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853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731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813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763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478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5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787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1343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493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795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64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14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4408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187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06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2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3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37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6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85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5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9" y="9103360"/>
            <a:ext cx="13001413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9008806"/>
            <a:ext cx="13001413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3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69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4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1" cap="all" spc="284" baseline="0">
                <a:solidFill>
                  <a:schemeClr val="tx2"/>
                </a:solidFill>
                <a:latin typeface="+mj-lt"/>
              </a:defRPr>
            </a:lvl1pPr>
            <a:lvl2pPr marL="649737" indent="0" algn="ctr">
              <a:buNone/>
              <a:defRPr sz="3411"/>
            </a:lvl2pPr>
            <a:lvl3pPr marL="1299472" indent="0" algn="ctr">
              <a:buNone/>
              <a:defRPr sz="3411"/>
            </a:lvl3pPr>
            <a:lvl4pPr marL="1949209" indent="0" algn="ctr">
              <a:buNone/>
              <a:defRPr sz="2842"/>
            </a:lvl4pPr>
            <a:lvl5pPr marL="2598945" indent="0" algn="ctr">
              <a:buNone/>
              <a:defRPr sz="2842"/>
            </a:lvl5pPr>
            <a:lvl6pPr marL="3248681" indent="0" algn="ctr">
              <a:buNone/>
              <a:defRPr sz="2842"/>
            </a:lvl6pPr>
            <a:lvl7pPr marL="3898417" indent="0" algn="ctr">
              <a:buNone/>
              <a:defRPr sz="2842"/>
            </a:lvl7pPr>
            <a:lvl8pPr marL="4548154" indent="0" algn="ctr">
              <a:buNone/>
              <a:defRPr sz="2842"/>
            </a:lvl8pPr>
            <a:lvl9pPr marL="5197890" indent="0" algn="ctr">
              <a:buNone/>
              <a:defRPr sz="28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70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4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9" y="9103360"/>
            <a:ext cx="13001413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9008806"/>
            <a:ext cx="13001413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6384"/>
            <a:ext cx="2804160" cy="8191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86384"/>
            <a:ext cx="8249921" cy="819185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481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50241" y="390601"/>
            <a:ext cx="11704320" cy="16256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515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50241" y="2275840"/>
            <a:ext cx="11704320" cy="706499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1055665" indent="-406025" rtl="0">
              <a:defRPr/>
            </a:lvl2pPr>
            <a:lvl3pPr marL="1624101" indent="-324821" rtl="0">
              <a:defRPr/>
            </a:lvl3pPr>
            <a:lvl4pPr marL="2273739" indent="-324821" rtl="0">
              <a:defRPr/>
            </a:lvl4pPr>
            <a:lvl5pPr rtl="0">
              <a:defRPr sz="2579"/>
            </a:lvl5pPr>
            <a:lvl6pPr rtl="0">
              <a:defRPr sz="2579"/>
            </a:lvl6pPr>
            <a:lvl7pPr rtl="0">
              <a:defRPr sz="2579"/>
            </a:lvl7pPr>
            <a:lvl8pPr rtl="0">
              <a:defRPr sz="2579"/>
            </a:lvl8pPr>
            <a:lvl9pPr rtl="0">
              <a:defRPr sz="25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3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327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9" y="9103360"/>
            <a:ext cx="13001413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9008806"/>
            <a:ext cx="13001413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3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6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3" y="6333339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1" cap="all" spc="284" baseline="0">
                <a:solidFill>
                  <a:schemeClr val="tx2"/>
                </a:solidFill>
                <a:latin typeface="+mj-lt"/>
              </a:defRPr>
            </a:lvl1pPr>
            <a:lvl2pPr marL="649737" indent="0">
              <a:buNone/>
              <a:defRPr sz="2557">
                <a:solidFill>
                  <a:schemeClr val="tx1">
                    <a:tint val="75000"/>
                  </a:schemeClr>
                </a:solidFill>
              </a:defRPr>
            </a:lvl2pPr>
            <a:lvl3pPr marL="1299472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3pPr>
            <a:lvl4pPr marL="1949209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598945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48681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898417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48154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1978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70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3" y="407617"/>
            <a:ext cx="10728960" cy="1127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6"/>
            <a:ext cx="5266945" cy="57221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6"/>
            <a:ext cx="5266945" cy="572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33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3" y="407617"/>
            <a:ext cx="10728960" cy="10296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7"/>
            <a:ext cx="5266945" cy="10471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2" b="0" cap="all" baseline="0">
                <a:solidFill>
                  <a:schemeClr val="tx2"/>
                </a:solidFill>
              </a:defRPr>
            </a:lvl1pPr>
            <a:lvl2pPr marL="649737" indent="0">
              <a:buNone/>
              <a:defRPr sz="2842" b="1"/>
            </a:lvl2pPr>
            <a:lvl3pPr marL="1299472" indent="0">
              <a:buNone/>
              <a:defRPr sz="2557" b="1"/>
            </a:lvl3pPr>
            <a:lvl4pPr marL="1949209" indent="0">
              <a:buNone/>
              <a:defRPr sz="2274" b="1"/>
            </a:lvl4pPr>
            <a:lvl5pPr marL="2598945" indent="0">
              <a:buNone/>
              <a:defRPr sz="2274" b="1"/>
            </a:lvl5pPr>
            <a:lvl6pPr marL="3248681" indent="0">
              <a:buNone/>
              <a:defRPr sz="2274" b="1"/>
            </a:lvl6pPr>
            <a:lvl7pPr marL="3898417" indent="0">
              <a:buNone/>
              <a:defRPr sz="2274" b="1"/>
            </a:lvl7pPr>
            <a:lvl8pPr marL="4548154" indent="0">
              <a:buNone/>
              <a:defRPr sz="2274" b="1"/>
            </a:lvl8pPr>
            <a:lvl9pPr marL="5197890" indent="0">
              <a:buNone/>
              <a:defRPr sz="22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5"/>
            <a:ext cx="5266945" cy="4674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7"/>
            <a:ext cx="5266945" cy="10471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2" b="0" cap="all" baseline="0">
                <a:solidFill>
                  <a:schemeClr val="tx2"/>
                </a:solidFill>
              </a:defRPr>
            </a:lvl1pPr>
            <a:lvl2pPr marL="649737" indent="0">
              <a:buNone/>
              <a:defRPr sz="2842" b="1"/>
            </a:lvl2pPr>
            <a:lvl3pPr marL="1299472" indent="0">
              <a:buNone/>
              <a:defRPr sz="2557" b="1"/>
            </a:lvl3pPr>
            <a:lvl4pPr marL="1949209" indent="0">
              <a:buNone/>
              <a:defRPr sz="2274" b="1"/>
            </a:lvl4pPr>
            <a:lvl5pPr marL="2598945" indent="0">
              <a:buNone/>
              <a:defRPr sz="2274" b="1"/>
            </a:lvl5pPr>
            <a:lvl6pPr marL="3248681" indent="0">
              <a:buNone/>
              <a:defRPr sz="2274" b="1"/>
            </a:lvl6pPr>
            <a:lvl7pPr marL="3898417" indent="0">
              <a:buNone/>
              <a:defRPr sz="2274" b="1"/>
            </a:lvl7pPr>
            <a:lvl8pPr marL="4548154" indent="0">
              <a:buNone/>
              <a:defRPr sz="2274" b="1"/>
            </a:lvl8pPr>
            <a:lvl9pPr marL="5197890" indent="0">
              <a:buNone/>
              <a:defRPr sz="22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2"/>
            <a:ext cx="5266945" cy="4674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205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19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9" y="9103360"/>
            <a:ext cx="13001413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9008806"/>
            <a:ext cx="13001413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867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1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1" y="1040385"/>
            <a:ext cx="6925056" cy="747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7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2">
                <a:solidFill>
                  <a:srgbClr val="FFFFFF"/>
                </a:solidFill>
              </a:defRPr>
            </a:lvl1pPr>
            <a:lvl2pPr marL="649737" indent="0">
              <a:buNone/>
              <a:defRPr sz="1705"/>
            </a:lvl2pPr>
            <a:lvl3pPr marL="1299472" indent="0">
              <a:buNone/>
              <a:defRPr sz="1421"/>
            </a:lvl3pPr>
            <a:lvl4pPr marL="1949209" indent="0">
              <a:buNone/>
              <a:defRPr sz="1279"/>
            </a:lvl4pPr>
            <a:lvl5pPr marL="2598945" indent="0">
              <a:buNone/>
              <a:defRPr sz="1279"/>
            </a:lvl5pPr>
            <a:lvl6pPr marL="3248681" indent="0">
              <a:buNone/>
              <a:defRPr sz="1279"/>
            </a:lvl6pPr>
            <a:lvl7pPr marL="3898417" indent="0">
              <a:buNone/>
              <a:defRPr sz="1279"/>
            </a:lvl7pPr>
            <a:lvl8pPr marL="4548154" indent="0">
              <a:buNone/>
              <a:defRPr sz="1279"/>
            </a:lvl8pPr>
            <a:lvl9pPr marL="5197890" indent="0">
              <a:buNone/>
              <a:defRPr sz="12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1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7044266"/>
            <a:ext cx="13001413" cy="270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6990330"/>
            <a:ext cx="13001413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 anchor="b">
            <a:noAutofit/>
          </a:bodyPr>
          <a:lstStyle>
            <a:lvl1pPr>
              <a:defRPr sz="511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3004785" cy="699033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4547"/>
            </a:lvl1pPr>
            <a:lvl2pPr marL="649737" indent="0">
              <a:buNone/>
              <a:defRPr sz="3979"/>
            </a:lvl2pPr>
            <a:lvl3pPr marL="1299472" indent="0">
              <a:buNone/>
              <a:defRPr sz="3411"/>
            </a:lvl3pPr>
            <a:lvl4pPr marL="1949209" indent="0">
              <a:buNone/>
              <a:defRPr sz="2842"/>
            </a:lvl4pPr>
            <a:lvl5pPr marL="2598945" indent="0">
              <a:buNone/>
              <a:defRPr sz="2842"/>
            </a:lvl5pPr>
            <a:lvl6pPr marL="3248681" indent="0">
              <a:buNone/>
              <a:defRPr sz="2842"/>
            </a:lvl6pPr>
            <a:lvl7pPr marL="3898417" indent="0">
              <a:buNone/>
              <a:defRPr sz="2842"/>
            </a:lvl7pPr>
            <a:lvl8pPr marL="4548154" indent="0">
              <a:buNone/>
              <a:defRPr sz="2842"/>
            </a:lvl8pPr>
            <a:lvl9pPr marL="5197890" indent="0">
              <a:buNone/>
              <a:defRPr sz="284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2" y="8401102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2"/>
              </a:spcAft>
              <a:buNone/>
              <a:defRPr sz="2132">
                <a:solidFill>
                  <a:srgbClr val="FFFFFF"/>
                </a:solidFill>
              </a:defRPr>
            </a:lvl1pPr>
            <a:lvl2pPr marL="649737" indent="0">
              <a:buNone/>
              <a:defRPr sz="1705"/>
            </a:lvl2pPr>
            <a:lvl3pPr marL="1299472" indent="0">
              <a:buNone/>
              <a:defRPr sz="1421"/>
            </a:lvl3pPr>
            <a:lvl4pPr marL="1949209" indent="0">
              <a:buNone/>
              <a:defRPr sz="1279"/>
            </a:lvl4pPr>
            <a:lvl5pPr marL="2598945" indent="0">
              <a:buNone/>
              <a:defRPr sz="1279"/>
            </a:lvl5pPr>
            <a:lvl6pPr marL="3248681" indent="0">
              <a:buNone/>
              <a:defRPr sz="1279"/>
            </a:lvl6pPr>
            <a:lvl7pPr marL="3898417" indent="0">
              <a:buNone/>
              <a:defRPr sz="1279"/>
            </a:lvl7pPr>
            <a:lvl8pPr marL="4548154" indent="0">
              <a:buNone/>
              <a:defRPr sz="1279"/>
            </a:lvl8pPr>
            <a:lvl9pPr marL="5197890" indent="0">
              <a:buNone/>
              <a:defRPr sz="12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6"/>
            <a:ext cx="13004801" cy="94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3" y="407617"/>
            <a:ext cx="10728960" cy="931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1630073"/>
            <a:ext cx="10728961" cy="6717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5" y="9187252"/>
            <a:ext cx="26370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9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9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1" y="9187252"/>
            <a:ext cx="139949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2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0431" y="1535516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/>
      </p:par>
    </p:tnLst>
  </p:timing>
  <p:txStyles>
    <p:titleStyle>
      <a:lvl1pPr algn="l" defTabSz="1299472" rtl="0" eaLnBrk="1" latinLnBrk="0" hangingPunct="1">
        <a:lnSpc>
          <a:spcPct val="85000"/>
        </a:lnSpc>
        <a:spcBef>
          <a:spcPct val="0"/>
        </a:spcBef>
        <a:buNone/>
        <a:defRPr sz="6821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9948" indent="-129948" algn="l" defTabSz="1299472" rtl="0" eaLnBrk="1" latinLnBrk="0" hangingPunct="1">
        <a:lnSpc>
          <a:spcPct val="90000"/>
        </a:lnSpc>
        <a:spcBef>
          <a:spcPts val="1705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5778" indent="-259894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5673" indent="-259894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5567" indent="-259894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5462" indent="-259894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3232" indent="-324868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7457" indent="-324868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1681" indent="-324868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5905" indent="-324868" algn="l" defTabSz="1299472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1pPr>
      <a:lvl2pPr marL="649737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2pPr>
      <a:lvl3pPr marL="1299472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3pPr>
      <a:lvl4pPr marL="1949209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4pPr>
      <a:lvl5pPr marL="2598945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5pPr>
      <a:lvl6pPr marL="3248681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6pPr>
      <a:lvl7pPr marL="3898417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7pPr>
      <a:lvl8pPr marL="4548154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8pPr>
      <a:lvl9pPr marL="5197890" algn="l" defTabSz="1299472" rtl="0" eaLnBrk="1" latinLnBrk="0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ikamiks1?utm_campaign=profiletracking&amp;utm_medium=sssite&amp;utm_source=ssslideview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png"/><Relationship Id="rId6" Type="http://schemas.openxmlformats.org/officeDocument/2006/relationships/image" Target="../media/image25.jpg"/><Relationship Id="rId7" Type="http://schemas.openxmlformats.org/officeDocument/2006/relationships/image" Target="../media/image26.png"/><Relationship Id="rId8" Type="http://schemas.openxmlformats.org/officeDocument/2006/relationships/image" Target="../media/image27.jpg"/><Relationship Id="rId9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hyperlink" Target="http://www.therefugeeproject.org/" TargetMode="External"/><Relationship Id="rId5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hyperlink" Target="http://mbtaviz.github.io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CGARRAHJESSEE/MCJEDWARD-TUFTENOTES" TargetMode="External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5715000"/>
            <a:ext cx="11696700" cy="3834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30"/>
              </a:lnSpc>
            </a:pPr>
            <a:r>
              <a:rPr sz="4800" spc="325" dirty="0">
                <a:cs typeface="Times New Roman"/>
              </a:rPr>
              <a:t>LESSONS</a:t>
            </a:r>
            <a:r>
              <a:rPr sz="4800" spc="240" dirty="0">
                <a:cs typeface="Times New Roman"/>
              </a:rPr>
              <a:t> </a:t>
            </a:r>
            <a:r>
              <a:rPr sz="4800" spc="305" dirty="0">
                <a:cs typeface="Times New Roman"/>
              </a:rPr>
              <a:t>FROM</a:t>
            </a:r>
            <a:endParaRPr sz="4800" dirty="0">
              <a:cs typeface="Times New Roman"/>
            </a:endParaRPr>
          </a:p>
          <a:p>
            <a:pPr marL="12700">
              <a:lnSpc>
                <a:spcPts val="8165"/>
              </a:lnSpc>
            </a:pPr>
            <a:r>
              <a:rPr sz="7200" spc="525" dirty="0">
                <a:cs typeface="Times New Roman"/>
              </a:rPr>
              <a:t>EDWARD</a:t>
            </a:r>
            <a:r>
              <a:rPr sz="7200" spc="360" dirty="0">
                <a:cs typeface="Times New Roman"/>
              </a:rPr>
              <a:t> </a:t>
            </a:r>
            <a:r>
              <a:rPr sz="7200" spc="355" dirty="0" smtClean="0">
                <a:cs typeface="Times New Roman"/>
              </a:rPr>
              <a:t>TUFTE</a:t>
            </a:r>
            <a:endParaRPr lang="en-US" sz="7200" spc="355" dirty="0" smtClean="0">
              <a:cs typeface="Times New Roman"/>
            </a:endParaRPr>
          </a:p>
          <a:p>
            <a:pPr marL="12700">
              <a:lnSpc>
                <a:spcPts val="8165"/>
              </a:lnSpc>
            </a:pPr>
            <a:r>
              <a:rPr lang="en-US" sz="4800" dirty="0" smtClean="0">
                <a:hlinkClick r:id="rId3"/>
              </a:rPr>
              <a:t>Slides adapted from presentation by Mika </a:t>
            </a:r>
            <a:r>
              <a:rPr lang="en-US" sz="4800" dirty="0" smtClean="0">
                <a:hlinkClick r:id="rId3"/>
              </a:rPr>
              <a:t>Aldaba, Graphic Designer</a:t>
            </a:r>
            <a:endParaRPr sz="48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900" y="1972766"/>
            <a:ext cx="11341100" cy="3272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4090"/>
            <a:ext cx="10880725" cy="406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80"/>
              </a:lnSpc>
            </a:pPr>
            <a:r>
              <a:rPr sz="4800" dirty="0">
                <a:latin typeface="Times New Roman"/>
                <a:cs typeface="Times New Roman"/>
              </a:rPr>
              <a:t>MAXIMIZE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7300"/>
              </a:lnSpc>
            </a:pPr>
            <a:r>
              <a:rPr sz="6400" spc="355" dirty="0">
                <a:latin typeface="Times New Roman"/>
                <a:cs typeface="Times New Roman"/>
              </a:rPr>
              <a:t>DATA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35" dirty="0">
                <a:latin typeface="Times New Roman"/>
                <a:cs typeface="Times New Roman"/>
              </a:rPr>
              <a:t>INK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600"/>
              </a:spcBef>
            </a:pPr>
            <a:r>
              <a:rPr sz="2400" spc="22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graph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that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represents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data.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Good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graphical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representations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maximize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data-ink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erase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as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much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non-data-ink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as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possible.</a:t>
            </a:r>
            <a:endParaRPr sz="2400">
              <a:latin typeface="Times New Roman"/>
              <a:cs typeface="Times New Roman"/>
            </a:endParaRPr>
          </a:p>
          <a:p>
            <a:pPr marL="12700" marR="360045">
              <a:lnSpc>
                <a:spcPct val="159700"/>
              </a:lnSpc>
            </a:pPr>
            <a:r>
              <a:rPr sz="2400" spc="22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data-ink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ratio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calculated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by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400" dirty="0">
                <a:latin typeface="Times New Roman"/>
                <a:cs typeface="Times New Roman"/>
              </a:rPr>
              <a:t>1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minus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proportion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graph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that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can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be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erased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without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loss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data-information.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66484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795" dirty="0">
                <a:solidFill>
                  <a:srgbClr val="E32400"/>
                </a:solidFill>
                <a:latin typeface="Times New Roman"/>
                <a:cs typeface="Times New Roman"/>
              </a:rPr>
              <a:t>2</a:t>
            </a:r>
            <a:endParaRPr sz="8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192" baseline="-9259" dirty="0">
                <a:solidFill>
                  <a:srgbClr val="E32400"/>
                </a:solidFill>
              </a:rPr>
              <a:t>2</a:t>
            </a:r>
            <a:r>
              <a:rPr sz="12600" spc="-1852" baseline="-9259" dirty="0">
                <a:solidFill>
                  <a:srgbClr val="E32400"/>
                </a:solidFill>
              </a:rPr>
              <a:t> </a:t>
            </a:r>
            <a:r>
              <a:rPr sz="3600" spc="200" dirty="0"/>
              <a:t>DATA</a:t>
            </a:r>
            <a:r>
              <a:rPr sz="3600" spc="180" dirty="0"/>
              <a:t> </a:t>
            </a:r>
            <a:r>
              <a:rPr sz="3600" spc="20" dirty="0"/>
              <a:t>INK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100" y="3918021"/>
            <a:ext cx="5723255" cy="401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700" dirty="0">
                <a:latin typeface="Times New Roman"/>
                <a:cs typeface="Times New Roman"/>
              </a:rPr>
              <a:t>5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285" dirty="0">
                <a:latin typeface="Times New Roman"/>
                <a:cs typeface="Times New Roman"/>
              </a:rPr>
              <a:t>PRINCIPLES</a:t>
            </a:r>
            <a:endParaRPr sz="6400">
              <a:latin typeface="Times New Roman"/>
              <a:cs typeface="Times New Roman"/>
            </a:endParaRPr>
          </a:p>
          <a:p>
            <a:pPr marL="276225" indent="-263525">
              <a:lnSpc>
                <a:spcPct val="100000"/>
              </a:lnSpc>
              <a:spcBef>
                <a:spcPts val="3619"/>
              </a:spcBef>
              <a:buFont typeface="Times New Roman"/>
              <a:buAutoNum type="arabicPeriod"/>
              <a:tabLst>
                <a:tab pos="276860" algn="l"/>
              </a:tabLst>
            </a:pPr>
            <a:r>
              <a:rPr sz="2400" spc="280" dirty="0">
                <a:latin typeface="Times New Roman"/>
                <a:cs typeface="Times New Roman"/>
              </a:rPr>
              <a:t>Above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else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show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720"/>
              </a:spcBef>
              <a:buFont typeface="Times New Roman"/>
              <a:buAutoNum type="arabicPeriod"/>
              <a:tabLst>
                <a:tab pos="354330" algn="l"/>
              </a:tabLst>
            </a:pPr>
            <a:r>
              <a:rPr sz="2400" spc="155" dirty="0">
                <a:latin typeface="Times New Roman"/>
                <a:cs typeface="Times New Roman"/>
              </a:rPr>
              <a:t>Maximize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data-ink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ratio.</a:t>
            </a:r>
            <a:endParaRPr sz="24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spcBef>
                <a:spcPts val="1720"/>
              </a:spcBef>
              <a:buFont typeface="Times New Roman"/>
              <a:buAutoNum type="arabicPeriod"/>
              <a:tabLst>
                <a:tab pos="360680" algn="l"/>
              </a:tabLst>
            </a:pPr>
            <a:r>
              <a:rPr sz="2400" spc="229" dirty="0">
                <a:latin typeface="Times New Roman"/>
                <a:cs typeface="Times New Roman"/>
              </a:rPr>
              <a:t>Erase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non-data-ink.</a:t>
            </a:r>
            <a:endParaRPr sz="2400">
              <a:latin typeface="Times New Roman"/>
              <a:cs typeface="Times New Roman"/>
            </a:endParaRPr>
          </a:p>
          <a:p>
            <a:pPr marL="376555" indent="-363855">
              <a:lnSpc>
                <a:spcPct val="100000"/>
              </a:lnSpc>
              <a:spcBef>
                <a:spcPts val="1720"/>
              </a:spcBef>
              <a:buFont typeface="Times New Roman"/>
              <a:buAutoNum type="arabicPeriod"/>
              <a:tabLst>
                <a:tab pos="377190" algn="l"/>
              </a:tabLst>
            </a:pPr>
            <a:r>
              <a:rPr sz="2400" spc="229" dirty="0">
                <a:latin typeface="Times New Roman"/>
                <a:cs typeface="Times New Roman"/>
              </a:rPr>
              <a:t>Erase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redundant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data-ink.</a:t>
            </a:r>
            <a:endParaRPr sz="240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spcBef>
                <a:spcPts val="1720"/>
              </a:spcBef>
              <a:buFont typeface="Times New Roman"/>
              <a:buAutoNum type="arabicPeriod"/>
              <a:tabLst>
                <a:tab pos="358775" algn="l"/>
              </a:tabLst>
            </a:pPr>
            <a:r>
              <a:rPr sz="2400" spc="195" dirty="0">
                <a:latin typeface="Times New Roman"/>
                <a:cs typeface="Times New Roman"/>
              </a:rPr>
              <a:t>Revise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edit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9900" y="3568700"/>
            <a:ext cx="381000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30018" y="6885397"/>
            <a:ext cx="301498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3399"/>
              </a:lnSpc>
            </a:pPr>
            <a:r>
              <a:rPr sz="1200" spc="25" dirty="0">
                <a:latin typeface="Times New Roman"/>
                <a:cs typeface="Times New Roman"/>
              </a:rPr>
              <a:t>It’s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electroencephalogram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–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graph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records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electrical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activity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from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brain.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graph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would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have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very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data-ink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ratio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4200" y="2095500"/>
            <a:ext cx="1790700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1993900"/>
            <a:ext cx="19431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192" baseline="-9259" dirty="0">
                <a:solidFill>
                  <a:srgbClr val="E32400"/>
                </a:solidFill>
              </a:rPr>
              <a:t>2</a:t>
            </a:r>
            <a:r>
              <a:rPr sz="12600" spc="-1852" baseline="-9259" dirty="0">
                <a:solidFill>
                  <a:srgbClr val="E32400"/>
                </a:solidFill>
              </a:rPr>
              <a:t> </a:t>
            </a:r>
            <a:r>
              <a:rPr sz="3600" spc="200" dirty="0"/>
              <a:t>DATA</a:t>
            </a:r>
            <a:r>
              <a:rPr sz="3600" spc="180" dirty="0"/>
              <a:t> </a:t>
            </a:r>
            <a:r>
              <a:rPr sz="3600" spc="20" dirty="0"/>
              <a:t>INK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260600" y="2222500"/>
            <a:ext cx="7518400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9118" y="8472897"/>
            <a:ext cx="35191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25" dirty="0">
                <a:latin typeface="Times New Roman"/>
                <a:cs typeface="Times New Roman"/>
              </a:rPr>
              <a:t>Graph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from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Carl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Sagan’s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Dragons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Eden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192" baseline="-9259" dirty="0">
                <a:solidFill>
                  <a:srgbClr val="E32400"/>
                </a:solidFill>
              </a:rPr>
              <a:t>2</a:t>
            </a:r>
            <a:r>
              <a:rPr sz="12600" spc="-1852" baseline="-9259" dirty="0">
                <a:solidFill>
                  <a:srgbClr val="E32400"/>
                </a:solidFill>
              </a:rPr>
              <a:t> </a:t>
            </a:r>
            <a:r>
              <a:rPr sz="3600" spc="200" dirty="0"/>
              <a:t>DATA</a:t>
            </a:r>
            <a:r>
              <a:rPr sz="3600" spc="180" dirty="0"/>
              <a:t> </a:t>
            </a:r>
            <a:r>
              <a:rPr sz="3600" spc="20" dirty="0"/>
              <a:t>INK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80121" y="7710897"/>
            <a:ext cx="12395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75" dirty="0">
                <a:latin typeface="Times New Roman"/>
                <a:cs typeface="Times New Roman"/>
              </a:rPr>
              <a:t>Tufte’s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redesign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3111500"/>
            <a:ext cx="5105400" cy="374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2700" y="2895600"/>
            <a:ext cx="5524500" cy="387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192" baseline="-9259" dirty="0">
                <a:solidFill>
                  <a:srgbClr val="E32400"/>
                </a:solidFill>
              </a:rPr>
              <a:t>2</a:t>
            </a:r>
            <a:r>
              <a:rPr sz="12600" spc="-1852" baseline="-9259" dirty="0">
                <a:solidFill>
                  <a:srgbClr val="E32400"/>
                </a:solidFill>
              </a:rPr>
              <a:t> </a:t>
            </a:r>
            <a:r>
              <a:rPr sz="3600" spc="200" dirty="0"/>
              <a:t>DATA</a:t>
            </a:r>
            <a:r>
              <a:rPr sz="3600" spc="180" dirty="0"/>
              <a:t> </a:t>
            </a:r>
            <a:r>
              <a:rPr sz="3600" spc="20" dirty="0"/>
              <a:t>INK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46991" y="8904697"/>
            <a:ext cx="31057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75" dirty="0">
                <a:latin typeface="Times New Roman"/>
                <a:cs typeface="Times New Roman"/>
              </a:rPr>
              <a:t>Tufte’s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redesign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from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Beautiful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Evidence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0800" y="1601484"/>
            <a:ext cx="10693400" cy="7170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4090"/>
            <a:ext cx="11409045" cy="411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80"/>
              </a:lnSpc>
            </a:pPr>
            <a:r>
              <a:rPr sz="4800" spc="185" dirty="0">
                <a:latin typeface="Times New Roman"/>
                <a:cs typeface="Times New Roman"/>
              </a:rPr>
              <a:t>AVOID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7300"/>
              </a:lnSpc>
            </a:pPr>
            <a:r>
              <a:rPr sz="6400" spc="300" dirty="0">
                <a:latin typeface="Times New Roman"/>
                <a:cs typeface="Times New Roman"/>
              </a:rPr>
              <a:t>CHART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405" dirty="0">
                <a:latin typeface="Times New Roman"/>
                <a:cs typeface="Times New Roman"/>
              </a:rPr>
              <a:t>JUNK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2800"/>
              </a:lnSpc>
              <a:spcBef>
                <a:spcPts val="640"/>
              </a:spcBef>
            </a:pPr>
            <a:r>
              <a:rPr sz="3600" spc="335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50" dirty="0">
                <a:latin typeface="Times New Roman"/>
                <a:cs typeface="Times New Roman"/>
              </a:rPr>
              <a:t>excessive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65" dirty="0">
                <a:latin typeface="Times New Roman"/>
                <a:cs typeface="Times New Roman"/>
              </a:rPr>
              <a:t>and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95" dirty="0">
                <a:latin typeface="Times New Roman"/>
                <a:cs typeface="Times New Roman"/>
              </a:rPr>
              <a:t>unnecessary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30" dirty="0">
                <a:latin typeface="Times New Roman"/>
                <a:cs typeface="Times New Roman"/>
              </a:rPr>
              <a:t>use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of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25" dirty="0">
                <a:latin typeface="Times New Roman"/>
                <a:cs typeface="Times New Roman"/>
              </a:rPr>
              <a:t>graphical</a:t>
            </a:r>
            <a:r>
              <a:rPr sz="3600" spc="195" dirty="0">
                <a:latin typeface="Times New Roman"/>
                <a:cs typeface="Times New Roman"/>
              </a:rPr>
              <a:t> </a:t>
            </a:r>
            <a:r>
              <a:rPr sz="3600" spc="355" dirty="0">
                <a:latin typeface="Times New Roman"/>
                <a:cs typeface="Times New Roman"/>
              </a:rPr>
              <a:t>effects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in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30" dirty="0">
                <a:latin typeface="Times New Roman"/>
                <a:cs typeface="Times New Roman"/>
              </a:rPr>
              <a:t>graphs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59" dirty="0">
                <a:latin typeface="Times New Roman"/>
                <a:cs typeface="Times New Roman"/>
              </a:rPr>
              <a:t>used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59" dirty="0">
                <a:latin typeface="Times New Roman"/>
                <a:cs typeface="Times New Roman"/>
              </a:rPr>
              <a:t>to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5" dirty="0">
                <a:latin typeface="Times New Roman"/>
                <a:cs typeface="Times New Roman"/>
              </a:rPr>
              <a:t>demonstrate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70" dirty="0">
                <a:latin typeface="Times New Roman"/>
                <a:cs typeface="Times New Roman"/>
              </a:rPr>
              <a:t>graphic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210" dirty="0">
                <a:latin typeface="Times New Roman"/>
                <a:cs typeface="Times New Roman"/>
              </a:rPr>
              <a:t>ability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of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80" dirty="0">
                <a:latin typeface="Times New Roman"/>
                <a:cs typeface="Times New Roman"/>
              </a:rPr>
              <a:t>designer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75" dirty="0">
                <a:latin typeface="Times New Roman"/>
                <a:cs typeface="Times New Roman"/>
              </a:rPr>
              <a:t>rather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15" dirty="0">
                <a:latin typeface="Times New Roman"/>
                <a:cs typeface="Times New Roman"/>
              </a:rPr>
              <a:t>than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display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70" dirty="0">
                <a:latin typeface="Times New Roman"/>
                <a:cs typeface="Times New Roman"/>
              </a:rPr>
              <a:t>data.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67945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919" dirty="0">
                <a:solidFill>
                  <a:srgbClr val="E32400"/>
                </a:solidFill>
                <a:latin typeface="Times New Roman"/>
                <a:cs typeface="Times New Roman"/>
              </a:rPr>
              <a:t>3</a:t>
            </a:r>
            <a:endParaRPr sz="8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200" y="2336800"/>
            <a:ext cx="3810000" cy="652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380" baseline="-9259" dirty="0">
                <a:solidFill>
                  <a:srgbClr val="E32400"/>
                </a:solidFill>
              </a:rPr>
              <a:t>3</a:t>
            </a:r>
            <a:r>
              <a:rPr sz="12600" spc="-2025" baseline="-9259" dirty="0">
                <a:solidFill>
                  <a:srgbClr val="E32400"/>
                </a:solidFill>
              </a:rPr>
              <a:t> </a:t>
            </a:r>
            <a:r>
              <a:rPr sz="3600" spc="170" dirty="0"/>
              <a:t>CHART</a:t>
            </a:r>
            <a:r>
              <a:rPr sz="3600" spc="180" dirty="0"/>
              <a:t> </a:t>
            </a:r>
            <a:r>
              <a:rPr sz="3600" spc="229" dirty="0"/>
              <a:t>JUNK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2845" marR="39370">
              <a:lnSpc>
                <a:spcPct val="114599"/>
              </a:lnSpc>
            </a:pPr>
            <a:r>
              <a:rPr spc="135" dirty="0"/>
              <a:t>This</a:t>
            </a:r>
            <a:r>
              <a:rPr spc="120" dirty="0"/>
              <a:t> </a:t>
            </a:r>
            <a:r>
              <a:rPr spc="110" dirty="0"/>
              <a:t>is</a:t>
            </a:r>
            <a:r>
              <a:rPr spc="120" dirty="0"/>
              <a:t> </a:t>
            </a:r>
            <a:r>
              <a:rPr spc="270" dirty="0"/>
              <a:t>according</a:t>
            </a:r>
            <a:r>
              <a:rPr spc="120" dirty="0"/>
              <a:t> </a:t>
            </a:r>
            <a:r>
              <a:rPr spc="315" dirty="0"/>
              <a:t>to</a:t>
            </a:r>
            <a:r>
              <a:rPr spc="120" dirty="0"/>
              <a:t> </a:t>
            </a:r>
            <a:r>
              <a:rPr spc="215" dirty="0"/>
              <a:t>Tufte</a:t>
            </a:r>
            <a:r>
              <a:rPr spc="120" dirty="0"/>
              <a:t> </a:t>
            </a:r>
            <a:r>
              <a:rPr spc="220" dirty="0"/>
              <a:t>possibly</a:t>
            </a:r>
            <a:r>
              <a:rPr spc="120" dirty="0"/>
              <a:t> </a:t>
            </a:r>
            <a:r>
              <a:rPr spc="300" dirty="0"/>
              <a:t>the</a:t>
            </a:r>
            <a:r>
              <a:rPr spc="185" dirty="0"/>
              <a:t> </a:t>
            </a:r>
            <a:r>
              <a:rPr spc="275" dirty="0"/>
              <a:t>worst</a:t>
            </a:r>
            <a:r>
              <a:rPr spc="120" dirty="0"/>
              <a:t> </a:t>
            </a:r>
            <a:r>
              <a:rPr spc="305" dirty="0"/>
              <a:t>graph</a:t>
            </a:r>
            <a:r>
              <a:rPr spc="120" dirty="0"/>
              <a:t> </a:t>
            </a:r>
            <a:r>
              <a:rPr spc="265" dirty="0"/>
              <a:t>ever</a:t>
            </a:r>
            <a:r>
              <a:rPr spc="120" dirty="0"/>
              <a:t> </a:t>
            </a:r>
            <a:r>
              <a:rPr spc="-60" dirty="0"/>
              <a:t>:</a:t>
            </a:r>
          </a:p>
          <a:p>
            <a:pPr marL="2430145">
              <a:lnSpc>
                <a:spcPct val="100000"/>
              </a:lnSpc>
              <a:spcBef>
                <a:spcPts val="27"/>
              </a:spcBef>
            </a:pPr>
            <a:endParaRPr sz="2750">
              <a:latin typeface="Times New Roman"/>
              <a:cs typeface="Times New Roman"/>
            </a:endParaRPr>
          </a:p>
          <a:p>
            <a:pPr marL="2442845" marR="5080">
              <a:lnSpc>
                <a:spcPct val="118400"/>
              </a:lnSpc>
              <a:tabLst>
                <a:tab pos="3636645" algn="l"/>
                <a:tab pos="6450330" algn="l"/>
              </a:tabLst>
            </a:pPr>
            <a:r>
              <a:rPr dirty="0"/>
              <a:t>“</a:t>
            </a:r>
            <a:r>
              <a:rPr i="1" spc="350" dirty="0">
                <a:latin typeface="Times New Roman"/>
                <a:cs typeface="Times New Roman"/>
              </a:rPr>
              <a:t>A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95" dirty="0">
                <a:latin typeface="Times New Roman"/>
                <a:cs typeface="Times New Roman"/>
              </a:rPr>
              <a:t>series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80" dirty="0">
                <a:latin typeface="Times New Roman"/>
                <a:cs typeface="Times New Roman"/>
              </a:rPr>
              <a:t>of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25" dirty="0">
                <a:latin typeface="Times New Roman"/>
                <a:cs typeface="Times New Roman"/>
              </a:rPr>
              <a:t>weird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25" dirty="0">
                <a:latin typeface="Times New Roman"/>
                <a:cs typeface="Times New Roman"/>
              </a:rPr>
              <a:t>three-dimensional</a:t>
            </a:r>
            <a:r>
              <a:rPr i="1" spc="130" dirty="0">
                <a:latin typeface="Times New Roman"/>
                <a:cs typeface="Times New Roman"/>
              </a:rPr>
              <a:t> </a:t>
            </a:r>
            <a:r>
              <a:rPr i="1" spc="204" dirty="0">
                <a:latin typeface="Times New Roman"/>
                <a:cs typeface="Times New Roman"/>
              </a:rPr>
              <a:t>displays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29" dirty="0">
                <a:latin typeface="Times New Roman"/>
                <a:cs typeface="Times New Roman"/>
              </a:rPr>
              <a:t>appearing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in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the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75" dirty="0">
                <a:latin typeface="Times New Roman"/>
                <a:cs typeface="Times New Roman"/>
              </a:rPr>
              <a:t>magazine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80" dirty="0">
                <a:latin typeface="Times New Roman"/>
                <a:cs typeface="Times New Roman"/>
              </a:rPr>
              <a:t>of</a:t>
            </a:r>
            <a:r>
              <a:rPr i="1" spc="180" dirty="0">
                <a:latin typeface="Times New Roman"/>
                <a:cs typeface="Times New Roman"/>
              </a:rPr>
              <a:t> </a:t>
            </a:r>
            <a:r>
              <a:rPr i="1" spc="245" dirty="0">
                <a:latin typeface="Times New Roman"/>
                <a:cs typeface="Times New Roman"/>
              </a:rPr>
              <a:t>American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29" dirty="0">
                <a:latin typeface="Times New Roman"/>
                <a:cs typeface="Times New Roman"/>
              </a:rPr>
              <a:t>Education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10" dirty="0">
                <a:latin typeface="Times New Roman"/>
                <a:cs typeface="Times New Roman"/>
              </a:rPr>
              <a:t>in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the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30" dirty="0">
                <a:latin typeface="Times New Roman"/>
                <a:cs typeface="Times New Roman"/>
              </a:rPr>
              <a:t>1970’s</a:t>
            </a:r>
            <a:r>
              <a:rPr i="1" spc="70" dirty="0">
                <a:latin typeface="Times New Roman"/>
                <a:cs typeface="Times New Roman"/>
              </a:rPr>
              <a:t> </a:t>
            </a:r>
            <a:r>
              <a:rPr i="1" spc="254" dirty="0">
                <a:latin typeface="Times New Roman"/>
                <a:cs typeface="Times New Roman"/>
              </a:rPr>
              <a:t>delighted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the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25" dirty="0">
                <a:latin typeface="Times New Roman"/>
                <a:cs typeface="Times New Roman"/>
              </a:rPr>
              <a:t>connoisseurs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80" dirty="0">
                <a:latin typeface="Times New Roman"/>
                <a:cs typeface="Times New Roman"/>
              </a:rPr>
              <a:t>of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the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i="1" spc="170" dirty="0">
                <a:latin typeface="Times New Roman"/>
                <a:cs typeface="Times New Roman"/>
              </a:rPr>
              <a:t>graphically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40" dirty="0">
                <a:latin typeface="Times New Roman"/>
                <a:cs typeface="Times New Roman"/>
              </a:rPr>
              <a:t>preposterous.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i="1" spc="190" dirty="0">
                <a:latin typeface="Times New Roman"/>
                <a:cs typeface="Times New Roman"/>
              </a:rPr>
              <a:t>Here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04" dirty="0">
                <a:latin typeface="Times New Roman"/>
                <a:cs typeface="Times New Roman"/>
              </a:rPr>
              <a:t>five</a:t>
            </a:r>
            <a:r>
              <a:rPr i="1" spc="140" dirty="0">
                <a:latin typeface="Times New Roman"/>
                <a:cs typeface="Times New Roman"/>
              </a:rPr>
              <a:t> </a:t>
            </a:r>
            <a:r>
              <a:rPr i="1" spc="200" dirty="0">
                <a:latin typeface="Times New Roman"/>
                <a:cs typeface="Times New Roman"/>
              </a:rPr>
              <a:t>colors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95" dirty="0">
                <a:latin typeface="Times New Roman"/>
                <a:cs typeface="Times New Roman"/>
              </a:rPr>
              <a:t>report,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54" dirty="0">
                <a:latin typeface="Times New Roman"/>
                <a:cs typeface="Times New Roman"/>
              </a:rPr>
              <a:t>almost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35" dirty="0">
                <a:latin typeface="Times New Roman"/>
                <a:cs typeface="Times New Roman"/>
              </a:rPr>
              <a:t>by</a:t>
            </a:r>
            <a:r>
              <a:rPr i="1" spc="180" dirty="0">
                <a:latin typeface="Times New Roman"/>
                <a:cs typeface="Times New Roman"/>
              </a:rPr>
              <a:t> </a:t>
            </a:r>
            <a:r>
              <a:rPr i="1" spc="265" dirty="0">
                <a:latin typeface="Times New Roman"/>
                <a:cs typeface="Times New Roman"/>
              </a:rPr>
              <a:t>happenstance,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15" dirty="0">
                <a:latin typeface="Times New Roman"/>
                <a:cs typeface="Times New Roman"/>
              </a:rPr>
              <a:t>only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40" dirty="0">
                <a:latin typeface="Times New Roman"/>
                <a:cs typeface="Times New Roman"/>
              </a:rPr>
              <a:t>5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54" dirty="0">
                <a:latin typeface="Times New Roman"/>
                <a:cs typeface="Times New Roman"/>
              </a:rPr>
              <a:t>pieces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80" dirty="0">
                <a:latin typeface="Times New Roman"/>
                <a:cs typeface="Times New Roman"/>
              </a:rPr>
              <a:t>of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54" dirty="0">
                <a:latin typeface="Times New Roman"/>
                <a:cs typeface="Times New Roman"/>
              </a:rPr>
              <a:t>data</a:t>
            </a:r>
            <a:r>
              <a:rPr i="1" spc="140" dirty="0">
                <a:latin typeface="Times New Roman"/>
                <a:cs typeface="Times New Roman"/>
              </a:rPr>
              <a:t> </a:t>
            </a:r>
            <a:r>
              <a:rPr i="1" spc="215" dirty="0">
                <a:latin typeface="Times New Roman"/>
                <a:cs typeface="Times New Roman"/>
              </a:rPr>
              <a:t>(since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the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70" dirty="0">
                <a:latin typeface="Times New Roman"/>
                <a:cs typeface="Times New Roman"/>
              </a:rPr>
              <a:t>division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00" dirty="0">
                <a:latin typeface="Times New Roman"/>
                <a:cs typeface="Times New Roman"/>
              </a:rPr>
              <a:t>within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60" dirty="0">
                <a:latin typeface="Times New Roman"/>
                <a:cs typeface="Times New Roman"/>
              </a:rPr>
              <a:t>each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90" dirty="0">
                <a:latin typeface="Times New Roman"/>
                <a:cs typeface="Times New Roman"/>
              </a:rPr>
              <a:t>adds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5" dirty="0">
                <a:latin typeface="Times New Roman"/>
                <a:cs typeface="Times New Roman"/>
              </a:rPr>
              <a:t>to</a:t>
            </a:r>
            <a:r>
              <a:rPr i="1" spc="195" dirty="0">
                <a:latin typeface="Times New Roman"/>
                <a:cs typeface="Times New Roman"/>
              </a:rPr>
              <a:t> </a:t>
            </a:r>
            <a:r>
              <a:rPr i="1" spc="150" dirty="0">
                <a:latin typeface="Times New Roman"/>
                <a:cs typeface="Times New Roman"/>
              </a:rPr>
              <a:t>100%).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i="1" spc="155" dirty="0">
                <a:latin typeface="Times New Roman"/>
                <a:cs typeface="Times New Roman"/>
              </a:rPr>
              <a:t>This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45" dirty="0">
                <a:latin typeface="Times New Roman"/>
                <a:cs typeface="Times New Roman"/>
              </a:rPr>
              <a:t>may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70" dirty="0">
                <a:latin typeface="Times New Roman"/>
                <a:cs typeface="Times New Roman"/>
              </a:rPr>
              <a:t>well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60" dirty="0">
                <a:latin typeface="Times New Roman"/>
                <a:cs typeface="Times New Roman"/>
              </a:rPr>
              <a:t>be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the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65" dirty="0">
                <a:latin typeface="Times New Roman"/>
                <a:cs typeface="Times New Roman"/>
              </a:rPr>
              <a:t>worst</a:t>
            </a:r>
            <a:r>
              <a:rPr i="1" spc="150" dirty="0">
                <a:latin typeface="Times New Roman"/>
                <a:cs typeface="Times New Roman"/>
              </a:rPr>
              <a:t> </a:t>
            </a:r>
            <a:r>
              <a:rPr i="1" spc="210" dirty="0">
                <a:latin typeface="Times New Roman"/>
                <a:cs typeface="Times New Roman"/>
              </a:rPr>
              <a:t>graphic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45" dirty="0">
                <a:latin typeface="Times New Roman"/>
                <a:cs typeface="Times New Roman"/>
              </a:rPr>
              <a:t>ever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5" dirty="0">
                <a:latin typeface="Times New Roman"/>
                <a:cs typeface="Times New Roman"/>
              </a:rPr>
              <a:t>to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04" dirty="0">
                <a:latin typeface="Times New Roman"/>
                <a:cs typeface="Times New Roman"/>
              </a:rPr>
              <a:t>find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165" dirty="0">
                <a:latin typeface="Times New Roman"/>
                <a:cs typeface="Times New Roman"/>
              </a:rPr>
              <a:t>its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305" dirty="0">
                <a:latin typeface="Times New Roman"/>
                <a:cs typeface="Times New Roman"/>
              </a:rPr>
              <a:t>way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210" dirty="0">
                <a:latin typeface="Times New Roman"/>
                <a:cs typeface="Times New Roman"/>
              </a:rPr>
              <a:t>into</a:t>
            </a:r>
            <a:r>
              <a:rPr i="1" spc="120" dirty="0">
                <a:latin typeface="Times New Roman"/>
                <a:cs typeface="Times New Roman"/>
              </a:rPr>
              <a:t> </a:t>
            </a:r>
            <a:r>
              <a:rPr i="1" spc="90" dirty="0">
                <a:latin typeface="Times New Roman"/>
                <a:cs typeface="Times New Roman"/>
              </a:rPr>
              <a:t>print.”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4090"/>
            <a:ext cx="11037570" cy="327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80"/>
              </a:lnSpc>
            </a:pPr>
            <a:r>
              <a:rPr sz="4800" spc="-35" dirty="0">
                <a:latin typeface="Times New Roman"/>
                <a:cs typeface="Times New Roman"/>
              </a:rPr>
              <a:t>AIM</a:t>
            </a:r>
            <a:r>
              <a:rPr sz="4800" spc="240" dirty="0">
                <a:latin typeface="Times New Roman"/>
                <a:cs typeface="Times New Roman"/>
              </a:rPr>
              <a:t> </a:t>
            </a:r>
            <a:r>
              <a:rPr sz="4800" spc="434" dirty="0">
                <a:latin typeface="Times New Roman"/>
                <a:cs typeface="Times New Roman"/>
              </a:rPr>
              <a:t>FOR</a:t>
            </a:r>
            <a:r>
              <a:rPr sz="4800" spc="240" dirty="0">
                <a:latin typeface="Times New Roman"/>
                <a:cs typeface="Times New Roman"/>
              </a:rPr>
              <a:t> </a:t>
            </a:r>
            <a:r>
              <a:rPr sz="4800" spc="90" dirty="0">
                <a:latin typeface="Times New Roman"/>
                <a:cs typeface="Times New Roman"/>
              </a:rPr>
              <a:t>HIGH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7300"/>
              </a:lnSpc>
            </a:pPr>
            <a:r>
              <a:rPr sz="6400" spc="355" dirty="0">
                <a:latin typeface="Times New Roman"/>
                <a:cs typeface="Times New Roman"/>
              </a:rPr>
              <a:t>DATA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229" dirty="0">
                <a:latin typeface="Times New Roman"/>
                <a:cs typeface="Times New Roman"/>
              </a:rPr>
              <a:t>DENSITY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2800"/>
              </a:lnSpc>
              <a:spcBef>
                <a:spcPts val="640"/>
              </a:spcBef>
            </a:pPr>
            <a:r>
              <a:rPr sz="3600" spc="335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80" dirty="0">
                <a:latin typeface="Times New Roman"/>
                <a:cs typeface="Times New Roman"/>
              </a:rPr>
              <a:t>proportion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of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45" dirty="0">
                <a:latin typeface="Times New Roman"/>
                <a:cs typeface="Times New Roman"/>
              </a:rPr>
              <a:t>total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0" dirty="0">
                <a:latin typeface="Times New Roman"/>
                <a:cs typeface="Times New Roman"/>
              </a:rPr>
              <a:t>size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of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graph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30" dirty="0">
                <a:latin typeface="Times New Roman"/>
                <a:cs typeface="Times New Roman"/>
              </a:rPr>
              <a:t>that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is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25" dirty="0">
                <a:latin typeface="Times New Roman"/>
                <a:cs typeface="Times New Roman"/>
              </a:rPr>
              <a:t>dedicated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85" dirty="0">
                <a:latin typeface="Times New Roman"/>
                <a:cs typeface="Times New Roman"/>
              </a:rPr>
              <a:t>displaying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370" dirty="0">
                <a:latin typeface="Times New Roman"/>
                <a:cs typeface="Times New Roman"/>
              </a:rPr>
              <a:t>data.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74168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1425" dirty="0">
                <a:solidFill>
                  <a:srgbClr val="E32400"/>
                </a:solidFill>
                <a:latin typeface="Times New Roman"/>
                <a:cs typeface="Times New Roman"/>
              </a:rPr>
              <a:t>4</a:t>
            </a:r>
            <a:endParaRPr sz="8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2527" baseline="-9259" dirty="0">
                <a:solidFill>
                  <a:srgbClr val="E32400"/>
                </a:solidFill>
              </a:rPr>
              <a:t>4</a:t>
            </a:r>
            <a:r>
              <a:rPr sz="3600" spc="200" dirty="0"/>
              <a:t>DATA</a:t>
            </a:r>
            <a:r>
              <a:rPr sz="3600" spc="180" dirty="0"/>
              <a:t> </a:t>
            </a:r>
            <a:r>
              <a:rPr sz="3600" spc="130" dirty="0"/>
              <a:t>DENSITY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100" y="3003621"/>
            <a:ext cx="5673090" cy="550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6025">
              <a:lnSpc>
                <a:spcPts val="7200"/>
              </a:lnSpc>
            </a:pPr>
            <a:r>
              <a:rPr sz="6400" spc="180" dirty="0">
                <a:latin typeface="Times New Roman"/>
                <a:cs typeface="Times New Roman"/>
              </a:rPr>
              <a:t>SHRINK </a:t>
            </a:r>
            <a:r>
              <a:rPr sz="6400" spc="250" dirty="0">
                <a:latin typeface="Times New Roman"/>
                <a:cs typeface="Times New Roman"/>
              </a:rPr>
              <a:t>PRINCIPLE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739"/>
              </a:spcBef>
              <a:tabLst>
                <a:tab pos="2586990" algn="l"/>
              </a:tabLst>
            </a:pPr>
            <a:r>
              <a:rPr sz="2400" spc="155" dirty="0">
                <a:latin typeface="Times New Roman"/>
                <a:cs typeface="Times New Roman"/>
              </a:rPr>
              <a:t>Maximize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density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size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matrix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reason.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One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way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achieving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through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Shrink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Principle.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95" dirty="0">
                <a:latin typeface="Times New Roman"/>
                <a:cs typeface="Times New Roman"/>
              </a:rPr>
              <a:t>Most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graphs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can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be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shrunk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way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down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without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losing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legibility </a:t>
            </a:r>
            <a:r>
              <a:rPr sz="2400" spc="240" dirty="0">
                <a:latin typeface="Times New Roman"/>
                <a:cs typeface="Times New Roman"/>
              </a:rPr>
              <a:t>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1300" y="3911600"/>
            <a:ext cx="5816600" cy="387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521984"/>
            <a:ext cx="7107555" cy="549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spc="919" dirty="0">
                <a:solidFill>
                  <a:srgbClr val="E32400"/>
                </a:solidFill>
                <a:latin typeface="Times New Roman"/>
                <a:cs typeface="Times New Roman"/>
              </a:rPr>
              <a:t>5</a:t>
            </a:r>
            <a:endParaRPr sz="8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400">
              <a:latin typeface="Times New Roman"/>
              <a:cs typeface="Times New Roman"/>
            </a:endParaRPr>
          </a:p>
          <a:p>
            <a:pPr marL="12700">
              <a:lnSpc>
                <a:spcPts val="5380"/>
              </a:lnSpc>
              <a:spcBef>
                <a:spcPts val="4960"/>
              </a:spcBef>
            </a:pPr>
            <a:r>
              <a:rPr sz="4800" spc="270" dirty="0">
                <a:latin typeface="Times New Roman"/>
                <a:cs typeface="Times New Roman"/>
              </a:rPr>
              <a:t>USE</a:t>
            </a:r>
            <a:endParaRPr sz="4800">
              <a:latin typeface="Times New Roman"/>
              <a:cs typeface="Times New Roman"/>
            </a:endParaRPr>
          </a:p>
          <a:p>
            <a:pPr marL="12700" marR="5080">
              <a:lnSpc>
                <a:spcPts val="7300"/>
              </a:lnSpc>
              <a:spcBef>
                <a:spcPts val="180"/>
              </a:spcBef>
            </a:pPr>
            <a:r>
              <a:rPr sz="6400" spc="300" dirty="0">
                <a:latin typeface="Times New Roman"/>
                <a:cs typeface="Times New Roman"/>
              </a:rPr>
              <a:t>CLASSIC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270" dirty="0">
                <a:latin typeface="Times New Roman"/>
                <a:cs typeface="Times New Roman"/>
              </a:rPr>
              <a:t>DESIGN</a:t>
            </a:r>
            <a:r>
              <a:rPr sz="6400" spc="110" dirty="0">
                <a:latin typeface="Times New Roman"/>
                <a:cs typeface="Times New Roman"/>
              </a:rPr>
              <a:t> </a:t>
            </a:r>
            <a:r>
              <a:rPr sz="6400" spc="355" dirty="0">
                <a:latin typeface="Times New Roman"/>
                <a:cs typeface="Times New Roman"/>
              </a:rPr>
              <a:t>SOLUTIONS</a:t>
            </a:r>
            <a:endParaRPr sz="6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1758593"/>
            <a:ext cx="61156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70" dirty="0">
                <a:cs typeface="Times New Roman"/>
              </a:rPr>
              <a:t>WHO</a:t>
            </a:r>
            <a:r>
              <a:rPr sz="3600" spc="180" dirty="0">
                <a:cs typeface="Times New Roman"/>
              </a:rPr>
              <a:t> </a:t>
            </a:r>
            <a:r>
              <a:rPr sz="3600" spc="60" dirty="0">
                <a:cs typeface="Times New Roman"/>
              </a:rPr>
              <a:t>IS</a:t>
            </a:r>
            <a:r>
              <a:rPr sz="3600" spc="180" dirty="0">
                <a:cs typeface="Times New Roman"/>
              </a:rPr>
              <a:t> </a:t>
            </a:r>
            <a:r>
              <a:rPr sz="3600" spc="260" dirty="0">
                <a:cs typeface="Times New Roman"/>
              </a:rPr>
              <a:t>EDWARD</a:t>
            </a:r>
            <a:r>
              <a:rPr sz="3600" spc="180" dirty="0">
                <a:cs typeface="Times New Roman"/>
              </a:rPr>
              <a:t> </a:t>
            </a:r>
            <a:r>
              <a:rPr sz="3600" spc="210" dirty="0">
                <a:cs typeface="Times New Roman"/>
              </a:rPr>
              <a:t>TUFTE?</a:t>
            </a:r>
            <a:endParaRPr sz="3600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952393"/>
            <a:ext cx="9683115" cy="180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800"/>
              </a:lnSpc>
            </a:pPr>
            <a:r>
              <a:rPr sz="3600" spc="420" dirty="0">
                <a:cs typeface="Times New Roman"/>
              </a:rPr>
              <a:t>an</a:t>
            </a:r>
            <a:r>
              <a:rPr sz="3600" spc="180" dirty="0">
                <a:cs typeface="Times New Roman"/>
              </a:rPr>
              <a:t> </a:t>
            </a:r>
            <a:r>
              <a:rPr sz="3600" spc="265" dirty="0">
                <a:cs typeface="Times New Roman"/>
              </a:rPr>
              <a:t>analytical</a:t>
            </a:r>
            <a:r>
              <a:rPr sz="3600" spc="180" dirty="0">
                <a:cs typeface="Times New Roman"/>
              </a:rPr>
              <a:t> </a:t>
            </a:r>
            <a:r>
              <a:rPr sz="3600" spc="375" dirty="0">
                <a:cs typeface="Times New Roman"/>
              </a:rPr>
              <a:t>design</a:t>
            </a:r>
            <a:r>
              <a:rPr sz="3600" spc="180" dirty="0">
                <a:cs typeface="Times New Roman"/>
              </a:rPr>
              <a:t> </a:t>
            </a:r>
            <a:r>
              <a:rPr sz="3600" spc="295" dirty="0">
                <a:cs typeface="Times New Roman"/>
              </a:rPr>
              <a:t>theorist,</a:t>
            </a:r>
            <a:r>
              <a:rPr sz="3600" spc="180" dirty="0">
                <a:cs typeface="Times New Roman"/>
              </a:rPr>
              <a:t> </a:t>
            </a:r>
            <a:r>
              <a:rPr sz="3600" spc="380" dirty="0">
                <a:cs typeface="Times New Roman"/>
              </a:rPr>
              <a:t>educator,</a:t>
            </a:r>
            <a:r>
              <a:rPr sz="3600" spc="180" dirty="0">
                <a:cs typeface="Times New Roman"/>
              </a:rPr>
              <a:t> </a:t>
            </a:r>
            <a:r>
              <a:rPr sz="3600" spc="465" dirty="0">
                <a:cs typeface="Times New Roman"/>
              </a:rPr>
              <a:t>and</a:t>
            </a:r>
            <a:r>
              <a:rPr sz="3600" spc="240" dirty="0">
                <a:cs typeface="Times New Roman"/>
              </a:rPr>
              <a:t> </a:t>
            </a:r>
            <a:r>
              <a:rPr sz="3600" spc="409" dirty="0">
                <a:cs typeface="Times New Roman"/>
              </a:rPr>
              <a:t>landscape</a:t>
            </a:r>
            <a:r>
              <a:rPr sz="3600" spc="180" dirty="0">
                <a:cs typeface="Times New Roman"/>
              </a:rPr>
              <a:t> </a:t>
            </a:r>
            <a:r>
              <a:rPr sz="3600" spc="360" dirty="0">
                <a:cs typeface="Times New Roman"/>
              </a:rPr>
              <a:t>sculptor</a:t>
            </a:r>
            <a:r>
              <a:rPr sz="3600" spc="180" dirty="0">
                <a:cs typeface="Times New Roman"/>
              </a:rPr>
              <a:t> </a:t>
            </a:r>
            <a:r>
              <a:rPr sz="3600" spc="459" dirty="0">
                <a:cs typeface="Times New Roman"/>
              </a:rPr>
              <a:t>best</a:t>
            </a:r>
            <a:r>
              <a:rPr sz="3600" spc="180" dirty="0">
                <a:cs typeface="Times New Roman"/>
              </a:rPr>
              <a:t> </a:t>
            </a:r>
            <a:r>
              <a:rPr sz="3600" spc="390" dirty="0">
                <a:cs typeface="Times New Roman"/>
              </a:rPr>
              <a:t>known</a:t>
            </a:r>
            <a:r>
              <a:rPr sz="3600" spc="180" dirty="0">
                <a:cs typeface="Times New Roman"/>
              </a:rPr>
              <a:t> </a:t>
            </a:r>
            <a:r>
              <a:rPr sz="3600" spc="275" dirty="0">
                <a:cs typeface="Times New Roman"/>
              </a:rPr>
              <a:t>for</a:t>
            </a:r>
            <a:r>
              <a:rPr sz="3600" spc="180" dirty="0">
                <a:cs typeface="Times New Roman"/>
              </a:rPr>
              <a:t> </a:t>
            </a:r>
            <a:r>
              <a:rPr sz="3600" spc="220" dirty="0">
                <a:cs typeface="Times New Roman"/>
              </a:rPr>
              <a:t>his</a:t>
            </a:r>
            <a:endParaRPr sz="36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305" dirty="0">
                <a:cs typeface="Times New Roman"/>
              </a:rPr>
              <a:t>self-published</a:t>
            </a:r>
            <a:r>
              <a:rPr sz="3600" spc="180" dirty="0">
                <a:cs typeface="Times New Roman"/>
              </a:rPr>
              <a:t> </a:t>
            </a:r>
            <a:r>
              <a:rPr sz="3600" spc="430" dirty="0">
                <a:cs typeface="Times New Roman"/>
              </a:rPr>
              <a:t>books</a:t>
            </a:r>
            <a:r>
              <a:rPr sz="3600" spc="180" dirty="0">
                <a:cs typeface="Times New Roman"/>
              </a:rPr>
              <a:t> </a:t>
            </a:r>
            <a:r>
              <a:rPr sz="3600" spc="450" dirty="0">
                <a:cs typeface="Times New Roman"/>
              </a:rPr>
              <a:t>on</a:t>
            </a:r>
            <a:r>
              <a:rPr sz="3600" spc="180" dirty="0">
                <a:cs typeface="Times New Roman"/>
              </a:rPr>
              <a:t> </a:t>
            </a:r>
            <a:r>
              <a:rPr sz="3600" spc="265" dirty="0">
                <a:cs typeface="Times New Roman"/>
              </a:rPr>
              <a:t>analytical</a:t>
            </a:r>
            <a:r>
              <a:rPr sz="3600" spc="180" dirty="0">
                <a:cs typeface="Times New Roman"/>
              </a:rPr>
              <a:t> </a:t>
            </a:r>
            <a:r>
              <a:rPr sz="3600" spc="375" dirty="0">
                <a:cs typeface="Times New Roman"/>
              </a:rPr>
              <a:t>design</a:t>
            </a:r>
            <a:endParaRPr sz="36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8522" y="5823163"/>
            <a:ext cx="102743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8100" y="5823163"/>
            <a:ext cx="43351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0" dirty="0">
                <a:cs typeface="Times New Roman"/>
              </a:rPr>
              <a:t>Illustrated</a:t>
            </a:r>
            <a:r>
              <a:rPr sz="1400" spc="70" dirty="0">
                <a:cs typeface="Times New Roman"/>
              </a:rPr>
              <a:t> </a:t>
            </a:r>
            <a:r>
              <a:rPr sz="1400" spc="165" dirty="0">
                <a:cs typeface="Times New Roman"/>
              </a:rPr>
              <a:t>by</a:t>
            </a:r>
            <a:r>
              <a:rPr sz="1400" spc="70" dirty="0">
                <a:cs typeface="Times New Roman"/>
              </a:rPr>
              <a:t> </a:t>
            </a:r>
            <a:r>
              <a:rPr sz="1400" spc="130" dirty="0">
                <a:cs typeface="Times New Roman"/>
              </a:rPr>
              <a:t>Merchant</a:t>
            </a:r>
            <a:r>
              <a:rPr sz="1400" spc="70" dirty="0">
                <a:cs typeface="Times New Roman"/>
              </a:rPr>
              <a:t> </a:t>
            </a:r>
            <a:r>
              <a:rPr sz="1400" spc="105" dirty="0">
                <a:cs typeface="Times New Roman"/>
              </a:rPr>
              <a:t>for</a:t>
            </a:r>
            <a:r>
              <a:rPr sz="1400" spc="70" dirty="0">
                <a:cs typeface="Times New Roman"/>
              </a:rPr>
              <a:t> </a:t>
            </a:r>
            <a:r>
              <a:rPr sz="1400" spc="170" dirty="0">
                <a:cs typeface="Times New Roman"/>
              </a:rPr>
              <a:t>the</a:t>
            </a:r>
            <a:r>
              <a:rPr sz="1400" spc="70" dirty="0">
                <a:cs typeface="Times New Roman"/>
              </a:rPr>
              <a:t> </a:t>
            </a:r>
            <a:r>
              <a:rPr sz="1400" spc="110" dirty="0">
                <a:cs typeface="Times New Roman"/>
              </a:rPr>
              <a:t>Brunswick</a:t>
            </a:r>
            <a:r>
              <a:rPr sz="1400" spc="70" dirty="0">
                <a:cs typeface="Times New Roman"/>
              </a:rPr>
              <a:t> </a:t>
            </a:r>
            <a:r>
              <a:rPr sz="1400" spc="120" dirty="0">
                <a:cs typeface="Times New Roman"/>
              </a:rPr>
              <a:t>Review</a:t>
            </a:r>
            <a:endParaRPr sz="1400"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248221"/>
            <a:ext cx="6539230" cy="339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18639">
              <a:lnSpc>
                <a:spcPts val="7300"/>
              </a:lnSpc>
            </a:pPr>
            <a:r>
              <a:rPr sz="6400" spc="155" dirty="0">
                <a:latin typeface="Times New Roman"/>
                <a:cs typeface="Times New Roman"/>
              </a:rPr>
              <a:t>SMALL </a:t>
            </a:r>
            <a:r>
              <a:rPr sz="6400" spc="195" dirty="0">
                <a:latin typeface="Times New Roman"/>
                <a:cs typeface="Times New Roman"/>
              </a:rPr>
              <a:t>MULTIPLES</a:t>
            </a:r>
            <a:endParaRPr sz="6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3600" spc="290" dirty="0">
                <a:latin typeface="Times New Roman"/>
                <a:cs typeface="Times New Roman"/>
              </a:rPr>
              <a:t>Series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of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the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80" dirty="0">
                <a:latin typeface="Times New Roman"/>
                <a:cs typeface="Times New Roman"/>
              </a:rPr>
              <a:t>same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245" dirty="0">
                <a:latin typeface="Times New Roman"/>
                <a:cs typeface="Times New Roman"/>
              </a:rPr>
              <a:t>small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600" spc="440" dirty="0">
                <a:latin typeface="Times New Roman"/>
                <a:cs typeface="Times New Roman"/>
              </a:rPr>
              <a:t>graph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70" dirty="0">
                <a:latin typeface="Times New Roman"/>
                <a:cs typeface="Times New Roman"/>
              </a:rPr>
              <a:t>repeated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in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465" dirty="0">
                <a:latin typeface="Times New Roman"/>
                <a:cs typeface="Times New Roman"/>
              </a:rPr>
              <a:t>one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175" dirty="0">
                <a:latin typeface="Times New Roman"/>
                <a:cs typeface="Times New Roman"/>
              </a:rPr>
              <a:t>visual.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380" baseline="-9259" dirty="0">
                <a:solidFill>
                  <a:srgbClr val="E32400"/>
                </a:solidFill>
              </a:rPr>
              <a:t>5</a:t>
            </a:r>
            <a:r>
              <a:rPr sz="12600" spc="-2017" baseline="-9259" dirty="0">
                <a:solidFill>
                  <a:srgbClr val="E32400"/>
                </a:solidFill>
              </a:rPr>
              <a:t> </a:t>
            </a:r>
            <a:r>
              <a:rPr sz="3600" spc="150" dirty="0"/>
              <a:t>DESIGN</a:t>
            </a:r>
            <a:r>
              <a:rPr sz="3600" spc="180" dirty="0"/>
              <a:t> </a:t>
            </a:r>
            <a:r>
              <a:rPr sz="3600" spc="200" dirty="0"/>
              <a:t>SOLUTIONS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632700" y="3632200"/>
            <a:ext cx="46482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380" baseline="-9259" dirty="0">
                <a:solidFill>
                  <a:srgbClr val="E32400"/>
                </a:solidFill>
              </a:rPr>
              <a:t>5</a:t>
            </a:r>
            <a:r>
              <a:rPr sz="12600" spc="-2017" baseline="-9259" dirty="0">
                <a:solidFill>
                  <a:srgbClr val="E32400"/>
                </a:solidFill>
              </a:rPr>
              <a:t> </a:t>
            </a:r>
            <a:r>
              <a:rPr sz="3600" spc="150" dirty="0"/>
              <a:t>DESIGN</a:t>
            </a:r>
            <a:r>
              <a:rPr sz="3600" spc="180" dirty="0"/>
              <a:t> </a:t>
            </a:r>
            <a:r>
              <a:rPr sz="3600" spc="200" dirty="0"/>
              <a:t>SOLUTIONS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100" y="3918021"/>
            <a:ext cx="6452235" cy="401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10" dirty="0">
                <a:latin typeface="Times New Roman"/>
                <a:cs typeface="Times New Roman"/>
              </a:rPr>
              <a:t>SPARKLINES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900"/>
              </a:spcBef>
            </a:pPr>
            <a:r>
              <a:rPr sz="2400" spc="155" dirty="0">
                <a:latin typeface="Times New Roman"/>
                <a:cs typeface="Times New Roman"/>
              </a:rPr>
              <a:t>Small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multiples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great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tool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visualize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large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quantities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with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high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number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dimensions.</a:t>
            </a:r>
            <a:endParaRPr sz="2400">
              <a:latin typeface="Times New Roman"/>
              <a:cs typeface="Times New Roman"/>
            </a:endParaRPr>
          </a:p>
          <a:p>
            <a:pPr marL="12700" marR="42545">
              <a:lnSpc>
                <a:spcPct val="159700"/>
              </a:lnSpc>
            </a:pPr>
            <a:r>
              <a:rPr sz="2400" spc="190" dirty="0">
                <a:latin typeface="Times New Roman"/>
                <a:cs typeface="Times New Roman"/>
              </a:rPr>
              <a:t>Sparklines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data-intense,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design-simple,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word-sized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graphics.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700" y="3708400"/>
            <a:ext cx="3556000" cy="458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380" baseline="-9259" dirty="0">
                <a:solidFill>
                  <a:srgbClr val="E32400"/>
                </a:solidFill>
              </a:rPr>
              <a:t>5</a:t>
            </a:r>
            <a:r>
              <a:rPr sz="12600" spc="-2017" baseline="-9259" dirty="0">
                <a:solidFill>
                  <a:srgbClr val="E32400"/>
                </a:solidFill>
              </a:rPr>
              <a:t> </a:t>
            </a:r>
            <a:r>
              <a:rPr sz="3600" spc="150" dirty="0"/>
              <a:t>DESIGN</a:t>
            </a:r>
            <a:r>
              <a:rPr sz="3600" spc="180" dirty="0"/>
              <a:t> </a:t>
            </a:r>
            <a:r>
              <a:rPr sz="3600" spc="200" dirty="0"/>
              <a:t>SOLUTIONS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100" y="3918021"/>
            <a:ext cx="10840720" cy="401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35" dirty="0">
                <a:latin typeface="Times New Roman"/>
                <a:cs typeface="Times New Roman"/>
              </a:rPr>
              <a:t>TIME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280" dirty="0">
                <a:latin typeface="Times New Roman"/>
                <a:cs typeface="Times New Roman"/>
              </a:rPr>
              <a:t>SERIES</a:t>
            </a:r>
            <a:endParaRPr sz="6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19"/>
              </a:spcBef>
            </a:pPr>
            <a:r>
              <a:rPr sz="2400" spc="22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most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frequently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used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form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graphic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design.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</a:pPr>
            <a:r>
              <a:rPr sz="2400" spc="290" dirty="0">
                <a:latin typeface="Times New Roman"/>
                <a:cs typeface="Times New Roman"/>
              </a:rPr>
              <a:t>One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dimension,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usually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horizontal,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time,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graphics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march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along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showing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variation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as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time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proceeds.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Most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visualization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time-series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works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videos,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which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show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time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by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changing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picture,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requiring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user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remember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what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40" dirty="0">
                <a:latin typeface="Times New Roman"/>
                <a:cs typeface="Times New Roman"/>
              </a:rPr>
              <a:t>came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before.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0" y="1574800"/>
            <a:ext cx="60579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1380" baseline="-9259" dirty="0">
                <a:solidFill>
                  <a:srgbClr val="E32400"/>
                </a:solidFill>
              </a:rPr>
              <a:t>5</a:t>
            </a:r>
            <a:r>
              <a:rPr sz="12600" spc="-2017" baseline="-9259" dirty="0">
                <a:solidFill>
                  <a:srgbClr val="E32400"/>
                </a:solidFill>
              </a:rPr>
              <a:t> </a:t>
            </a:r>
            <a:r>
              <a:rPr sz="3600" spc="150" dirty="0"/>
              <a:t>DESIGN</a:t>
            </a:r>
            <a:r>
              <a:rPr sz="3600" spc="180" dirty="0"/>
              <a:t> </a:t>
            </a:r>
            <a:r>
              <a:rPr sz="3600" spc="200" dirty="0"/>
              <a:t>SOLUTIONS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100" y="3003621"/>
            <a:ext cx="10883265" cy="550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03090">
              <a:lnSpc>
                <a:spcPts val="7200"/>
              </a:lnSpc>
            </a:pPr>
            <a:r>
              <a:rPr sz="6400" spc="395" dirty="0">
                <a:latin typeface="Times New Roman"/>
                <a:cs typeface="Times New Roman"/>
              </a:rPr>
              <a:t>MICRO/MACRO </a:t>
            </a:r>
            <a:r>
              <a:rPr sz="6400" spc="355" dirty="0">
                <a:latin typeface="Times New Roman"/>
                <a:cs typeface="Times New Roman"/>
              </a:rPr>
              <a:t>COMPOSITION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739"/>
              </a:spcBef>
            </a:pPr>
            <a:r>
              <a:rPr sz="2400" spc="204" dirty="0">
                <a:latin typeface="Times New Roman"/>
                <a:cs typeface="Times New Roman"/>
              </a:rPr>
              <a:t>Refers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approach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where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visualization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contains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enormous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detail,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but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overall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pattern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emerges.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Panorama,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vista,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prospect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deliver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viewers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freedom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choice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that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derives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from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overview,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capacity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compare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sift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through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detail.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that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micro-information,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like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smaller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texture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landscape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perception,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provides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credible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refuge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where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pace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visualization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condensed,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slowed,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personalized.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90600"/>
            <a:ext cx="10795000" cy="370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232400"/>
            <a:ext cx="9499600" cy="149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6934200"/>
            <a:ext cx="1016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6934200"/>
            <a:ext cx="79756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6200" y="6934200"/>
            <a:ext cx="1016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7645400"/>
            <a:ext cx="87884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600" y="8153400"/>
            <a:ext cx="6299200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83950" y="5257800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3098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A3C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540385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12700">
            <a:solidFill>
              <a:srgbClr val="CFD4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7100" y="996189"/>
            <a:ext cx="2552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0" dirty="0">
                <a:solidFill>
                  <a:srgbClr val="66B374"/>
                </a:solidFill>
                <a:latin typeface="Arial"/>
                <a:cs typeface="Arial"/>
              </a:rPr>
              <a:t>08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0" y="983489"/>
            <a:ext cx="2425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10" dirty="0">
                <a:solidFill>
                  <a:srgbClr val="66B374"/>
                </a:solidFill>
                <a:latin typeface="Arial"/>
                <a:cs typeface="Arial"/>
              </a:rPr>
              <a:t>09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700" y="993780"/>
            <a:ext cx="2425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5" dirty="0">
                <a:solidFill>
                  <a:srgbClr val="66B374"/>
                </a:solidFill>
                <a:latin typeface="Arial"/>
                <a:cs typeface="Arial"/>
              </a:rPr>
              <a:t>10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4300" y="993780"/>
            <a:ext cx="24511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5" dirty="0">
                <a:solidFill>
                  <a:srgbClr val="66B374"/>
                </a:solidFill>
                <a:latin typeface="Arial"/>
                <a:cs typeface="Arial"/>
              </a:rPr>
              <a:t>11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7600" y="969270"/>
            <a:ext cx="21399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5" dirty="0">
                <a:solidFill>
                  <a:srgbClr val="87C393"/>
                </a:solidFill>
                <a:latin typeface="Times New Roman"/>
                <a:cs typeface="Times New Roman"/>
              </a:rPr>
              <a:t>1</a:t>
            </a:r>
            <a:r>
              <a:rPr sz="1700" spc="-70" dirty="0">
                <a:solidFill>
                  <a:srgbClr val="66B374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8200" y="988635"/>
            <a:ext cx="2184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40" dirty="0">
                <a:solidFill>
                  <a:srgbClr val="66B374"/>
                </a:solidFill>
                <a:latin typeface="Arial"/>
                <a:cs typeface="Arial"/>
              </a:rPr>
              <a:t>1</a:t>
            </a:r>
            <a:r>
              <a:rPr sz="1500" spc="-20" dirty="0">
                <a:solidFill>
                  <a:srgbClr val="66B374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8800" y="979490"/>
            <a:ext cx="2108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0" dirty="0">
                <a:solidFill>
                  <a:srgbClr val="66B374"/>
                </a:solidFill>
                <a:latin typeface="Times New Roman"/>
                <a:cs typeface="Times New Roman"/>
              </a:rPr>
              <a:t>1</a:t>
            </a:r>
            <a:r>
              <a:rPr sz="1600" spc="-40" dirty="0">
                <a:solidFill>
                  <a:srgbClr val="66B374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400" y="965665"/>
            <a:ext cx="25590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345" dirty="0">
                <a:solidFill>
                  <a:srgbClr val="87C393"/>
                </a:solidFill>
                <a:latin typeface="Courier New"/>
                <a:cs typeface="Courier New"/>
              </a:rPr>
              <a:t>1</a:t>
            </a:r>
            <a:r>
              <a:rPr sz="1900" spc="-130" dirty="0">
                <a:solidFill>
                  <a:srgbClr val="66B374"/>
                </a:solidFill>
                <a:latin typeface="Courier New"/>
                <a:cs typeface="Courier New"/>
              </a:rPr>
              <a:t>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2700" y="965665"/>
            <a:ext cx="2520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-60" dirty="0">
                <a:solidFill>
                  <a:srgbClr val="66B374"/>
                </a:solidFill>
                <a:latin typeface="Courier New"/>
                <a:cs typeface="Courier New"/>
              </a:rPr>
              <a:t>6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76000" y="965665"/>
            <a:ext cx="273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110" dirty="0">
                <a:solidFill>
                  <a:srgbClr val="66B374"/>
                </a:solidFill>
                <a:latin typeface="Courier New"/>
                <a:cs typeface="Courier New"/>
              </a:rPr>
              <a:t>7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28400" y="2694287"/>
            <a:ext cx="5289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80" dirty="0">
                <a:solidFill>
                  <a:srgbClr val="ACACA5"/>
                </a:solidFill>
                <a:latin typeface="Times New Roman"/>
                <a:cs typeface="Times New Roman"/>
              </a:rPr>
              <a:t>T</a:t>
            </a:r>
            <a:r>
              <a:rPr sz="1100" spc="2440" dirty="0">
                <a:solidFill>
                  <a:srgbClr val="ACACA5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300" y="3293597"/>
            <a:ext cx="33464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90" dirty="0">
                <a:solidFill>
                  <a:srgbClr val="ACACA5"/>
                </a:solidFill>
                <a:latin typeface="Courier New"/>
                <a:cs typeface="Courier New"/>
              </a:rPr>
              <a:t>•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7200" y="4526789"/>
            <a:ext cx="1842770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1555"/>
              </a:lnSpc>
              <a:tabLst>
                <a:tab pos="1497965" algn="l"/>
              </a:tabLst>
            </a:pPr>
            <a:r>
              <a:rPr sz="1550" spc="40" dirty="0">
                <a:solidFill>
                  <a:srgbClr val="66B374"/>
                </a:solidFill>
                <a:latin typeface="Arial"/>
                <a:cs typeface="Arial"/>
              </a:rPr>
              <a:t>08	</a:t>
            </a:r>
            <a:r>
              <a:rPr sz="1550" spc="-10" dirty="0">
                <a:solidFill>
                  <a:srgbClr val="66B374"/>
                </a:solidFill>
                <a:latin typeface="Arial"/>
                <a:cs typeface="Arial"/>
              </a:rPr>
              <a:t>09</a:t>
            </a:r>
            <a:endParaRPr sz="1550">
              <a:latin typeface="Arial"/>
              <a:cs typeface="Arial"/>
            </a:endParaRPr>
          </a:p>
          <a:p>
            <a:pPr marL="533400" indent="-520700">
              <a:lnSpc>
                <a:spcPts val="2095"/>
              </a:lnSpc>
              <a:tabLst>
                <a:tab pos="608965" algn="l"/>
              </a:tabLst>
            </a:pPr>
            <a:r>
              <a:rPr sz="2000" spc="20" dirty="0">
                <a:solidFill>
                  <a:srgbClr val="DB7954"/>
                </a:solidFill>
                <a:latin typeface="Times New Roman"/>
                <a:cs typeface="Times New Roman"/>
              </a:rPr>
              <a:t>gilf	</a:t>
            </a:r>
            <a:r>
              <a:rPr sz="2000" spc="315" dirty="0">
                <a:solidFill>
                  <a:srgbClr val="DB7954"/>
                </a:solidFill>
                <a:latin typeface="Times New Roman"/>
                <a:cs typeface="Times New Roman"/>
              </a:rPr>
              <a:t>l</a:t>
            </a:r>
            <a:r>
              <a:rPr sz="2000" spc="55" dirty="0">
                <a:solidFill>
                  <a:srgbClr val="DB7954"/>
                </a:solidFill>
                <a:latin typeface="Times New Roman"/>
                <a:cs typeface="Times New Roman"/>
              </a:rPr>
              <a:t>!</a:t>
            </a:r>
            <a:r>
              <a:rPr sz="2000" spc="250" dirty="0">
                <a:solidFill>
                  <a:srgbClr val="DB7954"/>
                </a:solidFill>
                <a:latin typeface="Times New Roman"/>
                <a:cs typeface="Times New Roman"/>
              </a:rPr>
              <a:t>9</a:t>
            </a:r>
            <a:r>
              <a:rPr sz="2000" spc="400" dirty="0">
                <a:solidFill>
                  <a:srgbClr val="DB7954"/>
                </a:solidFill>
                <a:latin typeface="Times New Roman"/>
                <a:cs typeface="Times New Roman"/>
              </a:rPr>
              <a:t>Y</a:t>
            </a:r>
            <a:r>
              <a:rPr sz="2000" spc="135" dirty="0">
                <a:solidFill>
                  <a:srgbClr val="DB7954"/>
                </a:solidFill>
                <a:latin typeface="Times New Roman"/>
                <a:cs typeface="Times New Roman"/>
              </a:rPr>
              <a:t>ilf</a:t>
            </a:r>
            <a:r>
              <a:rPr sz="2000" dirty="0">
                <a:solidFill>
                  <a:srgbClr val="DB7954"/>
                </a:solidFill>
                <a:latin typeface="Times New Roman"/>
                <a:cs typeface="Times New Roman"/>
              </a:rPr>
              <a:t>1</a:t>
            </a:r>
            <a:r>
              <a:rPr sz="2000" spc="-430" dirty="0">
                <a:solidFill>
                  <a:srgbClr val="DB7954"/>
                </a:solidFill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300"/>
              </a:spcBef>
              <a:tabLst>
                <a:tab pos="1523365" algn="l"/>
              </a:tabLst>
            </a:pPr>
            <a:r>
              <a:rPr sz="1600" spc="-5" dirty="0">
                <a:solidFill>
                  <a:srgbClr val="66B374"/>
                </a:solidFill>
                <a:latin typeface="Times New Roman"/>
                <a:cs typeface="Times New Roman"/>
              </a:rPr>
              <a:t>1</a:t>
            </a:r>
            <a:r>
              <a:rPr sz="1600" spc="85" dirty="0">
                <a:solidFill>
                  <a:srgbClr val="66B374"/>
                </a:solidFill>
                <a:latin typeface="Times New Roman"/>
                <a:cs typeface="Times New Roman"/>
              </a:rPr>
              <a:t>5</a:t>
            </a:r>
            <a:r>
              <a:rPr sz="1600" dirty="0">
                <a:solidFill>
                  <a:srgbClr val="66B374"/>
                </a:solidFill>
                <a:latin typeface="Times New Roman"/>
                <a:cs typeface="Times New Roman"/>
              </a:rPr>
              <a:t>	</a:t>
            </a:r>
            <a:r>
              <a:rPr sz="1600" spc="70" dirty="0">
                <a:solidFill>
                  <a:srgbClr val="66B374"/>
                </a:solidFill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3700" y="4519235"/>
            <a:ext cx="12357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sz="1450" spc="45" dirty="0">
                <a:solidFill>
                  <a:srgbClr val="66B374"/>
                </a:solidFill>
                <a:latin typeface="Arial"/>
                <a:cs typeface="Arial"/>
              </a:rPr>
              <a:t>10	</a:t>
            </a:r>
            <a:r>
              <a:rPr sz="1500" spc="-40" dirty="0">
                <a:solidFill>
                  <a:srgbClr val="66B374"/>
                </a:solidFill>
                <a:latin typeface="Arial"/>
                <a:cs typeface="Arial"/>
              </a:rPr>
              <a:t>1</a:t>
            </a:r>
            <a:r>
              <a:rPr sz="1500" spc="-10" dirty="0">
                <a:solidFill>
                  <a:srgbClr val="66B374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7600" y="4499871"/>
            <a:ext cx="120777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1700" spc="-155" dirty="0">
                <a:solidFill>
                  <a:srgbClr val="87C393"/>
                </a:solidFill>
                <a:latin typeface="Times New Roman"/>
                <a:cs typeface="Times New Roman"/>
              </a:rPr>
              <a:t>1</a:t>
            </a:r>
            <a:r>
              <a:rPr sz="1700" spc="-70" dirty="0">
                <a:solidFill>
                  <a:srgbClr val="66B374"/>
                </a:solidFill>
                <a:latin typeface="Times New Roman"/>
                <a:cs typeface="Times New Roman"/>
              </a:rPr>
              <a:t>2</a:t>
            </a:r>
            <a:r>
              <a:rPr sz="1700" dirty="0">
                <a:solidFill>
                  <a:srgbClr val="66B374"/>
                </a:solidFill>
                <a:latin typeface="Times New Roman"/>
                <a:cs typeface="Times New Roman"/>
              </a:rPr>
              <a:t>	</a:t>
            </a:r>
            <a:r>
              <a:rPr sz="1650" spc="-220" dirty="0">
                <a:solidFill>
                  <a:srgbClr val="66B374"/>
                </a:solidFill>
                <a:latin typeface="Arial"/>
                <a:cs typeface="Arial"/>
              </a:rPr>
              <a:t>1</a:t>
            </a:r>
            <a:r>
              <a:rPr sz="1650" spc="-110" dirty="0">
                <a:solidFill>
                  <a:srgbClr val="66B374"/>
                </a:solidFill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76000" y="3959177"/>
            <a:ext cx="60134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1150" b="1" spc="-275" dirty="0">
                <a:solidFill>
                  <a:srgbClr val="ACACA5"/>
                </a:solidFill>
                <a:latin typeface="Times New Roman"/>
                <a:cs typeface="Times New Roman"/>
              </a:rPr>
              <a:t>T</a:t>
            </a:r>
            <a:r>
              <a:rPr sz="1150" b="1" spc="-280" dirty="0">
                <a:solidFill>
                  <a:srgbClr val="ACACA5"/>
                </a:solidFill>
                <a:latin typeface="Times New Roman"/>
                <a:cs typeface="Times New Roman"/>
              </a:rPr>
              <a:t>a</a:t>
            </a:r>
            <a:r>
              <a:rPr sz="1150" b="1" spc="-145" dirty="0">
                <a:solidFill>
                  <a:srgbClr val="ACACA5"/>
                </a:solidFill>
                <a:latin typeface="Times New Roman"/>
                <a:cs typeface="Times New Roman"/>
              </a:rPr>
              <a:t>11Nn</a:t>
            </a: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920"/>
              </a:spcBef>
            </a:pPr>
            <a:r>
              <a:rPr sz="1050" spc="40" dirty="0">
                <a:solidFill>
                  <a:srgbClr val="ACACA5"/>
                </a:solidFill>
                <a:latin typeface="Times New Roman"/>
                <a:cs typeface="Times New Roman"/>
              </a:rPr>
              <a:t>Zuoy.,.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110" dirty="0">
                <a:solidFill>
                  <a:srgbClr val="66B374"/>
                </a:solidFill>
                <a:latin typeface="Courier New"/>
                <a:cs typeface="Courier New"/>
              </a:rPr>
              <a:t>7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78800" y="4496265"/>
            <a:ext cx="2533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66B374"/>
                </a:solidFill>
                <a:latin typeface="Courier New"/>
                <a:cs typeface="Courier New"/>
              </a:rPr>
              <a:t>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9400" y="4496265"/>
            <a:ext cx="25590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345" dirty="0">
                <a:solidFill>
                  <a:srgbClr val="87C393"/>
                </a:solidFill>
                <a:latin typeface="Courier New"/>
                <a:cs typeface="Courier New"/>
              </a:rPr>
              <a:t>1</a:t>
            </a:r>
            <a:r>
              <a:rPr sz="1900" spc="-130" dirty="0">
                <a:solidFill>
                  <a:srgbClr val="66B374"/>
                </a:solidFill>
                <a:latin typeface="Courier New"/>
                <a:cs typeface="Courier New"/>
              </a:rPr>
              <a:t>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72700" y="4496265"/>
            <a:ext cx="2724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100" dirty="0">
                <a:solidFill>
                  <a:srgbClr val="66B374"/>
                </a:solidFill>
                <a:latin typeface="Courier New"/>
                <a:cs typeface="Courier New"/>
              </a:rPr>
              <a:t>6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78800" y="5016965"/>
            <a:ext cx="2184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45" dirty="0">
                <a:solidFill>
                  <a:srgbClr val="66B374"/>
                </a:solidFill>
                <a:latin typeface="Courier New"/>
                <a:cs typeface="Courier New"/>
              </a:rPr>
              <a:t>2</a:t>
            </a:r>
            <a:r>
              <a:rPr sz="1900" spc="-52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69400" y="5016965"/>
            <a:ext cx="2717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45" dirty="0">
                <a:solidFill>
                  <a:srgbClr val="66B374"/>
                </a:solidFill>
                <a:latin typeface="Courier New"/>
                <a:cs typeface="Courier New"/>
              </a:rPr>
              <a:t>2</a:t>
            </a:r>
            <a:r>
              <a:rPr sz="1900" spc="-105" dirty="0">
                <a:solidFill>
                  <a:srgbClr val="66B374"/>
                </a:solidFill>
                <a:latin typeface="Courier New"/>
                <a:cs typeface="Courier New"/>
              </a:rPr>
              <a:t>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60000" y="5016965"/>
            <a:ext cx="2686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45" dirty="0">
                <a:solidFill>
                  <a:srgbClr val="66B374"/>
                </a:solidFill>
                <a:latin typeface="Courier New"/>
                <a:cs typeface="Courier New"/>
              </a:rPr>
              <a:t>2</a:t>
            </a:r>
            <a:r>
              <a:rPr sz="1900" spc="-130" dirty="0">
                <a:solidFill>
                  <a:srgbClr val="66B374"/>
                </a:solidFill>
                <a:latin typeface="Courier New"/>
                <a:cs typeface="Courier New"/>
              </a:rPr>
              <a:t>3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50600" y="5016965"/>
            <a:ext cx="2787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45" dirty="0">
                <a:solidFill>
                  <a:srgbClr val="66B374"/>
                </a:solidFill>
                <a:latin typeface="Courier New"/>
                <a:cs typeface="Courier New"/>
              </a:rPr>
              <a:t>2</a:t>
            </a:r>
            <a:r>
              <a:rPr sz="1900" spc="-50" dirty="0">
                <a:solidFill>
                  <a:srgbClr val="66B374"/>
                </a:solidFill>
                <a:latin typeface="Courier New"/>
                <a:cs typeface="Courier New"/>
              </a:rPr>
              <a:t>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28400" y="5301817"/>
            <a:ext cx="345440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80"/>
              </a:lnSpc>
            </a:pPr>
            <a:r>
              <a:rPr sz="1300" spc="400" dirty="0">
                <a:solidFill>
                  <a:srgbClr val="ACACA5"/>
                </a:solidFill>
                <a:latin typeface="Arial"/>
                <a:cs typeface="Arial"/>
              </a:rPr>
              <a:t>t</a:t>
            </a:r>
            <a:r>
              <a:rPr sz="1300" spc="370" dirty="0">
                <a:solidFill>
                  <a:srgbClr val="ACACA5"/>
                </a:solidFill>
                <a:latin typeface="Arial"/>
                <a:cs typeface="Arial"/>
              </a:rPr>
              <a:t>t</a:t>
            </a:r>
            <a:r>
              <a:rPr sz="1300" spc="175" dirty="0">
                <a:solidFill>
                  <a:srgbClr val="ACACA5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</a:pPr>
            <a:r>
              <a:rPr sz="1300" spc="-75" dirty="0">
                <a:solidFill>
                  <a:srgbClr val="ACACA5"/>
                </a:solidFill>
                <a:latin typeface="Arial"/>
                <a:cs typeface="Arial"/>
              </a:rPr>
              <a:t>-!!</a:t>
            </a:r>
            <a:r>
              <a:rPr sz="1300" spc="-140" dirty="0">
                <a:solidFill>
                  <a:srgbClr val="ACACA5"/>
                </a:solidFill>
                <a:latin typeface="Arial"/>
                <a:cs typeface="Arial"/>
              </a:rPr>
              <a:t>i</a:t>
            </a:r>
            <a:r>
              <a:rPr sz="1300" spc="420" dirty="0">
                <a:solidFill>
                  <a:srgbClr val="ACACA5"/>
                </a:solidFill>
                <a:latin typeface="Arial"/>
                <a:cs typeface="Arial"/>
              </a:rPr>
              <a:t>ll</a:t>
            </a:r>
            <a:endParaRPr sz="1300">
              <a:latin typeface="Arial"/>
              <a:cs typeface="Arial"/>
            </a:endParaRPr>
          </a:p>
          <a:p>
            <a:pPr marL="12700" indent="12700">
              <a:lnSpc>
                <a:spcPts val="1430"/>
              </a:lnSpc>
            </a:pPr>
            <a:r>
              <a:rPr sz="1300" spc="-30" dirty="0">
                <a:solidFill>
                  <a:srgbClr val="ACACA5"/>
                </a:solidFill>
                <a:latin typeface="Times New Roman"/>
                <a:cs typeface="Times New Roman"/>
              </a:rPr>
              <a:t>lltlll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300" spc="30" dirty="0">
                <a:solidFill>
                  <a:srgbClr val="ACACA5"/>
                </a:solidFill>
                <a:latin typeface="Times New Roman"/>
                <a:cs typeface="Times New Roman"/>
              </a:rPr>
              <a:t>Jlitl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7300" y="5016965"/>
            <a:ext cx="2736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110" dirty="0">
                <a:solidFill>
                  <a:srgbClr val="66B374"/>
                </a:solidFill>
                <a:latin typeface="Courier New"/>
                <a:cs typeface="Courier New"/>
              </a:rPr>
              <a:t>4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0300" y="4727907"/>
            <a:ext cx="3598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200" b="1" spc="-140" dirty="0">
                <a:solidFill>
                  <a:srgbClr val="DB7954"/>
                </a:solidFill>
                <a:latin typeface="Arial"/>
                <a:cs typeface="Arial"/>
              </a:rPr>
              <a:t>T</a:t>
            </a:r>
            <a:r>
              <a:rPr sz="1200" b="1" spc="-70" dirty="0">
                <a:solidFill>
                  <a:srgbClr val="DB7954"/>
                </a:solidFill>
                <a:latin typeface="Arial"/>
                <a:cs typeface="Arial"/>
              </a:rPr>
              <a:t>r</a:t>
            </a:r>
            <a:r>
              <a:rPr sz="1200" b="1" spc="-25" dirty="0">
                <a:solidFill>
                  <a:srgbClr val="DB7954"/>
                </a:solidFill>
                <a:latin typeface="Arial"/>
                <a:cs typeface="Arial"/>
              </a:rPr>
              <a:t>ain</a:t>
            </a:r>
            <a:r>
              <a:rPr sz="1200" b="1" spc="85" dirty="0">
                <a:solidFill>
                  <a:srgbClr val="DB7954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DB7954"/>
                </a:solidFill>
                <a:latin typeface="Arial"/>
                <a:cs typeface="Arial"/>
              </a:rPr>
              <a:t>Opera</a:t>
            </a:r>
            <a:r>
              <a:rPr sz="1200" b="1" spc="-30" dirty="0">
                <a:solidFill>
                  <a:srgbClr val="DB7954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DB7954"/>
                </a:solidFill>
                <a:latin typeface="Arial"/>
                <a:cs typeface="Arial"/>
              </a:rPr>
              <a:t>i</a:t>
            </a:r>
            <a:r>
              <a:rPr sz="1200" b="1" spc="-45" dirty="0">
                <a:solidFill>
                  <a:srgbClr val="DB7954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DB7954"/>
                </a:solidFill>
                <a:latin typeface="Arial"/>
                <a:cs typeface="Arial"/>
              </a:rPr>
              <a:t>n </a:t>
            </a:r>
            <a:r>
              <a:rPr sz="1200" b="1" spc="-25" dirty="0">
                <a:solidFill>
                  <a:srgbClr val="DB7954"/>
                </a:solidFill>
                <a:latin typeface="Arial"/>
                <a:cs typeface="Arial"/>
              </a:rPr>
              <a:t>Dia</a:t>
            </a:r>
            <a:r>
              <a:rPr sz="1200" b="1" spc="-150" dirty="0">
                <a:solidFill>
                  <a:srgbClr val="DB7954"/>
                </a:solidFill>
                <a:latin typeface="Arial"/>
                <a:cs typeface="Arial"/>
              </a:rPr>
              <a:t>g</a:t>
            </a:r>
            <a:r>
              <a:rPr sz="1200" b="1" spc="-30" dirty="0">
                <a:solidFill>
                  <a:srgbClr val="DB7954"/>
                </a:solidFill>
                <a:latin typeface="Arial"/>
                <a:cs typeface="Arial"/>
              </a:rPr>
              <a:t>ram</a:t>
            </a:r>
            <a:r>
              <a:rPr sz="1200" b="1" spc="50" dirty="0">
                <a:solidFill>
                  <a:srgbClr val="DB7954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B7954"/>
                </a:solidFill>
                <a:latin typeface="Arial"/>
                <a:cs typeface="Arial"/>
              </a:rPr>
              <a:t>of</a:t>
            </a:r>
            <a:r>
              <a:rPr sz="1200" b="1" spc="80" dirty="0">
                <a:solidFill>
                  <a:srgbClr val="DB7954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DB7954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DB7954"/>
                </a:solidFill>
                <a:latin typeface="Arial"/>
                <a:cs typeface="Arial"/>
              </a:rPr>
              <a:t>aiw</a:t>
            </a:r>
            <a:r>
              <a:rPr sz="1200" b="1" spc="-30" dirty="0">
                <a:solidFill>
                  <a:srgbClr val="DB7954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DB7954"/>
                </a:solidFill>
                <a:latin typeface="Arial"/>
                <a:cs typeface="Arial"/>
              </a:rPr>
              <a:t>n </a:t>
            </a:r>
            <a:r>
              <a:rPr sz="1200" b="1" spc="30" dirty="0">
                <a:solidFill>
                  <a:srgbClr val="D6673F"/>
                </a:solidFill>
                <a:latin typeface="Arial"/>
                <a:cs typeface="Arial"/>
              </a:rPr>
              <a:t>H</a:t>
            </a:r>
            <a:r>
              <a:rPr sz="1200" b="1" spc="-140" dirty="0">
                <a:solidFill>
                  <a:srgbClr val="E19070"/>
                </a:solidFill>
                <a:latin typeface="Arial"/>
                <a:cs typeface="Arial"/>
              </a:rPr>
              <a:t>i</a:t>
            </a:r>
            <a:r>
              <a:rPr sz="1200" b="1" spc="-140" dirty="0">
                <a:solidFill>
                  <a:srgbClr val="DB7954"/>
                </a:solidFill>
                <a:latin typeface="Arial"/>
                <a:cs typeface="Arial"/>
              </a:rPr>
              <a:t>g</a:t>
            </a:r>
            <a:r>
              <a:rPr sz="1200" b="1" spc="10" dirty="0">
                <a:solidFill>
                  <a:srgbClr val="DB7954"/>
                </a:solidFill>
                <a:latin typeface="Arial"/>
                <a:cs typeface="Arial"/>
              </a:rPr>
              <a:t>h </a:t>
            </a:r>
            <a:r>
              <a:rPr sz="1200" b="1" spc="-80" dirty="0">
                <a:solidFill>
                  <a:srgbClr val="DB7954"/>
                </a:solidFill>
                <a:latin typeface="Arial"/>
                <a:cs typeface="Arial"/>
              </a:rPr>
              <a:t>Speed</a:t>
            </a:r>
            <a:r>
              <a:rPr sz="1200" b="1" spc="125" dirty="0">
                <a:solidFill>
                  <a:srgbClr val="DB7954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DB7954"/>
                </a:solidFill>
                <a:latin typeface="Arial"/>
                <a:cs typeface="Arial"/>
              </a:rPr>
              <a:t>Rail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sz="1150" spc="55" dirty="0">
                <a:solidFill>
                  <a:srgbClr val="ACACA5"/>
                </a:solidFill>
                <a:latin typeface="Times New Roman"/>
                <a:cs typeface="Times New Roman"/>
              </a:rPr>
              <a:t>2007</a:t>
            </a:r>
            <a:r>
              <a:rPr sz="1150" spc="-20" dirty="0">
                <a:solidFill>
                  <a:srgbClr val="ACACA5"/>
                </a:solidFill>
                <a:latin typeface="Times New Roman"/>
                <a:cs typeface="Times New Roman"/>
              </a:rPr>
              <a:t> </a:t>
            </a:r>
            <a:r>
              <a:rPr sz="1150" spc="80" dirty="0">
                <a:solidFill>
                  <a:srgbClr val="ACACA5"/>
                </a:solidFill>
                <a:latin typeface="Times New Roman"/>
                <a:cs typeface="Times New Roman"/>
              </a:rPr>
              <a:t>J</a:t>
            </a:r>
            <a:r>
              <a:rPr sz="1150" spc="90" dirty="0">
                <a:solidFill>
                  <a:srgbClr val="ACACA5"/>
                </a:solidFill>
                <a:latin typeface="Times New Roman"/>
                <a:cs typeface="Times New Roman"/>
              </a:rPr>
              <a:t>u</a:t>
            </a:r>
            <a:r>
              <a:rPr sz="1150" spc="-25" dirty="0">
                <a:solidFill>
                  <a:srgbClr val="A59A82"/>
                </a:solidFill>
                <a:latin typeface="Times New Roman"/>
                <a:cs typeface="Times New Roman"/>
              </a:rPr>
              <a:t>l</a:t>
            </a:r>
            <a:r>
              <a:rPr sz="1150" spc="25" dirty="0">
                <a:solidFill>
                  <a:srgbClr val="ACACA5"/>
                </a:solidFill>
                <a:latin typeface="Times New Roman"/>
                <a:cs typeface="Times New Roman"/>
              </a:rPr>
              <a:t>y</a:t>
            </a:r>
            <a:r>
              <a:rPr sz="1150" spc="105" dirty="0">
                <a:solidFill>
                  <a:srgbClr val="ACACA5"/>
                </a:solidFill>
                <a:latin typeface="Times New Roman"/>
                <a:cs typeface="Times New Roman"/>
              </a:rPr>
              <a:t> </a:t>
            </a:r>
            <a:r>
              <a:rPr sz="1150" spc="55" dirty="0">
                <a:solidFill>
                  <a:srgbClr val="ACACA5"/>
                </a:solidFill>
                <a:latin typeface="Times New Roman"/>
                <a:cs typeface="Times New Roman"/>
              </a:rPr>
              <a:t>27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41800" y="5016965"/>
            <a:ext cx="3232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  <a:tab pos="1993264" algn="l"/>
                <a:tab pos="2958465" algn="l"/>
              </a:tabLst>
            </a:pP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66B374"/>
                </a:solidFill>
                <a:latin typeface="Courier New"/>
                <a:cs typeface="Courier New"/>
              </a:rPr>
              <a:t>7</a:t>
            </a:r>
            <a:r>
              <a:rPr sz="1900" dirty="0">
                <a:solidFill>
                  <a:srgbClr val="66B374"/>
                </a:solidFill>
                <a:latin typeface="Courier New"/>
                <a:cs typeface="Courier New"/>
              </a:rPr>
              <a:t>	</a:t>
            </a:r>
            <a:r>
              <a:rPr sz="1900" spc="-685" dirty="0">
                <a:solidFill>
                  <a:srgbClr val="66B374"/>
                </a:solidFill>
                <a:latin typeface="Courier New"/>
                <a:cs typeface="Courier New"/>
              </a:rPr>
              <a:t>1</a:t>
            </a:r>
            <a:r>
              <a:rPr sz="1900" spc="-900" dirty="0">
                <a:solidFill>
                  <a:srgbClr val="66B37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66B374"/>
                </a:solidFill>
                <a:latin typeface="Courier New"/>
                <a:cs typeface="Courier New"/>
              </a:rPr>
              <a:t>8</a:t>
            </a:r>
            <a:r>
              <a:rPr sz="1900" dirty="0">
                <a:solidFill>
                  <a:srgbClr val="66B374"/>
                </a:solidFill>
                <a:latin typeface="Courier New"/>
                <a:cs typeface="Courier New"/>
              </a:rPr>
              <a:t>	</a:t>
            </a:r>
            <a:r>
              <a:rPr sz="1900" spc="-390" dirty="0">
                <a:solidFill>
                  <a:srgbClr val="66B374"/>
                </a:solidFill>
                <a:latin typeface="Courier New"/>
                <a:cs typeface="Courier New"/>
              </a:rPr>
              <a:t>19</a:t>
            </a:r>
            <a:r>
              <a:rPr sz="1900" dirty="0">
                <a:solidFill>
                  <a:srgbClr val="66B374"/>
                </a:solidFill>
                <a:latin typeface="Courier New"/>
                <a:cs typeface="Courier New"/>
              </a:rPr>
              <a:t>	</a:t>
            </a:r>
            <a:r>
              <a:rPr sz="1900" spc="-345" dirty="0">
                <a:solidFill>
                  <a:srgbClr val="66B374"/>
                </a:solidFill>
                <a:latin typeface="Courier New"/>
                <a:cs typeface="Courier New"/>
              </a:rPr>
              <a:t>2</a:t>
            </a:r>
            <a:r>
              <a:rPr sz="1900" spc="110" dirty="0">
                <a:solidFill>
                  <a:srgbClr val="66B374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4090"/>
            <a:ext cx="11377930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80"/>
              </a:lnSpc>
            </a:pPr>
            <a:r>
              <a:rPr sz="4800" spc="270" dirty="0">
                <a:latin typeface="Times New Roman"/>
                <a:cs typeface="Times New Roman"/>
              </a:rPr>
              <a:t>APPLY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7270"/>
              </a:lnSpc>
            </a:pPr>
            <a:r>
              <a:rPr sz="6400" spc="305" dirty="0">
                <a:latin typeface="Times New Roman"/>
                <a:cs typeface="Times New Roman"/>
              </a:rPr>
              <a:t>AESTHETICS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-550" dirty="0">
                <a:latin typeface="Times New Roman"/>
                <a:cs typeface="Times New Roman"/>
              </a:rPr>
              <a:t>&amp;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280" dirty="0">
                <a:latin typeface="Times New Roman"/>
                <a:cs typeface="Times New Roman"/>
              </a:rPr>
              <a:t>TECHNIQUE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71564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1215" dirty="0">
                <a:solidFill>
                  <a:srgbClr val="E32400"/>
                </a:solidFill>
                <a:latin typeface="Times New Roman"/>
                <a:cs typeface="Times New Roman"/>
              </a:rPr>
              <a:t>6</a:t>
            </a:r>
            <a:endParaRPr sz="8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2512" baseline="-9259" dirty="0">
                <a:solidFill>
                  <a:srgbClr val="E32400"/>
                </a:solidFill>
              </a:rPr>
              <a:t>6</a:t>
            </a:r>
            <a:r>
              <a:rPr sz="3600" spc="170" dirty="0"/>
              <a:t>AESTHETICS</a:t>
            </a:r>
            <a:r>
              <a:rPr sz="3600" spc="180" dirty="0"/>
              <a:t> </a:t>
            </a:r>
            <a:r>
              <a:rPr sz="3600" spc="-310" dirty="0"/>
              <a:t>&amp;</a:t>
            </a:r>
            <a:r>
              <a:rPr sz="3600" spc="180" dirty="0"/>
              <a:t> </a:t>
            </a:r>
            <a:r>
              <a:rPr sz="3600" spc="160" dirty="0"/>
              <a:t>TECHNIQUE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1600" y="2505895"/>
            <a:ext cx="8376284" cy="439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01189">
              <a:lnSpc>
                <a:spcPct val="159700"/>
              </a:lnSpc>
            </a:pPr>
            <a:r>
              <a:rPr sz="2400" spc="270" dirty="0">
                <a:latin typeface="Times New Roman"/>
                <a:cs typeface="Times New Roman"/>
              </a:rPr>
              <a:t>have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properly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chosen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format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design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use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words,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numbers,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drawing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together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</a:pPr>
            <a:r>
              <a:rPr sz="2400" spc="200" dirty="0">
                <a:latin typeface="Times New Roman"/>
                <a:cs typeface="Times New Roman"/>
              </a:rPr>
              <a:t>reflect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balance,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proportion,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sense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relevant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scale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display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accessible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complexity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detail</a:t>
            </a:r>
            <a:endParaRPr sz="2400">
              <a:latin typeface="Times New Roman"/>
              <a:cs typeface="Times New Roman"/>
            </a:endParaRPr>
          </a:p>
          <a:p>
            <a:pPr marL="12700" marR="375920">
              <a:lnSpc>
                <a:spcPct val="159700"/>
              </a:lnSpc>
            </a:pPr>
            <a:r>
              <a:rPr sz="2400" spc="270" dirty="0">
                <a:latin typeface="Times New Roman"/>
                <a:cs typeface="Times New Roman"/>
              </a:rPr>
              <a:t>have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narrative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quality,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story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tell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about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draw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elements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professional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manner,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with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technical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details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production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done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with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care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0"/>
              </a:lnSpc>
              <a:spcBef>
                <a:spcPts val="1720"/>
              </a:spcBef>
            </a:pPr>
            <a:r>
              <a:rPr sz="2400" spc="220" dirty="0">
                <a:latin typeface="Times New Roman"/>
                <a:cs typeface="Times New Roman"/>
              </a:rPr>
              <a:t>avoid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content-free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decoration,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including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chartjunk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3996" y="2565438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0" y="0"/>
                </a:moveTo>
                <a:lnTo>
                  <a:pt x="31538" y="14157"/>
                </a:lnTo>
                <a:lnTo>
                  <a:pt x="3212" y="53288"/>
                </a:lnTo>
                <a:lnTo>
                  <a:pt x="0" y="76648"/>
                </a:lnTo>
                <a:lnTo>
                  <a:pt x="1193" y="88560"/>
                </a:lnTo>
                <a:lnTo>
                  <a:pt x="25073" y="133022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9" y="149665"/>
                </a:lnTo>
                <a:lnTo>
                  <a:pt x="124955" y="132920"/>
                </a:lnTo>
                <a:lnTo>
                  <a:pt x="147598" y="101747"/>
                </a:lnTo>
                <a:lnTo>
                  <a:pt x="151981" y="78010"/>
                </a:lnTo>
                <a:lnTo>
                  <a:pt x="151322" y="65964"/>
                </a:lnTo>
                <a:lnTo>
                  <a:pt x="129685" y="22278"/>
                </a:lnTo>
                <a:lnTo>
                  <a:pt x="89518" y="1209"/>
                </a:lnTo>
                <a:lnTo>
                  <a:pt x="7752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996" y="3200438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38" y="14156"/>
                </a:lnTo>
                <a:lnTo>
                  <a:pt x="3213" y="53287"/>
                </a:lnTo>
                <a:lnTo>
                  <a:pt x="0" y="76647"/>
                </a:lnTo>
                <a:lnTo>
                  <a:pt x="1193" y="88559"/>
                </a:lnTo>
                <a:lnTo>
                  <a:pt x="25073" y="133021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9" y="149664"/>
                </a:lnTo>
                <a:lnTo>
                  <a:pt x="124955" y="132920"/>
                </a:lnTo>
                <a:lnTo>
                  <a:pt x="147598" y="101747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8"/>
                </a:lnTo>
                <a:lnTo>
                  <a:pt x="89518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3996" y="37592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996" y="43434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996" y="49530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996" y="55118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996" y="66675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5">
                <a:moveTo>
                  <a:pt x="77521" y="0"/>
                </a:moveTo>
                <a:lnTo>
                  <a:pt x="31539" y="14156"/>
                </a:lnTo>
                <a:lnTo>
                  <a:pt x="3213" y="53287"/>
                </a:lnTo>
                <a:lnTo>
                  <a:pt x="0" y="76647"/>
                </a:lnTo>
                <a:lnTo>
                  <a:pt x="1193" y="88559"/>
                </a:lnTo>
                <a:lnTo>
                  <a:pt x="25072" y="133021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5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36600"/>
            <a:ext cx="11722100" cy="604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7118" y="7190197"/>
            <a:ext cx="769747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0" dirty="0">
                <a:latin typeface="Times New Roman"/>
                <a:cs typeface="Times New Roman"/>
              </a:rPr>
              <a:t>Juan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Velasco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85" dirty="0">
                <a:latin typeface="Times New Roman"/>
                <a:cs typeface="Times New Roman"/>
              </a:rPr>
              <a:t>Cornell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ornithologist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Edwing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Scholes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biologist/photographer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Tim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Laman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spc="105" dirty="0">
                <a:latin typeface="Times New Roman"/>
                <a:cs typeface="Times New Roman"/>
              </a:rPr>
              <a:t>Senior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Graphics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Editor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Fernando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Baptista,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Graphics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Specialist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Maggie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Smith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freelance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researcher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Fanna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Gebreyesus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100" dirty="0">
                <a:latin typeface="Times New Roman"/>
                <a:cs typeface="Times New Roman"/>
              </a:rPr>
              <a:t>National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Times New Roman"/>
                <a:cs typeface="Times New Roman"/>
              </a:rPr>
              <a:t>Geographic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2063821"/>
            <a:ext cx="8025130" cy="690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5" dirty="0">
                <a:latin typeface="Times New Roman"/>
                <a:cs typeface="Times New Roman"/>
              </a:rPr>
              <a:t>CLUTTER</a:t>
            </a:r>
            <a:endParaRPr sz="6400">
              <a:latin typeface="Times New Roman"/>
              <a:cs typeface="Times New Roman"/>
            </a:endParaRPr>
          </a:p>
          <a:p>
            <a:pPr marL="609600" marR="92075">
              <a:lnSpc>
                <a:spcPct val="159700"/>
              </a:lnSpc>
              <a:spcBef>
                <a:spcPts val="1900"/>
              </a:spcBef>
            </a:pPr>
            <a:r>
              <a:rPr sz="2400" spc="-40" dirty="0">
                <a:latin typeface="Times New Roman"/>
                <a:cs typeface="Times New Roman"/>
              </a:rPr>
              <a:t>If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visualization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too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cluttered,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don't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remove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data,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change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design.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Credibility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comes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from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detail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many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cases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one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can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clarify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design</a:t>
            </a:r>
            <a:r>
              <a:rPr sz="2400" spc="240" dirty="0">
                <a:latin typeface="Times New Roman"/>
                <a:cs typeface="Times New Roman"/>
              </a:rPr>
              <a:t> by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adding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detail.</a:t>
            </a:r>
            <a:endParaRPr sz="2400">
              <a:latin typeface="Times New Roman"/>
              <a:cs typeface="Times New Roman"/>
            </a:endParaRPr>
          </a:p>
          <a:p>
            <a:pPr marL="609600" marR="5080">
              <a:lnSpc>
                <a:spcPct val="159700"/>
              </a:lnSpc>
            </a:pPr>
            <a:r>
              <a:rPr sz="2400" spc="204" dirty="0">
                <a:latin typeface="Times New Roman"/>
                <a:cs typeface="Times New Roman"/>
              </a:rPr>
              <a:t>High-density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designs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also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allow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viewers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select,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narrate,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recast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personalize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for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their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own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uses.</a:t>
            </a:r>
            <a:endParaRPr sz="2400">
              <a:latin typeface="Times New Roman"/>
              <a:cs typeface="Times New Roman"/>
            </a:endParaRPr>
          </a:p>
          <a:p>
            <a:pPr marL="609600" marR="111760">
              <a:lnSpc>
                <a:spcPct val="159700"/>
              </a:lnSpc>
            </a:pPr>
            <a:r>
              <a:rPr sz="2400" spc="190" dirty="0">
                <a:latin typeface="Times New Roman"/>
                <a:cs typeface="Times New Roman"/>
              </a:rPr>
              <a:t>Data-thin,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forgetful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displays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move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viewers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toward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ignorance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passivity,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same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time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diminish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credibility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source.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996" y="34798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996" y="57912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996" y="75692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5">
                <a:moveTo>
                  <a:pt x="77521" y="0"/>
                </a:moveTo>
                <a:lnTo>
                  <a:pt x="31539" y="14156"/>
                </a:lnTo>
                <a:lnTo>
                  <a:pt x="3213" y="53287"/>
                </a:lnTo>
                <a:lnTo>
                  <a:pt x="0" y="76647"/>
                </a:lnTo>
                <a:lnTo>
                  <a:pt x="1193" y="88559"/>
                </a:lnTo>
                <a:lnTo>
                  <a:pt x="25072" y="133021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5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2512" baseline="-9259" dirty="0">
                <a:solidFill>
                  <a:srgbClr val="E32400"/>
                </a:solidFill>
              </a:rPr>
              <a:t>6</a:t>
            </a:r>
            <a:r>
              <a:rPr sz="3600" spc="170" dirty="0"/>
              <a:t>AESTHETICS</a:t>
            </a:r>
            <a:r>
              <a:rPr sz="3600" spc="180" dirty="0"/>
              <a:t> </a:t>
            </a:r>
            <a:r>
              <a:rPr sz="3600" spc="-310" dirty="0"/>
              <a:t>&amp;</a:t>
            </a:r>
            <a:r>
              <a:rPr sz="3600" spc="180" dirty="0"/>
              <a:t> </a:t>
            </a:r>
            <a:r>
              <a:rPr sz="3600" spc="160" dirty="0"/>
              <a:t>TECHNIQUE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8763000" y="1600200"/>
            <a:ext cx="3822700" cy="279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1244600"/>
            <a:ext cx="11595100" cy="632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7118" y="7812497"/>
            <a:ext cx="7573009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1200" u="sng" spc="114" dirty="0">
                <a:latin typeface="Times New Roman"/>
                <a:cs typeface="Times New Roman"/>
              </a:rPr>
              <a:t>JFlowMap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research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prototype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developed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University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Fribourg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experiments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various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visualization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techniques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spatial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interactions,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i.e.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interactions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5" dirty="0">
                <a:latin typeface="Times New Roman"/>
                <a:cs typeface="Times New Roman"/>
              </a:rPr>
              <a:t>between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pairs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geographic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locations.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These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85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migrations,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movement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Times New Roman"/>
                <a:cs typeface="Times New Roman"/>
              </a:rPr>
              <a:t>goods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Times New Roman"/>
                <a:cs typeface="Times New Roman"/>
              </a:rPr>
              <a:t>people,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network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traffic,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any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kind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entities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“flowing”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5" dirty="0">
                <a:latin typeface="Times New Roman"/>
                <a:cs typeface="Times New Roman"/>
              </a:rPr>
              <a:t>between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3581400"/>
            <a:ext cx="13296900" cy="2553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80"/>
              </a:lnSpc>
            </a:pPr>
            <a:r>
              <a:rPr sz="4800" dirty="0">
                <a:cs typeface="Times New Roman"/>
              </a:rPr>
              <a:t>STRIVE FOR</a:t>
            </a:r>
          </a:p>
          <a:p>
            <a:pPr marL="12700">
              <a:lnSpc>
                <a:spcPts val="7300"/>
              </a:lnSpc>
            </a:pPr>
            <a:r>
              <a:rPr sz="6400" dirty="0">
                <a:cs typeface="Times New Roman"/>
              </a:rPr>
              <a:t>GRAPHICAL </a:t>
            </a:r>
            <a:r>
              <a:rPr sz="6400" dirty="0" smtClean="0">
                <a:cs typeface="Times New Roman"/>
              </a:rPr>
              <a:t>INTEGRITY</a:t>
            </a:r>
            <a:endParaRPr lang="en-US" sz="6400" dirty="0" smtClean="0">
              <a:cs typeface="Times New Roman"/>
            </a:endParaRPr>
          </a:p>
          <a:p>
            <a:pPr marL="12700">
              <a:lnSpc>
                <a:spcPts val="7300"/>
              </a:lnSpc>
            </a:pPr>
            <a:r>
              <a:rPr sz="3600" dirty="0" smtClean="0">
                <a:cs typeface="Times New Roman"/>
              </a:rPr>
              <a:t>Visual </a:t>
            </a:r>
            <a:r>
              <a:rPr sz="3600" dirty="0">
                <a:cs typeface="Times New Roman"/>
              </a:rPr>
              <a:t>representations of data </a:t>
            </a:r>
            <a:r>
              <a:rPr sz="3600" dirty="0" smtClean="0">
                <a:cs typeface="Times New Roman"/>
              </a:rPr>
              <a:t>must</a:t>
            </a:r>
            <a:r>
              <a:rPr lang="en-US" sz="3600" dirty="0" smtClean="0">
                <a:cs typeface="Times New Roman"/>
              </a:rPr>
              <a:t> t</a:t>
            </a:r>
            <a:r>
              <a:rPr sz="3600" dirty="0" smtClean="0">
                <a:cs typeface="Times New Roman"/>
              </a:rPr>
              <a:t>ell </a:t>
            </a:r>
            <a:r>
              <a:rPr sz="3600" dirty="0">
                <a:cs typeface="Times New Roman"/>
              </a:rPr>
              <a:t>the truth.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596900"/>
            <a:ext cx="11480798" cy="641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618" y="7399747"/>
            <a:ext cx="484949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1200" spc="120" dirty="0">
                <a:latin typeface="Times New Roman"/>
                <a:cs typeface="Times New Roman"/>
              </a:rPr>
              <a:t>Hyperakt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Times New Roman"/>
                <a:cs typeface="Times New Roman"/>
              </a:rPr>
              <a:t>Ekene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Ijeoma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visualized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migrations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over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space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Refugee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Project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u="sng" spc="135" dirty="0">
                <a:latin typeface="Times New Roman"/>
                <a:cs typeface="Times New Roman"/>
                <a:hlinkClick r:id="rId4"/>
              </a:rPr>
              <a:t>http://www.therefugeeproject.org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4600" y="7048500"/>
            <a:ext cx="4648200" cy="1854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2063821"/>
            <a:ext cx="7893684" cy="632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5" dirty="0">
                <a:latin typeface="Times New Roman"/>
                <a:cs typeface="Times New Roman"/>
              </a:rPr>
              <a:t>CLUTTER</a:t>
            </a:r>
            <a:endParaRPr sz="6400">
              <a:latin typeface="Times New Roman"/>
              <a:cs typeface="Times New Roman"/>
            </a:endParaRPr>
          </a:p>
          <a:p>
            <a:pPr marL="673100" marR="5080">
              <a:lnSpc>
                <a:spcPct val="159700"/>
              </a:lnSpc>
              <a:spcBef>
                <a:spcPts val="1900"/>
              </a:spcBef>
            </a:pPr>
            <a:r>
              <a:rPr sz="2400" spc="280" dirty="0">
                <a:latin typeface="Times New Roman"/>
                <a:cs typeface="Times New Roman"/>
              </a:rPr>
              <a:t>Empty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space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may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reduce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clutter,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but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not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how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much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empty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space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there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is,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but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rather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how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used.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how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much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information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there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is,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but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rather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how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effectively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arranged.</a:t>
            </a:r>
            <a:endParaRPr sz="2400">
              <a:latin typeface="Times New Roman"/>
              <a:cs typeface="Times New Roman"/>
            </a:endParaRPr>
          </a:p>
          <a:p>
            <a:pPr marL="673100" marR="74930">
              <a:lnSpc>
                <a:spcPct val="159700"/>
              </a:lnSpc>
            </a:pPr>
            <a:r>
              <a:rPr sz="2400" spc="220" dirty="0">
                <a:latin typeface="Times New Roman"/>
                <a:cs typeface="Times New Roman"/>
              </a:rPr>
              <a:t>Low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density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computer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displays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lead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spreading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information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out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over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many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screens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dialog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boxes.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Place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information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adjacent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space,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stacked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time,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avoid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`Where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am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I?'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996" y="34798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996" y="5791239"/>
            <a:ext cx="152400" cy="151765"/>
          </a:xfrm>
          <a:custGeom>
            <a:avLst/>
            <a:gdLst/>
            <a:ahLst/>
            <a:cxnLst/>
            <a:rect l="l" t="t" r="r" b="b"/>
            <a:pathLst>
              <a:path w="152400" h="151764">
                <a:moveTo>
                  <a:pt x="77521" y="0"/>
                </a:moveTo>
                <a:lnTo>
                  <a:pt x="31540" y="14156"/>
                </a:lnTo>
                <a:lnTo>
                  <a:pt x="3213" y="53286"/>
                </a:lnTo>
                <a:lnTo>
                  <a:pt x="0" y="76646"/>
                </a:lnTo>
                <a:lnTo>
                  <a:pt x="1193" y="88558"/>
                </a:lnTo>
                <a:lnTo>
                  <a:pt x="25072" y="133020"/>
                </a:lnTo>
                <a:lnTo>
                  <a:pt x="66989" y="151304"/>
                </a:lnTo>
                <a:lnTo>
                  <a:pt x="78646" y="151413"/>
                </a:lnTo>
                <a:lnTo>
                  <a:pt x="90438" y="149665"/>
                </a:lnTo>
                <a:lnTo>
                  <a:pt x="124954" y="132921"/>
                </a:lnTo>
                <a:lnTo>
                  <a:pt x="147598" y="101748"/>
                </a:lnTo>
                <a:lnTo>
                  <a:pt x="151981" y="78011"/>
                </a:lnTo>
                <a:lnTo>
                  <a:pt x="151322" y="65965"/>
                </a:lnTo>
                <a:lnTo>
                  <a:pt x="129685" y="22279"/>
                </a:lnTo>
                <a:lnTo>
                  <a:pt x="89519" y="1209"/>
                </a:lnTo>
                <a:lnTo>
                  <a:pt x="7752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2512" baseline="-9259" dirty="0">
                <a:solidFill>
                  <a:srgbClr val="E32400"/>
                </a:solidFill>
              </a:rPr>
              <a:t>6</a:t>
            </a:r>
            <a:r>
              <a:rPr sz="3600" spc="170" dirty="0"/>
              <a:t>AESTHETICS</a:t>
            </a:r>
            <a:r>
              <a:rPr sz="3600" spc="180" dirty="0"/>
              <a:t> </a:t>
            </a:r>
            <a:r>
              <a:rPr sz="3600" spc="-310" dirty="0"/>
              <a:t>&amp;</a:t>
            </a:r>
            <a:r>
              <a:rPr sz="3600" spc="180" dirty="0"/>
              <a:t> </a:t>
            </a:r>
            <a:r>
              <a:rPr sz="3600" spc="160" dirty="0"/>
              <a:t>TECHNIQUE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700" y="1892300"/>
            <a:ext cx="11188700" cy="786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7118" y="617947"/>
            <a:ext cx="7614284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1200" spc="12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graduate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project,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Michael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Barry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Brian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Times New Roman"/>
                <a:cs typeface="Times New Roman"/>
              </a:rPr>
              <a:t>Card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explored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Boston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subway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system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through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set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annotated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interactives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show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train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routes,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usage,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Times New Roman"/>
                <a:cs typeface="Times New Roman"/>
              </a:rPr>
              <a:t>schedulin</a:t>
            </a:r>
            <a:r>
              <a:rPr sz="1200" spc="13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. </a:t>
            </a:r>
            <a:r>
              <a:rPr sz="1200" u="sng" spc="130" dirty="0">
                <a:latin typeface="Times New Roman"/>
                <a:cs typeface="Times New Roman"/>
                <a:hlinkClick r:id="rId4"/>
              </a:rPr>
              <a:t>http://mbtaviz.github.io/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2508321"/>
            <a:ext cx="8960485" cy="606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00935">
              <a:lnSpc>
                <a:spcPts val="7200"/>
              </a:lnSpc>
            </a:pPr>
            <a:r>
              <a:rPr sz="6400" spc="200" dirty="0">
                <a:latin typeface="Times New Roman"/>
                <a:cs typeface="Times New Roman"/>
              </a:rPr>
              <a:t>LAYERING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415" dirty="0">
                <a:latin typeface="Times New Roman"/>
                <a:cs typeface="Times New Roman"/>
              </a:rPr>
              <a:t>AND</a:t>
            </a:r>
            <a:r>
              <a:rPr sz="6400" spc="140" dirty="0">
                <a:latin typeface="Times New Roman"/>
                <a:cs typeface="Times New Roman"/>
              </a:rPr>
              <a:t> </a:t>
            </a:r>
            <a:r>
              <a:rPr sz="6400" spc="395" dirty="0">
                <a:latin typeface="Times New Roman"/>
                <a:cs typeface="Times New Roman"/>
              </a:rPr>
              <a:t>SEPARATION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739"/>
              </a:spcBef>
            </a:pPr>
            <a:r>
              <a:rPr sz="2400" spc="150" dirty="0">
                <a:latin typeface="Times New Roman"/>
                <a:cs typeface="Times New Roman"/>
              </a:rPr>
              <a:t>Implies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using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color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other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differentiation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separate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important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classes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information.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Consider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colormapped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surface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that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requires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annotation.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colormap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uses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all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possible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colors,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positioning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annotation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will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be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difficult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because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color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clashes.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better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approach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might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be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use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intensity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single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hue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for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colormap,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leaving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visual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space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for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addition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information;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i.e.,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annotation.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2512" baseline="-9259" dirty="0">
                <a:solidFill>
                  <a:srgbClr val="E32400"/>
                </a:solidFill>
              </a:rPr>
              <a:t>6</a:t>
            </a:r>
            <a:r>
              <a:rPr sz="3600" spc="170" dirty="0"/>
              <a:t>AESTHETICS</a:t>
            </a:r>
            <a:r>
              <a:rPr sz="3600" spc="180" dirty="0"/>
              <a:t> </a:t>
            </a:r>
            <a:r>
              <a:rPr sz="3600" spc="-310" dirty="0"/>
              <a:t>&amp;</a:t>
            </a:r>
            <a:r>
              <a:rPr sz="3600" spc="180" dirty="0"/>
              <a:t> </a:t>
            </a:r>
            <a:r>
              <a:rPr sz="3600" spc="160" dirty="0"/>
              <a:t>TECHNIQUE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200" y="304799"/>
            <a:ext cx="7356918" cy="9178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02600" y="2362200"/>
            <a:ext cx="3733800" cy="340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2800" dirty="0">
                <a:cs typeface="Times New Roman"/>
              </a:rPr>
              <a:t>Muted colors, subtle shading and thin contour lines allow multiple types of data to be layered together in this 1958 topographic map of Chattanooga, Tennessee.</a:t>
            </a:r>
            <a:endParaRPr sz="2800"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502400" y="4464374"/>
            <a:ext cx="6309729" cy="3162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73100" y="4169595"/>
            <a:ext cx="606679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700"/>
              </a:lnSpc>
            </a:pPr>
            <a:r>
              <a:rPr sz="2400" dirty="0">
                <a:cs typeface="Times New Roman"/>
              </a:rPr>
              <a:t>Effective layering of information is often difficult because an omnipresent, yet subtle, design issue is </a:t>
            </a:r>
            <a:r>
              <a:rPr sz="2400" dirty="0" smtClean="0">
                <a:cs typeface="Times New Roman"/>
              </a:rPr>
              <a:t>involved:</a:t>
            </a:r>
            <a:r>
              <a:rPr lang="en-US" sz="2400" dirty="0" smtClean="0">
                <a:cs typeface="Times New Roman"/>
              </a:rPr>
              <a:t> </a:t>
            </a:r>
            <a:r>
              <a:rPr sz="2400" dirty="0" smtClean="0">
                <a:cs typeface="Times New Roman"/>
              </a:rPr>
              <a:t>the </a:t>
            </a:r>
            <a:r>
              <a:rPr sz="2400" dirty="0">
                <a:cs typeface="Times New Roman"/>
              </a:rPr>
              <a:t>various elements collected together interact, creating non-information patterns and texture.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508321"/>
            <a:ext cx="7416800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50"/>
              </a:lnSpc>
            </a:pPr>
            <a:r>
              <a:rPr sz="6400" dirty="0">
                <a:cs typeface="Times New Roman"/>
              </a:rPr>
              <a:t>1 + 1 = 3 </a:t>
            </a:r>
            <a:r>
              <a:rPr lang="en-US" sz="6400" dirty="0" smtClean="0">
                <a:cs typeface="Times New Roman"/>
              </a:rPr>
              <a:t>(or more)</a:t>
            </a:r>
            <a:endParaRPr sz="6400" dirty="0"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600" spc="2512" baseline="-9259" dirty="0">
                <a:solidFill>
                  <a:srgbClr val="E32400"/>
                </a:solidFill>
              </a:rPr>
              <a:t>6</a:t>
            </a:r>
            <a:r>
              <a:rPr sz="3600" spc="170" dirty="0"/>
              <a:t>AESTHETICS</a:t>
            </a:r>
            <a:r>
              <a:rPr sz="3600" spc="180" dirty="0"/>
              <a:t> </a:t>
            </a:r>
            <a:r>
              <a:rPr sz="3600" spc="-310" dirty="0"/>
              <a:t>&amp;</a:t>
            </a:r>
            <a:r>
              <a:rPr sz="3600" spc="180" dirty="0"/>
              <a:t> </a:t>
            </a:r>
            <a:r>
              <a:rPr sz="3600" spc="160" dirty="0"/>
              <a:t>TECHNIQUE</a:t>
            </a:r>
            <a:endParaRPr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04800"/>
            <a:ext cx="12166600" cy="8534400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41000" y="9067800"/>
            <a:ext cx="1811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20" dirty="0">
                <a:cs typeface="Times New Roman"/>
              </a:rPr>
              <a:t>Chart</a:t>
            </a:r>
            <a:r>
              <a:rPr sz="1200" spc="60" dirty="0">
                <a:cs typeface="Times New Roman"/>
              </a:rPr>
              <a:t> </a:t>
            </a:r>
            <a:r>
              <a:rPr sz="1200" spc="150" dirty="0">
                <a:cs typeface="Times New Roman"/>
              </a:rPr>
              <a:t>by</a:t>
            </a:r>
            <a:r>
              <a:rPr sz="1200" spc="60" dirty="0">
                <a:cs typeface="Times New Roman"/>
              </a:rPr>
              <a:t> </a:t>
            </a:r>
            <a:r>
              <a:rPr sz="1200" spc="135" dirty="0">
                <a:cs typeface="Times New Roman"/>
              </a:rPr>
              <a:t>Andrew</a:t>
            </a:r>
            <a:r>
              <a:rPr sz="1200" spc="60" dirty="0">
                <a:cs typeface="Times New Roman"/>
              </a:rPr>
              <a:t> </a:t>
            </a:r>
            <a:r>
              <a:rPr sz="1200" spc="110" dirty="0">
                <a:cs typeface="Times New Roman"/>
              </a:rPr>
              <a:t>Abela</a:t>
            </a:r>
            <a:endParaRPr sz="1200" dirty="0"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final word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30281" y="2971800"/>
            <a:ext cx="10896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principles should not be applied rigidly or in a peevish spirit; they are not logically or </a:t>
            </a:r>
            <a:r>
              <a:rPr lang="en-US" dirty="0" smtClean="0"/>
              <a:t>mathematically </a:t>
            </a:r>
            <a:r>
              <a:rPr lang="en-US" dirty="0"/>
              <a:t>certain; and </a:t>
            </a:r>
            <a:r>
              <a:rPr lang="en-US" i="1" dirty="0"/>
              <a:t>it is better to violate any principle than to place graceless or inelegant marks on </a:t>
            </a:r>
            <a:r>
              <a:rPr lang="en-US" i="1" dirty="0" smtClean="0"/>
              <a:t>paper</a:t>
            </a:r>
            <a:endParaRPr lang="en-US" i="1" dirty="0"/>
          </a:p>
          <a:p>
            <a:pPr marL="2285957" lvl="8" indent="0">
              <a:buNone/>
            </a:pPr>
            <a:r>
              <a:rPr lang="en-US" i="1" dirty="0" smtClean="0"/>
              <a:t>	--</a:t>
            </a:r>
            <a:r>
              <a:rPr lang="en-US" i="1" dirty="0" err="1" smtClean="0"/>
              <a:t>Tufte</a:t>
            </a:r>
            <a:r>
              <a:rPr lang="en-US" i="1" dirty="0" smtClean="0"/>
              <a:t>, </a:t>
            </a:r>
            <a:r>
              <a:rPr lang="en-US" dirty="0" smtClean="0"/>
              <a:t>Visual Display of Quantitative Information,</a:t>
            </a:r>
            <a:r>
              <a:rPr lang="en-US" i="1" dirty="0" smtClean="0"/>
              <a:t> page 191 </a:t>
            </a:r>
          </a:p>
        </p:txBody>
      </p:sp>
    </p:spTree>
    <p:extLst>
      <p:ext uri="{BB962C8B-B14F-4D97-AF65-F5344CB8AC3E}">
        <p14:creationId xmlns:p14="http://schemas.microsoft.com/office/powerpoint/2010/main" val="755946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654621"/>
            <a:ext cx="9584055" cy="122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80" dirty="0">
                <a:latin typeface="Times New Roman"/>
                <a:cs typeface="Times New Roman"/>
              </a:rPr>
              <a:t>FOR</a:t>
            </a:r>
            <a:r>
              <a:rPr sz="6400" spc="320" dirty="0">
                <a:latin typeface="Times New Roman"/>
                <a:cs typeface="Times New Roman"/>
              </a:rPr>
              <a:t> MORE </a:t>
            </a:r>
            <a:r>
              <a:rPr sz="6400" spc="295" dirty="0">
                <a:latin typeface="Times New Roman"/>
                <a:cs typeface="Times New Roman"/>
              </a:rPr>
              <a:t>TIPS</a:t>
            </a:r>
            <a:endParaRPr sz="6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u="sng" spc="120" dirty="0">
                <a:latin typeface="Times New Roman"/>
                <a:cs typeface="Times New Roman"/>
                <a:hlinkClick r:id="rId3"/>
              </a:rPr>
              <a:t>HTTP://WWW.SLIDESHARE.NET/MCGARRAHJESSEE/MCJEDWARD-TUFTENOTES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6045200"/>
            <a:ext cx="27940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9800" y="6070600"/>
            <a:ext cx="2832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6146800"/>
            <a:ext cx="2654300" cy="191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44193"/>
            <a:ext cx="5523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latin typeface="Times New Roman"/>
                <a:cs typeface="Times New Roman"/>
              </a:rPr>
              <a:t>GRAPHICAL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40767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-1220" dirty="0">
                <a:solidFill>
                  <a:srgbClr val="E32400"/>
                </a:solidFill>
                <a:latin typeface="Times New Roman"/>
                <a:cs typeface="Times New Roman"/>
              </a:rPr>
              <a:t>1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2940121"/>
            <a:ext cx="7066915" cy="396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245" dirty="0">
                <a:latin typeface="Times New Roman"/>
                <a:cs typeface="Times New Roman"/>
              </a:rPr>
              <a:t>THE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30" dirty="0">
                <a:latin typeface="Times New Roman"/>
                <a:cs typeface="Times New Roman"/>
              </a:rPr>
              <a:t>LIE</a:t>
            </a:r>
            <a:r>
              <a:rPr sz="6400" spc="320" dirty="0">
                <a:latin typeface="Times New Roman"/>
                <a:cs typeface="Times New Roman"/>
              </a:rPr>
              <a:t> </a:t>
            </a:r>
            <a:r>
              <a:rPr sz="6400" spc="459" dirty="0">
                <a:latin typeface="Times New Roman"/>
                <a:cs typeface="Times New Roman"/>
              </a:rPr>
              <a:t>FACTOR</a:t>
            </a:r>
            <a:endParaRPr sz="6400">
              <a:latin typeface="Times New Roman"/>
              <a:cs typeface="Times New Roman"/>
            </a:endParaRPr>
          </a:p>
          <a:p>
            <a:pPr marL="12700" marR="1223645">
              <a:lnSpc>
                <a:spcPct val="159700"/>
              </a:lnSpc>
              <a:spcBef>
                <a:spcPts val="1500"/>
              </a:spcBef>
            </a:pPr>
            <a:r>
              <a:rPr sz="2400" spc="215" dirty="0">
                <a:latin typeface="Times New Roman"/>
                <a:cs typeface="Times New Roman"/>
              </a:rPr>
              <a:t>Calculated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by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dividing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size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effect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shown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graphic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Times New Roman"/>
                <a:cs typeface="Times New Roman"/>
              </a:rPr>
              <a:t>by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size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effect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2197100">
              <a:lnSpc>
                <a:spcPct val="159700"/>
              </a:lnSpc>
            </a:pPr>
            <a:r>
              <a:rPr sz="2400" spc="-40" dirty="0">
                <a:latin typeface="Times New Roman"/>
                <a:cs typeface="Times New Roman"/>
              </a:rPr>
              <a:t>If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Lie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Factor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greater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than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400" dirty="0">
                <a:latin typeface="Times New Roman"/>
                <a:cs typeface="Times New Roman"/>
              </a:rPr>
              <a:t>1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graph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overstates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effect.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26400" y="4584700"/>
            <a:ext cx="37465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30018" y="6885397"/>
            <a:ext cx="316420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1200" spc="120" dirty="0">
                <a:latin typeface="Times New Roman"/>
                <a:cs typeface="Times New Roman"/>
              </a:rPr>
              <a:t>According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Tufte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Lie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Factor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this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graph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14.8.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numerical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change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53%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represented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by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graphical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change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(size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Times New Roman"/>
                <a:cs typeface="Times New Roman"/>
              </a:rPr>
              <a:t>horizontal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lines)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783%.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44193"/>
            <a:ext cx="5523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latin typeface="Times New Roman"/>
                <a:cs typeface="Times New Roman"/>
              </a:rPr>
              <a:t>GRAPHICAL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40767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-1220" dirty="0">
                <a:solidFill>
                  <a:srgbClr val="E32400"/>
                </a:solidFill>
                <a:latin typeface="Times New Roman"/>
                <a:cs typeface="Times New Roman"/>
              </a:rPr>
              <a:t>1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18021"/>
            <a:ext cx="6731634" cy="342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45235" algn="l"/>
              </a:tabLst>
            </a:pPr>
            <a:r>
              <a:rPr sz="6400" spc="-930" dirty="0">
                <a:latin typeface="Times New Roman"/>
                <a:cs typeface="Times New Roman"/>
              </a:rPr>
              <a:t>1</a:t>
            </a:r>
            <a:r>
              <a:rPr sz="6375" spc="367" baseline="20261" dirty="0">
                <a:latin typeface="Times New Roman"/>
                <a:cs typeface="Times New Roman"/>
              </a:rPr>
              <a:t>ST	</a:t>
            </a:r>
            <a:r>
              <a:rPr sz="6400" spc="250" dirty="0">
                <a:latin typeface="Times New Roman"/>
                <a:cs typeface="Times New Roman"/>
              </a:rPr>
              <a:t>PRINCIPLE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900"/>
              </a:spcBef>
            </a:pPr>
            <a:r>
              <a:rPr sz="2400" spc="22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representation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numbers,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as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physically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measured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surface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graph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itself,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should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be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directly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proportional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numerical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quantities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represented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7600" y="3924300"/>
            <a:ext cx="3175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44193"/>
            <a:ext cx="5523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latin typeface="Times New Roman"/>
                <a:cs typeface="Times New Roman"/>
              </a:rPr>
              <a:t>GRAPHICAL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40767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-1220" dirty="0">
                <a:solidFill>
                  <a:srgbClr val="E32400"/>
                </a:solidFill>
                <a:latin typeface="Times New Roman"/>
                <a:cs typeface="Times New Roman"/>
              </a:rPr>
              <a:t>1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18021"/>
            <a:ext cx="6851015" cy="401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95120" algn="l"/>
              </a:tabLst>
            </a:pPr>
            <a:r>
              <a:rPr sz="6400" spc="605" dirty="0">
                <a:latin typeface="Times New Roman"/>
                <a:cs typeface="Times New Roman"/>
              </a:rPr>
              <a:t>2</a:t>
            </a:r>
            <a:r>
              <a:rPr sz="6375" spc="412" baseline="20261" dirty="0">
                <a:latin typeface="Times New Roman"/>
                <a:cs typeface="Times New Roman"/>
              </a:rPr>
              <a:t>ND	</a:t>
            </a:r>
            <a:r>
              <a:rPr sz="6400" spc="250" dirty="0">
                <a:latin typeface="Times New Roman"/>
                <a:cs typeface="Times New Roman"/>
              </a:rPr>
              <a:t>PRINCIPLE</a:t>
            </a:r>
            <a:endParaRPr sz="6400">
              <a:latin typeface="Times New Roman"/>
              <a:cs typeface="Times New Roman"/>
            </a:endParaRPr>
          </a:p>
          <a:p>
            <a:pPr marL="12700" marR="5080">
              <a:lnSpc>
                <a:spcPct val="159700"/>
              </a:lnSpc>
              <a:spcBef>
                <a:spcPts val="1900"/>
              </a:spcBef>
            </a:pPr>
            <a:r>
              <a:rPr sz="2400" spc="135" dirty="0">
                <a:latin typeface="Times New Roman"/>
                <a:cs typeface="Times New Roman"/>
              </a:rPr>
              <a:t>Clear,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detailed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thorough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labeling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should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be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used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to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defeat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graphical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distortion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ambiguity.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Write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out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explanations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graph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itself.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Label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important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events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1400" y="2120900"/>
            <a:ext cx="3479800" cy="66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44193"/>
            <a:ext cx="5523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latin typeface="Times New Roman"/>
                <a:cs typeface="Times New Roman"/>
              </a:rPr>
              <a:t>GRAPHICAL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40767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-1220" dirty="0">
                <a:solidFill>
                  <a:srgbClr val="E32400"/>
                </a:solidFill>
                <a:latin typeface="Times New Roman"/>
                <a:cs typeface="Times New Roman"/>
              </a:rPr>
              <a:t>1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18021"/>
            <a:ext cx="6243320" cy="167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9720" algn="l"/>
              </a:tabLst>
            </a:pPr>
            <a:r>
              <a:rPr sz="6400" spc="700" dirty="0">
                <a:latin typeface="Times New Roman"/>
                <a:cs typeface="Times New Roman"/>
              </a:rPr>
              <a:t>3</a:t>
            </a:r>
            <a:r>
              <a:rPr sz="6375" spc="352" baseline="20261" dirty="0">
                <a:latin typeface="Times New Roman"/>
                <a:cs typeface="Times New Roman"/>
              </a:rPr>
              <a:t>RD	</a:t>
            </a:r>
            <a:r>
              <a:rPr sz="6400" spc="250" dirty="0">
                <a:latin typeface="Times New Roman"/>
                <a:cs typeface="Times New Roman"/>
              </a:rPr>
              <a:t>PRINCIPLE</a:t>
            </a:r>
            <a:endParaRPr sz="6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19"/>
              </a:spcBef>
            </a:pPr>
            <a:r>
              <a:rPr sz="2400" spc="270" dirty="0">
                <a:latin typeface="Times New Roman"/>
                <a:cs typeface="Times New Roman"/>
              </a:rPr>
              <a:t>Show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variation,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design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variation.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05800" y="3009900"/>
            <a:ext cx="34925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44193"/>
            <a:ext cx="5523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latin typeface="Times New Roman"/>
                <a:cs typeface="Times New Roman"/>
              </a:rPr>
              <a:t>GRAPHICAL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40767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-1220" dirty="0">
                <a:solidFill>
                  <a:srgbClr val="E32400"/>
                </a:solidFill>
                <a:latin typeface="Times New Roman"/>
                <a:cs typeface="Times New Roman"/>
              </a:rPr>
              <a:t>1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18021"/>
            <a:ext cx="6014085" cy="342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4640" algn="l"/>
              </a:tabLst>
            </a:pPr>
            <a:r>
              <a:rPr sz="6400" spc="1085" dirty="0">
                <a:latin typeface="Times New Roman"/>
                <a:cs typeface="Times New Roman"/>
              </a:rPr>
              <a:t>4</a:t>
            </a:r>
            <a:r>
              <a:rPr sz="6375" spc="254" baseline="20261" dirty="0">
                <a:latin typeface="Times New Roman"/>
                <a:cs typeface="Times New Roman"/>
              </a:rPr>
              <a:t>TH	</a:t>
            </a:r>
            <a:r>
              <a:rPr sz="6400" spc="250" dirty="0">
                <a:latin typeface="Times New Roman"/>
                <a:cs typeface="Times New Roman"/>
              </a:rPr>
              <a:t>PRINCIPLE</a:t>
            </a:r>
            <a:endParaRPr sz="6400">
              <a:latin typeface="Times New Roman"/>
              <a:cs typeface="Times New Roman"/>
            </a:endParaRPr>
          </a:p>
          <a:p>
            <a:pPr marL="12700" marR="821690">
              <a:lnSpc>
                <a:spcPct val="159700"/>
              </a:lnSpc>
              <a:spcBef>
                <a:spcPts val="1900"/>
              </a:spcBef>
            </a:pPr>
            <a:r>
              <a:rPr sz="2400" spc="6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time-series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displays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money,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Times New Roman"/>
                <a:cs typeface="Times New Roman"/>
              </a:rPr>
              <a:t>deflated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0" dirty="0">
                <a:latin typeface="Times New Roman"/>
                <a:cs typeface="Times New Roman"/>
              </a:rPr>
              <a:t>standardized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units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monetary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measurement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are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nearly</a:t>
            </a:r>
            <a:r>
              <a:rPr sz="2400" spc="204" dirty="0">
                <a:latin typeface="Times New Roman"/>
                <a:cs typeface="Times New Roman"/>
              </a:rPr>
              <a:t> always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better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than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nominal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3600" y="3771900"/>
            <a:ext cx="51816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44193"/>
            <a:ext cx="5523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latin typeface="Times New Roman"/>
                <a:cs typeface="Times New Roman"/>
              </a:rPr>
              <a:t>GRAPHICAL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1984"/>
            <a:ext cx="40767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10"/>
              </a:lnSpc>
            </a:pPr>
            <a:r>
              <a:rPr sz="8400" spc="-1220" dirty="0">
                <a:solidFill>
                  <a:srgbClr val="E32400"/>
                </a:solidFill>
                <a:latin typeface="Times New Roman"/>
                <a:cs typeface="Times New Roman"/>
              </a:rPr>
              <a:t>1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18021"/>
            <a:ext cx="5966460" cy="459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6380" algn="l"/>
              </a:tabLst>
            </a:pPr>
            <a:r>
              <a:rPr sz="6400" spc="700" dirty="0">
                <a:latin typeface="Times New Roman"/>
                <a:cs typeface="Times New Roman"/>
              </a:rPr>
              <a:t>5</a:t>
            </a:r>
            <a:r>
              <a:rPr sz="6375" spc="254" baseline="20261" dirty="0">
                <a:latin typeface="Times New Roman"/>
                <a:cs typeface="Times New Roman"/>
              </a:rPr>
              <a:t>TH	</a:t>
            </a:r>
            <a:r>
              <a:rPr sz="6400" spc="250" dirty="0">
                <a:latin typeface="Times New Roman"/>
                <a:cs typeface="Times New Roman"/>
              </a:rPr>
              <a:t>PRINCIPLE</a:t>
            </a:r>
            <a:endParaRPr sz="6400">
              <a:latin typeface="Times New Roman"/>
              <a:cs typeface="Times New Roman"/>
            </a:endParaRPr>
          </a:p>
          <a:p>
            <a:pPr marL="12700" marR="576580">
              <a:lnSpc>
                <a:spcPct val="159700"/>
              </a:lnSpc>
              <a:spcBef>
                <a:spcPts val="1900"/>
              </a:spcBef>
            </a:pPr>
            <a:r>
              <a:rPr sz="2400" spc="22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number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information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carrying</a:t>
            </a:r>
            <a:r>
              <a:rPr sz="2400" spc="185" dirty="0">
                <a:latin typeface="Times New Roman"/>
                <a:cs typeface="Times New Roman"/>
              </a:rPr>
              <a:t> (variable)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dimensions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Times New Roman"/>
                <a:cs typeface="Times New Roman"/>
              </a:rPr>
              <a:t>depicted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should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exceed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number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dimensions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452120">
              <a:lnSpc>
                <a:spcPct val="159700"/>
              </a:lnSpc>
            </a:pPr>
            <a:r>
              <a:rPr sz="2400" spc="215" dirty="0">
                <a:latin typeface="Times New Roman"/>
                <a:cs typeface="Times New Roman"/>
              </a:rPr>
              <a:t>Graphics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must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quote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data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95" dirty="0">
                <a:latin typeface="Times New Roman"/>
                <a:cs typeface="Times New Roman"/>
              </a:rPr>
              <a:t>out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context.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6200" y="4457700"/>
            <a:ext cx="3771900" cy="199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5700" y="6858000"/>
            <a:ext cx="4292600" cy="153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</TotalTime>
  <Words>1205</Words>
  <Application>Microsoft Macintosh PowerPoint</Application>
  <PresentationFormat>Custom</PresentationFormat>
  <Paragraphs>162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Courier New</vt:lpstr>
      <vt:lpstr>Times New Roman</vt:lpstr>
      <vt:lpstr>Arial</vt:lpstr>
      <vt:lpstr>Blues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DATA INK</vt:lpstr>
      <vt:lpstr>2 DATA INK</vt:lpstr>
      <vt:lpstr>2 DATA INK</vt:lpstr>
      <vt:lpstr>2 DATA INK</vt:lpstr>
      <vt:lpstr>PowerPoint Presentation</vt:lpstr>
      <vt:lpstr>3 CHART JUNK</vt:lpstr>
      <vt:lpstr>PowerPoint Presentation</vt:lpstr>
      <vt:lpstr>4DATA DENSITY</vt:lpstr>
      <vt:lpstr>PowerPoint Presentation</vt:lpstr>
      <vt:lpstr>5 DESIGN SOLUTIONS</vt:lpstr>
      <vt:lpstr>5 DESIGN SOLUTIONS</vt:lpstr>
      <vt:lpstr>5 DESIGN SOLUTIONS</vt:lpstr>
      <vt:lpstr>5 DESIGN SOLUTIONS</vt:lpstr>
      <vt:lpstr>PowerPoint Presentation</vt:lpstr>
      <vt:lpstr>PowerPoint Presentation</vt:lpstr>
      <vt:lpstr>6AESTHETICS &amp; TECHNIQUE</vt:lpstr>
      <vt:lpstr>PowerPoint Presentation</vt:lpstr>
      <vt:lpstr>6AESTHETICS &amp; TECHNIQUE</vt:lpstr>
      <vt:lpstr>PowerPoint Presentation</vt:lpstr>
      <vt:lpstr>PowerPoint Presentation</vt:lpstr>
      <vt:lpstr>6AESTHETICS &amp; TECHNIQUE</vt:lpstr>
      <vt:lpstr>PowerPoint Presentation</vt:lpstr>
      <vt:lpstr>6AESTHETICS &amp; TECHNIQUE</vt:lpstr>
      <vt:lpstr>PowerPoint Presentation</vt:lpstr>
      <vt:lpstr>6AESTHETICS &amp; TECHNIQUE</vt:lpstr>
      <vt:lpstr>PowerPoint Presentation</vt:lpstr>
      <vt:lpstr>The final word…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M. Wilson</cp:lastModifiedBy>
  <cp:revision>8</cp:revision>
  <dcterms:created xsi:type="dcterms:W3CDTF">2016-07-12T10:22:51Z</dcterms:created>
  <dcterms:modified xsi:type="dcterms:W3CDTF">2016-07-26T20:27:54Z</dcterms:modified>
</cp:coreProperties>
</file>