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0"/>
  </p:notesMasterIdLst>
  <p:sldIdLst>
    <p:sldId id="257" r:id="rId2"/>
    <p:sldId id="267" r:id="rId3"/>
    <p:sldId id="266" r:id="rId4"/>
    <p:sldId id="258" r:id="rId5"/>
    <p:sldId id="259" r:id="rId6"/>
    <p:sldId id="268" r:id="rId7"/>
    <p:sldId id="269" r:id="rId8"/>
    <p:sldId id="270" r:id="rId9"/>
    <p:sldId id="404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6" r:id="rId48"/>
    <p:sldId id="327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405" r:id="rId77"/>
    <p:sldId id="407" r:id="rId78"/>
    <p:sldId id="408" r:id="rId79"/>
    <p:sldId id="409" r:id="rId80"/>
    <p:sldId id="410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6" r:id="rId99"/>
    <p:sldId id="377" r:id="rId100"/>
    <p:sldId id="378" r:id="rId101"/>
    <p:sldId id="382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14401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28803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43205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576072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72009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86410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00812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15214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8"/>
    <p:restoredTop sz="94737"/>
  </p:normalViewPr>
  <p:slideViewPr>
    <p:cSldViewPr snapToGrid="0" snapToObjects="1">
      <p:cViewPr>
        <p:scale>
          <a:sx n="119" d="100"/>
          <a:sy n="119" d="100"/>
        </p:scale>
        <p:origin x="14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notesMaster" Target="notesMasters/notesMaster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8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5364" latinLnBrk="0">
      <a:defRPr sz="1260">
        <a:latin typeface="Lucida Grande"/>
        <a:ea typeface="Lucida Grande"/>
        <a:cs typeface="Lucida Grande"/>
        <a:sym typeface="Lucida Grande"/>
      </a:defRPr>
    </a:lvl1pPr>
    <a:lvl2pPr indent="96012" defTabSz="245364" latinLnBrk="0">
      <a:defRPr sz="1260">
        <a:latin typeface="Lucida Grande"/>
        <a:ea typeface="Lucida Grande"/>
        <a:cs typeface="Lucida Grande"/>
        <a:sym typeface="Lucida Grande"/>
      </a:defRPr>
    </a:lvl2pPr>
    <a:lvl3pPr indent="192024" defTabSz="245364" latinLnBrk="0">
      <a:defRPr sz="1260">
        <a:latin typeface="Lucida Grande"/>
        <a:ea typeface="Lucida Grande"/>
        <a:cs typeface="Lucida Grande"/>
        <a:sym typeface="Lucida Grande"/>
      </a:defRPr>
    </a:lvl3pPr>
    <a:lvl4pPr indent="288036" defTabSz="245364" latinLnBrk="0">
      <a:defRPr sz="1260">
        <a:latin typeface="Lucida Grande"/>
        <a:ea typeface="Lucida Grande"/>
        <a:cs typeface="Lucida Grande"/>
        <a:sym typeface="Lucida Grande"/>
      </a:defRPr>
    </a:lvl4pPr>
    <a:lvl5pPr indent="384048" defTabSz="245364" latinLnBrk="0">
      <a:defRPr sz="1260">
        <a:latin typeface="Lucida Grande"/>
        <a:ea typeface="Lucida Grande"/>
        <a:cs typeface="Lucida Grande"/>
        <a:sym typeface="Lucida Grande"/>
      </a:defRPr>
    </a:lvl5pPr>
    <a:lvl6pPr indent="480060" defTabSz="245364" latinLnBrk="0">
      <a:defRPr sz="1260">
        <a:latin typeface="Lucida Grande"/>
        <a:ea typeface="Lucida Grande"/>
        <a:cs typeface="Lucida Grande"/>
        <a:sym typeface="Lucida Grande"/>
      </a:defRPr>
    </a:lvl6pPr>
    <a:lvl7pPr indent="576072" defTabSz="245364" latinLnBrk="0">
      <a:defRPr sz="1260">
        <a:latin typeface="Lucida Grande"/>
        <a:ea typeface="Lucida Grande"/>
        <a:cs typeface="Lucida Grande"/>
        <a:sym typeface="Lucida Grande"/>
      </a:defRPr>
    </a:lvl7pPr>
    <a:lvl8pPr indent="672084" defTabSz="245364" latinLnBrk="0">
      <a:defRPr sz="1260">
        <a:latin typeface="Lucida Grande"/>
        <a:ea typeface="Lucida Grande"/>
        <a:cs typeface="Lucida Grande"/>
        <a:sym typeface="Lucida Grande"/>
      </a:defRPr>
    </a:lvl8pPr>
    <a:lvl9pPr indent="768096" defTabSz="245364" latinLnBrk="0">
      <a:defRPr sz="126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1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title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12727" y="1589484"/>
            <a:ext cx="5518547" cy="3679032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>
            <a:lvl1pPr>
              <a:defRPr sz="787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47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2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5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at545.com/bit001_dplyr-cheatsheet.html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rstudio.com/resources/webinars/data-wrangling-with-r-and-rstud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resources/cheatsheets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77865" y="1211563"/>
            <a:ext cx="4345202" cy="261229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554990">
              <a:defRPr sz="19950"/>
            </a:lvl1pPr>
          </a:lstStyle>
          <a:p>
            <a:r>
              <a:rPr sz="7200" dirty="0"/>
              <a:t>Data Wrangling </a:t>
            </a:r>
          </a:p>
        </p:txBody>
      </p:sp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1530594749"/>
              </p:ext>
            </p:extLst>
          </p:nvPr>
        </p:nvGraphicFramePr>
        <p:xfrm>
          <a:off x="5556539" y="387358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239" name="Group 239"/>
          <p:cNvGrpSpPr/>
          <p:nvPr/>
        </p:nvGrpSpPr>
        <p:grpSpPr>
          <a:xfrm>
            <a:off x="6257741" y="4254860"/>
            <a:ext cx="2220333" cy="1115051"/>
            <a:chOff x="0" y="0"/>
            <a:chExt cx="5920886" cy="297346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920887" cy="2973467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1564" y="423057"/>
              <a:ext cx="4558830" cy="2102839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2249998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8" name="Shape 238"/>
            <p:cNvSpPr/>
            <p:nvPr/>
          </p:nvSpPr>
          <p:spPr>
            <a:xfrm flipH="1">
              <a:off x="2507394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8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9" name="Shape 779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795" name="Shape 795"/>
          <p:cNvSpPr/>
          <p:nvPr/>
        </p:nvSpPr>
        <p:spPr>
          <a:xfrm>
            <a:off x="4173810" y="2648169"/>
            <a:ext cx="4244570" cy="2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lnSpc>
                <a:spcPct val="90000"/>
              </a:lnSpc>
              <a:spcBef>
                <a:spcPts val="1500"/>
              </a:spcBef>
              <a:defRPr sz="4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38"/>
              <a:t>storms$pressure / storms$wind</a:t>
            </a:r>
          </a:p>
        </p:txBody>
      </p:sp>
      <p:graphicFrame>
        <p:nvGraphicFramePr>
          <p:cNvPr id="796" name="Table 796"/>
          <p:cNvGraphicFramePr/>
          <p:nvPr/>
        </p:nvGraphicFramePr>
        <p:xfrm>
          <a:off x="4561743" y="309959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987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7" name="Table 797"/>
          <p:cNvGraphicFramePr/>
          <p:nvPr/>
        </p:nvGraphicFramePr>
        <p:xfrm>
          <a:off x="8110897" y="309733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8.6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25.1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8" name="Table 798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799" name="Table 799"/>
          <p:cNvGraphicFramePr/>
          <p:nvPr/>
        </p:nvGraphicFramePr>
        <p:xfrm>
          <a:off x="1457609" y="2713690"/>
          <a:ext cx="79533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95338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Table 800"/>
          <p:cNvGraphicFramePr/>
          <p:nvPr/>
        </p:nvGraphicFramePr>
        <p:xfrm>
          <a:off x="5480550" y="3097339"/>
          <a:ext cx="187171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65320"/>
                <a:gridCol w="60639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1" name="Table 801"/>
          <p:cNvGraphicFramePr/>
          <p:nvPr/>
        </p:nvGraphicFramePr>
        <p:xfrm>
          <a:off x="981670" y="2713690"/>
          <a:ext cx="4929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290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802" name="Shape 802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Adding/modifying columns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𝑝𝑟𝑒𝑠𝑠𝑢𝑟𝑒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𝑤𝑖𝑛𝑑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3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8" animBg="1" advAuto="0"/>
      <p:bldP spid="785" grpId="7" animBg="1" advAuto="0"/>
      <p:bldP spid="785" grpId="10" animBg="1" advAuto="0"/>
      <p:bldP spid="795" grpId="2" animBg="1" advAuto="0"/>
      <p:bldP spid="796" grpId="4" animBg="1" advAuto="0"/>
      <p:bldP spid="797" grpId="9" animBg="1" advAuto="0"/>
      <p:bldP spid="799" grpId="3" animBg="1" advAuto="0"/>
      <p:bldP spid="800" grpId="6" animBg="1" advAuto="0"/>
      <p:bldP spid="801" grpId="5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7" name="Table 1807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8" name="Table 1808"/>
          <p:cNvGraphicFramePr/>
          <p:nvPr/>
        </p:nvGraphicFramePr>
        <p:xfrm>
          <a:off x="156030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813" name="Shape 181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ungroup()</a:t>
            </a:r>
          </a:p>
        </p:txBody>
      </p:sp>
      <p:sp>
        <p:nvSpPr>
          <p:cNvPr id="1814" name="Shape 1814"/>
          <p:cNvSpPr/>
          <p:nvPr/>
        </p:nvSpPr>
        <p:spPr>
          <a:xfrm>
            <a:off x="24672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13"/>
              <a:t>pollution %&gt;% ungroup()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" name="Table 1845"/>
          <p:cNvGraphicFramePr/>
          <p:nvPr/>
        </p:nvGraphicFramePr>
        <p:xfrm>
          <a:off x="219469" y="1813720"/>
          <a:ext cx="2031248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20"/>
                <a:gridCol w="433197"/>
                <a:gridCol w="495558"/>
                <a:gridCol w="332273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0" name="Table 1850"/>
          <p:cNvGraphicFramePr/>
          <p:nvPr/>
        </p:nvGraphicFramePr>
        <p:xfrm>
          <a:off x="5344339" y="2350294"/>
          <a:ext cx="1553444" cy="123349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05826"/>
                <a:gridCol w="465768"/>
                <a:gridCol w="381850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1" name="Table 1851"/>
          <p:cNvGraphicFramePr/>
          <p:nvPr/>
        </p:nvGraphicFramePr>
        <p:xfrm>
          <a:off x="2775802" y="1813720"/>
          <a:ext cx="2043452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18"/>
                <a:gridCol w="433196"/>
                <a:gridCol w="495556"/>
                <a:gridCol w="344482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</a:tbl>
          </a:graphicData>
        </a:graphic>
      </p:graphicFrame>
      <p:sp>
        <p:nvSpPr>
          <p:cNvPr id="1852" name="Shape 1852"/>
          <p:cNvSpPr/>
          <p:nvPr/>
        </p:nvSpPr>
        <p:spPr>
          <a:xfrm>
            <a:off x="2334151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3" name="Shape 1853"/>
          <p:cNvSpPr/>
          <p:nvPr/>
        </p:nvSpPr>
        <p:spPr>
          <a:xfrm>
            <a:off x="4902687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4" name="Shape 1854"/>
          <p:cNvSpPr/>
          <p:nvPr/>
        </p:nvSpPr>
        <p:spPr>
          <a:xfrm>
            <a:off x="6979296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5" name="Shape 1855"/>
          <p:cNvSpPr/>
          <p:nvPr/>
        </p:nvSpPr>
        <p:spPr>
          <a:xfrm>
            <a:off x="1827590" y="4544488"/>
            <a:ext cx="5498665" cy="128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group_by(country, year)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summarise(cases = sum(cases)) </a:t>
            </a:r>
            <a:r>
              <a:rPr sz="1988" dirty="0">
                <a:solidFill>
                  <a:schemeClr val="accent1"/>
                </a:solidFill>
              </a:rPr>
              <a:t>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>
                <a:solidFill>
                  <a:schemeClr val="accent1"/>
                </a:solidFill>
              </a:rPr>
              <a:t>  summarise(cases = sum(cases))</a:t>
            </a:r>
          </a:p>
        </p:txBody>
      </p:sp>
      <p:graphicFrame>
        <p:nvGraphicFramePr>
          <p:cNvPr id="1856" name="Table 1856"/>
          <p:cNvGraphicFramePr/>
          <p:nvPr/>
        </p:nvGraphicFramePr>
        <p:xfrm>
          <a:off x="7418566" y="2614612"/>
          <a:ext cx="994950" cy="7048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22052"/>
                <a:gridCol w="372898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Hierarchy of </a:t>
            </a:r>
            <a:r>
              <a:rPr lang="en-US" sz="4800" dirty="0" smtClean="0"/>
              <a:t>information</a:t>
            </a:r>
            <a:endParaRPr lang="en-US" dirty="0"/>
          </a:p>
        </p:txBody>
      </p:sp>
      <p:sp>
        <p:nvSpPr>
          <p:cNvPr id="15" name="Shape 1858"/>
          <p:cNvSpPr/>
          <p:nvPr/>
        </p:nvSpPr>
        <p:spPr>
          <a:xfrm>
            <a:off x="341769" y="1099222"/>
            <a:ext cx="8071747" cy="840127"/>
          </a:xfrm>
          <a:prstGeom prst="rightArrow">
            <a:avLst>
              <a:gd name="adj1" fmla="val 51875"/>
              <a:gd name="adj2" fmla="val 73480"/>
            </a:avLst>
          </a:prstGeom>
          <a:gradFill>
            <a:gsLst>
              <a:gs pos="0">
                <a:srgbClr val="FFFFFF"/>
              </a:gs>
              <a:gs pos="100000">
                <a:srgbClr val="A6AA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6" name="Shape 1868"/>
          <p:cNvSpPr/>
          <p:nvPr/>
        </p:nvSpPr>
        <p:spPr>
          <a:xfrm>
            <a:off x="313502" y="1224012"/>
            <a:ext cx="3546165" cy="59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Larger units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nimBg="1"/>
      <p:bldP spid="1853" grpId="0" animBg="1"/>
      <p:bldP spid="185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roup 1875"/>
          <p:cNvGrpSpPr/>
          <p:nvPr/>
        </p:nvGrpSpPr>
        <p:grpSpPr>
          <a:xfrm>
            <a:off x="3832635" y="3691590"/>
            <a:ext cx="5311365" cy="377481"/>
            <a:chOff x="1456821" y="292100"/>
            <a:chExt cx="14163638" cy="1006614"/>
          </a:xfrm>
        </p:grpSpPr>
        <p:sp>
          <p:nvSpPr>
            <p:cNvPr id="1870" name="Shape 1870"/>
            <p:cNvSpPr/>
            <p:nvPr/>
          </p:nvSpPr>
          <p:spPr>
            <a:xfrm>
              <a:off x="3911029" y="292100"/>
              <a:ext cx="11709430" cy="1006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Make new variables, with </a:t>
              </a:r>
              <a:r>
                <a:rPr sz="1875" b="1" dirty="0">
                  <a:solidFill>
                    <a:schemeClr val="accent1"/>
                  </a:solidFill>
                </a:rPr>
                <a:t>mutate()</a:t>
              </a:r>
              <a:r>
                <a:rPr sz="1875" dirty="0"/>
                <a:t>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456821" y="720702"/>
              <a:ext cx="206195" cy="110208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sp>
        <p:nvSpPr>
          <p:cNvPr id="1880" name="Shape 18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8121">
              <a:defRPr sz="9500"/>
            </a:pPr>
            <a:r>
              <a:rPr sz="6000" dirty="0"/>
              <a:t>Recap: Information</a:t>
            </a:r>
          </a:p>
        </p:txBody>
      </p:sp>
      <p:grpSp>
        <p:nvGrpSpPr>
          <p:cNvPr id="1898" name="Group 1898"/>
          <p:cNvGrpSpPr/>
          <p:nvPr/>
        </p:nvGrpSpPr>
        <p:grpSpPr>
          <a:xfrm>
            <a:off x="3832635" y="4802107"/>
            <a:ext cx="4644391" cy="783457"/>
            <a:chOff x="1294436" y="0"/>
            <a:chExt cx="16712267" cy="2089219"/>
          </a:xfrm>
        </p:grpSpPr>
        <p:sp>
          <p:nvSpPr>
            <p:cNvPr id="1881" name="Shape 1881"/>
            <p:cNvSpPr/>
            <p:nvPr/>
          </p:nvSpPr>
          <p:spPr>
            <a:xfrm>
              <a:off x="3095415" y="0"/>
              <a:ext cx="14911288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75" dirty="0" smtClean="0"/>
                <a:t>G</a:t>
              </a:r>
              <a:r>
                <a:rPr sz="1875" dirty="0" smtClean="0"/>
                <a:t>roup </a:t>
              </a:r>
              <a:r>
                <a:rPr sz="1875" dirty="0"/>
                <a:t>observations with </a:t>
              </a:r>
              <a:r>
                <a:rPr sz="1875" b="1" dirty="0">
                  <a:solidFill>
                    <a:schemeClr val="accent1"/>
                  </a:solidFill>
                </a:rPr>
                <a:t>group_by()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summarise()</a:t>
              </a:r>
              <a:r>
                <a:rPr sz="1875" dirty="0"/>
                <a:t>.</a:t>
              </a:r>
            </a:p>
          </p:txBody>
        </p:sp>
        <p:grpSp>
          <p:nvGrpSpPr>
            <p:cNvPr id="1896" name="Group 1896"/>
            <p:cNvGrpSpPr/>
            <p:nvPr/>
          </p:nvGrpSpPr>
          <p:grpSpPr>
            <a:xfrm>
              <a:off x="1294436" y="375469"/>
              <a:ext cx="192643" cy="950243"/>
              <a:chOff x="-47625" y="76200"/>
              <a:chExt cx="192643" cy="950240"/>
            </a:xfrm>
          </p:grpSpPr>
          <p:sp>
            <p:nvSpPr>
              <p:cNvPr id="1893" name="Shape 1893"/>
              <p:cNvSpPr/>
              <p:nvPr/>
            </p:nvSpPr>
            <p:spPr>
              <a:xfrm>
                <a:off x="-47625" y="76200"/>
                <a:ext cx="192163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-47145" y="480656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-47145" y="838008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</p:grpSp>
      <p:grpSp>
        <p:nvGrpSpPr>
          <p:cNvPr id="1904" name="Group 1904"/>
          <p:cNvGrpSpPr/>
          <p:nvPr/>
        </p:nvGrpSpPr>
        <p:grpSpPr>
          <a:xfrm>
            <a:off x="3832635" y="2869812"/>
            <a:ext cx="5185257" cy="377482"/>
            <a:chOff x="1446843" y="1270"/>
            <a:chExt cx="13827351" cy="1006615"/>
          </a:xfrm>
        </p:grpSpPr>
        <p:sp>
          <p:nvSpPr>
            <p:cNvPr id="1901" name="Shape 1901"/>
            <p:cNvSpPr/>
            <p:nvPr/>
          </p:nvSpPr>
          <p:spPr>
            <a:xfrm>
              <a:off x="1446843" y="246549"/>
              <a:ext cx="219661" cy="117405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564764" y="1270"/>
              <a:ext cx="11709430" cy="1006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Arrange observations, with </a:t>
              </a:r>
              <a:r>
                <a:rPr sz="1875" b="1" dirty="0">
                  <a:solidFill>
                    <a:schemeClr val="accent1"/>
                  </a:solidFill>
                </a:rPr>
                <a:t>arrange()</a:t>
              </a:r>
              <a:r>
                <a:rPr sz="1875" dirty="0"/>
                <a:t>.</a:t>
              </a:r>
            </a:p>
          </p:txBody>
        </p:sp>
      </p:grpSp>
      <p:grpSp>
        <p:nvGrpSpPr>
          <p:cNvPr id="1910" name="Group 1910"/>
          <p:cNvGrpSpPr/>
          <p:nvPr/>
        </p:nvGrpSpPr>
        <p:grpSpPr>
          <a:xfrm>
            <a:off x="3832635" y="1645494"/>
            <a:ext cx="5375174" cy="783457"/>
            <a:chOff x="1670402" y="0"/>
            <a:chExt cx="14333797" cy="2089219"/>
          </a:xfrm>
        </p:grpSpPr>
        <p:sp>
          <p:nvSpPr>
            <p:cNvPr id="1905" name="Shape 1905"/>
            <p:cNvSpPr/>
            <p:nvPr/>
          </p:nvSpPr>
          <p:spPr>
            <a:xfrm>
              <a:off x="3395488" y="0"/>
              <a:ext cx="12608711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Extract variables and observations with </a:t>
              </a:r>
              <a:r>
                <a:rPr sz="1875" b="1" dirty="0">
                  <a:solidFill>
                    <a:schemeClr val="accent1"/>
                  </a:solidFill>
                </a:rPr>
                <a:t>select()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filter()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670402" y="741616"/>
              <a:ext cx="206584" cy="110416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" y="1538700"/>
            <a:ext cx="2299270" cy="76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8" y="2483515"/>
            <a:ext cx="2881658" cy="84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6" y="3438750"/>
            <a:ext cx="2947626" cy="8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6" y="4562430"/>
            <a:ext cx="2380347" cy="1262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3" animBg="1" advAuto="0"/>
      <p:bldP spid="1898" grpId="4" animBg="1" advAuto="0"/>
      <p:bldP spid="1904" grpId="2" animBg="1" advAuto="0"/>
      <p:bldP spid="1910" grpId="1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/>
          </p:cNvSpPr>
          <p:nvPr>
            <p:ph type="title"/>
          </p:nvPr>
        </p:nvSpPr>
        <p:spPr>
          <a:xfrm>
            <a:off x="1509475" y="2049363"/>
            <a:ext cx="6125051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Joining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Table 1918"/>
          <p:cNvGraphicFramePr/>
          <p:nvPr/>
        </p:nvGraphicFramePr>
        <p:xfrm>
          <a:off x="163055" y="283655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19" name="Table 1919"/>
          <p:cNvGraphicFramePr/>
          <p:nvPr/>
        </p:nvGraphicFramePr>
        <p:xfrm>
          <a:off x="2865031" y="285621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20" name="Shape 1920"/>
          <p:cNvSpPr/>
          <p:nvPr/>
        </p:nvSpPr>
        <p:spPr>
          <a:xfrm>
            <a:off x="2278851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21" name="Shape 1921"/>
          <p:cNvSpPr/>
          <p:nvPr/>
        </p:nvSpPr>
        <p:spPr>
          <a:xfrm>
            <a:off x="5027999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bind_cols(y, z)</a:t>
            </a:r>
          </a:p>
        </p:txBody>
      </p:sp>
      <p:sp>
        <p:nvSpPr>
          <p:cNvPr id="1923" name="Shape 1923"/>
          <p:cNvSpPr/>
          <p:nvPr/>
        </p:nvSpPr>
        <p:spPr>
          <a:xfrm>
            <a:off x="608293" y="2419301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24" name="Shape 1924"/>
          <p:cNvSpPr/>
          <p:nvPr/>
        </p:nvSpPr>
        <p:spPr>
          <a:xfrm>
            <a:off x="3333856" y="241930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bind_cols()</a:t>
            </a:r>
          </a:p>
        </p:txBody>
      </p:sp>
      <p:graphicFrame>
        <p:nvGraphicFramePr>
          <p:cNvPr id="1926" name="Table 1926"/>
          <p:cNvGraphicFramePr/>
          <p:nvPr/>
        </p:nvGraphicFramePr>
        <p:xfrm>
          <a:off x="5609416" y="2855798"/>
          <a:ext cx="3379760" cy="17287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0677"/>
                <a:gridCol w="909203"/>
                <a:gridCol w="780677"/>
                <a:gridCol w="909203"/>
              </a:tblGrid>
              <a:tr h="4321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 defTabSz="216884">
              <a:defRPr sz="9900">
                <a:latin typeface="+mn-lt"/>
                <a:ea typeface="+mn-ea"/>
                <a:cs typeface="+mn-cs"/>
                <a:sym typeface="Helvetica Neue"/>
              </a:defRPr>
            </a:pPr>
            <a:r>
              <a:rPr sz="3713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13" b="1"/>
              <a:t>bind_rows()</a:t>
            </a:r>
          </a:p>
        </p:txBody>
      </p:sp>
      <p:graphicFrame>
        <p:nvGraphicFramePr>
          <p:cNvPr id="1933" name="Table 1933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34" name="Table 1934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bind_rows(y, z)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40" name="Table 1940"/>
          <p:cNvGraphicFramePr/>
          <p:nvPr/>
        </p:nvGraphicFramePr>
        <p:xfrm>
          <a:off x="6307526" y="2312524"/>
          <a:ext cx="1859306" cy="302894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7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union()</a:t>
            </a:r>
          </a:p>
        </p:txBody>
      </p:sp>
      <p:graphicFrame>
        <p:nvGraphicFramePr>
          <p:cNvPr id="1947" name="Table 1947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48" name="Table 1948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49" name="Shape 1949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50" name="Shape 1950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791537" y="5150074"/>
            <a:ext cx="33945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union(y, z)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54" name="Table 1954"/>
          <p:cNvGraphicFramePr/>
          <p:nvPr/>
        </p:nvGraphicFramePr>
        <p:xfrm>
          <a:off x="6307526" y="2840062"/>
          <a:ext cx="1859306" cy="216217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43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intersect()</a:t>
            </a:r>
          </a:p>
        </p:txBody>
      </p:sp>
      <p:graphicFrame>
        <p:nvGraphicFramePr>
          <p:cNvPr id="1961" name="Table 1961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62" name="Table 1962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63" name="Shape 1963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760664" y="5222651"/>
            <a:ext cx="3622673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intersect(y, z)</a:t>
            </a:r>
          </a:p>
        </p:txBody>
      </p:sp>
      <p:sp>
        <p:nvSpPr>
          <p:cNvPr id="1966" name="Shape 1966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68" name="Table 1968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setdiff()</a:t>
            </a:r>
          </a:p>
        </p:txBody>
      </p:sp>
      <p:graphicFrame>
        <p:nvGraphicFramePr>
          <p:cNvPr id="1975" name="Table 1975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76" name="Table 1976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77" name="Shape 1977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79" name="Shape 1979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setdiff(y, z)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81" name="Shape 1981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82" name="Table 1982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 1988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989" name="Table 1989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0" name="Shape 1990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92" name="Shape 1992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1995" name="Table 1995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6" name="Shape 199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175" y="188340"/>
            <a:ext cx="86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err="1">
                <a:latin typeface="+mn-lt"/>
              </a:rPr>
              <a:t>left_join</a:t>
            </a:r>
            <a:r>
              <a:rPr lang="en-US" sz="1800" i="1" dirty="0">
                <a:latin typeface="+mn-lt"/>
              </a:rPr>
              <a:t>(x, y): Return all rows from x, and all columns from x and y. If there are multiple matches between x and y, all combination of the matches are returned. This is a mutating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Table 804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11" name="Group 811"/>
          <p:cNvGrpSpPr/>
          <p:nvPr/>
        </p:nvGrpSpPr>
        <p:grpSpPr>
          <a:xfrm>
            <a:off x="269418" y="2595752"/>
            <a:ext cx="2965320" cy="2258869"/>
            <a:chOff x="1586119" y="0"/>
            <a:chExt cx="7907518" cy="6023649"/>
          </a:xfrm>
        </p:grpSpPr>
        <p:grpSp>
          <p:nvGrpSpPr>
            <p:cNvPr id="809" name="Group 809"/>
            <p:cNvGrpSpPr/>
            <p:nvPr/>
          </p:nvGrpSpPr>
          <p:grpSpPr>
            <a:xfrm>
              <a:off x="1586119" y="0"/>
              <a:ext cx="7907520" cy="6023650"/>
              <a:chOff x="1357519" y="0"/>
              <a:chExt cx="7907518" cy="6023649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1357519" y="0"/>
                <a:ext cx="7907520" cy="6023650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806" name="Shape 806"/>
              <p:cNvSpPr/>
              <p:nvPr/>
            </p:nvSpPr>
            <p:spPr>
              <a:xfrm flipV="1">
                <a:off x="244336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7" name="Shape 807"/>
              <p:cNvSpPr/>
              <p:nvPr/>
            </p:nvSpPr>
            <p:spPr>
              <a:xfrm flipV="1">
                <a:off x="3836497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8" name="Shape 808"/>
              <p:cNvSpPr/>
              <p:nvPr/>
            </p:nvSpPr>
            <p:spPr>
              <a:xfrm flipV="1">
                <a:off x="557109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</p:grpSp>
        <p:sp>
          <p:nvSpPr>
            <p:cNvPr id="810" name="Shape 810"/>
            <p:cNvSpPr/>
            <p:nvPr/>
          </p:nvSpPr>
          <p:spPr>
            <a:xfrm flipV="1">
              <a:off x="8169642" y="538736"/>
              <a:ext cx="2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274498" y="2688359"/>
            <a:ext cx="2930089" cy="2223412"/>
            <a:chOff x="0" y="-797703"/>
            <a:chExt cx="7813569" cy="5929098"/>
          </a:xfrm>
        </p:grpSpPr>
        <p:sp>
          <p:nvSpPr>
            <p:cNvPr id="812" name="Shape 812"/>
            <p:cNvSpPr/>
            <p:nvPr/>
          </p:nvSpPr>
          <p:spPr>
            <a:xfrm>
              <a:off x="0" y="-797704"/>
              <a:ext cx="7813570" cy="5929099"/>
            </a:xfrm>
            <a:prstGeom prst="rect">
              <a:avLst/>
            </a:prstGeom>
            <a:solidFill>
              <a:srgbClr val="FFFFFF">
                <a:alpha val="49857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465503" y="378369"/>
              <a:ext cx="7064951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8042" y="1194404"/>
              <a:ext cx="706241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470582" y="2010439"/>
              <a:ext cx="70598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473122" y="2826474"/>
              <a:ext cx="705733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475662" y="3642509"/>
              <a:ext cx="705479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478202" y="4458544"/>
              <a:ext cx="705225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20" name="Shape 820"/>
          <p:cNvSpPr/>
          <p:nvPr/>
        </p:nvSpPr>
        <p:spPr>
          <a:xfrm>
            <a:off x="227356" y="2579217"/>
            <a:ext cx="3080520" cy="2396666"/>
          </a:xfrm>
          <a:prstGeom prst="roundRect">
            <a:avLst>
              <a:gd name="adj" fmla="val 14734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827" name="Group 827"/>
          <p:cNvGrpSpPr/>
          <p:nvPr/>
        </p:nvGrpSpPr>
        <p:grpSpPr>
          <a:xfrm>
            <a:off x="3777783" y="2517207"/>
            <a:ext cx="5643354" cy="946192"/>
            <a:chOff x="13706" y="-507529"/>
            <a:chExt cx="15048943" cy="2523177"/>
          </a:xfrm>
        </p:grpSpPr>
        <p:sp>
          <p:nvSpPr>
            <p:cNvPr id="825" name="Shape 825"/>
            <p:cNvSpPr/>
            <p:nvPr/>
          </p:nvSpPr>
          <p:spPr>
            <a:xfrm>
              <a:off x="1778780" y="0"/>
              <a:ext cx="13283870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variable</a:t>
              </a:r>
              <a:r>
                <a:rPr sz="2250"/>
                <a:t> is saved in its own </a:t>
              </a:r>
              <a:r>
                <a:rPr sz="2250" b="1"/>
                <a:t>column</a:t>
              </a:r>
              <a:r>
                <a:rPr sz="2250"/>
                <a:t>.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3706" y="-507530"/>
              <a:ext cx="1265122" cy="2523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3782923" y="3517472"/>
            <a:ext cx="4974765" cy="1004677"/>
            <a:chOff x="27413" y="-586283"/>
            <a:chExt cx="13266038" cy="2679137"/>
          </a:xfrm>
        </p:grpSpPr>
        <p:sp>
          <p:nvSpPr>
            <p:cNvPr id="828" name="Shape 828"/>
            <p:cNvSpPr/>
            <p:nvPr/>
          </p:nvSpPr>
          <p:spPr>
            <a:xfrm>
              <a:off x="1871077" y="0"/>
              <a:ext cx="11422375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observation</a:t>
              </a:r>
              <a:r>
                <a:rPr sz="2250"/>
                <a:t> is saved in its own </a:t>
              </a:r>
              <a:r>
                <a:rPr sz="2250" b="1"/>
                <a:t>row</a:t>
              </a:r>
              <a:r>
                <a:rPr sz="2250"/>
                <a:t>.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3" y="-586284"/>
              <a:ext cx="1265122" cy="2375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2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3777783" y="4651376"/>
            <a:ext cx="5154544" cy="917297"/>
            <a:chOff x="13706" y="-353271"/>
            <a:chExt cx="13745449" cy="2446125"/>
          </a:xfrm>
        </p:grpSpPr>
        <p:sp>
          <p:nvSpPr>
            <p:cNvPr id="831" name="Shape 831"/>
            <p:cNvSpPr/>
            <p:nvPr/>
          </p:nvSpPr>
          <p:spPr>
            <a:xfrm>
              <a:off x="1871077" y="0"/>
              <a:ext cx="11888080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"type" of observation stored in a </a:t>
              </a:r>
              <a:r>
                <a:rPr sz="2250" b="1"/>
                <a:t>single table</a:t>
              </a:r>
              <a:r>
                <a:rPr sz="2250"/>
                <a:t> (here, storms).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13706" y="-353272"/>
              <a:ext cx="1265122" cy="22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3</a:t>
              </a:r>
            </a:p>
          </p:txBody>
        </p:sp>
      </p:grpSp>
      <p:sp>
        <p:nvSpPr>
          <p:cNvPr id="834" name="Shape 834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 dirty="0"/>
              <a:t>storms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10000"/>
            </a:lvl1pPr>
          </a:lstStyle>
          <a:p>
            <a:r>
              <a:rPr sz="5400" dirty="0"/>
              <a:t>Tidy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200" fill="hold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9" dur="200" fill="hold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2" animBg="1" advAuto="0"/>
      <p:bldP spid="811" grpId="3" animBg="1" advAuto="0"/>
      <p:bldP spid="819" grpId="5" animBg="1" advAuto="0"/>
      <p:bldP spid="819" grpId="6" animBg="1" advAuto="0"/>
      <p:bldP spid="820" grpId="8" animBg="1" advAuto="0"/>
      <p:bldP spid="827" grpId="1" animBg="1" advAuto="0"/>
      <p:bldP spid="830" grpId="4" animBg="1" advAuto="0"/>
      <p:bldP spid="833" grpId="7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03" name="Table 2003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04" name="Table 2004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05" name="Shape 2005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07" name="Shape 2007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09" name="Table 2009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10" name="Shape 2010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6" name="Table 2016"/>
          <p:cNvGraphicFramePr/>
          <p:nvPr>
            <p:extLst>
              <p:ext uri="{D42A27DB-BD31-4B8C-83A1-F6EECF244321}">
                <p14:modId xmlns:p14="http://schemas.microsoft.com/office/powerpoint/2010/main" val="75011967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17" name="Table 2017"/>
          <p:cNvGraphicFramePr/>
          <p:nvPr>
            <p:extLst>
              <p:ext uri="{D42A27DB-BD31-4B8C-83A1-F6EECF244321}">
                <p14:modId xmlns:p14="http://schemas.microsoft.com/office/powerpoint/2010/main" val="479851307"/>
              </p:ext>
            </p:extLst>
          </p:nvPr>
        </p:nvGraphicFramePr>
        <p:xfrm>
          <a:off x="3107022" y="3142631"/>
          <a:ext cx="2164399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31"/>
                <a:gridCol w="884622"/>
                <a:gridCol w="617246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18" name="Shape 201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23" name="Table 2023"/>
          <p:cNvGraphicFramePr/>
          <p:nvPr>
            <p:extLst>
              <p:ext uri="{D42A27DB-BD31-4B8C-83A1-F6EECF244321}">
                <p14:modId xmlns:p14="http://schemas.microsoft.com/office/powerpoint/2010/main" val="556605351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4" name="Shape 2024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0" name="Table 2030"/>
          <p:cNvGraphicFramePr/>
          <p:nvPr>
            <p:extLst>
              <p:ext uri="{D42A27DB-BD31-4B8C-83A1-F6EECF244321}">
                <p14:modId xmlns:p14="http://schemas.microsoft.com/office/powerpoint/2010/main" val="1240890268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31" name="Table 2031"/>
          <p:cNvGraphicFramePr/>
          <p:nvPr>
            <p:extLst>
              <p:ext uri="{D42A27DB-BD31-4B8C-83A1-F6EECF244321}">
                <p14:modId xmlns:p14="http://schemas.microsoft.com/office/powerpoint/2010/main" val="388910965"/>
              </p:ext>
            </p:extLst>
          </p:nvPr>
        </p:nvGraphicFramePr>
        <p:xfrm>
          <a:off x="3107021" y="3142631"/>
          <a:ext cx="2169161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29"/>
                <a:gridCol w="889389"/>
                <a:gridCol w="617243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32" name="Shape 2032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37" name="Table 2037"/>
          <p:cNvGraphicFramePr/>
          <p:nvPr>
            <p:extLst>
              <p:ext uri="{D42A27DB-BD31-4B8C-83A1-F6EECF244321}">
                <p14:modId xmlns:p14="http://schemas.microsoft.com/office/powerpoint/2010/main" val="259253549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38" name="Shape 203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left_join()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47" name="Table 2047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48" name="Table 2048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49" name="Shape 2049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51" name="Shape 2051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53" name="Table 2053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37463">
              <a:spcBef>
                <a:spcPts val="1100"/>
              </a:spcBef>
              <a:defRPr sz="552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070"/>
              <a:t>inner_join(songs, artists, by = "name")</a:t>
            </a:r>
          </a:p>
        </p:txBody>
      </p:sp>
      <p:graphicFrame>
        <p:nvGraphicFramePr>
          <p:cNvPr id="2061" name="Table 206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62" name="Table 206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63" name="Shape 206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64" name="Shape 206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66" name="Table 2066"/>
          <p:cNvGraphicFramePr/>
          <p:nvPr/>
        </p:nvGraphicFramePr>
        <p:xfrm>
          <a:off x="5577246" y="3142631"/>
          <a:ext cx="330031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67" name="Shape 206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inner_join()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527" y="121236"/>
            <a:ext cx="887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inner_join</a:t>
            </a:r>
            <a:r>
              <a:rPr lang="en-US" sz="1800" dirty="0">
                <a:latin typeface="+mn-lt"/>
              </a:rPr>
              <a:t>(x, y): Return all rows from x where there are matching values in y, and all columns from x and y. If there are multiple matches between x and y, all combination of the matches are returned. This is a mutating join.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semi_join(songs, artists, by = "name")</a:t>
            </a:r>
          </a:p>
        </p:txBody>
      </p:sp>
      <p:graphicFrame>
        <p:nvGraphicFramePr>
          <p:cNvPr id="2076" name="Table 2076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77" name="Table 2077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78" name="Shape 207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80" name="Shape 208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81" name="Table 2081"/>
          <p:cNvGraphicFramePr/>
          <p:nvPr/>
        </p:nvGraphicFramePr>
        <p:xfrm>
          <a:off x="5577246" y="3142631"/>
          <a:ext cx="235163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2" name="Shape 2082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semi_join()</a:t>
            </a:r>
          </a:p>
        </p:txBody>
      </p:sp>
      <p:sp>
        <p:nvSpPr>
          <p:cNvPr id="2083" name="Shape 208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27" y="121236"/>
            <a:ext cx="887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semi_join</a:t>
            </a:r>
            <a:r>
              <a:rPr lang="en-US" sz="1800" dirty="0">
                <a:latin typeface="+mn-lt"/>
              </a:rPr>
              <a:t>(x, y): 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anti_join(songs, artists, by = "name")</a:t>
            </a:r>
          </a:p>
        </p:txBody>
      </p:sp>
      <p:graphicFrame>
        <p:nvGraphicFramePr>
          <p:cNvPr id="2091" name="Table 209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92" name="Table 209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3" name="Shape 209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96" name="Table 2096"/>
          <p:cNvGraphicFramePr/>
          <p:nvPr/>
        </p:nvGraphicFramePr>
        <p:xfrm>
          <a:off x="5577246" y="3142631"/>
          <a:ext cx="2351639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7" name="Shape 209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anti_join()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27" y="121236"/>
            <a:ext cx="887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anti_join</a:t>
            </a:r>
            <a:r>
              <a:rPr lang="en-US" sz="1800" dirty="0">
                <a:latin typeface="+mn-lt"/>
              </a:rPr>
              <a:t>(x, y): Return all rows from x where there are not matching values in y, keeping just columns from x. This is a filtering join.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436" y="5948009"/>
            <a:ext cx="790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hlinkClick r:id="rId2"/>
              </a:rPr>
              <a:t>Great Join Cheatsheet: http</a:t>
            </a:r>
            <a:r>
              <a:rPr lang="en-US" sz="2000" dirty="0">
                <a:latin typeface="+mn-lt"/>
                <a:hlinkClick r:id="rId2"/>
              </a:rPr>
              <a:t>://</a:t>
            </a:r>
            <a:r>
              <a:rPr lang="en-US" sz="2000" dirty="0" smtClean="0">
                <a:latin typeface="+mn-lt"/>
                <a:hlinkClick r:id="rId2"/>
              </a:rPr>
              <a:t>stat545.com/bit001_dplyr-cheatsheet.html</a:t>
            </a:r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3739">
              <a:defRPr sz="9300"/>
            </a:pPr>
            <a:r>
              <a:rPr sz="4800" dirty="0"/>
              <a:t>Recap: Best format for analysis</a:t>
            </a:r>
          </a:p>
        </p:txBody>
      </p:sp>
      <p:grpSp>
        <p:nvGrpSpPr>
          <p:cNvPr id="2112" name="Group 2112"/>
          <p:cNvGrpSpPr/>
          <p:nvPr/>
        </p:nvGrpSpPr>
        <p:grpSpPr>
          <a:xfrm>
            <a:off x="2025160" y="1356368"/>
            <a:ext cx="6341601" cy="536101"/>
            <a:chOff x="204054" y="0"/>
            <a:chExt cx="16910933" cy="1429600"/>
          </a:xfrm>
        </p:grpSpPr>
        <p:sp>
          <p:nvSpPr>
            <p:cNvPr id="2105" name="Shape 2105"/>
            <p:cNvSpPr/>
            <p:nvPr/>
          </p:nvSpPr>
          <p:spPr>
            <a:xfrm>
              <a:off x="2203699" y="201345"/>
              <a:ext cx="14911288" cy="11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 dirty="0">
                  <a:solidFill>
                    <a:schemeClr val="accent1"/>
                  </a:solidFill>
                </a:rPr>
                <a:t>Variables</a:t>
              </a:r>
              <a:r>
                <a:rPr sz="2250" dirty="0"/>
                <a:t> in columns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04054" y="0"/>
              <a:ext cx="1370197" cy="1429600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113" name="Shape 2113"/>
          <p:cNvSpPr/>
          <p:nvPr/>
        </p:nvSpPr>
        <p:spPr>
          <a:xfrm>
            <a:off x="2775027" y="2127103"/>
            <a:ext cx="5591734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Observations</a:t>
            </a:r>
            <a:r>
              <a:rPr sz="2250"/>
              <a:t> in rows</a:t>
            </a:r>
          </a:p>
        </p:txBody>
      </p:sp>
      <p:sp>
        <p:nvSpPr>
          <p:cNvPr id="2121" name="Shape 2121"/>
          <p:cNvSpPr/>
          <p:nvPr/>
        </p:nvSpPr>
        <p:spPr>
          <a:xfrm>
            <a:off x="2648275" y="2985682"/>
            <a:ext cx="5591732" cy="795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Separate </a:t>
            </a:r>
            <a:r>
              <a:rPr sz="2250" b="1" dirty="0">
                <a:solidFill>
                  <a:schemeClr val="accent1"/>
                </a:solidFill>
              </a:rPr>
              <a:t>all variables</a:t>
            </a:r>
            <a:r>
              <a:rPr sz="2250" dirty="0"/>
              <a:t> </a:t>
            </a:r>
            <a:r>
              <a:rPr sz="2250" i="1" dirty="0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648275" y="3968610"/>
            <a:ext cx="6194028" cy="81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Unit of analysis matches</a:t>
            </a:r>
            <a:r>
              <a:rPr sz="2250"/>
              <a:t> the unit of analysis </a:t>
            </a:r>
            <a:r>
              <a:rPr sz="2250" i="1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34" name="Shape 2134"/>
          <p:cNvSpPr/>
          <p:nvPr/>
        </p:nvSpPr>
        <p:spPr>
          <a:xfrm>
            <a:off x="2648275" y="5182434"/>
            <a:ext cx="5591733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Single</a:t>
            </a:r>
            <a:r>
              <a:rPr sz="2250"/>
              <a:t>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8" y="1237757"/>
            <a:ext cx="987555" cy="80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8" y="2159159"/>
            <a:ext cx="987555" cy="80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3147695"/>
            <a:ext cx="1788231" cy="63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9" y="3996795"/>
            <a:ext cx="2397348" cy="71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8" y="5092677"/>
            <a:ext cx="936445" cy="722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2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>
            <a:spLocks noGrp="1"/>
          </p:cNvSpPr>
          <p:nvPr>
            <p:ph type="title"/>
          </p:nvPr>
        </p:nvSpPr>
        <p:spPr>
          <a:xfrm>
            <a:off x="125071" y="561189"/>
            <a:ext cx="8743250" cy="907200"/>
          </a:xfrm>
          <a:prstGeom prst="rect">
            <a:avLst/>
          </a:prstGeom>
        </p:spPr>
        <p:txBody>
          <a:bodyPr>
            <a:noAutofit/>
          </a:bodyPr>
          <a:lstStyle>
            <a:lvl1pPr defTabSz="484886">
              <a:defRPr sz="14939"/>
            </a:lvl1pPr>
          </a:lstStyle>
          <a:p>
            <a:r>
              <a:rPr sz="6000" dirty="0">
                <a:latin typeface="+mj-lt"/>
              </a:rPr>
              <a:t>Interactive Exercises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 data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144920" y="1906265"/>
            <a:ext cx="6342053" cy="1040266"/>
            <a:chOff x="336496" y="-216195"/>
            <a:chExt cx="16912140" cy="2774040"/>
          </a:xfrm>
        </p:grpSpPr>
        <p:sp>
          <p:nvSpPr>
            <p:cNvPr id="842" name="Shape 842"/>
            <p:cNvSpPr/>
            <p:nvPr/>
          </p:nvSpPr>
          <p:spPr>
            <a:xfrm>
              <a:off x="2337350" y="-1"/>
              <a:ext cx="14911288" cy="208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250"/>
                <a:t>Variables in columns, observations in rows, each type in a table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336496" y="-216196"/>
              <a:ext cx="1421272" cy="2774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7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263" dirty="0"/>
                <a:t>1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1897765" y="3011719"/>
            <a:ext cx="4283391" cy="44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Easy to access variables</a:t>
            </a:r>
          </a:p>
        </p:txBody>
      </p:sp>
      <p:sp>
        <p:nvSpPr>
          <p:cNvPr id="846" name="Shape 846"/>
          <p:cNvSpPr/>
          <p:nvPr/>
        </p:nvSpPr>
        <p:spPr>
          <a:xfrm>
            <a:off x="1897766" y="3848484"/>
            <a:ext cx="5177322" cy="4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Automatically preserves observations</a:t>
            </a:r>
          </a:p>
        </p:txBody>
      </p:sp>
      <p:sp>
        <p:nvSpPr>
          <p:cNvPr id="847" name="Shape 847"/>
          <p:cNvSpPr/>
          <p:nvPr/>
        </p:nvSpPr>
        <p:spPr>
          <a:xfrm>
            <a:off x="1192545" y="2714958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1192545" y="3481825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tidyr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2497864" y="4108404"/>
            <a:ext cx="2159675" cy="132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library(tidyr)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?gather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?spread</a:t>
            </a:r>
          </a:p>
        </p:txBody>
      </p:sp>
      <p:sp>
        <p:nvSpPr>
          <p:cNvPr id="857" name="Shape 857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tidyr</a:t>
            </a:r>
          </a:p>
        </p:txBody>
      </p:sp>
      <p:sp>
        <p:nvSpPr>
          <p:cNvPr id="858" name="Shape 858"/>
          <p:cNvSpPr/>
          <p:nvPr/>
        </p:nvSpPr>
        <p:spPr>
          <a:xfrm>
            <a:off x="2477419" y="2490800"/>
            <a:ext cx="5506305" cy="127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 smtClean="0"/>
              <a:t>Two </a:t>
            </a:r>
            <a:r>
              <a:rPr sz="2250" dirty="0"/>
              <a:t>main functions: </a:t>
            </a:r>
            <a:r>
              <a:rPr sz="2250" b="1" dirty="0">
                <a:solidFill>
                  <a:schemeClr val="accent1"/>
                </a:solidFill>
              </a:rPr>
              <a:t>gather()</a:t>
            </a:r>
            <a:r>
              <a:rPr sz="2250" dirty="0"/>
              <a:t> and </a:t>
            </a:r>
            <a:r>
              <a:rPr sz="2250" b="1" dirty="0">
                <a:solidFill>
                  <a:schemeClr val="accent1"/>
                </a:solidFill>
              </a:rPr>
              <a:t>spread()</a:t>
            </a:r>
          </a:p>
        </p:txBody>
      </p:sp>
      <p:grpSp>
        <p:nvGrpSpPr>
          <p:cNvPr id="868" name="Group 868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859" name="Shape 859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1" name="Shape 861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2" name="Shape 862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4" name="Shape 864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6" name="Shape 866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7" name="Shape 867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69" name="Shape 869"/>
          <p:cNvSpPr/>
          <p:nvPr/>
        </p:nvSpPr>
        <p:spPr>
          <a:xfrm>
            <a:off x="2528676" y="3745686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install.packages("tidyr")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0" y="286605"/>
            <a:ext cx="8745967" cy="654859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Tidyr</a:t>
            </a:r>
            <a:r>
              <a:rPr lang="en-US" sz="3200" dirty="0" smtClean="0"/>
              <a:t>: </a:t>
            </a:r>
            <a:r>
              <a:rPr lang="en-US" sz="3200" dirty="0"/>
              <a:t>A package that reshapes the layout of tables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10856"/>
            </a:lvl1pPr>
          </a:lstStyle>
          <a:p>
            <a:r>
              <a:rPr sz="4800" dirty="0"/>
              <a:t>Your Turn</a:t>
            </a:r>
          </a:p>
        </p:txBody>
      </p:sp>
      <p:sp>
        <p:nvSpPr>
          <p:cNvPr id="874" name="Shape 874"/>
          <p:cNvSpPr>
            <a:spLocks noGrp="1"/>
          </p:cNvSpPr>
          <p:nvPr>
            <p:ph type="body" idx="4294967295"/>
          </p:nvPr>
        </p:nvSpPr>
        <p:spPr>
          <a:xfrm>
            <a:off x="268941" y="2441820"/>
            <a:ext cx="782638" cy="34131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indent="0" defTabSz="531622">
              <a:spcBef>
                <a:spcPts val="2100"/>
              </a:spcBef>
              <a:defRPr sz="5278">
                <a:solidFill>
                  <a:srgbClr val="000000"/>
                </a:solidFill>
              </a:defRPr>
            </a:lvl1pPr>
          </a:lstStyle>
          <a:p>
            <a:r>
              <a:t>cases</a:t>
            </a:r>
          </a:p>
        </p:txBody>
      </p:sp>
      <p:graphicFrame>
        <p:nvGraphicFramePr>
          <p:cNvPr id="876" name="Table 876"/>
          <p:cNvGraphicFramePr/>
          <p:nvPr>
            <p:extLst>
              <p:ext uri="{D42A27DB-BD31-4B8C-83A1-F6EECF244321}">
                <p14:modId xmlns:p14="http://schemas.microsoft.com/office/powerpoint/2010/main" val="1565425435"/>
              </p:ext>
            </p:extLst>
          </p:nvPr>
        </p:nvGraphicFramePr>
        <p:xfrm>
          <a:off x="1031345" y="2977669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91319" y="1349739"/>
            <a:ext cx="8624094" cy="52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Autofit/>
          </a:bodyPr>
          <a:lstStyle/>
          <a:p>
            <a:pPr algn="l">
              <a:spcBef>
                <a:spcPts val="900"/>
              </a:spcBef>
              <a:defRPr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400"/>
              <a:t>Imagine how this data would look if it were tidy with three variables: </a:t>
            </a:r>
            <a:r>
              <a:rPr sz="2400" i="1"/>
              <a:t>country, year, n</a:t>
            </a:r>
          </a:p>
        </p:txBody>
      </p:sp>
      <p:graphicFrame>
        <p:nvGraphicFramePr>
          <p:cNvPr id="878" name="Table 878"/>
          <p:cNvGraphicFramePr/>
          <p:nvPr>
            <p:extLst>
              <p:ext uri="{D42A27DB-BD31-4B8C-83A1-F6EECF244321}">
                <p14:modId xmlns:p14="http://schemas.microsoft.com/office/powerpoint/2010/main" val="478789762"/>
              </p:ext>
            </p:extLst>
          </p:nvPr>
        </p:nvGraphicFramePr>
        <p:xfrm>
          <a:off x="4918065" y="298484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81" name="Group 881"/>
          <p:cNvGrpSpPr/>
          <p:nvPr/>
        </p:nvGrpSpPr>
        <p:grpSpPr>
          <a:xfrm>
            <a:off x="4914284" y="2977669"/>
            <a:ext cx="733361" cy="1519016"/>
            <a:chOff x="607431" y="354962"/>
            <a:chExt cx="1955629" cy="4050708"/>
          </a:xfrm>
        </p:grpSpPr>
        <p:sp>
          <p:nvSpPr>
            <p:cNvPr id="879" name="Shape 879"/>
            <p:cNvSpPr/>
            <p:nvPr/>
          </p:nvSpPr>
          <p:spPr>
            <a:xfrm>
              <a:off x="607431" y="354962"/>
              <a:ext cx="1955631" cy="405070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1640705" y="924503"/>
              <a:ext cx="2" cy="3282389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47646" y="2979570"/>
            <a:ext cx="2178198" cy="382464"/>
            <a:chOff x="0" y="97698"/>
            <a:chExt cx="5808528" cy="1019901"/>
          </a:xfrm>
        </p:grpSpPr>
        <p:sp>
          <p:nvSpPr>
            <p:cNvPr id="882" name="Shape 882"/>
            <p:cNvSpPr/>
            <p:nvPr/>
          </p:nvSpPr>
          <p:spPr>
            <a:xfrm>
              <a:off x="0" y="97698"/>
              <a:ext cx="5808529" cy="101990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48602" y="650180"/>
              <a:ext cx="5301377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642883" y="3357271"/>
            <a:ext cx="2182789" cy="1155353"/>
            <a:chOff x="0" y="0"/>
            <a:chExt cx="5820769" cy="3080940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5820770" cy="308094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571500" y="438348"/>
              <a:ext cx="4723607" cy="2178845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7" name="Shape 887"/>
            <p:cNvSpPr/>
            <p:nvPr/>
          </p:nvSpPr>
          <p:spPr>
            <a:xfrm flipH="1">
              <a:off x="23313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8" name="Shape 888"/>
            <p:cNvSpPr/>
            <p:nvPr/>
          </p:nvSpPr>
          <p:spPr>
            <a:xfrm flipH="1">
              <a:off x="25980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Table 89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Table 89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896" name="Table 89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97" name="Shape 897"/>
          <p:cNvSpPr/>
          <p:nvPr/>
        </p:nvSpPr>
        <p:spPr>
          <a:xfrm>
            <a:off x="5678334" y="2054807"/>
            <a:ext cx="2495284" cy="3708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Table 90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1" name="Table 90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2" name="Shape 902"/>
          <p:cNvSpPr/>
          <p:nvPr/>
        </p:nvSpPr>
        <p:spPr>
          <a:xfrm>
            <a:off x="5678334" y="2410223"/>
            <a:ext cx="2495284" cy="3396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Table 90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6" name="Table 90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5779634" y="2767376"/>
            <a:ext cx="2495284" cy="3879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3"/>
          <p:cNvGrpSpPr/>
          <p:nvPr/>
        </p:nvGrpSpPr>
        <p:grpSpPr>
          <a:xfrm>
            <a:off x="1656813" y="1312041"/>
            <a:ext cx="4984097" cy="880011"/>
            <a:chOff x="-54826" y="-343050"/>
            <a:chExt cx="13290924" cy="2346694"/>
          </a:xfrm>
        </p:grpSpPr>
        <p:sp>
          <p:nvSpPr>
            <p:cNvPr id="361" name="Shape 361"/>
            <p:cNvSpPr/>
            <p:nvPr/>
          </p:nvSpPr>
          <p:spPr>
            <a:xfrm>
              <a:off x="1778780" y="0"/>
              <a:ext cx="11457318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 dirty="0"/>
                <a:t>Make data suitable to use with a particular piece of software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-54827" y="-343051"/>
              <a:ext cx="1265123" cy="233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723633" y="2353425"/>
            <a:ext cx="4938785" cy="810786"/>
            <a:chOff x="123359" y="-312151"/>
            <a:chExt cx="13170091" cy="2162094"/>
          </a:xfrm>
        </p:grpSpPr>
        <p:sp>
          <p:nvSpPr>
            <p:cNvPr id="364" name="Shape 364"/>
            <p:cNvSpPr/>
            <p:nvPr/>
          </p:nvSpPr>
          <p:spPr>
            <a:xfrm>
              <a:off x="1871077" y="532999"/>
              <a:ext cx="11422375" cy="1026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/>
                <a:t>Reveal information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23359" y="-312152"/>
              <a:ext cx="1265122" cy="216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Wrangling: Two Goals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60" y="3533732"/>
            <a:ext cx="6829100" cy="2682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38" y="6425702"/>
            <a:ext cx="629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Grolemund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&amp; Wickham, R for Data Science, O'Reilly 2016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1" animBg="1" advAuto="0"/>
      <p:bldP spid="366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Table 91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1" name="Table 91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2" name="Shape 912"/>
          <p:cNvSpPr/>
          <p:nvPr/>
        </p:nvSpPr>
        <p:spPr>
          <a:xfrm>
            <a:off x="5678334" y="3139271"/>
            <a:ext cx="2495284" cy="2512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91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6" name="Table 91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7" name="Shape 917"/>
          <p:cNvSpPr/>
          <p:nvPr/>
        </p:nvSpPr>
        <p:spPr>
          <a:xfrm>
            <a:off x="5678334" y="3508974"/>
            <a:ext cx="2495284" cy="232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Table 92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1" name="Table 92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2" name="Shape 922"/>
          <p:cNvSpPr/>
          <p:nvPr/>
        </p:nvSpPr>
        <p:spPr>
          <a:xfrm>
            <a:off x="5678334" y="3854031"/>
            <a:ext cx="2495284" cy="1958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" name="Table 92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6" name="Table 92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7" name="Shape 927"/>
          <p:cNvSpPr/>
          <p:nvPr/>
        </p:nvSpPr>
        <p:spPr>
          <a:xfrm>
            <a:off x="5678334" y="4236057"/>
            <a:ext cx="2495284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" name="Table 93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1" name="Table 93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2" name="Shape 932"/>
          <p:cNvSpPr/>
          <p:nvPr/>
        </p:nvSpPr>
        <p:spPr>
          <a:xfrm>
            <a:off x="5678334" y="4593438"/>
            <a:ext cx="2495284" cy="104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Table 93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6" name="Table 93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7" name="Shape 937"/>
          <p:cNvSpPr/>
          <p:nvPr/>
        </p:nvSpPr>
        <p:spPr>
          <a:xfrm>
            <a:off x="5678334" y="4950817"/>
            <a:ext cx="2495284" cy="732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 94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1" name="Table 94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Table 944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45" name="Table 945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46" name="Shape 946"/>
          <p:cNvSpPr/>
          <p:nvPr/>
        </p:nvSpPr>
        <p:spPr>
          <a:xfrm>
            <a:off x="5726763" y="1684694"/>
            <a:ext cx="2398427" cy="3653277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947" name="Shape 947"/>
          <p:cNvSpPr/>
          <p:nvPr/>
        </p:nvSpPr>
        <p:spPr>
          <a:xfrm flipV="1">
            <a:off x="7712770" y="1816605"/>
            <a:ext cx="1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8" name="Shape 948"/>
          <p:cNvSpPr/>
          <p:nvPr/>
        </p:nvSpPr>
        <p:spPr>
          <a:xfrm flipV="1">
            <a:off x="692597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9" name="Shape 949"/>
          <p:cNvSpPr/>
          <p:nvPr/>
        </p:nvSpPr>
        <p:spPr>
          <a:xfrm flipV="1">
            <a:off x="616775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Table 95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3" name="Table 95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3891588" y="2010166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gather()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1" animBg="1" advAuto="0"/>
      <p:bldP spid="954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Table 95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8" name="Table 95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9" name="Shape 959"/>
          <p:cNvSpPr/>
          <p:nvPr/>
        </p:nvSpPr>
        <p:spPr>
          <a:xfrm>
            <a:off x="1359674" y="1582163"/>
            <a:ext cx="2391849" cy="1747469"/>
          </a:xfrm>
          <a:prstGeom prst="roundRect">
            <a:avLst>
              <a:gd name="adj" fmla="val 15690"/>
            </a:avLst>
          </a:prstGeom>
          <a:ln w="190500">
            <a:solidFill>
              <a:schemeClr val="accent1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4168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Wrangling 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Munging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Janitor Work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Manipulation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Transformation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6600" dirty="0"/>
              <a:t>50-80%</a:t>
            </a:r>
          </a:p>
          <a:p>
            <a:pPr algn="ctr">
              <a:lnSpc>
                <a:spcPct val="80000"/>
              </a:lnSpc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000" dirty="0"/>
              <a:t>of your time?</a:t>
            </a:r>
          </a:p>
          <a:p>
            <a:pPr algn="ctr"/>
            <a:endParaRPr lang="en-US" dirty="0"/>
          </a:p>
        </p:txBody>
      </p:sp>
      <p:sp>
        <p:nvSpPr>
          <p:cNvPr id="354" name="Shape 354"/>
          <p:cNvSpPr/>
          <p:nvPr/>
        </p:nvSpPr>
        <p:spPr>
          <a:xfrm>
            <a:off x="5173588" y="2368083"/>
            <a:ext cx="3803583" cy="23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le 96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63" name="Table 96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64" name="Shape 964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(former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Table 96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Table 96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969" name="Shape 969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36"/>
              <a:t>key</a:t>
            </a:r>
          </a:p>
        </p:txBody>
      </p:sp>
      <p:sp>
        <p:nvSpPr>
          <p:cNvPr id="970" name="Shape 970"/>
          <p:cNvSpPr/>
          <p:nvPr/>
        </p:nvSpPr>
        <p:spPr>
          <a:xfrm>
            <a:off x="7348235" y="1238741"/>
            <a:ext cx="242707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(former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431638" y="2802409"/>
            <a:ext cx="6272183" cy="64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7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25"/>
              <a:t>gather(cases, </a:t>
            </a:r>
            <a:r>
              <a:rPr sz="2625">
                <a:solidFill>
                  <a:schemeClr val="accent1">
                    <a:satOff val="-3355"/>
                    <a:lumOff val="26614"/>
                  </a:schemeClr>
                </a:solidFill>
              </a:rPr>
              <a:t>"year"</a:t>
            </a:r>
            <a:r>
              <a:rPr sz="2625"/>
              <a:t>, </a:t>
            </a:r>
            <a:r>
              <a:rPr sz="2625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"n"</a:t>
            </a:r>
            <a:r>
              <a:rPr sz="2625"/>
              <a:t>, </a:t>
            </a:r>
            <a:r>
              <a:rPr sz="2625">
                <a:solidFill>
                  <a:schemeClr val="accent2"/>
                </a:solidFill>
              </a:rPr>
              <a:t>2:4</a:t>
            </a:r>
            <a:r>
              <a:rPr sz="2625"/>
              <a:t>)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48024" y="1448326"/>
            <a:ext cx="7893674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Collapses multiple columns into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key</a:t>
            </a:r>
            <a:r>
              <a:rPr sz="2250" dirty="0"/>
              <a:t> column that contains the former column names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value</a:t>
            </a:r>
            <a:r>
              <a:rPr sz="2250" dirty="0"/>
              <a:t> column that contains the former column cells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gather()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65902" y="3247368"/>
            <a:ext cx="2553296" cy="1484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94" y="7323"/>
                </a:lnTo>
                <a:cubicBezTo>
                  <a:pt x="11364" y="7168"/>
                  <a:pt x="11206" y="7077"/>
                  <a:pt x="11035" y="7077"/>
                </a:cubicBezTo>
                <a:lnTo>
                  <a:pt x="806" y="7077"/>
                </a:lnTo>
                <a:cubicBezTo>
                  <a:pt x="361" y="7077"/>
                  <a:pt x="0" y="7697"/>
                  <a:pt x="0" y="8463"/>
                </a:cubicBezTo>
                <a:lnTo>
                  <a:pt x="0" y="20214"/>
                </a:lnTo>
                <a:cubicBezTo>
                  <a:pt x="0" y="20979"/>
                  <a:pt x="361" y="21600"/>
                  <a:pt x="806" y="21600"/>
                </a:cubicBezTo>
                <a:lnTo>
                  <a:pt x="11035" y="21600"/>
                </a:lnTo>
                <a:cubicBezTo>
                  <a:pt x="11480" y="21600"/>
                  <a:pt x="11841" y="20979"/>
                  <a:pt x="11841" y="20214"/>
                </a:cubicBezTo>
                <a:lnTo>
                  <a:pt x="11841" y="8591"/>
                </a:ln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sz="1875" dirty="0"/>
              <a:t>data </a:t>
            </a:r>
            <a:r>
              <a:rPr sz="1875" dirty="0" smtClean="0"/>
              <a:t>frame</a:t>
            </a:r>
            <a:endParaRPr lang="en-US" sz="1875" dirty="0" smtClean="0"/>
          </a:p>
          <a:p>
            <a:pPr algn="l"/>
            <a:r>
              <a:rPr sz="1875" dirty="0" smtClean="0"/>
              <a:t>to </a:t>
            </a:r>
            <a:r>
              <a:rPr sz="1875" dirty="0"/>
              <a:t>reshape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983882" y="3247368"/>
            <a:ext cx="2618036" cy="216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21" y="6574"/>
                </a:lnTo>
                <a:cubicBezTo>
                  <a:pt x="17668" y="6553"/>
                  <a:pt x="17612" y="6540"/>
                  <a:pt x="17555" y="6540"/>
                </a:cubicBezTo>
                <a:lnTo>
                  <a:pt x="786" y="6540"/>
                </a:lnTo>
                <a:cubicBezTo>
                  <a:pt x="352" y="6540"/>
                  <a:pt x="0" y="7184"/>
                  <a:pt x="0" y="7978"/>
                </a:cubicBezTo>
                <a:lnTo>
                  <a:pt x="0" y="20163"/>
                </a:lnTo>
                <a:cubicBezTo>
                  <a:pt x="0" y="20956"/>
                  <a:pt x="352" y="21600"/>
                  <a:pt x="786" y="21600"/>
                </a:cubicBezTo>
                <a:lnTo>
                  <a:pt x="17555" y="21600"/>
                </a:lnTo>
                <a:cubicBezTo>
                  <a:pt x="17989" y="21600"/>
                  <a:pt x="18341" y="20956"/>
                  <a:pt x="18341" y="20163"/>
                </a:cubicBezTo>
                <a:lnTo>
                  <a:pt x="18341" y="7978"/>
                </a:lnTo>
                <a:cubicBezTo>
                  <a:pt x="18341" y="7838"/>
                  <a:pt x="18327" y="7706"/>
                  <a:pt x="18307" y="7578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96FF">
              <a:alpha val="80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name of the new key column </a:t>
            </a:r>
          </a:p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(a character string)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253360" y="3447057"/>
            <a:ext cx="2134642" cy="181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4" y="0"/>
                </a:moveTo>
                <a:lnTo>
                  <a:pt x="18953" y="6119"/>
                </a:lnTo>
                <a:lnTo>
                  <a:pt x="964" y="6119"/>
                </a:lnTo>
                <a:cubicBezTo>
                  <a:pt x="432" y="6119"/>
                  <a:pt x="0" y="6772"/>
                  <a:pt x="0" y="7577"/>
                </a:cubicBezTo>
                <a:lnTo>
                  <a:pt x="0" y="20142"/>
                </a:lnTo>
                <a:cubicBezTo>
                  <a:pt x="0" y="20947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47"/>
                  <a:pt x="21600" y="20142"/>
                </a:cubicBezTo>
                <a:lnTo>
                  <a:pt x="21600" y="7577"/>
                </a:lnTo>
                <a:cubicBezTo>
                  <a:pt x="21600" y="6772"/>
                  <a:pt x="21168" y="6119"/>
                  <a:pt x="20636" y="6119"/>
                </a:cubicBezTo>
                <a:lnTo>
                  <a:pt x="19915" y="6119"/>
                </a:lnTo>
                <a:lnTo>
                  <a:pt x="19434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name of the new value column</a:t>
            </a:r>
          </a:p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(a character string)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454077" y="3274828"/>
            <a:ext cx="2223046" cy="24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27" y="0"/>
                </a:moveTo>
                <a:lnTo>
                  <a:pt x="7162" y="6876"/>
                </a:lnTo>
                <a:lnTo>
                  <a:pt x="925" y="6876"/>
                </a:lnTo>
                <a:cubicBezTo>
                  <a:pt x="414" y="6876"/>
                  <a:pt x="0" y="7505"/>
                  <a:pt x="0" y="8281"/>
                </a:cubicBezTo>
                <a:lnTo>
                  <a:pt x="0" y="20195"/>
                </a:lnTo>
                <a:cubicBezTo>
                  <a:pt x="0" y="20971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71"/>
                  <a:pt x="21600" y="20195"/>
                </a:cubicBezTo>
                <a:lnTo>
                  <a:pt x="21600" y="8281"/>
                </a:lnTo>
                <a:cubicBezTo>
                  <a:pt x="21600" y="7505"/>
                  <a:pt x="21186" y="6876"/>
                  <a:pt x="20675" y="6876"/>
                </a:cubicBezTo>
                <a:lnTo>
                  <a:pt x="8089" y="6876"/>
                </a:lnTo>
                <a:lnTo>
                  <a:pt x="762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names or numeric indexes of columns to collapse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0" animBg="1"/>
      <p:bldP spid="1019" grpId="0" animBg="1"/>
      <p:bldP spid="10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5155505" y="1542921"/>
            <a:ext cx="3310251" cy="3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  country year     n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1      FR 2011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2      DE 2011  5800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3      US 2011 15000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4      FR 2012  6900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5      DE 2012  6000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6      US 2012 14000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7      FR 2013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8      DE 2013  6200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9      US 2013 13000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8615" y="1617696"/>
            <a:ext cx="3864893" cy="12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  country  2011  2012  2013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1      FR  7000  6900  7000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2      DE  5800  6000  6200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3      US 15000 14000 13000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70049" y="2010927"/>
            <a:ext cx="758916" cy="494957"/>
          </a:xfrm>
          <a:prstGeom prst="rightArrow">
            <a:avLst>
              <a:gd name="adj1" fmla="val 65074"/>
              <a:gd name="adj2" fmla="val 62967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gather(cases, "year", "n", 2:4</a:t>
            </a:r>
            <a:r>
              <a:rPr lang="en-US" sz="4800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35635" y="1260057"/>
            <a:ext cx="8256543" cy="9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/>
          <a:p>
            <a:pPr algn="l" defTabSz="216884">
              <a:spcBef>
                <a:spcPts val="863"/>
              </a:spcBef>
              <a:defRPr sz="5742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153"/>
              <a:t>Imagine how the pollution data set would look tidy with three variables: </a:t>
            </a:r>
            <a:r>
              <a:rPr sz="2153" i="1"/>
              <a:t>city, large, small</a:t>
            </a:r>
          </a:p>
        </p:txBody>
      </p:sp>
      <p:graphicFrame>
        <p:nvGraphicFramePr>
          <p:cNvPr id="1035" name="Table 1035"/>
          <p:cNvGraphicFramePr/>
          <p:nvPr/>
        </p:nvGraphicFramePr>
        <p:xfrm>
          <a:off x="1772088" y="2973208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36" name="Shape 1036"/>
          <p:cNvSpPr/>
          <p:nvPr/>
        </p:nvSpPr>
        <p:spPr>
          <a:xfrm>
            <a:off x="2539606" y="2535998"/>
            <a:ext cx="1047188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4759662" y="2967106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043" name="Group 1043"/>
          <p:cNvGrpSpPr/>
          <p:nvPr/>
        </p:nvGrpSpPr>
        <p:grpSpPr>
          <a:xfrm>
            <a:off x="5655085" y="3093243"/>
            <a:ext cx="1682279" cy="1803274"/>
            <a:chOff x="2397085" y="-25"/>
            <a:chExt cx="4486076" cy="4808728"/>
          </a:xfrm>
        </p:grpSpPr>
        <p:sp>
          <p:nvSpPr>
            <p:cNvPr id="1039" name="Shape 1039"/>
            <p:cNvSpPr/>
            <p:nvPr/>
          </p:nvSpPr>
          <p:spPr>
            <a:xfrm>
              <a:off x="2397085" y="7104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397085" y="23487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397085" y="39870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42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70473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4750210" y="2959638"/>
            <a:ext cx="909638" cy="2237505"/>
            <a:chOff x="1459119" y="0"/>
            <a:chExt cx="2425700" cy="5966678"/>
          </a:xfrm>
        </p:grpSpPr>
        <p:sp>
          <p:nvSpPr>
            <p:cNvPr id="1044" name="Shape 1044"/>
            <p:cNvSpPr/>
            <p:nvPr/>
          </p:nvSpPr>
          <p:spPr>
            <a:xfrm>
              <a:off x="1459119" y="0"/>
              <a:ext cx="2425701" cy="596667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2671969" y="491227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5655085" y="3093244"/>
            <a:ext cx="1716828" cy="2108073"/>
            <a:chOff x="2395484" y="-25"/>
            <a:chExt cx="4578208" cy="5621528"/>
          </a:xfrm>
        </p:grpSpPr>
        <p:sp>
          <p:nvSpPr>
            <p:cNvPr id="1047" name="Shape 1047"/>
            <p:cNvSpPr/>
            <p:nvPr/>
          </p:nvSpPr>
          <p:spPr>
            <a:xfrm>
              <a:off x="2395484" y="1523292"/>
              <a:ext cx="4486077" cy="8343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395484" y="3174292"/>
              <a:ext cx="4486077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395484" y="4799891"/>
              <a:ext cx="4486077" cy="82161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50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68872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051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113664" y="817302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Table 105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Table 1058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59" name="Table 1059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0" name="Shape 1060"/>
          <p:cNvSpPr/>
          <p:nvPr/>
        </p:nvSpPr>
        <p:spPr>
          <a:xfrm>
            <a:off x="5300382" y="1980537"/>
            <a:ext cx="2999157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Table 1063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64" name="Table 1064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5" name="Shape 1065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66" name="Shape 1066"/>
          <p:cNvSpPr/>
          <p:nvPr/>
        </p:nvSpPr>
        <p:spPr>
          <a:xfrm>
            <a:off x="7272613" y="19921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9" name="Table 1069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0" name="Table 1070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1" name="Shape 1071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Table 107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5" name="Table 107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6" name="Shape 1076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77" name="Shape 1077"/>
          <p:cNvSpPr/>
          <p:nvPr/>
        </p:nvSpPr>
        <p:spPr>
          <a:xfrm>
            <a:off x="7272613" y="22969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37033" y="6472442"/>
            <a:ext cx="8537193" cy="22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lnSpc>
                <a:spcPts val="1350"/>
              </a:lnSpc>
              <a:defRPr sz="14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/>
              <a:t>Slides modified from RStudio  Data Wrangling Workshop </a:t>
            </a:r>
            <a:r>
              <a:rPr sz="1100" u="sng">
                <a:hlinkClick r:id="rId2"/>
              </a:rPr>
              <a:t>https://www.rstudio.com/resources/webinars/data-wrangling-with-r-and-rstudio/</a:t>
            </a:r>
          </a:p>
        </p:txBody>
      </p:sp>
      <p:sp>
        <p:nvSpPr>
          <p:cNvPr id="245" name="Shape 245"/>
          <p:cNvSpPr/>
          <p:nvPr/>
        </p:nvSpPr>
        <p:spPr>
          <a:xfrm>
            <a:off x="337033" y="0"/>
            <a:ext cx="8532647" cy="119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 defTabSz="432308">
              <a:defRPr sz="7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775" dirty="0">
                <a:latin typeface="+mj-lt"/>
              </a:rPr>
              <a:t>Two packages to help you work with the structure of </a:t>
            </a:r>
            <a:r>
              <a:rPr sz="2775" dirty="0" smtClean="0">
                <a:latin typeface="+mj-lt"/>
              </a:rPr>
              <a:t>data</a:t>
            </a:r>
            <a:endParaRPr sz="2775" dirty="0">
              <a:latin typeface="+mj-lt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732507" y="2036506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tidyr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17802" y="1983221"/>
            <a:ext cx="772075" cy="596933"/>
            <a:chOff x="0" y="0"/>
            <a:chExt cx="2058866" cy="1591820"/>
          </a:xfrm>
        </p:grpSpPr>
        <p:sp>
          <p:nvSpPr>
            <p:cNvPr id="247" name="Shape 247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9" name="Shape 249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0" name="Shape 250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2" name="Shape 252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4" name="Shape 254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57" name="Shape 257"/>
          <p:cNvSpPr/>
          <p:nvPr/>
        </p:nvSpPr>
        <p:spPr>
          <a:xfrm>
            <a:off x="1731168" y="2820749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dplyr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6462" y="2767464"/>
            <a:ext cx="772076" cy="596933"/>
            <a:chOff x="0" y="0"/>
            <a:chExt cx="2058866" cy="1591820"/>
          </a:xfrm>
        </p:grpSpPr>
        <p:sp>
          <p:nvSpPr>
            <p:cNvPr id="258" name="Shape 258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0" name="Shape 260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1" name="Shape 261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3" name="Shape 263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5" name="Shape 265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" name="Table 108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1" name="Table 108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2" name="Shape 1082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le 108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6" name="Table 1086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7" name="Shape 1087"/>
          <p:cNvSpPr/>
          <p:nvPr/>
        </p:nvSpPr>
        <p:spPr>
          <a:xfrm>
            <a:off x="7272613" y="2595472"/>
            <a:ext cx="786309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Table 109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 109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Table 109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95" name="Table 109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96" name="Shape 1096"/>
          <p:cNvSpPr/>
          <p:nvPr/>
        </p:nvSpPr>
        <p:spPr>
          <a:xfrm>
            <a:off x="5478623" y="1583311"/>
            <a:ext cx="2595210" cy="131921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97" name="Shape 1097"/>
          <p:cNvSpPr/>
          <p:nvPr/>
        </p:nvSpPr>
        <p:spPr>
          <a:xfrm flipH="1" flipV="1">
            <a:off x="5913125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8" name="Shape 1098"/>
          <p:cNvSpPr/>
          <p:nvPr/>
        </p:nvSpPr>
        <p:spPr>
          <a:xfrm flipH="1" flipV="1">
            <a:off x="6769736" y="1710657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9" name="Shape 1099"/>
          <p:cNvSpPr/>
          <p:nvPr/>
        </p:nvSpPr>
        <p:spPr>
          <a:xfrm flipH="1" flipV="1">
            <a:off x="7626347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Table 110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3" name="Table 110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4" name="Shape 1104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99" fill="hold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1" animBg="1" advAuto="0"/>
      <p:bldP spid="1104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Table 1107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8" name="Table 1108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9" name="Shape 1109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(new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111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 111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14" name="Shape 1114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key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05319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(new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/>
        </p:nvSpPr>
        <p:spPr>
          <a:xfrm>
            <a:off x="1530215" y="3070244"/>
            <a:ext cx="59217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65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68"/>
              <a:t>spread(pollution, </a:t>
            </a:r>
            <a:r>
              <a:rPr sz="2468">
                <a:solidFill>
                  <a:schemeClr val="accent1">
                    <a:satOff val="-3355"/>
                    <a:lumOff val="26614"/>
                  </a:schemeClr>
                </a:solidFill>
              </a:rPr>
              <a:t>size</a:t>
            </a:r>
            <a:r>
              <a:rPr sz="2468"/>
              <a:t>, </a:t>
            </a:r>
            <a:r>
              <a:rPr sz="2468">
                <a:solidFill>
                  <a:srgbClr val="008F00"/>
                </a:solidFill>
              </a:rPr>
              <a:t>amount</a:t>
            </a:r>
            <a:r>
              <a:rPr sz="2468"/>
              <a:t>)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55594" y="1627180"/>
            <a:ext cx="8411127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Generates multiple columns from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unique value in the </a:t>
            </a:r>
            <a:r>
              <a:rPr sz="2025" b="1" dirty="0">
                <a:solidFill>
                  <a:schemeClr val="accent1"/>
                </a:solidFill>
              </a:rPr>
              <a:t>key</a:t>
            </a:r>
            <a:r>
              <a:rPr sz="2025" dirty="0"/>
              <a:t> column becomes a column name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value in the </a:t>
            </a:r>
            <a:r>
              <a:rPr sz="2025" b="1" dirty="0">
                <a:solidFill>
                  <a:schemeClr val="accent1"/>
                </a:solidFill>
              </a:rPr>
              <a:t>value</a:t>
            </a:r>
            <a:r>
              <a:rPr sz="2025" dirty="0"/>
              <a:t> column becomes a cell in the new columns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spread()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703694" y="3672748"/>
            <a:ext cx="1410742" cy="1859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38" y="5921"/>
                </a:lnTo>
                <a:lnTo>
                  <a:pt x="1458" y="5921"/>
                </a:lnTo>
                <a:cubicBezTo>
                  <a:pt x="653" y="5921"/>
                  <a:pt x="0" y="6591"/>
                  <a:pt x="0" y="7417"/>
                </a:cubicBezTo>
                <a:lnTo>
                  <a:pt x="0" y="20103"/>
                </a:lnTo>
                <a:cubicBezTo>
                  <a:pt x="0" y="20930"/>
                  <a:pt x="653" y="21600"/>
                  <a:pt x="1458" y="21600"/>
                </a:cubicBezTo>
                <a:lnTo>
                  <a:pt x="19973" y="21600"/>
                </a:lnTo>
                <a:cubicBezTo>
                  <a:pt x="20778" y="21600"/>
                  <a:pt x="21431" y="20930"/>
                  <a:pt x="21431" y="20103"/>
                </a:cubicBezTo>
                <a:lnTo>
                  <a:pt x="21431" y="7417"/>
                </a:lnTo>
                <a:cubicBezTo>
                  <a:pt x="21431" y="6993"/>
                  <a:pt x="21259" y="6612"/>
                  <a:pt x="20982" y="6339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data frame to reshape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176729" y="3638369"/>
            <a:ext cx="2223046" cy="201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29" y="0"/>
                </a:moveTo>
                <a:lnTo>
                  <a:pt x="19366" y="6303"/>
                </a:lnTo>
                <a:lnTo>
                  <a:pt x="925" y="6303"/>
                </a:lnTo>
                <a:cubicBezTo>
                  <a:pt x="414" y="6303"/>
                  <a:pt x="0" y="6957"/>
                  <a:pt x="0" y="7763"/>
                </a:cubicBezTo>
                <a:lnTo>
                  <a:pt x="0" y="20140"/>
                </a:lnTo>
                <a:cubicBezTo>
                  <a:pt x="0" y="20946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46"/>
                  <a:pt x="21600" y="20140"/>
                </a:cubicBezTo>
                <a:lnTo>
                  <a:pt x="21600" y="7763"/>
                </a:lnTo>
                <a:cubicBezTo>
                  <a:pt x="21600" y="6957"/>
                  <a:pt x="21186" y="6303"/>
                  <a:pt x="20675" y="6303"/>
                </a:cubicBezTo>
                <a:lnTo>
                  <a:pt x="20290" y="6303"/>
                </a:lnTo>
                <a:lnTo>
                  <a:pt x="19829" y="0"/>
                </a:lnTo>
                <a:close/>
              </a:path>
            </a:pathLst>
          </a:custGeom>
          <a:solidFill>
            <a:srgbClr val="0096FF">
              <a:alpha val="75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column to use for keys (new columns names)</a:t>
            </a:r>
          </a:p>
        </p:txBody>
      </p:sp>
      <p:sp>
        <p:nvSpPr>
          <p:cNvPr id="1153" name="Shape 1153"/>
          <p:cNvSpPr/>
          <p:nvPr/>
        </p:nvSpPr>
        <p:spPr>
          <a:xfrm>
            <a:off x="5473145" y="3629141"/>
            <a:ext cx="2134642" cy="192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3" y="0"/>
                </a:moveTo>
                <a:lnTo>
                  <a:pt x="13013" y="6271"/>
                </a:lnTo>
                <a:lnTo>
                  <a:pt x="964" y="6271"/>
                </a:lnTo>
                <a:cubicBezTo>
                  <a:pt x="432" y="6271"/>
                  <a:pt x="0" y="6918"/>
                  <a:pt x="0" y="7715"/>
                </a:cubicBezTo>
                <a:lnTo>
                  <a:pt x="0" y="20156"/>
                </a:lnTo>
                <a:cubicBezTo>
                  <a:pt x="0" y="20954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54"/>
                  <a:pt x="21600" y="20156"/>
                </a:cubicBezTo>
                <a:lnTo>
                  <a:pt x="21600" y="7715"/>
                </a:lnTo>
                <a:cubicBezTo>
                  <a:pt x="21600" y="6918"/>
                  <a:pt x="21168" y="6271"/>
                  <a:pt x="20636" y="6271"/>
                </a:cubicBezTo>
                <a:lnTo>
                  <a:pt x="13975" y="6271"/>
                </a:lnTo>
                <a:lnTo>
                  <a:pt x="13493" y="0"/>
                </a:lnTo>
                <a:close/>
              </a:path>
            </a:pathLst>
          </a:custGeom>
          <a:solidFill>
            <a:srgbClr val="008F00">
              <a:alpha val="64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column to use for values (new column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" name="Table 1156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57" name="Table 1157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58" name="Shape 1158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spread(pollution, size, amount</a:t>
            </a:r>
            <a:r>
              <a:rPr lang="en-US" sz="4800" dirty="0" smtClean="0"/>
              <a:t>)</a:t>
            </a:r>
            <a:endParaRPr lang="en-US" dirty="0"/>
          </a:p>
        </p:txBody>
      </p:sp>
      <p:sp>
        <p:nvSpPr>
          <p:cNvPr id="6" name="Shape 1165"/>
          <p:cNvSpPr/>
          <p:nvPr/>
        </p:nvSpPr>
        <p:spPr>
          <a:xfrm flipH="1">
            <a:off x="3659940" y="2691776"/>
            <a:ext cx="1630271" cy="877055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7" name="Shape 1166"/>
          <p:cNvSpPr/>
          <p:nvPr/>
        </p:nvSpPr>
        <p:spPr>
          <a:xfrm>
            <a:off x="3967962" y="2872700"/>
            <a:ext cx="1189027" cy="4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gather()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442" y="4365808"/>
            <a:ext cx="845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>
                <a:latin typeface="+mn-lt"/>
                <a:sym typeface="Helvetica Neue"/>
              </a:rPr>
              <a:t>Separate </a:t>
            </a:r>
            <a:r>
              <a:rPr lang="en-US" sz="2800" b="1">
                <a:solidFill>
                  <a:schemeClr val="accent1"/>
                </a:solidFill>
                <a:latin typeface="+mn-lt"/>
                <a:sym typeface="Helvetica Neue"/>
              </a:rPr>
              <a:t>all variables</a:t>
            </a:r>
            <a:r>
              <a:rPr lang="en-US" sz="2800">
                <a:latin typeface="+mn-lt"/>
                <a:sym typeface="Helvetica Neue"/>
              </a:rPr>
              <a:t> </a:t>
            </a:r>
            <a:r>
              <a:rPr lang="en-US" sz="2800" i="1">
                <a:latin typeface="+mn-lt"/>
                <a:ea typeface="Times"/>
                <a:cs typeface="Times"/>
                <a:sym typeface="Times"/>
              </a:rPr>
              <a:t>implied by law, formula or goal</a:t>
            </a:r>
            <a:endParaRPr lang="en-US" sz="2800" i="1"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" name="Table 1168"/>
          <p:cNvGraphicFramePr/>
          <p:nvPr>
            <p:extLst>
              <p:ext uri="{D42A27DB-BD31-4B8C-83A1-F6EECF244321}">
                <p14:modId xmlns:p14="http://schemas.microsoft.com/office/powerpoint/2010/main" val="261913521"/>
              </p:ext>
            </p:extLst>
          </p:nvPr>
        </p:nvGraphicFramePr>
        <p:xfrm>
          <a:off x="673091" y="2475151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73" name="Shape 1173"/>
          <p:cNvSpPr/>
          <p:nvPr/>
        </p:nvSpPr>
        <p:spPr>
          <a:xfrm>
            <a:off x="1481322" y="1494486"/>
            <a:ext cx="6227078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There are three more variables hidden in storms: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 and separate()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827781" y="210255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606132" y="2607774"/>
            <a:ext cx="1200464" cy="157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Year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Month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Day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ata-wrangling-cheat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33" y="250351"/>
            <a:ext cx="5940763" cy="4590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1379538" y="6203950"/>
            <a:ext cx="7764462" cy="679450"/>
          </a:xfrm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5100" u="sng">
                <a:solidFill>
                  <a:schemeClr val="accent1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sz="2400" u="sng" dirty="0">
                <a:solidFill>
                  <a:schemeClr val="bg1"/>
                </a:solidFill>
                <a:hlinkClick r:id="rId3"/>
              </a:rPr>
              <a:t>http://www.rstudio.com/resources/cheatsheets/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7063" y="5027917"/>
            <a:ext cx="2865045" cy="1024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598642" y="4603407"/>
            <a:ext cx="2141886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800"/>
            </a:lvl1pPr>
          </a:lstStyle>
          <a:p>
            <a:r>
              <a:rPr sz="1425"/>
              <a:t>Also in Chinese…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/>
        </p:nvSpPr>
        <p:spPr>
          <a:xfrm>
            <a:off x="822961" y="1427899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Separate splits a column by a character string separator.</a:t>
            </a:r>
          </a:p>
        </p:txBody>
      </p:sp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separate()</a:t>
            </a:r>
          </a:p>
        </p:txBody>
      </p:sp>
      <p:sp>
        <p:nvSpPr>
          <p:cNvPr id="1184" name="Shape 1184"/>
          <p:cNvSpPr/>
          <p:nvPr/>
        </p:nvSpPr>
        <p:spPr>
          <a:xfrm>
            <a:off x="822960" y="2096078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separate(storms, date, c("year", "month", "day"), sep = "-")</a:t>
            </a:r>
          </a:p>
        </p:txBody>
      </p:sp>
      <p:graphicFrame>
        <p:nvGraphicFramePr>
          <p:cNvPr id="1185" name="Table 1185"/>
          <p:cNvGraphicFramePr/>
          <p:nvPr/>
        </p:nvGraphicFramePr>
        <p:xfrm>
          <a:off x="4775108" y="3678888"/>
          <a:ext cx="382242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4"/>
                <a:gridCol w="891614"/>
                <a:gridCol w="542407"/>
                <a:gridCol w="601707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86" name="Shape 1186"/>
          <p:cNvSpPr/>
          <p:nvPr/>
        </p:nvSpPr>
        <p:spPr>
          <a:xfrm>
            <a:off x="4068690" y="46237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187" name="Shape 1187"/>
          <p:cNvSpPr/>
          <p:nvPr/>
        </p:nvSpPr>
        <p:spPr>
          <a:xfrm>
            <a:off x="1806981" y="3326826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105142" y="332567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graphicFrame>
        <p:nvGraphicFramePr>
          <p:cNvPr id="1189" name="Table 1189"/>
          <p:cNvGraphicFramePr/>
          <p:nvPr/>
        </p:nvGraphicFramePr>
        <p:xfrm>
          <a:off x="652292" y="3678888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Table 1191"/>
          <p:cNvGraphicFramePr/>
          <p:nvPr/>
        </p:nvGraphicFramePr>
        <p:xfrm>
          <a:off x="5298497" y="3687469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2" name="Table 1192"/>
          <p:cNvGraphicFramePr/>
          <p:nvPr/>
        </p:nvGraphicFramePr>
        <p:xfrm>
          <a:off x="577220" y="3687469"/>
          <a:ext cx="380755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3"/>
                <a:gridCol w="891614"/>
                <a:gridCol w="542406"/>
                <a:gridCol w="586839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93" name="Shape 1193"/>
          <p:cNvSpPr/>
          <p:nvPr/>
        </p:nvSpPr>
        <p:spPr>
          <a:xfrm>
            <a:off x="1986925" y="333540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470313" y="2287033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Unite unites columns into a single column.</a:t>
            </a: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473616" y="2758798"/>
            <a:ext cx="6206614" cy="34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unite(storms2, "date", year, month, day, sep = "-")</a:t>
            </a:r>
          </a:p>
        </p:txBody>
      </p:sp>
      <p:sp>
        <p:nvSpPr>
          <p:cNvPr id="1201" name="Shape 1201"/>
          <p:cNvSpPr/>
          <p:nvPr/>
        </p:nvSpPr>
        <p:spPr>
          <a:xfrm>
            <a:off x="4602792" y="4626005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202" name="Shape 1202"/>
          <p:cNvSpPr/>
          <p:nvPr/>
        </p:nvSpPr>
        <p:spPr>
          <a:xfrm>
            <a:off x="6453187" y="33354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357752" y="1223546"/>
            <a:ext cx="4998620" cy="7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 dirty="0"/>
              <a:t>A package that reshapes the layout of data sets.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1144422" y="1305934"/>
            <a:ext cx="800202" cy="618680"/>
            <a:chOff x="0" y="0"/>
            <a:chExt cx="2133872" cy="1649812"/>
          </a:xfrm>
        </p:grpSpPr>
        <p:sp>
          <p:nvSpPr>
            <p:cNvPr id="1210" name="Shape 1210"/>
            <p:cNvSpPr/>
            <p:nvPr/>
          </p:nvSpPr>
          <p:spPr>
            <a:xfrm>
              <a:off x="347935" y="6749"/>
              <a:ext cx="1785938" cy="135731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0075" y="292499"/>
              <a:ext cx="1785939" cy="107156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2" name="Shape 1212"/>
            <p:cNvSpPr/>
            <p:nvPr/>
          </p:nvSpPr>
          <p:spPr>
            <a:xfrm rot="19050000">
              <a:off x="89823" y="98202"/>
              <a:ext cx="464345" cy="44648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3" name="Shape 1213"/>
            <p:cNvSpPr/>
            <p:nvPr/>
          </p:nvSpPr>
          <p:spPr>
            <a:xfrm rot="10800000" flipH="1">
              <a:off x="1776685" y="1364062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8607" y="292499"/>
              <a:ext cx="1785938" cy="135731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5" name="Shape 1215"/>
            <p:cNvSpPr/>
            <p:nvPr/>
          </p:nvSpPr>
          <p:spPr>
            <a:xfrm rot="16200000" flipH="1">
              <a:off x="865857" y="667546"/>
              <a:ext cx="1268016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6" name="Shape 1216"/>
            <p:cNvSpPr/>
            <p:nvPr/>
          </p:nvSpPr>
          <p:spPr>
            <a:xfrm rot="5400000">
              <a:off x="-330722" y="667546"/>
              <a:ext cx="1268017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7" name="Shape 1217"/>
            <p:cNvSpPr/>
            <p:nvPr/>
          </p:nvSpPr>
          <p:spPr>
            <a:xfrm rot="10800000" flipH="1">
              <a:off x="8607" y="292499"/>
              <a:ext cx="1785938" cy="10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776685" y="42468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6" y="2217942"/>
            <a:ext cx="27813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6" y="3507120"/>
            <a:ext cx="27686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5" y="4818786"/>
            <a:ext cx="20066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460" y="2331134"/>
            <a:ext cx="3522118" cy="84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observations </a:t>
            </a:r>
            <a:r>
              <a:rPr lang="en-US" dirty="0" smtClean="0">
                <a:latin typeface="+mn-lt"/>
              </a:rPr>
              <a:t>from</a:t>
            </a:r>
          </a:p>
          <a:p>
            <a:pPr algn="l"/>
            <a:r>
              <a:rPr lang="en-US" dirty="0" smtClean="0">
                <a:latin typeface="+mn-lt"/>
              </a:rPr>
              <a:t>variables </a:t>
            </a:r>
            <a:r>
              <a:rPr lang="en-US" dirty="0">
                <a:latin typeface="+mn-lt"/>
              </a:rPr>
              <a:t>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6357" y="3405693"/>
            <a:ext cx="3712138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variables from observations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7650" y="4637420"/>
            <a:ext cx="397597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Split and merge columns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unite()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separate()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357" y="5759443"/>
            <a:ext cx="340509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Also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reshape2</a:t>
            </a:r>
            <a:r>
              <a:rPr lang="en-US" dirty="0" smtClean="0">
                <a:latin typeface="+mn-lt"/>
              </a:rPr>
              <a:t> package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>
            <a:spLocks noGrp="1"/>
          </p:cNvSpPr>
          <p:nvPr>
            <p:ph type="title"/>
          </p:nvPr>
        </p:nvSpPr>
        <p:spPr>
          <a:xfrm>
            <a:off x="1075668" y="1576027"/>
            <a:ext cx="6368723" cy="275927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438150">
              <a:defRPr sz="15750"/>
            </a:lvl1pPr>
          </a:lstStyle>
          <a:p>
            <a:r>
              <a:rPr sz="6600" dirty="0"/>
              <a:t>Data sets contain more information than they display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2512700" y="3767348"/>
            <a:ext cx="2159675" cy="20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library(dplyr)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?select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?filter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?arrange</a:t>
            </a:r>
          </a:p>
        </p:txBody>
      </p:sp>
      <p:sp>
        <p:nvSpPr>
          <p:cNvPr id="1250" name="Shape 1250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dplyr</a:t>
            </a:r>
          </a:p>
        </p:txBody>
      </p:sp>
      <p:sp>
        <p:nvSpPr>
          <p:cNvPr id="1251" name="Shape 1251"/>
          <p:cNvSpPr/>
          <p:nvPr/>
        </p:nvSpPr>
        <p:spPr>
          <a:xfrm>
            <a:off x="2536119" y="2490800"/>
            <a:ext cx="5064188" cy="88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sz="2588" dirty="0"/>
          </a:p>
        </p:txBody>
      </p:sp>
      <p:grpSp>
        <p:nvGrpSpPr>
          <p:cNvPr id="1261" name="Group 1261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1252" name="Shape 1252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4" name="Shape 1254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5" name="Shape 1255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7" name="Shape 1257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8" name="Shape 1258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9" name="Shape 1259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60" name="Shape 1260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262" name="Shape 1262"/>
          <p:cNvSpPr/>
          <p:nvPr/>
        </p:nvSpPr>
        <p:spPr>
          <a:xfrm>
            <a:off x="5619288" y="3767348"/>
            <a:ext cx="1597053" cy="19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13"/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?mutate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?summarise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?group_by</a:t>
            </a:r>
          </a:p>
        </p:txBody>
      </p:sp>
      <p:sp>
        <p:nvSpPr>
          <p:cNvPr id="1263" name="Shape 1263"/>
          <p:cNvSpPr/>
          <p:nvPr/>
        </p:nvSpPr>
        <p:spPr>
          <a:xfrm>
            <a:off x="2512700" y="3397409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install.packages("dplyr")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395194"/>
            <a:ext cx="7543800" cy="654859"/>
          </a:xfrm>
        </p:spPr>
        <p:txBody>
          <a:bodyPr>
            <a:noAutofit/>
          </a:bodyPr>
          <a:lstStyle/>
          <a:p>
            <a:r>
              <a:rPr lang="en-US" sz="3600" dirty="0" err="1"/>
              <a:t>d</a:t>
            </a:r>
            <a:r>
              <a:rPr lang="en-US" sz="3600" dirty="0" err="1" smtClean="0"/>
              <a:t>plyr</a:t>
            </a:r>
            <a:r>
              <a:rPr lang="en-US" sz="3600" dirty="0" smtClean="0"/>
              <a:t>: </a:t>
            </a:r>
            <a:r>
              <a:rPr lang="en-US" sz="3600" dirty="0"/>
              <a:t>A package that helps transform tabular data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 1271"/>
          <p:cNvGrpSpPr/>
          <p:nvPr/>
        </p:nvGrpSpPr>
        <p:grpSpPr>
          <a:xfrm>
            <a:off x="822961" y="1825319"/>
            <a:ext cx="5636775" cy="689977"/>
            <a:chOff x="0" y="0"/>
            <a:chExt cx="15031399" cy="1839936"/>
          </a:xfrm>
        </p:grpSpPr>
        <p:sp>
          <p:nvSpPr>
            <p:cNvPr id="1269" name="Shape 1269"/>
            <p:cNvSpPr/>
            <p:nvPr/>
          </p:nvSpPr>
          <p:spPr>
            <a:xfrm>
              <a:off x="1747529" y="267026"/>
              <a:ext cx="13283871" cy="105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variables.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1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822961" y="2571245"/>
            <a:ext cx="5338764" cy="689977"/>
            <a:chOff x="0" y="0"/>
            <a:chExt cx="14236703" cy="1839936"/>
          </a:xfrm>
        </p:grpSpPr>
        <p:sp>
          <p:nvSpPr>
            <p:cNvPr id="1272" name="Shape 1272"/>
            <p:cNvSpPr/>
            <p:nvPr/>
          </p:nvSpPr>
          <p:spPr>
            <a:xfrm>
              <a:off x="1747529" y="248052"/>
              <a:ext cx="12489175" cy="108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observations.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2</a:t>
              </a:r>
            </a:p>
          </p:txBody>
        </p:sp>
      </p:grpSp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49148">
              <a:defRPr sz="11092"/>
            </a:lvl1pPr>
          </a:lstStyle>
          <a:p>
            <a:r>
              <a:rPr sz="5400" dirty="0"/>
              <a:t>Ways to access information</a:t>
            </a:r>
          </a:p>
        </p:txBody>
      </p:sp>
      <p:grpSp>
        <p:nvGrpSpPr>
          <p:cNvPr id="1280" name="Group 1280"/>
          <p:cNvGrpSpPr/>
          <p:nvPr/>
        </p:nvGrpSpPr>
        <p:grpSpPr>
          <a:xfrm>
            <a:off x="6056434" y="1834112"/>
            <a:ext cx="2253094" cy="2827035"/>
            <a:chOff x="0" y="0"/>
            <a:chExt cx="6008249" cy="7538759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3710413" cy="144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select</a:t>
              </a:r>
              <a:r>
                <a:rPr sz="2888"/>
                <a:t>()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0" y="2031469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filter</a:t>
              </a:r>
              <a:r>
                <a:rPr sz="2888"/>
                <a:t>()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4062938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mutate</a:t>
              </a:r>
              <a:r>
                <a:rPr sz="2888"/>
                <a:t>()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6094408"/>
              <a:ext cx="6008250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summarise</a:t>
              </a:r>
              <a:r>
                <a:rPr sz="2888"/>
                <a:t>()</a:t>
              </a:r>
            </a:p>
          </p:txBody>
        </p:sp>
      </p:grpSp>
      <p:grpSp>
        <p:nvGrpSpPr>
          <p:cNvPr id="1285" name="Group 1285"/>
          <p:cNvGrpSpPr/>
          <p:nvPr/>
        </p:nvGrpSpPr>
        <p:grpSpPr>
          <a:xfrm>
            <a:off x="822962" y="3317172"/>
            <a:ext cx="5504100" cy="794307"/>
            <a:chOff x="0" y="0"/>
            <a:chExt cx="14677600" cy="2118151"/>
          </a:xfrm>
        </p:grpSpPr>
        <p:grpSp>
          <p:nvGrpSpPr>
            <p:cNvPr id="1283" name="Group 1283"/>
            <p:cNvGrpSpPr/>
            <p:nvPr/>
          </p:nvGrpSpPr>
          <p:grpSpPr>
            <a:xfrm>
              <a:off x="0" y="0"/>
              <a:ext cx="14677601" cy="1839937"/>
              <a:chOff x="0" y="0"/>
              <a:chExt cx="14677600" cy="1839936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747529" y="267026"/>
                <a:ext cx="12930072" cy="1038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/>
              <a:p>
                <a:pPr algn="l">
                  <a:spcBef>
                    <a:spcPts val="900"/>
                  </a:spcBef>
                  <a:defRPr sz="60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250" b="1"/>
                  <a:t>Derive</a:t>
                </a:r>
                <a:r>
                  <a:rPr sz="2250"/>
                  <a:t> new variables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0" y="0"/>
                <a:ext cx="1265122" cy="1839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l">
                  <a:spcBef>
                    <a:spcPts val="2400"/>
                  </a:spcBef>
                  <a:defRPr sz="14300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5363"/>
                  <a:t>3</a:t>
                </a:r>
              </a:p>
            </p:txBody>
          </p:sp>
        </p:grpSp>
        <p:sp>
          <p:nvSpPr>
            <p:cNvPr id="1284" name="Shape 1284"/>
            <p:cNvSpPr/>
            <p:nvPr/>
          </p:nvSpPr>
          <p:spPr>
            <a:xfrm>
              <a:off x="2462095" y="1079520"/>
              <a:ext cx="6008250" cy="10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1688"/>
                <a:t>(from existing variables)</a:t>
              </a:r>
            </a:p>
          </p:txBody>
        </p:sp>
      </p:grpSp>
      <p:grpSp>
        <p:nvGrpSpPr>
          <p:cNvPr id="1288" name="Group 1288"/>
          <p:cNvGrpSpPr/>
          <p:nvPr/>
        </p:nvGrpSpPr>
        <p:grpSpPr>
          <a:xfrm>
            <a:off x="822961" y="4063098"/>
            <a:ext cx="4938714" cy="689977"/>
            <a:chOff x="0" y="0"/>
            <a:chExt cx="13169903" cy="1839936"/>
          </a:xfrm>
        </p:grpSpPr>
        <p:sp>
          <p:nvSpPr>
            <p:cNvPr id="1286" name="Shape 1286"/>
            <p:cNvSpPr/>
            <p:nvPr/>
          </p:nvSpPr>
          <p:spPr>
            <a:xfrm>
              <a:off x="1747529" y="241426"/>
              <a:ext cx="11422375" cy="1083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Change</a:t>
              </a:r>
              <a:r>
                <a:rPr sz="2250"/>
                <a:t> the unit of analysis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1" animBg="1" advAuto="0"/>
      <p:bldP spid="1280" grpId="4" animBg="1" advAuto="0"/>
      <p:bldP spid="1285" grpId="2" animBg="1" advAuto="0"/>
      <p:bldP spid="1288" grpId="3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" name="Table 1290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296" name="Shape 1296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-storm)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07" name="Table 1307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08" name="Shape 1308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09" name="Table 1309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0" name="Shape 1310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wind:date)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18" name="Table 1318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9" name="Shape 1319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20" name="Table 1320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21" name="Shape 1321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select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Table 1328"/>
          <p:cNvGraphicFramePr/>
          <p:nvPr>
            <p:extLst>
              <p:ext uri="{D42A27DB-BD31-4B8C-83A1-F6EECF244321}">
                <p14:modId xmlns:p14="http://schemas.microsoft.com/office/powerpoint/2010/main" val="917574992"/>
              </p:ext>
            </p:extLst>
          </p:nvPr>
        </p:nvGraphicFramePr>
        <p:xfrm>
          <a:off x="696445" y="1776501"/>
          <a:ext cx="7760956" cy="300037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08073"/>
                <a:gridCol w="6052883"/>
              </a:tblGrid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everything but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range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contains()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contains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ends_with()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ends with a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everything()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 column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matches()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matches a regular expression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num_range()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named x1, x2, x3, x4, x5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one_of()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names are in a group of names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starts_with()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starts with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9" name="Shape 1329"/>
          <p:cNvSpPr/>
          <p:nvPr/>
        </p:nvSpPr>
        <p:spPr>
          <a:xfrm>
            <a:off x="696445" y="5611913"/>
            <a:ext cx="4978677" cy="38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select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420485" y="1297044"/>
            <a:ext cx="8363030" cy="468172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defTabSz="205931">
              <a:defRPr sz="19740">
                <a:solidFill>
                  <a:srgbClr val="A6AAA9"/>
                </a:solidFill>
              </a:defRPr>
            </a:pPr>
            <a:r>
              <a:rPr sz="6000" dirty="0"/>
              <a:t>Data sets come in many formats 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sz="6000" dirty="0"/>
          </a:p>
          <a:p>
            <a:pPr defTabSz="205931">
              <a:defRPr sz="10810"/>
            </a:pPr>
            <a:r>
              <a:rPr sz="4400" dirty="0"/>
              <a:t>…but R </a:t>
            </a:r>
            <a:r>
              <a:rPr lang="en-US" sz="4400" dirty="0" smtClean="0"/>
              <a:t>(often) </a:t>
            </a:r>
            <a:r>
              <a:rPr sz="4400" dirty="0" smtClean="0"/>
              <a:t>prefers </a:t>
            </a:r>
            <a:r>
              <a:rPr sz="4400" dirty="0"/>
              <a:t>just </a:t>
            </a:r>
            <a:r>
              <a:rPr sz="4400" dirty="0" smtClean="0"/>
              <a:t>one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" name="Table 1331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2" name="Table 133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38" name="Shape 133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39" name="Shape 133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ilter()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Table 1342"/>
          <p:cNvGraphicFramePr/>
          <p:nvPr/>
        </p:nvGraphicFramePr>
        <p:xfrm>
          <a:off x="5144789" y="2533520"/>
          <a:ext cx="3188508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" name="Table 134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49" name="Shape 134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50" name="Shape 135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07862" y="5041555"/>
            <a:ext cx="753450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filter(storms, wind &gt;= 50,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  storm %in% c("Alberto", "Alex", "Allison"))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filter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1536481" y="1271280"/>
            <a:ext cx="2016769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250"/>
              <a:t>?Comparison</a:t>
            </a:r>
          </a:p>
        </p:txBody>
      </p:sp>
      <p:graphicFrame>
        <p:nvGraphicFramePr>
          <p:cNvPr id="1359" name="Table 1359"/>
          <p:cNvGraphicFramePr/>
          <p:nvPr>
            <p:extLst>
              <p:ext uri="{D42A27DB-BD31-4B8C-83A1-F6EECF244321}">
                <p14:modId xmlns:p14="http://schemas.microsoft.com/office/powerpoint/2010/main" val="877728189"/>
              </p:ext>
            </p:extLst>
          </p:nvPr>
        </p:nvGraphicFramePr>
        <p:xfrm>
          <a:off x="667844" y="1730162"/>
          <a:ext cx="3754045" cy="33147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1967"/>
                <a:gridCol w="2822078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==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%in%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Group membership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not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" name="Table 1360"/>
          <p:cNvGraphicFramePr/>
          <p:nvPr>
            <p:extLst>
              <p:ext uri="{D42A27DB-BD31-4B8C-83A1-F6EECF244321}">
                <p14:modId xmlns:p14="http://schemas.microsoft.com/office/powerpoint/2010/main" val="912501280"/>
              </p:ext>
            </p:extLst>
          </p:nvPr>
        </p:nvGraphicFramePr>
        <p:xfrm>
          <a:off x="4745931" y="1730162"/>
          <a:ext cx="3758799" cy="23317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147"/>
                <a:gridCol w="2825652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&amp;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and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|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xor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exactly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61" name="Shape 1361"/>
          <p:cNvSpPr/>
          <p:nvPr/>
        </p:nvSpPr>
        <p:spPr>
          <a:xfrm>
            <a:off x="5614569" y="1271280"/>
            <a:ext cx="201676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138"/>
              <a:t>?base::Logic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logical tests in </a:t>
            </a:r>
            <a:r>
              <a:rPr lang="en-US" sz="4800" dirty="0" smtClean="0"/>
              <a:t>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1693533" y="5135550"/>
            <a:ext cx="5766780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wind)</a:t>
            </a:r>
          </a:p>
        </p:txBody>
      </p:sp>
      <p:sp>
        <p:nvSpPr>
          <p:cNvPr id="1369" name="Shape 136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70" name="Table 137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71" name="Table 1371"/>
          <p:cNvGraphicFramePr/>
          <p:nvPr/>
        </p:nvGraphicFramePr>
        <p:xfrm>
          <a:off x="4119344" y="2565868"/>
          <a:ext cx="3992753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44"/>
                <a:gridCol w="604524"/>
                <a:gridCol w="871085"/>
                <a:gridCol w="1075766"/>
                <a:gridCol w="803534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/>
        </p:nvSpPr>
        <p:spPr>
          <a:xfrm>
            <a:off x="220511" y="5123075"/>
            <a:ext cx="8702979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wind, inverse = ratio^-1)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80" name="Table 138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81" name="Table 1381"/>
          <p:cNvGraphicFramePr/>
          <p:nvPr/>
        </p:nvGraphicFramePr>
        <p:xfrm>
          <a:off x="4121726" y="2565868"/>
          <a:ext cx="47980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39"/>
                <a:gridCol w="604520"/>
                <a:gridCol w="871079"/>
                <a:gridCol w="1075759"/>
                <a:gridCol w="804439"/>
                <a:gridCol w="80443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inverse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Table 1388"/>
          <p:cNvGraphicFramePr/>
          <p:nvPr>
            <p:extLst>
              <p:ext uri="{D42A27DB-BD31-4B8C-83A1-F6EECF244321}">
                <p14:modId xmlns:p14="http://schemas.microsoft.com/office/powerpoint/2010/main" val="1987136425"/>
              </p:ext>
            </p:extLst>
          </p:nvPr>
        </p:nvGraphicFramePr>
        <p:xfrm>
          <a:off x="549948" y="2146809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9" name="Shape 1389"/>
          <p:cNvSpPr/>
          <p:nvPr/>
        </p:nvSpPr>
        <p:spPr>
          <a:xfrm>
            <a:off x="822960" y="1414390"/>
            <a:ext cx="6137237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vector of values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mutate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Table 1396"/>
          <p:cNvGraphicFramePr/>
          <p:nvPr/>
        </p:nvGraphicFramePr>
        <p:xfrm>
          <a:off x="711313" y="2619735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7" name="Shape 1397"/>
          <p:cNvSpPr/>
          <p:nvPr/>
        </p:nvSpPr>
        <p:spPr>
          <a:xfrm>
            <a:off x="1209849" y="1414030"/>
            <a:ext cx="6071060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vector of values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674452" y="2619375"/>
            <a:ext cx="4759066" cy="31780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99" name="Shape 1399"/>
          <p:cNvSpPr/>
          <p:nvPr/>
        </p:nvSpPr>
        <p:spPr>
          <a:xfrm>
            <a:off x="4799788" y="3298197"/>
            <a:ext cx="2782509" cy="1979815"/>
          </a:xfrm>
          <a:prstGeom prst="rightArrow">
            <a:avLst>
              <a:gd name="adj1" fmla="val 75404"/>
              <a:gd name="adj2" fmla="val 29838"/>
            </a:avLst>
          </a:prstGeom>
          <a:gradFill>
            <a:gsLst>
              <a:gs pos="0">
                <a:schemeClr val="accent1"/>
              </a:gs>
              <a:gs pos="50845">
                <a:srgbClr val="6C9DCB"/>
              </a:gs>
              <a:gs pos="100000">
                <a:srgbClr val="D6D6D6"/>
              </a:gs>
            </a:gsLst>
            <a:lin ang="10800000"/>
          </a:gradFill>
          <a:ln w="12700">
            <a:miter lim="400000"/>
          </a:ln>
        </p:spPr>
        <p:txBody>
          <a:bodyPr lIns="20464" tIns="20464" rIns="20464" bIns="20464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975"/>
          </a:p>
        </p:txBody>
      </p:sp>
      <p:graphicFrame>
        <p:nvGraphicFramePr>
          <p:cNvPr id="1400" name="Table 1400"/>
          <p:cNvGraphicFramePr/>
          <p:nvPr/>
        </p:nvGraphicFramePr>
        <p:xfrm>
          <a:off x="3829644" y="340152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1" name="Table 1401"/>
          <p:cNvGraphicFramePr/>
          <p:nvPr/>
        </p:nvGraphicFramePr>
        <p:xfrm>
          <a:off x="7707410" y="339926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5101175" y="4095442"/>
            <a:ext cx="2179734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cumsum()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"Window"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1" animBg="1" advAuto="0"/>
      <p:bldP spid="1401" grpId="2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37561" y="5259769"/>
            <a:ext cx="846887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5260">
              <a:spcBef>
                <a:spcPts val="338"/>
              </a:spcBef>
              <a:defRPr sz="40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30"/>
              <a:t>pollution %&gt;% summarise(median = median(amount), variance = var(amount))</a:t>
            </a:r>
          </a:p>
        </p:txBody>
      </p:sp>
      <p:sp>
        <p:nvSpPr>
          <p:cNvPr id="1410" name="Shape 141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11" name="Table 1411"/>
          <p:cNvGraphicFramePr/>
          <p:nvPr/>
        </p:nvGraphicFramePr>
        <p:xfrm>
          <a:off x="5774459" y="3332400"/>
          <a:ext cx="1531665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98557"/>
                <a:gridCol w="833108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median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variance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1731.6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2" name="Table 141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252877" y="5174082"/>
            <a:ext cx="8648093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7450">
              <a:spcBef>
                <a:spcPts val="338"/>
              </a:spcBef>
              <a:defRPr sz="413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49"/>
              <a:t>pollution %&gt;% summarise(mean = mean(amount), sum = sum(amount), n = n())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21" name="Table 1421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2" name="Table 142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Table 1429"/>
          <p:cNvGraphicFramePr/>
          <p:nvPr>
            <p:extLst>
              <p:ext uri="{D42A27DB-BD31-4B8C-83A1-F6EECF244321}">
                <p14:modId xmlns:p14="http://schemas.microsoft.com/office/powerpoint/2010/main" val="301376212"/>
              </p:ext>
            </p:extLst>
          </p:nvPr>
        </p:nvGraphicFramePr>
        <p:xfrm>
          <a:off x="534629" y="1778377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0" name="Shape 1430"/>
          <p:cNvSpPr/>
          <p:nvPr/>
        </p:nvSpPr>
        <p:spPr>
          <a:xfrm>
            <a:off x="913698" y="1329420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single value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summary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22960" y="3014414"/>
            <a:ext cx="6665229" cy="2355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# install.packages("devtools")</a:t>
            </a:r>
          </a:p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# devtools::install_github("rstudio/EDAWR")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library(EDAWR)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?storms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?cases</a:t>
            </a:r>
          </a:p>
        </p:txBody>
      </p:sp>
      <p:sp>
        <p:nvSpPr>
          <p:cNvPr id="376" name="Shape 376"/>
          <p:cNvSpPr/>
          <p:nvPr/>
        </p:nvSpPr>
        <p:spPr>
          <a:xfrm>
            <a:off x="2218712" y="1504971"/>
            <a:ext cx="5162744" cy="109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513"/>
              <a:t>An R package with all of the data sets that shown in this lecture.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961" y="1574095"/>
            <a:ext cx="1053120" cy="814225"/>
            <a:chOff x="0" y="0"/>
            <a:chExt cx="2808320" cy="2171264"/>
          </a:xfrm>
        </p:grpSpPr>
        <p:sp>
          <p:nvSpPr>
            <p:cNvPr id="377" name="Shape 377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9" name="Shape 379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0" name="Shape 380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2" name="Shape 382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3" name="Shape 383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822960" y="4761065"/>
            <a:ext cx="1697778" cy="81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?pollution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?tb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EDAWR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Table 1437"/>
          <p:cNvGraphicFramePr/>
          <p:nvPr>
            <p:extLst>
              <p:ext uri="{D42A27DB-BD31-4B8C-83A1-F6EECF244321}">
                <p14:modId xmlns:p14="http://schemas.microsoft.com/office/powerpoint/2010/main" val="1638570697"/>
              </p:ext>
            </p:extLst>
          </p:nvPr>
        </p:nvGraphicFramePr>
        <p:xfrm>
          <a:off x="660856" y="1773512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8" name="Shape 1438"/>
          <p:cNvSpPr/>
          <p:nvPr/>
        </p:nvSpPr>
        <p:spPr>
          <a:xfrm>
            <a:off x="660856" y="1403551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single value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611433" y="1769760"/>
            <a:ext cx="5874590" cy="28800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40" name="Table 1440"/>
          <p:cNvGraphicFramePr/>
          <p:nvPr>
            <p:extLst>
              <p:ext uri="{D42A27DB-BD31-4B8C-83A1-F6EECF244321}">
                <p14:modId xmlns:p14="http://schemas.microsoft.com/office/powerpoint/2010/main" val="127415351"/>
              </p:ext>
            </p:extLst>
          </p:nvPr>
        </p:nvGraphicFramePr>
        <p:xfrm>
          <a:off x="2943204" y="2422467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" name="Table 1441"/>
          <p:cNvGraphicFramePr/>
          <p:nvPr>
            <p:extLst>
              <p:ext uri="{D42A27DB-BD31-4B8C-83A1-F6EECF244321}">
                <p14:modId xmlns:p14="http://schemas.microsoft.com/office/powerpoint/2010/main" val="428608198"/>
              </p:ext>
            </p:extLst>
          </p:nvPr>
        </p:nvGraphicFramePr>
        <p:xfrm>
          <a:off x="7645248" y="2371461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17801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4" name="Group 1444"/>
          <p:cNvGrpSpPr/>
          <p:nvPr/>
        </p:nvGrpSpPr>
        <p:grpSpPr>
          <a:xfrm>
            <a:off x="3948951" y="2422467"/>
            <a:ext cx="3614476" cy="1675506"/>
            <a:chOff x="4590202" y="0"/>
            <a:chExt cx="9638601" cy="4468013"/>
          </a:xfrm>
        </p:grpSpPr>
        <p:sp>
          <p:nvSpPr>
            <p:cNvPr id="1442" name="Shape 1442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  <p:sp>
          <p:nvSpPr>
            <p:cNvPr id="1443" name="Shape 1443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</p:grpSp>
      <p:sp>
        <p:nvSpPr>
          <p:cNvPr id="1445" name="Shape 1445"/>
          <p:cNvSpPr/>
          <p:nvPr/>
        </p:nvSpPr>
        <p:spPr>
          <a:xfrm>
            <a:off x="4687387" y="3016007"/>
            <a:ext cx="1270831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"Summary"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1" animBg="1" advAuto="0"/>
      <p:bldP spid="1441" grpId="2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Table 1447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8" name="Table 1448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54" name="Shape 1454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55" name="Shape 1455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Table 1458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9" name="Table 145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465" name="Shape 1465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66" name="Shape 1466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9" name="Table 146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0" name="Table 147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</a:tbl>
          </a:graphicData>
        </a:graphic>
      </p:graphicFrame>
      <p:sp>
        <p:nvSpPr>
          <p:cNvPr id="1476" name="Shape 1476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77" name="Shape 1477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230580" y="5041555"/>
            <a:ext cx="4689066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desc(wind))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Table 148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1" name="Table 148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87" name="Shape 148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88" name="Shape 148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Table 1491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" name="Table 149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98" name="Shape 149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99" name="Shape 149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00" name="Shape 1500"/>
          <p:cNvSpPr/>
          <p:nvPr/>
        </p:nvSpPr>
        <p:spPr>
          <a:xfrm>
            <a:off x="2218366" y="5041555"/>
            <a:ext cx="4707269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wind, date)</a:t>
            </a:r>
          </a:p>
        </p:txBody>
      </p:sp>
      <p:sp>
        <p:nvSpPr>
          <p:cNvPr id="1502" name="Shape 1502"/>
          <p:cNvSpPr/>
          <p:nvPr/>
        </p:nvSpPr>
        <p:spPr>
          <a:xfrm>
            <a:off x="8464725" y="3341818"/>
            <a:ext cx="306113" cy="30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806" y="21600"/>
                </a:moveTo>
                <a:cubicBezTo>
                  <a:pt x="21600" y="12694"/>
                  <a:pt x="21331" y="5494"/>
                  <a:pt x="0" y="0"/>
                </a:cubicBezTo>
              </a:path>
            </a:pathLst>
          </a:custGeom>
          <a:ln w="571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76496" y="1286625"/>
            <a:ext cx="6057654" cy="140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library(dplyr</a:t>
            </a:r>
            <a:r>
              <a:rPr sz="1988" dirty="0" smtClean="0"/>
              <a:t>)</a:t>
            </a:r>
            <a:endParaRPr lang="en-US" sz="1988" dirty="0" smtClean="0"/>
          </a:p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88" dirty="0"/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select(tb, child:elderly)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 select(child:elderly)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280183" y="3403996"/>
            <a:ext cx="7079955" cy="1961322"/>
            <a:chOff x="3166184" y="47347"/>
            <a:chExt cx="18879880" cy="5230189"/>
          </a:xfrm>
        </p:grpSpPr>
        <p:grpSp>
          <p:nvGrpSpPr>
            <p:cNvPr id="330" name="Group 330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3166184" y="1961735"/>
              <a:ext cx="18879880" cy="91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50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875" dirty="0">
                  <a:solidFill>
                    <a:schemeClr val="tx1"/>
                  </a:solidFill>
                </a:rPr>
                <a:t> tb          select( </a:t>
              </a:r>
              <a:r>
                <a:rPr sz="1875" u="sng" dirty="0">
                  <a:solidFill>
                    <a:schemeClr val="tx1"/>
                  </a:solidFill>
                </a:rPr>
                <a:t>      </a:t>
              </a:r>
              <a:r>
                <a:rPr sz="1875" dirty="0">
                  <a:solidFill>
                    <a:schemeClr val="tx1"/>
                  </a:solidFill>
                </a:rPr>
                <a:t>, child:elderly)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09984" y="670776"/>
              <a:ext cx="1961525" cy="96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sz="1988"/>
                <a:t>%&gt;%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733284" y="1454876"/>
            <a:ext cx="1743926" cy="1291947"/>
            <a:chOff x="12458" y="0"/>
            <a:chExt cx="4650467" cy="3445191"/>
          </a:xfrm>
        </p:grpSpPr>
        <p:sp>
          <p:nvSpPr>
            <p:cNvPr id="334" name="Shape 334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70191" y="890672"/>
              <a:ext cx="4008003" cy="114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425" dirty="0"/>
                <a:t>These do the </a:t>
              </a:r>
            </a:p>
            <a:p>
              <a:pPr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13" dirty="0"/>
                <a:t>same thing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ea typeface="Courier New" charset="0"/>
                <a:cs typeface="Courier New" charset="0"/>
              </a:rPr>
              <a:t>The </a:t>
            </a:r>
            <a:r>
              <a:rPr lang="en-US" sz="4800" dirty="0" smtClean="0">
                <a:ea typeface="Courier New" charset="0"/>
                <a:cs typeface="Courier New" charset="0"/>
              </a:rPr>
              <a:t>pipe operator    </a:t>
            </a:r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%&gt;%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8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822961" y="1457486"/>
            <a:ext cx="7137698" cy="202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3200" dirty="0">
                <a:latin typeface="+mn-lt"/>
              </a:rPr>
              <a:t>Little bunny Foo Foo</a:t>
            </a:r>
          </a:p>
          <a:p>
            <a:r>
              <a:rPr lang="en-US" sz="3200" dirty="0">
                <a:latin typeface="+mn-lt"/>
              </a:rPr>
              <a:t>Went hopping through the forest</a:t>
            </a:r>
          </a:p>
          <a:p>
            <a:r>
              <a:rPr lang="en-US" sz="3200" dirty="0">
                <a:latin typeface="+mn-lt"/>
              </a:rPr>
              <a:t>Scooping up the field mice</a:t>
            </a:r>
          </a:p>
          <a:p>
            <a:r>
              <a:rPr lang="en-US" sz="3200" dirty="0">
                <a:latin typeface="+mn-lt"/>
              </a:rPr>
              <a:t>And bopping them on the </a:t>
            </a:r>
            <a:r>
              <a:rPr lang="en-US" sz="3200" dirty="0" smtClean="0">
                <a:latin typeface="+mn-lt"/>
              </a:rPr>
              <a:t>head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466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783360" y="2652657"/>
            <a:ext cx="4858305" cy="195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Using temporary objects: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 smtClean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T1=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  <a:endParaRPr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T2=</a:t>
            </a:r>
            <a:r>
              <a:rPr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T1,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field_mice)</a:t>
            </a:r>
            <a:endParaRPr sz="2000" b="1" dirty="0">
              <a:solidFill>
                <a:schemeClr val="accent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T3=</a:t>
            </a:r>
            <a:r>
              <a:rPr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T2,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35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822961" y="1948863"/>
            <a:ext cx="4674072" cy="384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nested function calls: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32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forest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183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19" name="Shape 405"/>
          <p:cNvSpPr/>
          <p:nvPr/>
        </p:nvSpPr>
        <p:spPr>
          <a:xfrm>
            <a:off x="301962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sz="1800" dirty="0"/>
              <a:t>Storm </a:t>
            </a:r>
            <a:r>
              <a:rPr sz="1800" dirty="0" smtClean="0"/>
              <a:t>name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Wind Speed (mph)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Air pressure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Date</a:t>
            </a:r>
            <a:endParaRPr sz="1800" dirty="0"/>
          </a:p>
        </p:txBody>
      </p: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6" name="Shape 405"/>
          <p:cNvSpPr/>
          <p:nvPr/>
        </p:nvSpPr>
        <p:spPr>
          <a:xfrm>
            <a:off x="3438914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Country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Year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Count</a:t>
            </a:r>
            <a:endParaRPr sz="1800" dirty="0"/>
          </a:p>
        </p:txBody>
      </p: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41" name="Shape 405"/>
          <p:cNvSpPr/>
          <p:nvPr/>
        </p:nvSpPr>
        <p:spPr>
          <a:xfrm>
            <a:off x="5985660" y="4796257"/>
            <a:ext cx="2994796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Large Particles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Small particles</a:t>
            </a:r>
            <a:endParaRPr sz="1800" dirty="0"/>
          </a:p>
        </p:txBody>
      </p: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7" name="Shape 344"/>
          <p:cNvSpPr/>
          <p:nvPr/>
        </p:nvSpPr>
        <p:spPr>
          <a:xfrm>
            <a:off x="606529" y="2219706"/>
            <a:ext cx="4986035" cy="228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dplyr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 pipes: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hop_through(forest)</a:t>
            </a: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scoop_up(field_mice)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bop_on(head)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29" y="4727656"/>
            <a:ext cx="6957354" cy="1216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pipes usually leads </a:t>
            </a:r>
            <a:r>
              <a:rPr lang="en-US" dirty="0" smtClean="0"/>
              <a:t>to more transparent code</a:t>
            </a:r>
            <a:r>
              <a:rPr lang="is-IS" dirty="0" smtClean="0"/>
              <a:t>…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No temporary objects to remember / mess up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Reads chronologically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" name="Table 1526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31" name="Shape 1531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533" name="Shape 1533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34" name="Table 1534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35" name="Shape 1535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36" name="Shape 1536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" name="Table 1538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878491" y="5153473"/>
            <a:ext cx="5931618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select(storm, pressure)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46" name="Table 1546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47" name="Shape 1547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48" name="Shape 1548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Table 1550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1" name="Table 155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56" name="Shape 155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58" name="Shape 155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1560" name="Shape 1560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" name="Table 1562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3" name="Table 156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68" name="Shape 156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70" name="Shape 157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140247" y="5155855"/>
            <a:ext cx="5075603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filter(wind &gt;= 50)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4" name="Table 1574"/>
          <p:cNvGraphicFramePr/>
          <p:nvPr/>
        </p:nvGraphicFramePr>
        <p:xfrm>
          <a:off x="5981659" y="1967361"/>
          <a:ext cx="1512542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9371"/>
                <a:gridCol w="87317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5" name="Table 1575"/>
          <p:cNvGraphicFramePr/>
          <p:nvPr/>
        </p:nvGraphicFramePr>
        <p:xfrm>
          <a:off x="1652629" y="1967361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80" name="Shape 1580"/>
          <p:cNvSpPr/>
          <p:nvPr/>
        </p:nvSpPr>
        <p:spPr>
          <a:xfrm>
            <a:off x="5175048" y="2446842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81" name="Shape 1581"/>
          <p:cNvSpPr/>
          <p:nvPr/>
        </p:nvSpPr>
        <p:spPr>
          <a:xfrm>
            <a:off x="2566853" y="156773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482205" y="4468345"/>
            <a:ext cx="4189436" cy="12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storms %&gt;% 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filter(wind &gt;= 50) %&gt;%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select(storm, pressure)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590" name="Table 159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91" name="Shape 1591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600" name="Table 160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01" name="Table 1601"/>
          <p:cNvGraphicFramePr/>
          <p:nvPr/>
        </p:nvGraphicFramePr>
        <p:xfrm>
          <a:off x="4308847" y="2565868"/>
          <a:ext cx="14382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069"/>
                <a:gridCol w="802206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2" name="Shape 1602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Shortcut to type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%&gt;%</a:t>
            </a:r>
          </a:p>
        </p:txBody>
      </p:sp>
      <p:grpSp>
        <p:nvGrpSpPr>
          <p:cNvPr id="1612" name="Group 1612"/>
          <p:cNvGrpSpPr/>
          <p:nvPr/>
        </p:nvGrpSpPr>
        <p:grpSpPr>
          <a:xfrm>
            <a:off x="1056401" y="1730595"/>
            <a:ext cx="1329031" cy="664422"/>
            <a:chOff x="0" y="0"/>
            <a:chExt cx="3544081" cy="1771790"/>
          </a:xfrm>
        </p:grpSpPr>
        <p:sp>
          <p:nvSpPr>
            <p:cNvPr id="1610" name="Shape 161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 dirty="0"/>
                <a:t>Cmd</a:t>
              </a:r>
            </a:p>
          </p:txBody>
        </p:sp>
      </p:grpSp>
      <p:grpSp>
        <p:nvGrpSpPr>
          <p:cNvPr id="1615" name="Group 1615"/>
          <p:cNvGrpSpPr/>
          <p:nvPr/>
        </p:nvGrpSpPr>
        <p:grpSpPr>
          <a:xfrm>
            <a:off x="4579264" y="1730595"/>
            <a:ext cx="781832" cy="664422"/>
            <a:chOff x="0" y="0"/>
            <a:chExt cx="2084883" cy="177179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16" name="Shape 1616"/>
          <p:cNvSpPr/>
          <p:nvPr/>
        </p:nvSpPr>
        <p:spPr>
          <a:xfrm>
            <a:off x="2460768" y="178872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 dirty="0"/>
              <a:t>+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795942" y="1807775"/>
            <a:ext cx="1027125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(Mac)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796937" y="2634227"/>
            <a:ext cx="1884732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(Windows)</a:t>
            </a:r>
          </a:p>
        </p:txBody>
      </p:sp>
      <p:grpSp>
        <p:nvGrpSpPr>
          <p:cNvPr id="1621" name="Group 1621"/>
          <p:cNvGrpSpPr/>
          <p:nvPr/>
        </p:nvGrpSpPr>
        <p:grpSpPr>
          <a:xfrm>
            <a:off x="2817833" y="1730595"/>
            <a:ext cx="1329031" cy="664422"/>
            <a:chOff x="0" y="0"/>
            <a:chExt cx="3544081" cy="1771790"/>
          </a:xfrm>
        </p:grpSpPr>
        <p:sp>
          <p:nvSpPr>
            <p:cNvPr id="1619" name="Shape 1619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222200" y="180777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25" name="Group 1625"/>
          <p:cNvGrpSpPr/>
          <p:nvPr/>
        </p:nvGrpSpPr>
        <p:grpSpPr>
          <a:xfrm>
            <a:off x="1067055" y="2557046"/>
            <a:ext cx="1329031" cy="664422"/>
            <a:chOff x="0" y="0"/>
            <a:chExt cx="3544081" cy="177179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Ctrl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4589919" y="2557046"/>
            <a:ext cx="781832" cy="664422"/>
            <a:chOff x="0" y="0"/>
            <a:chExt cx="2084883" cy="177179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2471423" y="261517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2828487" y="2557046"/>
            <a:ext cx="1329031" cy="664422"/>
            <a:chOff x="0" y="0"/>
            <a:chExt cx="3544081" cy="1771790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>
            <a:off x="4232855" y="263422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Unit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40" name="Shape 768"/>
          <p:cNvSpPr/>
          <p:nvPr/>
        </p:nvSpPr>
        <p:spPr>
          <a:xfrm>
            <a:off x="484641" y="4755830"/>
            <a:ext cx="1917989" cy="113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storms$storm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storms$wind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storms$pressure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storms$date</a:t>
            </a:r>
          </a:p>
        </p:txBody>
      </p:sp>
      <p:sp>
        <p:nvSpPr>
          <p:cNvPr id="47" name="Shape 769"/>
          <p:cNvSpPr/>
          <p:nvPr/>
        </p:nvSpPr>
        <p:spPr>
          <a:xfrm>
            <a:off x="3081427" y="4900806"/>
            <a:ext cx="2787777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cases$country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names(cases)[-1]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unlist(cases[1:3, 2:4])</a:t>
            </a:r>
          </a:p>
        </p:txBody>
      </p:sp>
      <p:sp>
        <p:nvSpPr>
          <p:cNvPr id="49" name="Shape 770"/>
          <p:cNvSpPr/>
          <p:nvPr/>
        </p:nvSpPr>
        <p:spPr>
          <a:xfrm>
            <a:off x="6082960" y="4900806"/>
            <a:ext cx="3025974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pollution$city[1,3,5]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pollution$amount[2,4,6]</a:t>
            </a:r>
          </a:p>
        </p:txBody>
      </p:sp>
    </p:spTree>
    <p:extLst>
      <p:ext uri="{BB962C8B-B14F-4D97-AF65-F5344CB8AC3E}">
        <p14:creationId xmlns:p14="http://schemas.microsoft.com/office/powerpoint/2010/main" val="614262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Table 1637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640" name="Group 1640"/>
          <p:cNvGrpSpPr/>
          <p:nvPr/>
        </p:nvGrpSpPr>
        <p:grpSpPr>
          <a:xfrm>
            <a:off x="5502106" y="3225142"/>
            <a:ext cx="2879689" cy="1002114"/>
            <a:chOff x="0" y="0"/>
            <a:chExt cx="7679169" cy="2672303"/>
          </a:xfrm>
        </p:grpSpPr>
        <p:sp>
          <p:nvSpPr>
            <p:cNvPr id="1638" name="Shape 1638"/>
            <p:cNvSpPr/>
            <p:nvPr/>
          </p:nvSpPr>
          <p:spPr>
            <a:xfrm>
              <a:off x="0" y="0"/>
              <a:ext cx="7679170" cy="2672304"/>
            </a:xfrm>
            <a:prstGeom prst="rect">
              <a:avLst/>
            </a:prstGeom>
            <a:solidFill>
              <a:srgbClr val="FFFFFF">
                <a:alpha val="4988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747376" y="1526754"/>
              <a:ext cx="6184415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45" name="Group 1645"/>
          <p:cNvGrpSpPr/>
          <p:nvPr/>
        </p:nvGrpSpPr>
        <p:grpSpPr>
          <a:xfrm>
            <a:off x="5644346" y="3246523"/>
            <a:ext cx="2595210" cy="696625"/>
            <a:chOff x="243376" y="0"/>
            <a:chExt cx="6920558" cy="1857664"/>
          </a:xfrm>
        </p:grpSpPr>
        <p:sp>
          <p:nvSpPr>
            <p:cNvPr id="1641" name="Shape 1641"/>
            <p:cNvSpPr/>
            <p:nvPr/>
          </p:nvSpPr>
          <p:spPr>
            <a:xfrm>
              <a:off x="243376" y="0"/>
              <a:ext cx="6920560" cy="1857665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42" name="Shape 1642"/>
            <p:cNvSpPr/>
            <p:nvPr/>
          </p:nvSpPr>
          <p:spPr>
            <a:xfrm flipH="1" flipV="1">
              <a:off x="1402048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3" name="Shape 1643"/>
            <p:cNvSpPr/>
            <p:nvPr/>
          </p:nvSpPr>
          <p:spPr>
            <a:xfrm flipH="1" flipV="1">
              <a:off x="3686343" y="225289"/>
              <a:ext cx="34625" cy="16202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4" name="Shape 1644"/>
            <p:cNvSpPr/>
            <p:nvPr/>
          </p:nvSpPr>
          <p:spPr>
            <a:xfrm flipH="1" flipV="1">
              <a:off x="5970639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aphicFrame>
        <p:nvGraphicFramePr>
          <p:cNvPr id="1650" name="Table 1650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58" name="Group 1658"/>
          <p:cNvGrpSpPr/>
          <p:nvPr/>
        </p:nvGrpSpPr>
        <p:grpSpPr>
          <a:xfrm>
            <a:off x="1601413" y="2913513"/>
            <a:ext cx="2758140" cy="1943722"/>
            <a:chOff x="0" y="0"/>
            <a:chExt cx="7355037" cy="5183257"/>
          </a:xfrm>
        </p:grpSpPr>
        <p:sp>
          <p:nvSpPr>
            <p:cNvPr id="1651" name="Shape 1651"/>
            <p:cNvSpPr/>
            <p:nvPr/>
          </p:nvSpPr>
          <p:spPr>
            <a:xfrm>
              <a:off x="0" y="0"/>
              <a:ext cx="7355038" cy="5183258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81245" y="417136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81245" y="1196987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81245" y="2031430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81245" y="2865873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51732" y="3645724"/>
              <a:ext cx="6670490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8545" y="4483958"/>
              <a:ext cx="66536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59" name="Shape 1659"/>
          <p:cNvSpPr/>
          <p:nvPr/>
        </p:nvSpPr>
        <p:spPr>
          <a:xfrm>
            <a:off x="1439489" y="2365422"/>
            <a:ext cx="3009592" cy="2543557"/>
          </a:xfrm>
          <a:prstGeom prst="roundRect">
            <a:avLst>
              <a:gd name="adj" fmla="val 13883"/>
            </a:avLst>
          </a:prstGeom>
          <a:ln w="190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1664" name="Group 1664"/>
          <p:cNvGrpSpPr/>
          <p:nvPr/>
        </p:nvGrpSpPr>
        <p:grpSpPr>
          <a:xfrm>
            <a:off x="1646680" y="2517494"/>
            <a:ext cx="2595210" cy="2283106"/>
            <a:chOff x="243376" y="0"/>
            <a:chExt cx="6920558" cy="6088282"/>
          </a:xfrm>
        </p:grpSpPr>
        <p:sp>
          <p:nvSpPr>
            <p:cNvPr id="1660" name="Shape 1660"/>
            <p:cNvSpPr/>
            <p:nvPr/>
          </p:nvSpPr>
          <p:spPr>
            <a:xfrm>
              <a:off x="243376" y="0"/>
              <a:ext cx="6920560" cy="6001384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61" name="Shape 1661"/>
            <p:cNvSpPr/>
            <p:nvPr/>
          </p:nvSpPr>
          <p:spPr>
            <a:xfrm flipH="1" flipV="1">
              <a:off x="1402048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2" name="Shape 1662"/>
            <p:cNvSpPr/>
            <p:nvPr/>
          </p:nvSpPr>
          <p:spPr>
            <a:xfrm flipH="1" flipV="1">
              <a:off x="3686343" y="339589"/>
              <a:ext cx="34625" cy="5748694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3" name="Shape 1663"/>
            <p:cNvSpPr/>
            <p:nvPr/>
          </p:nvSpPr>
          <p:spPr>
            <a:xfrm flipH="1" flipV="1">
              <a:off x="5970639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1593" y="4400653"/>
            <a:ext cx="2247731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summarize()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200" fill="hold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200" fill="hold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200" fill="hold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99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99" fill="hold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7" animBg="1" advAuto="0"/>
      <p:bldP spid="1640" grpId="8" animBg="1" advAuto="0"/>
      <p:bldP spid="1645" grpId="5" animBg="1" advAuto="0"/>
      <p:bldP spid="1645" grpId="6" animBg="1" advAuto="0"/>
      <p:bldP spid="1658" grpId="3" animBg="1" advAuto="0"/>
      <p:bldP spid="1658" grpId="4" animBg="1" advAuto="0"/>
      <p:bldP spid="1659" grpId="9" animBg="1" advAuto="0"/>
      <p:bldP spid="1664" grpId="1" animBg="1" advAuto="0"/>
      <p:bldP spid="1664" grpId="2" animBg="1" advAuto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6" name="Table 1666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73" name="Group 1673"/>
          <p:cNvGrpSpPr/>
          <p:nvPr/>
        </p:nvGrpSpPr>
        <p:grpSpPr>
          <a:xfrm>
            <a:off x="1439489" y="2365422"/>
            <a:ext cx="6398691" cy="2543557"/>
            <a:chOff x="0" y="0"/>
            <a:chExt cx="15341978" cy="6782819"/>
          </a:xfrm>
        </p:grpSpPr>
        <p:graphicFrame>
          <p:nvGraphicFramePr>
            <p:cNvPr id="1671" name="Table 1671"/>
            <p:cNvGraphicFramePr/>
            <p:nvPr>
              <p:extLst>
                <p:ext uri="{D42A27DB-BD31-4B8C-83A1-F6EECF244321}">
                  <p14:modId xmlns:p14="http://schemas.microsoft.com/office/powerpoint/2010/main" val="680991785"/>
                </p:ext>
              </p:extLst>
            </p:nvPr>
          </p:nvGraphicFramePr>
          <p:xfrm>
            <a:off x="8595404" y="940797"/>
            <a:ext cx="6746574" cy="433493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81818"/>
                  <a:gridCol w="1000461"/>
                  <a:gridCol w="731520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42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252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 dirty="0">
                            <a:sym typeface="Helvetica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72" name="Shape 1672"/>
            <p:cNvSpPr/>
            <p:nvPr/>
          </p:nvSpPr>
          <p:spPr>
            <a:xfrm>
              <a:off x="0" y="0"/>
              <a:ext cx="8025578" cy="6782819"/>
            </a:xfrm>
            <a:prstGeom prst="roundRect">
              <a:avLst>
                <a:gd name="adj" fmla="val 13883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aphicFrame>
        <p:nvGraphicFramePr>
          <p:cNvPr id="1674" name="Table 1674"/>
          <p:cNvGraphicFramePr/>
          <p:nvPr/>
        </p:nvGraphicFramePr>
        <p:xfrm>
          <a:off x="165317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75" name="Table 1675"/>
          <p:cNvGraphicFramePr/>
          <p:nvPr/>
        </p:nvGraphicFramePr>
        <p:xfrm>
          <a:off x="165317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" fill="hold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11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14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" grpId="1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7" name="Table 1677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2" name="Table 1682"/>
          <p:cNvGraphicFramePr/>
          <p:nvPr/>
        </p:nvGraphicFramePr>
        <p:xfrm>
          <a:off x="1653174" y="1604963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3" name="Table 1683"/>
          <p:cNvGraphicFramePr/>
          <p:nvPr/>
        </p:nvGraphicFramePr>
        <p:xfrm>
          <a:off x="165317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87" name="Group 1687"/>
          <p:cNvGrpSpPr/>
          <p:nvPr/>
        </p:nvGrpSpPr>
        <p:grpSpPr>
          <a:xfrm>
            <a:off x="1439489" y="1441878"/>
            <a:ext cx="3009592" cy="3467100"/>
            <a:chOff x="0" y="0"/>
            <a:chExt cx="8025577" cy="9245600"/>
          </a:xfrm>
        </p:grpSpPr>
        <p:sp>
          <p:nvSpPr>
            <p:cNvPr id="1684" name="Shape 1684"/>
            <p:cNvSpPr/>
            <p:nvPr/>
          </p:nvSpPr>
          <p:spPr>
            <a:xfrm>
              <a:off x="0" y="6731000"/>
              <a:ext cx="8025578" cy="2514600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3889291"/>
              <a:ext cx="8025578" cy="2514601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0" y="0"/>
              <a:ext cx="8025578" cy="3562183"/>
            </a:xfrm>
            <a:prstGeom prst="roundRect">
              <a:avLst>
                <a:gd name="adj" fmla="val 26435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91" name="Group 1691"/>
          <p:cNvGrpSpPr/>
          <p:nvPr/>
        </p:nvGrpSpPr>
        <p:grpSpPr>
          <a:xfrm>
            <a:off x="5411966" y="1299113"/>
            <a:ext cx="3355516" cy="3685525"/>
            <a:chOff x="25400" y="25400"/>
            <a:chExt cx="1107323547" cy="8515163"/>
          </a:xfrm>
        </p:grpSpPr>
        <p:graphicFrame>
          <p:nvGraphicFramePr>
            <p:cNvPr id="1688" name="Table 1688"/>
            <p:cNvGraphicFramePr/>
            <p:nvPr>
              <p:extLst>
                <p:ext uri="{D42A27DB-BD31-4B8C-83A1-F6EECF244321}">
                  <p14:modId xmlns:p14="http://schemas.microsoft.com/office/powerpoint/2010/main" val="542661476"/>
                </p:ext>
              </p:extLst>
            </p:nvPr>
          </p:nvGraphicFramePr>
          <p:xfrm>
            <a:off x="25400" y="3949698"/>
            <a:ext cx="1107323547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62217"/>
                  <a:gridCol w="1251732"/>
                  <a:gridCol w="941567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89" name="Table 1689"/>
            <p:cNvGraphicFramePr/>
            <p:nvPr>
              <p:extLst>
                <p:ext uri="{D42A27DB-BD31-4B8C-83A1-F6EECF244321}">
                  <p14:modId xmlns:p14="http://schemas.microsoft.com/office/powerpoint/2010/main" val="1359612312"/>
                </p:ext>
              </p:extLst>
            </p:nvPr>
          </p:nvGraphicFramePr>
          <p:xfrm>
            <a:off x="25400" y="25400"/>
            <a:ext cx="1107323547" cy="3755842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28683"/>
                  <a:gridCol w="1237130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90" name="Table 1690"/>
            <p:cNvGraphicFramePr/>
            <p:nvPr>
              <p:extLst>
                <p:ext uri="{D42A27DB-BD31-4B8C-83A1-F6EECF244321}">
                  <p14:modId xmlns:p14="http://schemas.microsoft.com/office/powerpoint/2010/main" val="565960494"/>
                </p:ext>
              </p:extLst>
            </p:nvPr>
          </p:nvGraphicFramePr>
          <p:xfrm>
            <a:off x="25400" y="6662642"/>
            <a:ext cx="1096673426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39441"/>
                  <a:gridCol w="1194099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695" name="Group 1695"/>
          <p:cNvGrpSpPr/>
          <p:nvPr/>
        </p:nvGrpSpPr>
        <p:grpSpPr>
          <a:xfrm>
            <a:off x="4765612" y="1982515"/>
            <a:ext cx="477441" cy="2591111"/>
            <a:chOff x="0" y="0"/>
            <a:chExt cx="1273174" cy="6909628"/>
          </a:xfrm>
        </p:grpSpPr>
        <p:sp>
          <p:nvSpPr>
            <p:cNvPr id="1692" name="Shape 1692"/>
            <p:cNvSpPr/>
            <p:nvPr/>
          </p:nvSpPr>
          <p:spPr>
            <a:xfrm>
              <a:off x="0" y="0"/>
              <a:ext cx="1270000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174" y="33655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174" y="6230838"/>
              <a:ext cx="1270001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96" name="Shape 1696"/>
          <p:cNvSpPr/>
          <p:nvPr/>
        </p:nvSpPr>
        <p:spPr>
          <a:xfrm>
            <a:off x="1554160" y="5111863"/>
            <a:ext cx="6045525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 dirty="0"/>
              <a:t>group_by() + summarise()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1" animBg="1" advAuto="0"/>
      <p:bldP spid="1691" grpId="3" animBg="1" advAuto="0"/>
      <p:bldP spid="1695" grpId="2" animBg="1" advAuto="0"/>
      <p:bldP spid="1696" grpId="4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Table 169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99" name="Table 1699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00" name="Table 1700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06" name="Shape 1706"/>
          <p:cNvSpPr/>
          <p:nvPr/>
        </p:nvSpPr>
        <p:spPr>
          <a:xfrm>
            <a:off x="24673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pollution %&gt;% group_by(city)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08" name="Table 1708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/>
          <p:nvPr/>
        </p:nvSpPr>
        <p:spPr>
          <a:xfrm>
            <a:off x="584169" y="1583720"/>
            <a:ext cx="8259951" cy="390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4700"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pollution %&gt;% group_by(city)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Source: local data frame [6 x 3]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</a:t>
            </a:r>
            <a:r>
              <a:rPr sz="1763" dirty="0">
                <a:solidFill>
                  <a:schemeClr val="accent1"/>
                </a:solidFill>
              </a:rPr>
              <a:t>Groups: city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     city  size amount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1 New York large     23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2 New York small     14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3   London large     22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4   London small     16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5  Beijing large    121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6  Beijing small     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1697468" y="1618630"/>
            <a:ext cx="5953671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group_by() + summarise()</a:t>
            </a:r>
          </a:p>
        </p:txBody>
      </p:sp>
      <p:sp>
        <p:nvSpPr>
          <p:cNvPr id="1721" name="Shape 1721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22" name="Table 1722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3" name="Table 1723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24" name="Table 1724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6" dur="500" fill="hold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9" dur="500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3" animBg="1" advAuto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31" name="Table 1731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2" name="Table 1732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33" name="Table 1733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737" name="Group 1737"/>
          <p:cNvGrpSpPr/>
          <p:nvPr/>
        </p:nvGrpSpPr>
        <p:grpSpPr>
          <a:xfrm>
            <a:off x="4608099" y="1987277"/>
            <a:ext cx="476250" cy="2586348"/>
            <a:chOff x="0" y="0"/>
            <a:chExt cx="1270000" cy="6896928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33528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0" y="6218138"/>
              <a:ext cx="1270000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5547539" y="1809750"/>
            <a:ext cx="3187670" cy="2891342"/>
            <a:chOff x="25400" y="25400"/>
            <a:chExt cx="8500451" cy="7710245"/>
          </a:xfrm>
        </p:grpSpPr>
        <p:graphicFrame>
          <p:nvGraphicFramePr>
            <p:cNvPr id="1738" name="Table 1738"/>
            <p:cNvGraphicFramePr/>
            <p:nvPr>
              <p:extLst>
                <p:ext uri="{D42A27DB-BD31-4B8C-83A1-F6EECF244321}">
                  <p14:modId xmlns:p14="http://schemas.microsoft.com/office/powerpoint/2010/main" val="1371639651"/>
                </p:ext>
              </p:extLst>
            </p:nvPr>
          </p:nvGraphicFramePr>
          <p:xfrm>
            <a:off x="31749" y="25400"/>
            <a:ext cx="8494102" cy="220233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66033"/>
                  <a:gridCol w="882127"/>
                  <a:gridCol w="796066"/>
                  <a:gridCol w="441063"/>
                </a:tblGrid>
                <a:tr h="470871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city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6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  <a:tr h="35500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New York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graphicFrame>
          <p:nvGraphicFramePr>
            <p:cNvPr id="1739" name="Table 1739"/>
            <p:cNvGraphicFramePr/>
            <p:nvPr>
              <p:extLst>
                <p:ext uri="{D42A27DB-BD31-4B8C-83A1-F6EECF244321}">
                  <p14:modId xmlns:p14="http://schemas.microsoft.com/office/powerpoint/2010/main" val="1765241184"/>
                </p:ext>
              </p:extLst>
            </p:nvPr>
          </p:nvGraphicFramePr>
          <p:xfrm>
            <a:off x="25400" y="3784599"/>
            <a:ext cx="8471766" cy="119708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68414"/>
                  <a:gridCol w="882127"/>
                  <a:gridCol w="806824"/>
                  <a:gridCol w="419548"/>
                </a:tblGrid>
                <a:tr h="44890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London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40" name="Table 1740"/>
            <p:cNvGraphicFramePr/>
            <p:nvPr>
              <p:extLst>
                <p:ext uri="{D42A27DB-BD31-4B8C-83A1-F6EECF244321}">
                  <p14:modId xmlns:p14="http://schemas.microsoft.com/office/powerpoint/2010/main" val="1895334576"/>
                </p:ext>
              </p:extLst>
            </p:nvPr>
          </p:nvGraphicFramePr>
          <p:xfrm>
            <a:off x="31749" y="6649938"/>
            <a:ext cx="8494102" cy="10857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55275"/>
                  <a:gridCol w="882127"/>
                  <a:gridCol w="806824"/>
                  <a:gridCol w="441063"/>
                </a:tblGrid>
                <a:tr h="40714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Beijing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" fill="hold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" grpId="1" animBg="1" advAuto="0"/>
      <p:bldP spid="1737" grpId="3" animBg="1" advAuto="0"/>
      <p:bldP spid="1741" grpId="2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  summarise(mean = mean(amount), sum = sum(amount), n = n())</a:t>
            </a:r>
          </a:p>
        </p:txBody>
      </p:sp>
      <p:graphicFrame>
        <p:nvGraphicFramePr>
          <p:cNvPr id="1748" name="Table 174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9" name="Table 1749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50" name="Table 1750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" name="Table 1751"/>
          <p:cNvGraphicFramePr/>
          <p:nvPr>
            <p:extLst>
              <p:ext uri="{D42A27DB-BD31-4B8C-83A1-F6EECF244321}">
                <p14:modId xmlns:p14="http://schemas.microsoft.com/office/powerpoint/2010/main" val="1149131669"/>
              </p:ext>
            </p:extLst>
          </p:nvPr>
        </p:nvGraphicFramePr>
        <p:xfrm>
          <a:off x="5539162" y="2638518"/>
          <a:ext cx="2362745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60603"/>
                <a:gridCol w="575492"/>
                <a:gridCol w="581280"/>
                <a:gridCol w="345370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 smtClean="0">
                          <a:sym typeface="Helvetica Light"/>
                        </a:rPr>
                        <a:t>2</a:t>
                      </a:r>
                      <a:endParaRPr lang="en-US" sz="1400" dirty="0" smtClean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London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19.0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38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Beijing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88.5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177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" name="Shape 1734"/>
          <p:cNvSpPr/>
          <p:nvPr/>
        </p:nvSpPr>
        <p:spPr>
          <a:xfrm>
            <a:off x="4602320" y="324219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Oval 1"/>
          <p:cNvSpPr/>
          <p:nvPr/>
        </p:nvSpPr>
        <p:spPr>
          <a:xfrm>
            <a:off x="5410070" y="2619897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5244" y="5075739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2" idx="4"/>
            <a:endCxn id="19" idx="0"/>
          </p:cNvCxnSpPr>
          <p:nvPr/>
        </p:nvCxnSpPr>
        <p:spPr>
          <a:xfrm rot="5400000">
            <a:off x="3762367" y="3073033"/>
            <a:ext cx="2090586" cy="1914826"/>
          </a:xfrm>
          <a:prstGeom prst="curved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71863" y="2610551"/>
            <a:ext cx="1781832" cy="365256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7144" y="5360459"/>
            <a:ext cx="6885851" cy="55154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4" idx="4"/>
            <a:endCxn id="25" idx="0"/>
          </p:cNvCxnSpPr>
          <p:nvPr/>
        </p:nvCxnSpPr>
        <p:spPr>
          <a:xfrm rot="5400000">
            <a:off x="5094099" y="3291779"/>
            <a:ext cx="2384652" cy="175270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4" grpId="0" animBg="1"/>
      <p:bldP spid="2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5" name="Table 1785"/>
          <p:cNvGraphicFramePr/>
          <p:nvPr/>
        </p:nvGraphicFramePr>
        <p:xfrm>
          <a:off x="3883766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790" name="Shape 1790"/>
          <p:cNvSpPr/>
          <p:nvPr/>
        </p:nvSpPr>
        <p:spPr>
          <a:xfrm>
            <a:off x="525190" y="5235288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group_by(city) %&gt;%  summarise(mean = mean(amount))</a:t>
            </a:r>
          </a:p>
        </p:txBody>
      </p:sp>
      <p:sp>
        <p:nvSpPr>
          <p:cNvPr id="1791" name="Shape 179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92" name="Table 1792"/>
          <p:cNvGraphicFramePr/>
          <p:nvPr/>
        </p:nvGraphicFramePr>
        <p:xfrm>
          <a:off x="7288790" y="3180000"/>
          <a:ext cx="1534921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5944"/>
                <a:gridCol w="638977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19.0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88.5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93" name="Table 1793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94" name="Shape 1794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/>
        </p:nvSpPr>
        <p:spPr>
          <a:xfrm>
            <a:off x="389388" y="5205110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group_by(size) %&gt;%  summarise(mean = mean(amount))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802" name="Table 1802"/>
          <p:cNvGraphicFramePr/>
          <p:nvPr/>
        </p:nvGraphicFramePr>
        <p:xfrm>
          <a:off x="388138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" name="Table 1803"/>
          <p:cNvGraphicFramePr/>
          <p:nvPr/>
        </p:nvGraphicFramePr>
        <p:xfrm>
          <a:off x="7288789" y="3180000"/>
          <a:ext cx="1378849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40096"/>
                <a:gridCol w="638753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55.3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28.6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4" name="Table 1804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805" name="Shape 1805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3040</TotalTime>
  <Words>6194</Words>
  <Application>Microsoft Macintosh PowerPoint</Application>
  <PresentationFormat>On-screen Show (4:3)</PresentationFormat>
  <Paragraphs>4131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34" baseType="lpstr">
      <vt:lpstr>Calibri</vt:lpstr>
      <vt:lpstr>Calibri Light</vt:lpstr>
      <vt:lpstr>Cambria Math</vt:lpstr>
      <vt:lpstr>Courier New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Menlo</vt:lpstr>
      <vt:lpstr>Monaco</vt:lpstr>
      <vt:lpstr>Times</vt:lpstr>
      <vt:lpstr>Arial</vt:lpstr>
      <vt:lpstr>Blues</vt:lpstr>
      <vt:lpstr>Data Wrangling </vt:lpstr>
      <vt:lpstr>Data Wrangling: Two Goals</vt:lpstr>
      <vt:lpstr>Wrangling  Munging Janitor Work Manipulation Transformation</vt:lpstr>
      <vt:lpstr>PowerPoint Presentation</vt:lpstr>
      <vt:lpstr>http://www.rstudio.com/resources/cheatsheets/</vt:lpstr>
      <vt:lpstr>Data sets come in many formats   …but R (often) prefers just one</vt:lpstr>
      <vt:lpstr>EDAWR</vt:lpstr>
      <vt:lpstr>devtools::install_github("rstudio/EDAWR") library(EDAWR)</vt:lpstr>
      <vt:lpstr>devtools::install_github("rstudio/EDAWR") library(EDAWR)</vt:lpstr>
      <vt:lpstr>Adding/modifying columns</vt:lpstr>
      <vt:lpstr>Tidy data</vt:lpstr>
      <vt:lpstr>Recap: Tidy data</vt:lpstr>
      <vt:lpstr>tidyr</vt:lpstr>
      <vt:lpstr>Tidyr: A package that reshapes the layout of tables. 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gather()</vt:lpstr>
      <vt:lpstr>gather(cases, "year", "n", 2:4)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spread()</vt:lpstr>
      <vt:lpstr>spread(pollution, size, amount)</vt:lpstr>
      <vt:lpstr>unite() and separate()</vt:lpstr>
      <vt:lpstr>separate()</vt:lpstr>
      <vt:lpstr>unite()</vt:lpstr>
      <vt:lpstr>Recap: tidyr</vt:lpstr>
      <vt:lpstr>Data sets contain more information than they display</vt:lpstr>
      <vt:lpstr>dplyr: A package that helps transform tabular data.</vt:lpstr>
      <vt:lpstr>Ways to access information</vt:lpstr>
      <vt:lpstr>select()</vt:lpstr>
      <vt:lpstr>select()</vt:lpstr>
      <vt:lpstr>select()</vt:lpstr>
      <vt:lpstr>Useful select functions</vt:lpstr>
      <vt:lpstr>filter()</vt:lpstr>
      <vt:lpstr>filter()</vt:lpstr>
      <vt:lpstr>logical tests in R</vt:lpstr>
      <vt:lpstr>mutate()</vt:lpstr>
      <vt:lpstr>mutate()</vt:lpstr>
      <vt:lpstr>Useful mutate functions</vt:lpstr>
      <vt:lpstr>"Window" functions</vt:lpstr>
      <vt:lpstr>summarise()</vt:lpstr>
      <vt:lpstr>summarise()</vt:lpstr>
      <vt:lpstr>Useful summary functions</vt:lpstr>
      <vt:lpstr>"Summary" functions</vt:lpstr>
      <vt:lpstr>arrange()</vt:lpstr>
      <vt:lpstr>arrange()</vt:lpstr>
      <vt:lpstr>arrange()</vt:lpstr>
      <vt:lpstr>arrange()</vt:lpstr>
      <vt:lpstr>arrange()</vt:lpstr>
      <vt:lpstr>The pipe operator    %&gt;%</vt:lpstr>
      <vt:lpstr>Little Bunny FooFoo (a nursery rhyme)</vt:lpstr>
      <vt:lpstr>Little Bunny FooFoo (a nursery rhyme)</vt:lpstr>
      <vt:lpstr>Little Bunny FooFoo (a nursery rhyme)</vt:lpstr>
      <vt:lpstr>Little Bunny FooFoo (a nursery rhyme)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to type %&gt;%</vt:lpstr>
      <vt:lpstr>Unit of analysis</vt:lpstr>
      <vt:lpstr>PowerPoint Presentation</vt:lpstr>
      <vt:lpstr>PowerPoint Presentation</vt:lpstr>
      <vt:lpstr>PowerPoint Presentation</vt:lpstr>
      <vt:lpstr>group_by()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Hierarchy of information</vt:lpstr>
      <vt:lpstr>Recap: Information</vt:lpstr>
      <vt:lpstr>Joining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Best format for analysis</vt:lpstr>
      <vt:lpstr>Interactive Exercises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week…</dc:title>
  <cp:lastModifiedBy>Adam Wilson</cp:lastModifiedBy>
  <cp:revision>40</cp:revision>
  <dcterms:modified xsi:type="dcterms:W3CDTF">2016-09-18T23:31:56Z</dcterms:modified>
</cp:coreProperties>
</file>