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97" r:id="rId5"/>
    <p:sldId id="298" r:id="rId6"/>
    <p:sldId id="285" r:id="rId7"/>
    <p:sldId id="295" r:id="rId8"/>
    <p:sldId id="296" r:id="rId9"/>
    <p:sldId id="260" r:id="rId10"/>
    <p:sldId id="261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8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AEDD-4984-C04C-ADAC-FD79701778E4}" type="datetimeFigureOut"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9FB1-0D87-BC40-973C-410B8F4A8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0" y="0"/>
            <a:ext cx="9293053" cy="6728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523" y="1114510"/>
            <a:ext cx="4704644" cy="2943578"/>
          </a:xfrm>
        </p:spPr>
        <p:txBody>
          <a:bodyPr>
            <a:normAutofit fontScale="90000"/>
          </a:bodyPr>
          <a:lstStyle/>
          <a:p>
            <a:r>
              <a:rPr lang="en-US" sz="6000"/>
              <a:t>Tips for taxonomic cleaning with the TNRS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1225" y="4718702"/>
            <a:ext cx="3316111" cy="13970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Brad Boyle</a:t>
            </a:r>
          </a:p>
          <a:p>
            <a:r>
              <a:rPr lang="en-US">
                <a:solidFill>
                  <a:schemeClr val="tx1"/>
                </a:solidFill>
              </a:rPr>
              <a:t>University of Arizona</a:t>
            </a:r>
          </a:p>
          <a:p>
            <a:r>
              <a:rPr lang="en-US">
                <a:solidFill>
                  <a:schemeClr val="tx1"/>
                </a:solidFill>
              </a:rPr>
              <a:t>9 January 2016</a:t>
            </a:r>
          </a:p>
        </p:txBody>
      </p:sp>
    </p:spTree>
    <p:extLst>
      <p:ext uri="{BB962C8B-B14F-4D97-AF65-F5344CB8AC3E}">
        <p14:creationId xmlns:p14="http://schemas.microsoft.com/office/powerpoint/2010/main" val="263929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53356"/>
          </a:xfrm>
        </p:spPr>
        <p:txBody>
          <a:bodyPr/>
          <a:lstStyle/>
          <a:p>
            <a:r>
              <a:rPr lang="en-US" b="1"/>
              <a:t>Name parser</a:t>
            </a:r>
            <a:endParaRPr lang="en-US"/>
          </a:p>
          <a:p>
            <a:pPr lvl="1"/>
            <a:r>
              <a:rPr lang="en-US"/>
              <a:t>Breaks up and classifies name components</a:t>
            </a:r>
          </a:p>
          <a:p>
            <a:pPr marL="400050" lvl="1" indent="0">
              <a:buNone/>
            </a:pPr>
            <a:r>
              <a:rPr lang="en-US"/>
              <a:t>			</a:t>
            </a:r>
          </a:p>
          <a:p>
            <a:pPr marL="400050" lvl="1" indent="0">
              <a:buNone/>
            </a:pPr>
            <a:r>
              <a:rPr lang="en-US"/>
              <a:t>			</a:t>
            </a:r>
            <a:r>
              <a:rPr lang="en-US"/>
              <a:t>Hieronima poasana Standley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460368" y="3133548"/>
            <a:ext cx="14598" cy="8175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46463" y="3119437"/>
            <a:ext cx="14598" cy="8175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00111" y="3752141"/>
            <a:ext cx="395111" cy="378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47067" y="3792832"/>
            <a:ext cx="0" cy="1135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17963" y="3752141"/>
            <a:ext cx="566370" cy="378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797" y="4928776"/>
            <a:ext cx="173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Specific epithet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5667" y="4218000"/>
            <a:ext cx="9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Genus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5667" y="4215558"/>
            <a:ext cx="130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Authority</a:t>
            </a:r>
          </a:p>
        </p:txBody>
      </p:sp>
    </p:spTree>
    <p:extLst>
      <p:ext uri="{BB962C8B-B14F-4D97-AF65-F5344CB8AC3E}">
        <p14:creationId xmlns:p14="http://schemas.microsoft.com/office/powerpoint/2010/main" val="12105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Name resolver</a:t>
            </a:r>
            <a:endParaRPr lang="en-US"/>
          </a:p>
          <a:p>
            <a:pPr lvl="1"/>
            <a:r>
              <a:rPr lang="en-US"/>
              <a:t>Matches the name to reference database</a:t>
            </a:r>
          </a:p>
          <a:p>
            <a:pPr lvl="1"/>
            <a:r>
              <a:rPr lang="en-US"/>
              <a:t>Tries fuzzy matching if exact match fails</a:t>
            </a:r>
          </a:p>
          <a:p>
            <a:pPr marL="57150" indent="0">
              <a:buNone/>
            </a:pPr>
            <a:r>
              <a:rPr lang="en-US" sz="2800"/>
              <a:t>			</a:t>
            </a:r>
          </a:p>
          <a:p>
            <a:pPr marL="857250" lvl="2" indent="0">
              <a:buNone/>
            </a:pPr>
            <a:r>
              <a:rPr lang="en-US" sz="3200"/>
              <a:t>			Hieronima poasana Standley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				</a:t>
            </a:r>
          </a:p>
          <a:p>
            <a:pPr marL="0" indent="0">
              <a:buNone/>
            </a:pPr>
            <a:r>
              <a:rPr lang="en-US"/>
              <a:t>				Hieronyma poasana Standl.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4127491" y="4649610"/>
            <a:ext cx="874887" cy="409223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445" y="3838223"/>
            <a:ext cx="16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Misspelled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445" y="5288846"/>
            <a:ext cx="2173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Correct spelling (as published)</a:t>
            </a:r>
          </a:p>
        </p:txBody>
      </p:sp>
    </p:spTree>
    <p:extLst>
      <p:ext uri="{BB962C8B-B14F-4D97-AF65-F5344CB8AC3E}">
        <p14:creationId xmlns:p14="http://schemas.microsoft.com/office/powerpoint/2010/main" val="10326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Taxonomic status &amp; synonym conversion</a:t>
            </a:r>
          </a:p>
          <a:p>
            <a:pPr lvl="1"/>
            <a:r>
              <a:rPr lang="en-US"/>
              <a:t>Some applications do no do this last step</a:t>
            </a:r>
            <a:endParaRPr lang="en-US"/>
          </a:p>
          <a:p>
            <a:pPr marL="57150" indent="0">
              <a:buNone/>
            </a:pPr>
            <a:r>
              <a:rPr lang="en-US" sz="2800"/>
              <a:t>			</a:t>
            </a:r>
          </a:p>
          <a:p>
            <a:pPr marL="857250" lvl="2" indent="0">
              <a:buNone/>
            </a:pPr>
            <a:r>
              <a:rPr lang="en-US" sz="3200"/>
              <a:t>			Hieronyma poasana Standl.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				</a:t>
            </a:r>
          </a:p>
          <a:p>
            <a:pPr marL="0" indent="0">
              <a:buNone/>
            </a:pPr>
            <a:r>
              <a:rPr lang="en-US"/>
              <a:t>				Hieronyma oblonga (Tul.) Müll. Arg.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4127491" y="4155725"/>
            <a:ext cx="874887" cy="409223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5778" y="3273783"/>
            <a:ext cx="166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Synonym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778" y="4597407"/>
            <a:ext cx="20602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Currently accepted name</a:t>
            </a:r>
          </a:p>
        </p:txBody>
      </p:sp>
    </p:spTree>
    <p:extLst>
      <p:ext uri="{BB962C8B-B14F-4D97-AF65-F5344CB8AC3E}">
        <p14:creationId xmlns:p14="http://schemas.microsoft.com/office/powerpoint/2010/main" val="385627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workflow with TNRS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Script</a:t>
            </a:r>
            <a:r>
              <a:rPr lang="en-US"/>
              <a:t>: tnrs_api_example.R</a:t>
            </a:r>
          </a:p>
          <a:p>
            <a:r>
              <a:rPr lang="en-US" b="1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Extract the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Turn into a string separated by commas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URL-encode and send to the TNRS API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Convert the returned JSON to data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Update your names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TNRS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Advantages</a:t>
            </a:r>
          </a:p>
          <a:p>
            <a:pPr lvl="1"/>
            <a:r>
              <a:rPr lang="en-US"/>
              <a:t>Fast, simple, fully automated</a:t>
            </a:r>
          </a:p>
          <a:p>
            <a:r>
              <a:rPr lang="en-US" b="1"/>
              <a:t>Disadvantages</a:t>
            </a:r>
          </a:p>
          <a:p>
            <a:pPr lvl="1"/>
            <a:r>
              <a:rPr lang="en-US"/>
              <a:t>Can’t adjust all settings available in web interface</a:t>
            </a:r>
          </a:p>
          <a:p>
            <a:pPr lvl="1"/>
            <a:r>
              <a:rPr lang="en-US"/>
              <a:t>Uses Tropicos as only source</a:t>
            </a:r>
          </a:p>
          <a:p>
            <a:pPr lvl="1"/>
            <a:r>
              <a:rPr lang="en-US"/>
              <a:t>Can’t take advantage of web interface to inspect results, choose alternative matches and research names</a:t>
            </a:r>
          </a:p>
          <a:p>
            <a:pPr lvl="1"/>
            <a:r>
              <a:rPr lang="en-US"/>
              <a:t>Can’t access download options available in web interface</a:t>
            </a:r>
          </a:p>
          <a:p>
            <a:pPr lvl="1"/>
            <a:r>
              <a:rPr lang="en-US"/>
              <a:t>Parse-only option not available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basic workflow with TNRS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b="1"/>
              <a:t>Script</a:t>
            </a:r>
            <a:r>
              <a:rPr lang="en-US" sz="3800"/>
              <a:t>: tnrs_gui_example.R</a:t>
            </a:r>
          </a:p>
          <a:p>
            <a:r>
              <a:rPr lang="en-US" sz="3800" b="1"/>
              <a:t>Steps</a:t>
            </a:r>
            <a:r>
              <a:rPr lang="en-US" sz="380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/>
              <a:t>Extract names to CSV file with two columns: Unique ID &amp;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800"/>
              <a:t>Upload to TNRS using bulk “Upload and Submit List” tab, checking box “My file contains an identifier as first column”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3800"/>
              <a:t>Adjust name processing settings and submit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3800"/>
              <a:t>Inspect results online, selecting alternate matches if appropriate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3800"/>
              <a:t>Download results, using options: Best matches only, Detailed results, UTF-8 format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3800"/>
              <a:t>Import TNRS results as tab-delimitted file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3800"/>
              <a:t>Remaining processing as for API</a:t>
            </a:r>
          </a:p>
          <a:p>
            <a:pPr marL="514350" indent="-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Pros and Cons of TNRS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Disadvantages</a:t>
            </a:r>
          </a:p>
          <a:p>
            <a:pPr lvl="1"/>
            <a:r>
              <a:rPr lang="en-US"/>
              <a:t>Not fully automated</a:t>
            </a:r>
          </a:p>
          <a:p>
            <a:r>
              <a:rPr lang="en-US" b="1"/>
              <a:t>Advantages</a:t>
            </a:r>
          </a:p>
          <a:p>
            <a:pPr lvl="1"/>
            <a:r>
              <a:rPr lang="en-US"/>
              <a:t>Can adjust name resolution settings</a:t>
            </a:r>
          </a:p>
          <a:p>
            <a:pPr lvl="1"/>
            <a:r>
              <a:rPr lang="en-US"/>
              <a:t>More name resolution sources </a:t>
            </a:r>
          </a:p>
          <a:p>
            <a:pPr lvl="1"/>
            <a:r>
              <a:rPr lang="en-US"/>
              <a:t>Use web interface to inspect results, choose alternative matches and research names</a:t>
            </a:r>
          </a:p>
          <a:p>
            <a:pPr lvl="1"/>
            <a:r>
              <a:rPr lang="en-US"/>
              <a:t>Select and download alternative matches on the fly</a:t>
            </a:r>
          </a:p>
          <a:p>
            <a:pPr lvl="1"/>
            <a:r>
              <a:rPr lang="en-US"/>
              <a:t>More download options, including “All matches” (useful if you don’t like how TNRS chooses best match and want to script it yourself)</a:t>
            </a:r>
          </a:p>
          <a:p>
            <a:pPr lvl="1"/>
            <a:r>
              <a:rPr lang="en-US"/>
              <a:t>Parse-only more (useful for comparing part of original name to matched name)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TNRS Tips &amp;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Tip: Pre-pend family to name to prevent matching similar names in different families</a:t>
            </a:r>
          </a:p>
          <a:p>
            <a:r>
              <a:rPr lang="en-US"/>
              <a:t>Gotcha: If you want to use The Plant List, *always* select TPL + ILDIS + GCC together</a:t>
            </a:r>
          </a:p>
          <a:p>
            <a:r>
              <a:rPr lang="en-US"/>
              <a:t>Tip: Research any name where Taxonomic Status &lt;&gt; Accepted or Synonym</a:t>
            </a:r>
          </a:p>
          <a:p>
            <a:r>
              <a:rPr lang="en-US"/>
              <a:t>Gotcha: Even accepted names can be wrong!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Taxonomic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/>
              <a:t>Taxonomic Status refers to the </a:t>
            </a:r>
            <a:r>
              <a:rPr lang="en-US" sz="3600" b="1"/>
              <a:t>Matched Name</a:t>
            </a:r>
          </a:p>
          <a:p>
            <a:pPr marL="0" indent="0">
              <a:buNone/>
            </a:pPr>
            <a:endParaRPr lang="en-US" b="1"/>
          </a:p>
          <a:p>
            <a:pPr marL="285750" indent="-285750"/>
            <a:r>
              <a:rPr lang="en-US" b="1"/>
              <a:t>Accepted: </a:t>
            </a:r>
            <a:r>
              <a:rPr lang="en-US"/>
              <a:t>Good to go!</a:t>
            </a:r>
          </a:p>
          <a:p>
            <a:pPr marL="285750" indent="-285750"/>
            <a:r>
              <a:rPr lang="en-US" b="1"/>
              <a:t>Synonym</a:t>
            </a:r>
            <a:r>
              <a:rPr lang="en-US"/>
              <a:t>: Good to go, as long as accepted name supplied</a:t>
            </a:r>
          </a:p>
          <a:p>
            <a:pPr marL="285750" indent="-285750"/>
            <a:r>
              <a:rPr lang="en-US" b="1"/>
              <a:t>No opinion</a:t>
            </a:r>
            <a:r>
              <a:rPr lang="en-US"/>
              <a:t>: Could be good or bad name. RESEARCH IT</a:t>
            </a:r>
          </a:p>
          <a:p>
            <a:pPr marL="285750" indent="-285750"/>
            <a:r>
              <a:rPr lang="en-US" b="1"/>
              <a:t>Invalid</a:t>
            </a:r>
            <a:r>
              <a:rPr lang="en-US"/>
              <a:t>: Never validly published. DON’T USE</a:t>
            </a:r>
          </a:p>
          <a:p>
            <a:pPr marL="285750" indent="-285750"/>
            <a:r>
              <a:rPr lang="en-US" b="1"/>
              <a:t>Illegitimate</a:t>
            </a:r>
            <a:r>
              <a:rPr lang="en-US"/>
              <a:t>: Violates nomenclatural rules. DON’T USE</a:t>
            </a:r>
          </a:p>
          <a:p>
            <a:pPr marL="285750" indent="-285750"/>
            <a:r>
              <a:rPr lang="en-US" b="1"/>
              <a:t>Rejected name</a:t>
            </a:r>
            <a:r>
              <a:rPr lang="en-US"/>
              <a:t>: Rejected by nomenclatural committee. DON’T USE</a:t>
            </a:r>
          </a:p>
          <a:p>
            <a:pPr marL="285750" indent="-285750"/>
            <a:r>
              <a:rPr lang="en-US" b="1"/>
              <a:t>Misapplied name</a:t>
            </a:r>
            <a:r>
              <a:rPr lang="en-US"/>
              <a:t>: Commonly misapplied to the the wrong species. May or may not be correct. RESEARCH 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Even accepted names can be wrong!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95354"/>
              </p:ext>
            </p:extLst>
          </p:nvPr>
        </p:nvGraphicFramePr>
        <p:xfrm>
          <a:off x="583931" y="1709626"/>
          <a:ext cx="8218833" cy="3032280"/>
        </p:xfrm>
        <a:graphic>
          <a:graphicData uri="http://schemas.openxmlformats.org/drawingml/2006/table">
            <a:tbl>
              <a:tblPr/>
              <a:tblGrid>
                <a:gridCol w="2715150"/>
                <a:gridCol w="2825224"/>
                <a:gridCol w="2678459"/>
              </a:tblGrid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 submitted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Tropicos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Plant List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Henriettea fascicularis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=Henriettella fascicularis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=Henriettella fascicularis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Henriettea ramiflora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Henriettea succosa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Henriettella fascicularis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5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Henriettella tuberculosa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Accepted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=Henriettea tuberculosa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33" y="4949148"/>
            <a:ext cx="6038788" cy="1628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376" y="5246418"/>
            <a:ext cx="24233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Actually, all belong in </a:t>
            </a:r>
          </a:p>
          <a:p>
            <a:r>
              <a:rPr lang="en-US" sz="2400" i="1"/>
              <a:t>Henriettea</a:t>
            </a:r>
            <a:endParaRPr lang="en-US" sz="2400"/>
          </a:p>
        </p:txBody>
      </p:sp>
      <p:sp>
        <p:nvSpPr>
          <p:cNvPr id="6" name="Right Arrow 5"/>
          <p:cNvSpPr/>
          <p:nvPr/>
        </p:nvSpPr>
        <p:spPr>
          <a:xfrm>
            <a:off x="1956170" y="5584215"/>
            <a:ext cx="1167863" cy="481775"/>
          </a:xfrm>
          <a:prstGeom prst="rightArrow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Taxonomic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bother?</a:t>
            </a:r>
          </a:p>
          <a:p>
            <a:r>
              <a:rPr lang="en-US"/>
              <a:t>Taxonomic scrubbing applications</a:t>
            </a:r>
          </a:p>
          <a:p>
            <a:r>
              <a:rPr lang="en-US"/>
              <a:t>General glitches and gotchas</a:t>
            </a:r>
          </a:p>
          <a:p>
            <a:r>
              <a:rPr lang="en-US"/>
              <a:t>TNRS glitches and gotchas</a:t>
            </a:r>
          </a:p>
          <a:p>
            <a:r>
              <a:rPr lang="en-US"/>
              <a:t>Pre-processing</a:t>
            </a:r>
          </a:p>
          <a:p>
            <a:r>
              <a:rPr lang="en-US"/>
              <a:t>Post-processing</a:t>
            </a:r>
          </a:p>
          <a:p>
            <a:r>
              <a:rPr lang="en-US"/>
              <a:t>Understanding the output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Taxonomic cleaning: why bother?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555" y="2525889"/>
            <a:ext cx="2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/>
              <a:t>Hieronyma oblonga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60" y="1425223"/>
            <a:ext cx="3158210" cy="2324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2" y="1417638"/>
            <a:ext cx="1255886" cy="10558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2709" y="2525889"/>
            <a:ext cx="2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Widespread tropical  tree</a:t>
            </a:r>
          </a:p>
        </p:txBody>
      </p:sp>
    </p:spTree>
    <p:extLst>
      <p:ext uri="{BB962C8B-B14F-4D97-AF65-F5344CB8AC3E}">
        <p14:creationId xmlns:p14="http://schemas.microsoft.com/office/powerpoint/2010/main" val="12105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Taxonomic cleaning: why bother?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555" y="2525889"/>
            <a:ext cx="2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/>
              <a:t>Hieronyma oblonga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60" y="1425223"/>
            <a:ext cx="3158210" cy="2324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2" y="1417638"/>
            <a:ext cx="1255886" cy="10558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2709" y="2525889"/>
            <a:ext cx="2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Widespread tropical  tree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42709" y="4117524"/>
            <a:ext cx="8425961" cy="2279033"/>
            <a:chOff x="242709" y="4117524"/>
            <a:chExt cx="8425961" cy="2279033"/>
          </a:xfrm>
        </p:grpSpPr>
        <p:sp>
          <p:nvSpPr>
            <p:cNvPr id="27" name="TextBox 26"/>
            <p:cNvSpPr txBox="1"/>
            <p:nvPr/>
          </p:nvSpPr>
          <p:spPr>
            <a:xfrm>
              <a:off x="2991555" y="5060243"/>
              <a:ext cx="215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/>
                <a:t>Hieronyma poasana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0460" y="4117524"/>
              <a:ext cx="3158210" cy="227903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42709" y="5060243"/>
              <a:ext cx="2748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Synonym of </a:t>
              </a:r>
              <a:r>
                <a:rPr lang="en-US" i="1"/>
                <a:t>Hieronyma oblonga</a:t>
              </a:r>
              <a:r>
                <a:rPr lang="en-US"/>
                <a:t>, once thought to be endemic to Costa 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7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Taxonomic cleaning: why bother?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555" y="2525889"/>
            <a:ext cx="2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/>
              <a:t>Hieronyma oblonga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60" y="1425223"/>
            <a:ext cx="3158210" cy="2324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2" y="1417638"/>
            <a:ext cx="1255886" cy="105584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2709" y="2525889"/>
            <a:ext cx="2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Widespread tropical  tree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42709" y="4117524"/>
            <a:ext cx="8425961" cy="2279033"/>
            <a:chOff x="242709" y="4117524"/>
            <a:chExt cx="8425961" cy="2279033"/>
          </a:xfrm>
        </p:grpSpPr>
        <p:sp>
          <p:nvSpPr>
            <p:cNvPr id="27" name="TextBox 26"/>
            <p:cNvSpPr txBox="1"/>
            <p:nvPr/>
          </p:nvSpPr>
          <p:spPr>
            <a:xfrm>
              <a:off x="2991555" y="5060243"/>
              <a:ext cx="215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/>
                <a:t>Hieronyma poasana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0460" y="4117524"/>
              <a:ext cx="3158210" cy="227903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42709" y="5060243"/>
              <a:ext cx="2748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Synonym of </a:t>
              </a:r>
              <a:r>
                <a:rPr lang="en-US" i="1"/>
                <a:t>Hieronyma oblonga</a:t>
              </a:r>
              <a:r>
                <a:rPr lang="en-US"/>
                <a:t>, once thought to be endemic to Costa Rica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709" y="3631163"/>
            <a:ext cx="4905023" cy="646331"/>
            <a:chOff x="242709" y="3631163"/>
            <a:chExt cx="4905023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2991555" y="3631163"/>
              <a:ext cx="2156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/>
                <a:t>Hyeronima oblonga</a:t>
              </a:r>
            </a:p>
            <a:p>
              <a:pPr algn="r"/>
              <a:r>
                <a:rPr lang="en-US" b="1" i="1"/>
                <a:t>Hieronima oblonga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709" y="3631163"/>
              <a:ext cx="2551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Common misspellings of </a:t>
              </a:r>
              <a:r>
                <a:rPr lang="en-US" i="1"/>
                <a:t>Hieronyma oblonga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7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95" y="5290428"/>
            <a:ext cx="3031879" cy="1389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bother?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7" y="1417638"/>
            <a:ext cx="6590982" cy="36337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16787" y="3124241"/>
            <a:ext cx="9027215" cy="424584"/>
            <a:chOff x="116787" y="3124241"/>
            <a:chExt cx="9027215" cy="424584"/>
          </a:xfrm>
        </p:grpSpPr>
        <p:sp>
          <p:nvSpPr>
            <p:cNvPr id="8" name="Rectangle 7"/>
            <p:cNvSpPr/>
            <p:nvPr/>
          </p:nvSpPr>
          <p:spPr>
            <a:xfrm>
              <a:off x="116787" y="3124241"/>
              <a:ext cx="9008145" cy="385871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7770" y="3179493"/>
              <a:ext cx="2436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10% “bad” names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89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95" y="5290428"/>
            <a:ext cx="3031879" cy="1389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bother?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7" y="1417638"/>
            <a:ext cx="6590982" cy="36337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786" y="3005667"/>
            <a:ext cx="4568102" cy="2951665"/>
            <a:chOff x="116786" y="3005667"/>
            <a:chExt cx="4568102" cy="2951665"/>
          </a:xfrm>
        </p:grpSpPr>
        <p:sp>
          <p:nvSpPr>
            <p:cNvPr id="5" name="Rectangle 4"/>
            <p:cNvSpPr/>
            <p:nvPr/>
          </p:nvSpPr>
          <p:spPr>
            <a:xfrm>
              <a:off x="116786" y="3005667"/>
              <a:ext cx="2874770" cy="1425222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555" y="5588000"/>
              <a:ext cx="4106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Overlap between databases only 3%!</a:t>
              </a:r>
            </a:p>
          </p:txBody>
        </p: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1554171" y="4430889"/>
              <a:ext cx="506051" cy="115711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60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95" y="5290428"/>
            <a:ext cx="3031879" cy="1389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bother?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7" y="1417638"/>
            <a:ext cx="6590982" cy="36337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6786" y="3839605"/>
            <a:ext cx="9027214" cy="481776"/>
            <a:chOff x="116786" y="3839605"/>
            <a:chExt cx="9027214" cy="481776"/>
          </a:xfrm>
        </p:grpSpPr>
        <p:grpSp>
          <p:nvGrpSpPr>
            <p:cNvPr id="4" name="Group 3"/>
            <p:cNvGrpSpPr/>
            <p:nvPr/>
          </p:nvGrpSpPr>
          <p:grpSpPr>
            <a:xfrm>
              <a:off x="116786" y="3839605"/>
              <a:ext cx="9027214" cy="481776"/>
              <a:chOff x="116786" y="3839605"/>
              <a:chExt cx="9027214" cy="48177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16786" y="3839605"/>
                <a:ext cx="9027213" cy="481776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89890" y="3922842"/>
                <a:ext cx="2554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00FF"/>
                    </a:solidFill>
                  </a:rPr>
                  <a:t>400% increase in overlap</a:t>
                </a: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2765777" y="3965175"/>
              <a:ext cx="31750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60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Taxonomic cleaning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TNRS</a:t>
            </a:r>
          </a:p>
          <a:p>
            <a:pPr lvl="2"/>
            <a:r>
              <a:rPr lang="en-US"/>
              <a:t>(http://tnrs.iplantcollaborative.org/index.html)</a:t>
            </a:r>
          </a:p>
          <a:p>
            <a:r>
              <a:rPr lang="en-US"/>
              <a:t>TaxonStand</a:t>
            </a:r>
          </a:p>
          <a:p>
            <a:pPr lvl="2"/>
            <a:r>
              <a:rPr lang="en-US"/>
              <a:t>http://onlinelibrary.wiley.com/doi/10.1111/j.2041-210X.2012.00232.x/full</a:t>
            </a:r>
          </a:p>
          <a:p>
            <a:r>
              <a:rPr lang="en-US"/>
              <a:t>Global Name Resolver</a:t>
            </a:r>
          </a:p>
          <a:p>
            <a:pPr lvl="2"/>
            <a:r>
              <a:rPr lang="en-US"/>
              <a:t>http://resolver.globalnames.org/</a:t>
            </a:r>
          </a:p>
          <a:p>
            <a:r>
              <a:rPr lang="en-US"/>
              <a:t>PlantMiner</a:t>
            </a:r>
          </a:p>
          <a:p>
            <a:pPr lvl="2"/>
            <a:r>
              <a:rPr lang="en-US"/>
              <a:t>http://www.plantminer.com/</a:t>
            </a:r>
          </a:p>
          <a:p>
            <a:r>
              <a:rPr lang="en-US"/>
              <a:t>Many o</a:t>
            </a:r>
            <a:r>
              <a:rPr lang="en-US"/>
              <a:t>thers</a:t>
            </a:r>
            <a:r>
              <a:rPr lang="is-IS"/>
              <a:t>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719</Words>
  <Application>Microsoft Macintosh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Tips for taxonomic cleaning with the TNRS</vt:lpstr>
      <vt:lpstr>Taxonomic cleaning</vt:lpstr>
      <vt:lpstr>Taxonomic cleaning: why bother?</vt:lpstr>
      <vt:lpstr>Taxonomic cleaning: why bother?</vt:lpstr>
      <vt:lpstr>Taxonomic cleaning: why bother?</vt:lpstr>
      <vt:lpstr>Why bother?</vt:lpstr>
      <vt:lpstr>Why bother?</vt:lpstr>
      <vt:lpstr>Why bother?</vt:lpstr>
      <vt:lpstr>Taxonomic cleaning applications</vt:lpstr>
      <vt:lpstr>General architecture</vt:lpstr>
      <vt:lpstr>General architecture</vt:lpstr>
      <vt:lpstr>General architecture</vt:lpstr>
      <vt:lpstr>Example workflow with TNRS API</vt:lpstr>
      <vt:lpstr>Pros and Cons of TNRS API</vt:lpstr>
      <vt:lpstr>Example basic workflow with TNRS web interface</vt:lpstr>
      <vt:lpstr>Pros and Cons of TNRS Web Interface</vt:lpstr>
      <vt:lpstr>TNRS Tips &amp; Gotchas</vt:lpstr>
      <vt:lpstr>Taxonomic Status</vt:lpstr>
      <vt:lpstr>Even accepted names can be wrong!</vt:lpstr>
    </vt:vector>
  </TitlesOfParts>
  <Manager/>
  <Company>University of Arizona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taxonomic cleaning with the TNRS</dc:title>
  <dc:subject/>
  <dc:creator>Brad Boyle</dc:creator>
  <cp:keywords/>
  <dc:description/>
  <cp:lastModifiedBy>Brad Boyle</cp:lastModifiedBy>
  <cp:revision>47</cp:revision>
  <dcterms:created xsi:type="dcterms:W3CDTF">2017-01-04T01:15:54Z</dcterms:created>
  <dcterms:modified xsi:type="dcterms:W3CDTF">2017-01-08T00:36:50Z</dcterms:modified>
  <cp:category/>
</cp:coreProperties>
</file>