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5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BEEE-63ED-45D6-9A4A-2511A6265D9B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7F32-6E36-4E61-8C0A-A248937A3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joy of data cleaning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GeoScrubbing</a:t>
            </a:r>
            <a:r>
              <a:rPr lang="en-US" dirty="0" smtClean="0"/>
              <a:t> in BIEN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 1/3 of records had no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(or 0/0)</a:t>
            </a:r>
          </a:p>
          <a:p>
            <a:r>
              <a:rPr lang="en-US" dirty="0" smtClean="0"/>
              <a:t>&gt;1/2 had + longitude</a:t>
            </a:r>
          </a:p>
          <a:p>
            <a:r>
              <a:rPr lang="en-US" dirty="0" smtClean="0"/>
              <a:t>About 1% had other obvious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errors</a:t>
            </a:r>
          </a:p>
          <a:p>
            <a:r>
              <a:rPr lang="en-US" dirty="0" smtClean="0"/>
              <a:t>15% not in the right country</a:t>
            </a:r>
          </a:p>
          <a:p>
            <a:r>
              <a:rPr lang="en-US" dirty="0" smtClean="0"/>
              <a:t>25% not in the right state/province</a:t>
            </a:r>
          </a:p>
          <a:p>
            <a:endParaRPr lang="en-US" dirty="0"/>
          </a:p>
          <a:p>
            <a:r>
              <a:rPr lang="en-US" dirty="0" smtClean="0"/>
              <a:t>67%*85%*75%=41% 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McGill’s 9 easy steps of </a:t>
            </a:r>
            <a:r>
              <a:rPr lang="en-US" dirty="0" err="1" smtClean="0"/>
              <a:t>ecoinformatics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76943" y="32004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00943" y="3200400"/>
            <a:ext cx="113211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33057" y="3200400"/>
            <a:ext cx="1219200" cy="9144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441371" y="3175000"/>
            <a:ext cx="123008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693228" y="3175000"/>
            <a:ext cx="1273629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966857" y="31750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309838" y="27123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07281" y="4623582"/>
            <a:ext cx="104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Manage</a:t>
            </a:r>
            <a:endParaRPr lang="en-US" sz="2000" b="1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4309838" y="119638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91369" y="5548732"/>
            <a:ext cx="680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Staff</a:t>
            </a:r>
            <a:endParaRPr lang="en-US" sz="2000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309837" y="2092160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93505" y="6444505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Fund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12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&amp; synonyms </a:t>
            </a:r>
          </a:p>
          <a:p>
            <a:pPr lvl="1"/>
            <a:r>
              <a:rPr lang="en-US" i="1" dirty="0" err="1" smtClean="0"/>
              <a:t>Pinus</a:t>
            </a:r>
            <a:r>
              <a:rPr lang="en-US" i="1" dirty="0" smtClean="0"/>
              <a:t> </a:t>
            </a:r>
            <a:r>
              <a:rPr lang="en-US" i="1" dirty="0" err="1" smtClean="0"/>
              <a:t>strobus</a:t>
            </a:r>
            <a:r>
              <a:rPr lang="en-US" i="1" dirty="0" smtClean="0"/>
              <a:t> </a:t>
            </a:r>
            <a:r>
              <a:rPr lang="en-US" dirty="0" smtClean="0"/>
              <a:t>in USFIA vs </a:t>
            </a:r>
            <a:r>
              <a:rPr lang="en-US" i="1" dirty="0" err="1" smtClean="0"/>
              <a:t>Pinus</a:t>
            </a:r>
            <a:r>
              <a:rPr lang="en-US" i="1" dirty="0" smtClean="0"/>
              <a:t> </a:t>
            </a:r>
            <a:r>
              <a:rPr lang="en-US" i="1" dirty="0" err="1" smtClean="0"/>
              <a:t>strobus</a:t>
            </a:r>
            <a:r>
              <a:rPr lang="en-US" i="1" dirty="0" smtClean="0"/>
              <a:t> L. </a:t>
            </a:r>
            <a:r>
              <a:rPr lang="en-US" dirty="0" smtClean="0"/>
              <a:t>in MOBOT</a:t>
            </a:r>
          </a:p>
          <a:p>
            <a:r>
              <a:rPr lang="en-US" dirty="0" smtClean="0"/>
              <a:t>Semantic joining</a:t>
            </a:r>
          </a:p>
          <a:p>
            <a:pPr lvl="1"/>
            <a:r>
              <a:rPr lang="en-US" dirty="0" smtClean="0"/>
              <a:t>USFIA has # stems per 0.04 ha plot</a:t>
            </a:r>
          </a:p>
          <a:p>
            <a:pPr lvl="1"/>
            <a:r>
              <a:rPr lang="en-US" dirty="0" smtClean="0"/>
              <a:t>MOBOT has a specimen card/occurrence</a:t>
            </a:r>
          </a:p>
          <a:p>
            <a:r>
              <a:rPr lang="en-US" dirty="0" smtClean="0"/>
              <a:t>Record connecting</a:t>
            </a:r>
          </a:p>
          <a:p>
            <a:pPr lvl="1"/>
            <a:r>
              <a:rPr lang="en-US" dirty="0" smtClean="0"/>
              <a:t>The easy part – databases do this well</a:t>
            </a:r>
          </a:p>
        </p:txBody>
      </p:sp>
    </p:spTree>
    <p:extLst>
      <p:ext uri="{BB962C8B-B14F-4D97-AF65-F5344CB8AC3E}">
        <p14:creationId xmlns:p14="http://schemas.microsoft.com/office/powerpoint/2010/main" val="39354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laws of scrubbing &amp;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5400" dirty="0" smtClean="0"/>
              <a:t>Gartner’s law #1 – expect it to be 70% of your work</a:t>
            </a:r>
          </a:p>
          <a:p>
            <a:endParaRPr lang="en-US" sz="5400" dirty="0" smtClean="0"/>
          </a:p>
          <a:p>
            <a:r>
              <a:rPr lang="en-US" sz="5400" dirty="0" smtClean="0"/>
              <a:t>McGill’s law #2 – expect ~50% of the data to be wrong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982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McGill’s 9 easy steps of </a:t>
            </a:r>
            <a:r>
              <a:rPr lang="en-US" dirty="0" err="1" smtClean="0"/>
              <a:t>ecoinformatics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76943" y="32004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00943" y="3200400"/>
            <a:ext cx="113211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33057" y="3200400"/>
            <a:ext cx="1219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441371" y="3175000"/>
            <a:ext cx="123008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693228" y="3175000"/>
            <a:ext cx="1273629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966857" y="31750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309838" y="27123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07281" y="4623582"/>
            <a:ext cx="104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Manage</a:t>
            </a:r>
            <a:endParaRPr lang="en-US" sz="2000" b="1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4309838" y="119638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91369" y="5548732"/>
            <a:ext cx="680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Staff</a:t>
            </a:r>
            <a:endParaRPr lang="en-US" sz="2000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309837" y="2092160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93505" y="6444505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Fund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McGill’s 9 easy steps of </a:t>
            </a:r>
            <a:r>
              <a:rPr lang="en-US" dirty="0" err="1" smtClean="0"/>
              <a:t>ecoinformatics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76943" y="2895600"/>
            <a:ext cx="15240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00943" y="838200"/>
            <a:ext cx="1132114" cy="3276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Scrub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3233057" y="1676400"/>
            <a:ext cx="1219200" cy="2438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Jo in</a:t>
            </a:r>
            <a:endParaRPr lang="en-US" sz="4000" dirty="0"/>
          </a:p>
        </p:txBody>
      </p:sp>
      <p:sp>
        <p:nvSpPr>
          <p:cNvPr id="8" name="Right Arrow 7"/>
          <p:cNvSpPr/>
          <p:nvPr/>
        </p:nvSpPr>
        <p:spPr>
          <a:xfrm>
            <a:off x="4441371" y="3175000"/>
            <a:ext cx="123008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693228" y="2667000"/>
            <a:ext cx="127362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966857" y="3632200"/>
            <a:ext cx="1524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309838" y="27123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7698" y="4330702"/>
            <a:ext cx="30321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Manage</a:t>
            </a:r>
            <a:endParaRPr lang="en-US" sz="2400" b="1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4309838" y="119638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91369" y="5548732"/>
            <a:ext cx="680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Staff</a:t>
            </a:r>
            <a:endParaRPr lang="en-US" sz="2000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309837" y="2092160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93505" y="6444505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Fund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13984" y="1151370"/>
            <a:ext cx="337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Amount of Work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52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McGill’s 9 easy steps of </a:t>
            </a:r>
            <a:r>
              <a:rPr lang="en-US" dirty="0" err="1" smtClean="0"/>
              <a:t>ecoinformatics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76943" y="32004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00943" y="3200400"/>
            <a:ext cx="1132114" cy="9144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33057" y="3200400"/>
            <a:ext cx="1219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441371" y="3175000"/>
            <a:ext cx="123008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693228" y="3175000"/>
            <a:ext cx="1273629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966857" y="3175000"/>
            <a:ext cx="1524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4309838" y="27123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07281" y="4623582"/>
            <a:ext cx="104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Manage</a:t>
            </a:r>
            <a:endParaRPr lang="en-US" sz="2000" b="1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4309838" y="1196387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91369" y="5548732"/>
            <a:ext cx="680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Staff</a:t>
            </a:r>
            <a:endParaRPr lang="en-US" sz="2000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309837" y="2092160"/>
            <a:ext cx="482597" cy="8118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93505" y="6444505"/>
            <a:ext cx="71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Fund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1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466388"/>
            <a:ext cx="6668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Gartner Group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70% of </a:t>
            </a:r>
            <a:r>
              <a:rPr lang="en-US" sz="4800" dirty="0" err="1" smtClean="0">
                <a:solidFill>
                  <a:srgbClr val="FF0000"/>
                </a:solidFill>
              </a:rPr>
              <a:t>datawarehousing</a:t>
            </a:r>
            <a:endParaRPr lang="en-US" sz="4800" dirty="0" smtClean="0">
              <a:solidFill>
                <a:srgbClr val="FF0000"/>
              </a:solidFill>
            </a:endParaRPr>
          </a:p>
          <a:p>
            <a:r>
              <a:rPr lang="en-US" sz="4800" dirty="0" smtClean="0">
                <a:solidFill>
                  <a:srgbClr val="FF0000"/>
                </a:solidFill>
              </a:rPr>
              <a:t>is in data preparation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Values</a:t>
            </a:r>
          </a:p>
          <a:p>
            <a:pPr lvl="1"/>
            <a:r>
              <a:rPr lang="en-US" sz="1600" dirty="0" smtClean="0"/>
              <a:t>100 cm of rainfall yesterday</a:t>
            </a:r>
          </a:p>
          <a:p>
            <a:pPr lvl="1"/>
            <a:r>
              <a:rPr lang="en-US" sz="1600" dirty="0" smtClean="0"/>
              <a:t>0 for NA</a:t>
            </a:r>
          </a:p>
          <a:p>
            <a:pPr lvl="1"/>
            <a:r>
              <a:rPr lang="en-US" sz="1600" dirty="0" smtClean="0"/>
              <a:t>1.00 vs 10.0 (transcription errors)</a:t>
            </a:r>
          </a:p>
          <a:p>
            <a:pPr lvl="1"/>
            <a:r>
              <a:rPr lang="en-US" sz="1600" dirty="0" smtClean="0"/>
              <a:t>Instrument errors</a:t>
            </a:r>
          </a:p>
          <a:p>
            <a:pPr lvl="1"/>
            <a:r>
              <a:rPr lang="en-US" sz="1600" dirty="0" smtClean="0"/>
              <a:t>Data filling?</a:t>
            </a:r>
          </a:p>
          <a:p>
            <a:r>
              <a:rPr lang="en-US" sz="2000" dirty="0" smtClean="0"/>
              <a:t>Space</a:t>
            </a:r>
          </a:p>
          <a:p>
            <a:pPr lvl="1"/>
            <a:r>
              <a:rPr lang="en-US" sz="1600" dirty="0" smtClean="0"/>
              <a:t>Geocoding (Convention center Baltimore</a:t>
            </a:r>
            <a:r>
              <a:rPr lang="en-US" sz="1600" dirty="0" smtClean="0">
                <a:sym typeface="Wingdings" panose="05000000000000000000" pitchFamily="2" charset="2"/>
              </a:rPr>
              <a:t>39.2883N, 76.6181W)</a:t>
            </a:r>
          </a:p>
          <a:p>
            <a:pPr lvl="1"/>
            <a:r>
              <a:rPr lang="en-US" sz="1600" dirty="0" err="1" smtClean="0">
                <a:sym typeface="Wingdings" panose="05000000000000000000" pitchFamily="2" charset="2"/>
              </a:rPr>
              <a:t>Geoscrubbing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42,100 for North America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100, 42 for North America</a:t>
            </a:r>
            <a:endParaRPr lang="en-US" sz="1400" dirty="0" smtClean="0"/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0,0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State centers</a:t>
            </a:r>
          </a:p>
          <a:p>
            <a:r>
              <a:rPr lang="en-US" sz="2000" dirty="0" smtClean="0"/>
              <a:t>Time</a:t>
            </a:r>
          </a:p>
          <a:p>
            <a:pPr lvl="1"/>
            <a:r>
              <a:rPr lang="en-US" sz="1600" dirty="0" smtClean="0"/>
              <a:t>Best tools, but amazing how often 6/14/2015 vs 2015/6/14 </a:t>
            </a:r>
          </a:p>
          <a:p>
            <a:r>
              <a:rPr lang="en-US" sz="2000" dirty="0" smtClean="0"/>
              <a:t>Taxonomy</a:t>
            </a:r>
          </a:p>
          <a:p>
            <a:pPr lvl="1"/>
            <a:r>
              <a:rPr lang="en-US" sz="1600" dirty="0" smtClean="0"/>
              <a:t>Misspellings</a:t>
            </a:r>
          </a:p>
          <a:p>
            <a:pPr lvl="1"/>
            <a:r>
              <a:rPr lang="en-US" sz="1600" dirty="0" smtClean="0"/>
              <a:t>Synonymy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82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Synonyms and errors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268663"/>
            <a:ext cx="680878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6638" y="1911350"/>
            <a:ext cx="4297362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40362" y="6076335"/>
            <a:ext cx="278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Soberon</a:t>
            </a:r>
            <a:r>
              <a:rPr lang="en-US" dirty="0" smtClean="0"/>
              <a:t> &amp; Peterson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Taxonomic Scrubbing in BIEN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2.5M records</a:t>
            </a:r>
            <a:r>
              <a:rPr lang="en-US" dirty="0" smtClean="0">
                <a:sym typeface="Wingdings" panose="05000000000000000000" pitchFamily="2" charset="2"/>
              </a:rPr>
              <a:t> 600,000 “species” in New World!</a:t>
            </a:r>
          </a:p>
          <a:p>
            <a:r>
              <a:rPr lang="en-US" dirty="0" smtClean="0"/>
              <a:t>600,000 names</a:t>
            </a:r>
            <a:r>
              <a:rPr lang="en-US" dirty="0" smtClean="0">
                <a:sym typeface="Wingdings" panose="05000000000000000000" pitchFamily="2" charset="2"/>
              </a:rPr>
              <a:t>300,000 standardized names after synonymy and misspelling (fuzzy matching)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TNRS service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Boyle et al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Geoscrubbing</a:t>
            </a:r>
            <a:r>
              <a:rPr lang="en-US" dirty="0" smtClean="0"/>
              <a:t> - Synonymy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30257"/>
              </p:ext>
            </p:extLst>
          </p:nvPr>
        </p:nvGraphicFramePr>
        <p:xfrm>
          <a:off x="457200" y="1600200"/>
          <a:ext cx="8229600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1"/>
                <a:gridCol w="6578599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MEX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ISO 3166-1 alpha-3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MX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ISO 3166-1 alpha-2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Mexico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“official” geonames.org (and gadm.org) name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MEXICO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capitalization insensitive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México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geonames.org alternate name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MÃ©xico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recognizable misencoding of México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M&amp;#233;xico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translatable HTML character code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Mexi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 matched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88174" marR="88174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114800"/>
            <a:ext cx="43971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439 country “names”</a:t>
            </a:r>
          </a:p>
          <a:p>
            <a:r>
              <a:rPr lang="en-US" dirty="0" smtClean="0"/>
              <a:t>62 (14%) unrecognizably misspelled</a:t>
            </a:r>
          </a:p>
          <a:p>
            <a:r>
              <a:rPr lang="en-US" dirty="0" smtClean="0"/>
              <a:t>377 recognized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193 recognized countries (49% synonyms)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43% canonical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374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joy of data cleaning</vt:lpstr>
      <vt:lpstr>McGill’s 9 easy steps of ecoinformatics</vt:lpstr>
      <vt:lpstr>McGill’s 9 easy steps of ecoinformatics</vt:lpstr>
      <vt:lpstr>McGill’s 9 easy steps of ecoinformatics</vt:lpstr>
      <vt:lpstr>PowerPoint Presentation</vt:lpstr>
      <vt:lpstr>4 dimensions</vt:lpstr>
      <vt:lpstr>Synonyms and errors</vt:lpstr>
      <vt:lpstr>Taxonomic Scrubbing in BIEN</vt:lpstr>
      <vt:lpstr>Geoscrubbing - Synonymy</vt:lpstr>
      <vt:lpstr>GeoScrubbing in BIEN</vt:lpstr>
      <vt:lpstr>McGill’s 9 easy steps of ecoinformatics</vt:lpstr>
      <vt:lpstr>Joining data</vt:lpstr>
      <vt:lpstr>Two laws of scrubbing &amp; joining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bmcgill</dc:creator>
  <cp:lastModifiedBy>bmcgill</cp:lastModifiedBy>
  <cp:revision>3</cp:revision>
  <dcterms:created xsi:type="dcterms:W3CDTF">2017-01-09T04:29:34Z</dcterms:created>
  <dcterms:modified xsi:type="dcterms:W3CDTF">2017-01-09T19:46:41Z</dcterms:modified>
</cp:coreProperties>
</file>