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3396" r:id="rId2"/>
    <p:sldId id="3400" r:id="rId3"/>
    <p:sldId id="3383" r:id="rId4"/>
  </p:sldIdLst>
  <p:sldSz cx="9144000" cy="6858000" type="screen4x3"/>
  <p:notesSz cx="6858000" cy="9144000"/>
  <p:custShowLst>
    <p:custShow name="Custom Show 1" id="0">
      <p:sldLst/>
    </p:custShow>
  </p:custShow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6600"/>
    <a:srgbClr val="009900"/>
    <a:srgbClr val="FFFF66"/>
    <a:srgbClr val="00CC66"/>
    <a:srgbClr val="990099"/>
    <a:srgbClr val="9966F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22" autoAdjust="0"/>
    <p:restoredTop sz="94599" autoAdjust="0"/>
  </p:normalViewPr>
  <p:slideViewPr>
    <p:cSldViewPr>
      <p:cViewPr>
        <p:scale>
          <a:sx n="100" d="100"/>
          <a:sy n="100" d="100"/>
        </p:scale>
        <p:origin x="-582" y="-1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5" d="100"/>
        <a:sy n="9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77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77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77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fld id="{5DA17256-2065-410B-A0B4-0B1AAD418C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8460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5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37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5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35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5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fld id="{937530F8-9E87-40ED-B823-C383C032D7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621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E6F74F-1748-4164-89BF-F7A1F89746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1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8EC502-CA41-45FE-9339-CCD3EB7F64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1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92BB04-CCE0-4F16-95DE-D54E93F166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1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0EA875-9973-4F26-833A-CD6716562D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1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8CEAAC-1B4E-47E0-80C8-D23E1109A1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1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7B6176-A41D-488C-8CF1-30CE93C59B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1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2962C3-F48B-4286-854B-1CC9E93CE0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1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3D92E8-B80C-4737-A47E-E8132DAF4B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1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59BA36-72A2-4E53-80AE-F9A6BDAA00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1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57AD91-F399-47E7-8337-A4D2196AB4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1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D5B49A-22EC-4B2B-BD35-772936E75C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1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FD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cs typeface="+mn-cs"/>
              </a:defRPr>
            </a:lvl1pPr>
          </a:lstStyle>
          <a:p>
            <a:pPr>
              <a:defRPr/>
            </a:pPr>
            <a:fld id="{5412C9EF-A994-40FB-84D1-705F4A28A4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mc:AlternateContent xmlns:mc="http://schemas.openxmlformats.org/markup-compatibility/2006" xmlns:p14="http://schemas.microsoft.com/office/powerpoint/2010/main">
    <mc:Choice Requires="p14">
      <p:transition spd="med" p14:dur="710">
        <p:fade/>
      </p:transition>
    </mc:Choice>
    <mc:Fallback xmlns="">
      <p:transition xmlns:p14="http://schemas.microsoft.com/office/powerpoint/2010/main" spd="med">
        <p:fade/>
      </p:transition>
    </mc:Fallback>
  </mc:AlternateConten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hyperlink" Target="http://www.nsf.gov/index.jsp" TargetMode="External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124" name="Text Box 4"/>
          <p:cNvSpPr txBox="1">
            <a:spLocks noChangeArrowheads="1"/>
          </p:cNvSpPr>
          <p:nvPr/>
        </p:nvSpPr>
        <p:spPr bwMode="auto">
          <a:xfrm>
            <a:off x="533400" y="304800"/>
            <a:ext cx="802957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 dirty="0" smtClean="0">
                <a:solidFill>
                  <a:srgbClr val="006600"/>
                </a:solidFill>
                <a:latin typeface="Arial" pitchFamily="34" charset="0"/>
              </a:rPr>
              <a:t>Applied biodiversity informatics</a:t>
            </a:r>
            <a:endParaRPr lang="en-US" sz="2800" dirty="0">
              <a:solidFill>
                <a:srgbClr val="0066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2" descr="ANYAS"/>
          <p:cNvPicPr>
            <a:picLocks noChangeAspect="1" noChangeArrowheads="1"/>
          </p:cNvPicPr>
          <p:nvPr/>
        </p:nvPicPr>
        <p:blipFill>
          <a:blip r:embed="rId2"/>
          <a:srcRect l="4762" t="16183" r="897" b="56345"/>
          <a:stretch>
            <a:fillRect/>
          </a:stretch>
        </p:blipFill>
        <p:spPr bwMode="auto">
          <a:xfrm>
            <a:off x="593985" y="2089150"/>
            <a:ext cx="8016615" cy="17526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pic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609600" y="1447800"/>
            <a:ext cx="6172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2000" dirty="0" smtClean="0">
                <a:latin typeface="Arial" pitchFamily="34" charset="0"/>
              </a:rPr>
              <a:t>Anderson </a:t>
            </a:r>
            <a:r>
              <a:rPr lang="en-US" altLang="en-US" sz="2000" dirty="0" smtClean="0">
                <a:latin typeface="Arial" pitchFamily="34" charset="0"/>
              </a:rPr>
              <a:t>(2012</a:t>
            </a:r>
            <a:r>
              <a:rPr lang="en-US" altLang="en-US" sz="2000" dirty="0" smtClean="0">
                <a:latin typeface="Arial" pitchFamily="34" charset="0"/>
              </a:rPr>
              <a:t>)</a:t>
            </a:r>
            <a:endParaRPr lang="en-US" altLang="en-US" sz="2000" dirty="0">
              <a:latin typeface="Arial" pitchFamily="34" charset="0"/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685800" y="4731603"/>
            <a:ext cx="76962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 dirty="0" smtClean="0">
                <a:solidFill>
                  <a:srgbClr val="FF0000"/>
                </a:solidFill>
                <a:latin typeface="Arial" pitchFamily="34" charset="0"/>
              </a:rPr>
              <a:t>Agenda: Making data and modeling </a:t>
            </a:r>
            <a:r>
              <a:rPr lang="en-US" i="1" dirty="0">
                <a:solidFill>
                  <a:srgbClr val="FF0000"/>
                </a:solidFill>
                <a:latin typeface="Arial" pitchFamily="34" charset="0"/>
              </a:rPr>
              <a:t>ready </a:t>
            </a:r>
            <a:r>
              <a:rPr lang="en-US" i="1" dirty="0" smtClean="0">
                <a:solidFill>
                  <a:srgbClr val="FF0000"/>
                </a:solidFill>
                <a:latin typeface="Arial" pitchFamily="34" charset="0"/>
              </a:rPr>
              <a:t>to address </a:t>
            </a:r>
            <a:r>
              <a:rPr lang="en-US" i="1" dirty="0">
                <a:solidFill>
                  <a:srgbClr val="FF0000"/>
                </a:solidFill>
                <a:latin typeface="Arial" pitchFamily="34" charset="0"/>
              </a:rPr>
              <a:t>critical environmental issues </a:t>
            </a:r>
            <a:r>
              <a:rPr lang="en-US" i="1" dirty="0" smtClean="0">
                <a:solidFill>
                  <a:srgbClr val="FF0000"/>
                </a:solidFill>
                <a:latin typeface="Arial" pitchFamily="34" charset="0"/>
              </a:rPr>
              <a:t>of the </a:t>
            </a:r>
            <a:r>
              <a:rPr lang="en-US" i="1" dirty="0">
                <a:solidFill>
                  <a:srgbClr val="FF0000"/>
                </a:solidFill>
                <a:latin typeface="Arial" pitchFamily="34" charset="0"/>
              </a:rPr>
              <a:t>21st century</a:t>
            </a:r>
            <a:endParaRPr lang="en-US" i="1" dirty="0" smtClean="0">
              <a:solidFill>
                <a:srgbClr val="FF000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0956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1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123" name="Text Box 3"/>
          <p:cNvSpPr txBox="1">
            <a:spLocks noChangeArrowheads="1"/>
          </p:cNvSpPr>
          <p:nvPr/>
        </p:nvSpPr>
        <p:spPr bwMode="auto">
          <a:xfrm>
            <a:off x="990600" y="3342144"/>
            <a:ext cx="7467600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>
                <a:latin typeface="Arial" pitchFamily="34" charset="0"/>
              </a:rPr>
              <a:t>1. High-quality </a:t>
            </a:r>
            <a:r>
              <a:rPr lang="en-US" dirty="0" smtClean="0">
                <a:solidFill>
                  <a:srgbClr val="FF0000"/>
                </a:solidFill>
                <a:latin typeface="Arial" pitchFamily="34" charset="0"/>
              </a:rPr>
              <a:t>data</a:t>
            </a:r>
            <a:r>
              <a:rPr lang="en-US" dirty="0" smtClean="0">
                <a:latin typeface="Arial" pitchFamily="34" charset="0"/>
              </a:rPr>
              <a:t>, </a:t>
            </a:r>
            <a:r>
              <a:rPr lang="en-US" dirty="0">
                <a:latin typeface="Arial" pitchFamily="34" charset="0"/>
              </a:rPr>
              <a:t>ready to be accessed when the </a:t>
            </a:r>
            <a:r>
              <a:rPr lang="en-US" dirty="0" smtClean="0">
                <a:latin typeface="Arial" pitchFamily="34" charset="0"/>
              </a:rPr>
              <a:t>particular problem presents itself</a:t>
            </a:r>
          </a:p>
          <a:p>
            <a:pPr>
              <a:spcBef>
                <a:spcPct val="50000"/>
              </a:spcBef>
            </a:pPr>
            <a:r>
              <a:rPr lang="en-US" dirty="0" smtClean="0">
                <a:latin typeface="Arial" pitchFamily="34" charset="0"/>
              </a:rPr>
              <a:t>2. </a:t>
            </a:r>
            <a:r>
              <a:rPr lang="en-US" dirty="0" smtClean="0">
                <a:solidFill>
                  <a:srgbClr val="FF0000"/>
                </a:solidFill>
                <a:latin typeface="Arial" pitchFamily="34" charset="0"/>
              </a:rPr>
              <a:t>Software</a:t>
            </a:r>
            <a:r>
              <a:rPr lang="en-US" dirty="0" smtClean="0">
                <a:latin typeface="Arial" pitchFamily="34" charset="0"/>
              </a:rPr>
              <a:t> </a:t>
            </a:r>
            <a:r>
              <a:rPr lang="en-US" dirty="0">
                <a:latin typeface="Arial" pitchFamily="34" charset="0"/>
              </a:rPr>
              <a:t>that achieves an appropriate balance between automation and </a:t>
            </a:r>
            <a:r>
              <a:rPr lang="en-US" dirty="0" smtClean="0">
                <a:latin typeface="Arial" pitchFamily="34" charset="0"/>
              </a:rPr>
              <a:t>supervision</a:t>
            </a:r>
          </a:p>
          <a:p>
            <a:pPr>
              <a:spcBef>
                <a:spcPct val="50000"/>
              </a:spcBef>
            </a:pPr>
            <a:r>
              <a:rPr lang="en-US" dirty="0" smtClean="0">
                <a:latin typeface="Arial" pitchFamily="34" charset="0"/>
              </a:rPr>
              <a:t>3. </a:t>
            </a:r>
            <a:r>
              <a:rPr lang="en-US" dirty="0" smtClean="0">
                <a:solidFill>
                  <a:srgbClr val="FF0000"/>
                </a:solidFill>
                <a:latin typeface="Arial" pitchFamily="34" charset="0"/>
              </a:rPr>
              <a:t>Scientists</a:t>
            </a:r>
            <a:r>
              <a:rPr lang="en-US" dirty="0" smtClean="0">
                <a:latin typeface="Arial" pitchFamily="34" charset="0"/>
              </a:rPr>
              <a:t> </a:t>
            </a:r>
            <a:r>
              <a:rPr lang="en-US" dirty="0">
                <a:latin typeface="Arial" pitchFamily="34" charset="0"/>
              </a:rPr>
              <a:t>capable of building, applying, and appraising high-quality </a:t>
            </a:r>
            <a:r>
              <a:rPr lang="en-US" dirty="0" smtClean="0">
                <a:latin typeface="Arial" pitchFamily="34" charset="0"/>
              </a:rPr>
              <a:t>models</a:t>
            </a:r>
            <a:endParaRPr lang="en-US" dirty="0">
              <a:latin typeface="Arial" pitchFamily="34" charset="0"/>
            </a:endParaRPr>
          </a:p>
        </p:txBody>
      </p:sp>
      <p:sp>
        <p:nvSpPr>
          <p:cNvPr id="773124" name="Text Box 4"/>
          <p:cNvSpPr txBox="1">
            <a:spLocks noChangeArrowheads="1"/>
          </p:cNvSpPr>
          <p:nvPr/>
        </p:nvSpPr>
        <p:spPr bwMode="auto">
          <a:xfrm>
            <a:off x="533400" y="304800"/>
            <a:ext cx="802957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 dirty="0" smtClean="0">
                <a:solidFill>
                  <a:srgbClr val="006600"/>
                </a:solidFill>
                <a:latin typeface="Arial" pitchFamily="34" charset="0"/>
              </a:rPr>
              <a:t>Agenda: applied biodiversity informatics</a:t>
            </a:r>
            <a:endParaRPr lang="en-US" sz="2800" dirty="0">
              <a:solidFill>
                <a:srgbClr val="0066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2" descr="ANYAS"/>
          <p:cNvPicPr>
            <a:picLocks noChangeAspect="1" noChangeArrowheads="1"/>
          </p:cNvPicPr>
          <p:nvPr/>
        </p:nvPicPr>
        <p:blipFill>
          <a:blip r:embed="rId2"/>
          <a:srcRect l="4762" t="16183" r="897" b="56345"/>
          <a:stretch>
            <a:fillRect/>
          </a:stretch>
        </p:blipFill>
        <p:spPr bwMode="auto">
          <a:xfrm>
            <a:off x="593985" y="1295400"/>
            <a:ext cx="8016615" cy="17526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36377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1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5698998" y="5564981"/>
            <a:ext cx="2820163" cy="762000"/>
            <a:chOff x="3047237" y="5562600"/>
            <a:chExt cx="2820163" cy="762000"/>
          </a:xfrm>
        </p:grpSpPr>
        <p:sp>
          <p:nvSpPr>
            <p:cNvPr id="53259" name="Rectangle 6"/>
            <p:cNvSpPr>
              <a:spLocks noChangeArrowheads="1"/>
            </p:cNvSpPr>
            <p:nvPr/>
          </p:nvSpPr>
          <p:spPr bwMode="auto">
            <a:xfrm>
              <a:off x="3047237" y="5562600"/>
              <a:ext cx="2820163" cy="762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en-US" u="sng"/>
            </a:p>
          </p:txBody>
        </p:sp>
        <p:sp>
          <p:nvSpPr>
            <p:cNvPr id="53263" name="Rectangle 10"/>
            <p:cNvSpPr>
              <a:spLocks noChangeArrowheads="1"/>
            </p:cNvSpPr>
            <p:nvPr/>
          </p:nvSpPr>
          <p:spPr bwMode="auto">
            <a:xfrm>
              <a:off x="4343400" y="5715000"/>
              <a:ext cx="460885" cy="46196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en-US" u="sng"/>
            </a:p>
          </p:txBody>
        </p:sp>
        <p:pic>
          <p:nvPicPr>
            <p:cNvPr id="53260" name="Picture 7" descr="AMNH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4940049" y="5680075"/>
              <a:ext cx="851130" cy="49212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</p:pic>
        <p:pic>
          <p:nvPicPr>
            <p:cNvPr id="53264" name="Picture 9" descr="GC Logo 1.tif"/>
            <p:cNvPicPr>
              <a:picLocks noChangeAspect="1"/>
            </p:cNvPicPr>
            <p:nvPr/>
          </p:nvPicPr>
          <p:blipFill>
            <a:blip r:embed="rId3" cstate="print">
              <a:lum contrast="6000"/>
            </a:blip>
            <a:srcRect/>
            <a:stretch>
              <a:fillRect/>
            </a:stretch>
          </p:blipFill>
          <p:spPr bwMode="auto">
            <a:xfrm>
              <a:off x="4373381" y="5739110"/>
              <a:ext cx="403274" cy="40421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pic>
          <p:nvPicPr>
            <p:cNvPr id="53262" name="Picture 21" descr="The City College of New York"/>
            <p:cNvPicPr>
              <a:picLocks noChangeAspect="1" noChangeArrowheads="1"/>
            </p:cNvPicPr>
            <p:nvPr/>
          </p:nvPicPr>
          <p:blipFill>
            <a:blip r:embed="rId4"/>
            <a:srcRect l="10818" r="8385"/>
            <a:stretch>
              <a:fillRect/>
            </a:stretch>
          </p:blipFill>
          <p:spPr bwMode="auto">
            <a:xfrm>
              <a:off x="3123458" y="5680075"/>
              <a:ext cx="1110546" cy="492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53250" name="Text Box 11"/>
          <p:cNvSpPr txBox="1">
            <a:spLocks noChangeArrowheads="1"/>
          </p:cNvSpPr>
          <p:nvPr/>
        </p:nvSpPr>
        <p:spPr bwMode="auto">
          <a:xfrm>
            <a:off x="457200" y="228600"/>
            <a:ext cx="8229600" cy="26622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algn="ctr">
              <a:spcBef>
                <a:spcPct val="50000"/>
              </a:spcBef>
            </a:pPr>
            <a:r>
              <a:rPr lang="en-US" altLang="en-US" sz="3200" dirty="0" smtClean="0">
                <a:solidFill>
                  <a:srgbClr val="006600"/>
                </a:solidFill>
                <a:latin typeface="Arial" charset="0"/>
              </a:rPr>
              <a:t>THANK </a:t>
            </a:r>
            <a:r>
              <a:rPr lang="en-US" altLang="en-US" sz="3200" dirty="0" smtClean="0">
                <a:solidFill>
                  <a:srgbClr val="006600"/>
                </a:solidFill>
                <a:latin typeface="Arial" charset="0"/>
              </a:rPr>
              <a:t>YOU</a:t>
            </a:r>
          </a:p>
          <a:p>
            <a:pPr marL="457200" indent="-457200">
              <a:spcBef>
                <a:spcPct val="50000"/>
              </a:spcBef>
            </a:pPr>
            <a:endParaRPr lang="en-US" altLang="en-US" dirty="0">
              <a:latin typeface="Arial" charset="0"/>
            </a:endParaRPr>
          </a:p>
          <a:p>
            <a:pPr marL="457200" indent="-457200">
              <a:spcBef>
                <a:spcPct val="50000"/>
              </a:spcBef>
            </a:pPr>
            <a:endParaRPr lang="en-US" altLang="en-US" sz="1400" dirty="0">
              <a:latin typeface="Arial" charset="0"/>
            </a:endParaRPr>
          </a:p>
          <a:p>
            <a:pPr marL="457200" indent="-457200">
              <a:spcBef>
                <a:spcPct val="50000"/>
              </a:spcBef>
            </a:pPr>
            <a:endParaRPr lang="en-US" altLang="en-US" sz="1200" dirty="0" smtClean="0">
              <a:latin typeface="Arial" charset="0"/>
            </a:endParaRPr>
          </a:p>
          <a:p>
            <a:pPr marL="457200" indent="-457200">
              <a:spcBef>
                <a:spcPct val="50000"/>
              </a:spcBef>
            </a:pPr>
            <a:endParaRPr lang="en-US" altLang="en-US" sz="2000" dirty="0" smtClean="0">
              <a:latin typeface="Arial" charset="0"/>
            </a:endParaRPr>
          </a:p>
          <a:p>
            <a:pPr marL="457200" indent="-457200">
              <a:spcBef>
                <a:spcPct val="50000"/>
              </a:spcBef>
            </a:pPr>
            <a:endParaRPr lang="en-US" altLang="en-US" sz="2000" dirty="0" smtClean="0">
              <a:latin typeface="Arial" charset="0"/>
            </a:endParaRPr>
          </a:p>
        </p:txBody>
      </p:sp>
      <p:pic>
        <p:nvPicPr>
          <p:cNvPr id="53252" name="Picture 15" descr="National Science Foundation">
            <a:hlinkClick r:id="rId5"/>
          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09600" y="1762670"/>
            <a:ext cx="2384783" cy="460179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53253" name="Text Box 14"/>
          <p:cNvSpPr txBox="1">
            <a:spLocks noChangeArrowheads="1"/>
          </p:cNvSpPr>
          <p:nvPr/>
        </p:nvSpPr>
        <p:spPr bwMode="auto">
          <a:xfrm>
            <a:off x="685800" y="5715000"/>
            <a:ext cx="4648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000" dirty="0">
                <a:solidFill>
                  <a:srgbClr val="990099"/>
                </a:solidFill>
                <a:latin typeface="Arial" charset="0"/>
              </a:rPr>
              <a:t>http://www.andersonlab.ccny.cuny.edu/</a:t>
            </a:r>
          </a:p>
        </p:txBody>
      </p:sp>
      <p:sp>
        <p:nvSpPr>
          <p:cNvPr id="2" name="AutoShape 2" descr="Image result for &quot;university of north carolina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33400" y="2343090"/>
            <a:ext cx="4572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altLang="en-US" sz="2000" dirty="0">
                <a:latin typeface="Arial" charset="0"/>
              </a:rPr>
              <a:t>NSF </a:t>
            </a:r>
            <a:r>
              <a:rPr lang="en-US" altLang="en-US" sz="2000" dirty="0" smtClean="0">
                <a:latin typeface="Arial" charset="0"/>
              </a:rPr>
              <a:t>DEB-1119915</a:t>
            </a:r>
            <a:r>
              <a:rPr lang="en-US" altLang="en-US" sz="2000" dirty="0">
                <a:latin typeface="Arial" charset="0"/>
              </a:rPr>
              <a:t> </a:t>
            </a:r>
            <a:r>
              <a:rPr lang="en-US" altLang="en-US" sz="2000" dirty="0" smtClean="0">
                <a:latin typeface="Arial" charset="0"/>
              </a:rPr>
              <a:t>and</a:t>
            </a:r>
            <a:r>
              <a:rPr lang="en-US" altLang="en-US" sz="2000" dirty="0" smtClean="0">
                <a:latin typeface="Arial" charset="0"/>
              </a:rPr>
              <a:t> DBI-1650241</a:t>
            </a:r>
            <a:endParaRPr lang="en-US" altLang="en-US" sz="2000" dirty="0">
              <a:latin typeface="Arial" charset="0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3045021"/>
            <a:ext cx="3404637" cy="46017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5" name="Picture 24" descr="GBIF1.PNG"/>
          <p:cNvPicPr>
            <a:picLocks noChangeAspect="1"/>
          </p:cNvPicPr>
          <p:nvPr/>
        </p:nvPicPr>
        <p:blipFill>
          <a:blip r:embed="rId8"/>
          <a:srcRect t="35208" r="53333" b="36688"/>
          <a:stretch>
            <a:fillRect/>
          </a:stretch>
        </p:blipFill>
        <p:spPr>
          <a:xfrm>
            <a:off x="609600" y="3810544"/>
            <a:ext cx="2019700" cy="68525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62574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1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14840</TotalTime>
  <Words>78</Words>
  <Application>Microsoft Office PowerPoint</Application>
  <PresentationFormat>On-screen Show (4:3)</PresentationFormat>
  <Paragraphs>13</Paragraphs>
  <Slides>3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  <vt:variant>
        <vt:lpstr>Custom Shows</vt:lpstr>
      </vt:variant>
      <vt:variant>
        <vt:i4>1</vt:i4>
      </vt:variant>
    </vt:vector>
  </HeadingPairs>
  <TitlesOfParts>
    <vt:vector size="5" baseType="lpstr">
      <vt:lpstr>Default Design</vt:lpstr>
      <vt:lpstr>PowerPoint Presentation</vt:lpstr>
      <vt:lpstr>PowerPoint Presentation</vt:lpstr>
      <vt:lpstr>PowerPoint Presentation</vt:lpstr>
      <vt:lpstr>Custom Show 1</vt:lpstr>
    </vt:vector>
  </TitlesOfParts>
  <Company>KU Natural History Museum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Thor Holmes</dc:creator>
  <cp:lastModifiedBy>Robert Anderson</cp:lastModifiedBy>
  <cp:revision>1675</cp:revision>
  <dcterms:created xsi:type="dcterms:W3CDTF">2000-03-09T21:34:26Z</dcterms:created>
  <dcterms:modified xsi:type="dcterms:W3CDTF">2017-01-06T20:04:12Z</dcterms:modified>
</cp:coreProperties>
</file>