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89" r:id="rId2"/>
  </p:sldMasterIdLst>
  <p:notesMasterIdLst>
    <p:notesMasterId r:id="rId114"/>
  </p:notesMasterIdLst>
  <p:handoutMasterIdLst>
    <p:handoutMasterId r:id="rId115"/>
  </p:handoutMasterIdLst>
  <p:sldIdLst>
    <p:sldId id="256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55" r:id="rId34"/>
    <p:sldId id="456" r:id="rId35"/>
    <p:sldId id="457" r:id="rId36"/>
    <p:sldId id="458" r:id="rId37"/>
    <p:sldId id="459" r:id="rId38"/>
    <p:sldId id="460" r:id="rId39"/>
    <p:sldId id="461" r:id="rId40"/>
    <p:sldId id="462" r:id="rId41"/>
    <p:sldId id="463" r:id="rId42"/>
    <p:sldId id="464" r:id="rId43"/>
    <p:sldId id="465" r:id="rId44"/>
    <p:sldId id="466" r:id="rId45"/>
    <p:sldId id="467" r:id="rId46"/>
    <p:sldId id="468" r:id="rId47"/>
    <p:sldId id="469" r:id="rId48"/>
    <p:sldId id="470" r:id="rId49"/>
    <p:sldId id="471" r:id="rId50"/>
    <p:sldId id="472" r:id="rId51"/>
    <p:sldId id="473" r:id="rId52"/>
    <p:sldId id="474" r:id="rId53"/>
    <p:sldId id="475" r:id="rId54"/>
    <p:sldId id="476" r:id="rId55"/>
    <p:sldId id="477" r:id="rId56"/>
    <p:sldId id="478" r:id="rId57"/>
    <p:sldId id="479" r:id="rId58"/>
    <p:sldId id="480" r:id="rId59"/>
    <p:sldId id="481" r:id="rId60"/>
    <p:sldId id="482" r:id="rId61"/>
    <p:sldId id="483" r:id="rId62"/>
    <p:sldId id="484" r:id="rId63"/>
    <p:sldId id="485" r:id="rId64"/>
    <p:sldId id="486" r:id="rId65"/>
    <p:sldId id="487" r:id="rId66"/>
    <p:sldId id="488" r:id="rId67"/>
    <p:sldId id="489" r:id="rId68"/>
    <p:sldId id="490" r:id="rId69"/>
    <p:sldId id="491" r:id="rId70"/>
    <p:sldId id="492" r:id="rId71"/>
    <p:sldId id="493" r:id="rId72"/>
    <p:sldId id="494" r:id="rId73"/>
    <p:sldId id="495" r:id="rId74"/>
    <p:sldId id="496" r:id="rId75"/>
    <p:sldId id="497" r:id="rId76"/>
    <p:sldId id="498" r:id="rId77"/>
    <p:sldId id="499" r:id="rId78"/>
    <p:sldId id="500" r:id="rId79"/>
    <p:sldId id="501" r:id="rId80"/>
    <p:sldId id="502" r:id="rId81"/>
    <p:sldId id="503" r:id="rId82"/>
    <p:sldId id="504" r:id="rId83"/>
    <p:sldId id="505" r:id="rId84"/>
    <p:sldId id="506" r:id="rId85"/>
    <p:sldId id="507" r:id="rId86"/>
    <p:sldId id="508" r:id="rId87"/>
    <p:sldId id="509" r:id="rId88"/>
    <p:sldId id="510" r:id="rId89"/>
    <p:sldId id="511" r:id="rId90"/>
    <p:sldId id="512" r:id="rId91"/>
    <p:sldId id="513" r:id="rId92"/>
    <p:sldId id="514" r:id="rId93"/>
    <p:sldId id="515" r:id="rId94"/>
    <p:sldId id="516" r:id="rId95"/>
    <p:sldId id="517" r:id="rId96"/>
    <p:sldId id="518" r:id="rId97"/>
    <p:sldId id="519" r:id="rId98"/>
    <p:sldId id="520" r:id="rId99"/>
    <p:sldId id="521" r:id="rId100"/>
    <p:sldId id="522" r:id="rId101"/>
    <p:sldId id="523" r:id="rId102"/>
    <p:sldId id="524" r:id="rId103"/>
    <p:sldId id="525" r:id="rId104"/>
    <p:sldId id="526" r:id="rId105"/>
    <p:sldId id="527" r:id="rId106"/>
    <p:sldId id="528" r:id="rId107"/>
    <p:sldId id="529" r:id="rId108"/>
    <p:sldId id="530" r:id="rId109"/>
    <p:sldId id="531" r:id="rId110"/>
    <p:sldId id="532" r:id="rId111"/>
    <p:sldId id="533" r:id="rId112"/>
    <p:sldId id="424" r:id="rId1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0000"/>
    <a:srgbClr val="003399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8823" autoAdjust="0"/>
  </p:normalViewPr>
  <p:slideViewPr>
    <p:cSldViewPr>
      <p:cViewPr varScale="1">
        <p:scale>
          <a:sx n="121" d="100"/>
          <a:sy n="121" d="100"/>
        </p:scale>
        <p:origin x="-13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8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0"/>
    </p:cViewPr>
  </p:sorterViewPr>
  <p:notesViewPr>
    <p:cSldViewPr>
      <p:cViewPr varScale="1">
        <p:scale>
          <a:sx n="100" d="100"/>
          <a:sy n="100" d="100"/>
        </p:scale>
        <p:origin x="-360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viewProps" Target="view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slide" Target="slides/slide108.xml"/><Relationship Id="rId11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35B50-80C4-48E4-BB40-B5DF9B314E0C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B4C1C-F9C6-4C41-8404-F01116943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206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F257B6-5558-4608-B02B-F073505E8A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9302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5486400"/>
            <a:ext cx="7391400" cy="838200"/>
          </a:xfrm>
          <a:prstGeom prst="rect">
            <a:avLst/>
          </a:prstGeo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3200" b="1" cap="all" baseline="0">
                <a:ln w="6350">
                  <a:noFill/>
                </a:ln>
                <a:solidFill>
                  <a:schemeClr val="bg1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80F434-A3AA-4B22-817F-F8B3BD34A1E7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2286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95A4C104-AB09-4A52-8848-87B1C0F76F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40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80F434-A3AA-4B22-817F-F8B3BD34A1E7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2286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95A4C104-AB09-4A52-8848-87B1C0F76F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255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80F434-A3AA-4B22-817F-F8B3BD34A1E7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286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95A4C104-AB09-4A52-8848-87B1C0F76F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25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80F434-A3AA-4B22-817F-F8B3BD34A1E7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286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95A4C104-AB09-4A52-8848-87B1C0F76F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91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433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7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7"/>
            <a:ext cx="762000" cy="365125"/>
          </a:xfrm>
          <a:prstGeom prst="rect">
            <a:avLst/>
          </a:prstGeom>
        </p:spPr>
        <p:txBody>
          <a:bodyPr/>
          <a:lstStyle/>
          <a:p>
            <a:fld id="{DAF1BE0D-BCB3-4F87-936F-3D4425DB4C9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16677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1667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24800" y="6416677"/>
            <a:ext cx="762000" cy="365125"/>
          </a:xfrm>
          <a:prstGeom prst="rect">
            <a:avLst/>
          </a:prstGeom>
        </p:spPr>
        <p:txBody>
          <a:bodyPr/>
          <a:lstStyle/>
          <a:p>
            <a:fld id="{682BBA99-8F94-409E-8561-4BB157E7347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93C3086-C2A2-424F-8F5F-564321070C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580F434-A3AA-4B22-817F-F8B3BD34A1E7}" type="datetimeFigureOut">
              <a:rPr lang="zh-CN" altLang="en-US" smtClean="0"/>
              <a:pPr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286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95A4C104-AB09-4A52-8848-87B1C0F76F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82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164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0480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4478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7228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542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429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3" r:id="rId3"/>
    <p:sldLayoutId id="2147483688" r:id="rId4"/>
  </p:sldLayoutIdLst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25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5257800"/>
            <a:ext cx="6477000" cy="838200"/>
          </a:xfrm>
        </p:spPr>
        <p:txBody>
          <a:bodyPr>
            <a:normAutofit/>
          </a:bodyPr>
          <a:lstStyle/>
          <a:p>
            <a:r>
              <a:rPr lang="zh-CN" altLang="en-US" sz="3600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交易基础理论知识</a:t>
            </a:r>
            <a:endParaRPr lang="zh-CN" altLang="en-US" sz="36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横向延伸趋势</a:t>
            </a:r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971550" y="2492375"/>
            <a:ext cx="1008063" cy="1800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 flipV="1">
            <a:off x="1979613" y="2565400"/>
            <a:ext cx="1079500" cy="172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3059113" y="2565400"/>
            <a:ext cx="1152525" cy="16557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 flipV="1">
            <a:off x="4211638" y="2636838"/>
            <a:ext cx="1512887" cy="15843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5724525" y="2636838"/>
            <a:ext cx="1008063" cy="1368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 flipV="1">
            <a:off x="6732588" y="3068638"/>
            <a:ext cx="1079500" cy="9366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8955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Line 2"/>
          <p:cNvSpPr>
            <a:spLocks noChangeShapeType="1"/>
          </p:cNvSpPr>
          <p:nvPr/>
        </p:nvSpPr>
        <p:spPr bwMode="auto">
          <a:xfrm>
            <a:off x="1258888" y="3068638"/>
            <a:ext cx="3384550" cy="720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555" name="Line 3"/>
          <p:cNvSpPr>
            <a:spLocks noChangeShapeType="1"/>
          </p:cNvSpPr>
          <p:nvPr/>
        </p:nvSpPr>
        <p:spPr bwMode="auto">
          <a:xfrm flipV="1">
            <a:off x="1187450" y="3789363"/>
            <a:ext cx="3529013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556" name="Line 4"/>
          <p:cNvSpPr>
            <a:spLocks noChangeShapeType="1"/>
          </p:cNvSpPr>
          <p:nvPr/>
        </p:nvSpPr>
        <p:spPr bwMode="auto">
          <a:xfrm flipV="1">
            <a:off x="684213" y="3213100"/>
            <a:ext cx="1366837" cy="23034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557" name="Line 5"/>
          <p:cNvSpPr>
            <a:spLocks noChangeShapeType="1"/>
          </p:cNvSpPr>
          <p:nvPr/>
        </p:nvSpPr>
        <p:spPr bwMode="auto">
          <a:xfrm>
            <a:off x="2051050" y="3213100"/>
            <a:ext cx="360363" cy="9366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558" name="Line 6"/>
          <p:cNvSpPr>
            <a:spLocks noChangeShapeType="1"/>
          </p:cNvSpPr>
          <p:nvPr/>
        </p:nvSpPr>
        <p:spPr bwMode="auto">
          <a:xfrm flipV="1">
            <a:off x="2411413" y="3429000"/>
            <a:ext cx="431800" cy="7207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2843213" y="3429000"/>
            <a:ext cx="288925" cy="647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560" name="Line 8"/>
          <p:cNvSpPr>
            <a:spLocks noChangeShapeType="1"/>
          </p:cNvSpPr>
          <p:nvPr/>
        </p:nvSpPr>
        <p:spPr bwMode="auto">
          <a:xfrm flipV="1">
            <a:off x="3132138" y="3500438"/>
            <a:ext cx="287337" cy="5762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561" name="Line 9"/>
          <p:cNvSpPr>
            <a:spLocks noChangeShapeType="1"/>
          </p:cNvSpPr>
          <p:nvPr/>
        </p:nvSpPr>
        <p:spPr bwMode="auto">
          <a:xfrm>
            <a:off x="3419475" y="3500438"/>
            <a:ext cx="215900" cy="504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562" name="Line 10"/>
          <p:cNvSpPr>
            <a:spLocks noChangeShapeType="1"/>
          </p:cNvSpPr>
          <p:nvPr/>
        </p:nvSpPr>
        <p:spPr bwMode="auto">
          <a:xfrm flipV="1">
            <a:off x="3635375" y="3573463"/>
            <a:ext cx="144463" cy="3603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563" name="Line 11"/>
          <p:cNvSpPr>
            <a:spLocks noChangeShapeType="1"/>
          </p:cNvSpPr>
          <p:nvPr/>
        </p:nvSpPr>
        <p:spPr bwMode="auto">
          <a:xfrm>
            <a:off x="3779838" y="3573463"/>
            <a:ext cx="71437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564" name="Line 12"/>
          <p:cNvSpPr>
            <a:spLocks noChangeShapeType="1"/>
          </p:cNvSpPr>
          <p:nvPr/>
        </p:nvSpPr>
        <p:spPr bwMode="auto">
          <a:xfrm flipV="1">
            <a:off x="3851275" y="3644900"/>
            <a:ext cx="144463" cy="1444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565" name="Line 13"/>
          <p:cNvSpPr>
            <a:spLocks noChangeShapeType="1"/>
          </p:cNvSpPr>
          <p:nvPr/>
        </p:nvSpPr>
        <p:spPr bwMode="auto">
          <a:xfrm>
            <a:off x="3995738" y="3644900"/>
            <a:ext cx="71437" cy="1444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566" name="Line 14"/>
          <p:cNvSpPr>
            <a:spLocks noChangeShapeType="1"/>
          </p:cNvSpPr>
          <p:nvPr/>
        </p:nvSpPr>
        <p:spPr bwMode="auto">
          <a:xfrm flipV="1">
            <a:off x="4067175" y="1916113"/>
            <a:ext cx="1009650" cy="1873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567" name="Text Box 15"/>
          <p:cNvSpPr txBox="1">
            <a:spLocks noChangeArrowheads="1"/>
          </p:cNvSpPr>
          <p:nvPr/>
        </p:nvSpPr>
        <p:spPr bwMode="auto">
          <a:xfrm>
            <a:off x="1600200" y="1112838"/>
            <a:ext cx="3028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1"/>
              <a:t>上升细长三角形</a:t>
            </a:r>
          </a:p>
        </p:txBody>
      </p:sp>
    </p:spTree>
    <p:extLst>
      <p:ext uri="{BB962C8B-B14F-4D97-AF65-F5344CB8AC3E}">
        <p14:creationId xmlns:p14="http://schemas.microsoft.com/office/powerpoint/2010/main" val="169617353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下跌细长三角形</a:t>
            </a:r>
          </a:p>
        </p:txBody>
      </p:sp>
      <p:sp>
        <p:nvSpPr>
          <p:cNvPr id="152579" name="Line 3"/>
          <p:cNvSpPr>
            <a:spLocks noChangeShapeType="1"/>
          </p:cNvSpPr>
          <p:nvPr/>
        </p:nvSpPr>
        <p:spPr bwMode="auto">
          <a:xfrm>
            <a:off x="2339975" y="3213100"/>
            <a:ext cx="2663825" cy="720725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80" name="Line 4"/>
          <p:cNvSpPr>
            <a:spLocks noChangeShapeType="1"/>
          </p:cNvSpPr>
          <p:nvPr/>
        </p:nvSpPr>
        <p:spPr bwMode="auto">
          <a:xfrm flipV="1">
            <a:off x="2339975" y="3933825"/>
            <a:ext cx="2663825" cy="4318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81" name="Line 5"/>
          <p:cNvSpPr>
            <a:spLocks noChangeShapeType="1"/>
          </p:cNvSpPr>
          <p:nvPr/>
        </p:nvSpPr>
        <p:spPr bwMode="auto">
          <a:xfrm>
            <a:off x="2124075" y="2708275"/>
            <a:ext cx="863600" cy="15843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82" name="Line 6"/>
          <p:cNvSpPr>
            <a:spLocks noChangeShapeType="1"/>
          </p:cNvSpPr>
          <p:nvPr/>
        </p:nvSpPr>
        <p:spPr bwMode="auto">
          <a:xfrm flipV="1">
            <a:off x="2987675" y="3500438"/>
            <a:ext cx="215900" cy="792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83" name="Line 7"/>
          <p:cNvSpPr>
            <a:spLocks noChangeShapeType="1"/>
          </p:cNvSpPr>
          <p:nvPr/>
        </p:nvSpPr>
        <p:spPr bwMode="auto">
          <a:xfrm>
            <a:off x="3203575" y="3500438"/>
            <a:ext cx="288925" cy="6492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84" name="Line 8"/>
          <p:cNvSpPr>
            <a:spLocks noChangeShapeType="1"/>
          </p:cNvSpPr>
          <p:nvPr/>
        </p:nvSpPr>
        <p:spPr bwMode="auto">
          <a:xfrm flipV="1">
            <a:off x="3492500" y="3644900"/>
            <a:ext cx="287338" cy="504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85" name="Line 9"/>
          <p:cNvSpPr>
            <a:spLocks noChangeShapeType="1"/>
          </p:cNvSpPr>
          <p:nvPr/>
        </p:nvSpPr>
        <p:spPr bwMode="auto">
          <a:xfrm>
            <a:off x="3779838" y="3644900"/>
            <a:ext cx="144462" cy="43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86" name="Line 10"/>
          <p:cNvSpPr>
            <a:spLocks noChangeShapeType="1"/>
          </p:cNvSpPr>
          <p:nvPr/>
        </p:nvSpPr>
        <p:spPr bwMode="auto">
          <a:xfrm flipV="1">
            <a:off x="3924300" y="3716338"/>
            <a:ext cx="287338" cy="3603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87" name="Line 11"/>
          <p:cNvSpPr>
            <a:spLocks noChangeShapeType="1"/>
          </p:cNvSpPr>
          <p:nvPr/>
        </p:nvSpPr>
        <p:spPr bwMode="auto">
          <a:xfrm>
            <a:off x="4211638" y="3716338"/>
            <a:ext cx="144462" cy="288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88" name="Line 12"/>
          <p:cNvSpPr>
            <a:spLocks noChangeShapeType="1"/>
          </p:cNvSpPr>
          <p:nvPr/>
        </p:nvSpPr>
        <p:spPr bwMode="auto">
          <a:xfrm flipV="1">
            <a:off x="4356100" y="3860800"/>
            <a:ext cx="144463" cy="1444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89" name="Line 13"/>
          <p:cNvSpPr>
            <a:spLocks noChangeShapeType="1"/>
          </p:cNvSpPr>
          <p:nvPr/>
        </p:nvSpPr>
        <p:spPr bwMode="auto">
          <a:xfrm>
            <a:off x="4500563" y="3860800"/>
            <a:ext cx="71437" cy="1444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90" name="Line 14"/>
          <p:cNvSpPr>
            <a:spLocks noChangeShapeType="1"/>
          </p:cNvSpPr>
          <p:nvPr/>
        </p:nvSpPr>
        <p:spPr bwMode="auto">
          <a:xfrm flipV="1">
            <a:off x="4859338" y="4005263"/>
            <a:ext cx="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91" name="Line 15"/>
          <p:cNvSpPr>
            <a:spLocks noChangeShapeType="1"/>
          </p:cNvSpPr>
          <p:nvPr/>
        </p:nvSpPr>
        <p:spPr bwMode="auto">
          <a:xfrm flipV="1">
            <a:off x="4572000" y="3860800"/>
            <a:ext cx="144463" cy="1444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92" name="Line 16"/>
          <p:cNvSpPr>
            <a:spLocks noChangeShapeType="1"/>
          </p:cNvSpPr>
          <p:nvPr/>
        </p:nvSpPr>
        <p:spPr bwMode="auto">
          <a:xfrm>
            <a:off x="4716463" y="3860800"/>
            <a:ext cx="1223962" cy="12239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4231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Line 2"/>
          <p:cNvSpPr>
            <a:spLocks noChangeShapeType="1"/>
          </p:cNvSpPr>
          <p:nvPr/>
        </p:nvSpPr>
        <p:spPr bwMode="auto">
          <a:xfrm>
            <a:off x="1763713" y="2852738"/>
            <a:ext cx="1655762" cy="720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03" name="Line 3"/>
          <p:cNvSpPr>
            <a:spLocks noChangeShapeType="1"/>
          </p:cNvSpPr>
          <p:nvPr/>
        </p:nvSpPr>
        <p:spPr bwMode="auto">
          <a:xfrm>
            <a:off x="1331913" y="3860800"/>
            <a:ext cx="1655762" cy="7921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04" name="Line 4"/>
          <p:cNvSpPr>
            <a:spLocks noChangeShapeType="1"/>
          </p:cNvSpPr>
          <p:nvPr/>
        </p:nvSpPr>
        <p:spPr bwMode="auto">
          <a:xfrm flipV="1">
            <a:off x="609600" y="2895600"/>
            <a:ext cx="1355725" cy="2209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05" name="Line 5"/>
          <p:cNvSpPr>
            <a:spLocks noChangeShapeType="1"/>
          </p:cNvSpPr>
          <p:nvPr/>
        </p:nvSpPr>
        <p:spPr bwMode="auto">
          <a:xfrm flipH="1">
            <a:off x="1908175" y="2924175"/>
            <a:ext cx="71438" cy="12255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06" name="Line 6"/>
          <p:cNvSpPr>
            <a:spLocks noChangeShapeType="1"/>
          </p:cNvSpPr>
          <p:nvPr/>
        </p:nvSpPr>
        <p:spPr bwMode="auto">
          <a:xfrm flipV="1">
            <a:off x="1908175" y="3213100"/>
            <a:ext cx="647700" cy="9366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07" name="Line 7"/>
          <p:cNvSpPr>
            <a:spLocks noChangeShapeType="1"/>
          </p:cNvSpPr>
          <p:nvPr/>
        </p:nvSpPr>
        <p:spPr bwMode="auto">
          <a:xfrm>
            <a:off x="2555875" y="3213100"/>
            <a:ext cx="0" cy="12239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 flipV="1">
            <a:off x="2555875" y="3276600"/>
            <a:ext cx="720725" cy="11604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4419600" y="2667000"/>
            <a:ext cx="4424363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1</a:t>
            </a:r>
            <a:r>
              <a:rPr lang="zh-CN" altLang="en-US" sz="1800"/>
              <a:t>、在涨势中出现，</a:t>
            </a:r>
          </a:p>
          <a:p>
            <a:r>
              <a:rPr lang="en-US" altLang="zh-CN" sz="1800"/>
              <a:t>2</a:t>
            </a:r>
            <a:r>
              <a:rPr lang="zh-CN" altLang="en-US" sz="1800"/>
              <a:t>、上涨高点的连线和回落低点的连线</a:t>
            </a:r>
          </a:p>
          <a:p>
            <a:r>
              <a:rPr lang="zh-CN" altLang="en-US" sz="1800"/>
              <a:t>平行，且倾斜向下</a:t>
            </a:r>
          </a:p>
          <a:p>
            <a:r>
              <a:rPr lang="en-US" altLang="zh-CN" sz="1800"/>
              <a:t>3</a:t>
            </a:r>
            <a:r>
              <a:rPr lang="zh-CN" altLang="en-US" sz="1800"/>
              <a:t>、价格冲破压力线后，常常有回抽，并在</a:t>
            </a:r>
          </a:p>
          <a:p>
            <a:r>
              <a:rPr lang="zh-CN" altLang="en-US" sz="1800"/>
              <a:t>压力线附近止跌回升，确认形态形成</a:t>
            </a:r>
          </a:p>
          <a:p>
            <a:r>
              <a:rPr lang="en-US" altLang="zh-CN" sz="1800"/>
              <a:t>4</a:t>
            </a:r>
            <a:r>
              <a:rPr lang="zh-CN" altLang="en-US" sz="1800"/>
              <a:t>、可以测算距离</a:t>
            </a:r>
          </a:p>
          <a:p>
            <a:endParaRPr lang="zh-CN" altLang="en-US" sz="1800"/>
          </a:p>
          <a:p>
            <a:r>
              <a:rPr lang="zh-CN" altLang="en-US" sz="1800"/>
              <a:t>注意：不要被逼空现象迷惑</a:t>
            </a:r>
          </a:p>
        </p:txBody>
      </p:sp>
      <p:sp>
        <p:nvSpPr>
          <p:cNvPr id="153610" name="Line 10"/>
          <p:cNvSpPr>
            <a:spLocks noChangeShapeType="1"/>
          </p:cNvSpPr>
          <p:nvPr/>
        </p:nvSpPr>
        <p:spPr bwMode="auto">
          <a:xfrm>
            <a:off x="3276600" y="3276600"/>
            <a:ext cx="762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11" name="Line 11"/>
          <p:cNvSpPr>
            <a:spLocks noChangeShapeType="1"/>
          </p:cNvSpPr>
          <p:nvPr/>
        </p:nvSpPr>
        <p:spPr bwMode="auto">
          <a:xfrm flipV="1">
            <a:off x="3352800" y="2209800"/>
            <a:ext cx="838200" cy="1371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12" name="Text Box 12"/>
          <p:cNvSpPr txBox="1">
            <a:spLocks noChangeArrowheads="1"/>
          </p:cNvSpPr>
          <p:nvPr/>
        </p:nvSpPr>
        <p:spPr bwMode="auto">
          <a:xfrm>
            <a:off x="1660525" y="906463"/>
            <a:ext cx="1816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1"/>
              <a:t>上升旗型</a:t>
            </a:r>
          </a:p>
        </p:txBody>
      </p:sp>
      <p:sp>
        <p:nvSpPr>
          <p:cNvPr id="153613" name="Line 13"/>
          <p:cNvSpPr>
            <a:spLocks noChangeShapeType="1"/>
          </p:cNvSpPr>
          <p:nvPr/>
        </p:nvSpPr>
        <p:spPr bwMode="auto">
          <a:xfrm>
            <a:off x="3124200" y="2133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14" name="Line 14"/>
          <p:cNvSpPr>
            <a:spLocks noChangeShapeType="1"/>
          </p:cNvSpPr>
          <p:nvPr/>
        </p:nvSpPr>
        <p:spPr bwMode="auto">
          <a:xfrm>
            <a:off x="1371600" y="3886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15" name="Text Box 15"/>
          <p:cNvSpPr txBox="1">
            <a:spLocks noChangeArrowheads="1"/>
          </p:cNvSpPr>
          <p:nvPr/>
        </p:nvSpPr>
        <p:spPr bwMode="auto">
          <a:xfrm>
            <a:off x="974725" y="4527550"/>
            <a:ext cx="338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H</a:t>
            </a:r>
          </a:p>
        </p:txBody>
      </p:sp>
      <p:sp>
        <p:nvSpPr>
          <p:cNvPr id="153616" name="Text Box 16"/>
          <p:cNvSpPr txBox="1">
            <a:spLocks noChangeArrowheads="1"/>
          </p:cNvSpPr>
          <p:nvPr/>
        </p:nvSpPr>
        <p:spPr bwMode="auto">
          <a:xfrm>
            <a:off x="2727325" y="2393950"/>
            <a:ext cx="338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5715203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2117725" y="1058863"/>
            <a:ext cx="1816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1"/>
              <a:t>下降旗型</a:t>
            </a:r>
          </a:p>
        </p:txBody>
      </p:sp>
      <p:sp>
        <p:nvSpPr>
          <p:cNvPr id="154627" name="Line 3"/>
          <p:cNvSpPr>
            <a:spLocks noChangeShapeType="1"/>
          </p:cNvSpPr>
          <p:nvPr/>
        </p:nvSpPr>
        <p:spPr bwMode="auto">
          <a:xfrm>
            <a:off x="1066800" y="2667000"/>
            <a:ext cx="99060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628" name="Line 4"/>
          <p:cNvSpPr>
            <a:spLocks noChangeShapeType="1"/>
          </p:cNvSpPr>
          <p:nvPr/>
        </p:nvSpPr>
        <p:spPr bwMode="auto">
          <a:xfrm flipV="1">
            <a:off x="1371600" y="2895600"/>
            <a:ext cx="1676400" cy="9144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629" name="Line 5"/>
          <p:cNvSpPr>
            <a:spLocks noChangeShapeType="1"/>
          </p:cNvSpPr>
          <p:nvPr/>
        </p:nvSpPr>
        <p:spPr bwMode="auto">
          <a:xfrm flipV="1">
            <a:off x="1752600" y="3429000"/>
            <a:ext cx="1905000" cy="10668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630" name="Line 6"/>
          <p:cNvSpPr>
            <a:spLocks noChangeShapeType="1"/>
          </p:cNvSpPr>
          <p:nvPr/>
        </p:nvSpPr>
        <p:spPr bwMode="auto">
          <a:xfrm flipV="1">
            <a:off x="2057400" y="3352800"/>
            <a:ext cx="762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631" name="Line 7"/>
          <p:cNvSpPr>
            <a:spLocks noChangeShapeType="1"/>
          </p:cNvSpPr>
          <p:nvPr/>
        </p:nvSpPr>
        <p:spPr bwMode="auto">
          <a:xfrm>
            <a:off x="2133600" y="3352800"/>
            <a:ext cx="4572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632" name="Line 8"/>
          <p:cNvSpPr>
            <a:spLocks noChangeShapeType="1"/>
          </p:cNvSpPr>
          <p:nvPr/>
        </p:nvSpPr>
        <p:spPr bwMode="auto">
          <a:xfrm flipV="1">
            <a:off x="2590800" y="2971800"/>
            <a:ext cx="2286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633" name="Line 9"/>
          <p:cNvSpPr>
            <a:spLocks noChangeShapeType="1"/>
          </p:cNvSpPr>
          <p:nvPr/>
        </p:nvSpPr>
        <p:spPr bwMode="auto">
          <a:xfrm>
            <a:off x="2819400" y="2971800"/>
            <a:ext cx="60960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634" name="Line 10"/>
          <p:cNvSpPr>
            <a:spLocks noChangeShapeType="1"/>
          </p:cNvSpPr>
          <p:nvPr/>
        </p:nvSpPr>
        <p:spPr bwMode="auto">
          <a:xfrm flipV="1">
            <a:off x="3429000" y="3581400"/>
            <a:ext cx="762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635" name="Line 11"/>
          <p:cNvSpPr>
            <a:spLocks noChangeShapeType="1"/>
          </p:cNvSpPr>
          <p:nvPr/>
        </p:nvSpPr>
        <p:spPr bwMode="auto">
          <a:xfrm>
            <a:off x="3505200" y="3581400"/>
            <a:ext cx="6858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636" name="Text Box 12"/>
          <p:cNvSpPr txBox="1">
            <a:spLocks noChangeArrowheads="1"/>
          </p:cNvSpPr>
          <p:nvPr/>
        </p:nvSpPr>
        <p:spPr bwMode="auto">
          <a:xfrm>
            <a:off x="4632325" y="23082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endParaRPr lang="zh-CN" altLang="en-US" sz="1800"/>
          </a:p>
        </p:txBody>
      </p:sp>
      <p:sp>
        <p:nvSpPr>
          <p:cNvPr id="154637" name="Text Box 13"/>
          <p:cNvSpPr txBox="1">
            <a:spLocks noChangeArrowheads="1"/>
          </p:cNvSpPr>
          <p:nvPr/>
        </p:nvSpPr>
        <p:spPr bwMode="auto">
          <a:xfrm>
            <a:off x="4708525" y="2470150"/>
            <a:ext cx="4424363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1</a:t>
            </a:r>
            <a:r>
              <a:rPr lang="zh-CN" altLang="en-US" sz="1800"/>
              <a:t>、在跌势中出现，</a:t>
            </a:r>
          </a:p>
          <a:p>
            <a:r>
              <a:rPr lang="en-US" altLang="zh-CN" sz="1800"/>
              <a:t>2</a:t>
            </a:r>
            <a:r>
              <a:rPr lang="zh-CN" altLang="en-US" sz="1800"/>
              <a:t>、上涨高点的连线和回落低点的连线</a:t>
            </a:r>
          </a:p>
          <a:p>
            <a:r>
              <a:rPr lang="zh-CN" altLang="en-US" sz="1800"/>
              <a:t>平行，且倾斜向上</a:t>
            </a:r>
          </a:p>
          <a:p>
            <a:r>
              <a:rPr lang="en-US" altLang="zh-CN" sz="1800"/>
              <a:t>3</a:t>
            </a:r>
            <a:r>
              <a:rPr lang="zh-CN" altLang="en-US" sz="1800"/>
              <a:t>、价格冲破支撑线后，常常有回抽，并在</a:t>
            </a:r>
          </a:p>
          <a:p>
            <a:r>
              <a:rPr lang="zh-CN" altLang="en-US" sz="1800"/>
              <a:t>支撑线附近止涨回落，确认形态形成</a:t>
            </a:r>
          </a:p>
          <a:p>
            <a:r>
              <a:rPr lang="en-US" altLang="zh-CN" sz="1800"/>
              <a:t>4</a:t>
            </a:r>
            <a:r>
              <a:rPr lang="zh-CN" altLang="en-US" sz="1800"/>
              <a:t>、距离可以测算</a:t>
            </a:r>
          </a:p>
          <a:p>
            <a:endParaRPr lang="zh-CN" altLang="en-US" sz="1800"/>
          </a:p>
          <a:p>
            <a:endParaRPr lang="zh-CN" altLang="en-US" sz="1800"/>
          </a:p>
        </p:txBody>
      </p:sp>
      <p:sp>
        <p:nvSpPr>
          <p:cNvPr id="154638" name="Line 14"/>
          <p:cNvSpPr>
            <a:spLocks noChangeShapeType="1"/>
          </p:cNvSpPr>
          <p:nvPr/>
        </p:nvSpPr>
        <p:spPr bwMode="auto">
          <a:xfrm>
            <a:off x="1066800" y="2667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639" name="Line 15"/>
          <p:cNvSpPr>
            <a:spLocks noChangeShapeType="1"/>
          </p:cNvSpPr>
          <p:nvPr/>
        </p:nvSpPr>
        <p:spPr bwMode="auto">
          <a:xfrm>
            <a:off x="3276600" y="3657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640" name="Text Box 16"/>
          <p:cNvSpPr txBox="1">
            <a:spLocks noChangeArrowheads="1"/>
          </p:cNvSpPr>
          <p:nvPr/>
        </p:nvSpPr>
        <p:spPr bwMode="auto">
          <a:xfrm>
            <a:off x="822325" y="2927350"/>
            <a:ext cx="338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H</a:t>
            </a:r>
          </a:p>
        </p:txBody>
      </p:sp>
      <p:sp>
        <p:nvSpPr>
          <p:cNvPr id="154641" name="Text Box 17"/>
          <p:cNvSpPr txBox="1">
            <a:spLocks noChangeArrowheads="1"/>
          </p:cNvSpPr>
          <p:nvPr/>
        </p:nvSpPr>
        <p:spPr bwMode="auto">
          <a:xfrm>
            <a:off x="2955925" y="3841750"/>
            <a:ext cx="338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68321743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1736725" y="1058863"/>
            <a:ext cx="1816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1"/>
              <a:t>下降楔型</a:t>
            </a:r>
          </a:p>
        </p:txBody>
      </p:sp>
      <p:sp>
        <p:nvSpPr>
          <p:cNvPr id="155651" name="Line 3"/>
          <p:cNvSpPr>
            <a:spLocks noChangeShapeType="1"/>
          </p:cNvSpPr>
          <p:nvPr/>
        </p:nvSpPr>
        <p:spPr bwMode="auto">
          <a:xfrm>
            <a:off x="1676400" y="3276600"/>
            <a:ext cx="1905000" cy="68580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52" name="Line 4"/>
          <p:cNvSpPr>
            <a:spLocks noChangeShapeType="1"/>
          </p:cNvSpPr>
          <p:nvPr/>
        </p:nvSpPr>
        <p:spPr bwMode="auto">
          <a:xfrm>
            <a:off x="1447800" y="4267200"/>
            <a:ext cx="2057400" cy="22860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auto">
          <a:xfrm flipV="1">
            <a:off x="1763713" y="3357563"/>
            <a:ext cx="401637" cy="9350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54" name="Line 6"/>
          <p:cNvSpPr>
            <a:spLocks noChangeShapeType="1"/>
          </p:cNvSpPr>
          <p:nvPr/>
        </p:nvSpPr>
        <p:spPr bwMode="auto">
          <a:xfrm>
            <a:off x="2133600" y="3429000"/>
            <a:ext cx="7620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55" name="Line 7"/>
          <p:cNvSpPr>
            <a:spLocks noChangeShapeType="1"/>
          </p:cNvSpPr>
          <p:nvPr/>
        </p:nvSpPr>
        <p:spPr bwMode="auto">
          <a:xfrm flipV="1">
            <a:off x="2209800" y="3657600"/>
            <a:ext cx="5334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56" name="Line 8"/>
          <p:cNvSpPr>
            <a:spLocks noChangeShapeType="1"/>
          </p:cNvSpPr>
          <p:nvPr/>
        </p:nvSpPr>
        <p:spPr bwMode="auto">
          <a:xfrm>
            <a:off x="2743200" y="3657600"/>
            <a:ext cx="762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57" name="Line 9"/>
          <p:cNvSpPr>
            <a:spLocks noChangeShapeType="1"/>
          </p:cNvSpPr>
          <p:nvPr/>
        </p:nvSpPr>
        <p:spPr bwMode="auto">
          <a:xfrm flipV="1">
            <a:off x="2819400" y="3860800"/>
            <a:ext cx="312738" cy="558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58" name="Text Box 10"/>
          <p:cNvSpPr txBox="1">
            <a:spLocks noChangeArrowheads="1"/>
          </p:cNvSpPr>
          <p:nvPr/>
        </p:nvSpPr>
        <p:spPr bwMode="auto">
          <a:xfrm>
            <a:off x="4191000" y="2590800"/>
            <a:ext cx="45275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1</a:t>
            </a:r>
            <a:r>
              <a:rPr lang="zh-CN" altLang="en-US" sz="1800"/>
              <a:t>、在下跌中出现</a:t>
            </a:r>
          </a:p>
          <a:p>
            <a:r>
              <a:rPr lang="en-US" altLang="zh-CN" sz="1800"/>
              <a:t>2</a:t>
            </a:r>
            <a:r>
              <a:rPr lang="zh-CN" altLang="en-US" sz="1800"/>
              <a:t>、上涨高点的连线和下跌低点的连线相交</a:t>
            </a:r>
          </a:p>
          <a:p>
            <a:r>
              <a:rPr lang="zh-CN" altLang="en-US" sz="1800"/>
              <a:t>于右下方（构成向下倾斜的楔形），最后价</a:t>
            </a:r>
          </a:p>
          <a:p>
            <a:r>
              <a:rPr lang="zh-CN" altLang="en-US" sz="1800"/>
              <a:t>格突破支撑线，收于其下方。</a:t>
            </a:r>
          </a:p>
          <a:p>
            <a:r>
              <a:rPr lang="en-US" altLang="zh-CN" sz="1800"/>
              <a:t>3</a:t>
            </a:r>
            <a:r>
              <a:rPr lang="zh-CN" altLang="en-US" sz="1800"/>
              <a:t>、常常有回抽</a:t>
            </a:r>
          </a:p>
          <a:p>
            <a:r>
              <a:rPr lang="en-US" altLang="zh-CN" sz="1800"/>
              <a:t>4</a:t>
            </a:r>
            <a:r>
              <a:rPr lang="zh-CN" altLang="en-US" sz="1800"/>
              <a:t>、向下突破居多</a:t>
            </a:r>
          </a:p>
        </p:txBody>
      </p:sp>
      <p:sp>
        <p:nvSpPr>
          <p:cNvPr id="155659" name="Line 11"/>
          <p:cNvSpPr>
            <a:spLocks noChangeShapeType="1"/>
          </p:cNvSpPr>
          <p:nvPr/>
        </p:nvSpPr>
        <p:spPr bwMode="auto">
          <a:xfrm>
            <a:off x="1258888" y="2205038"/>
            <a:ext cx="504825" cy="20875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60" name="Line 12"/>
          <p:cNvSpPr>
            <a:spLocks noChangeShapeType="1"/>
          </p:cNvSpPr>
          <p:nvPr/>
        </p:nvSpPr>
        <p:spPr bwMode="auto">
          <a:xfrm>
            <a:off x="3132138" y="3860800"/>
            <a:ext cx="71437" cy="86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61" name="Line 13"/>
          <p:cNvSpPr>
            <a:spLocks noChangeShapeType="1"/>
          </p:cNvSpPr>
          <p:nvPr/>
        </p:nvSpPr>
        <p:spPr bwMode="auto">
          <a:xfrm flipV="1">
            <a:off x="3203575" y="4508500"/>
            <a:ext cx="215900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62" name="Line 14"/>
          <p:cNvSpPr>
            <a:spLocks noChangeShapeType="1"/>
          </p:cNvSpPr>
          <p:nvPr/>
        </p:nvSpPr>
        <p:spPr bwMode="auto">
          <a:xfrm>
            <a:off x="3419475" y="4508500"/>
            <a:ext cx="576263" cy="1368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97991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2041525" y="1058863"/>
            <a:ext cx="1816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1"/>
              <a:t>上升楔型</a:t>
            </a:r>
          </a:p>
        </p:txBody>
      </p:sp>
      <p:sp>
        <p:nvSpPr>
          <p:cNvPr id="156675" name="Line 3"/>
          <p:cNvSpPr>
            <a:spLocks noChangeShapeType="1"/>
          </p:cNvSpPr>
          <p:nvPr/>
        </p:nvSpPr>
        <p:spPr bwMode="auto">
          <a:xfrm flipV="1">
            <a:off x="914400" y="3124200"/>
            <a:ext cx="2057400" cy="5334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6676" name="Line 4"/>
          <p:cNvSpPr>
            <a:spLocks noChangeShapeType="1"/>
          </p:cNvSpPr>
          <p:nvPr/>
        </p:nvSpPr>
        <p:spPr bwMode="auto">
          <a:xfrm flipV="1">
            <a:off x="1066800" y="3429000"/>
            <a:ext cx="1981200" cy="10668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6677" name="Line 5"/>
          <p:cNvSpPr>
            <a:spLocks noChangeShapeType="1"/>
          </p:cNvSpPr>
          <p:nvPr/>
        </p:nvSpPr>
        <p:spPr bwMode="auto">
          <a:xfrm>
            <a:off x="1042988" y="3644900"/>
            <a:ext cx="479425" cy="7159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6678" name="Line 6"/>
          <p:cNvSpPr>
            <a:spLocks noChangeShapeType="1"/>
          </p:cNvSpPr>
          <p:nvPr/>
        </p:nvSpPr>
        <p:spPr bwMode="auto">
          <a:xfrm flipV="1">
            <a:off x="1447800" y="3505200"/>
            <a:ext cx="762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6679" name="Line 7"/>
          <p:cNvSpPr>
            <a:spLocks noChangeShapeType="1"/>
          </p:cNvSpPr>
          <p:nvPr/>
        </p:nvSpPr>
        <p:spPr bwMode="auto">
          <a:xfrm>
            <a:off x="1524000" y="3505200"/>
            <a:ext cx="3810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6680" name="Line 8"/>
          <p:cNvSpPr>
            <a:spLocks noChangeShapeType="1"/>
          </p:cNvSpPr>
          <p:nvPr/>
        </p:nvSpPr>
        <p:spPr bwMode="auto">
          <a:xfrm flipV="1">
            <a:off x="1905000" y="3352800"/>
            <a:ext cx="228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6681" name="Line 9"/>
          <p:cNvSpPr>
            <a:spLocks noChangeShapeType="1"/>
          </p:cNvSpPr>
          <p:nvPr/>
        </p:nvSpPr>
        <p:spPr bwMode="auto">
          <a:xfrm>
            <a:off x="2133600" y="3352800"/>
            <a:ext cx="350838" cy="4365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6682" name="Text Box 10"/>
          <p:cNvSpPr txBox="1">
            <a:spLocks noChangeArrowheads="1"/>
          </p:cNvSpPr>
          <p:nvPr/>
        </p:nvSpPr>
        <p:spPr bwMode="auto">
          <a:xfrm>
            <a:off x="4403725" y="3003550"/>
            <a:ext cx="45275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1</a:t>
            </a:r>
            <a:r>
              <a:rPr lang="zh-CN" altLang="en-US" sz="1800"/>
              <a:t>、在上涨中出现</a:t>
            </a:r>
          </a:p>
          <a:p>
            <a:r>
              <a:rPr lang="en-US" altLang="zh-CN" sz="1800"/>
              <a:t>2</a:t>
            </a:r>
            <a:r>
              <a:rPr lang="zh-CN" altLang="en-US" sz="1800"/>
              <a:t>、上涨高点的连线和下跌低点的连线相交</a:t>
            </a:r>
          </a:p>
          <a:p>
            <a:r>
              <a:rPr lang="zh-CN" altLang="en-US" sz="1800"/>
              <a:t>于右上方（构成向上倾斜的楔形），最后价</a:t>
            </a:r>
          </a:p>
          <a:p>
            <a:r>
              <a:rPr lang="zh-CN" altLang="en-US" sz="1800"/>
              <a:t>格突破压力线，收于其上方。</a:t>
            </a:r>
          </a:p>
          <a:p>
            <a:r>
              <a:rPr lang="en-US" altLang="zh-CN" sz="1800"/>
              <a:t>3</a:t>
            </a:r>
            <a:r>
              <a:rPr lang="zh-CN" altLang="en-US" sz="1800"/>
              <a:t>、常常有回抽</a:t>
            </a:r>
          </a:p>
          <a:p>
            <a:r>
              <a:rPr lang="en-US" altLang="zh-CN" sz="1800"/>
              <a:t>4</a:t>
            </a:r>
            <a:r>
              <a:rPr lang="zh-CN" altLang="en-US" sz="1800"/>
              <a:t>、向上突破居多</a:t>
            </a:r>
          </a:p>
          <a:p>
            <a:endParaRPr lang="zh-CN" altLang="en-US" sz="1800"/>
          </a:p>
        </p:txBody>
      </p:sp>
      <p:sp>
        <p:nvSpPr>
          <p:cNvPr id="156683" name="Line 11"/>
          <p:cNvSpPr>
            <a:spLocks noChangeShapeType="1"/>
          </p:cNvSpPr>
          <p:nvPr/>
        </p:nvSpPr>
        <p:spPr bwMode="auto">
          <a:xfrm flipV="1">
            <a:off x="395288" y="3644900"/>
            <a:ext cx="647700" cy="16557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6684" name="Line 12"/>
          <p:cNvSpPr>
            <a:spLocks noChangeShapeType="1"/>
          </p:cNvSpPr>
          <p:nvPr/>
        </p:nvSpPr>
        <p:spPr bwMode="auto">
          <a:xfrm flipV="1">
            <a:off x="2484438" y="2924175"/>
            <a:ext cx="215900" cy="8651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6685" name="Line 13"/>
          <p:cNvSpPr>
            <a:spLocks noChangeShapeType="1"/>
          </p:cNvSpPr>
          <p:nvPr/>
        </p:nvSpPr>
        <p:spPr bwMode="auto">
          <a:xfrm>
            <a:off x="2700338" y="2852738"/>
            <a:ext cx="142875" cy="288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6686" name="Line 14"/>
          <p:cNvSpPr>
            <a:spLocks noChangeShapeType="1"/>
          </p:cNvSpPr>
          <p:nvPr/>
        </p:nvSpPr>
        <p:spPr bwMode="auto">
          <a:xfrm flipV="1">
            <a:off x="2843213" y="1557338"/>
            <a:ext cx="936625" cy="15843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2360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2133600" y="1112838"/>
            <a:ext cx="1816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1"/>
              <a:t>钻石形态</a:t>
            </a:r>
          </a:p>
        </p:txBody>
      </p:sp>
      <p:sp>
        <p:nvSpPr>
          <p:cNvPr id="157699" name="Line 3"/>
          <p:cNvSpPr>
            <a:spLocks noChangeShapeType="1"/>
          </p:cNvSpPr>
          <p:nvPr/>
        </p:nvSpPr>
        <p:spPr bwMode="auto">
          <a:xfrm flipV="1">
            <a:off x="457200" y="2667000"/>
            <a:ext cx="1143000" cy="9144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00" name="Line 4"/>
          <p:cNvSpPr>
            <a:spLocks noChangeShapeType="1"/>
          </p:cNvSpPr>
          <p:nvPr/>
        </p:nvSpPr>
        <p:spPr bwMode="auto">
          <a:xfrm>
            <a:off x="1600200" y="2667000"/>
            <a:ext cx="1219200" cy="9144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01" name="Line 5"/>
          <p:cNvSpPr>
            <a:spLocks noChangeShapeType="1"/>
          </p:cNvSpPr>
          <p:nvPr/>
        </p:nvSpPr>
        <p:spPr bwMode="auto">
          <a:xfrm>
            <a:off x="457200" y="3581400"/>
            <a:ext cx="1295400" cy="6858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02" name="Line 6"/>
          <p:cNvSpPr>
            <a:spLocks noChangeShapeType="1"/>
          </p:cNvSpPr>
          <p:nvPr/>
        </p:nvSpPr>
        <p:spPr bwMode="auto">
          <a:xfrm flipV="1">
            <a:off x="1752600" y="3581400"/>
            <a:ext cx="1066800" cy="6858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03" name="Line 7"/>
          <p:cNvSpPr>
            <a:spLocks noChangeShapeType="1"/>
          </p:cNvSpPr>
          <p:nvPr/>
        </p:nvSpPr>
        <p:spPr bwMode="auto">
          <a:xfrm flipV="1">
            <a:off x="457200" y="3276600"/>
            <a:ext cx="381000" cy="1447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04" name="Line 8"/>
          <p:cNvSpPr>
            <a:spLocks noChangeShapeType="1"/>
          </p:cNvSpPr>
          <p:nvPr/>
        </p:nvSpPr>
        <p:spPr bwMode="auto">
          <a:xfrm>
            <a:off x="838200" y="3276600"/>
            <a:ext cx="3810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05" name="Line 9"/>
          <p:cNvSpPr>
            <a:spLocks noChangeShapeType="1"/>
          </p:cNvSpPr>
          <p:nvPr/>
        </p:nvSpPr>
        <p:spPr bwMode="auto">
          <a:xfrm flipV="1">
            <a:off x="1219200" y="2743200"/>
            <a:ext cx="3048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06" name="Line 10"/>
          <p:cNvSpPr>
            <a:spLocks noChangeShapeType="1"/>
          </p:cNvSpPr>
          <p:nvPr/>
        </p:nvSpPr>
        <p:spPr bwMode="auto">
          <a:xfrm>
            <a:off x="1524000" y="2743200"/>
            <a:ext cx="228600" cy="1524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07" name="Line 11"/>
          <p:cNvSpPr>
            <a:spLocks noChangeShapeType="1"/>
          </p:cNvSpPr>
          <p:nvPr/>
        </p:nvSpPr>
        <p:spPr bwMode="auto">
          <a:xfrm flipV="1">
            <a:off x="1752600" y="2971800"/>
            <a:ext cx="304800" cy="1295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08" name="Line 12"/>
          <p:cNvSpPr>
            <a:spLocks noChangeShapeType="1"/>
          </p:cNvSpPr>
          <p:nvPr/>
        </p:nvSpPr>
        <p:spPr bwMode="auto">
          <a:xfrm>
            <a:off x="2057400" y="2971800"/>
            <a:ext cx="1524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09" name="Line 13"/>
          <p:cNvSpPr>
            <a:spLocks noChangeShapeType="1"/>
          </p:cNvSpPr>
          <p:nvPr/>
        </p:nvSpPr>
        <p:spPr bwMode="auto">
          <a:xfrm flipV="1">
            <a:off x="2209800" y="3276600"/>
            <a:ext cx="228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10" name="Line 14"/>
          <p:cNvSpPr>
            <a:spLocks noChangeShapeType="1"/>
          </p:cNvSpPr>
          <p:nvPr/>
        </p:nvSpPr>
        <p:spPr bwMode="auto">
          <a:xfrm>
            <a:off x="2438400" y="3276600"/>
            <a:ext cx="3048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11" name="Line 15"/>
          <p:cNvSpPr>
            <a:spLocks noChangeShapeType="1"/>
          </p:cNvSpPr>
          <p:nvPr/>
        </p:nvSpPr>
        <p:spPr bwMode="auto">
          <a:xfrm flipV="1">
            <a:off x="2743200" y="36576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12" name="Line 16"/>
          <p:cNvSpPr>
            <a:spLocks noChangeShapeType="1"/>
          </p:cNvSpPr>
          <p:nvPr/>
        </p:nvSpPr>
        <p:spPr bwMode="auto">
          <a:xfrm>
            <a:off x="2743200" y="3657600"/>
            <a:ext cx="60960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581400" y="2819400"/>
            <a:ext cx="5110163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1</a:t>
            </a:r>
            <a:r>
              <a:rPr lang="zh-CN" altLang="en-US" sz="1800"/>
              <a:t>、通常出现在涨势中，构成顶部反转</a:t>
            </a:r>
          </a:p>
          <a:p>
            <a:r>
              <a:rPr lang="en-US" altLang="zh-CN" sz="1800"/>
              <a:t>2</a:t>
            </a:r>
            <a:r>
              <a:rPr lang="zh-CN" altLang="en-US" sz="1800"/>
              <a:t>、前半部分类似于扩大三角形，后半部分</a:t>
            </a:r>
          </a:p>
          <a:p>
            <a:r>
              <a:rPr lang="zh-CN" altLang="en-US" sz="1800"/>
              <a:t>类似于对称三角形。</a:t>
            </a:r>
          </a:p>
          <a:p>
            <a:r>
              <a:rPr lang="en-US" altLang="zh-CN" sz="1800"/>
              <a:t>3</a:t>
            </a:r>
            <a:r>
              <a:rPr lang="zh-CN" altLang="en-US" sz="1800"/>
              <a:t>、当下侧的上升趋势线被向下突破后，形态形成</a:t>
            </a:r>
          </a:p>
          <a:p>
            <a:r>
              <a:rPr lang="en-US" altLang="zh-CN" sz="1800"/>
              <a:t>4</a:t>
            </a:r>
            <a:r>
              <a:rPr lang="zh-CN" altLang="en-US" sz="1800"/>
              <a:t>、测算方法：从最宽处量出高度，然后从突破点</a:t>
            </a:r>
          </a:p>
          <a:p>
            <a:r>
              <a:rPr lang="zh-CN" altLang="en-US" sz="1800"/>
              <a:t>起向下投射即可</a:t>
            </a:r>
          </a:p>
        </p:txBody>
      </p:sp>
      <p:sp>
        <p:nvSpPr>
          <p:cNvPr id="157714" name="Line 18"/>
          <p:cNvSpPr>
            <a:spLocks noChangeShapeType="1"/>
          </p:cNvSpPr>
          <p:nvPr/>
        </p:nvSpPr>
        <p:spPr bwMode="auto">
          <a:xfrm>
            <a:off x="2590800" y="3733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15" name="Line 19"/>
          <p:cNvSpPr>
            <a:spLocks noChangeShapeType="1"/>
          </p:cNvSpPr>
          <p:nvPr/>
        </p:nvSpPr>
        <p:spPr bwMode="auto">
          <a:xfrm>
            <a:off x="1524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852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1600200" y="1112838"/>
            <a:ext cx="22240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1"/>
              <a:t>扩散三角形</a:t>
            </a:r>
          </a:p>
        </p:txBody>
      </p:sp>
      <p:sp>
        <p:nvSpPr>
          <p:cNvPr id="158723" name="Line 3"/>
          <p:cNvSpPr>
            <a:spLocks noChangeShapeType="1"/>
          </p:cNvSpPr>
          <p:nvPr/>
        </p:nvSpPr>
        <p:spPr bwMode="auto">
          <a:xfrm flipV="1">
            <a:off x="1219200" y="2514600"/>
            <a:ext cx="2209800" cy="14478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24" name="Line 4"/>
          <p:cNvSpPr>
            <a:spLocks noChangeShapeType="1"/>
          </p:cNvSpPr>
          <p:nvPr/>
        </p:nvSpPr>
        <p:spPr bwMode="auto">
          <a:xfrm>
            <a:off x="1219200" y="4191000"/>
            <a:ext cx="2819400" cy="3048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25" name="Line 5"/>
          <p:cNvSpPr>
            <a:spLocks noChangeShapeType="1"/>
          </p:cNvSpPr>
          <p:nvPr/>
        </p:nvSpPr>
        <p:spPr bwMode="auto">
          <a:xfrm flipV="1">
            <a:off x="1143000" y="3733800"/>
            <a:ext cx="4572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26" name="Line 6"/>
          <p:cNvSpPr>
            <a:spLocks noChangeShapeType="1"/>
          </p:cNvSpPr>
          <p:nvPr/>
        </p:nvSpPr>
        <p:spPr bwMode="auto">
          <a:xfrm>
            <a:off x="1600200" y="3733800"/>
            <a:ext cx="2286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27" name="Line 7"/>
          <p:cNvSpPr>
            <a:spLocks noChangeShapeType="1"/>
          </p:cNvSpPr>
          <p:nvPr/>
        </p:nvSpPr>
        <p:spPr bwMode="auto">
          <a:xfrm flipV="1">
            <a:off x="1828800" y="3352800"/>
            <a:ext cx="38100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2209800" y="3352800"/>
            <a:ext cx="5334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29" name="Line 9"/>
          <p:cNvSpPr>
            <a:spLocks noChangeShapeType="1"/>
          </p:cNvSpPr>
          <p:nvPr/>
        </p:nvSpPr>
        <p:spPr bwMode="auto">
          <a:xfrm flipV="1">
            <a:off x="2743200" y="2590800"/>
            <a:ext cx="533400" cy="1752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30" name="Line 10"/>
          <p:cNvSpPr>
            <a:spLocks noChangeShapeType="1"/>
          </p:cNvSpPr>
          <p:nvPr/>
        </p:nvSpPr>
        <p:spPr bwMode="auto">
          <a:xfrm>
            <a:off x="3276600" y="2590800"/>
            <a:ext cx="457200" cy="213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31" name="Line 11"/>
          <p:cNvSpPr>
            <a:spLocks noChangeShapeType="1"/>
          </p:cNvSpPr>
          <p:nvPr/>
        </p:nvSpPr>
        <p:spPr bwMode="auto">
          <a:xfrm flipV="1">
            <a:off x="3733800" y="3886200"/>
            <a:ext cx="38100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32" name="Line 12"/>
          <p:cNvSpPr>
            <a:spLocks noChangeShapeType="1"/>
          </p:cNvSpPr>
          <p:nvPr/>
        </p:nvSpPr>
        <p:spPr bwMode="auto">
          <a:xfrm>
            <a:off x="4114800" y="3886200"/>
            <a:ext cx="914400" cy="213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33" name="Text Box 13"/>
          <p:cNvSpPr txBox="1">
            <a:spLocks noChangeArrowheads="1"/>
          </p:cNvSpPr>
          <p:nvPr/>
        </p:nvSpPr>
        <p:spPr bwMode="auto">
          <a:xfrm>
            <a:off x="5013325" y="2470150"/>
            <a:ext cx="40703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1</a:t>
            </a:r>
            <a:r>
              <a:rPr lang="zh-CN" altLang="en-US" sz="1800"/>
              <a:t>、多数出现在涨势中</a:t>
            </a:r>
          </a:p>
          <a:p>
            <a:r>
              <a:rPr lang="en-US" altLang="zh-CN" sz="1800"/>
              <a:t>2</a:t>
            </a:r>
            <a:r>
              <a:rPr lang="zh-CN" altLang="en-US" sz="1800"/>
              <a:t>、高点和低点的连线相交于左方，</a:t>
            </a:r>
          </a:p>
          <a:p>
            <a:r>
              <a:rPr lang="zh-CN" altLang="en-US" sz="1800"/>
              <a:t>呈扩大喇叭形</a:t>
            </a:r>
          </a:p>
          <a:p>
            <a:r>
              <a:rPr lang="en-US" altLang="zh-CN" sz="1800"/>
              <a:t>3</a:t>
            </a:r>
            <a:r>
              <a:rPr lang="zh-CN" altLang="en-US" sz="1800"/>
              <a:t>、没有度量方式，一般跌幅较大</a:t>
            </a:r>
          </a:p>
          <a:p>
            <a:endParaRPr lang="zh-CN" altLang="en-US" sz="1800"/>
          </a:p>
          <a:p>
            <a:r>
              <a:rPr lang="zh-CN" altLang="en-US" sz="1800"/>
              <a:t>注意：是不断破前期高点和低点的过程</a:t>
            </a:r>
          </a:p>
          <a:p>
            <a:r>
              <a:rPr lang="zh-CN" altLang="en-US" sz="1800"/>
              <a:t>此形态形成过程中不懂的人难做</a:t>
            </a:r>
          </a:p>
        </p:txBody>
      </p:sp>
    </p:spTree>
    <p:extLst>
      <p:ext uri="{BB962C8B-B14F-4D97-AF65-F5344CB8AC3E}">
        <p14:creationId xmlns:p14="http://schemas.microsoft.com/office/powerpoint/2010/main" val="180364039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2193925" y="1150938"/>
            <a:ext cx="4621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1"/>
              <a:t>矩   形（箱形整理形态）</a:t>
            </a:r>
          </a:p>
        </p:txBody>
      </p:sp>
      <p:sp>
        <p:nvSpPr>
          <p:cNvPr id="159747" name="Line 3"/>
          <p:cNvSpPr>
            <a:spLocks noChangeShapeType="1"/>
          </p:cNvSpPr>
          <p:nvPr/>
        </p:nvSpPr>
        <p:spPr bwMode="auto">
          <a:xfrm flipV="1">
            <a:off x="971550" y="2924175"/>
            <a:ext cx="1852613" cy="47625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48" name="Line 4"/>
          <p:cNvSpPr>
            <a:spLocks noChangeShapeType="1"/>
          </p:cNvSpPr>
          <p:nvPr/>
        </p:nvSpPr>
        <p:spPr bwMode="auto">
          <a:xfrm flipV="1">
            <a:off x="250825" y="3789363"/>
            <a:ext cx="2449513" cy="71437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49" name="Line 5"/>
          <p:cNvSpPr>
            <a:spLocks noChangeShapeType="1"/>
          </p:cNvSpPr>
          <p:nvPr/>
        </p:nvSpPr>
        <p:spPr bwMode="auto">
          <a:xfrm>
            <a:off x="1066800" y="2971800"/>
            <a:ext cx="30480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0" name="Line 6"/>
          <p:cNvSpPr>
            <a:spLocks noChangeShapeType="1"/>
          </p:cNvSpPr>
          <p:nvPr/>
        </p:nvSpPr>
        <p:spPr bwMode="auto">
          <a:xfrm flipV="1">
            <a:off x="1371600" y="2971800"/>
            <a:ext cx="38100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1" name="Line 7"/>
          <p:cNvSpPr>
            <a:spLocks noChangeShapeType="1"/>
          </p:cNvSpPr>
          <p:nvPr/>
        </p:nvSpPr>
        <p:spPr bwMode="auto">
          <a:xfrm>
            <a:off x="1752600" y="2971800"/>
            <a:ext cx="22860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 flipV="1">
            <a:off x="1981200" y="2708275"/>
            <a:ext cx="574675" cy="11017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3" name="Line 9"/>
          <p:cNvSpPr>
            <a:spLocks noChangeShapeType="1"/>
          </p:cNvSpPr>
          <p:nvPr/>
        </p:nvSpPr>
        <p:spPr bwMode="auto">
          <a:xfrm flipV="1">
            <a:off x="0" y="2971800"/>
            <a:ext cx="1066800" cy="16811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3794125" y="2774950"/>
            <a:ext cx="44243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1</a:t>
            </a:r>
            <a:r>
              <a:rPr lang="zh-CN" altLang="en-US" sz="1800"/>
              <a:t>、出现在上涨跌趋势中都可以</a:t>
            </a:r>
          </a:p>
          <a:p>
            <a:r>
              <a:rPr lang="en-US" altLang="zh-CN" sz="1800"/>
              <a:t>2</a:t>
            </a:r>
            <a:r>
              <a:rPr lang="zh-CN" altLang="en-US" sz="1800"/>
              <a:t>、价格在上下距离相近的水平位置中运动</a:t>
            </a:r>
          </a:p>
          <a:p>
            <a:r>
              <a:rPr lang="zh-CN" altLang="en-US" sz="1800"/>
              <a:t>（像矩形），最后价格寻求向上下突破</a:t>
            </a:r>
          </a:p>
          <a:p>
            <a:r>
              <a:rPr lang="en-US" altLang="zh-CN" sz="1800"/>
              <a:t>3</a:t>
            </a:r>
            <a:r>
              <a:rPr lang="zh-CN" altLang="en-US" sz="1800"/>
              <a:t>、涨幅等于本身振幅宽度</a:t>
            </a:r>
          </a:p>
        </p:txBody>
      </p:sp>
      <p:sp>
        <p:nvSpPr>
          <p:cNvPr id="159755" name="Line 11"/>
          <p:cNvSpPr>
            <a:spLocks noChangeShapeType="1"/>
          </p:cNvSpPr>
          <p:nvPr/>
        </p:nvSpPr>
        <p:spPr bwMode="auto">
          <a:xfrm>
            <a:off x="2555875" y="2708275"/>
            <a:ext cx="144463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6" name="Line 12"/>
          <p:cNvSpPr>
            <a:spLocks noChangeShapeType="1"/>
          </p:cNvSpPr>
          <p:nvPr/>
        </p:nvSpPr>
        <p:spPr bwMode="auto">
          <a:xfrm flipV="1">
            <a:off x="2700338" y="1916113"/>
            <a:ext cx="503237" cy="1008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53821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1311275" y="1092200"/>
            <a:ext cx="1809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1"/>
              <a:t>下降矩形</a:t>
            </a:r>
          </a:p>
        </p:txBody>
      </p:sp>
      <p:sp>
        <p:nvSpPr>
          <p:cNvPr id="160771" name="Line 3"/>
          <p:cNvSpPr>
            <a:spLocks noChangeShapeType="1"/>
          </p:cNvSpPr>
          <p:nvPr/>
        </p:nvSpPr>
        <p:spPr bwMode="auto">
          <a:xfrm>
            <a:off x="1547813" y="3429000"/>
            <a:ext cx="2303462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72" name="Line 4"/>
          <p:cNvSpPr>
            <a:spLocks noChangeShapeType="1"/>
          </p:cNvSpPr>
          <p:nvPr/>
        </p:nvSpPr>
        <p:spPr bwMode="auto">
          <a:xfrm>
            <a:off x="1547813" y="4652963"/>
            <a:ext cx="2303462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73" name="Line 5"/>
          <p:cNvSpPr>
            <a:spLocks noChangeShapeType="1"/>
          </p:cNvSpPr>
          <p:nvPr/>
        </p:nvSpPr>
        <p:spPr bwMode="auto">
          <a:xfrm>
            <a:off x="1331913" y="2420938"/>
            <a:ext cx="863600" cy="22320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74" name="Line 6"/>
          <p:cNvSpPr>
            <a:spLocks noChangeShapeType="1"/>
          </p:cNvSpPr>
          <p:nvPr/>
        </p:nvSpPr>
        <p:spPr bwMode="auto">
          <a:xfrm>
            <a:off x="2195513" y="4581525"/>
            <a:ext cx="0" cy="714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 flipV="1">
            <a:off x="2195513" y="3429000"/>
            <a:ext cx="288925" cy="11525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76" name="Line 8"/>
          <p:cNvSpPr>
            <a:spLocks noChangeShapeType="1"/>
          </p:cNvSpPr>
          <p:nvPr/>
        </p:nvSpPr>
        <p:spPr bwMode="auto">
          <a:xfrm>
            <a:off x="2484438" y="3429000"/>
            <a:ext cx="358775" cy="12239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77" name="Line 9"/>
          <p:cNvSpPr>
            <a:spLocks noChangeShapeType="1"/>
          </p:cNvSpPr>
          <p:nvPr/>
        </p:nvSpPr>
        <p:spPr bwMode="auto">
          <a:xfrm flipV="1">
            <a:off x="2843213" y="3429000"/>
            <a:ext cx="360362" cy="12239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78" name="Line 10"/>
          <p:cNvSpPr>
            <a:spLocks noChangeShapeType="1"/>
          </p:cNvSpPr>
          <p:nvPr/>
        </p:nvSpPr>
        <p:spPr bwMode="auto">
          <a:xfrm>
            <a:off x="3203575" y="3429000"/>
            <a:ext cx="431800" cy="15128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79" name="Line 11"/>
          <p:cNvSpPr>
            <a:spLocks noChangeShapeType="1"/>
          </p:cNvSpPr>
          <p:nvPr/>
        </p:nvSpPr>
        <p:spPr bwMode="auto">
          <a:xfrm flipV="1">
            <a:off x="3635375" y="4652963"/>
            <a:ext cx="144463" cy="288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80" name="Line 12"/>
          <p:cNvSpPr>
            <a:spLocks noChangeShapeType="1"/>
          </p:cNvSpPr>
          <p:nvPr/>
        </p:nvSpPr>
        <p:spPr bwMode="auto">
          <a:xfrm>
            <a:off x="3779838" y="4652963"/>
            <a:ext cx="576262" cy="16557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81" name="Line 13"/>
          <p:cNvSpPr>
            <a:spLocks noChangeShapeType="1"/>
          </p:cNvSpPr>
          <p:nvPr/>
        </p:nvSpPr>
        <p:spPr bwMode="auto">
          <a:xfrm>
            <a:off x="3492500" y="4652963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>
            <a:off x="2484438" y="3429000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83" name="Text Box 15"/>
          <p:cNvSpPr txBox="1">
            <a:spLocks noChangeArrowheads="1"/>
          </p:cNvSpPr>
          <p:nvPr/>
        </p:nvSpPr>
        <p:spPr bwMode="auto">
          <a:xfrm>
            <a:off x="2176463" y="42259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Ｈ</a:t>
            </a:r>
          </a:p>
        </p:txBody>
      </p:sp>
      <p:sp>
        <p:nvSpPr>
          <p:cNvPr id="160784" name="Text Box 16"/>
          <p:cNvSpPr txBox="1">
            <a:spLocks noChangeArrowheads="1"/>
          </p:cNvSpPr>
          <p:nvPr/>
        </p:nvSpPr>
        <p:spPr bwMode="auto">
          <a:xfrm>
            <a:off x="3111500" y="50911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Ｈ</a:t>
            </a:r>
          </a:p>
        </p:txBody>
      </p:sp>
      <p:sp>
        <p:nvSpPr>
          <p:cNvPr id="160785" name="Text Box 17"/>
          <p:cNvSpPr txBox="1">
            <a:spLocks noChangeArrowheads="1"/>
          </p:cNvSpPr>
          <p:nvPr/>
        </p:nvSpPr>
        <p:spPr bwMode="auto">
          <a:xfrm>
            <a:off x="4624388" y="3300413"/>
            <a:ext cx="4424362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1</a:t>
            </a:r>
            <a:r>
              <a:rPr lang="zh-CN" altLang="en-US" sz="1800"/>
              <a:t>、出现在上涨和下跌趋势中都可以</a:t>
            </a:r>
          </a:p>
          <a:p>
            <a:r>
              <a:rPr lang="en-US" altLang="zh-CN" sz="1800"/>
              <a:t>2</a:t>
            </a:r>
            <a:r>
              <a:rPr lang="zh-CN" altLang="en-US" sz="1800"/>
              <a:t>、价格在上下距离相近的水平位置中运动</a:t>
            </a:r>
          </a:p>
          <a:p>
            <a:r>
              <a:rPr lang="zh-CN" altLang="en-US" sz="1800"/>
              <a:t>（像矩形），最后价格寻求向下突破</a:t>
            </a:r>
          </a:p>
          <a:p>
            <a:r>
              <a:rPr lang="en-US" altLang="zh-CN" sz="1800"/>
              <a:t>3</a:t>
            </a:r>
            <a:r>
              <a:rPr lang="zh-CN" altLang="en-US" sz="1800"/>
              <a:t>、跌幅等于本身振幅宽度</a:t>
            </a:r>
          </a:p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0223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115888"/>
            <a:ext cx="8385175" cy="14319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趋势线的画法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088" y="1484313"/>
            <a:ext cx="7848600" cy="4897437"/>
          </a:xfrm>
        </p:spPr>
        <p:txBody>
          <a:bodyPr/>
          <a:lstStyle/>
          <a:p>
            <a:pPr marL="0" indent="0">
              <a:lnSpc>
                <a:spcPts val="2900"/>
              </a:lnSpc>
              <a:buFont typeface="Wingdings" pitchFamily="2" charset="2"/>
              <a:buNone/>
              <a:defRPr/>
            </a:pPr>
            <a:r>
              <a:rPr lang="zh-CN" altLang="zh-CN" sz="2800" b="1" dirty="0">
                <a:effectLst/>
              </a:rPr>
              <a:t>上升</a:t>
            </a:r>
            <a:r>
              <a:rPr lang="zh-CN" altLang="zh-CN" sz="2800" b="1" dirty="0" smtClean="0">
                <a:effectLst/>
              </a:rPr>
              <a:t>趋势线</a:t>
            </a:r>
            <a:endParaRPr lang="en-US" altLang="zh-CN" sz="2800" b="1" dirty="0" smtClean="0">
              <a:effectLst/>
            </a:endParaRPr>
          </a:p>
          <a:p>
            <a:pPr marL="0" indent="0">
              <a:lnSpc>
                <a:spcPts val="2900"/>
              </a:lnSpc>
              <a:buFont typeface="Wingdings" pitchFamily="2" charset="2"/>
              <a:buNone/>
              <a:defRPr/>
            </a:pPr>
            <a:endParaRPr lang="zh-CN" altLang="zh-CN" sz="2800" dirty="0">
              <a:effectLst/>
            </a:endParaRPr>
          </a:p>
          <a:p>
            <a:pPr>
              <a:lnSpc>
                <a:spcPts val="2900"/>
              </a:lnSpc>
              <a:defRPr/>
            </a:pPr>
            <a:r>
              <a:rPr lang="zh-CN" altLang="zh-CN" sz="2800" dirty="0">
                <a:effectLst/>
              </a:rPr>
              <a:t>连接某一时间周期内的最低点（相对低点）与最高点之前的调整浪低点的连线，中间不穿越任何</a:t>
            </a:r>
            <a:r>
              <a:rPr lang="zh-CN" altLang="zh-CN" sz="2800" dirty="0" smtClean="0">
                <a:effectLst/>
              </a:rPr>
              <a:t>价位</a:t>
            </a:r>
            <a:endParaRPr lang="en-US" altLang="zh-CN" sz="2800" dirty="0" smtClean="0">
              <a:effectLst/>
            </a:endParaRPr>
          </a:p>
          <a:p>
            <a:pPr marL="0" indent="0">
              <a:lnSpc>
                <a:spcPts val="2900"/>
              </a:lnSpc>
              <a:buFont typeface="Wingdings" pitchFamily="2" charset="2"/>
              <a:buNone/>
              <a:defRPr/>
            </a:pPr>
            <a:endParaRPr lang="en-US" altLang="zh-CN" sz="2800" dirty="0">
              <a:effectLst/>
            </a:endParaRPr>
          </a:p>
          <a:p>
            <a:pPr marL="0" indent="0">
              <a:lnSpc>
                <a:spcPts val="2900"/>
              </a:lnSpc>
              <a:buFont typeface="Wingdings" pitchFamily="2" charset="2"/>
              <a:buNone/>
              <a:defRPr/>
            </a:pPr>
            <a:r>
              <a:rPr lang="zh-CN" altLang="zh-CN" sz="2800" dirty="0" smtClean="0">
                <a:effectLst/>
              </a:rPr>
              <a:t>原则</a:t>
            </a:r>
            <a:r>
              <a:rPr lang="zh-CN" altLang="zh-CN" sz="2800" dirty="0">
                <a:effectLst/>
              </a:rPr>
              <a:t>：</a:t>
            </a:r>
          </a:p>
          <a:p>
            <a:pPr>
              <a:lnSpc>
                <a:spcPts val="2900"/>
              </a:lnSpc>
              <a:defRPr/>
            </a:pPr>
            <a:r>
              <a:rPr lang="en-US" altLang="zh-CN" sz="2800" dirty="0">
                <a:effectLst/>
              </a:rPr>
              <a:t>1</a:t>
            </a:r>
            <a:r>
              <a:rPr lang="zh-CN" altLang="zh-CN" sz="2800" dirty="0">
                <a:effectLst/>
              </a:rPr>
              <a:t>、不能连接高点后的低点</a:t>
            </a:r>
          </a:p>
          <a:p>
            <a:pPr>
              <a:lnSpc>
                <a:spcPts val="2900"/>
              </a:lnSpc>
              <a:defRPr/>
            </a:pPr>
            <a:r>
              <a:rPr lang="en-US" altLang="zh-CN" sz="2800" dirty="0">
                <a:effectLst/>
              </a:rPr>
              <a:t>2</a:t>
            </a:r>
            <a:r>
              <a:rPr lang="zh-CN" altLang="zh-CN" sz="2800" dirty="0">
                <a:effectLst/>
              </a:rPr>
              <a:t>、上升趋势线不能穿越任何价位</a:t>
            </a:r>
          </a:p>
          <a:p>
            <a:pPr>
              <a:lnSpc>
                <a:spcPts val="2900"/>
              </a:lnSpc>
              <a:defRPr/>
            </a:pPr>
            <a:r>
              <a:rPr lang="en-US" altLang="zh-CN" sz="2800" dirty="0">
                <a:effectLst/>
              </a:rPr>
              <a:t>3</a:t>
            </a:r>
            <a:r>
              <a:rPr lang="zh-CN" altLang="zh-CN" sz="2800" dirty="0">
                <a:effectLst/>
              </a:rPr>
              <a:t>、如果可以绘出多条，选择与趋势上升角度相近的趋势线</a:t>
            </a:r>
          </a:p>
          <a:p>
            <a:pPr>
              <a:defRPr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41229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latin typeface="+mj-ea"/>
              </a:rPr>
              <a:t>自由交流时间</a:t>
            </a:r>
            <a:endParaRPr lang="zh-CN" altLang="en-US" sz="3600" dirty="0">
              <a:latin typeface="+mj-ea"/>
            </a:endParaRPr>
          </a:p>
        </p:txBody>
      </p:sp>
      <p:pic>
        <p:nvPicPr>
          <p:cNvPr id="93186" name="Picture 2" descr="c:\users\michael\appdata\roaming\360se6\User Data\temp\32b1OOOPIC3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71600"/>
            <a:ext cx="46482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46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48049" y="2438400"/>
            <a:ext cx="404790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感谢聆听！</a:t>
            </a:r>
            <a:endParaRPr lang="zh-CN" altLang="en-US" sz="6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432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260350"/>
            <a:ext cx="8385175" cy="14319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上升趋势线</a:t>
            </a:r>
          </a:p>
        </p:txBody>
      </p:sp>
      <p:sp>
        <p:nvSpPr>
          <p:cNvPr id="61443" name="Line 3"/>
          <p:cNvSpPr>
            <a:spLocks noChangeShapeType="1"/>
          </p:cNvSpPr>
          <p:nvPr/>
        </p:nvSpPr>
        <p:spPr bwMode="auto">
          <a:xfrm flipV="1">
            <a:off x="2555875" y="1844675"/>
            <a:ext cx="4103688" cy="273685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627313" y="3789363"/>
            <a:ext cx="649287" cy="2873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 flipV="1">
            <a:off x="3276600" y="3068638"/>
            <a:ext cx="142875" cy="1008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3419475" y="3068638"/>
            <a:ext cx="936625" cy="288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 flipV="1">
            <a:off x="4356100" y="2420938"/>
            <a:ext cx="215900" cy="9366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4572000" y="2420938"/>
            <a:ext cx="863600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 flipV="1">
            <a:off x="5435600" y="1773238"/>
            <a:ext cx="287338" cy="86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3255963" y="409257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sz="1800">
                <a:latin typeface="Tahoma" pitchFamily="34" charset="0"/>
              </a:rPr>
              <a:t>1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4408488" y="3443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sz="1800">
                <a:latin typeface="Tahoma" pitchFamily="34" charset="0"/>
              </a:rPr>
              <a:t>3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5487988" y="28686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sz="1800">
                <a:latin typeface="Tahoma" pitchFamily="34" charset="0"/>
              </a:rPr>
              <a:t>5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3276600" y="41148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1800">
              <a:latin typeface="Tahoma" pitchFamily="34" charset="0"/>
            </a:endParaRP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3108325" y="26987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sz="1800">
                <a:latin typeface="Tahoma" pitchFamily="34" charset="0"/>
              </a:rPr>
              <a:t>2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4327525" y="20891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sz="1800">
                <a:latin typeface="Tahoma" pitchFamily="34" charset="0"/>
              </a:rPr>
              <a:t>4</a:t>
            </a: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5318125" y="14033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sz="1800">
                <a:latin typeface="Tahoma" pitchFamily="34" charset="0"/>
              </a:rPr>
              <a:t>6</a:t>
            </a:r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1584325" y="5137150"/>
            <a:ext cx="71897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zh-CN" altLang="en-US" sz="1800">
                <a:latin typeface="Tahoma" pitchFamily="34" charset="0"/>
              </a:rPr>
              <a:t>     上升趋势线是由依次上升的向上反弹低点连接而成的，首先在低点</a:t>
            </a:r>
          </a:p>
          <a:p>
            <a:r>
              <a:rPr lang="en-US" altLang="zh-CN" sz="1800">
                <a:latin typeface="Tahoma" pitchFamily="34" charset="0"/>
              </a:rPr>
              <a:t>1</a:t>
            </a:r>
            <a:r>
              <a:rPr lang="zh-CN" altLang="en-US" sz="1800">
                <a:latin typeface="Tahoma" pitchFamily="34" charset="0"/>
              </a:rPr>
              <a:t>和</a:t>
            </a:r>
            <a:r>
              <a:rPr lang="en-US" altLang="zh-CN" sz="1800">
                <a:latin typeface="Tahoma" pitchFamily="34" charset="0"/>
              </a:rPr>
              <a:t>3</a:t>
            </a:r>
            <a:r>
              <a:rPr lang="zh-CN" altLang="en-US" sz="1800">
                <a:latin typeface="Tahoma" pitchFamily="34" charset="0"/>
              </a:rPr>
              <a:t>作出尝试性趋势线，然后还需要第三个点</a:t>
            </a:r>
            <a:r>
              <a:rPr lang="en-US" altLang="zh-CN" sz="1800">
                <a:latin typeface="Tahoma" pitchFamily="34" charset="0"/>
              </a:rPr>
              <a:t>5</a:t>
            </a:r>
            <a:r>
              <a:rPr lang="zh-CN" altLang="en-US" sz="1800">
                <a:latin typeface="Tahoma" pitchFamily="34" charset="0"/>
              </a:rPr>
              <a:t>来确认该趋势线的有效</a:t>
            </a:r>
          </a:p>
          <a:p>
            <a:r>
              <a:rPr lang="zh-CN" altLang="en-US" sz="1800">
                <a:latin typeface="Tahoma" pitchFamily="34" charset="0"/>
              </a:rPr>
              <a:t>性。</a:t>
            </a:r>
          </a:p>
        </p:txBody>
      </p:sp>
    </p:spTree>
    <p:extLst>
      <p:ext uri="{BB962C8B-B14F-4D97-AF65-F5344CB8AC3E}">
        <p14:creationId xmlns:p14="http://schemas.microsoft.com/office/powerpoint/2010/main" val="2143941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260350"/>
            <a:ext cx="8424862" cy="4191000"/>
          </a:xfrm>
        </p:spPr>
        <p:txBody>
          <a:bodyPr/>
          <a:lstStyle/>
          <a:p>
            <a:pPr marL="0" indent="0">
              <a:lnSpc>
                <a:spcPts val="2900"/>
              </a:lnSpc>
              <a:buFont typeface="Wingdings" pitchFamily="2" charset="2"/>
              <a:buNone/>
              <a:defRPr/>
            </a:pPr>
            <a:r>
              <a:rPr lang="zh-CN" altLang="zh-CN" sz="2800" b="1" dirty="0">
                <a:effectLst/>
              </a:rPr>
              <a:t>下降趋势线：</a:t>
            </a:r>
            <a:endParaRPr lang="zh-CN" altLang="zh-CN" sz="2800" dirty="0">
              <a:effectLst/>
            </a:endParaRPr>
          </a:p>
          <a:p>
            <a:pPr marL="0" indent="0">
              <a:lnSpc>
                <a:spcPts val="29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ffectLst/>
              </a:rPr>
              <a:t> </a:t>
            </a:r>
            <a:endParaRPr lang="zh-CN" altLang="zh-CN" sz="2800" dirty="0">
              <a:effectLst/>
            </a:endParaRPr>
          </a:p>
          <a:p>
            <a:pPr>
              <a:lnSpc>
                <a:spcPts val="2900"/>
              </a:lnSpc>
              <a:defRPr/>
            </a:pPr>
            <a:r>
              <a:rPr lang="zh-CN" altLang="zh-CN" sz="2800" dirty="0">
                <a:effectLst/>
              </a:rPr>
              <a:t>连接某一时间周期内最高点（相对高点）与最低点之前的调整浪高点的连线，中间不穿越任何价位</a:t>
            </a:r>
          </a:p>
          <a:p>
            <a:pPr marL="0" indent="0">
              <a:lnSpc>
                <a:spcPts val="29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ffectLst/>
              </a:rPr>
              <a:t> </a:t>
            </a:r>
            <a:endParaRPr lang="zh-CN" altLang="zh-CN" sz="2800" dirty="0">
              <a:effectLst/>
            </a:endParaRPr>
          </a:p>
          <a:p>
            <a:pPr marL="0" indent="0">
              <a:lnSpc>
                <a:spcPts val="2900"/>
              </a:lnSpc>
              <a:buFont typeface="Wingdings" pitchFamily="2" charset="2"/>
              <a:buNone/>
              <a:defRPr/>
            </a:pPr>
            <a:r>
              <a:rPr lang="zh-CN" altLang="zh-CN" sz="2800" dirty="0">
                <a:effectLst/>
              </a:rPr>
              <a:t>原则：</a:t>
            </a:r>
          </a:p>
          <a:p>
            <a:pPr>
              <a:lnSpc>
                <a:spcPts val="2900"/>
              </a:lnSpc>
              <a:defRPr/>
            </a:pPr>
            <a:r>
              <a:rPr lang="en-US" altLang="zh-CN" sz="2800" dirty="0">
                <a:effectLst/>
              </a:rPr>
              <a:t>1 </a:t>
            </a:r>
            <a:r>
              <a:rPr lang="zh-CN" altLang="zh-CN" sz="2800" dirty="0">
                <a:effectLst/>
              </a:rPr>
              <a:t>不能连接最低点后的高点</a:t>
            </a:r>
          </a:p>
          <a:p>
            <a:pPr>
              <a:lnSpc>
                <a:spcPts val="2900"/>
              </a:lnSpc>
              <a:defRPr/>
            </a:pPr>
            <a:r>
              <a:rPr lang="en-US" altLang="zh-CN" sz="2800" dirty="0">
                <a:effectLst/>
              </a:rPr>
              <a:t>2 </a:t>
            </a:r>
            <a:r>
              <a:rPr lang="zh-CN" altLang="zh-CN" sz="2800" dirty="0">
                <a:effectLst/>
              </a:rPr>
              <a:t>下降趋势线不能穿越任何价位</a:t>
            </a:r>
          </a:p>
          <a:p>
            <a:pPr>
              <a:lnSpc>
                <a:spcPts val="2900"/>
              </a:lnSpc>
              <a:defRPr/>
            </a:pPr>
            <a:r>
              <a:rPr lang="en-US" altLang="zh-CN" sz="2800" dirty="0">
                <a:effectLst/>
              </a:rPr>
              <a:t>3 </a:t>
            </a:r>
            <a:r>
              <a:rPr lang="zh-CN" altLang="zh-CN" sz="2800" dirty="0">
                <a:effectLst/>
              </a:rPr>
              <a:t>如果可以绘制出多条趋势线，选择与趋势下降角度相近的趋势线。</a:t>
            </a:r>
          </a:p>
          <a:p>
            <a:pPr marL="0" indent="0">
              <a:lnSpc>
                <a:spcPts val="2900"/>
              </a:lnSpc>
              <a:buFont typeface="Wingdings" pitchFamily="2" charset="2"/>
              <a:buNone/>
              <a:defRPr/>
            </a:pPr>
            <a:endParaRPr lang="zh-CN" altLang="zh-CN" sz="2800" dirty="0">
              <a:effectLst/>
            </a:endParaRPr>
          </a:p>
          <a:p>
            <a:pPr>
              <a:lnSpc>
                <a:spcPts val="2900"/>
              </a:lnSpc>
              <a:defRPr/>
            </a:pPr>
            <a:r>
              <a:rPr lang="zh-CN" altLang="zh-CN" sz="2800" dirty="0">
                <a:effectLst/>
              </a:rPr>
              <a:t>根据历史统计和分析，价格突破符合定义的趋势线后，趋势发生反转的概率为</a:t>
            </a:r>
            <a:r>
              <a:rPr lang="en-US" altLang="zh-CN" sz="2800" dirty="0">
                <a:effectLst/>
              </a:rPr>
              <a:t>70%</a:t>
            </a:r>
            <a:r>
              <a:rPr lang="zh-CN" altLang="zh-CN" sz="2800" dirty="0">
                <a:effectLst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86419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下跌趋势线</a:t>
            </a:r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2917825" y="1731963"/>
            <a:ext cx="5257800" cy="252095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 flipV="1">
            <a:off x="2846388" y="2165350"/>
            <a:ext cx="863600" cy="5032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3709988" y="2165350"/>
            <a:ext cx="649287" cy="14398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 flipV="1">
            <a:off x="4359275" y="2957513"/>
            <a:ext cx="1079500" cy="647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5438775" y="2957513"/>
            <a:ext cx="792163" cy="16557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 flipV="1">
            <a:off x="6230938" y="3821113"/>
            <a:ext cx="1008062" cy="792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7239000" y="3821113"/>
            <a:ext cx="287338" cy="1008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3097213" y="12636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sz="1800">
                <a:latin typeface="Tahoma" pitchFamily="34" charset="0"/>
              </a:rPr>
              <a:t>1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4130675" y="35496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sz="1800">
                <a:latin typeface="Tahoma" pitchFamily="34" charset="0"/>
              </a:rPr>
              <a:t>2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5334000" y="24384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sz="1800">
                <a:latin typeface="Tahoma" pitchFamily="34" charset="0"/>
              </a:rPr>
              <a:t>3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6019800" y="4495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sz="1800">
                <a:latin typeface="Tahoma" pitchFamily="34" charset="0"/>
              </a:rPr>
              <a:t>4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7162800" y="34290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sz="1800">
                <a:latin typeface="Tahoma" pitchFamily="34" charset="0"/>
              </a:rPr>
              <a:t>5</a:t>
            </a: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7467600" y="48006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sz="1800">
                <a:latin typeface="Tahoma" pitchFamily="34" charset="0"/>
              </a:rPr>
              <a:t>6</a:t>
            </a: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838200" y="5257800"/>
            <a:ext cx="7650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zh-CN" altLang="en-US" sz="1800">
                <a:latin typeface="Tahoma" pitchFamily="34" charset="0"/>
              </a:rPr>
              <a:t>     下降趋势线是通过连接依次下降的上冲高点作出的，先由两点</a:t>
            </a:r>
            <a:r>
              <a:rPr lang="en-US" altLang="zh-CN" sz="1800">
                <a:latin typeface="Tahoma" pitchFamily="34" charset="0"/>
              </a:rPr>
              <a:t>1</a:t>
            </a:r>
            <a:r>
              <a:rPr lang="zh-CN" altLang="en-US" sz="1800">
                <a:latin typeface="Tahoma" pitchFamily="34" charset="0"/>
              </a:rPr>
              <a:t>和</a:t>
            </a:r>
            <a:r>
              <a:rPr lang="en-US" altLang="zh-CN" sz="1800">
                <a:latin typeface="Tahoma" pitchFamily="34" charset="0"/>
              </a:rPr>
              <a:t>3</a:t>
            </a:r>
            <a:r>
              <a:rPr lang="zh-CN" altLang="en-US" sz="1800">
                <a:latin typeface="Tahoma" pitchFamily="34" charset="0"/>
              </a:rPr>
              <a:t>作出</a:t>
            </a:r>
          </a:p>
          <a:p>
            <a:r>
              <a:rPr lang="zh-CN" altLang="en-US" sz="1800">
                <a:latin typeface="Tahoma" pitchFamily="34" charset="0"/>
              </a:rPr>
              <a:t>尝试性下降趋势线，然后通过第三点（点</a:t>
            </a:r>
            <a:r>
              <a:rPr lang="en-US" altLang="zh-CN" sz="1800">
                <a:latin typeface="Tahoma" pitchFamily="34" charset="0"/>
              </a:rPr>
              <a:t>5</a:t>
            </a:r>
            <a:r>
              <a:rPr lang="zh-CN" altLang="en-US" sz="1800">
                <a:latin typeface="Tahoma" pitchFamily="34" charset="0"/>
              </a:rPr>
              <a:t>）验证其有效性。</a:t>
            </a:r>
          </a:p>
        </p:txBody>
      </p:sp>
    </p:spTree>
    <p:extLst>
      <p:ext uri="{BB962C8B-B14F-4D97-AF65-F5344CB8AC3E}">
        <p14:creationId xmlns:p14="http://schemas.microsoft.com/office/powerpoint/2010/main" val="2959133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怎样使用趋势线</a:t>
            </a:r>
          </a:p>
        </p:txBody>
      </p:sp>
      <p:sp>
        <p:nvSpPr>
          <p:cNvPr id="880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在上升趋势中</a:t>
            </a:r>
            <a:r>
              <a:rPr lang="en-US" altLang="zh-CN" smtClean="0"/>
              <a:t>,</a:t>
            </a:r>
            <a:r>
              <a:rPr lang="zh-CN" altLang="en-US" smtClean="0"/>
              <a:t>只要上升趋势线未被突破</a:t>
            </a:r>
            <a:r>
              <a:rPr lang="en-US" altLang="zh-CN" smtClean="0"/>
              <a:t>,</a:t>
            </a:r>
            <a:r>
              <a:rPr lang="zh-CN" altLang="en-US" smtClean="0"/>
              <a:t>上升趋势线附近可作为买入区域</a:t>
            </a:r>
            <a:r>
              <a:rPr lang="en-US" altLang="zh-CN" smtClean="0"/>
              <a:t>.</a:t>
            </a:r>
          </a:p>
        </p:txBody>
      </p:sp>
      <p:sp>
        <p:nvSpPr>
          <p:cNvPr id="64516" name="Line 4"/>
          <p:cNvSpPr>
            <a:spLocks noChangeShapeType="1"/>
          </p:cNvSpPr>
          <p:nvPr/>
        </p:nvSpPr>
        <p:spPr bwMode="auto">
          <a:xfrm flipV="1">
            <a:off x="1547813" y="3573463"/>
            <a:ext cx="6119812" cy="23034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 flipV="1">
            <a:off x="1908175" y="4941888"/>
            <a:ext cx="215900" cy="792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>
            <a:off x="2124075" y="4941888"/>
            <a:ext cx="360363" cy="5746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 flipV="1">
            <a:off x="2484438" y="4581525"/>
            <a:ext cx="431800" cy="9350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2916238" y="4581525"/>
            <a:ext cx="576262" cy="5762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 flipV="1">
            <a:off x="3492500" y="4149725"/>
            <a:ext cx="431800" cy="10080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>
            <a:off x="3924300" y="4149725"/>
            <a:ext cx="1079500" cy="43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 flipV="1">
            <a:off x="5003800" y="3860800"/>
            <a:ext cx="504825" cy="7207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>
            <a:off x="5508625" y="3860800"/>
            <a:ext cx="863600" cy="15113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1671638" y="5892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sz="1800">
                <a:latin typeface="Tahoma" pitchFamily="34" charset="0"/>
              </a:rPr>
              <a:t>1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1816100" y="459581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sz="1800">
                <a:latin typeface="Tahoma" pitchFamily="34" charset="0"/>
              </a:rPr>
              <a:t>2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2463800" y="55324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sz="1800">
                <a:latin typeface="Tahoma" pitchFamily="34" charset="0"/>
              </a:rPr>
              <a:t>3</a:t>
            </a: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2679700" y="416401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sz="1800">
                <a:latin typeface="Tahoma" pitchFamily="34" charset="0"/>
              </a:rPr>
              <a:t>4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3327400" y="51006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sz="1800">
                <a:latin typeface="Tahoma" pitchFamily="34" charset="0"/>
              </a:rPr>
              <a:t>5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3543300" y="38036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sz="1800">
                <a:latin typeface="Tahoma" pitchFamily="34" charset="0"/>
              </a:rPr>
              <a:t>6</a:t>
            </a:r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4984750" y="46688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sz="1800">
                <a:latin typeface="Tahoma" pitchFamily="34" charset="0"/>
              </a:rPr>
              <a:t>7</a:t>
            </a:r>
          </a:p>
        </p:txBody>
      </p:sp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5127625" y="351631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sz="1800">
                <a:latin typeface="Tahoma" pitchFamily="34" charset="0"/>
              </a:rPr>
              <a:t>8</a:t>
            </a:r>
          </a:p>
        </p:txBody>
      </p:sp>
      <p:sp>
        <p:nvSpPr>
          <p:cNvPr id="64533" name="Text Box 21"/>
          <p:cNvSpPr txBox="1">
            <a:spLocks noChangeArrowheads="1"/>
          </p:cNvSpPr>
          <p:nvPr/>
        </p:nvSpPr>
        <p:spPr bwMode="auto">
          <a:xfrm>
            <a:off x="5848350" y="416401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sz="1800">
                <a:latin typeface="Tahoma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07447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260350"/>
            <a:ext cx="8385175" cy="14319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支撑和阻挡</a:t>
            </a:r>
          </a:p>
        </p:txBody>
      </p:sp>
      <p:sp>
        <p:nvSpPr>
          <p:cNvPr id="65539" name="Line 3"/>
          <p:cNvSpPr>
            <a:spLocks noChangeShapeType="1"/>
          </p:cNvSpPr>
          <p:nvPr/>
        </p:nvSpPr>
        <p:spPr bwMode="auto">
          <a:xfrm flipV="1">
            <a:off x="1333500" y="1484313"/>
            <a:ext cx="5327650" cy="3095625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 flipV="1">
            <a:off x="1549400" y="3571875"/>
            <a:ext cx="287338" cy="8651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1836738" y="3571875"/>
            <a:ext cx="431800" cy="4333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 flipV="1">
            <a:off x="2268538" y="2852738"/>
            <a:ext cx="288925" cy="11525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2557463" y="2852738"/>
            <a:ext cx="576262" cy="7191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4" name="Line 8"/>
          <p:cNvSpPr>
            <a:spLocks noChangeShapeType="1"/>
          </p:cNvSpPr>
          <p:nvPr/>
        </p:nvSpPr>
        <p:spPr bwMode="auto">
          <a:xfrm flipV="1">
            <a:off x="3133725" y="1987550"/>
            <a:ext cx="360363" cy="15843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>
            <a:off x="3492500" y="1987550"/>
            <a:ext cx="1441450" cy="12255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 flipV="1">
            <a:off x="4933950" y="2420938"/>
            <a:ext cx="142875" cy="792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5076825" y="2420938"/>
            <a:ext cx="1439863" cy="1150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950913" y="5013325"/>
            <a:ext cx="6889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zh-CN" altLang="en-US" sz="2400" b="1">
                <a:latin typeface="Tahoma" pitchFamily="34" charset="0"/>
              </a:rPr>
              <a:t>　　上升的支撑线变成了阻挡线．通常，支撑线被</a:t>
            </a:r>
          </a:p>
          <a:p>
            <a:r>
              <a:rPr lang="zh-CN" altLang="en-US" sz="2400" b="1">
                <a:latin typeface="Tahoma" pitchFamily="34" charset="0"/>
              </a:rPr>
              <a:t>突破后，在之后的上冲中起阻挡作用．</a:t>
            </a:r>
          </a:p>
        </p:txBody>
      </p:sp>
    </p:spTree>
    <p:extLst>
      <p:ext uri="{BB962C8B-B14F-4D97-AF65-F5344CB8AC3E}">
        <p14:creationId xmlns:p14="http://schemas.microsoft.com/office/powerpoint/2010/main" val="379001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下降趋势线的突破</a:t>
            </a:r>
          </a:p>
        </p:txBody>
      </p:sp>
      <p:sp>
        <p:nvSpPr>
          <p:cNvPr id="66563" name="Line 3"/>
          <p:cNvSpPr>
            <a:spLocks noChangeShapeType="1"/>
          </p:cNvSpPr>
          <p:nvPr/>
        </p:nvSpPr>
        <p:spPr bwMode="auto">
          <a:xfrm>
            <a:off x="1476375" y="2276475"/>
            <a:ext cx="4103688" cy="3097213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1692275" y="2492375"/>
            <a:ext cx="358775" cy="7207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 flipV="1">
            <a:off x="2051050" y="3068638"/>
            <a:ext cx="433388" cy="1444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2484438" y="3068638"/>
            <a:ext cx="503237" cy="12239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 flipV="1">
            <a:off x="2987675" y="3644900"/>
            <a:ext cx="288925" cy="647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3276600" y="3644900"/>
            <a:ext cx="719138" cy="14398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 flipV="1">
            <a:off x="3995738" y="3789363"/>
            <a:ext cx="1008062" cy="1295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5003800" y="3789363"/>
            <a:ext cx="73025" cy="12239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 flipV="1">
            <a:off x="5076825" y="3716338"/>
            <a:ext cx="1079500" cy="12969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772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趋势通道线</a:t>
            </a:r>
          </a:p>
        </p:txBody>
      </p:sp>
      <p:sp>
        <p:nvSpPr>
          <p:cNvPr id="911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１、在一轮上升趋势当中，沿各个最低点画出基本趋势线，然后从第一个显著高峰引出一条线，平行于基本上升趋势线，这条线便是通道线，它与上升趋势线构成上升通道。</a:t>
            </a:r>
          </a:p>
          <a:p>
            <a:pPr eaLnBrk="1" hangingPunct="1">
              <a:defRPr/>
            </a:pPr>
            <a:r>
              <a:rPr lang="zh-CN" altLang="en-US" smtClean="0"/>
              <a:t>２、下降通道线以此类推。</a:t>
            </a:r>
          </a:p>
        </p:txBody>
      </p:sp>
    </p:spTree>
    <p:extLst>
      <p:ext uri="{BB962C8B-B14F-4D97-AF65-F5344CB8AC3E}">
        <p14:creationId xmlns:p14="http://schemas.microsoft.com/office/powerpoint/2010/main" val="2408432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260350"/>
            <a:ext cx="8385175" cy="14319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上升趋势通道</a:t>
            </a:r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 flipV="1">
            <a:off x="1908175" y="3716338"/>
            <a:ext cx="4679950" cy="17287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 flipV="1">
            <a:off x="1476375" y="2205038"/>
            <a:ext cx="4679950" cy="1728787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 flipV="1">
            <a:off x="2051050" y="3573463"/>
            <a:ext cx="360363" cy="1800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2411413" y="3573463"/>
            <a:ext cx="865187" cy="1368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 flipV="1">
            <a:off x="3276600" y="3141663"/>
            <a:ext cx="358775" cy="1800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>
            <a:off x="3635375" y="3141663"/>
            <a:ext cx="865188" cy="13668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 flipV="1">
            <a:off x="4500563" y="2565400"/>
            <a:ext cx="576262" cy="1943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5076825" y="2565400"/>
            <a:ext cx="1150938" cy="1295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6064250" y="19939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zh-CN" altLang="en-US" sz="1800">
                <a:latin typeface="Tahoma" pitchFamily="34" charset="0"/>
              </a:rPr>
              <a:t>通道线</a:t>
            </a: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6784975" y="35067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zh-CN" altLang="en-US" sz="1800">
                <a:latin typeface="Tahoma" pitchFamily="34" charset="0"/>
              </a:rPr>
              <a:t>趋势线</a:t>
            </a:r>
          </a:p>
        </p:txBody>
      </p:sp>
    </p:spTree>
    <p:extLst>
      <p:ext uri="{BB962C8B-B14F-4D97-AF65-F5344CB8AC3E}">
        <p14:creationId xmlns:p14="http://schemas.microsoft.com/office/powerpoint/2010/main" val="122322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第一部分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  <a:defRPr/>
            </a:pPr>
            <a:endParaRPr lang="en-US" altLang="zh-CN" sz="4400" dirty="0" smtClean="0"/>
          </a:p>
          <a:p>
            <a:pPr lvl="1" algn="ctr" eaLnBrk="1" hangingPunct="1">
              <a:buFont typeface="Wingdings" pitchFamily="2" charset="2"/>
              <a:buNone/>
              <a:defRPr/>
            </a:pPr>
            <a:endParaRPr lang="en-US" altLang="zh-CN" sz="4400" dirty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z="4400" smtClean="0"/>
              <a:t>                道氏理论</a:t>
            </a:r>
            <a:endParaRPr lang="zh-CN" alt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172024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下降趋势通道</a:t>
            </a:r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1835150" y="2133600"/>
            <a:ext cx="4681538" cy="1943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1258888" y="3284538"/>
            <a:ext cx="4752975" cy="2016125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1908175" y="2205038"/>
            <a:ext cx="503238" cy="15843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 flipV="1">
            <a:off x="2411413" y="2781300"/>
            <a:ext cx="1081087" cy="10080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3492500" y="2781300"/>
            <a:ext cx="358775" cy="15843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 flipV="1">
            <a:off x="3851275" y="3429000"/>
            <a:ext cx="1081088" cy="9366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4932363" y="3429000"/>
            <a:ext cx="287337" cy="15843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6675438" y="4067175"/>
            <a:ext cx="1841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>
                <a:latin typeface="Tahoma" pitchFamily="34" charset="0"/>
              </a:rPr>
              <a:t>趋势线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6567488" y="379412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zh-CN" altLang="en-US" sz="1800">
                <a:latin typeface="Tahoma" pitchFamily="34" charset="0"/>
              </a:rPr>
              <a:t>趋势线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5992813" y="516255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zh-CN" altLang="en-US" sz="1800">
                <a:latin typeface="Tahoma" pitchFamily="34" charset="0"/>
              </a:rPr>
              <a:t>通道线</a:t>
            </a:r>
          </a:p>
        </p:txBody>
      </p:sp>
    </p:spTree>
    <p:extLst>
      <p:ext uri="{BB962C8B-B14F-4D97-AF65-F5344CB8AC3E}">
        <p14:creationId xmlns:p14="http://schemas.microsoft.com/office/powerpoint/2010/main" val="3366572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981075"/>
            <a:ext cx="8007350" cy="4191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３、价格突破通道线代表行情开始加速。</a:t>
            </a:r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r>
              <a:rPr lang="zh-CN" altLang="en-US" smtClean="0"/>
              <a:t>下图实例说明</a:t>
            </a:r>
          </a:p>
        </p:txBody>
      </p:sp>
    </p:spTree>
    <p:extLst>
      <p:ext uri="{BB962C8B-B14F-4D97-AF65-F5344CB8AC3E}">
        <p14:creationId xmlns:p14="http://schemas.microsoft.com/office/powerpoint/2010/main" val="3921948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188913"/>
            <a:ext cx="8385175" cy="14319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通道线的突破</a:t>
            </a:r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 flipV="1">
            <a:off x="1403350" y="4652963"/>
            <a:ext cx="3600450" cy="12969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 flipV="1">
            <a:off x="1187450" y="3357563"/>
            <a:ext cx="3744913" cy="1439862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 flipV="1">
            <a:off x="3276600" y="620713"/>
            <a:ext cx="2087563" cy="338455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 flipV="1">
            <a:off x="1692275" y="4365625"/>
            <a:ext cx="503238" cy="14398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2195513" y="4365625"/>
            <a:ext cx="647700" cy="1079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 flipV="1">
            <a:off x="2843213" y="4005263"/>
            <a:ext cx="433387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3276600" y="4005263"/>
            <a:ext cx="647700" cy="1008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 flipV="1">
            <a:off x="3924300" y="2205038"/>
            <a:ext cx="431800" cy="28082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>
            <a:off x="4356100" y="2205038"/>
            <a:ext cx="863600" cy="86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 flipV="1">
            <a:off x="3924300" y="1125538"/>
            <a:ext cx="2592388" cy="38877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 flipH="1" flipV="1">
            <a:off x="5076825" y="1125538"/>
            <a:ext cx="142875" cy="1943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4" name="Line 14"/>
          <p:cNvSpPr>
            <a:spLocks noChangeShapeType="1"/>
          </p:cNvSpPr>
          <p:nvPr/>
        </p:nvSpPr>
        <p:spPr bwMode="auto">
          <a:xfrm>
            <a:off x="5076825" y="1125538"/>
            <a:ext cx="1008063" cy="5746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5003800" y="3644900"/>
            <a:ext cx="4756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zh-CN" altLang="en-US" sz="2400" b="1">
                <a:latin typeface="Tahoma" pitchFamily="34" charset="0"/>
              </a:rPr>
              <a:t>　　价格突破通道线，运行</a:t>
            </a:r>
          </a:p>
          <a:p>
            <a:r>
              <a:rPr lang="zh-CN" altLang="en-US" sz="2400" b="1">
                <a:latin typeface="Tahoma" pitchFamily="34" charset="0"/>
              </a:rPr>
              <a:t>速度加快。</a:t>
            </a:r>
          </a:p>
        </p:txBody>
      </p:sp>
    </p:spTree>
    <p:extLst>
      <p:ext uri="{BB962C8B-B14F-4D97-AF65-F5344CB8AC3E}">
        <p14:creationId xmlns:p14="http://schemas.microsoft.com/office/powerpoint/2010/main" val="486582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４、通道线被正式存在，如果价格无法抵达通道线，是基本趋势线即将被突破的早期信号。</a:t>
            </a:r>
          </a:p>
        </p:txBody>
      </p:sp>
    </p:spTree>
    <p:extLst>
      <p:ext uri="{BB962C8B-B14F-4D97-AF65-F5344CB8AC3E}">
        <p14:creationId xmlns:p14="http://schemas.microsoft.com/office/powerpoint/2010/main" val="2038617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Line 2"/>
          <p:cNvSpPr>
            <a:spLocks noChangeShapeType="1"/>
          </p:cNvSpPr>
          <p:nvPr/>
        </p:nvSpPr>
        <p:spPr bwMode="auto">
          <a:xfrm flipV="1">
            <a:off x="1042988" y="981075"/>
            <a:ext cx="4681537" cy="17272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 flipV="1">
            <a:off x="1331913" y="2276475"/>
            <a:ext cx="5256212" cy="2016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auto">
          <a:xfrm flipV="1">
            <a:off x="1547813" y="2276475"/>
            <a:ext cx="720725" cy="19446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>
            <a:off x="2268538" y="2276475"/>
            <a:ext cx="790575" cy="12969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 flipV="1">
            <a:off x="3059113" y="1773238"/>
            <a:ext cx="649287" cy="1800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>
            <a:off x="3708400" y="1700213"/>
            <a:ext cx="863600" cy="1368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 flipV="1">
            <a:off x="4572000" y="2420938"/>
            <a:ext cx="287338" cy="647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>
            <a:off x="4859338" y="2420938"/>
            <a:ext cx="936625" cy="1295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1166813" y="4940300"/>
            <a:ext cx="597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zh-CN" altLang="en-US" sz="2400" b="1">
                <a:latin typeface="Tahoma" pitchFamily="34" charset="0"/>
              </a:rPr>
              <a:t>价格无法抵达通道线，随后跌破基本趋势线</a:t>
            </a:r>
          </a:p>
        </p:txBody>
      </p:sp>
    </p:spTree>
    <p:extLst>
      <p:ext uri="{BB962C8B-B14F-4D97-AF65-F5344CB8AC3E}">
        <p14:creationId xmlns:p14="http://schemas.microsoft.com/office/powerpoint/2010/main" val="1301076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755650" y="836613"/>
            <a:ext cx="8007350" cy="4191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５、一旦从现存的价格通道突破，市场通常就会运动一段与通道宽度相同的距离。</a:t>
            </a:r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r>
              <a:rPr lang="zh-CN" altLang="en-US" smtClean="0"/>
              <a:t>６、通道线远不及趋势线重要和可靠。</a:t>
            </a:r>
          </a:p>
        </p:txBody>
      </p:sp>
    </p:spTree>
    <p:extLst>
      <p:ext uri="{BB962C8B-B14F-4D97-AF65-F5344CB8AC3E}">
        <p14:creationId xmlns:p14="http://schemas.microsoft.com/office/powerpoint/2010/main" val="1602057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第三部分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928813"/>
            <a:ext cx="8007350" cy="4191000"/>
          </a:xfrm>
        </p:spPr>
        <p:txBody>
          <a:bodyPr/>
          <a:lstStyle/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2800" b="1" smtClean="0"/>
              <a:t>   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2800" b="1" smtClean="0"/>
              <a:t>          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2800" b="1" smtClean="0"/>
              <a:t>             </a:t>
            </a:r>
            <a:r>
              <a:rPr lang="zh-CN" altLang="en-US" sz="4800" b="1" smtClean="0"/>
              <a:t>技 术 分 析</a:t>
            </a:r>
            <a:endParaRPr lang="zh-CN" altLang="en-US" sz="4800" smtClean="0"/>
          </a:p>
        </p:txBody>
      </p:sp>
    </p:spTree>
    <p:extLst>
      <p:ext uri="{BB962C8B-B14F-4D97-AF65-F5344CB8AC3E}">
        <p14:creationId xmlns:p14="http://schemas.microsoft.com/office/powerpoint/2010/main" val="1022383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25538"/>
            <a:ext cx="8229600" cy="13716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金融走势的基本语言</a:t>
            </a:r>
            <a:r>
              <a:rPr lang="en-US" altLang="zh-CN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—K</a:t>
            </a:r>
            <a:r>
              <a:rPr lang="zh-CN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线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068638"/>
            <a:ext cx="8229600" cy="21605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一、</a:t>
            </a:r>
            <a:r>
              <a:rPr lang="en-US" altLang="zh-CN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</a:t>
            </a:r>
            <a:r>
              <a:rPr lang="zh-CN" alt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线的定义</a:t>
            </a:r>
          </a:p>
          <a:p>
            <a:pPr eaLnBrk="1" hangingPunct="1">
              <a:defRPr/>
            </a:pPr>
            <a:r>
              <a:rPr lang="zh-CN" alt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二 、</a:t>
            </a:r>
            <a:r>
              <a:rPr lang="en-US" altLang="zh-CN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</a:t>
            </a:r>
            <a:r>
              <a:rPr lang="zh-CN" alt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线的形态</a:t>
            </a:r>
            <a:endParaRPr lang="en-US" altLang="zh-CN" sz="3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363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2" r="6912"/>
          <a:stretch>
            <a:fillRect/>
          </a:stretch>
        </p:blipFill>
        <p:spPr>
          <a:xfrm>
            <a:off x="1403350" y="908050"/>
            <a:ext cx="6337300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>
          <a:xfrm>
            <a:off x="1763713" y="5373688"/>
            <a:ext cx="5486400" cy="588962"/>
          </a:xfrm>
        </p:spPr>
        <p:txBody>
          <a:bodyPr/>
          <a:lstStyle/>
          <a:p>
            <a:pPr algn="ctr">
              <a:defRPr/>
            </a:pPr>
            <a:r>
              <a:rPr lang="zh-CN" altLang="zh-CN" sz="3200" dirty="0">
                <a:effectLst/>
              </a:rPr>
              <a:t>【</a:t>
            </a:r>
            <a:r>
              <a:rPr lang="en-US" altLang="zh-CN" sz="3200" dirty="0">
                <a:effectLst/>
              </a:rPr>
              <a:t>K </a:t>
            </a:r>
            <a:r>
              <a:rPr lang="zh-CN" altLang="zh-CN" sz="3200" dirty="0">
                <a:effectLst/>
              </a:rPr>
              <a:t>线示意图</a:t>
            </a:r>
            <a:r>
              <a:rPr lang="en-US" altLang="zh-CN" sz="3200" dirty="0">
                <a:effectLst/>
              </a:rPr>
              <a:t> </a:t>
            </a:r>
            <a:r>
              <a:rPr lang="en-US" altLang="zh-CN" sz="3200" dirty="0" smtClean="0">
                <a:effectLst/>
              </a:rPr>
              <a:t>3</a:t>
            </a:r>
            <a:r>
              <a:rPr lang="zh-CN" altLang="zh-CN" sz="3200" dirty="0" smtClean="0">
                <a:effectLst/>
              </a:rPr>
              <a:t>－</a:t>
            </a:r>
            <a:r>
              <a:rPr lang="en-US" altLang="zh-CN" sz="3200" dirty="0">
                <a:effectLst/>
              </a:rPr>
              <a:t>1</a:t>
            </a:r>
            <a:r>
              <a:rPr lang="zh-CN" altLang="zh-CN" sz="3200" dirty="0">
                <a:effectLst/>
              </a:rPr>
              <a:t>】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59137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>
                <a:effectLst/>
              </a:rPr>
              <a:t>K </a:t>
            </a:r>
            <a:r>
              <a:rPr lang="zh-CN" altLang="zh-CN" sz="2800" smtClean="0">
                <a:effectLst/>
              </a:rPr>
              <a:t>线给出的信号相当灵敏，人们往往能够利用这一特点，捕捉到市场趋势转变的信号，从而获得最大的利润。</a:t>
            </a:r>
            <a:endParaRPr lang="zh-CN" altLang="en-US" sz="2800" smtClean="0">
              <a:effectLst/>
            </a:endParaRPr>
          </a:p>
          <a:p>
            <a:endParaRPr lang="zh-CN" altLang="zh-CN" sz="2800" smtClean="0">
              <a:effectLst/>
            </a:endParaRPr>
          </a:p>
          <a:p>
            <a:r>
              <a:rPr lang="zh-CN" altLang="zh-CN" sz="2800" smtClean="0">
                <a:effectLst/>
              </a:rPr>
              <a:t>结合趋势线和拐点线等，使入市点更精确，从而提高交易绩效。</a:t>
            </a:r>
          </a:p>
        </p:txBody>
      </p:sp>
    </p:spTree>
    <p:extLst>
      <p:ext uri="{BB962C8B-B14F-4D97-AF65-F5344CB8AC3E}">
        <p14:creationId xmlns:p14="http://schemas.microsoft.com/office/powerpoint/2010/main" val="288521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现代技术分析理论的一切都是源自查尔斯</a:t>
            </a:r>
            <a:r>
              <a:rPr lang="en-US" altLang="zh-CN" dirty="0" smtClean="0"/>
              <a:t>·</a:t>
            </a:r>
            <a:r>
              <a:rPr lang="zh-CN" altLang="en-US" dirty="0" smtClean="0"/>
              <a:t>道在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世纪初提出的道氏理论。它是技术分析研究的基石。</a:t>
            </a:r>
          </a:p>
          <a:p>
            <a:pPr eaLnBrk="1" hangingPunct="1">
              <a:defRPr/>
            </a:pPr>
            <a:r>
              <a:rPr lang="zh-CN" altLang="en-US" dirty="0" smtClean="0"/>
              <a:t>基本原则：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1)</a:t>
            </a:r>
            <a:r>
              <a:rPr lang="zh-CN" altLang="en-US" dirty="0" smtClean="0"/>
              <a:t>价格包容消化一切因素</a:t>
            </a:r>
            <a:r>
              <a:rPr lang="en-US" altLang="zh-CN" smtClean="0"/>
              <a:t>; </a:t>
            </a:r>
          </a:p>
          <a:p>
            <a:pPr eaLnBrk="1" hangingPunct="1">
              <a:defRPr/>
            </a:pPr>
            <a:r>
              <a:rPr lang="en-US" altLang="zh-CN" smtClean="0"/>
              <a:t>2</a:t>
            </a:r>
            <a:r>
              <a:rPr lang="en-US" altLang="zh-CN" dirty="0" smtClean="0"/>
              <a:t>) </a:t>
            </a:r>
            <a:r>
              <a:rPr lang="zh-CN" altLang="en-US" dirty="0" smtClean="0"/>
              <a:t>市场分为主要趋势，次要趋势和短暂趋势</a:t>
            </a:r>
          </a:p>
          <a:p>
            <a:pPr eaLnBrk="1" hangingPunct="1">
              <a:defRPr/>
            </a:pPr>
            <a:endParaRPr lang="en-US" altLang="zh-CN" dirty="0" smtClean="0"/>
          </a:p>
        </p:txBody>
      </p:sp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道氏理论</a:t>
            </a:r>
          </a:p>
        </p:txBody>
      </p:sp>
    </p:spTree>
    <p:extLst>
      <p:ext uri="{BB962C8B-B14F-4D97-AF65-F5344CB8AC3E}">
        <p14:creationId xmlns:p14="http://schemas.microsoft.com/office/powerpoint/2010/main" val="638253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2565400"/>
            <a:ext cx="8085137" cy="4103688"/>
          </a:xfrm>
        </p:spPr>
        <p:txBody>
          <a:bodyPr/>
          <a:lstStyle/>
          <a:p>
            <a:pPr eaLnBrk="1" hangingPunct="1"/>
            <a:r>
              <a:rPr lang="zh-CN" altLang="en-US" smtClean="0"/>
              <a:t>    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1166813" y="981075"/>
            <a:ext cx="64770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chemeClr val="tx2"/>
                </a:solidFill>
                <a:latin typeface="楷体_GB2312" pitchFamily="1" charset="-122"/>
                <a:ea typeface="楷体" pitchFamily="49" charset="-122"/>
              </a:rPr>
              <a:t>阳线 </a:t>
            </a:r>
            <a:r>
              <a:rPr lang="zh-CN" altLang="en-US" sz="3200" b="1">
                <a:solidFill>
                  <a:schemeClr val="tx2"/>
                </a:solidFill>
                <a:latin typeface="楷体_GB2312" pitchFamily="1" charset="-122"/>
                <a:ea typeface="楷体" pitchFamily="49" charset="-122"/>
              </a:rPr>
              <a:t>收盘价高于开盘价</a:t>
            </a:r>
            <a:endParaRPr lang="zh-CN" altLang="en-US" sz="5400" b="1">
              <a:solidFill>
                <a:schemeClr val="tx2"/>
              </a:solidFill>
              <a:latin typeface="楷体_GB2312" pitchFamily="1" charset="-122"/>
              <a:ea typeface="楷体" pitchFamily="49" charset="-122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692275" y="3933825"/>
            <a:ext cx="914400" cy="1944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2124075" y="32131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78" name="Line 6"/>
          <p:cNvSpPr>
            <a:spLocks noChangeShapeType="1"/>
          </p:cNvSpPr>
          <p:nvPr/>
        </p:nvSpPr>
        <p:spPr bwMode="auto">
          <a:xfrm>
            <a:off x="2124075" y="58769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3348038" y="3933825"/>
            <a:ext cx="863600" cy="1944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5076825" y="3860800"/>
            <a:ext cx="790575" cy="1943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6659563" y="3860800"/>
            <a:ext cx="792162" cy="1944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2" name="Line 10"/>
          <p:cNvSpPr>
            <a:spLocks noChangeShapeType="1"/>
          </p:cNvSpPr>
          <p:nvPr/>
        </p:nvSpPr>
        <p:spPr bwMode="auto">
          <a:xfrm>
            <a:off x="3779838" y="587692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83" name="Line 11"/>
          <p:cNvSpPr>
            <a:spLocks noChangeShapeType="1"/>
          </p:cNvSpPr>
          <p:nvPr/>
        </p:nvSpPr>
        <p:spPr bwMode="auto">
          <a:xfrm flipV="1">
            <a:off x="5435600" y="314166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2247900" y="293052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最高价</a:t>
            </a:r>
          </a:p>
        </p:txBody>
      </p: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755650" y="36449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收盘价</a:t>
            </a:r>
          </a:p>
        </p:txBody>
      </p:sp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755650" y="55895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开盘价</a:t>
            </a:r>
          </a:p>
        </p:txBody>
      </p:sp>
      <p:sp>
        <p:nvSpPr>
          <p:cNvPr id="79887" name="Text Box 15"/>
          <p:cNvSpPr txBox="1">
            <a:spLocks noChangeArrowheads="1"/>
          </p:cNvSpPr>
          <p:nvPr/>
        </p:nvSpPr>
        <p:spPr bwMode="auto">
          <a:xfrm>
            <a:off x="2195513" y="630872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最低价</a:t>
            </a:r>
          </a:p>
        </p:txBody>
      </p:sp>
    </p:spTree>
    <p:extLst>
      <p:ext uri="{BB962C8B-B14F-4D97-AF65-F5344CB8AC3E}">
        <p14:creationId xmlns:p14="http://schemas.microsoft.com/office/powerpoint/2010/main" val="812642740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7" decel="100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7" decel="100000"/>
                                        <p:tgtEl>
                                          <p:spTgt spid="1945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28" accel="100000" fill="hold">
                                          <p:stCondLst>
                                            <p:cond delay="767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7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28" accel="100000" fill="hold">
                                          <p:stCondLst>
                                            <p:cond delay="767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7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28" accel="100000" fill="hold">
                                          <p:stCondLst>
                                            <p:cond delay="767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476250"/>
            <a:ext cx="5903912" cy="1382713"/>
          </a:xfrm>
        </p:spPr>
        <p:txBody>
          <a:bodyPr/>
          <a:lstStyle/>
          <a:p>
            <a:pPr eaLnBrk="1" hangingPunct="1"/>
            <a:r>
              <a:rPr lang="zh-CN" altLang="en-US" sz="5400" b="1" smtClean="0">
                <a:ea typeface="楷体_GB2312" pitchFamily="1" charset="-122"/>
              </a:rPr>
              <a:t>阴线</a:t>
            </a:r>
            <a:r>
              <a:rPr lang="zh-CN" altLang="en-US" sz="3200" b="1" smtClean="0">
                <a:ea typeface="楷体_GB2312" pitchFamily="1" charset="-122"/>
              </a:rPr>
              <a:t>  收盘价低于开盘价</a:t>
            </a:r>
            <a:endParaRPr lang="zh-CN" altLang="en-US" sz="5400" b="1" smtClean="0">
              <a:ea typeface="楷体_GB2312" pitchFamily="1" charset="-122"/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827088" y="3284538"/>
            <a:ext cx="720725" cy="1944687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2484438" y="3357563"/>
            <a:ext cx="720725" cy="1944687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3995738" y="3357563"/>
            <a:ext cx="720725" cy="1944687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>
            <a:off x="1187450" y="52292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>
            <a:off x="1187450" y="263683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>
            <a:off x="2843213" y="530066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5" name="Line 9"/>
          <p:cNvSpPr>
            <a:spLocks noChangeShapeType="1"/>
          </p:cNvSpPr>
          <p:nvPr/>
        </p:nvSpPr>
        <p:spPr bwMode="auto">
          <a:xfrm>
            <a:off x="4356100" y="27082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5580063" y="3357563"/>
            <a:ext cx="720725" cy="1944687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1239838" y="2354263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最高价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755650" y="58054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最低价</a:t>
            </a: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1547813" y="29972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开盘价</a:t>
            </a:r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1476375" y="522922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收盘价</a:t>
            </a:r>
          </a:p>
        </p:txBody>
      </p:sp>
    </p:spTree>
    <p:extLst>
      <p:ext uri="{BB962C8B-B14F-4D97-AF65-F5344CB8AC3E}">
        <p14:creationId xmlns:p14="http://schemas.microsoft.com/office/powerpoint/2010/main" val="427141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476250"/>
            <a:ext cx="5903912" cy="1382713"/>
          </a:xfrm>
        </p:spPr>
        <p:txBody>
          <a:bodyPr/>
          <a:lstStyle/>
          <a:p>
            <a:pPr eaLnBrk="1" hangingPunct="1"/>
            <a:r>
              <a:rPr lang="zh-CN" altLang="en-US" sz="5400" b="1" smtClean="0">
                <a:ea typeface="楷体_GB2312" pitchFamily="1" charset="-122"/>
              </a:rPr>
              <a:t>星线</a:t>
            </a:r>
            <a:r>
              <a:rPr lang="zh-CN" altLang="en-US" sz="3200" b="1" smtClean="0">
                <a:ea typeface="楷体_GB2312" pitchFamily="1" charset="-122"/>
              </a:rPr>
              <a:t>  开盘收盘同价格</a:t>
            </a:r>
            <a:endParaRPr lang="zh-CN" altLang="en-US" sz="5400" b="1" smtClean="0">
              <a:ea typeface="楷体_GB2312" pitchFamily="1" charset="-122"/>
            </a:endParaRPr>
          </a:p>
        </p:txBody>
      </p:sp>
      <p:sp>
        <p:nvSpPr>
          <p:cNvPr id="81923" name="Line 3"/>
          <p:cNvSpPr>
            <a:spLocks noChangeShapeType="1"/>
          </p:cNvSpPr>
          <p:nvPr/>
        </p:nvSpPr>
        <p:spPr bwMode="auto">
          <a:xfrm>
            <a:off x="1258888" y="3284538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4" name="Line 4"/>
          <p:cNvSpPr>
            <a:spLocks noChangeShapeType="1"/>
          </p:cNvSpPr>
          <p:nvPr/>
        </p:nvSpPr>
        <p:spPr bwMode="auto">
          <a:xfrm>
            <a:off x="1692275" y="2060575"/>
            <a:ext cx="0" cy="273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>
            <a:off x="2987675" y="328453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6" name="Line 6"/>
          <p:cNvSpPr>
            <a:spLocks noChangeShapeType="1"/>
          </p:cNvSpPr>
          <p:nvPr/>
        </p:nvSpPr>
        <p:spPr bwMode="auto">
          <a:xfrm>
            <a:off x="3492500" y="1916113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>
            <a:off x="4859338" y="328453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5364163" y="3284538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>
            <a:off x="6588125" y="3284538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1671638" y="185102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最高价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1692275" y="4652963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最低价</a:t>
            </a:r>
          </a:p>
        </p:txBody>
      </p:sp>
      <p:sp>
        <p:nvSpPr>
          <p:cNvPr id="81932" name="Text Box 13"/>
          <p:cNvSpPr txBox="1">
            <a:spLocks noChangeArrowheads="1"/>
          </p:cNvSpPr>
          <p:nvPr/>
        </p:nvSpPr>
        <p:spPr bwMode="auto">
          <a:xfrm>
            <a:off x="6516688" y="2708275"/>
            <a:ext cx="132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四价同值线</a:t>
            </a:r>
          </a:p>
        </p:txBody>
      </p:sp>
      <p:sp>
        <p:nvSpPr>
          <p:cNvPr id="81933" name="Text Box 14"/>
          <p:cNvSpPr txBox="1">
            <a:spLocks noChangeArrowheads="1"/>
          </p:cNvSpPr>
          <p:nvPr/>
        </p:nvSpPr>
        <p:spPr bwMode="auto">
          <a:xfrm>
            <a:off x="3040063" y="3443288"/>
            <a:ext cx="1003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倒</a:t>
            </a:r>
            <a:r>
              <a:rPr lang="en-US" altLang="zh-CN" sz="1800"/>
              <a:t>T</a:t>
            </a:r>
            <a:r>
              <a:rPr lang="zh-CN" altLang="en-US" sz="1800"/>
              <a:t>字线</a:t>
            </a:r>
          </a:p>
        </p:txBody>
      </p:sp>
      <p:sp>
        <p:nvSpPr>
          <p:cNvPr id="81934" name="Text Box 15"/>
          <p:cNvSpPr txBox="1">
            <a:spLocks noChangeArrowheads="1"/>
          </p:cNvSpPr>
          <p:nvPr/>
        </p:nvSpPr>
        <p:spPr bwMode="auto">
          <a:xfrm>
            <a:off x="4767263" y="2651125"/>
            <a:ext cx="774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T</a:t>
            </a:r>
            <a:r>
              <a:rPr lang="zh-CN" altLang="en-US" sz="1800"/>
              <a:t>字线</a:t>
            </a:r>
          </a:p>
        </p:txBody>
      </p:sp>
      <p:sp>
        <p:nvSpPr>
          <p:cNvPr id="81935" name="Text Box 16"/>
          <p:cNvSpPr txBox="1">
            <a:spLocks noChangeArrowheads="1"/>
          </p:cNvSpPr>
          <p:nvPr/>
        </p:nvSpPr>
        <p:spPr bwMode="auto">
          <a:xfrm>
            <a:off x="1887538" y="32908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十字线</a:t>
            </a:r>
          </a:p>
        </p:txBody>
      </p:sp>
      <p:sp>
        <p:nvSpPr>
          <p:cNvPr id="81936" name="Text Box 12"/>
          <p:cNvSpPr txBox="1">
            <a:spLocks noChangeArrowheads="1"/>
          </p:cNvSpPr>
          <p:nvPr/>
        </p:nvSpPr>
        <p:spPr bwMode="auto">
          <a:xfrm>
            <a:off x="0" y="3357563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开盘价收盘价</a:t>
            </a:r>
          </a:p>
        </p:txBody>
      </p:sp>
    </p:spTree>
    <p:extLst>
      <p:ext uri="{BB962C8B-B14F-4D97-AF65-F5344CB8AC3E}">
        <p14:creationId xmlns:p14="http://schemas.microsoft.com/office/powerpoint/2010/main" val="212748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00063" y="642938"/>
            <a:ext cx="8229600" cy="1143000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4800" dirty="0">
                <a:effectLst/>
              </a:rPr>
              <a:t>K </a:t>
            </a:r>
            <a:r>
              <a:rPr lang="zh-CN" altLang="zh-CN" sz="4800" dirty="0">
                <a:effectLst/>
              </a:rPr>
              <a:t>线反转形态</a:t>
            </a:r>
            <a:r>
              <a:rPr lang="zh-CN" altLang="en-US" sz="4800" dirty="0"/>
              <a:t/>
            </a:r>
            <a:br>
              <a:rPr lang="zh-CN" altLang="en-US" sz="4800" dirty="0"/>
            </a:br>
            <a:endParaRPr lang="zh-CN" altLang="en-US" dirty="0" smtClean="0"/>
          </a:p>
        </p:txBody>
      </p:sp>
      <p:pic>
        <p:nvPicPr>
          <p:cNvPr id="829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916113"/>
            <a:ext cx="677862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右大括号 1"/>
          <p:cNvSpPr/>
          <p:nvPr/>
        </p:nvSpPr>
        <p:spPr>
          <a:xfrm>
            <a:off x="6677025" y="2649538"/>
            <a:ext cx="144463" cy="504825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6700838" y="3716338"/>
            <a:ext cx="144462" cy="504825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6710363" y="4508500"/>
            <a:ext cx="144462" cy="504825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8" name="右大括号 7"/>
          <p:cNvSpPr/>
          <p:nvPr/>
        </p:nvSpPr>
        <p:spPr>
          <a:xfrm>
            <a:off x="6700838" y="5556250"/>
            <a:ext cx="144462" cy="503238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206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6435725" y="2276475"/>
            <a:ext cx="338138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953" name="TextBox 8"/>
          <p:cNvSpPr txBox="1">
            <a:spLocks noChangeArrowheads="1"/>
          </p:cNvSpPr>
          <p:nvPr/>
        </p:nvSpPr>
        <p:spPr bwMode="auto">
          <a:xfrm>
            <a:off x="6948488" y="2778125"/>
            <a:ext cx="6477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000">
                <a:solidFill>
                  <a:srgbClr val="002060"/>
                </a:solidFill>
                <a:latin typeface="Tahoma" pitchFamily="34" charset="0"/>
              </a:rPr>
              <a:t>48%</a:t>
            </a:r>
            <a:endParaRPr lang="zh-CN" altLang="en-US" sz="1000">
              <a:solidFill>
                <a:srgbClr val="002060"/>
              </a:solidFill>
              <a:latin typeface="Tahoma" pitchFamily="34" charset="0"/>
            </a:endParaRPr>
          </a:p>
        </p:txBody>
      </p:sp>
      <p:sp>
        <p:nvSpPr>
          <p:cNvPr id="82954" name="TextBox 13"/>
          <p:cNvSpPr txBox="1">
            <a:spLocks noChangeArrowheads="1"/>
          </p:cNvSpPr>
          <p:nvPr/>
        </p:nvSpPr>
        <p:spPr bwMode="auto">
          <a:xfrm>
            <a:off x="6948488" y="3846513"/>
            <a:ext cx="6477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000">
                <a:solidFill>
                  <a:srgbClr val="002060"/>
                </a:solidFill>
                <a:latin typeface="Tahoma" pitchFamily="34" charset="0"/>
              </a:rPr>
              <a:t>53%</a:t>
            </a:r>
            <a:endParaRPr lang="zh-CN" altLang="en-US" sz="1000">
              <a:solidFill>
                <a:srgbClr val="002060"/>
              </a:solidFill>
              <a:latin typeface="Tahoma" pitchFamily="34" charset="0"/>
            </a:endParaRPr>
          </a:p>
        </p:txBody>
      </p:sp>
      <p:sp>
        <p:nvSpPr>
          <p:cNvPr id="82955" name="TextBox 14"/>
          <p:cNvSpPr txBox="1">
            <a:spLocks noChangeArrowheads="1"/>
          </p:cNvSpPr>
          <p:nvPr/>
        </p:nvSpPr>
        <p:spPr bwMode="auto">
          <a:xfrm>
            <a:off x="6948488" y="4638675"/>
            <a:ext cx="647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000">
                <a:solidFill>
                  <a:srgbClr val="002060"/>
                </a:solidFill>
                <a:latin typeface="Tahoma" pitchFamily="34" charset="0"/>
              </a:rPr>
              <a:t>36%</a:t>
            </a:r>
            <a:endParaRPr lang="zh-CN" altLang="en-US" sz="1000">
              <a:solidFill>
                <a:srgbClr val="002060"/>
              </a:solidFill>
              <a:latin typeface="Tahoma" pitchFamily="34" charset="0"/>
            </a:endParaRPr>
          </a:p>
        </p:txBody>
      </p:sp>
      <p:sp>
        <p:nvSpPr>
          <p:cNvPr id="82956" name="TextBox 15"/>
          <p:cNvSpPr txBox="1">
            <a:spLocks noChangeArrowheads="1"/>
          </p:cNvSpPr>
          <p:nvPr/>
        </p:nvSpPr>
        <p:spPr bwMode="auto">
          <a:xfrm>
            <a:off x="6948488" y="2154238"/>
            <a:ext cx="6477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000">
                <a:solidFill>
                  <a:srgbClr val="002060"/>
                </a:solidFill>
                <a:latin typeface="Tahoma" pitchFamily="34" charset="0"/>
              </a:rPr>
              <a:t>35%</a:t>
            </a:r>
            <a:endParaRPr lang="zh-CN" altLang="en-US" sz="1000">
              <a:solidFill>
                <a:srgbClr val="002060"/>
              </a:solidFill>
              <a:latin typeface="Tahoma" pitchFamily="34" charset="0"/>
            </a:endParaRPr>
          </a:p>
        </p:txBody>
      </p:sp>
      <p:sp>
        <p:nvSpPr>
          <p:cNvPr id="82957" name="TextBox 16"/>
          <p:cNvSpPr txBox="1">
            <a:spLocks noChangeArrowheads="1"/>
          </p:cNvSpPr>
          <p:nvPr/>
        </p:nvSpPr>
        <p:spPr bwMode="auto">
          <a:xfrm>
            <a:off x="6951663" y="5684838"/>
            <a:ext cx="6492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000">
                <a:solidFill>
                  <a:srgbClr val="002060"/>
                </a:solidFill>
                <a:latin typeface="Tahoma" pitchFamily="34" charset="0"/>
              </a:rPr>
              <a:t>80%</a:t>
            </a:r>
            <a:endParaRPr lang="zh-CN" altLang="en-US" sz="1000">
              <a:solidFill>
                <a:srgbClr val="00206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15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3" y="692150"/>
            <a:ext cx="8007350" cy="5545138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zh-CN" altLang="en-US" smtClean="0"/>
              <a:t>通过以上分析，我们得出的结论是：</a:t>
            </a:r>
            <a:endParaRPr lang="en-US" altLang="zh-CN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mtClean="0"/>
          </a:p>
          <a:p>
            <a:pPr marL="0" indent="0">
              <a:buFont typeface="Wingdings" pitchFamily="2" charset="2"/>
              <a:buChar char="n"/>
              <a:defRPr/>
            </a:pPr>
            <a:r>
              <a:rPr lang="zh-CN" altLang="en-US" smtClean="0"/>
              <a:t>三根或三根以上</a:t>
            </a:r>
            <a:r>
              <a:rPr lang="en-US" altLang="zh-CN" smtClean="0"/>
              <a:t>K</a:t>
            </a:r>
            <a:r>
              <a:rPr lang="zh-CN" altLang="en-US" smtClean="0"/>
              <a:t>线判断市场反转点的准确率最高。</a:t>
            </a:r>
            <a:endParaRPr lang="en-US" altLang="zh-CN" smtClean="0"/>
          </a:p>
          <a:p>
            <a:pPr marL="0" indent="0">
              <a:buFont typeface="Wingdings" pitchFamily="2" charset="2"/>
              <a:buChar char="n"/>
              <a:defRPr/>
            </a:pPr>
            <a:endParaRPr lang="en-US" altLang="zh-CN" smtClean="0"/>
          </a:p>
          <a:p>
            <a:pPr marL="0" indent="0">
              <a:buFont typeface="Wingdings" pitchFamily="2" charset="2"/>
              <a:buChar char="n"/>
              <a:defRPr/>
            </a:pPr>
            <a:r>
              <a:rPr lang="zh-CN" altLang="en-US" smtClean="0"/>
              <a:t>其次是两根</a:t>
            </a:r>
            <a:r>
              <a:rPr lang="en-US" altLang="zh-CN" smtClean="0"/>
              <a:t>K</a:t>
            </a:r>
            <a:r>
              <a:rPr lang="zh-CN" altLang="en-US" smtClean="0"/>
              <a:t>线，最不稳定的就是单根</a:t>
            </a:r>
            <a:r>
              <a:rPr lang="en-US" altLang="zh-CN" smtClean="0"/>
              <a:t>K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0" indent="0">
              <a:buFont typeface="Wingdings" pitchFamily="2" charset="2"/>
              <a:buChar char="n"/>
              <a:defRPr/>
            </a:pPr>
            <a:endParaRPr lang="en-US" altLang="zh-CN" smtClean="0"/>
          </a:p>
          <a:p>
            <a:pPr marL="0" indent="0">
              <a:buFont typeface="Wingdings" pitchFamily="2" charset="2"/>
              <a:buNone/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97220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3" y="908050"/>
            <a:ext cx="8007350" cy="5113338"/>
          </a:xfrm>
        </p:spPr>
        <p:txBody>
          <a:bodyPr/>
          <a:lstStyle/>
          <a:p>
            <a:pPr>
              <a:defRPr/>
            </a:pPr>
            <a:r>
              <a:rPr lang="zh-CN" altLang="zh-CN" dirty="0">
                <a:effectLst/>
              </a:rPr>
              <a:t>在阅读下边内容之前，请注意</a:t>
            </a:r>
            <a:r>
              <a:rPr lang="zh-CN" altLang="zh-CN" dirty="0" smtClean="0">
                <a:effectLst/>
              </a:rPr>
              <a:t>：</a:t>
            </a:r>
            <a:endParaRPr lang="en-US" altLang="zh-CN" dirty="0" smtClean="0">
              <a:effectLst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zh-CN" altLang="zh-CN" dirty="0">
              <a:effectLst/>
            </a:endParaRPr>
          </a:p>
          <a:p>
            <a:pPr>
              <a:defRPr/>
            </a:pPr>
            <a:r>
              <a:rPr lang="en-US" altLang="zh-CN" dirty="0">
                <a:effectLst/>
              </a:rPr>
              <a:t>K </a:t>
            </a:r>
            <a:r>
              <a:rPr lang="zh-CN" altLang="zh-CN" dirty="0">
                <a:effectLst/>
              </a:rPr>
              <a:t>线的反转形态只能应用于关键的阻力位和支撑位，不能机械</a:t>
            </a:r>
            <a:r>
              <a:rPr lang="zh-CN" altLang="zh-CN" dirty="0" smtClean="0">
                <a:effectLst/>
              </a:rPr>
              <a:t>的随机</a:t>
            </a:r>
            <a:r>
              <a:rPr lang="zh-CN" altLang="zh-CN" dirty="0">
                <a:effectLst/>
              </a:rPr>
              <a:t>应用</a:t>
            </a:r>
            <a:r>
              <a:rPr lang="zh-CN" altLang="zh-CN" dirty="0" smtClean="0">
                <a:effectLst/>
              </a:rPr>
              <a:t>。</a:t>
            </a:r>
            <a:endParaRPr lang="en-US" altLang="zh-CN" dirty="0" smtClean="0">
              <a:effectLst/>
            </a:endParaRPr>
          </a:p>
          <a:p>
            <a:pPr>
              <a:defRPr/>
            </a:pPr>
            <a:endParaRPr lang="en-US" altLang="zh-CN" dirty="0" smtClean="0">
              <a:effectLst/>
            </a:endParaRPr>
          </a:p>
          <a:p>
            <a:pPr>
              <a:defRPr/>
            </a:pPr>
            <a:r>
              <a:rPr lang="zh-CN" altLang="zh-CN" dirty="0" smtClean="0">
                <a:effectLst/>
              </a:rPr>
              <a:t>原因</a:t>
            </a:r>
            <a:r>
              <a:rPr lang="zh-CN" altLang="zh-CN" dirty="0">
                <a:effectLst/>
              </a:rPr>
              <a:t>是</a:t>
            </a:r>
            <a:r>
              <a:rPr lang="en-US" altLang="zh-CN" dirty="0">
                <a:effectLst/>
              </a:rPr>
              <a:t> K </a:t>
            </a:r>
            <a:r>
              <a:rPr lang="zh-CN" altLang="zh-CN" dirty="0">
                <a:effectLst/>
              </a:rPr>
              <a:t>线反映的价格变动过于灵敏，非常容易发出</a:t>
            </a:r>
            <a:r>
              <a:rPr lang="zh-CN" altLang="zh-CN" dirty="0" smtClean="0">
                <a:effectLst/>
              </a:rPr>
              <a:t>错误</a:t>
            </a:r>
            <a:r>
              <a:rPr lang="zh-CN" altLang="zh-CN" dirty="0">
                <a:effectLst/>
              </a:rPr>
              <a:t>信号，如果一味执着地按照</a:t>
            </a:r>
            <a:r>
              <a:rPr lang="en-US" altLang="zh-CN" dirty="0">
                <a:effectLst/>
              </a:rPr>
              <a:t> K </a:t>
            </a:r>
            <a:r>
              <a:rPr lang="zh-CN" altLang="zh-CN" dirty="0">
                <a:effectLst/>
              </a:rPr>
              <a:t>线所给出的提示机械地操作，</a:t>
            </a:r>
            <a:r>
              <a:rPr lang="zh-CN" altLang="zh-CN" dirty="0" smtClean="0">
                <a:effectLst/>
              </a:rPr>
              <a:t>盈利的</a:t>
            </a:r>
            <a:r>
              <a:rPr lang="zh-CN" altLang="zh-CN" dirty="0">
                <a:effectLst/>
              </a:rPr>
              <a:t>机会非常小，而且容易迷失方向</a:t>
            </a:r>
            <a:r>
              <a:rPr lang="zh-CN" altLang="zh-CN" dirty="0" smtClean="0">
                <a:effectLst/>
              </a:rPr>
              <a:t>。</a:t>
            </a:r>
            <a:endParaRPr lang="zh-CN" altLang="zh-CN" dirty="0">
              <a:effectLst/>
            </a:endParaRPr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4348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565400"/>
            <a:ext cx="7921625" cy="1431925"/>
          </a:xfrm>
        </p:spPr>
        <p:txBody>
          <a:bodyPr/>
          <a:lstStyle/>
          <a:p>
            <a:pPr algn="ctr">
              <a:defRPr/>
            </a:pPr>
            <a:r>
              <a:rPr lang="zh-CN" altLang="en-US" dirty="0" smtClean="0"/>
              <a:t>一 根 </a:t>
            </a:r>
            <a:r>
              <a:rPr lang="en-US" altLang="zh-CN" dirty="0" smtClean="0"/>
              <a:t>K </a:t>
            </a:r>
            <a:r>
              <a:rPr lang="zh-CN" altLang="en-US" dirty="0" smtClean="0"/>
              <a:t>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412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 smtClean="0">
                <a:effectLst/>
              </a:rPr>
              <a:t>一．十 </a:t>
            </a:r>
            <a:r>
              <a:rPr lang="zh-CN" altLang="zh-CN" dirty="0">
                <a:effectLst/>
              </a:rPr>
              <a:t>字 </a:t>
            </a:r>
            <a:r>
              <a:rPr lang="zh-CN" altLang="zh-CN" dirty="0" smtClean="0">
                <a:effectLst/>
              </a:rPr>
              <a:t>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8" y="1620838"/>
            <a:ext cx="8007350" cy="4760912"/>
          </a:xfrm>
        </p:spPr>
        <p:txBody>
          <a:bodyPr/>
          <a:lstStyle/>
          <a:p>
            <a:pPr>
              <a:defRPr/>
            </a:pPr>
            <a:r>
              <a:rPr lang="zh-CN" altLang="zh-CN" dirty="0">
                <a:effectLst/>
              </a:rPr>
              <a:t>十字星是指开盘价和收盘价在同一个价位或者很接近（有时有几个单位的差别），如</a:t>
            </a:r>
            <a:r>
              <a:rPr lang="zh-CN" altLang="zh-CN" dirty="0" smtClean="0">
                <a:effectLst/>
              </a:rPr>
              <a:t>图</a:t>
            </a:r>
            <a:r>
              <a:rPr lang="en-US" altLang="zh-CN" dirty="0" smtClean="0">
                <a:effectLst/>
              </a:rPr>
              <a:t>【</a:t>
            </a:r>
            <a:r>
              <a:rPr lang="zh-CN" altLang="zh-CN" dirty="0" smtClean="0">
                <a:effectLst/>
              </a:rPr>
              <a:t>十字星示意图</a:t>
            </a:r>
            <a:r>
              <a:rPr lang="en-US" altLang="zh-CN" dirty="0" smtClean="0">
                <a:effectLst/>
              </a:rPr>
              <a:t> 3</a:t>
            </a:r>
            <a:r>
              <a:rPr lang="zh-CN" altLang="zh-CN" dirty="0" smtClean="0">
                <a:effectLst/>
              </a:rPr>
              <a:t>－</a:t>
            </a:r>
            <a:r>
              <a:rPr lang="en-US" altLang="zh-CN" dirty="0" smtClean="0">
                <a:effectLst/>
              </a:rPr>
              <a:t>3</a:t>
            </a:r>
            <a:r>
              <a:rPr lang="en-US" altLang="zh-CN" dirty="0">
                <a:effectLst/>
              </a:rPr>
              <a:t>】</a:t>
            </a:r>
            <a:r>
              <a:rPr lang="zh-CN" altLang="zh-CN" dirty="0" smtClean="0">
                <a:effectLst/>
              </a:rPr>
              <a:t>所示。</a:t>
            </a:r>
            <a:endParaRPr lang="en-US" altLang="zh-CN" dirty="0" smtClean="0">
              <a:effectLst/>
            </a:endParaRPr>
          </a:p>
          <a:p>
            <a:pPr>
              <a:defRPr/>
            </a:pPr>
            <a:endParaRPr lang="en-US" altLang="zh-CN" dirty="0">
              <a:effectLst/>
            </a:endParaRPr>
          </a:p>
          <a:p>
            <a:pPr>
              <a:defRPr/>
            </a:pPr>
            <a:endParaRPr lang="en-US" altLang="zh-CN" dirty="0" smtClean="0">
              <a:effectLst/>
            </a:endParaRPr>
          </a:p>
          <a:p>
            <a:pPr>
              <a:defRPr/>
            </a:pPr>
            <a:endParaRPr lang="en-US" altLang="zh-CN" dirty="0">
              <a:effectLst/>
            </a:endParaRP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zh-CN" altLang="zh-CN" dirty="0" smtClean="0">
                <a:effectLst/>
              </a:rPr>
              <a:t>【</a:t>
            </a:r>
            <a:endParaRPr lang="en-US" altLang="zh-CN" dirty="0" smtClean="0">
              <a:effectLst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altLang="zh-CN" dirty="0">
              <a:effectLst/>
            </a:endParaRP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en-US" altLang="zh-CN" dirty="0">
                <a:effectLst/>
              </a:rPr>
              <a:t>【</a:t>
            </a:r>
            <a:r>
              <a:rPr lang="zh-CN" altLang="zh-CN" dirty="0" smtClean="0">
                <a:effectLst/>
              </a:rPr>
              <a:t>十字</a:t>
            </a:r>
            <a:r>
              <a:rPr lang="zh-CN" altLang="zh-CN" dirty="0">
                <a:effectLst/>
              </a:rPr>
              <a:t>星示意图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smtClean="0">
                <a:effectLst/>
              </a:rPr>
              <a:t>3</a:t>
            </a:r>
            <a:r>
              <a:rPr lang="zh-CN" altLang="zh-CN" dirty="0" smtClean="0">
                <a:effectLst/>
              </a:rPr>
              <a:t>－</a:t>
            </a:r>
            <a:r>
              <a:rPr lang="en-US" altLang="zh-CN" dirty="0">
                <a:effectLst/>
              </a:rPr>
              <a:t>3</a:t>
            </a:r>
            <a:r>
              <a:rPr lang="zh-CN" altLang="zh-CN" dirty="0" smtClean="0">
                <a:effectLst/>
              </a:rPr>
              <a:t>】</a:t>
            </a:r>
            <a:r>
              <a:rPr lang="en-US" altLang="zh-CN" dirty="0" smtClean="0">
                <a:effectLst/>
              </a:rPr>
              <a:t>          </a:t>
            </a:r>
            <a:endParaRPr lang="zh-CN" altLang="zh-CN" dirty="0">
              <a:effectLst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87044" name="矩形 6"/>
          <p:cNvSpPr>
            <a:spLocks noChangeArrowheads="1"/>
          </p:cNvSpPr>
          <p:nvPr/>
        </p:nvSpPr>
        <p:spPr bwMode="auto">
          <a:xfrm>
            <a:off x="4443413" y="3244850"/>
            <a:ext cx="257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 </a:t>
            </a:r>
            <a:endParaRPr lang="zh-CN" altLang="zh-CN"/>
          </a:p>
        </p:txBody>
      </p:sp>
      <p:pic>
        <p:nvPicPr>
          <p:cNvPr id="8704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3244850"/>
            <a:ext cx="2976562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4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8" y="981075"/>
            <a:ext cx="8007350" cy="4191000"/>
          </a:xfrm>
        </p:spPr>
        <p:txBody>
          <a:bodyPr/>
          <a:lstStyle/>
          <a:p>
            <a:pPr>
              <a:defRPr/>
            </a:pPr>
            <a:r>
              <a:rPr lang="zh-CN" altLang="zh-CN" sz="2400" dirty="0">
                <a:effectLst/>
              </a:rPr>
              <a:t>图【十字星示意图</a:t>
            </a:r>
            <a:r>
              <a:rPr lang="en-US" altLang="zh-CN" sz="2400" dirty="0">
                <a:effectLst/>
              </a:rPr>
              <a:t> </a:t>
            </a:r>
            <a:r>
              <a:rPr lang="en-US" altLang="zh-CN" sz="2400" dirty="0" smtClean="0">
                <a:effectLst/>
              </a:rPr>
              <a:t>3</a:t>
            </a:r>
            <a:r>
              <a:rPr lang="zh-CN" altLang="zh-CN" sz="2400" dirty="0" smtClean="0">
                <a:effectLst/>
              </a:rPr>
              <a:t>－</a:t>
            </a:r>
            <a:r>
              <a:rPr lang="en-US" altLang="zh-CN" sz="2400" dirty="0">
                <a:effectLst/>
              </a:rPr>
              <a:t>3</a:t>
            </a:r>
            <a:r>
              <a:rPr lang="zh-CN" altLang="zh-CN" sz="2400" dirty="0">
                <a:effectLst/>
              </a:rPr>
              <a:t>】中，如果上影线与下影线长度相等或接近相等，说明多空</a:t>
            </a:r>
            <a:r>
              <a:rPr lang="zh-CN" altLang="zh-CN" sz="2400" dirty="0" smtClean="0">
                <a:effectLst/>
              </a:rPr>
              <a:t>双方</a:t>
            </a:r>
            <a:r>
              <a:rPr lang="zh-CN" altLang="zh-CN" sz="2400" dirty="0">
                <a:effectLst/>
              </a:rPr>
              <a:t>买卖力量暂时达到平衡状态，如图中（</a:t>
            </a:r>
            <a:r>
              <a:rPr lang="en-US" altLang="zh-CN" sz="2400" dirty="0">
                <a:effectLst/>
              </a:rPr>
              <a:t>A</a:t>
            </a:r>
            <a:r>
              <a:rPr lang="zh-CN" altLang="zh-CN" sz="2400" dirty="0">
                <a:effectLst/>
              </a:rPr>
              <a:t>）的情况。</a:t>
            </a:r>
          </a:p>
          <a:p>
            <a:pPr>
              <a:defRPr/>
            </a:pPr>
            <a:r>
              <a:rPr lang="zh-CN" altLang="zh-CN" sz="2400" dirty="0">
                <a:effectLst/>
              </a:rPr>
              <a:t>如果下影线长，表示虽然买卖力量暂时平衡，但是未来市场偏于上升走势，如图中（</a:t>
            </a:r>
            <a:r>
              <a:rPr lang="en-US" altLang="zh-CN" sz="2400" dirty="0" smtClean="0">
                <a:effectLst/>
              </a:rPr>
              <a:t>B</a:t>
            </a:r>
            <a:r>
              <a:rPr lang="zh-CN" altLang="en-US" sz="2400" dirty="0">
                <a:effectLst/>
              </a:rPr>
              <a:t>）</a:t>
            </a:r>
            <a:r>
              <a:rPr lang="zh-CN" altLang="zh-CN" sz="2400" dirty="0" smtClean="0">
                <a:effectLst/>
              </a:rPr>
              <a:t>的</a:t>
            </a:r>
            <a:r>
              <a:rPr lang="zh-CN" altLang="zh-CN" sz="2400" dirty="0">
                <a:effectLst/>
              </a:rPr>
              <a:t>情况。</a:t>
            </a:r>
          </a:p>
          <a:p>
            <a:pPr>
              <a:defRPr/>
            </a:pPr>
            <a:r>
              <a:rPr lang="zh-CN" altLang="zh-CN" sz="2400" dirty="0">
                <a:effectLst/>
              </a:rPr>
              <a:t>如果上影线长，表示虽然买卖力量暂时平衡，但是未来市场偏于下降走势，如图中（</a:t>
            </a:r>
            <a:r>
              <a:rPr lang="en-US" altLang="zh-CN" sz="2400" dirty="0">
                <a:effectLst/>
              </a:rPr>
              <a:t>C</a:t>
            </a:r>
            <a:r>
              <a:rPr lang="zh-CN" altLang="zh-CN" sz="2400" dirty="0" smtClean="0">
                <a:effectLst/>
              </a:rPr>
              <a:t>）的</a:t>
            </a:r>
            <a:r>
              <a:rPr lang="zh-CN" altLang="zh-CN" sz="2400" dirty="0">
                <a:effectLst/>
              </a:rPr>
              <a:t>情况。</a:t>
            </a:r>
          </a:p>
          <a:p>
            <a:pPr>
              <a:defRPr/>
            </a:pPr>
            <a:r>
              <a:rPr lang="zh-CN" altLang="zh-CN" sz="2400" dirty="0">
                <a:effectLst/>
              </a:rPr>
              <a:t>在上升趋势中，如果出现在主升浪顶部，提示卖出信号（卖出平仓已有多头头寸）；</a:t>
            </a:r>
            <a:r>
              <a:rPr lang="zh-CN" altLang="zh-CN" sz="2400" dirty="0" smtClean="0">
                <a:effectLst/>
              </a:rPr>
              <a:t>如果</a:t>
            </a:r>
            <a:r>
              <a:rPr lang="zh-CN" altLang="zh-CN" sz="2400" dirty="0">
                <a:effectLst/>
              </a:rPr>
              <a:t>十字星出现在调整浪底部，提示买入信号（建立新的多头头寸）。如图【上升趋势十字</a:t>
            </a:r>
            <a:r>
              <a:rPr lang="zh-CN" altLang="zh-CN" sz="2400" dirty="0" smtClean="0">
                <a:effectLst/>
              </a:rPr>
              <a:t>星位置</a:t>
            </a:r>
            <a:r>
              <a:rPr lang="zh-CN" altLang="zh-CN" sz="2400" dirty="0">
                <a:effectLst/>
              </a:rPr>
              <a:t>示意图</a:t>
            </a:r>
            <a:r>
              <a:rPr lang="en-US" altLang="zh-CN" sz="2400" dirty="0">
                <a:effectLst/>
              </a:rPr>
              <a:t> 4</a:t>
            </a:r>
            <a:r>
              <a:rPr lang="zh-CN" altLang="zh-CN" sz="2400" dirty="0">
                <a:effectLst/>
              </a:rPr>
              <a:t>－</a:t>
            </a:r>
            <a:r>
              <a:rPr lang="en-US" altLang="zh-CN" sz="2400" dirty="0">
                <a:effectLst/>
              </a:rPr>
              <a:t>4</a:t>
            </a:r>
            <a:r>
              <a:rPr lang="zh-CN" altLang="zh-CN" sz="2400" dirty="0">
                <a:effectLst/>
              </a:rPr>
              <a:t>】所示。</a:t>
            </a:r>
          </a:p>
          <a:p>
            <a:pPr>
              <a:defRPr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64621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052513"/>
            <a:ext cx="60737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27088" y="5084763"/>
            <a:ext cx="8007350" cy="11557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ffectLst/>
              </a:rPr>
              <a:t>【</a:t>
            </a:r>
            <a:r>
              <a:rPr lang="zh-CN" altLang="zh-CN" dirty="0" smtClean="0">
                <a:effectLst/>
              </a:rPr>
              <a:t>上升趋势十字星位置示意图</a:t>
            </a:r>
            <a:r>
              <a:rPr lang="en-US" altLang="zh-CN" dirty="0" smtClean="0">
                <a:effectLst/>
              </a:rPr>
              <a:t> 3</a:t>
            </a:r>
            <a:r>
              <a:rPr lang="zh-CN" altLang="zh-CN" dirty="0" smtClean="0">
                <a:effectLst/>
              </a:rPr>
              <a:t>－</a:t>
            </a:r>
            <a:r>
              <a:rPr lang="en-US" altLang="zh-CN" dirty="0" smtClean="0">
                <a:effectLst/>
              </a:rPr>
              <a:t>4】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13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2205038"/>
            <a:ext cx="8385175" cy="14319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第二章    趋势的基本概念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108812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55875" y="1341438"/>
            <a:ext cx="6337300" cy="457835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zh-CN" altLang="zh-CN" sz="2400" dirty="0" smtClean="0">
                <a:effectLst/>
              </a:rPr>
              <a:t>什么</a:t>
            </a:r>
            <a:r>
              <a:rPr lang="zh-CN" altLang="zh-CN" sz="2400" dirty="0">
                <a:effectLst/>
              </a:rPr>
              <a:t>是主升浪，什么是调整浪</a:t>
            </a:r>
            <a:r>
              <a:rPr lang="zh-CN" altLang="zh-CN" sz="2400" dirty="0" smtClean="0">
                <a:effectLst/>
              </a:rPr>
              <a:t>？</a:t>
            </a:r>
            <a:endParaRPr lang="en-US" altLang="zh-CN" sz="2400" dirty="0" smtClean="0">
              <a:effectLst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zh-CN" altLang="zh-CN" sz="2400" dirty="0">
              <a:effectLst/>
            </a:endParaRPr>
          </a:p>
          <a:p>
            <a:pPr>
              <a:defRPr/>
            </a:pPr>
            <a:r>
              <a:rPr lang="zh-CN" altLang="zh-CN" sz="2400" dirty="0">
                <a:effectLst/>
              </a:rPr>
              <a:t>与主趋势（上升趋势）方向一致的浪，我们称为主升浪；与主</a:t>
            </a:r>
            <a:r>
              <a:rPr lang="zh-CN" altLang="zh-CN" sz="2400" dirty="0" smtClean="0">
                <a:effectLst/>
              </a:rPr>
              <a:t>趋势（</a:t>
            </a:r>
            <a:r>
              <a:rPr lang="zh-CN" altLang="zh-CN" sz="2400" dirty="0">
                <a:effectLst/>
              </a:rPr>
              <a:t>上升趋势）方向相反的浪，我们称为上升趋势的调整浪</a:t>
            </a:r>
            <a:r>
              <a:rPr lang="zh-CN" altLang="zh-CN" sz="2400" dirty="0" smtClean="0">
                <a:effectLst/>
              </a:rPr>
              <a:t>。</a:t>
            </a:r>
            <a:endParaRPr lang="en-US" altLang="zh-CN" sz="2400" dirty="0" smtClean="0">
              <a:effectLst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zh-CN" altLang="zh-CN" sz="2400" dirty="0">
              <a:effectLst/>
            </a:endParaRPr>
          </a:p>
          <a:p>
            <a:pPr>
              <a:defRPr/>
            </a:pPr>
            <a:r>
              <a:rPr lang="zh-CN" altLang="zh-CN" sz="2400" dirty="0">
                <a:effectLst/>
              </a:rPr>
              <a:t>同理，主跌浪就是与主趋势（下降趋势）相同的浪，我们称为主</a:t>
            </a:r>
            <a:r>
              <a:rPr lang="zh-CN" altLang="zh-CN" sz="2400" dirty="0" smtClean="0">
                <a:effectLst/>
              </a:rPr>
              <a:t>跌浪</a:t>
            </a:r>
            <a:r>
              <a:rPr lang="zh-CN" altLang="zh-CN" sz="2400" dirty="0">
                <a:effectLst/>
              </a:rPr>
              <a:t>；与主趋势（下降趋势）方向相反的浪，我们称为下降趋势的</a:t>
            </a:r>
            <a:r>
              <a:rPr lang="zh-CN" altLang="zh-CN" sz="2400" dirty="0" smtClean="0">
                <a:effectLst/>
              </a:rPr>
              <a:t>调整</a:t>
            </a:r>
            <a:r>
              <a:rPr lang="zh-CN" altLang="zh-CN" sz="2400" dirty="0">
                <a:effectLst/>
              </a:rPr>
              <a:t>浪。</a:t>
            </a:r>
          </a:p>
          <a:p>
            <a:pPr>
              <a:defRPr/>
            </a:pPr>
            <a:endParaRPr lang="zh-CN" altLang="en-US" sz="2800" dirty="0"/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412875"/>
            <a:ext cx="167005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498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84213" y="981075"/>
            <a:ext cx="8007350" cy="504031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在下降趋势中，如果十字星出现在调整浪顶部，提示卖出信号（卖出平仓已有多头头寸）；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如果出现在主跌浪底部，提示买入信号（买入新的多头头寸）。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如图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下降趋势十字星位置示意图 </a:t>
            </a:r>
            <a:r>
              <a:rPr lang="en-US" altLang="zh-CN" dirty="0" smtClean="0"/>
              <a:t>3</a:t>
            </a:r>
            <a:r>
              <a:rPr lang="zh-CN" altLang="en-US" dirty="0" smtClean="0"/>
              <a:t>－</a:t>
            </a:r>
            <a:r>
              <a:rPr lang="en-US" altLang="zh-CN" dirty="0" smtClean="0"/>
              <a:t>5】</a:t>
            </a:r>
            <a:r>
              <a:rPr lang="zh-CN" altLang="en-US" dirty="0" smtClean="0"/>
              <a:t>所示。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007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73688"/>
            <a:ext cx="8007350" cy="722312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下降趋势十字星位置示意图 </a:t>
            </a:r>
            <a:r>
              <a:rPr lang="en-US" altLang="zh-CN" dirty="0" smtClean="0"/>
              <a:t>3</a:t>
            </a:r>
            <a:r>
              <a:rPr lang="zh-CN" altLang="en-US" dirty="0" smtClean="0"/>
              <a:t>－</a:t>
            </a:r>
            <a:r>
              <a:rPr lang="en-US" altLang="zh-CN" dirty="0" smtClean="0"/>
              <a:t>5】</a:t>
            </a:r>
            <a:endParaRPr lang="zh-CN" altLang="en-US" dirty="0"/>
          </a:p>
        </p:txBody>
      </p:sp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268413"/>
            <a:ext cx="5926138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787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>
                <a:effectLst/>
              </a:rPr>
              <a:t>二．锤子线和倒锤子</a:t>
            </a:r>
            <a:r>
              <a:rPr lang="zh-CN" altLang="zh-CN" dirty="0" smtClean="0">
                <a:effectLst/>
              </a:rPr>
              <a:t>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．锤子线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锤子线的特点是下影线较长、实体较小，通常是下影线是实体部分的两倍左右，实体可以是黑的也可以是白的，是重要的底部反转形态。如图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锤子线示意图 </a:t>
            </a:r>
            <a:r>
              <a:rPr lang="en-US" altLang="zh-CN" dirty="0" smtClean="0"/>
              <a:t>3</a:t>
            </a:r>
            <a:r>
              <a:rPr lang="zh-CN" altLang="en-US" dirty="0" smtClean="0"/>
              <a:t>－</a:t>
            </a:r>
            <a:r>
              <a:rPr lang="en-US" altLang="zh-CN" dirty="0" smtClean="0"/>
              <a:t>6】</a:t>
            </a:r>
            <a:r>
              <a:rPr lang="zh-CN" altLang="en-US" dirty="0" smtClean="0"/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2551792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7088" y="5229225"/>
            <a:ext cx="8007350" cy="650875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锤子线示意图 </a:t>
            </a:r>
            <a:r>
              <a:rPr lang="en-US" altLang="zh-CN" dirty="0" smtClean="0"/>
              <a:t>3</a:t>
            </a:r>
            <a:r>
              <a:rPr lang="zh-CN" altLang="en-US" dirty="0" smtClean="0"/>
              <a:t>－</a:t>
            </a:r>
            <a:r>
              <a:rPr lang="en-US" altLang="zh-CN" dirty="0" smtClean="0"/>
              <a:t>6】</a:t>
            </a:r>
            <a:endParaRPr lang="zh-CN" altLang="en-US" dirty="0"/>
          </a:p>
        </p:txBody>
      </p:sp>
      <p:pic>
        <p:nvPicPr>
          <p:cNvPr id="942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00213"/>
            <a:ext cx="2806700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8486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0713"/>
            <a:ext cx="8007350" cy="5475287"/>
          </a:xfrm>
        </p:spPr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zh-CN" dirty="0" smtClean="0">
                <a:effectLst/>
              </a:rPr>
              <a:t>在</a:t>
            </a:r>
            <a:r>
              <a:rPr lang="zh-CN" altLang="zh-CN" dirty="0">
                <a:effectLst/>
              </a:rPr>
              <a:t>上升趋势中，如果锤子线出现在回调浪的底部，提示买入信号（买入新的多头头寸）</a:t>
            </a:r>
            <a:r>
              <a:rPr lang="zh-CN" altLang="zh-CN" dirty="0" smtClean="0">
                <a:effectLst/>
              </a:rPr>
              <a:t>。如图所</a:t>
            </a:r>
            <a:r>
              <a:rPr lang="zh-CN" altLang="zh-CN" dirty="0">
                <a:effectLst/>
              </a:rPr>
              <a:t>示。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  <p:pic>
        <p:nvPicPr>
          <p:cNvPr id="952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276475"/>
            <a:ext cx="6053138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17563" y="5949950"/>
            <a:ext cx="8007350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r>
              <a:rPr lang="zh-CN" altLang="zh-CN" dirty="0" smtClean="0">
                <a:effectLst/>
              </a:rPr>
              <a:t>【上升趋势锤子线位置示意图</a:t>
            </a:r>
            <a:r>
              <a:rPr lang="en-US" altLang="zh-CN" dirty="0" smtClean="0">
                <a:effectLst/>
              </a:rPr>
              <a:t> 3</a:t>
            </a:r>
            <a:r>
              <a:rPr lang="zh-CN" altLang="zh-CN" dirty="0" smtClean="0">
                <a:effectLst/>
              </a:rPr>
              <a:t>－</a:t>
            </a:r>
            <a:r>
              <a:rPr lang="en-US" altLang="zh-CN" dirty="0" smtClean="0">
                <a:effectLst/>
              </a:rPr>
              <a:t>7</a:t>
            </a:r>
            <a:r>
              <a:rPr lang="zh-CN" altLang="zh-CN" dirty="0" smtClean="0">
                <a:effectLst/>
              </a:rPr>
              <a:t>】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4118911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0713"/>
            <a:ext cx="8007350" cy="5475287"/>
          </a:xfrm>
        </p:spPr>
        <p:txBody>
          <a:bodyPr/>
          <a:lstStyle/>
          <a:p>
            <a:pPr>
              <a:defRPr/>
            </a:pPr>
            <a:r>
              <a:rPr lang="zh-CN" altLang="zh-CN" dirty="0">
                <a:effectLst/>
              </a:rPr>
              <a:t>在下降趋势中，如果锤子线出现在主跌浪底部，提示买入信号（买入平仓已有空头头寸）</a:t>
            </a:r>
            <a:r>
              <a:rPr lang="zh-CN" altLang="zh-CN" dirty="0" smtClean="0">
                <a:effectLst/>
              </a:rPr>
              <a:t>。如图所</a:t>
            </a:r>
            <a:r>
              <a:rPr lang="zh-CN" altLang="zh-CN" dirty="0">
                <a:effectLst/>
              </a:rPr>
              <a:t>示。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17563" y="5949950"/>
            <a:ext cx="8007350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r>
              <a:rPr lang="zh-CN" altLang="zh-CN" dirty="0" smtClean="0">
                <a:effectLst/>
              </a:rPr>
              <a:t>【下降趋势锤子线位置示意图</a:t>
            </a:r>
            <a:r>
              <a:rPr lang="en-US" altLang="zh-CN" dirty="0" smtClean="0">
                <a:effectLst/>
              </a:rPr>
              <a:t> 3</a:t>
            </a:r>
            <a:r>
              <a:rPr lang="zh-CN" altLang="zh-CN" dirty="0" smtClean="0">
                <a:effectLst/>
              </a:rPr>
              <a:t>－</a:t>
            </a:r>
            <a:r>
              <a:rPr lang="en-US" altLang="zh-CN" dirty="0" smtClean="0">
                <a:effectLst/>
              </a:rPr>
              <a:t>8</a:t>
            </a:r>
            <a:r>
              <a:rPr lang="zh-CN" altLang="zh-CN" dirty="0" smtClean="0">
                <a:effectLst/>
              </a:rPr>
              <a:t>】</a:t>
            </a:r>
            <a:endParaRPr lang="zh-CN" altLang="en-US" kern="0" dirty="0"/>
          </a:p>
        </p:txBody>
      </p:sp>
      <p:pic>
        <p:nvPicPr>
          <p:cNvPr id="962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276475"/>
            <a:ext cx="60706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1425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2</a:t>
            </a:r>
            <a:r>
              <a:rPr lang="zh-CN" altLang="zh-CN" dirty="0">
                <a:effectLst/>
              </a:rPr>
              <a:t>．倒锤子线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倒锤子线与锤子线相反，其较小的实体位于价格区间的下端，其上影线较长，通常为实体的 </a:t>
            </a:r>
            <a:r>
              <a:rPr lang="en-US" altLang="zh-CN" dirty="0" smtClean="0"/>
              <a:t>2 </a:t>
            </a:r>
            <a:r>
              <a:rPr lang="zh-CN" altLang="en-US" dirty="0" smtClean="0"/>
              <a:t>倍以上，是重要的顶部反转形态。如图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倒锤子线示意图 </a:t>
            </a:r>
            <a:r>
              <a:rPr lang="en-US" altLang="zh-CN" dirty="0" smtClean="0"/>
              <a:t>3</a:t>
            </a:r>
            <a:r>
              <a:rPr lang="zh-CN" altLang="en-US" dirty="0" smtClean="0"/>
              <a:t>－</a:t>
            </a:r>
            <a:r>
              <a:rPr lang="en-US" altLang="zh-CN" dirty="0" smtClean="0"/>
              <a:t>9】</a:t>
            </a:r>
            <a:r>
              <a:rPr lang="zh-CN" altLang="en-US" dirty="0" smtClean="0"/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380345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7088" y="5229225"/>
            <a:ext cx="8007350" cy="650875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倒锤子线示意图 </a:t>
            </a:r>
            <a:r>
              <a:rPr lang="en-US" altLang="zh-CN" dirty="0" smtClean="0"/>
              <a:t>3</a:t>
            </a:r>
            <a:r>
              <a:rPr lang="zh-CN" altLang="en-US" dirty="0" smtClean="0"/>
              <a:t>－</a:t>
            </a:r>
            <a:r>
              <a:rPr lang="en-US" altLang="zh-CN" dirty="0" smtClean="0"/>
              <a:t>9】</a:t>
            </a:r>
            <a:endParaRPr lang="zh-CN" altLang="en-US" dirty="0"/>
          </a:p>
        </p:txBody>
      </p:sp>
      <p:pic>
        <p:nvPicPr>
          <p:cNvPr id="983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773238"/>
            <a:ext cx="2820987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372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0713"/>
            <a:ext cx="8007350" cy="5475287"/>
          </a:xfrm>
        </p:spPr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zh-CN" dirty="0">
                <a:effectLst/>
              </a:rPr>
              <a:t>在上升趋势中，如果锤子线出现在回调浪的底部，提示买入信号（买入新的多头头寸）</a:t>
            </a:r>
            <a:r>
              <a:rPr lang="zh-CN" altLang="zh-CN" dirty="0" smtClean="0">
                <a:effectLst/>
              </a:rPr>
              <a:t>。如图所</a:t>
            </a:r>
            <a:r>
              <a:rPr lang="zh-CN" altLang="zh-CN" dirty="0">
                <a:effectLst/>
              </a:rPr>
              <a:t>示。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  <p:pic>
        <p:nvPicPr>
          <p:cNvPr id="993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276475"/>
            <a:ext cx="6053138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17563" y="5949950"/>
            <a:ext cx="8007350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r>
              <a:rPr lang="zh-CN" altLang="zh-CN" dirty="0" smtClean="0">
                <a:effectLst/>
              </a:rPr>
              <a:t>【上升趋势锤子线位置示意图</a:t>
            </a:r>
            <a:r>
              <a:rPr lang="en-US" altLang="zh-CN" dirty="0" smtClean="0">
                <a:effectLst/>
              </a:rPr>
              <a:t> 3</a:t>
            </a:r>
            <a:r>
              <a:rPr lang="zh-CN" altLang="zh-CN" dirty="0" smtClean="0">
                <a:effectLst/>
              </a:rPr>
              <a:t>－</a:t>
            </a:r>
            <a:r>
              <a:rPr lang="en-US" altLang="zh-CN" dirty="0" smtClean="0">
                <a:effectLst/>
              </a:rPr>
              <a:t>10</a:t>
            </a:r>
            <a:r>
              <a:rPr lang="zh-CN" altLang="zh-CN" dirty="0" smtClean="0">
                <a:effectLst/>
              </a:rPr>
              <a:t>】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92137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趋势的概念</a:t>
            </a:r>
          </a:p>
        </p:txBody>
      </p:sp>
      <p:sp>
        <p:nvSpPr>
          <p:cNvPr id="7885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smtClean="0"/>
              <a:t>趋势的概念是核心内容</a:t>
            </a:r>
            <a:r>
              <a:rPr lang="en-US" altLang="zh-CN" sz="2800" smtClean="0"/>
              <a:t>.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smtClean="0"/>
              <a:t>    我们使用的全部工具</a:t>
            </a:r>
            <a:r>
              <a:rPr lang="en-US" altLang="zh-CN" sz="2800" smtClean="0"/>
              <a:t>,</a:t>
            </a:r>
            <a:r>
              <a:rPr lang="zh-CN" altLang="en-US" sz="2800" smtClean="0"/>
              <a:t>诸如支撑和阻挡水平、价格形态、移动平均线、趋势线等等，唯一目的就是辅助我们估量市场的趋势，从而顺应趋势的方向做交易。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smtClean="0"/>
              <a:t>趋势就是市场何去何从的方向，市场运动的特征就是曲折蜿蜒，就像大海的波浪一样，具有相当明显的峰和谷。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smtClean="0"/>
              <a:t>所谓趋势，就是由这些波峰和波谷依次上升或下降的方向所构成的。</a:t>
            </a:r>
          </a:p>
        </p:txBody>
      </p:sp>
    </p:spTree>
    <p:extLst>
      <p:ext uri="{BB962C8B-B14F-4D97-AF65-F5344CB8AC3E}">
        <p14:creationId xmlns:p14="http://schemas.microsoft.com/office/powerpoint/2010/main" val="29582648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0713"/>
            <a:ext cx="8007350" cy="5475287"/>
          </a:xfrm>
        </p:spPr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dirty="0" smtClean="0">
                <a:effectLst/>
              </a:rPr>
              <a:t>在下降趋势中，如果倒锤子线出现在回调浪顶部，提供卖出信号（卖出建立新的空头头寸），如图所示。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17563" y="5949950"/>
            <a:ext cx="8007350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r>
              <a:rPr lang="en-US" altLang="zh-CN" dirty="0" smtClean="0">
                <a:effectLst/>
              </a:rPr>
              <a:t>【</a:t>
            </a:r>
            <a:r>
              <a:rPr lang="zh-CN" altLang="en-US" dirty="0" smtClean="0">
                <a:effectLst/>
              </a:rPr>
              <a:t>下降趋势倒锤子线示意图 </a:t>
            </a:r>
            <a:r>
              <a:rPr lang="en-US" altLang="zh-CN" dirty="0" smtClean="0">
                <a:effectLst/>
              </a:rPr>
              <a:t>3</a:t>
            </a:r>
            <a:r>
              <a:rPr lang="zh-CN" altLang="en-US" dirty="0" smtClean="0">
                <a:effectLst/>
              </a:rPr>
              <a:t>－</a:t>
            </a:r>
            <a:r>
              <a:rPr lang="en-US" altLang="zh-CN" dirty="0" smtClean="0">
                <a:effectLst/>
              </a:rPr>
              <a:t>11】</a:t>
            </a:r>
            <a:endParaRPr lang="zh-CN" altLang="en-US" kern="0" dirty="0"/>
          </a:p>
        </p:txBody>
      </p:sp>
      <p:pic>
        <p:nvPicPr>
          <p:cNvPr id="1003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63" y="2317750"/>
            <a:ext cx="6103937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1748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565400"/>
            <a:ext cx="7921625" cy="1431925"/>
          </a:xfrm>
        </p:spPr>
        <p:txBody>
          <a:bodyPr/>
          <a:lstStyle/>
          <a:p>
            <a:pPr algn="ctr">
              <a:defRPr/>
            </a:pPr>
            <a:r>
              <a:rPr lang="zh-CN" altLang="en-US" dirty="0"/>
              <a:t>两</a:t>
            </a:r>
            <a:r>
              <a:rPr lang="zh-CN" altLang="en-US" dirty="0" smtClean="0"/>
              <a:t> 根 </a:t>
            </a:r>
            <a:r>
              <a:rPr lang="en-US" altLang="zh-CN" dirty="0" smtClean="0"/>
              <a:t>K </a:t>
            </a:r>
            <a:r>
              <a:rPr lang="zh-CN" altLang="en-US" dirty="0" smtClean="0"/>
              <a:t>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5479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/>
              </a:rPr>
              <a:t>一</a:t>
            </a:r>
            <a:r>
              <a:rPr lang="zh-CN" altLang="zh-CN" dirty="0" smtClean="0">
                <a:effectLst/>
              </a:rPr>
              <a:t>．</a:t>
            </a:r>
            <a:r>
              <a:rPr lang="zh-CN" altLang="zh-CN" dirty="0">
                <a:effectLst/>
              </a:rPr>
              <a:t>阴包阳和阳包阴</a:t>
            </a:r>
            <a:endParaRPr lang="zh-CN" altLang="en-US" dirty="0"/>
          </a:p>
        </p:txBody>
      </p:sp>
      <p:sp>
        <p:nvSpPr>
          <p:cNvPr id="1024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ffectLst/>
              </a:rPr>
              <a:t>1</a:t>
            </a:r>
            <a:r>
              <a:rPr lang="zh-CN" altLang="zh-CN" smtClean="0">
                <a:effectLst/>
              </a:rPr>
              <a:t>．阴包阳</a:t>
            </a:r>
          </a:p>
          <a:p>
            <a:endParaRPr lang="en-US" altLang="zh-CN" smtClean="0">
              <a:effectLst/>
            </a:endParaRPr>
          </a:p>
          <a:p>
            <a:r>
              <a:rPr lang="zh-CN" altLang="zh-CN" smtClean="0">
                <a:effectLst/>
              </a:rPr>
              <a:t>阴包阳由两根颜</a:t>
            </a:r>
            <a:r>
              <a:rPr lang="en-US" altLang="zh-CN" smtClean="0">
                <a:effectLst/>
              </a:rPr>
              <a:t> K </a:t>
            </a:r>
            <a:r>
              <a:rPr lang="zh-CN" altLang="zh-CN" smtClean="0">
                <a:effectLst/>
              </a:rPr>
              <a:t>线组成，第一根为阳线，第二根为阴线，第二根阴线的实体完全覆盖第一根阳线的实体，是重要的顶部反转形态。如图【阴包阳示意图</a:t>
            </a:r>
            <a:r>
              <a:rPr lang="en-US" altLang="zh-CN" smtClean="0">
                <a:effectLst/>
              </a:rPr>
              <a:t> 3</a:t>
            </a:r>
            <a:r>
              <a:rPr lang="zh-CN" altLang="zh-CN" smtClean="0">
                <a:effectLst/>
              </a:rPr>
              <a:t>－</a:t>
            </a:r>
            <a:r>
              <a:rPr lang="en-US" altLang="zh-CN" smtClean="0">
                <a:effectLst/>
              </a:rPr>
              <a:t>12</a:t>
            </a:r>
            <a:r>
              <a:rPr lang="zh-CN" altLang="zh-CN" smtClean="0">
                <a:effectLst/>
              </a:rPr>
              <a:t>】所示。</a:t>
            </a:r>
          </a:p>
        </p:txBody>
      </p:sp>
    </p:spTree>
    <p:extLst>
      <p:ext uri="{BB962C8B-B14F-4D97-AF65-F5344CB8AC3E}">
        <p14:creationId xmlns:p14="http://schemas.microsoft.com/office/powerpoint/2010/main" val="9694326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7088" y="5229225"/>
            <a:ext cx="8007350" cy="650875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  <a:defRPr/>
            </a:pPr>
            <a:r>
              <a:rPr lang="zh-CN" altLang="zh-CN" dirty="0" smtClean="0">
                <a:effectLst/>
              </a:rPr>
              <a:t>【阴包阳示意图</a:t>
            </a:r>
            <a:r>
              <a:rPr lang="en-US" altLang="zh-CN" dirty="0" smtClean="0">
                <a:effectLst/>
              </a:rPr>
              <a:t> 3</a:t>
            </a:r>
            <a:r>
              <a:rPr lang="zh-CN" altLang="zh-CN" dirty="0" smtClean="0">
                <a:effectLst/>
              </a:rPr>
              <a:t>－</a:t>
            </a:r>
            <a:r>
              <a:rPr lang="en-US" altLang="zh-CN" dirty="0" smtClean="0">
                <a:effectLst/>
              </a:rPr>
              <a:t>12</a:t>
            </a:r>
            <a:r>
              <a:rPr lang="zh-CN" altLang="zh-CN" dirty="0" smtClean="0">
                <a:effectLst/>
              </a:rPr>
              <a:t>】</a:t>
            </a:r>
            <a:endParaRPr lang="zh-CN" altLang="en-US" dirty="0"/>
          </a:p>
        </p:txBody>
      </p:sp>
      <p:pic>
        <p:nvPicPr>
          <p:cNvPr id="1034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844675"/>
            <a:ext cx="318452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5061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0713"/>
            <a:ext cx="8007350" cy="5475287"/>
          </a:xfrm>
        </p:spPr>
        <p:txBody>
          <a:bodyPr/>
          <a:lstStyle/>
          <a:p>
            <a:pPr>
              <a:defRPr/>
            </a:pPr>
            <a:r>
              <a:rPr lang="zh-CN" altLang="zh-CN" dirty="0">
                <a:effectLst/>
              </a:rPr>
              <a:t>在上升趋势中，如果阴包阳出现在主升浪的顶部，提供卖出信号（卖出平仓已有多</a:t>
            </a:r>
            <a:r>
              <a:rPr lang="zh-CN" altLang="zh-CN" dirty="0" smtClean="0">
                <a:effectLst/>
              </a:rPr>
              <a:t>头头寸）。如图所示。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17563" y="5949950"/>
            <a:ext cx="8007350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r>
              <a:rPr lang="zh-CN" altLang="zh-CN" dirty="0" smtClean="0">
                <a:effectLst/>
              </a:rPr>
              <a:t>【上升趋势阴包阳位置示意图</a:t>
            </a:r>
            <a:r>
              <a:rPr lang="en-US" altLang="zh-CN" dirty="0" smtClean="0">
                <a:effectLst/>
              </a:rPr>
              <a:t> 3</a:t>
            </a:r>
            <a:r>
              <a:rPr lang="zh-CN" altLang="zh-CN" dirty="0" smtClean="0">
                <a:effectLst/>
              </a:rPr>
              <a:t>－</a:t>
            </a:r>
            <a:r>
              <a:rPr lang="en-US" altLang="zh-CN" dirty="0" smtClean="0">
                <a:effectLst/>
              </a:rPr>
              <a:t>13</a:t>
            </a:r>
            <a:r>
              <a:rPr lang="zh-CN" altLang="zh-CN" dirty="0" smtClean="0">
                <a:effectLst/>
              </a:rPr>
              <a:t>】 </a:t>
            </a:r>
            <a:endParaRPr lang="zh-CN" altLang="en-US" kern="0" dirty="0"/>
          </a:p>
        </p:txBody>
      </p:sp>
      <p:pic>
        <p:nvPicPr>
          <p:cNvPr id="1044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289175"/>
            <a:ext cx="60674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086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0713"/>
            <a:ext cx="8007350" cy="5475287"/>
          </a:xfrm>
        </p:spPr>
        <p:txBody>
          <a:bodyPr/>
          <a:lstStyle/>
          <a:p>
            <a:pPr>
              <a:defRPr/>
            </a:pPr>
            <a:r>
              <a:rPr lang="zh-CN" altLang="zh-CN" dirty="0">
                <a:effectLst/>
              </a:rPr>
              <a:t>在下降趋势中，如果阴包阳出现在调整浪顶部和，提供卖出信号（卖出新的空头头寸</a:t>
            </a:r>
            <a:r>
              <a:rPr lang="zh-CN" altLang="zh-CN" dirty="0" smtClean="0">
                <a:effectLst/>
              </a:rPr>
              <a:t>），如图所</a:t>
            </a:r>
            <a:r>
              <a:rPr lang="zh-CN" altLang="zh-CN" dirty="0">
                <a:effectLst/>
              </a:rPr>
              <a:t>示。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17563" y="5949950"/>
            <a:ext cx="8007350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r>
              <a:rPr lang="zh-CN" altLang="zh-CN" dirty="0" smtClean="0">
                <a:effectLst/>
              </a:rPr>
              <a:t>【下降趋势阴包阳位置示意图</a:t>
            </a:r>
            <a:r>
              <a:rPr lang="en-US" altLang="zh-CN" dirty="0" smtClean="0">
                <a:effectLst/>
              </a:rPr>
              <a:t> 3</a:t>
            </a:r>
            <a:r>
              <a:rPr lang="zh-CN" altLang="zh-CN" dirty="0" smtClean="0">
                <a:effectLst/>
              </a:rPr>
              <a:t>－</a:t>
            </a:r>
            <a:r>
              <a:rPr lang="en-US" altLang="zh-CN" dirty="0" smtClean="0">
                <a:effectLst/>
              </a:rPr>
              <a:t>14</a:t>
            </a:r>
            <a:r>
              <a:rPr lang="zh-CN" altLang="zh-CN" dirty="0" smtClean="0">
                <a:effectLst/>
              </a:rPr>
              <a:t>】</a:t>
            </a:r>
            <a:endParaRPr lang="zh-CN" altLang="en-US" kern="0" dirty="0"/>
          </a:p>
        </p:txBody>
      </p:sp>
      <p:pic>
        <p:nvPicPr>
          <p:cNvPr id="1054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3" y="2205038"/>
            <a:ext cx="60642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5116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2</a:t>
            </a:r>
            <a:r>
              <a:rPr lang="zh-CN" altLang="zh-CN" dirty="0">
                <a:effectLst/>
              </a:rPr>
              <a:t>．阳包</a:t>
            </a:r>
            <a:r>
              <a:rPr lang="zh-CN" altLang="zh-CN" dirty="0" smtClean="0">
                <a:effectLst/>
              </a:rPr>
              <a:t>阴</a:t>
            </a:r>
            <a:endParaRPr lang="en-US" altLang="zh-CN" dirty="0" smtClean="0">
              <a:effectLst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zh-CN" altLang="zh-CN" dirty="0">
              <a:effectLst/>
            </a:endParaRPr>
          </a:p>
          <a:p>
            <a:pPr>
              <a:defRPr/>
            </a:pPr>
            <a:r>
              <a:rPr lang="zh-CN" altLang="zh-CN" dirty="0">
                <a:effectLst/>
              </a:rPr>
              <a:t>阳包阴与阴包阳刚好相反，属看涨形态。由两根相反的</a:t>
            </a:r>
            <a:r>
              <a:rPr lang="en-US" altLang="zh-CN" dirty="0">
                <a:effectLst/>
              </a:rPr>
              <a:t> K </a:t>
            </a:r>
            <a:r>
              <a:rPr lang="zh-CN" altLang="zh-CN" dirty="0">
                <a:effectLst/>
              </a:rPr>
              <a:t>线组成，第一根为阴线，</a:t>
            </a:r>
            <a:r>
              <a:rPr lang="zh-CN" altLang="zh-CN" dirty="0" smtClean="0">
                <a:effectLst/>
              </a:rPr>
              <a:t>第二</a:t>
            </a:r>
            <a:r>
              <a:rPr lang="zh-CN" altLang="zh-CN" dirty="0">
                <a:effectLst/>
              </a:rPr>
              <a:t>根为阳线，第二根阳线的实体完全覆盖第一根阴线的实体，是重要的底部反转形态。如</a:t>
            </a:r>
            <a:r>
              <a:rPr lang="zh-CN" altLang="zh-CN" dirty="0" smtClean="0">
                <a:effectLst/>
              </a:rPr>
              <a:t>图【</a:t>
            </a:r>
            <a:r>
              <a:rPr lang="zh-CN" altLang="zh-CN" dirty="0">
                <a:effectLst/>
              </a:rPr>
              <a:t>阳包阴示意图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smtClean="0">
                <a:effectLst/>
              </a:rPr>
              <a:t>3</a:t>
            </a:r>
            <a:r>
              <a:rPr lang="zh-CN" altLang="zh-CN" dirty="0" smtClean="0">
                <a:effectLst/>
              </a:rPr>
              <a:t>－</a:t>
            </a:r>
            <a:r>
              <a:rPr lang="en-US" altLang="zh-CN" dirty="0">
                <a:effectLst/>
              </a:rPr>
              <a:t>15</a:t>
            </a:r>
            <a:r>
              <a:rPr lang="zh-CN" altLang="zh-CN" dirty="0">
                <a:effectLst/>
              </a:rPr>
              <a:t>】所示。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92475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7088" y="5229225"/>
            <a:ext cx="8007350" cy="650875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  <a:defRPr/>
            </a:pPr>
            <a:r>
              <a:rPr lang="zh-CN" altLang="zh-CN" dirty="0" smtClean="0">
                <a:effectLst/>
              </a:rPr>
              <a:t>【阳包阴示意图</a:t>
            </a:r>
            <a:r>
              <a:rPr lang="en-US" altLang="zh-CN" dirty="0" smtClean="0">
                <a:effectLst/>
              </a:rPr>
              <a:t> 3</a:t>
            </a:r>
            <a:r>
              <a:rPr lang="zh-CN" altLang="zh-CN" dirty="0" smtClean="0">
                <a:effectLst/>
              </a:rPr>
              <a:t>－</a:t>
            </a:r>
            <a:r>
              <a:rPr lang="en-US" altLang="zh-CN" dirty="0" smtClean="0">
                <a:effectLst/>
              </a:rPr>
              <a:t>15</a:t>
            </a:r>
            <a:r>
              <a:rPr lang="zh-CN" altLang="zh-CN" dirty="0" smtClean="0">
                <a:effectLst/>
              </a:rPr>
              <a:t>】</a:t>
            </a:r>
            <a:endParaRPr lang="zh-CN" altLang="en-US" dirty="0"/>
          </a:p>
        </p:txBody>
      </p:sp>
      <p:pic>
        <p:nvPicPr>
          <p:cNvPr id="1075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844675"/>
            <a:ext cx="316865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31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0713"/>
            <a:ext cx="8007350" cy="5475287"/>
          </a:xfrm>
        </p:spPr>
        <p:txBody>
          <a:bodyPr/>
          <a:lstStyle/>
          <a:p>
            <a:pPr>
              <a:defRPr/>
            </a:pPr>
            <a:r>
              <a:rPr lang="zh-CN" altLang="zh-CN" dirty="0">
                <a:effectLst/>
              </a:rPr>
              <a:t>在上升趋势中，如果阳包阴出现在回调浪底部，提示买入信号（买入建立新的多头头寸）</a:t>
            </a:r>
            <a:r>
              <a:rPr lang="zh-CN" altLang="zh-CN" dirty="0" smtClean="0">
                <a:effectLst/>
              </a:rPr>
              <a:t>。如图所</a:t>
            </a:r>
            <a:r>
              <a:rPr lang="zh-CN" altLang="zh-CN" dirty="0">
                <a:effectLst/>
              </a:rPr>
              <a:t>示。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17563" y="5949950"/>
            <a:ext cx="8007350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r>
              <a:rPr lang="zh-CN" altLang="zh-CN" dirty="0" smtClean="0">
                <a:effectLst/>
              </a:rPr>
              <a:t>【上升趋势阳包阴位置示意图</a:t>
            </a:r>
            <a:r>
              <a:rPr lang="en-US" altLang="zh-CN" dirty="0" smtClean="0">
                <a:effectLst/>
              </a:rPr>
              <a:t> 3</a:t>
            </a:r>
            <a:r>
              <a:rPr lang="zh-CN" altLang="zh-CN" dirty="0" smtClean="0">
                <a:effectLst/>
              </a:rPr>
              <a:t>－</a:t>
            </a:r>
            <a:r>
              <a:rPr lang="en-US" altLang="zh-CN" dirty="0" smtClean="0">
                <a:effectLst/>
              </a:rPr>
              <a:t>16</a:t>
            </a:r>
            <a:r>
              <a:rPr lang="zh-CN" altLang="zh-CN" dirty="0" smtClean="0">
                <a:effectLst/>
              </a:rPr>
              <a:t>】</a:t>
            </a:r>
            <a:endParaRPr lang="zh-CN" altLang="en-US" kern="0" dirty="0"/>
          </a:p>
        </p:txBody>
      </p:sp>
      <p:pic>
        <p:nvPicPr>
          <p:cNvPr id="1085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276475"/>
            <a:ext cx="60610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4326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0713"/>
            <a:ext cx="8007350" cy="5475287"/>
          </a:xfrm>
        </p:spPr>
        <p:txBody>
          <a:bodyPr/>
          <a:lstStyle/>
          <a:p>
            <a:pPr>
              <a:defRPr/>
            </a:pPr>
            <a:r>
              <a:rPr lang="zh-CN" altLang="zh-CN" dirty="0">
                <a:effectLst/>
              </a:rPr>
              <a:t>在下降趋势中，如果阳包阴出现在主跌浪的底部，提供买入信号（买入平仓已有空头</a:t>
            </a:r>
            <a:r>
              <a:rPr lang="zh-CN" altLang="zh-CN" dirty="0" smtClean="0">
                <a:effectLst/>
              </a:rPr>
              <a:t>头寸</a:t>
            </a:r>
            <a:r>
              <a:rPr lang="zh-CN" altLang="zh-CN" dirty="0">
                <a:effectLst/>
              </a:rPr>
              <a:t>），如</a:t>
            </a:r>
            <a:r>
              <a:rPr lang="zh-CN" altLang="zh-CN" dirty="0" smtClean="0">
                <a:effectLst/>
              </a:rPr>
              <a:t>图所</a:t>
            </a:r>
            <a:r>
              <a:rPr lang="zh-CN" altLang="zh-CN" dirty="0">
                <a:effectLst/>
              </a:rPr>
              <a:t>示。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17563" y="5949950"/>
            <a:ext cx="8007350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r>
              <a:rPr lang="zh-CN" altLang="zh-CN" dirty="0" smtClean="0">
                <a:effectLst/>
              </a:rPr>
              <a:t>【下降趋势阳包阴位置示意图</a:t>
            </a:r>
            <a:r>
              <a:rPr lang="en-US" altLang="zh-CN" dirty="0" smtClean="0">
                <a:effectLst/>
              </a:rPr>
              <a:t> 3</a:t>
            </a:r>
            <a:r>
              <a:rPr lang="zh-CN" altLang="zh-CN" dirty="0" smtClean="0">
                <a:effectLst/>
              </a:rPr>
              <a:t>－</a:t>
            </a:r>
            <a:r>
              <a:rPr lang="en-US" altLang="zh-CN" dirty="0" smtClean="0">
                <a:effectLst/>
              </a:rPr>
              <a:t>17</a:t>
            </a:r>
            <a:r>
              <a:rPr lang="zh-CN" altLang="zh-CN" dirty="0" smtClean="0">
                <a:effectLst/>
              </a:rPr>
              <a:t>】</a:t>
            </a:r>
            <a:endParaRPr lang="zh-CN" altLang="en-US" kern="0" dirty="0"/>
          </a:p>
        </p:txBody>
      </p:sp>
      <p:pic>
        <p:nvPicPr>
          <p:cNvPr id="1095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276475"/>
            <a:ext cx="60325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73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>
                <a:effectLst/>
              </a:rPr>
              <a:t>如何判断趋势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zh-CN" sz="2800" smtClean="0">
                <a:effectLst/>
              </a:rPr>
              <a:t>趋势解决的问题：市场往哪里走。就是涨还是跌</a:t>
            </a:r>
            <a:endParaRPr lang="en-US" altLang="zh-CN" sz="2800" smtClean="0">
              <a:effectLst/>
            </a:endParaRPr>
          </a:p>
          <a:p>
            <a:pPr>
              <a:buFont typeface="Wingdings" pitchFamily="2" charset="2"/>
              <a:buNone/>
              <a:defRPr/>
            </a:pPr>
            <a:endParaRPr lang="zh-CN" altLang="zh-CN" sz="2800" smtClean="0">
              <a:effectLst/>
            </a:endParaRPr>
          </a:p>
          <a:p>
            <a:pPr>
              <a:defRPr/>
            </a:pPr>
            <a:r>
              <a:rPr lang="zh-CN" altLang="zh-CN" sz="2800" smtClean="0">
                <a:effectLst/>
              </a:rPr>
              <a:t>上涨趋势：由一系列的涨势构成，每一段涨势都持续向上穿越先前的高点，中间夹杂的回调低点不会突破前一波跌势的低点。上涨趋势由不断抬高的高点和低点构成。</a:t>
            </a:r>
            <a:endParaRPr lang="zh-CN" altLang="en-US" sz="2800" smtClean="0">
              <a:effectLst/>
            </a:endParaRPr>
          </a:p>
          <a:p>
            <a:pPr>
              <a:defRPr/>
            </a:pPr>
            <a:r>
              <a:rPr lang="zh-CN" altLang="zh-CN" sz="2800" smtClean="0">
                <a:effectLst/>
              </a:rPr>
              <a:t>下跌趋势：由一系列跌势构成，每一段跌势都持续向下穿越先前的低点，中间夹杂的反弹高点不会突破前一波涨势的高点。下跌趋势由不断降低的低点和高点构成。</a:t>
            </a:r>
          </a:p>
          <a:p>
            <a:pPr>
              <a:defRPr/>
            </a:pP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5028135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/>
              </a:rPr>
              <a:t>二</a:t>
            </a:r>
            <a:r>
              <a:rPr lang="zh-CN" altLang="zh-CN" dirty="0" smtClean="0">
                <a:effectLst/>
              </a:rPr>
              <a:t>．</a:t>
            </a:r>
            <a:r>
              <a:rPr lang="zh-CN" altLang="zh-CN" dirty="0">
                <a:effectLst/>
              </a:rPr>
              <a:t>乌云盖顶和刺透形态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8" y="1700213"/>
            <a:ext cx="8007350" cy="4191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1</a:t>
            </a:r>
            <a:r>
              <a:rPr lang="zh-CN" altLang="zh-CN" dirty="0">
                <a:effectLst/>
              </a:rPr>
              <a:t>．乌云盖</a:t>
            </a:r>
            <a:r>
              <a:rPr lang="zh-CN" altLang="zh-CN" dirty="0" smtClean="0">
                <a:effectLst/>
              </a:rPr>
              <a:t>顶</a:t>
            </a:r>
            <a:endParaRPr lang="en-US" altLang="zh-CN" dirty="0" smtClean="0">
              <a:effectLst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zh-CN" altLang="zh-CN" dirty="0">
              <a:effectLst/>
            </a:endParaRPr>
          </a:p>
          <a:p>
            <a:pPr>
              <a:defRPr/>
            </a:pPr>
            <a:r>
              <a:rPr lang="zh-CN" altLang="zh-CN" dirty="0">
                <a:effectLst/>
              </a:rPr>
              <a:t>乌云盖顶由两根蜡烛线组成，属于顶部反转形态。第一根</a:t>
            </a:r>
            <a:r>
              <a:rPr lang="en-US" altLang="zh-CN" dirty="0">
                <a:effectLst/>
              </a:rPr>
              <a:t> K </a:t>
            </a:r>
            <a:r>
              <a:rPr lang="zh-CN" altLang="zh-CN" dirty="0">
                <a:effectLst/>
              </a:rPr>
              <a:t>线为长的阳线，第二根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smtClean="0">
                <a:effectLst/>
              </a:rPr>
              <a:t>K</a:t>
            </a:r>
            <a:r>
              <a:rPr lang="zh-CN" altLang="zh-CN" dirty="0" smtClean="0">
                <a:effectLst/>
              </a:rPr>
              <a:t>线</a:t>
            </a:r>
            <a:r>
              <a:rPr lang="zh-CN" altLang="zh-CN" dirty="0">
                <a:effectLst/>
              </a:rPr>
              <a:t>为高开（或平开）的阴线，收市价接近当日的最低水平，并且要超过前一根实体的</a:t>
            </a:r>
            <a:r>
              <a:rPr lang="en-US" altLang="zh-CN" dirty="0">
                <a:effectLst/>
              </a:rPr>
              <a:t> 50</a:t>
            </a:r>
            <a:r>
              <a:rPr lang="en-US" altLang="zh-CN" dirty="0" smtClean="0">
                <a:effectLst/>
              </a:rPr>
              <a:t>%</a:t>
            </a:r>
            <a:r>
              <a:rPr lang="zh-CN" altLang="en-US" dirty="0">
                <a:effectLst/>
              </a:rPr>
              <a:t>。</a:t>
            </a:r>
            <a:r>
              <a:rPr lang="zh-CN" altLang="zh-CN" dirty="0" smtClean="0">
                <a:effectLst/>
              </a:rPr>
              <a:t>下</a:t>
            </a:r>
            <a:r>
              <a:rPr lang="zh-CN" altLang="zh-CN" dirty="0">
                <a:effectLst/>
              </a:rPr>
              <a:t>穿实体的比例越高，形成顶部的可能性就越高。如图【乌云盖顶示意图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smtClean="0">
                <a:effectLst/>
              </a:rPr>
              <a:t>3</a:t>
            </a:r>
            <a:r>
              <a:rPr lang="zh-CN" altLang="zh-CN" dirty="0" smtClean="0">
                <a:effectLst/>
              </a:rPr>
              <a:t>－</a:t>
            </a:r>
            <a:r>
              <a:rPr lang="en-US" altLang="zh-CN" dirty="0">
                <a:effectLst/>
              </a:rPr>
              <a:t>18</a:t>
            </a:r>
            <a:r>
              <a:rPr lang="zh-CN" altLang="zh-CN" dirty="0">
                <a:effectLst/>
              </a:rPr>
              <a:t>】所示。</a:t>
            </a:r>
          </a:p>
        </p:txBody>
      </p:sp>
    </p:spTree>
    <p:extLst>
      <p:ext uri="{BB962C8B-B14F-4D97-AF65-F5344CB8AC3E}">
        <p14:creationId xmlns:p14="http://schemas.microsoft.com/office/powerpoint/2010/main" val="10764346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7088" y="5229225"/>
            <a:ext cx="8007350" cy="650875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  <a:defRPr/>
            </a:pPr>
            <a:r>
              <a:rPr lang="en-US" altLang="zh-CN" dirty="0" smtClean="0">
                <a:effectLst/>
              </a:rPr>
              <a:t>【</a:t>
            </a:r>
            <a:r>
              <a:rPr lang="zh-CN" altLang="zh-CN" dirty="0" smtClean="0">
                <a:effectLst/>
              </a:rPr>
              <a:t>乌云盖顶示意图</a:t>
            </a:r>
            <a:r>
              <a:rPr lang="en-US" altLang="zh-CN" dirty="0" smtClean="0">
                <a:effectLst/>
              </a:rPr>
              <a:t> 3</a:t>
            </a:r>
            <a:r>
              <a:rPr lang="zh-CN" altLang="zh-CN" dirty="0" smtClean="0">
                <a:effectLst/>
              </a:rPr>
              <a:t>－</a:t>
            </a:r>
            <a:r>
              <a:rPr lang="en-US" altLang="zh-CN" dirty="0" smtClean="0">
                <a:effectLst/>
              </a:rPr>
              <a:t>18</a:t>
            </a:r>
            <a:r>
              <a:rPr lang="zh-CN" altLang="zh-CN" dirty="0" smtClean="0">
                <a:effectLst/>
              </a:rPr>
              <a:t>】</a:t>
            </a:r>
            <a:endParaRPr lang="zh-CN" altLang="en-US" dirty="0"/>
          </a:p>
        </p:txBody>
      </p:sp>
      <p:pic>
        <p:nvPicPr>
          <p:cNvPr id="1116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844675"/>
            <a:ext cx="296545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51411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0713"/>
            <a:ext cx="8007350" cy="5475287"/>
          </a:xfrm>
        </p:spPr>
        <p:txBody>
          <a:bodyPr/>
          <a:lstStyle/>
          <a:p>
            <a:pPr>
              <a:defRPr/>
            </a:pPr>
            <a:r>
              <a:rPr lang="zh-CN" altLang="zh-CN" dirty="0">
                <a:effectLst/>
              </a:rPr>
              <a:t>在上升趋势中，如果乌云盖顶出现在主升浪顶部，提示卖出信号（卖出平仓已有多头</a:t>
            </a:r>
            <a:r>
              <a:rPr lang="zh-CN" altLang="zh-CN" dirty="0" smtClean="0">
                <a:effectLst/>
              </a:rPr>
              <a:t>头寸</a:t>
            </a:r>
            <a:r>
              <a:rPr lang="zh-CN" altLang="zh-CN" dirty="0">
                <a:effectLst/>
              </a:rPr>
              <a:t>）。如</a:t>
            </a:r>
            <a:r>
              <a:rPr lang="zh-CN" altLang="zh-CN" dirty="0" smtClean="0">
                <a:effectLst/>
              </a:rPr>
              <a:t>图所</a:t>
            </a:r>
            <a:r>
              <a:rPr lang="zh-CN" altLang="zh-CN" dirty="0">
                <a:effectLst/>
              </a:rPr>
              <a:t>示。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17563" y="5949950"/>
            <a:ext cx="8007350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r>
              <a:rPr lang="zh-CN" altLang="zh-CN" dirty="0" smtClean="0">
                <a:effectLst/>
              </a:rPr>
              <a:t>【上升趋势乌云盖顶位置示意图</a:t>
            </a:r>
            <a:r>
              <a:rPr lang="en-US" altLang="zh-CN" dirty="0" smtClean="0">
                <a:effectLst/>
              </a:rPr>
              <a:t> 3</a:t>
            </a:r>
            <a:r>
              <a:rPr lang="zh-CN" altLang="zh-CN" dirty="0" smtClean="0">
                <a:effectLst/>
              </a:rPr>
              <a:t>－</a:t>
            </a:r>
            <a:r>
              <a:rPr lang="en-US" altLang="zh-CN" dirty="0" smtClean="0">
                <a:effectLst/>
              </a:rPr>
              <a:t>19</a:t>
            </a:r>
            <a:r>
              <a:rPr lang="zh-CN" altLang="zh-CN" dirty="0" smtClean="0">
                <a:effectLst/>
              </a:rPr>
              <a:t>】</a:t>
            </a:r>
            <a:endParaRPr lang="zh-CN" altLang="en-US" kern="0" dirty="0"/>
          </a:p>
        </p:txBody>
      </p:sp>
      <p:pic>
        <p:nvPicPr>
          <p:cNvPr id="1126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289175"/>
            <a:ext cx="60674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35523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0713"/>
            <a:ext cx="8007350" cy="5475287"/>
          </a:xfrm>
        </p:spPr>
        <p:txBody>
          <a:bodyPr/>
          <a:lstStyle/>
          <a:p>
            <a:pPr>
              <a:defRPr/>
            </a:pPr>
            <a:r>
              <a:rPr lang="zh-CN" altLang="zh-CN" dirty="0">
                <a:effectLst/>
              </a:rPr>
              <a:t>在下降趋势中，如果乌云盖顶出现在调整浪顶部，提示卖出信号（卖出建立新的空头</a:t>
            </a:r>
            <a:r>
              <a:rPr lang="zh-CN" altLang="zh-CN" dirty="0" smtClean="0">
                <a:effectLst/>
              </a:rPr>
              <a:t>头寸</a:t>
            </a:r>
            <a:r>
              <a:rPr lang="zh-CN" altLang="zh-CN" dirty="0">
                <a:effectLst/>
              </a:rPr>
              <a:t>）。如</a:t>
            </a:r>
            <a:r>
              <a:rPr lang="zh-CN" altLang="zh-CN" dirty="0" smtClean="0">
                <a:effectLst/>
              </a:rPr>
              <a:t>图所</a:t>
            </a:r>
            <a:r>
              <a:rPr lang="zh-CN" altLang="zh-CN" dirty="0">
                <a:effectLst/>
              </a:rPr>
              <a:t>示。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17563" y="5949950"/>
            <a:ext cx="8007350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r>
              <a:rPr lang="zh-CN" altLang="zh-CN" dirty="0" smtClean="0">
                <a:effectLst/>
              </a:rPr>
              <a:t>【下降趋势乌云盖顶位置示意图</a:t>
            </a:r>
            <a:r>
              <a:rPr lang="en-US" altLang="zh-CN" dirty="0" smtClean="0">
                <a:effectLst/>
              </a:rPr>
              <a:t> 3</a:t>
            </a:r>
            <a:r>
              <a:rPr lang="zh-CN" altLang="zh-CN" dirty="0" smtClean="0">
                <a:effectLst/>
              </a:rPr>
              <a:t>－ </a:t>
            </a:r>
            <a:r>
              <a:rPr lang="en-US" altLang="zh-CN" dirty="0" smtClean="0">
                <a:effectLst/>
              </a:rPr>
              <a:t>20</a:t>
            </a:r>
            <a:r>
              <a:rPr lang="zh-CN" altLang="zh-CN" dirty="0" smtClean="0">
                <a:effectLst/>
              </a:rPr>
              <a:t>】</a:t>
            </a:r>
            <a:endParaRPr lang="zh-CN" altLang="en-US" kern="0" dirty="0"/>
          </a:p>
        </p:txBody>
      </p:sp>
      <p:pic>
        <p:nvPicPr>
          <p:cNvPr id="1136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276475"/>
            <a:ext cx="6049962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9294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8" y="1412875"/>
            <a:ext cx="8007350" cy="4191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2</a:t>
            </a:r>
            <a:r>
              <a:rPr lang="zh-CN" altLang="zh-CN" dirty="0">
                <a:effectLst/>
              </a:rPr>
              <a:t>．刺透</a:t>
            </a:r>
            <a:r>
              <a:rPr lang="zh-CN" altLang="zh-CN" dirty="0" smtClean="0">
                <a:effectLst/>
              </a:rPr>
              <a:t>形态</a:t>
            </a:r>
            <a:endParaRPr lang="en-US" altLang="zh-CN" dirty="0" smtClean="0">
              <a:effectLst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zh-CN" altLang="zh-CN" dirty="0">
              <a:effectLst/>
            </a:endParaRPr>
          </a:p>
          <a:p>
            <a:pPr>
              <a:defRPr/>
            </a:pPr>
            <a:r>
              <a:rPr lang="zh-CN" altLang="zh-CN" dirty="0">
                <a:effectLst/>
              </a:rPr>
              <a:t>刺透形态是乌云盖顶的相反形态，由两根蜡烛线组成，第一根为长阴线，第二根低开</a:t>
            </a:r>
            <a:r>
              <a:rPr lang="zh-CN" altLang="zh-CN" dirty="0" smtClean="0">
                <a:effectLst/>
              </a:rPr>
              <a:t>的长</a:t>
            </a:r>
            <a:r>
              <a:rPr lang="zh-CN" altLang="zh-CN" dirty="0">
                <a:effectLst/>
              </a:rPr>
              <a:t>阳线，而且收盘价位穿越第一根</a:t>
            </a:r>
            <a:r>
              <a:rPr lang="en-US" altLang="zh-CN" dirty="0">
                <a:effectLst/>
              </a:rPr>
              <a:t> K </a:t>
            </a:r>
            <a:r>
              <a:rPr lang="zh-CN" altLang="zh-CN" dirty="0">
                <a:effectLst/>
              </a:rPr>
              <a:t>线实体部分的</a:t>
            </a:r>
            <a:r>
              <a:rPr lang="en-US" altLang="zh-CN" dirty="0">
                <a:effectLst/>
              </a:rPr>
              <a:t> 50%</a:t>
            </a:r>
            <a:r>
              <a:rPr lang="zh-CN" altLang="zh-CN" dirty="0">
                <a:effectLst/>
              </a:rPr>
              <a:t>。穿越前一根实体的比例越高，</a:t>
            </a:r>
            <a:r>
              <a:rPr lang="zh-CN" altLang="zh-CN" dirty="0" smtClean="0">
                <a:effectLst/>
              </a:rPr>
              <a:t>准确性</a:t>
            </a:r>
            <a:r>
              <a:rPr lang="zh-CN" altLang="zh-CN" dirty="0">
                <a:effectLst/>
              </a:rPr>
              <a:t>就越高。刺头形态为重要的底部反转形态。如图【刺头形态顶示意图</a:t>
            </a:r>
            <a:r>
              <a:rPr lang="en-US" altLang="zh-CN" dirty="0">
                <a:effectLst/>
              </a:rPr>
              <a:t> 4</a:t>
            </a:r>
            <a:r>
              <a:rPr lang="zh-CN" altLang="zh-CN" dirty="0">
                <a:effectLst/>
              </a:rPr>
              <a:t>－</a:t>
            </a:r>
            <a:r>
              <a:rPr lang="en-US" altLang="zh-CN" dirty="0">
                <a:effectLst/>
              </a:rPr>
              <a:t>21</a:t>
            </a:r>
            <a:r>
              <a:rPr lang="zh-CN" altLang="zh-CN" dirty="0">
                <a:effectLst/>
              </a:rPr>
              <a:t>】所示。</a:t>
            </a:r>
          </a:p>
        </p:txBody>
      </p:sp>
    </p:spTree>
    <p:extLst>
      <p:ext uri="{BB962C8B-B14F-4D97-AF65-F5344CB8AC3E}">
        <p14:creationId xmlns:p14="http://schemas.microsoft.com/office/powerpoint/2010/main" val="5999133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7088" y="5229225"/>
            <a:ext cx="8007350" cy="650875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  <a:defRPr/>
            </a:pPr>
            <a:r>
              <a:rPr lang="zh-CN" altLang="zh-CN" dirty="0" smtClean="0">
                <a:effectLst/>
              </a:rPr>
              <a:t>【刺头形态顶示意图</a:t>
            </a:r>
            <a:r>
              <a:rPr lang="en-US" altLang="zh-CN" dirty="0" smtClean="0">
                <a:effectLst/>
              </a:rPr>
              <a:t> 3</a:t>
            </a:r>
            <a:r>
              <a:rPr lang="zh-CN" altLang="zh-CN" dirty="0" smtClean="0">
                <a:effectLst/>
              </a:rPr>
              <a:t>－</a:t>
            </a:r>
            <a:r>
              <a:rPr lang="en-US" altLang="zh-CN" dirty="0" smtClean="0">
                <a:effectLst/>
              </a:rPr>
              <a:t>21</a:t>
            </a:r>
            <a:r>
              <a:rPr lang="zh-CN" altLang="zh-CN" dirty="0" smtClean="0">
                <a:effectLst/>
              </a:rPr>
              <a:t>】</a:t>
            </a:r>
            <a:endParaRPr lang="zh-CN" altLang="en-US" dirty="0"/>
          </a:p>
        </p:txBody>
      </p:sp>
      <p:pic>
        <p:nvPicPr>
          <p:cNvPr id="1157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831975"/>
            <a:ext cx="283845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1040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0713"/>
            <a:ext cx="8007350" cy="5475287"/>
          </a:xfrm>
        </p:spPr>
        <p:txBody>
          <a:bodyPr/>
          <a:lstStyle/>
          <a:p>
            <a:pPr>
              <a:defRPr/>
            </a:pPr>
            <a:r>
              <a:rPr lang="zh-CN" altLang="zh-CN" dirty="0">
                <a:effectLst/>
              </a:rPr>
              <a:t>在上升趋势中，如果刺透形态出现在回调浪底部，提示买入信号（买入建立新的多头</a:t>
            </a:r>
            <a:r>
              <a:rPr lang="zh-CN" altLang="zh-CN" dirty="0" smtClean="0">
                <a:effectLst/>
              </a:rPr>
              <a:t>头寸</a:t>
            </a:r>
            <a:r>
              <a:rPr lang="zh-CN" altLang="zh-CN" dirty="0">
                <a:effectLst/>
              </a:rPr>
              <a:t>）。如</a:t>
            </a:r>
            <a:r>
              <a:rPr lang="zh-CN" altLang="zh-CN" dirty="0" smtClean="0">
                <a:effectLst/>
              </a:rPr>
              <a:t>图所</a:t>
            </a:r>
            <a:r>
              <a:rPr lang="zh-CN" altLang="zh-CN" dirty="0">
                <a:effectLst/>
              </a:rPr>
              <a:t>示。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17563" y="5949950"/>
            <a:ext cx="8007350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r>
              <a:rPr lang="zh-CN" altLang="zh-CN" dirty="0" smtClean="0">
                <a:effectLst/>
              </a:rPr>
              <a:t>【上升趋势刺头形态位置示意图</a:t>
            </a:r>
            <a:r>
              <a:rPr lang="en-US" altLang="zh-CN" dirty="0" smtClean="0">
                <a:effectLst/>
              </a:rPr>
              <a:t> 3</a:t>
            </a:r>
            <a:r>
              <a:rPr lang="zh-CN" altLang="zh-CN" dirty="0" smtClean="0">
                <a:effectLst/>
              </a:rPr>
              <a:t>－</a:t>
            </a:r>
            <a:r>
              <a:rPr lang="en-US" altLang="zh-CN" dirty="0" smtClean="0">
                <a:effectLst/>
              </a:rPr>
              <a:t>22</a:t>
            </a:r>
            <a:r>
              <a:rPr lang="zh-CN" altLang="zh-CN" dirty="0" smtClean="0">
                <a:effectLst/>
              </a:rPr>
              <a:t>】</a:t>
            </a:r>
            <a:endParaRPr lang="zh-CN" altLang="en-US" kern="0" dirty="0"/>
          </a:p>
        </p:txBody>
      </p:sp>
      <p:pic>
        <p:nvPicPr>
          <p:cNvPr id="1167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2276475"/>
            <a:ext cx="6075363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6557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0713"/>
            <a:ext cx="8007350" cy="5475287"/>
          </a:xfrm>
        </p:spPr>
        <p:txBody>
          <a:bodyPr/>
          <a:lstStyle/>
          <a:p>
            <a:pPr>
              <a:defRPr/>
            </a:pPr>
            <a:r>
              <a:rPr lang="zh-CN" altLang="zh-CN" dirty="0">
                <a:effectLst/>
              </a:rPr>
              <a:t>在下降趋势中，如果刺透形态出现在主跌浪的底部，提供买入信号（买入平仓已有</a:t>
            </a:r>
            <a:r>
              <a:rPr lang="zh-CN" altLang="zh-CN" dirty="0" smtClean="0">
                <a:effectLst/>
              </a:rPr>
              <a:t>多头头寸</a:t>
            </a:r>
            <a:r>
              <a:rPr lang="zh-CN" altLang="zh-CN" dirty="0">
                <a:effectLst/>
              </a:rPr>
              <a:t>），如</a:t>
            </a:r>
            <a:r>
              <a:rPr lang="zh-CN" altLang="zh-CN" dirty="0" smtClean="0">
                <a:effectLst/>
              </a:rPr>
              <a:t>图所</a:t>
            </a:r>
            <a:r>
              <a:rPr lang="zh-CN" altLang="zh-CN" dirty="0">
                <a:effectLst/>
              </a:rPr>
              <a:t>示</a:t>
            </a:r>
            <a:r>
              <a:rPr lang="zh-CN" altLang="zh-CN" dirty="0" smtClean="0">
                <a:effectLst/>
              </a:rPr>
              <a:t>。</a:t>
            </a:r>
            <a:endParaRPr lang="zh-CN" altLang="zh-CN" dirty="0">
              <a:effectLst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17563" y="5949950"/>
            <a:ext cx="8007350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r>
              <a:rPr lang="zh-CN" altLang="zh-CN" dirty="0" smtClean="0">
                <a:effectLst/>
              </a:rPr>
              <a:t>【下降趋势刺头形态位置示意图</a:t>
            </a:r>
            <a:r>
              <a:rPr lang="en-US" altLang="zh-CN" dirty="0" smtClean="0">
                <a:effectLst/>
              </a:rPr>
              <a:t> 3</a:t>
            </a:r>
            <a:r>
              <a:rPr lang="zh-CN" altLang="zh-CN" dirty="0" smtClean="0">
                <a:effectLst/>
              </a:rPr>
              <a:t>－</a:t>
            </a:r>
            <a:r>
              <a:rPr lang="en-US" altLang="zh-CN" dirty="0" smtClean="0">
                <a:effectLst/>
              </a:rPr>
              <a:t>23</a:t>
            </a:r>
            <a:r>
              <a:rPr lang="zh-CN" altLang="zh-CN" dirty="0" smtClean="0">
                <a:effectLst/>
              </a:rPr>
              <a:t>】</a:t>
            </a:r>
            <a:endParaRPr lang="zh-CN" altLang="en-US" kern="0" dirty="0"/>
          </a:p>
        </p:txBody>
      </p:sp>
      <p:pic>
        <p:nvPicPr>
          <p:cNvPr id="1177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2306638"/>
            <a:ext cx="6046787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617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565400"/>
            <a:ext cx="7921625" cy="1431925"/>
          </a:xfrm>
        </p:spPr>
        <p:txBody>
          <a:bodyPr/>
          <a:lstStyle/>
          <a:p>
            <a:pPr algn="ctr">
              <a:defRPr/>
            </a:pPr>
            <a:r>
              <a:rPr lang="zh-CN" altLang="en-US" dirty="0"/>
              <a:t>三</a:t>
            </a:r>
            <a:r>
              <a:rPr lang="zh-CN" altLang="en-US" dirty="0" smtClean="0"/>
              <a:t> 根 </a:t>
            </a:r>
            <a:r>
              <a:rPr lang="en-US" altLang="zh-CN" dirty="0" smtClean="0"/>
              <a:t>K </a:t>
            </a:r>
            <a:r>
              <a:rPr lang="zh-CN" altLang="en-US" dirty="0" smtClean="0"/>
              <a:t>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3925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>
                <a:effectLst/>
              </a:rPr>
              <a:t>启明星和黄昏星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8" y="1700213"/>
            <a:ext cx="8007350" cy="4191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ffectLst/>
              </a:rPr>
              <a:t>1</a:t>
            </a:r>
            <a:r>
              <a:rPr lang="zh-CN" altLang="zh-CN" dirty="0" smtClean="0">
                <a:effectLst/>
              </a:rPr>
              <a:t>．</a:t>
            </a:r>
            <a:r>
              <a:rPr lang="zh-CN" altLang="en-US" dirty="0" smtClean="0">
                <a:effectLst/>
              </a:rPr>
              <a:t>启明星</a:t>
            </a:r>
            <a:endParaRPr lang="en-US" altLang="zh-CN" dirty="0" smtClean="0">
              <a:effectLst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zh-CN" altLang="zh-CN" dirty="0" smtClean="0">
              <a:effectLst/>
            </a:endParaRPr>
          </a:p>
          <a:p>
            <a:pPr>
              <a:defRPr/>
            </a:pPr>
            <a:r>
              <a:rPr lang="zh-CN" altLang="en-US" dirty="0" smtClean="0">
                <a:effectLst/>
              </a:rPr>
              <a:t>启明星通常由三根 </a:t>
            </a:r>
            <a:r>
              <a:rPr lang="en-US" altLang="zh-CN" dirty="0" smtClean="0">
                <a:effectLst/>
              </a:rPr>
              <a:t>K </a:t>
            </a:r>
            <a:r>
              <a:rPr lang="zh-CN" altLang="en-US" dirty="0" smtClean="0">
                <a:effectLst/>
              </a:rPr>
              <a:t>线组成（有时可能由四或五根组成），第一根为长阴线，第二根为小的阴线或小的阳线，第三根是稍长的阳线，是最重要、最可靠的底部反转形态。如图</a:t>
            </a:r>
            <a:r>
              <a:rPr lang="en-US" altLang="zh-CN" dirty="0" smtClean="0">
                <a:effectLst/>
              </a:rPr>
              <a:t>【</a:t>
            </a:r>
            <a:r>
              <a:rPr lang="zh-CN" altLang="en-US" dirty="0" smtClean="0">
                <a:effectLst/>
              </a:rPr>
              <a:t>启明星示意图 </a:t>
            </a:r>
            <a:r>
              <a:rPr lang="en-US" altLang="zh-CN" dirty="0" smtClean="0">
                <a:effectLst/>
              </a:rPr>
              <a:t>3</a:t>
            </a:r>
            <a:r>
              <a:rPr lang="zh-CN" altLang="en-US" dirty="0" smtClean="0">
                <a:effectLst/>
              </a:rPr>
              <a:t>－</a:t>
            </a:r>
            <a:r>
              <a:rPr lang="en-US" altLang="zh-CN" dirty="0" smtClean="0">
                <a:effectLst/>
              </a:rPr>
              <a:t>24】</a:t>
            </a:r>
            <a:r>
              <a:rPr lang="zh-CN" altLang="en-US" dirty="0" smtClean="0">
                <a:effectLst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37188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趋势线</a:t>
            </a:r>
          </a:p>
        </p:txBody>
      </p:sp>
      <p:sp>
        <p:nvSpPr>
          <p:cNvPr id="798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趋势线是用来衡量价格波动的方向的直线，由趋势的方向可以明确地看出价格的趋势．</a:t>
            </a:r>
          </a:p>
          <a:p>
            <a:pPr eaLnBrk="1" hangingPunct="1">
              <a:defRPr/>
            </a:pPr>
            <a:r>
              <a:rPr lang="zh-CN" altLang="en-US" dirty="0" smtClean="0"/>
              <a:t>在上升趋势中，将两个低点连成一条线，得到上升趋势线，上升趋势线起支撑作用。</a:t>
            </a:r>
          </a:p>
          <a:p>
            <a:pPr eaLnBrk="1" hangingPunct="1">
              <a:defRPr/>
            </a:pPr>
            <a:r>
              <a:rPr lang="zh-CN" altLang="en-US" dirty="0" smtClean="0"/>
              <a:t>在下降趋势中，将两个高点连成一条线叫下降趋势线，下降趋势线起压力作用．</a:t>
            </a:r>
          </a:p>
        </p:txBody>
      </p:sp>
    </p:spTree>
    <p:extLst>
      <p:ext uri="{BB962C8B-B14F-4D97-AF65-F5344CB8AC3E}">
        <p14:creationId xmlns:p14="http://schemas.microsoft.com/office/powerpoint/2010/main" val="14753792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7088" y="5229225"/>
            <a:ext cx="8007350" cy="650875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  <a:defRPr/>
            </a:pPr>
            <a:r>
              <a:rPr lang="en-US" altLang="zh-CN" dirty="0" smtClean="0">
                <a:effectLst/>
              </a:rPr>
              <a:t>【</a:t>
            </a:r>
            <a:r>
              <a:rPr lang="zh-CN" altLang="en-US" dirty="0" smtClean="0">
                <a:effectLst/>
              </a:rPr>
              <a:t>启明星示意图 </a:t>
            </a:r>
            <a:r>
              <a:rPr lang="en-US" altLang="zh-CN" dirty="0" smtClean="0">
                <a:effectLst/>
              </a:rPr>
              <a:t>3</a:t>
            </a:r>
            <a:r>
              <a:rPr lang="zh-CN" altLang="en-US" dirty="0" smtClean="0">
                <a:effectLst/>
              </a:rPr>
              <a:t>－</a:t>
            </a:r>
            <a:r>
              <a:rPr lang="en-US" altLang="zh-CN" dirty="0" smtClean="0">
                <a:effectLst/>
              </a:rPr>
              <a:t>24】</a:t>
            </a:r>
            <a:endParaRPr lang="zh-CN" altLang="en-US" dirty="0"/>
          </a:p>
        </p:txBody>
      </p:sp>
      <p:pic>
        <p:nvPicPr>
          <p:cNvPr id="1208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779588"/>
            <a:ext cx="297656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3124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内容占位符 2"/>
          <p:cNvSpPr>
            <a:spLocks noGrp="1"/>
          </p:cNvSpPr>
          <p:nvPr>
            <p:ph idx="1"/>
          </p:nvPr>
        </p:nvSpPr>
        <p:spPr>
          <a:xfrm>
            <a:off x="838200" y="620713"/>
            <a:ext cx="8007350" cy="5475287"/>
          </a:xfrm>
        </p:spPr>
        <p:txBody>
          <a:bodyPr/>
          <a:lstStyle/>
          <a:p>
            <a:r>
              <a:rPr lang="zh-CN" altLang="zh-CN" smtClean="0">
                <a:effectLst/>
              </a:rPr>
              <a:t>在上升趋势中，如果启明星出现在回调浪的底部，提示重要的买入信号（买入建立新的多头头寸）。如图所示。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17563" y="5949950"/>
            <a:ext cx="8007350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r>
              <a:rPr lang="zh-CN" altLang="zh-CN" dirty="0" smtClean="0">
                <a:effectLst/>
              </a:rPr>
              <a:t>【上升趋势启明星位置示意图</a:t>
            </a:r>
            <a:r>
              <a:rPr lang="en-US" altLang="zh-CN" dirty="0" smtClean="0">
                <a:effectLst/>
              </a:rPr>
              <a:t> 3</a:t>
            </a:r>
            <a:r>
              <a:rPr lang="zh-CN" altLang="zh-CN" dirty="0" smtClean="0">
                <a:effectLst/>
              </a:rPr>
              <a:t>－</a:t>
            </a:r>
            <a:r>
              <a:rPr lang="en-US" altLang="zh-CN" dirty="0" smtClean="0">
                <a:effectLst/>
              </a:rPr>
              <a:t>25</a:t>
            </a:r>
            <a:r>
              <a:rPr lang="zh-CN" altLang="zh-CN" dirty="0" smtClean="0">
                <a:effectLst/>
              </a:rPr>
              <a:t>】</a:t>
            </a:r>
            <a:endParaRPr lang="zh-CN" altLang="en-US" kern="0" dirty="0"/>
          </a:p>
        </p:txBody>
      </p:sp>
      <p:pic>
        <p:nvPicPr>
          <p:cNvPr id="1218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205038"/>
            <a:ext cx="6078538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72309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0713"/>
            <a:ext cx="8007350" cy="5475287"/>
          </a:xfrm>
        </p:spPr>
        <p:txBody>
          <a:bodyPr/>
          <a:lstStyle/>
          <a:p>
            <a:pPr>
              <a:defRPr/>
            </a:pPr>
            <a:r>
              <a:rPr lang="zh-CN" altLang="zh-CN" dirty="0">
                <a:effectLst/>
              </a:rPr>
              <a:t>在下降趋势中，如果启明星出现在主跌浪底部，提供买入信号（买入平仓已有空投头寸）</a:t>
            </a:r>
            <a:r>
              <a:rPr lang="zh-CN" altLang="zh-CN" dirty="0" smtClean="0">
                <a:effectLst/>
              </a:rPr>
              <a:t>。如图所</a:t>
            </a:r>
            <a:r>
              <a:rPr lang="zh-CN" altLang="zh-CN" dirty="0">
                <a:effectLst/>
              </a:rPr>
              <a:t>示。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17563" y="5949950"/>
            <a:ext cx="8007350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r>
              <a:rPr lang="zh-CN" altLang="zh-CN" dirty="0" smtClean="0">
                <a:effectLst/>
              </a:rPr>
              <a:t>【下降趋势启明星位置示意图 </a:t>
            </a:r>
            <a:r>
              <a:rPr lang="en-US" altLang="zh-CN" dirty="0" smtClean="0">
                <a:effectLst/>
              </a:rPr>
              <a:t>3</a:t>
            </a:r>
            <a:r>
              <a:rPr lang="zh-CN" altLang="zh-CN" dirty="0" smtClean="0">
                <a:effectLst/>
              </a:rPr>
              <a:t>－２６】</a:t>
            </a:r>
            <a:endParaRPr lang="zh-CN" altLang="en-US" kern="0" dirty="0"/>
          </a:p>
        </p:txBody>
      </p:sp>
      <p:pic>
        <p:nvPicPr>
          <p:cNvPr id="1228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2276475"/>
            <a:ext cx="605948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5667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各种启明星示意</a:t>
            </a:r>
            <a:endParaRPr lang="zh-CN" altLang="en-US" dirty="0"/>
          </a:p>
        </p:txBody>
      </p:sp>
      <p:pic>
        <p:nvPicPr>
          <p:cNvPr id="1239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916113"/>
            <a:ext cx="459740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8904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8" y="1412875"/>
            <a:ext cx="8007350" cy="4191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2</a:t>
            </a:r>
            <a:r>
              <a:rPr lang="zh-CN" altLang="zh-CN" dirty="0">
                <a:effectLst/>
              </a:rPr>
              <a:t>．黄</a:t>
            </a:r>
            <a:r>
              <a:rPr lang="zh-CN" altLang="zh-CN" dirty="0" smtClean="0">
                <a:effectLst/>
              </a:rPr>
              <a:t>昏星</a:t>
            </a:r>
            <a:endParaRPr lang="en-US" altLang="zh-CN" dirty="0" smtClean="0">
              <a:effectLst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zh-CN" altLang="zh-CN" dirty="0">
              <a:effectLst/>
            </a:endParaRPr>
          </a:p>
          <a:p>
            <a:pPr>
              <a:defRPr/>
            </a:pPr>
            <a:r>
              <a:rPr lang="zh-CN" altLang="zh-CN" dirty="0">
                <a:effectLst/>
              </a:rPr>
              <a:t>黄昏星与启明星刚好相反，由三根</a:t>
            </a:r>
            <a:r>
              <a:rPr lang="en-US" altLang="zh-CN" dirty="0">
                <a:effectLst/>
              </a:rPr>
              <a:t> K </a:t>
            </a:r>
            <a:r>
              <a:rPr lang="zh-CN" altLang="zh-CN" dirty="0">
                <a:effectLst/>
              </a:rPr>
              <a:t>线组成，第一根是长阳线，第二根是小的阳线</a:t>
            </a:r>
            <a:r>
              <a:rPr lang="zh-CN" altLang="zh-CN" dirty="0" smtClean="0">
                <a:effectLst/>
              </a:rPr>
              <a:t>或小</a:t>
            </a:r>
            <a:r>
              <a:rPr lang="zh-CN" altLang="zh-CN" dirty="0">
                <a:effectLst/>
              </a:rPr>
              <a:t>的阴线，第三根是长阴线，是最重要、最可靠的顶部反转形态。如</a:t>
            </a:r>
            <a:r>
              <a:rPr lang="zh-CN" altLang="zh-CN" dirty="0" smtClean="0">
                <a:effectLst/>
              </a:rPr>
              <a:t>图【黄昏星示意图</a:t>
            </a:r>
            <a:r>
              <a:rPr lang="en-US" altLang="zh-CN" dirty="0" smtClean="0">
                <a:effectLst/>
              </a:rPr>
              <a:t> 3</a:t>
            </a:r>
            <a:r>
              <a:rPr lang="zh-CN" altLang="zh-CN" dirty="0" smtClean="0">
                <a:effectLst/>
              </a:rPr>
              <a:t>－</a:t>
            </a:r>
            <a:r>
              <a:rPr lang="en-US" altLang="zh-CN" dirty="0" smtClean="0">
                <a:effectLst/>
              </a:rPr>
              <a:t>27</a:t>
            </a:r>
            <a:r>
              <a:rPr lang="zh-CN" altLang="zh-CN" dirty="0" smtClean="0">
                <a:effectLst/>
              </a:rPr>
              <a:t>】所</a:t>
            </a:r>
            <a:r>
              <a:rPr lang="zh-CN" altLang="zh-CN" dirty="0">
                <a:effectLst/>
              </a:rPr>
              <a:t>示。</a:t>
            </a:r>
          </a:p>
        </p:txBody>
      </p:sp>
    </p:spTree>
    <p:extLst>
      <p:ext uri="{BB962C8B-B14F-4D97-AF65-F5344CB8AC3E}">
        <p14:creationId xmlns:p14="http://schemas.microsoft.com/office/powerpoint/2010/main" val="2966824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7088" y="5229225"/>
            <a:ext cx="8007350" cy="650875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  <a:defRPr/>
            </a:pPr>
            <a:r>
              <a:rPr lang="zh-CN" altLang="zh-CN" dirty="0" smtClean="0">
                <a:effectLst/>
              </a:rPr>
              <a:t>【黄昏星示意图</a:t>
            </a:r>
            <a:r>
              <a:rPr lang="en-US" altLang="zh-CN" dirty="0" smtClean="0">
                <a:effectLst/>
              </a:rPr>
              <a:t> 3</a:t>
            </a:r>
            <a:r>
              <a:rPr lang="zh-CN" altLang="zh-CN" dirty="0" smtClean="0">
                <a:effectLst/>
              </a:rPr>
              <a:t>－</a:t>
            </a:r>
            <a:r>
              <a:rPr lang="en-US" altLang="zh-CN" dirty="0" smtClean="0">
                <a:effectLst/>
              </a:rPr>
              <a:t>27</a:t>
            </a:r>
            <a:r>
              <a:rPr lang="zh-CN" altLang="zh-CN" dirty="0" smtClean="0">
                <a:effectLst/>
              </a:rPr>
              <a:t>】</a:t>
            </a:r>
            <a:endParaRPr lang="zh-CN" altLang="en-US" dirty="0"/>
          </a:p>
        </p:txBody>
      </p:sp>
      <p:pic>
        <p:nvPicPr>
          <p:cNvPr id="1259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5" y="1887538"/>
            <a:ext cx="282257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7108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0713"/>
            <a:ext cx="8007350" cy="5475287"/>
          </a:xfrm>
        </p:spPr>
        <p:txBody>
          <a:bodyPr/>
          <a:lstStyle/>
          <a:p>
            <a:pPr>
              <a:defRPr/>
            </a:pPr>
            <a:r>
              <a:rPr lang="zh-CN" altLang="zh-CN" dirty="0">
                <a:effectLst/>
              </a:rPr>
              <a:t>在上升趋势中，如果黄昏星出现在主升浪顶部，提示卖出信号（卖出平仓已有多头头寸</a:t>
            </a:r>
            <a:r>
              <a:rPr lang="zh-CN" altLang="zh-CN" dirty="0" smtClean="0">
                <a:effectLst/>
              </a:rPr>
              <a:t>），如图所</a:t>
            </a:r>
            <a:r>
              <a:rPr lang="zh-CN" altLang="zh-CN" dirty="0">
                <a:effectLst/>
              </a:rPr>
              <a:t>示。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17563" y="5949950"/>
            <a:ext cx="8007350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r>
              <a:rPr lang="zh-CN" altLang="zh-CN" dirty="0" smtClean="0">
                <a:effectLst/>
              </a:rPr>
              <a:t>【上升趋势黄昏星位置示意图</a:t>
            </a:r>
            <a:r>
              <a:rPr lang="en-US" altLang="zh-CN" dirty="0" smtClean="0">
                <a:effectLst/>
              </a:rPr>
              <a:t> 3</a:t>
            </a:r>
            <a:r>
              <a:rPr lang="zh-CN" altLang="zh-CN" dirty="0" smtClean="0">
                <a:effectLst/>
              </a:rPr>
              <a:t>－</a:t>
            </a:r>
            <a:r>
              <a:rPr lang="en-US" altLang="zh-CN" dirty="0" smtClean="0">
                <a:effectLst/>
              </a:rPr>
              <a:t>28</a:t>
            </a:r>
            <a:r>
              <a:rPr lang="zh-CN" altLang="zh-CN" dirty="0" smtClean="0">
                <a:effectLst/>
              </a:rPr>
              <a:t>】</a:t>
            </a:r>
            <a:endParaRPr lang="zh-CN" altLang="en-US" kern="0" dirty="0"/>
          </a:p>
        </p:txBody>
      </p:sp>
      <p:pic>
        <p:nvPicPr>
          <p:cNvPr id="1269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2205038"/>
            <a:ext cx="605313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81388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0713"/>
            <a:ext cx="8007350" cy="5475287"/>
          </a:xfrm>
        </p:spPr>
        <p:txBody>
          <a:bodyPr/>
          <a:lstStyle/>
          <a:p>
            <a:pPr>
              <a:defRPr/>
            </a:pPr>
            <a:r>
              <a:rPr lang="zh-CN" altLang="zh-CN" dirty="0">
                <a:effectLst/>
              </a:rPr>
              <a:t>在下降趋势中，如果黄昏星出现在调整浪顶部，提供卖出信号（卖出建立新的空投头寸</a:t>
            </a:r>
            <a:r>
              <a:rPr lang="zh-CN" altLang="zh-CN" dirty="0" smtClean="0">
                <a:effectLst/>
              </a:rPr>
              <a:t>），如图所</a:t>
            </a:r>
            <a:r>
              <a:rPr lang="zh-CN" altLang="zh-CN" dirty="0">
                <a:effectLst/>
              </a:rPr>
              <a:t>示。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17563" y="5949950"/>
            <a:ext cx="8007350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r>
              <a:rPr lang="zh-CN" altLang="zh-CN" dirty="0" smtClean="0">
                <a:effectLst/>
              </a:rPr>
              <a:t>【下降趋势黄昏星位置示意图</a:t>
            </a:r>
            <a:r>
              <a:rPr lang="en-US" altLang="zh-CN" dirty="0" smtClean="0">
                <a:effectLst/>
              </a:rPr>
              <a:t> 3</a:t>
            </a:r>
            <a:r>
              <a:rPr lang="zh-CN" altLang="zh-CN" dirty="0" smtClean="0">
                <a:effectLst/>
              </a:rPr>
              <a:t>－</a:t>
            </a:r>
            <a:r>
              <a:rPr lang="en-US" altLang="zh-CN" dirty="0" smtClean="0">
                <a:effectLst/>
              </a:rPr>
              <a:t>29</a:t>
            </a:r>
            <a:r>
              <a:rPr lang="zh-CN" altLang="zh-CN" dirty="0" smtClean="0">
                <a:effectLst/>
              </a:rPr>
              <a:t>】</a:t>
            </a:r>
            <a:endParaRPr lang="zh-CN" altLang="en-US" kern="0" dirty="0"/>
          </a:p>
        </p:txBody>
      </p:sp>
      <p:pic>
        <p:nvPicPr>
          <p:cNvPr id="1280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2276475"/>
            <a:ext cx="6081713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3643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各种黄昏星示意</a:t>
            </a:r>
            <a:endParaRPr lang="zh-CN" altLang="en-US" dirty="0"/>
          </a:p>
        </p:txBody>
      </p:sp>
      <p:pic>
        <p:nvPicPr>
          <p:cNvPr id="1290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916113"/>
            <a:ext cx="4979988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3968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第四部分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916113"/>
            <a:ext cx="7056438" cy="2365375"/>
          </a:xfrm>
        </p:spPr>
        <p:txBody>
          <a:bodyPr/>
          <a:lstStyle/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/>
              <a:t>   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/>
              <a:t>           </a:t>
            </a:r>
          </a:p>
          <a:p>
            <a:pPr lvl="2" algn="ctr"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重要的底部形态和顶部形态</a:t>
            </a:r>
            <a:endParaRPr lang="zh-CN" alt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264632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趋势的三种方向</a:t>
            </a:r>
          </a:p>
        </p:txBody>
      </p:sp>
      <p:sp>
        <p:nvSpPr>
          <p:cNvPr id="8089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上升趋势</a:t>
            </a:r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 flipV="1">
            <a:off x="1692275" y="4292600"/>
            <a:ext cx="1223963" cy="12239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2916238" y="4292600"/>
            <a:ext cx="360362" cy="43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 flipV="1">
            <a:off x="3276600" y="3284538"/>
            <a:ext cx="1150938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4427538" y="3284538"/>
            <a:ext cx="360362" cy="3603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 flipV="1">
            <a:off x="4787900" y="1773238"/>
            <a:ext cx="1655763" cy="18716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6289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　图形型态分析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492375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第一　　</a:t>
            </a:r>
            <a:r>
              <a:rPr lang="zh-CN" altLang="en-US" smtClean="0">
                <a:hlinkClick r:id="rId2" action="ppaction://hlinksldjump"/>
              </a:rPr>
              <a:t>反转型态</a:t>
            </a:r>
            <a:endParaRPr lang="zh-CN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指趋势正要发生反转，原先趋势即将结束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2400" smtClean="0"/>
          </a:p>
          <a:p>
            <a:pPr eaLnBrk="1" hangingPunct="1"/>
            <a:r>
              <a:rPr lang="zh-CN" altLang="en-US" smtClean="0"/>
              <a:t>第二　　持续型态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指市场很可能仅仅是暂时做一段时间休整，把近期的超买和超卖状态做一下调整，过后，现有趋势仍将继续发展。</a:t>
            </a:r>
          </a:p>
        </p:txBody>
      </p:sp>
    </p:spTree>
    <p:extLst>
      <p:ext uri="{BB962C8B-B14F-4D97-AF65-F5344CB8AC3E}">
        <p14:creationId xmlns:p14="http://schemas.microsoft.com/office/powerpoint/2010/main" val="26414335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900113" y="3789363"/>
            <a:ext cx="1219200" cy="1190625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600">
                <a:latin typeface="Tahoma" pitchFamily="34" charset="0"/>
              </a:rPr>
              <a:t>反转型态</a:t>
            </a:r>
          </a:p>
        </p:txBody>
      </p:sp>
      <p:sp>
        <p:nvSpPr>
          <p:cNvPr id="132099" name="Line 3"/>
          <p:cNvSpPr>
            <a:spLocks noChangeShapeType="1"/>
          </p:cNvSpPr>
          <p:nvPr/>
        </p:nvSpPr>
        <p:spPr bwMode="auto">
          <a:xfrm flipV="1">
            <a:off x="2195513" y="3560763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00" name="Line 4"/>
          <p:cNvSpPr>
            <a:spLocks noChangeShapeType="1"/>
          </p:cNvSpPr>
          <p:nvPr/>
        </p:nvSpPr>
        <p:spPr bwMode="auto">
          <a:xfrm>
            <a:off x="2271713" y="4398963"/>
            <a:ext cx="9906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3703638" y="3043238"/>
            <a:ext cx="2963862" cy="646112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600" b="1">
                <a:solidFill>
                  <a:srgbClr val="002060"/>
                </a:solidFill>
                <a:latin typeface="Tahoma" pitchFamily="34" charset="0"/>
              </a:rPr>
              <a:t>上升反转型态</a:t>
            </a: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3643313" y="5160963"/>
            <a:ext cx="2927350" cy="64135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600">
                <a:latin typeface="Tahoma" pitchFamily="34" charset="0"/>
              </a:rPr>
              <a:t>下跌反转型态</a:t>
            </a:r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-2339975" y="1268413"/>
            <a:ext cx="7770813" cy="1008062"/>
          </a:xfrm>
        </p:spPr>
        <p:txBody>
          <a:bodyPr/>
          <a:lstStyle/>
          <a:p>
            <a:pPr eaLnBrk="1" hangingPunct="1"/>
            <a:r>
              <a:rPr lang="zh-CN" altLang="en-US" smtClean="0"/>
              <a:t>反转型态的分类</a:t>
            </a:r>
          </a:p>
        </p:txBody>
      </p:sp>
    </p:spTree>
    <p:extLst>
      <p:ext uri="{BB962C8B-B14F-4D97-AF65-F5344CB8AC3E}">
        <p14:creationId xmlns:p14="http://schemas.microsoft.com/office/powerpoint/2010/main" val="22304272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Line 2"/>
          <p:cNvSpPr>
            <a:spLocks noChangeShapeType="1"/>
          </p:cNvSpPr>
          <p:nvPr/>
        </p:nvSpPr>
        <p:spPr bwMode="auto">
          <a:xfrm flipV="1">
            <a:off x="609600" y="4724400"/>
            <a:ext cx="457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>
            <a:off x="1066800" y="4724400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 flipV="1">
            <a:off x="1403350" y="3429000"/>
            <a:ext cx="6858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25" name="Line 5"/>
          <p:cNvSpPr>
            <a:spLocks noChangeShapeType="1"/>
          </p:cNvSpPr>
          <p:nvPr/>
        </p:nvSpPr>
        <p:spPr bwMode="auto">
          <a:xfrm>
            <a:off x="2057400" y="3429000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V="1">
            <a:off x="2362200" y="2590800"/>
            <a:ext cx="457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27" name="Line 7"/>
          <p:cNvSpPr>
            <a:spLocks noChangeShapeType="1"/>
          </p:cNvSpPr>
          <p:nvPr/>
        </p:nvSpPr>
        <p:spPr bwMode="auto">
          <a:xfrm>
            <a:off x="2819400" y="2590800"/>
            <a:ext cx="10668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1371600" y="990600"/>
            <a:ext cx="3200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1"/>
              <a:t>倒Ｖ形反转</a:t>
            </a:r>
          </a:p>
        </p:txBody>
      </p:sp>
      <p:sp>
        <p:nvSpPr>
          <p:cNvPr id="133129" name="Text Box 9"/>
          <p:cNvSpPr txBox="1">
            <a:spLocks noChangeArrowheads="1"/>
          </p:cNvSpPr>
          <p:nvPr/>
        </p:nvSpPr>
        <p:spPr bwMode="auto">
          <a:xfrm>
            <a:off x="4335463" y="3152775"/>
            <a:ext cx="4329112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2400"/>
              <a:t>1</a:t>
            </a:r>
            <a:r>
              <a:rPr lang="zh-CN" altLang="en-US" sz="2400"/>
              <a:t>、出现在涨势中。</a:t>
            </a:r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2</a:t>
            </a:r>
            <a:r>
              <a:rPr lang="zh-CN" altLang="en-US" sz="2400"/>
              <a:t>、上涨的速度越来越快，突然</a:t>
            </a:r>
          </a:p>
          <a:p>
            <a:r>
              <a:rPr lang="zh-CN" altLang="en-US" sz="2400"/>
              <a:t>快速下跌，形状象个倒置的</a:t>
            </a:r>
            <a:r>
              <a:rPr lang="en-US" altLang="zh-CN" sz="2400"/>
              <a:t>V</a:t>
            </a:r>
            <a:r>
              <a:rPr lang="zh-CN" altLang="en-US" sz="2400"/>
              <a:t>字</a:t>
            </a:r>
          </a:p>
        </p:txBody>
      </p:sp>
    </p:spTree>
    <p:extLst>
      <p:ext uri="{BB962C8B-B14F-4D97-AF65-F5344CB8AC3E}">
        <p14:creationId xmlns:p14="http://schemas.microsoft.com/office/powerpoint/2010/main" val="34783477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Line 2"/>
          <p:cNvSpPr>
            <a:spLocks noChangeShapeType="1"/>
          </p:cNvSpPr>
          <p:nvPr/>
        </p:nvSpPr>
        <p:spPr bwMode="auto">
          <a:xfrm>
            <a:off x="152400" y="2438400"/>
            <a:ext cx="719138" cy="10080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47" name="Line 3"/>
          <p:cNvSpPr>
            <a:spLocks noChangeShapeType="1"/>
          </p:cNvSpPr>
          <p:nvPr/>
        </p:nvSpPr>
        <p:spPr bwMode="auto">
          <a:xfrm flipV="1">
            <a:off x="871538" y="3230563"/>
            <a:ext cx="288925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48" name="Line 4"/>
          <p:cNvSpPr>
            <a:spLocks noChangeShapeType="1"/>
          </p:cNvSpPr>
          <p:nvPr/>
        </p:nvSpPr>
        <p:spPr bwMode="auto">
          <a:xfrm>
            <a:off x="1160463" y="3230563"/>
            <a:ext cx="863600" cy="1368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 flipV="1">
            <a:off x="2024063" y="4383088"/>
            <a:ext cx="288925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50" name="Line 6"/>
          <p:cNvSpPr>
            <a:spLocks noChangeShapeType="1"/>
          </p:cNvSpPr>
          <p:nvPr/>
        </p:nvSpPr>
        <p:spPr bwMode="auto">
          <a:xfrm>
            <a:off x="2311400" y="4383088"/>
            <a:ext cx="936625" cy="13668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51" name="Line 7"/>
          <p:cNvSpPr>
            <a:spLocks noChangeShapeType="1"/>
          </p:cNvSpPr>
          <p:nvPr/>
        </p:nvSpPr>
        <p:spPr bwMode="auto">
          <a:xfrm flipV="1">
            <a:off x="3248025" y="3086100"/>
            <a:ext cx="1081088" cy="26654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1524000" y="1036638"/>
            <a:ext cx="26320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1"/>
              <a:t>底部Ｖ型反转</a:t>
            </a:r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4708525" y="2546350"/>
            <a:ext cx="3967163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1</a:t>
            </a:r>
            <a:r>
              <a:rPr lang="zh-CN" altLang="en-US" sz="1800"/>
              <a:t>、出现在跌势中，下跌速度越来越快</a:t>
            </a:r>
          </a:p>
          <a:p>
            <a:endParaRPr lang="zh-CN" altLang="en-US" sz="1800"/>
          </a:p>
          <a:p>
            <a:r>
              <a:rPr lang="en-US" altLang="zh-CN" sz="1800"/>
              <a:t>2</a:t>
            </a:r>
            <a:r>
              <a:rPr lang="zh-CN" altLang="en-US" sz="1800"/>
              <a:t>、下跌后突然出现快速回升</a:t>
            </a:r>
          </a:p>
          <a:p>
            <a:endParaRPr lang="zh-CN" altLang="en-US" sz="1800"/>
          </a:p>
          <a:p>
            <a:r>
              <a:rPr lang="en-US" altLang="zh-CN" sz="1800"/>
              <a:t>3</a:t>
            </a:r>
            <a:r>
              <a:rPr lang="zh-CN" altLang="en-US" sz="1800"/>
              <a:t>、无法测算距离</a:t>
            </a:r>
          </a:p>
        </p:txBody>
      </p:sp>
    </p:spTree>
    <p:extLst>
      <p:ext uri="{BB962C8B-B14F-4D97-AF65-F5344CB8AC3E}">
        <p14:creationId xmlns:p14="http://schemas.microsoft.com/office/powerpoint/2010/main" val="21544641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Line 2"/>
          <p:cNvSpPr>
            <a:spLocks noChangeShapeType="1"/>
          </p:cNvSpPr>
          <p:nvPr/>
        </p:nvSpPr>
        <p:spPr bwMode="auto">
          <a:xfrm flipV="1">
            <a:off x="968375" y="2276475"/>
            <a:ext cx="990600" cy="1981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1" name="Line 3"/>
          <p:cNvSpPr>
            <a:spLocks noChangeShapeType="1"/>
          </p:cNvSpPr>
          <p:nvPr/>
        </p:nvSpPr>
        <p:spPr bwMode="auto">
          <a:xfrm>
            <a:off x="1958975" y="2276475"/>
            <a:ext cx="3810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2" name="Line 4"/>
          <p:cNvSpPr>
            <a:spLocks noChangeShapeType="1"/>
          </p:cNvSpPr>
          <p:nvPr/>
        </p:nvSpPr>
        <p:spPr bwMode="auto">
          <a:xfrm flipV="1">
            <a:off x="2339975" y="2276475"/>
            <a:ext cx="4572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3" name="Line 5"/>
          <p:cNvSpPr>
            <a:spLocks noChangeShapeType="1"/>
          </p:cNvSpPr>
          <p:nvPr/>
        </p:nvSpPr>
        <p:spPr bwMode="auto">
          <a:xfrm>
            <a:off x="2797175" y="2276475"/>
            <a:ext cx="4572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4" name="Line 6"/>
          <p:cNvSpPr>
            <a:spLocks noChangeShapeType="1"/>
          </p:cNvSpPr>
          <p:nvPr/>
        </p:nvSpPr>
        <p:spPr bwMode="auto">
          <a:xfrm>
            <a:off x="1120775" y="3038475"/>
            <a:ext cx="28956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5" name="Line 7"/>
          <p:cNvSpPr>
            <a:spLocks noChangeShapeType="1"/>
          </p:cNvSpPr>
          <p:nvPr/>
        </p:nvSpPr>
        <p:spPr bwMode="auto">
          <a:xfrm flipV="1">
            <a:off x="3254375" y="3038475"/>
            <a:ext cx="1524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6" name="Line 8"/>
          <p:cNvSpPr>
            <a:spLocks noChangeShapeType="1"/>
          </p:cNvSpPr>
          <p:nvPr/>
        </p:nvSpPr>
        <p:spPr bwMode="auto">
          <a:xfrm>
            <a:off x="3406775" y="3038475"/>
            <a:ext cx="6858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7" name="Line 9"/>
          <p:cNvSpPr>
            <a:spLocks noChangeShapeType="1"/>
          </p:cNvSpPr>
          <p:nvPr/>
        </p:nvSpPr>
        <p:spPr bwMode="auto">
          <a:xfrm flipV="1">
            <a:off x="4716463" y="2205038"/>
            <a:ext cx="990600" cy="1981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8" name="Line 10"/>
          <p:cNvSpPr>
            <a:spLocks noChangeShapeType="1"/>
          </p:cNvSpPr>
          <p:nvPr/>
        </p:nvSpPr>
        <p:spPr bwMode="auto">
          <a:xfrm>
            <a:off x="5707063" y="2205038"/>
            <a:ext cx="3810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9" name="Line 11"/>
          <p:cNvSpPr>
            <a:spLocks noChangeShapeType="1"/>
          </p:cNvSpPr>
          <p:nvPr/>
        </p:nvSpPr>
        <p:spPr bwMode="auto">
          <a:xfrm flipV="1">
            <a:off x="6088063" y="2205038"/>
            <a:ext cx="4572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0" name="Line 12"/>
          <p:cNvSpPr>
            <a:spLocks noChangeShapeType="1"/>
          </p:cNvSpPr>
          <p:nvPr/>
        </p:nvSpPr>
        <p:spPr bwMode="auto">
          <a:xfrm>
            <a:off x="6545263" y="2205038"/>
            <a:ext cx="3048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1" name="Line 13"/>
          <p:cNvSpPr>
            <a:spLocks noChangeShapeType="1"/>
          </p:cNvSpPr>
          <p:nvPr/>
        </p:nvSpPr>
        <p:spPr bwMode="auto">
          <a:xfrm>
            <a:off x="4868863" y="2967038"/>
            <a:ext cx="28956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2" name="Line 14"/>
          <p:cNvSpPr>
            <a:spLocks noChangeShapeType="1"/>
          </p:cNvSpPr>
          <p:nvPr/>
        </p:nvSpPr>
        <p:spPr bwMode="auto">
          <a:xfrm flipV="1">
            <a:off x="6850063" y="2586038"/>
            <a:ext cx="1524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3" name="Line 15"/>
          <p:cNvSpPr>
            <a:spLocks noChangeShapeType="1"/>
          </p:cNvSpPr>
          <p:nvPr/>
        </p:nvSpPr>
        <p:spPr bwMode="auto">
          <a:xfrm>
            <a:off x="7002463" y="2586038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4" name="Line 16"/>
          <p:cNvSpPr>
            <a:spLocks noChangeShapeType="1"/>
          </p:cNvSpPr>
          <p:nvPr/>
        </p:nvSpPr>
        <p:spPr bwMode="auto">
          <a:xfrm flipV="1">
            <a:off x="7154863" y="2586038"/>
            <a:ext cx="1524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5" name="Line 17"/>
          <p:cNvSpPr>
            <a:spLocks noChangeShapeType="1"/>
          </p:cNvSpPr>
          <p:nvPr/>
        </p:nvSpPr>
        <p:spPr bwMode="auto">
          <a:xfrm>
            <a:off x="7307263" y="2586038"/>
            <a:ext cx="106680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6" name="Line 18"/>
          <p:cNvSpPr>
            <a:spLocks noChangeShapeType="1"/>
          </p:cNvSpPr>
          <p:nvPr/>
        </p:nvSpPr>
        <p:spPr bwMode="auto">
          <a:xfrm>
            <a:off x="1958975" y="227647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7" name="Line 19"/>
          <p:cNvSpPr>
            <a:spLocks noChangeShapeType="1"/>
          </p:cNvSpPr>
          <p:nvPr/>
        </p:nvSpPr>
        <p:spPr bwMode="auto">
          <a:xfrm flipH="1" flipV="1">
            <a:off x="739775" y="2581275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8" name="Text Box 20"/>
          <p:cNvSpPr txBox="1">
            <a:spLocks noChangeArrowheads="1"/>
          </p:cNvSpPr>
          <p:nvPr/>
        </p:nvSpPr>
        <p:spPr bwMode="auto">
          <a:xfrm>
            <a:off x="358775" y="2352675"/>
            <a:ext cx="6270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H</a:t>
            </a:r>
          </a:p>
        </p:txBody>
      </p:sp>
      <p:sp>
        <p:nvSpPr>
          <p:cNvPr id="135189" name="Line 21"/>
          <p:cNvSpPr>
            <a:spLocks noChangeShapeType="1"/>
          </p:cNvSpPr>
          <p:nvPr/>
        </p:nvSpPr>
        <p:spPr bwMode="auto">
          <a:xfrm>
            <a:off x="3101975" y="303847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90" name="Line 22"/>
          <p:cNvSpPr>
            <a:spLocks noChangeShapeType="1"/>
          </p:cNvSpPr>
          <p:nvPr/>
        </p:nvSpPr>
        <p:spPr bwMode="auto">
          <a:xfrm flipH="1">
            <a:off x="2416175" y="37242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91" name="Text Box 23"/>
          <p:cNvSpPr txBox="1">
            <a:spLocks noChangeArrowheads="1"/>
          </p:cNvSpPr>
          <p:nvPr/>
        </p:nvSpPr>
        <p:spPr bwMode="auto">
          <a:xfrm>
            <a:off x="2705100" y="3222625"/>
            <a:ext cx="338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H</a:t>
            </a:r>
          </a:p>
        </p:txBody>
      </p:sp>
      <p:sp>
        <p:nvSpPr>
          <p:cNvPr id="135192" name="Line 24"/>
          <p:cNvSpPr>
            <a:spLocks noChangeShapeType="1"/>
          </p:cNvSpPr>
          <p:nvPr/>
        </p:nvSpPr>
        <p:spPr bwMode="auto">
          <a:xfrm>
            <a:off x="1958975" y="28860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93" name="Line 25"/>
          <p:cNvSpPr>
            <a:spLocks noChangeShapeType="1"/>
          </p:cNvSpPr>
          <p:nvPr/>
        </p:nvSpPr>
        <p:spPr bwMode="auto">
          <a:xfrm flipV="1">
            <a:off x="1958975" y="23526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94" name="Line 26"/>
          <p:cNvSpPr>
            <a:spLocks noChangeShapeType="1"/>
          </p:cNvSpPr>
          <p:nvPr/>
        </p:nvSpPr>
        <p:spPr bwMode="auto">
          <a:xfrm>
            <a:off x="3101975" y="35718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95" name="Line 27"/>
          <p:cNvSpPr>
            <a:spLocks noChangeShapeType="1"/>
          </p:cNvSpPr>
          <p:nvPr/>
        </p:nvSpPr>
        <p:spPr bwMode="auto">
          <a:xfrm flipV="1">
            <a:off x="3101975" y="30384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96" name="Text Box 28"/>
          <p:cNvSpPr txBox="1">
            <a:spLocks noChangeArrowheads="1"/>
          </p:cNvSpPr>
          <p:nvPr/>
        </p:nvSpPr>
        <p:spPr bwMode="auto">
          <a:xfrm>
            <a:off x="1258888" y="1052513"/>
            <a:ext cx="231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Ｍ头　双重顶</a:t>
            </a:r>
          </a:p>
        </p:txBody>
      </p:sp>
      <p:sp>
        <p:nvSpPr>
          <p:cNvPr id="135197" name="Text Box 29"/>
          <p:cNvSpPr txBox="1">
            <a:spLocks noChangeArrowheads="1"/>
          </p:cNvSpPr>
          <p:nvPr/>
        </p:nvSpPr>
        <p:spPr bwMode="auto">
          <a:xfrm>
            <a:off x="539750" y="4652963"/>
            <a:ext cx="78533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1</a:t>
            </a:r>
            <a:r>
              <a:rPr lang="zh-CN" altLang="en-US" sz="1800"/>
              <a:t>、在涨势中出现</a:t>
            </a:r>
          </a:p>
          <a:p>
            <a:r>
              <a:rPr lang="en-US" altLang="zh-CN" sz="1800"/>
              <a:t>2</a:t>
            </a:r>
            <a:r>
              <a:rPr lang="zh-CN" altLang="en-US" sz="1800"/>
              <a:t>、有两个高峰，两个峰不一定一样高</a:t>
            </a:r>
          </a:p>
          <a:p>
            <a:r>
              <a:rPr lang="en-US" altLang="zh-CN" sz="1800"/>
              <a:t>3</a:t>
            </a:r>
            <a:r>
              <a:rPr lang="zh-CN" altLang="en-US" sz="1800"/>
              <a:t>、形成第二个峰后，回落时跌破了前一个低点，并收于其下方。</a:t>
            </a:r>
          </a:p>
          <a:p>
            <a:r>
              <a:rPr lang="en-US" altLang="zh-CN" sz="1800"/>
              <a:t>4</a:t>
            </a:r>
            <a:r>
              <a:rPr lang="zh-CN" altLang="en-US" sz="1800"/>
              <a:t>、跌破颈线后常常有回抽，在颈线附近受阻回落，从而确认向下突破有效。</a:t>
            </a:r>
          </a:p>
        </p:txBody>
      </p:sp>
      <p:sp>
        <p:nvSpPr>
          <p:cNvPr id="135198" name="Text Box 30"/>
          <p:cNvSpPr txBox="1">
            <a:spLocks noChangeArrowheads="1"/>
          </p:cNvSpPr>
          <p:nvPr/>
        </p:nvSpPr>
        <p:spPr bwMode="auto">
          <a:xfrm>
            <a:off x="3203575" y="198913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卖点一</a:t>
            </a:r>
          </a:p>
        </p:txBody>
      </p:sp>
      <p:sp>
        <p:nvSpPr>
          <p:cNvPr id="135199" name="Text Box 31"/>
          <p:cNvSpPr txBox="1">
            <a:spLocks noChangeArrowheads="1"/>
          </p:cNvSpPr>
          <p:nvPr/>
        </p:nvSpPr>
        <p:spPr bwMode="auto">
          <a:xfrm>
            <a:off x="3975100" y="228282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卖点二</a:t>
            </a:r>
          </a:p>
        </p:txBody>
      </p:sp>
      <p:sp>
        <p:nvSpPr>
          <p:cNvPr id="135200" name="Line 32"/>
          <p:cNvSpPr>
            <a:spLocks noChangeShapeType="1"/>
          </p:cNvSpPr>
          <p:nvPr/>
        </p:nvSpPr>
        <p:spPr bwMode="auto">
          <a:xfrm flipV="1">
            <a:off x="3132138" y="2349500"/>
            <a:ext cx="2159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201" name="Line 33"/>
          <p:cNvSpPr>
            <a:spLocks noChangeShapeType="1"/>
          </p:cNvSpPr>
          <p:nvPr/>
        </p:nvSpPr>
        <p:spPr bwMode="auto">
          <a:xfrm flipV="1">
            <a:off x="3348038" y="2565400"/>
            <a:ext cx="719137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4286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Line 2"/>
          <p:cNvSpPr>
            <a:spLocks noChangeShapeType="1"/>
          </p:cNvSpPr>
          <p:nvPr/>
        </p:nvSpPr>
        <p:spPr bwMode="auto">
          <a:xfrm>
            <a:off x="1187450" y="2997200"/>
            <a:ext cx="647700" cy="2016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195" name="Line 3"/>
          <p:cNvSpPr>
            <a:spLocks noChangeShapeType="1"/>
          </p:cNvSpPr>
          <p:nvPr/>
        </p:nvSpPr>
        <p:spPr bwMode="auto">
          <a:xfrm flipV="1">
            <a:off x="1835150" y="3860800"/>
            <a:ext cx="576263" cy="11525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196" name="Line 4"/>
          <p:cNvSpPr>
            <a:spLocks noChangeShapeType="1"/>
          </p:cNvSpPr>
          <p:nvPr/>
        </p:nvSpPr>
        <p:spPr bwMode="auto">
          <a:xfrm>
            <a:off x="2411413" y="3860800"/>
            <a:ext cx="504825" cy="12239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197" name="Line 5"/>
          <p:cNvSpPr>
            <a:spLocks noChangeShapeType="1"/>
          </p:cNvSpPr>
          <p:nvPr/>
        </p:nvSpPr>
        <p:spPr bwMode="auto">
          <a:xfrm flipV="1">
            <a:off x="2916238" y="3429000"/>
            <a:ext cx="719137" cy="16557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198" name="Line 6"/>
          <p:cNvSpPr>
            <a:spLocks noChangeShapeType="1"/>
          </p:cNvSpPr>
          <p:nvPr/>
        </p:nvSpPr>
        <p:spPr bwMode="auto">
          <a:xfrm>
            <a:off x="611188" y="3860800"/>
            <a:ext cx="36004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199" name="Line 7"/>
          <p:cNvSpPr>
            <a:spLocks noChangeShapeType="1"/>
          </p:cNvSpPr>
          <p:nvPr/>
        </p:nvSpPr>
        <p:spPr bwMode="auto">
          <a:xfrm>
            <a:off x="3635375" y="3429000"/>
            <a:ext cx="144463" cy="43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00" name="Line 8"/>
          <p:cNvSpPr>
            <a:spLocks noChangeShapeType="1"/>
          </p:cNvSpPr>
          <p:nvPr/>
        </p:nvSpPr>
        <p:spPr bwMode="auto">
          <a:xfrm flipV="1">
            <a:off x="3779838" y="2133600"/>
            <a:ext cx="720725" cy="172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01" name="Line 9"/>
          <p:cNvSpPr>
            <a:spLocks noChangeShapeType="1"/>
          </p:cNvSpPr>
          <p:nvPr/>
        </p:nvSpPr>
        <p:spPr bwMode="auto">
          <a:xfrm flipV="1">
            <a:off x="3779838" y="2565400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02" name="Line 10"/>
          <p:cNvSpPr>
            <a:spLocks noChangeShapeType="1"/>
          </p:cNvSpPr>
          <p:nvPr/>
        </p:nvSpPr>
        <p:spPr bwMode="auto">
          <a:xfrm flipV="1">
            <a:off x="2916238" y="386080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2895600" y="41544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Ｈ</a:t>
            </a:r>
          </a:p>
        </p:txBody>
      </p:sp>
      <p:sp>
        <p:nvSpPr>
          <p:cNvPr id="136204" name="Text Box 12"/>
          <p:cNvSpPr txBox="1">
            <a:spLocks noChangeArrowheads="1"/>
          </p:cNvSpPr>
          <p:nvPr/>
        </p:nvSpPr>
        <p:spPr bwMode="auto">
          <a:xfrm>
            <a:off x="3832225" y="26416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Ｈ</a:t>
            </a:r>
          </a:p>
        </p:txBody>
      </p:sp>
      <p:sp>
        <p:nvSpPr>
          <p:cNvPr id="136205" name="Line 13"/>
          <p:cNvSpPr>
            <a:spLocks noChangeShapeType="1"/>
          </p:cNvSpPr>
          <p:nvPr/>
        </p:nvSpPr>
        <p:spPr bwMode="auto">
          <a:xfrm>
            <a:off x="4879975" y="3279775"/>
            <a:ext cx="647700" cy="2016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06" name="Line 14"/>
          <p:cNvSpPr>
            <a:spLocks noChangeShapeType="1"/>
          </p:cNvSpPr>
          <p:nvPr/>
        </p:nvSpPr>
        <p:spPr bwMode="auto">
          <a:xfrm flipV="1">
            <a:off x="5527675" y="4143375"/>
            <a:ext cx="576263" cy="11525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07" name="Line 15"/>
          <p:cNvSpPr>
            <a:spLocks noChangeShapeType="1"/>
          </p:cNvSpPr>
          <p:nvPr/>
        </p:nvSpPr>
        <p:spPr bwMode="auto">
          <a:xfrm>
            <a:off x="6103938" y="4143375"/>
            <a:ext cx="504825" cy="12239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08" name="Line 16"/>
          <p:cNvSpPr>
            <a:spLocks noChangeShapeType="1"/>
          </p:cNvSpPr>
          <p:nvPr/>
        </p:nvSpPr>
        <p:spPr bwMode="auto">
          <a:xfrm flipV="1">
            <a:off x="6608763" y="4149725"/>
            <a:ext cx="555625" cy="12176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09" name="Line 17"/>
          <p:cNvSpPr>
            <a:spLocks noChangeShapeType="1"/>
          </p:cNvSpPr>
          <p:nvPr/>
        </p:nvSpPr>
        <p:spPr bwMode="auto">
          <a:xfrm>
            <a:off x="4303713" y="4143375"/>
            <a:ext cx="36004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10" name="Line 18"/>
          <p:cNvSpPr>
            <a:spLocks noChangeShapeType="1"/>
          </p:cNvSpPr>
          <p:nvPr/>
        </p:nvSpPr>
        <p:spPr bwMode="auto">
          <a:xfrm flipV="1">
            <a:off x="7740650" y="2924175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11" name="Line 19"/>
          <p:cNvSpPr>
            <a:spLocks noChangeShapeType="1"/>
          </p:cNvSpPr>
          <p:nvPr/>
        </p:nvSpPr>
        <p:spPr bwMode="auto">
          <a:xfrm flipV="1">
            <a:off x="6608763" y="4143375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12" name="Text Box 20"/>
          <p:cNvSpPr txBox="1">
            <a:spLocks noChangeArrowheads="1"/>
          </p:cNvSpPr>
          <p:nvPr/>
        </p:nvSpPr>
        <p:spPr bwMode="auto">
          <a:xfrm>
            <a:off x="6588125" y="44370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Ｈ</a:t>
            </a:r>
          </a:p>
        </p:txBody>
      </p:sp>
      <p:sp>
        <p:nvSpPr>
          <p:cNvPr id="136213" name="Text Box 21"/>
          <p:cNvSpPr txBox="1">
            <a:spLocks noChangeArrowheads="1"/>
          </p:cNvSpPr>
          <p:nvPr/>
        </p:nvSpPr>
        <p:spPr bwMode="auto">
          <a:xfrm>
            <a:off x="7235825" y="29972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Ｈ</a:t>
            </a:r>
          </a:p>
        </p:txBody>
      </p:sp>
      <p:sp>
        <p:nvSpPr>
          <p:cNvPr id="136214" name="Line 22"/>
          <p:cNvSpPr>
            <a:spLocks noChangeShapeType="1"/>
          </p:cNvSpPr>
          <p:nvPr/>
        </p:nvSpPr>
        <p:spPr bwMode="auto">
          <a:xfrm>
            <a:off x="7164388" y="4149725"/>
            <a:ext cx="144462" cy="287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15" name="Line 23"/>
          <p:cNvSpPr>
            <a:spLocks noChangeShapeType="1"/>
          </p:cNvSpPr>
          <p:nvPr/>
        </p:nvSpPr>
        <p:spPr bwMode="auto">
          <a:xfrm flipV="1">
            <a:off x="7308850" y="4149725"/>
            <a:ext cx="142875" cy="287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16" name="Line 24"/>
          <p:cNvSpPr>
            <a:spLocks noChangeShapeType="1"/>
          </p:cNvSpPr>
          <p:nvPr/>
        </p:nvSpPr>
        <p:spPr bwMode="auto">
          <a:xfrm>
            <a:off x="7451725" y="4149725"/>
            <a:ext cx="144463" cy="3587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17" name="Line 25"/>
          <p:cNvSpPr>
            <a:spLocks noChangeShapeType="1"/>
          </p:cNvSpPr>
          <p:nvPr/>
        </p:nvSpPr>
        <p:spPr bwMode="auto">
          <a:xfrm flipV="1">
            <a:off x="7596188" y="2205038"/>
            <a:ext cx="936625" cy="23034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18" name="Text Box 26"/>
          <p:cNvSpPr txBox="1">
            <a:spLocks noChangeArrowheads="1"/>
          </p:cNvSpPr>
          <p:nvPr/>
        </p:nvSpPr>
        <p:spPr bwMode="auto">
          <a:xfrm>
            <a:off x="1600200" y="1000125"/>
            <a:ext cx="18272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3600" b="1"/>
              <a:t>双 重 底</a:t>
            </a:r>
          </a:p>
        </p:txBody>
      </p:sp>
      <p:sp>
        <p:nvSpPr>
          <p:cNvPr id="136219" name="Text Box 27"/>
          <p:cNvSpPr txBox="1">
            <a:spLocks noChangeArrowheads="1"/>
          </p:cNvSpPr>
          <p:nvPr/>
        </p:nvSpPr>
        <p:spPr bwMode="auto">
          <a:xfrm>
            <a:off x="365125" y="5137150"/>
            <a:ext cx="8539163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1</a:t>
            </a:r>
            <a:r>
              <a:rPr lang="zh-CN" altLang="en-US" sz="1800"/>
              <a:t>、在跌势中出现</a:t>
            </a:r>
          </a:p>
          <a:p>
            <a:r>
              <a:rPr lang="en-US" altLang="zh-CN" sz="1800"/>
              <a:t>2</a:t>
            </a:r>
            <a:r>
              <a:rPr lang="zh-CN" altLang="en-US" sz="1800"/>
              <a:t>、有两个低谷，两个谷底不一定一样深</a:t>
            </a:r>
          </a:p>
          <a:p>
            <a:r>
              <a:rPr lang="en-US" altLang="zh-CN" sz="1800"/>
              <a:t>3</a:t>
            </a:r>
            <a:r>
              <a:rPr lang="zh-CN" altLang="en-US" sz="1800"/>
              <a:t>、形成第二个谷底后，反弹时突破了前一个反弹高点，并收于其上方。</a:t>
            </a:r>
          </a:p>
          <a:p>
            <a:r>
              <a:rPr lang="en-US" altLang="zh-CN" sz="1800"/>
              <a:t>4</a:t>
            </a:r>
            <a:r>
              <a:rPr lang="zh-CN" altLang="en-US" sz="1800"/>
              <a:t>、向上突破颈线后常常有回抽，在颈线附近受支撑上涨，从而确认向上突破有效。</a:t>
            </a:r>
          </a:p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28551303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Line 2"/>
          <p:cNvSpPr>
            <a:spLocks noChangeShapeType="1"/>
          </p:cNvSpPr>
          <p:nvPr/>
        </p:nvSpPr>
        <p:spPr bwMode="auto">
          <a:xfrm flipV="1">
            <a:off x="323850" y="3141663"/>
            <a:ext cx="863600" cy="2160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19" name="Line 3"/>
          <p:cNvSpPr>
            <a:spLocks noChangeShapeType="1"/>
          </p:cNvSpPr>
          <p:nvPr/>
        </p:nvSpPr>
        <p:spPr bwMode="auto">
          <a:xfrm>
            <a:off x="1187450" y="3141663"/>
            <a:ext cx="431800" cy="86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0" name="Line 4"/>
          <p:cNvSpPr>
            <a:spLocks noChangeShapeType="1"/>
          </p:cNvSpPr>
          <p:nvPr/>
        </p:nvSpPr>
        <p:spPr bwMode="auto">
          <a:xfrm flipV="1">
            <a:off x="1619250" y="2062163"/>
            <a:ext cx="647700" cy="1943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1" name="Line 5"/>
          <p:cNvSpPr>
            <a:spLocks noChangeShapeType="1"/>
          </p:cNvSpPr>
          <p:nvPr/>
        </p:nvSpPr>
        <p:spPr bwMode="auto">
          <a:xfrm>
            <a:off x="2266950" y="2062163"/>
            <a:ext cx="433388" cy="1943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2" name="Line 6"/>
          <p:cNvSpPr>
            <a:spLocks noChangeShapeType="1"/>
          </p:cNvSpPr>
          <p:nvPr/>
        </p:nvSpPr>
        <p:spPr bwMode="auto">
          <a:xfrm flipV="1">
            <a:off x="2700338" y="3070225"/>
            <a:ext cx="431800" cy="9350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>
            <a:off x="3132138" y="3070225"/>
            <a:ext cx="215900" cy="1150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>
            <a:off x="395288" y="4005263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auto">
          <a:xfrm flipV="1">
            <a:off x="3348038" y="4005263"/>
            <a:ext cx="144462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6" name="Line 10"/>
          <p:cNvSpPr>
            <a:spLocks noChangeShapeType="1"/>
          </p:cNvSpPr>
          <p:nvPr/>
        </p:nvSpPr>
        <p:spPr bwMode="auto">
          <a:xfrm>
            <a:off x="3492500" y="4005263"/>
            <a:ext cx="1008063" cy="22320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>
            <a:off x="3492500" y="4005263"/>
            <a:ext cx="0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8" name="Line 12"/>
          <p:cNvSpPr>
            <a:spLocks noChangeShapeType="1"/>
          </p:cNvSpPr>
          <p:nvPr/>
        </p:nvSpPr>
        <p:spPr bwMode="auto">
          <a:xfrm>
            <a:off x="2266950" y="2062163"/>
            <a:ext cx="0" cy="194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1835150" y="321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Ｈ</a:t>
            </a: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3059113" y="47259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Ｈ</a:t>
            </a:r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>
            <a:off x="2916238" y="5949950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>
            <a:off x="1447800" y="990600"/>
            <a:ext cx="172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3600" b="1"/>
              <a:t>头肩顶</a:t>
            </a:r>
          </a:p>
        </p:txBody>
      </p: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3810000" y="2362200"/>
            <a:ext cx="52133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1</a:t>
            </a:r>
            <a:r>
              <a:rPr lang="zh-CN" altLang="en-US" sz="1800"/>
              <a:t>、涨势中出现</a:t>
            </a:r>
          </a:p>
          <a:p>
            <a:r>
              <a:rPr lang="en-US" altLang="zh-CN" sz="1800"/>
              <a:t>2</a:t>
            </a:r>
            <a:r>
              <a:rPr lang="zh-CN" altLang="en-US" sz="1800"/>
              <a:t>、有</a:t>
            </a:r>
            <a:r>
              <a:rPr lang="en-US" altLang="zh-CN" sz="1800"/>
              <a:t>3</a:t>
            </a:r>
            <a:r>
              <a:rPr lang="zh-CN" altLang="en-US" sz="1800"/>
              <a:t>个高峰，左右两个高峰基本处于同</a:t>
            </a:r>
          </a:p>
          <a:p>
            <a:r>
              <a:rPr lang="zh-CN" altLang="en-US" sz="1800"/>
              <a:t>一水平，但当中的高峰的高点明显高于左</a:t>
            </a:r>
          </a:p>
          <a:p>
            <a:r>
              <a:rPr lang="zh-CN" altLang="en-US" sz="1800"/>
              <a:t>右两个高点</a:t>
            </a:r>
          </a:p>
          <a:p>
            <a:r>
              <a:rPr lang="en-US" altLang="zh-CN" sz="1800"/>
              <a:t>3</a:t>
            </a:r>
            <a:r>
              <a:rPr lang="zh-CN" altLang="en-US" sz="1800"/>
              <a:t>、前两次冲高回落止跌的低点基本相同，最后</a:t>
            </a:r>
          </a:p>
          <a:p>
            <a:r>
              <a:rPr lang="zh-CN" altLang="en-US" sz="1800"/>
              <a:t>一次回落跌破前两次低点的连线，并收于其下方。</a:t>
            </a:r>
          </a:p>
          <a:p>
            <a:r>
              <a:rPr lang="en-US" altLang="zh-CN" sz="1800"/>
              <a:t>4</a:t>
            </a:r>
            <a:r>
              <a:rPr lang="zh-CN" altLang="en-US" sz="1800"/>
              <a:t>、常有回抽</a:t>
            </a:r>
          </a:p>
          <a:p>
            <a:r>
              <a:rPr lang="en-US" altLang="zh-CN" sz="1800"/>
              <a:t>5</a:t>
            </a:r>
            <a:r>
              <a:rPr lang="zh-CN" altLang="en-US" sz="1800"/>
              <a:t>、下跌距离基本达到</a:t>
            </a:r>
            <a:r>
              <a:rPr lang="en-US" altLang="zh-CN" sz="1800"/>
              <a:t>1.5H</a:t>
            </a:r>
            <a:r>
              <a:rPr lang="zh-CN" altLang="en-US" sz="1800"/>
              <a:t>或</a:t>
            </a:r>
            <a:r>
              <a:rPr lang="en-US" altLang="zh-CN" sz="1800"/>
              <a:t>2H</a:t>
            </a:r>
          </a:p>
        </p:txBody>
      </p:sp>
    </p:spTree>
    <p:extLst>
      <p:ext uri="{BB962C8B-B14F-4D97-AF65-F5344CB8AC3E}">
        <p14:creationId xmlns:p14="http://schemas.microsoft.com/office/powerpoint/2010/main" val="350481069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Line 2"/>
          <p:cNvSpPr>
            <a:spLocks noChangeShapeType="1"/>
          </p:cNvSpPr>
          <p:nvPr/>
        </p:nvSpPr>
        <p:spPr bwMode="auto">
          <a:xfrm>
            <a:off x="900113" y="3068638"/>
            <a:ext cx="863600" cy="2447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243" name="Line 3"/>
          <p:cNvSpPr>
            <a:spLocks noChangeShapeType="1"/>
          </p:cNvSpPr>
          <p:nvPr/>
        </p:nvSpPr>
        <p:spPr bwMode="auto">
          <a:xfrm flipV="1">
            <a:off x="1763713" y="4365625"/>
            <a:ext cx="360362" cy="1150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244" name="Line 4"/>
          <p:cNvSpPr>
            <a:spLocks noChangeShapeType="1"/>
          </p:cNvSpPr>
          <p:nvPr/>
        </p:nvSpPr>
        <p:spPr bwMode="auto">
          <a:xfrm>
            <a:off x="2124075" y="4365625"/>
            <a:ext cx="647700" cy="2016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245" name="Line 5"/>
          <p:cNvSpPr>
            <a:spLocks noChangeShapeType="1"/>
          </p:cNvSpPr>
          <p:nvPr/>
        </p:nvSpPr>
        <p:spPr bwMode="auto">
          <a:xfrm flipV="1">
            <a:off x="2771775" y="4437063"/>
            <a:ext cx="431800" cy="19446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246" name="Line 6"/>
          <p:cNvSpPr>
            <a:spLocks noChangeShapeType="1"/>
          </p:cNvSpPr>
          <p:nvPr/>
        </p:nvSpPr>
        <p:spPr bwMode="auto">
          <a:xfrm>
            <a:off x="3203575" y="4437063"/>
            <a:ext cx="504825" cy="11525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247" name="Line 7"/>
          <p:cNvSpPr>
            <a:spLocks noChangeShapeType="1"/>
          </p:cNvSpPr>
          <p:nvPr/>
        </p:nvSpPr>
        <p:spPr bwMode="auto">
          <a:xfrm flipV="1">
            <a:off x="3708400" y="4149725"/>
            <a:ext cx="431800" cy="14398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827088" y="4365625"/>
            <a:ext cx="4176712" cy="714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249" name="Line 9"/>
          <p:cNvSpPr>
            <a:spLocks noChangeShapeType="1"/>
          </p:cNvSpPr>
          <p:nvPr/>
        </p:nvSpPr>
        <p:spPr bwMode="auto">
          <a:xfrm flipV="1">
            <a:off x="4284663" y="2420938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250" name="Line 10"/>
          <p:cNvSpPr>
            <a:spLocks noChangeShapeType="1"/>
          </p:cNvSpPr>
          <p:nvPr/>
        </p:nvSpPr>
        <p:spPr bwMode="auto">
          <a:xfrm>
            <a:off x="4140200" y="4149725"/>
            <a:ext cx="144463" cy="287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251" name="Line 11"/>
          <p:cNvSpPr>
            <a:spLocks noChangeShapeType="1"/>
          </p:cNvSpPr>
          <p:nvPr/>
        </p:nvSpPr>
        <p:spPr bwMode="auto">
          <a:xfrm flipV="1">
            <a:off x="4284663" y="1844675"/>
            <a:ext cx="935037" cy="25923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252" name="Line 12"/>
          <p:cNvSpPr>
            <a:spLocks noChangeShapeType="1"/>
          </p:cNvSpPr>
          <p:nvPr/>
        </p:nvSpPr>
        <p:spPr bwMode="auto">
          <a:xfrm flipV="1">
            <a:off x="2771775" y="4437063"/>
            <a:ext cx="0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2319338" y="473075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Ｈ</a:t>
            </a:r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>
            <a:off x="3687763" y="30749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Ｈ</a:t>
            </a:r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>
            <a:off x="1828800" y="1060450"/>
            <a:ext cx="1560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3600" b="1"/>
              <a:t>头肩底</a:t>
            </a:r>
          </a:p>
        </p:txBody>
      </p:sp>
      <p:sp>
        <p:nvSpPr>
          <p:cNvPr id="138256" name="Text Box 16"/>
          <p:cNvSpPr txBox="1">
            <a:spLocks noChangeArrowheads="1"/>
          </p:cNvSpPr>
          <p:nvPr/>
        </p:nvSpPr>
        <p:spPr bwMode="auto">
          <a:xfrm>
            <a:off x="5013325" y="2698750"/>
            <a:ext cx="45275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1</a:t>
            </a:r>
            <a:r>
              <a:rPr lang="zh-CN" altLang="en-US" sz="1800"/>
              <a:t>、跌势中出现</a:t>
            </a:r>
          </a:p>
          <a:p>
            <a:r>
              <a:rPr lang="en-US" altLang="zh-CN" sz="1800"/>
              <a:t>2</a:t>
            </a:r>
            <a:r>
              <a:rPr lang="zh-CN" altLang="en-US" sz="1800"/>
              <a:t>、有</a:t>
            </a:r>
            <a:r>
              <a:rPr lang="en-US" altLang="zh-CN" sz="1800"/>
              <a:t>3</a:t>
            </a:r>
            <a:r>
              <a:rPr lang="zh-CN" altLang="en-US" sz="1800"/>
              <a:t>个低谷，左右两个低谷基本处于同</a:t>
            </a:r>
          </a:p>
          <a:p>
            <a:r>
              <a:rPr lang="zh-CN" altLang="en-US" sz="1800"/>
              <a:t>一水平，但当中的低谷的低点明显低于左</a:t>
            </a:r>
          </a:p>
          <a:p>
            <a:r>
              <a:rPr lang="zh-CN" altLang="en-US" sz="1800"/>
              <a:t>右两个低点</a:t>
            </a:r>
          </a:p>
          <a:p>
            <a:r>
              <a:rPr lang="en-US" altLang="zh-CN" sz="1800"/>
              <a:t>3</a:t>
            </a:r>
            <a:r>
              <a:rPr lang="zh-CN" altLang="en-US" sz="1800"/>
              <a:t>、前两次下跌反弹的高点基本相同，最后</a:t>
            </a:r>
          </a:p>
          <a:p>
            <a:r>
              <a:rPr lang="zh-CN" altLang="en-US" sz="1800"/>
              <a:t>一次反弹突破前两次反弹高点的连线，并收</a:t>
            </a:r>
          </a:p>
          <a:p>
            <a:r>
              <a:rPr lang="zh-CN" altLang="en-US" sz="1800"/>
              <a:t>于其下方。</a:t>
            </a:r>
          </a:p>
          <a:p>
            <a:r>
              <a:rPr lang="en-US" altLang="zh-CN" sz="1800"/>
              <a:t>4</a:t>
            </a:r>
            <a:r>
              <a:rPr lang="zh-CN" altLang="en-US" sz="1800"/>
              <a:t>、常有回抽</a:t>
            </a:r>
          </a:p>
          <a:p>
            <a:r>
              <a:rPr lang="en-US" altLang="zh-CN" sz="1800"/>
              <a:t>5</a:t>
            </a:r>
            <a:r>
              <a:rPr lang="zh-CN" altLang="en-US" sz="1800"/>
              <a:t>、上涨距离基本达到</a:t>
            </a:r>
            <a:r>
              <a:rPr lang="en-US" altLang="zh-CN" sz="1800"/>
              <a:t>1.5H</a:t>
            </a:r>
            <a:r>
              <a:rPr lang="zh-CN" altLang="en-US" sz="1800"/>
              <a:t>或</a:t>
            </a:r>
            <a:r>
              <a:rPr lang="en-US" altLang="zh-CN" sz="1800"/>
              <a:t>2H</a:t>
            </a:r>
          </a:p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424746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Line 2"/>
          <p:cNvSpPr>
            <a:spLocks noChangeShapeType="1"/>
          </p:cNvSpPr>
          <p:nvPr/>
        </p:nvSpPr>
        <p:spPr bwMode="auto">
          <a:xfrm flipV="1">
            <a:off x="179388" y="3789363"/>
            <a:ext cx="647700" cy="12969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67" name="Line 3"/>
          <p:cNvSpPr>
            <a:spLocks noChangeShapeType="1"/>
          </p:cNvSpPr>
          <p:nvPr/>
        </p:nvSpPr>
        <p:spPr bwMode="auto">
          <a:xfrm>
            <a:off x="827088" y="3789363"/>
            <a:ext cx="144462" cy="504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68" name="Line 4"/>
          <p:cNvSpPr>
            <a:spLocks noChangeShapeType="1"/>
          </p:cNvSpPr>
          <p:nvPr/>
        </p:nvSpPr>
        <p:spPr bwMode="auto">
          <a:xfrm flipV="1">
            <a:off x="971550" y="3789363"/>
            <a:ext cx="287338" cy="504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69" name="Line 5"/>
          <p:cNvSpPr>
            <a:spLocks noChangeShapeType="1"/>
          </p:cNvSpPr>
          <p:nvPr/>
        </p:nvSpPr>
        <p:spPr bwMode="auto">
          <a:xfrm>
            <a:off x="1258888" y="3789363"/>
            <a:ext cx="215900" cy="504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70" name="Line 6"/>
          <p:cNvSpPr>
            <a:spLocks noChangeShapeType="1"/>
          </p:cNvSpPr>
          <p:nvPr/>
        </p:nvSpPr>
        <p:spPr bwMode="auto">
          <a:xfrm flipV="1">
            <a:off x="1474788" y="2349500"/>
            <a:ext cx="647700" cy="19446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71" name="Line 7"/>
          <p:cNvSpPr>
            <a:spLocks noChangeShapeType="1"/>
          </p:cNvSpPr>
          <p:nvPr/>
        </p:nvSpPr>
        <p:spPr bwMode="auto">
          <a:xfrm>
            <a:off x="2122488" y="2349500"/>
            <a:ext cx="360362" cy="19446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72" name="Line 8"/>
          <p:cNvSpPr>
            <a:spLocks noChangeShapeType="1"/>
          </p:cNvSpPr>
          <p:nvPr/>
        </p:nvSpPr>
        <p:spPr bwMode="auto">
          <a:xfrm flipV="1">
            <a:off x="2482850" y="3646488"/>
            <a:ext cx="287338" cy="647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73" name="Line 9"/>
          <p:cNvSpPr>
            <a:spLocks noChangeShapeType="1"/>
          </p:cNvSpPr>
          <p:nvPr/>
        </p:nvSpPr>
        <p:spPr bwMode="auto">
          <a:xfrm>
            <a:off x="2770188" y="3646488"/>
            <a:ext cx="144462" cy="647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74" name="Line 10"/>
          <p:cNvSpPr>
            <a:spLocks noChangeShapeType="1"/>
          </p:cNvSpPr>
          <p:nvPr/>
        </p:nvSpPr>
        <p:spPr bwMode="auto">
          <a:xfrm flipV="1">
            <a:off x="2914650" y="3646488"/>
            <a:ext cx="288925" cy="647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75" name="Line 11"/>
          <p:cNvSpPr>
            <a:spLocks noChangeShapeType="1"/>
          </p:cNvSpPr>
          <p:nvPr/>
        </p:nvSpPr>
        <p:spPr bwMode="auto">
          <a:xfrm>
            <a:off x="3203575" y="3646488"/>
            <a:ext cx="142875" cy="86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76" name="Line 12"/>
          <p:cNvSpPr>
            <a:spLocks noChangeShapeType="1"/>
          </p:cNvSpPr>
          <p:nvPr/>
        </p:nvSpPr>
        <p:spPr bwMode="auto">
          <a:xfrm>
            <a:off x="611188" y="4221163"/>
            <a:ext cx="46085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77" name="Line 13"/>
          <p:cNvSpPr>
            <a:spLocks noChangeShapeType="1"/>
          </p:cNvSpPr>
          <p:nvPr/>
        </p:nvSpPr>
        <p:spPr bwMode="auto">
          <a:xfrm flipV="1">
            <a:off x="3346450" y="4294188"/>
            <a:ext cx="144463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78" name="Line 14"/>
          <p:cNvSpPr>
            <a:spLocks noChangeShapeType="1"/>
          </p:cNvSpPr>
          <p:nvPr/>
        </p:nvSpPr>
        <p:spPr bwMode="auto">
          <a:xfrm>
            <a:off x="3490913" y="4294188"/>
            <a:ext cx="863600" cy="2160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79" name="Line 15"/>
          <p:cNvSpPr>
            <a:spLocks noChangeShapeType="1"/>
          </p:cNvSpPr>
          <p:nvPr/>
        </p:nvSpPr>
        <p:spPr bwMode="auto">
          <a:xfrm>
            <a:off x="3490913" y="4294188"/>
            <a:ext cx="0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80" name="Line 16"/>
          <p:cNvSpPr>
            <a:spLocks noChangeShapeType="1"/>
          </p:cNvSpPr>
          <p:nvPr/>
        </p:nvSpPr>
        <p:spPr bwMode="auto">
          <a:xfrm>
            <a:off x="2122488" y="2422525"/>
            <a:ext cx="0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81" name="Text Box 17"/>
          <p:cNvSpPr txBox="1">
            <a:spLocks noChangeArrowheads="1"/>
          </p:cNvSpPr>
          <p:nvPr/>
        </p:nvSpPr>
        <p:spPr bwMode="auto">
          <a:xfrm>
            <a:off x="1690688" y="36464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Ｈ</a:t>
            </a:r>
          </a:p>
        </p:txBody>
      </p:sp>
      <p:sp>
        <p:nvSpPr>
          <p:cNvPr id="139282" name="Text Box 18"/>
          <p:cNvSpPr txBox="1">
            <a:spLocks noChangeArrowheads="1"/>
          </p:cNvSpPr>
          <p:nvPr/>
        </p:nvSpPr>
        <p:spPr bwMode="auto">
          <a:xfrm>
            <a:off x="3059113" y="508635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Ｈ</a:t>
            </a:r>
          </a:p>
        </p:txBody>
      </p:sp>
      <p:sp>
        <p:nvSpPr>
          <p:cNvPr id="139283" name="Text Box 19"/>
          <p:cNvSpPr txBox="1">
            <a:spLocks noChangeArrowheads="1"/>
          </p:cNvSpPr>
          <p:nvPr/>
        </p:nvSpPr>
        <p:spPr bwMode="auto">
          <a:xfrm>
            <a:off x="1295400" y="984250"/>
            <a:ext cx="2478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3600" b="1"/>
              <a:t>复合头肩顶</a:t>
            </a:r>
          </a:p>
        </p:txBody>
      </p:sp>
      <p:sp>
        <p:nvSpPr>
          <p:cNvPr id="139284" name="Text Box 20"/>
          <p:cNvSpPr txBox="1">
            <a:spLocks noChangeArrowheads="1"/>
          </p:cNvSpPr>
          <p:nvPr/>
        </p:nvSpPr>
        <p:spPr bwMode="auto">
          <a:xfrm>
            <a:off x="3708400" y="2133600"/>
            <a:ext cx="52133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1</a:t>
            </a:r>
            <a:r>
              <a:rPr lang="zh-CN" altLang="en-US" sz="1800"/>
              <a:t>、涨势中出现</a:t>
            </a:r>
          </a:p>
          <a:p>
            <a:r>
              <a:rPr lang="en-US" altLang="zh-CN" sz="1800"/>
              <a:t>2</a:t>
            </a:r>
            <a:r>
              <a:rPr lang="zh-CN" altLang="en-US" sz="1800"/>
              <a:t>、形成两个左肩两个右肩，</a:t>
            </a:r>
          </a:p>
          <a:p>
            <a:r>
              <a:rPr lang="en-US" altLang="zh-CN" sz="1800"/>
              <a:t>3</a:t>
            </a:r>
            <a:r>
              <a:rPr lang="zh-CN" altLang="en-US" sz="1800"/>
              <a:t>、前几次冲高回落止跌的低点基本相同，最后</a:t>
            </a:r>
          </a:p>
          <a:p>
            <a:r>
              <a:rPr lang="zh-CN" altLang="en-US" sz="1800"/>
              <a:t>一次回落跌破前两次低点的连线，并收于其下方。</a:t>
            </a:r>
          </a:p>
          <a:p>
            <a:r>
              <a:rPr lang="en-US" altLang="zh-CN" sz="1800"/>
              <a:t>4</a:t>
            </a:r>
            <a:r>
              <a:rPr lang="zh-CN" altLang="en-US" sz="1800"/>
              <a:t>、常有回抽</a:t>
            </a:r>
          </a:p>
          <a:p>
            <a:r>
              <a:rPr lang="en-US" altLang="zh-CN" sz="1800"/>
              <a:t>5</a:t>
            </a:r>
            <a:r>
              <a:rPr lang="zh-CN" altLang="en-US" sz="1800"/>
              <a:t>、下跌距离两倍居多</a:t>
            </a:r>
          </a:p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1286274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Line 2"/>
          <p:cNvSpPr>
            <a:spLocks noChangeShapeType="1"/>
          </p:cNvSpPr>
          <p:nvPr/>
        </p:nvSpPr>
        <p:spPr bwMode="auto">
          <a:xfrm>
            <a:off x="0" y="2136775"/>
            <a:ext cx="720725" cy="19446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291" name="Line 3"/>
          <p:cNvSpPr>
            <a:spLocks noChangeShapeType="1"/>
          </p:cNvSpPr>
          <p:nvPr/>
        </p:nvSpPr>
        <p:spPr bwMode="auto">
          <a:xfrm flipV="1">
            <a:off x="720725" y="3505200"/>
            <a:ext cx="287338" cy="5762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292" name="Line 4"/>
          <p:cNvSpPr>
            <a:spLocks noChangeShapeType="1"/>
          </p:cNvSpPr>
          <p:nvPr/>
        </p:nvSpPr>
        <p:spPr bwMode="auto">
          <a:xfrm>
            <a:off x="1008063" y="3505200"/>
            <a:ext cx="144462" cy="5762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293" name="Line 5"/>
          <p:cNvSpPr>
            <a:spLocks noChangeShapeType="1"/>
          </p:cNvSpPr>
          <p:nvPr/>
        </p:nvSpPr>
        <p:spPr bwMode="auto">
          <a:xfrm flipV="1">
            <a:off x="1152525" y="3505200"/>
            <a:ext cx="215900" cy="5762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294" name="Line 6"/>
          <p:cNvSpPr>
            <a:spLocks noChangeShapeType="1"/>
          </p:cNvSpPr>
          <p:nvPr/>
        </p:nvSpPr>
        <p:spPr bwMode="auto">
          <a:xfrm>
            <a:off x="1368425" y="3505200"/>
            <a:ext cx="576263" cy="17732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295" name="Line 7"/>
          <p:cNvSpPr>
            <a:spLocks noChangeShapeType="1"/>
          </p:cNvSpPr>
          <p:nvPr/>
        </p:nvSpPr>
        <p:spPr bwMode="auto">
          <a:xfrm flipV="1">
            <a:off x="1943100" y="3505200"/>
            <a:ext cx="576263" cy="17732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296" name="Line 8"/>
          <p:cNvSpPr>
            <a:spLocks noChangeShapeType="1"/>
          </p:cNvSpPr>
          <p:nvPr/>
        </p:nvSpPr>
        <p:spPr bwMode="auto">
          <a:xfrm>
            <a:off x="2520950" y="3505200"/>
            <a:ext cx="215900" cy="5762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297" name="Line 9"/>
          <p:cNvSpPr>
            <a:spLocks noChangeShapeType="1"/>
          </p:cNvSpPr>
          <p:nvPr/>
        </p:nvSpPr>
        <p:spPr bwMode="auto">
          <a:xfrm flipV="1">
            <a:off x="2736850" y="3505200"/>
            <a:ext cx="144463" cy="5762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298" name="Line 10"/>
          <p:cNvSpPr>
            <a:spLocks noChangeShapeType="1"/>
          </p:cNvSpPr>
          <p:nvPr/>
        </p:nvSpPr>
        <p:spPr bwMode="auto">
          <a:xfrm>
            <a:off x="2881313" y="3505200"/>
            <a:ext cx="215900" cy="5762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299" name="Line 11"/>
          <p:cNvSpPr>
            <a:spLocks noChangeShapeType="1"/>
          </p:cNvSpPr>
          <p:nvPr/>
        </p:nvSpPr>
        <p:spPr bwMode="auto">
          <a:xfrm flipV="1">
            <a:off x="3097213" y="3217863"/>
            <a:ext cx="360362" cy="792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300" name="Line 12"/>
          <p:cNvSpPr>
            <a:spLocks noChangeShapeType="1"/>
          </p:cNvSpPr>
          <p:nvPr/>
        </p:nvSpPr>
        <p:spPr bwMode="auto">
          <a:xfrm>
            <a:off x="-430213" y="3505200"/>
            <a:ext cx="58308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301" name="Line 13"/>
          <p:cNvSpPr>
            <a:spLocks noChangeShapeType="1"/>
          </p:cNvSpPr>
          <p:nvPr/>
        </p:nvSpPr>
        <p:spPr bwMode="auto">
          <a:xfrm>
            <a:off x="3457575" y="3217863"/>
            <a:ext cx="142875" cy="2873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302" name="Line 14"/>
          <p:cNvSpPr>
            <a:spLocks noChangeShapeType="1"/>
          </p:cNvSpPr>
          <p:nvPr/>
        </p:nvSpPr>
        <p:spPr bwMode="auto">
          <a:xfrm flipV="1">
            <a:off x="3581400" y="838200"/>
            <a:ext cx="865188" cy="2663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303" name="Line 15"/>
          <p:cNvSpPr>
            <a:spLocks noChangeShapeType="1"/>
          </p:cNvSpPr>
          <p:nvPr/>
        </p:nvSpPr>
        <p:spPr bwMode="auto">
          <a:xfrm flipV="1">
            <a:off x="3600450" y="1776413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304" name="Line 16"/>
          <p:cNvSpPr>
            <a:spLocks noChangeShapeType="1"/>
          </p:cNvSpPr>
          <p:nvPr/>
        </p:nvSpPr>
        <p:spPr bwMode="auto">
          <a:xfrm flipV="1">
            <a:off x="1943100" y="3505200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305" name="Text Box 17"/>
          <p:cNvSpPr txBox="1">
            <a:spLocks noChangeArrowheads="1"/>
          </p:cNvSpPr>
          <p:nvPr/>
        </p:nvSpPr>
        <p:spPr bwMode="auto">
          <a:xfrm>
            <a:off x="1492250" y="37988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Ｈ</a:t>
            </a:r>
          </a:p>
        </p:txBody>
      </p:sp>
      <p:sp>
        <p:nvSpPr>
          <p:cNvPr id="140306" name="Text Box 18"/>
          <p:cNvSpPr txBox="1">
            <a:spLocks noChangeArrowheads="1"/>
          </p:cNvSpPr>
          <p:nvPr/>
        </p:nvSpPr>
        <p:spPr bwMode="auto">
          <a:xfrm>
            <a:off x="3076575" y="21431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Ｈ</a:t>
            </a:r>
          </a:p>
        </p:txBody>
      </p:sp>
      <p:sp>
        <p:nvSpPr>
          <p:cNvPr id="140307" name="Text Box 19"/>
          <p:cNvSpPr txBox="1">
            <a:spLocks noChangeArrowheads="1"/>
          </p:cNvSpPr>
          <p:nvPr/>
        </p:nvSpPr>
        <p:spPr bwMode="auto">
          <a:xfrm>
            <a:off x="1066800" y="579438"/>
            <a:ext cx="22240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1"/>
              <a:t>复合头肩底</a:t>
            </a:r>
          </a:p>
        </p:txBody>
      </p:sp>
      <p:sp>
        <p:nvSpPr>
          <p:cNvPr id="140308" name="Text Box 20"/>
          <p:cNvSpPr txBox="1">
            <a:spLocks noChangeArrowheads="1"/>
          </p:cNvSpPr>
          <p:nvPr/>
        </p:nvSpPr>
        <p:spPr bwMode="auto">
          <a:xfrm>
            <a:off x="3581400" y="3657600"/>
            <a:ext cx="5567363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1</a:t>
            </a:r>
            <a:r>
              <a:rPr lang="zh-CN" altLang="en-US" sz="1800"/>
              <a:t>、跌势中出现</a:t>
            </a:r>
          </a:p>
          <a:p>
            <a:r>
              <a:rPr lang="en-US" altLang="zh-CN" sz="1800"/>
              <a:t>2</a:t>
            </a:r>
            <a:r>
              <a:rPr lang="zh-CN" altLang="en-US" sz="1800"/>
              <a:t>、形成两个左肩两个右肩，</a:t>
            </a:r>
          </a:p>
          <a:p>
            <a:r>
              <a:rPr lang="en-US" altLang="zh-CN" sz="1800"/>
              <a:t>3</a:t>
            </a:r>
            <a:r>
              <a:rPr lang="zh-CN" altLang="en-US" sz="1800"/>
              <a:t>、左右小低谷的低点基本相同，中间的低谷最低最后</a:t>
            </a:r>
          </a:p>
          <a:p>
            <a:r>
              <a:rPr lang="zh-CN" altLang="en-US" sz="1800"/>
              <a:t>一次反弹突破前几次反弹点的连线，并收于其下方。</a:t>
            </a:r>
          </a:p>
          <a:p>
            <a:r>
              <a:rPr lang="en-US" altLang="zh-CN" sz="1800"/>
              <a:t>4</a:t>
            </a:r>
            <a:r>
              <a:rPr lang="zh-CN" altLang="en-US" sz="1800"/>
              <a:t>、常有回抽</a:t>
            </a:r>
          </a:p>
          <a:p>
            <a:r>
              <a:rPr lang="en-US" altLang="zh-CN" sz="1800"/>
              <a:t>5</a:t>
            </a:r>
            <a:r>
              <a:rPr lang="zh-CN" altLang="en-US" sz="1800"/>
              <a:t>、向上突破距离两倍居多</a:t>
            </a:r>
          </a:p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154330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260350"/>
            <a:ext cx="8385175" cy="14319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        下跌趋势</a:t>
            </a:r>
          </a:p>
        </p:txBody>
      </p:sp>
      <p:sp>
        <p:nvSpPr>
          <p:cNvPr id="58371" name="Line 3"/>
          <p:cNvSpPr>
            <a:spLocks noChangeShapeType="1"/>
          </p:cNvSpPr>
          <p:nvPr/>
        </p:nvSpPr>
        <p:spPr bwMode="auto">
          <a:xfrm>
            <a:off x="1763713" y="1989138"/>
            <a:ext cx="9366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2" name="Line 4"/>
          <p:cNvSpPr>
            <a:spLocks noChangeShapeType="1"/>
          </p:cNvSpPr>
          <p:nvPr/>
        </p:nvSpPr>
        <p:spPr bwMode="auto">
          <a:xfrm flipV="1">
            <a:off x="2700338" y="2205038"/>
            <a:ext cx="2159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2916238" y="2205038"/>
            <a:ext cx="151130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 flipV="1">
            <a:off x="4427538" y="3068638"/>
            <a:ext cx="144462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4572000" y="3068638"/>
            <a:ext cx="2160588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2123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Line 2"/>
          <p:cNvSpPr>
            <a:spLocks noChangeShapeType="1"/>
          </p:cNvSpPr>
          <p:nvPr/>
        </p:nvSpPr>
        <p:spPr bwMode="auto">
          <a:xfrm flipV="1">
            <a:off x="1258888" y="2708275"/>
            <a:ext cx="936625" cy="2305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15" name="Line 3"/>
          <p:cNvSpPr>
            <a:spLocks noChangeShapeType="1"/>
          </p:cNvSpPr>
          <p:nvPr/>
        </p:nvSpPr>
        <p:spPr bwMode="auto">
          <a:xfrm>
            <a:off x="2195513" y="2708275"/>
            <a:ext cx="360362" cy="10810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16" name="Line 4"/>
          <p:cNvSpPr>
            <a:spLocks noChangeShapeType="1"/>
          </p:cNvSpPr>
          <p:nvPr/>
        </p:nvSpPr>
        <p:spPr bwMode="auto">
          <a:xfrm flipV="1">
            <a:off x="2555875" y="2924175"/>
            <a:ext cx="360363" cy="8651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2916238" y="2924175"/>
            <a:ext cx="287337" cy="8651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 flipV="1">
            <a:off x="3203575" y="2205038"/>
            <a:ext cx="576263" cy="15113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3779838" y="2205038"/>
            <a:ext cx="1152525" cy="3168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 flipV="1">
            <a:off x="1042988" y="3716338"/>
            <a:ext cx="4176712" cy="73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1600200" y="984250"/>
            <a:ext cx="1560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3600" b="1"/>
              <a:t>三重顶</a:t>
            </a:r>
          </a:p>
        </p:txBody>
      </p:sp>
      <p:sp>
        <p:nvSpPr>
          <p:cNvPr id="141322" name="Line 10"/>
          <p:cNvSpPr>
            <a:spLocks noChangeShapeType="1"/>
          </p:cNvSpPr>
          <p:nvPr/>
        </p:nvSpPr>
        <p:spPr bwMode="auto">
          <a:xfrm>
            <a:off x="2051050" y="2708275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23" name="Line 11"/>
          <p:cNvSpPr>
            <a:spLocks noChangeShapeType="1"/>
          </p:cNvSpPr>
          <p:nvPr/>
        </p:nvSpPr>
        <p:spPr bwMode="auto">
          <a:xfrm flipH="1">
            <a:off x="1116013" y="2924175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24" name="Line 12"/>
          <p:cNvSpPr>
            <a:spLocks noChangeShapeType="1"/>
          </p:cNvSpPr>
          <p:nvPr/>
        </p:nvSpPr>
        <p:spPr bwMode="auto">
          <a:xfrm>
            <a:off x="4356100" y="3716338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25" name="Line 13"/>
          <p:cNvSpPr>
            <a:spLocks noChangeShapeType="1"/>
          </p:cNvSpPr>
          <p:nvPr/>
        </p:nvSpPr>
        <p:spPr bwMode="auto">
          <a:xfrm>
            <a:off x="3779838" y="2205038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26" name="Text Box 14"/>
          <p:cNvSpPr txBox="1">
            <a:spLocks noChangeArrowheads="1"/>
          </p:cNvSpPr>
          <p:nvPr/>
        </p:nvSpPr>
        <p:spPr bwMode="auto">
          <a:xfrm>
            <a:off x="3348038" y="31416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Ｈ</a:t>
            </a:r>
          </a:p>
        </p:txBody>
      </p:sp>
      <p:sp>
        <p:nvSpPr>
          <p:cNvPr id="141327" name="Text Box 15"/>
          <p:cNvSpPr txBox="1">
            <a:spLocks noChangeArrowheads="1"/>
          </p:cNvSpPr>
          <p:nvPr/>
        </p:nvSpPr>
        <p:spPr bwMode="auto">
          <a:xfrm>
            <a:off x="3851275" y="43656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Ｈ</a:t>
            </a:r>
          </a:p>
        </p:txBody>
      </p:sp>
      <p:sp>
        <p:nvSpPr>
          <p:cNvPr id="141328" name="Text Box 16"/>
          <p:cNvSpPr txBox="1">
            <a:spLocks noChangeArrowheads="1"/>
          </p:cNvSpPr>
          <p:nvPr/>
        </p:nvSpPr>
        <p:spPr bwMode="auto">
          <a:xfrm>
            <a:off x="5559425" y="27860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endParaRPr lang="zh-CN" altLang="en-US" sz="1800"/>
          </a:p>
        </p:txBody>
      </p:sp>
      <p:sp>
        <p:nvSpPr>
          <p:cNvPr id="141329" name="Text Box 17"/>
          <p:cNvSpPr txBox="1">
            <a:spLocks noChangeArrowheads="1"/>
          </p:cNvSpPr>
          <p:nvPr/>
        </p:nvSpPr>
        <p:spPr bwMode="auto">
          <a:xfrm>
            <a:off x="5241925" y="2317750"/>
            <a:ext cx="38417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1</a:t>
            </a:r>
            <a:r>
              <a:rPr lang="zh-CN" altLang="en-US" sz="1800"/>
              <a:t>、经过一段时间上扬以后出现</a:t>
            </a:r>
          </a:p>
          <a:p>
            <a:r>
              <a:rPr lang="en-US" altLang="zh-CN" sz="1800"/>
              <a:t>2</a:t>
            </a:r>
            <a:r>
              <a:rPr lang="zh-CN" altLang="en-US" sz="1800"/>
              <a:t>、形成三个高点，第二个高点低于</a:t>
            </a:r>
          </a:p>
          <a:p>
            <a:r>
              <a:rPr lang="zh-CN" altLang="en-US" sz="1800"/>
              <a:t>前一个高点，第三个高点高于第一个</a:t>
            </a:r>
          </a:p>
          <a:p>
            <a:r>
              <a:rPr lang="zh-CN" altLang="en-US" sz="1800"/>
              <a:t>高点</a:t>
            </a:r>
          </a:p>
          <a:p>
            <a:r>
              <a:rPr lang="en-US" altLang="zh-CN" sz="1800"/>
              <a:t>3</a:t>
            </a:r>
            <a:r>
              <a:rPr lang="zh-CN" altLang="en-US" sz="1800"/>
              <a:t>、基本无回抽</a:t>
            </a:r>
          </a:p>
        </p:txBody>
      </p:sp>
      <p:sp>
        <p:nvSpPr>
          <p:cNvPr id="141330" name="Text Box 18"/>
          <p:cNvSpPr txBox="1">
            <a:spLocks noChangeArrowheads="1"/>
          </p:cNvSpPr>
          <p:nvPr/>
        </p:nvSpPr>
        <p:spPr bwMode="auto">
          <a:xfrm>
            <a:off x="1889125" y="239395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A</a:t>
            </a:r>
          </a:p>
        </p:txBody>
      </p:sp>
      <p:sp>
        <p:nvSpPr>
          <p:cNvPr id="141331" name="Text Box 19"/>
          <p:cNvSpPr txBox="1">
            <a:spLocks noChangeArrowheads="1"/>
          </p:cNvSpPr>
          <p:nvPr/>
        </p:nvSpPr>
        <p:spPr bwMode="auto">
          <a:xfrm>
            <a:off x="2743200" y="2590800"/>
            <a:ext cx="319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B</a:t>
            </a:r>
          </a:p>
        </p:txBody>
      </p:sp>
      <p:sp>
        <p:nvSpPr>
          <p:cNvPr id="141332" name="Text Box 20"/>
          <p:cNvSpPr txBox="1">
            <a:spLocks noChangeArrowheads="1"/>
          </p:cNvSpPr>
          <p:nvPr/>
        </p:nvSpPr>
        <p:spPr bwMode="auto">
          <a:xfrm>
            <a:off x="3565525" y="186055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C</a:t>
            </a:r>
          </a:p>
        </p:txBody>
      </p:sp>
      <p:sp>
        <p:nvSpPr>
          <p:cNvPr id="141333" name="Text Box 21"/>
          <p:cNvSpPr txBox="1">
            <a:spLocks noChangeArrowheads="1"/>
          </p:cNvSpPr>
          <p:nvPr/>
        </p:nvSpPr>
        <p:spPr bwMode="auto">
          <a:xfrm>
            <a:off x="4327525" y="3384550"/>
            <a:ext cx="33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968054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Line 2"/>
          <p:cNvSpPr>
            <a:spLocks noChangeShapeType="1"/>
          </p:cNvSpPr>
          <p:nvPr/>
        </p:nvSpPr>
        <p:spPr bwMode="auto">
          <a:xfrm>
            <a:off x="633413" y="3313113"/>
            <a:ext cx="936625" cy="2016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39" name="Line 3"/>
          <p:cNvSpPr>
            <a:spLocks noChangeShapeType="1"/>
          </p:cNvSpPr>
          <p:nvPr/>
        </p:nvSpPr>
        <p:spPr bwMode="auto">
          <a:xfrm flipV="1">
            <a:off x="1570038" y="3962400"/>
            <a:ext cx="360362" cy="13668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40" name="Line 4"/>
          <p:cNvSpPr>
            <a:spLocks noChangeShapeType="1"/>
          </p:cNvSpPr>
          <p:nvPr/>
        </p:nvSpPr>
        <p:spPr bwMode="auto">
          <a:xfrm>
            <a:off x="1930400" y="3962400"/>
            <a:ext cx="431800" cy="1150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41" name="Line 5"/>
          <p:cNvSpPr>
            <a:spLocks noChangeShapeType="1"/>
          </p:cNvSpPr>
          <p:nvPr/>
        </p:nvSpPr>
        <p:spPr bwMode="auto">
          <a:xfrm flipV="1">
            <a:off x="2362200" y="3962400"/>
            <a:ext cx="287338" cy="1150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42" name="Line 6"/>
          <p:cNvSpPr>
            <a:spLocks noChangeShapeType="1"/>
          </p:cNvSpPr>
          <p:nvPr/>
        </p:nvSpPr>
        <p:spPr bwMode="auto">
          <a:xfrm>
            <a:off x="2649538" y="3962400"/>
            <a:ext cx="792162" cy="172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43" name="Line 7"/>
          <p:cNvSpPr>
            <a:spLocks noChangeShapeType="1"/>
          </p:cNvSpPr>
          <p:nvPr/>
        </p:nvSpPr>
        <p:spPr bwMode="auto">
          <a:xfrm flipV="1">
            <a:off x="3441700" y="2305050"/>
            <a:ext cx="936625" cy="33845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44" name="Line 8"/>
          <p:cNvSpPr>
            <a:spLocks noChangeShapeType="1"/>
          </p:cNvSpPr>
          <p:nvPr/>
        </p:nvSpPr>
        <p:spPr bwMode="auto">
          <a:xfrm>
            <a:off x="755650" y="3933825"/>
            <a:ext cx="511175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45" name="Line 9"/>
          <p:cNvSpPr>
            <a:spLocks noChangeShapeType="1"/>
          </p:cNvSpPr>
          <p:nvPr/>
        </p:nvSpPr>
        <p:spPr bwMode="auto">
          <a:xfrm flipH="1">
            <a:off x="704850" y="5113338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46" name="Line 10"/>
          <p:cNvSpPr>
            <a:spLocks noChangeShapeType="1"/>
          </p:cNvSpPr>
          <p:nvPr/>
        </p:nvSpPr>
        <p:spPr bwMode="auto">
          <a:xfrm>
            <a:off x="1763713" y="5661025"/>
            <a:ext cx="43211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47" name="Line 11"/>
          <p:cNvSpPr>
            <a:spLocks noChangeShapeType="1"/>
          </p:cNvSpPr>
          <p:nvPr/>
        </p:nvSpPr>
        <p:spPr bwMode="auto">
          <a:xfrm flipV="1">
            <a:off x="3873500" y="2233613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48" name="Line 12"/>
          <p:cNvSpPr>
            <a:spLocks noChangeShapeType="1"/>
          </p:cNvSpPr>
          <p:nvPr/>
        </p:nvSpPr>
        <p:spPr bwMode="auto">
          <a:xfrm flipV="1">
            <a:off x="3441700" y="3962400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49" name="Text Box 13"/>
          <p:cNvSpPr txBox="1">
            <a:spLocks noChangeArrowheads="1"/>
          </p:cNvSpPr>
          <p:nvPr/>
        </p:nvSpPr>
        <p:spPr bwMode="auto">
          <a:xfrm>
            <a:off x="2917825" y="41830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Ｈ</a:t>
            </a:r>
          </a:p>
        </p:txBody>
      </p:sp>
      <p:sp>
        <p:nvSpPr>
          <p:cNvPr id="142350" name="Text Box 14"/>
          <p:cNvSpPr txBox="1">
            <a:spLocks noChangeArrowheads="1"/>
          </p:cNvSpPr>
          <p:nvPr/>
        </p:nvSpPr>
        <p:spPr bwMode="auto">
          <a:xfrm>
            <a:off x="3278188" y="27432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Ｈ</a:t>
            </a:r>
          </a:p>
        </p:txBody>
      </p:sp>
      <p:sp>
        <p:nvSpPr>
          <p:cNvPr id="142351" name="Text Box 15"/>
          <p:cNvSpPr txBox="1">
            <a:spLocks noChangeArrowheads="1"/>
          </p:cNvSpPr>
          <p:nvPr/>
        </p:nvSpPr>
        <p:spPr bwMode="auto">
          <a:xfrm>
            <a:off x="1447800" y="1076325"/>
            <a:ext cx="18272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3600" b="1"/>
              <a:t>三 重 底</a:t>
            </a:r>
          </a:p>
        </p:txBody>
      </p:sp>
      <p:sp>
        <p:nvSpPr>
          <p:cNvPr id="142352" name="Text Box 16"/>
          <p:cNvSpPr txBox="1">
            <a:spLocks noChangeArrowheads="1"/>
          </p:cNvSpPr>
          <p:nvPr/>
        </p:nvSpPr>
        <p:spPr bwMode="auto">
          <a:xfrm>
            <a:off x="4937125" y="2774950"/>
            <a:ext cx="38417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1</a:t>
            </a:r>
            <a:r>
              <a:rPr lang="zh-CN" altLang="en-US" sz="1800"/>
              <a:t>、经过一段时间下跌以后出现</a:t>
            </a:r>
          </a:p>
          <a:p>
            <a:r>
              <a:rPr lang="en-US" altLang="zh-CN" sz="1800"/>
              <a:t>2</a:t>
            </a:r>
            <a:r>
              <a:rPr lang="zh-CN" altLang="en-US" sz="1800"/>
              <a:t>、形成三个低点，第二个低点高于</a:t>
            </a:r>
          </a:p>
          <a:p>
            <a:r>
              <a:rPr lang="zh-CN" altLang="en-US" sz="1800"/>
              <a:t>前一个低点，第三个低点低于第一个</a:t>
            </a:r>
          </a:p>
          <a:p>
            <a:r>
              <a:rPr lang="zh-CN" altLang="en-US" sz="1800"/>
              <a:t>低点</a:t>
            </a:r>
          </a:p>
          <a:p>
            <a:r>
              <a:rPr lang="en-US" altLang="zh-CN" sz="1800"/>
              <a:t>3</a:t>
            </a:r>
            <a:r>
              <a:rPr lang="zh-CN" altLang="en-US" sz="1800"/>
              <a:t>、基本无回抽</a:t>
            </a:r>
          </a:p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93058017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1524000" y="1066800"/>
            <a:ext cx="1408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1"/>
              <a:t>圆形顶</a:t>
            </a:r>
          </a:p>
        </p:txBody>
      </p:sp>
      <p:sp>
        <p:nvSpPr>
          <p:cNvPr id="143363" name="Line 3"/>
          <p:cNvSpPr>
            <a:spLocks noChangeShapeType="1"/>
          </p:cNvSpPr>
          <p:nvPr/>
        </p:nvSpPr>
        <p:spPr bwMode="auto">
          <a:xfrm flipV="1">
            <a:off x="914400" y="3276600"/>
            <a:ext cx="76200" cy="1371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64" name="Line 4"/>
          <p:cNvSpPr>
            <a:spLocks noChangeShapeType="1"/>
          </p:cNvSpPr>
          <p:nvPr/>
        </p:nvSpPr>
        <p:spPr bwMode="auto">
          <a:xfrm flipV="1">
            <a:off x="990600" y="2971800"/>
            <a:ext cx="762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65" name="Line 5"/>
          <p:cNvSpPr>
            <a:spLocks noChangeShapeType="1"/>
          </p:cNvSpPr>
          <p:nvPr/>
        </p:nvSpPr>
        <p:spPr bwMode="auto">
          <a:xfrm>
            <a:off x="1066800" y="2971800"/>
            <a:ext cx="228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66" name="Line 6"/>
          <p:cNvSpPr>
            <a:spLocks noChangeShapeType="1"/>
          </p:cNvSpPr>
          <p:nvPr/>
        </p:nvSpPr>
        <p:spPr bwMode="auto">
          <a:xfrm flipV="1">
            <a:off x="1295400" y="27432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67" name="Line 7"/>
          <p:cNvSpPr>
            <a:spLocks noChangeShapeType="1"/>
          </p:cNvSpPr>
          <p:nvPr/>
        </p:nvSpPr>
        <p:spPr bwMode="auto">
          <a:xfrm>
            <a:off x="1295400" y="2743200"/>
            <a:ext cx="3048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68" name="Line 8"/>
          <p:cNvSpPr>
            <a:spLocks noChangeShapeType="1"/>
          </p:cNvSpPr>
          <p:nvPr/>
        </p:nvSpPr>
        <p:spPr bwMode="auto">
          <a:xfrm flipV="1">
            <a:off x="1600200" y="25908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69" name="Line 9"/>
          <p:cNvSpPr>
            <a:spLocks noChangeShapeType="1"/>
          </p:cNvSpPr>
          <p:nvPr/>
        </p:nvSpPr>
        <p:spPr bwMode="auto">
          <a:xfrm>
            <a:off x="1600200" y="2590800"/>
            <a:ext cx="2286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70" name="Line 10"/>
          <p:cNvSpPr>
            <a:spLocks noChangeShapeType="1"/>
          </p:cNvSpPr>
          <p:nvPr/>
        </p:nvSpPr>
        <p:spPr bwMode="auto">
          <a:xfrm flipV="1">
            <a:off x="1828800" y="2438400"/>
            <a:ext cx="762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71" name="Line 11"/>
          <p:cNvSpPr>
            <a:spLocks noChangeShapeType="1"/>
          </p:cNvSpPr>
          <p:nvPr/>
        </p:nvSpPr>
        <p:spPr bwMode="auto">
          <a:xfrm>
            <a:off x="1905000" y="2438400"/>
            <a:ext cx="1524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72" name="Line 12"/>
          <p:cNvSpPr>
            <a:spLocks noChangeShapeType="1"/>
          </p:cNvSpPr>
          <p:nvPr/>
        </p:nvSpPr>
        <p:spPr bwMode="auto">
          <a:xfrm flipV="1">
            <a:off x="2057400" y="2438400"/>
            <a:ext cx="3048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73" name="Line 13"/>
          <p:cNvSpPr>
            <a:spLocks noChangeShapeType="1"/>
          </p:cNvSpPr>
          <p:nvPr/>
        </p:nvSpPr>
        <p:spPr bwMode="auto">
          <a:xfrm>
            <a:off x="2362200" y="24384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74" name="Line 14"/>
          <p:cNvSpPr>
            <a:spLocks noChangeShapeType="1"/>
          </p:cNvSpPr>
          <p:nvPr/>
        </p:nvSpPr>
        <p:spPr bwMode="auto">
          <a:xfrm flipV="1">
            <a:off x="2362200" y="2438400"/>
            <a:ext cx="1524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75" name="Line 15"/>
          <p:cNvSpPr>
            <a:spLocks noChangeShapeType="1"/>
          </p:cNvSpPr>
          <p:nvPr/>
        </p:nvSpPr>
        <p:spPr bwMode="auto">
          <a:xfrm>
            <a:off x="2514600" y="2438400"/>
            <a:ext cx="1524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76" name="Line 16"/>
          <p:cNvSpPr>
            <a:spLocks noChangeShapeType="1"/>
          </p:cNvSpPr>
          <p:nvPr/>
        </p:nvSpPr>
        <p:spPr bwMode="auto">
          <a:xfrm flipV="1">
            <a:off x="2667000" y="2514600"/>
            <a:ext cx="1524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77" name="Line 17"/>
          <p:cNvSpPr>
            <a:spLocks noChangeShapeType="1"/>
          </p:cNvSpPr>
          <p:nvPr/>
        </p:nvSpPr>
        <p:spPr bwMode="auto">
          <a:xfrm>
            <a:off x="2819400" y="2514600"/>
            <a:ext cx="762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78" name="Line 18"/>
          <p:cNvSpPr>
            <a:spLocks noChangeShapeType="1"/>
          </p:cNvSpPr>
          <p:nvPr/>
        </p:nvSpPr>
        <p:spPr bwMode="auto">
          <a:xfrm>
            <a:off x="2895600" y="2743200"/>
            <a:ext cx="2286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79" name="Line 19"/>
          <p:cNvSpPr>
            <a:spLocks noChangeShapeType="1"/>
          </p:cNvSpPr>
          <p:nvPr/>
        </p:nvSpPr>
        <p:spPr bwMode="auto">
          <a:xfrm>
            <a:off x="3124200" y="28194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80" name="Text Box 20"/>
          <p:cNvSpPr txBox="1">
            <a:spLocks noChangeArrowheads="1"/>
          </p:cNvSpPr>
          <p:nvPr/>
        </p:nvSpPr>
        <p:spPr bwMode="auto">
          <a:xfrm>
            <a:off x="5851525" y="25368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endParaRPr lang="zh-CN" altLang="en-US" sz="1800"/>
          </a:p>
        </p:txBody>
      </p:sp>
      <p:sp>
        <p:nvSpPr>
          <p:cNvPr id="143381" name="Text Box 21"/>
          <p:cNvSpPr txBox="1">
            <a:spLocks noChangeArrowheads="1"/>
          </p:cNvSpPr>
          <p:nvPr/>
        </p:nvSpPr>
        <p:spPr bwMode="auto">
          <a:xfrm>
            <a:off x="4267200" y="2743200"/>
            <a:ext cx="3509963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1</a:t>
            </a:r>
            <a:r>
              <a:rPr lang="zh-CN" altLang="en-US" sz="1800"/>
              <a:t>、涨势中出现</a:t>
            </a:r>
          </a:p>
          <a:p>
            <a:r>
              <a:rPr lang="en-US" altLang="zh-CN" sz="1800"/>
              <a:t>2</a:t>
            </a:r>
            <a:r>
              <a:rPr lang="zh-CN" altLang="en-US" sz="1800"/>
              <a:t>、连续的高点画成的弧线基本等</a:t>
            </a:r>
          </a:p>
          <a:p>
            <a:r>
              <a:rPr lang="zh-CN" altLang="en-US" sz="1800"/>
              <a:t>同于圆弧</a:t>
            </a:r>
          </a:p>
          <a:p>
            <a:r>
              <a:rPr lang="en-US" altLang="zh-CN" sz="1800"/>
              <a:t>3</a:t>
            </a:r>
            <a:r>
              <a:rPr lang="zh-CN" altLang="en-US" sz="1800"/>
              <a:t>、一般无明显的颈线</a:t>
            </a:r>
          </a:p>
          <a:p>
            <a:r>
              <a:rPr lang="en-US" altLang="zh-CN" sz="1800"/>
              <a:t>4</a:t>
            </a:r>
            <a:r>
              <a:rPr lang="zh-CN" altLang="en-US" sz="1800"/>
              <a:t>、形成的时间越长，下跌越厉害</a:t>
            </a:r>
          </a:p>
        </p:txBody>
      </p:sp>
      <p:sp>
        <p:nvSpPr>
          <p:cNvPr id="143382" name="Line 22"/>
          <p:cNvSpPr>
            <a:spLocks noChangeShapeType="1"/>
          </p:cNvSpPr>
          <p:nvPr/>
        </p:nvSpPr>
        <p:spPr bwMode="auto">
          <a:xfrm flipV="1">
            <a:off x="3124200" y="2971800"/>
            <a:ext cx="1524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83" name="Line 23"/>
          <p:cNvSpPr>
            <a:spLocks noChangeShapeType="1"/>
          </p:cNvSpPr>
          <p:nvPr/>
        </p:nvSpPr>
        <p:spPr bwMode="auto">
          <a:xfrm>
            <a:off x="3276600" y="2971800"/>
            <a:ext cx="762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13839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1274763" y="2997200"/>
            <a:ext cx="18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/>
              <a:t>圆底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1600200" y="874713"/>
            <a:ext cx="165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4000" b="1"/>
              <a:t>圆   底</a:t>
            </a:r>
          </a:p>
        </p:txBody>
      </p:sp>
      <p:sp>
        <p:nvSpPr>
          <p:cNvPr id="144388" name="Line 4"/>
          <p:cNvSpPr>
            <a:spLocks noChangeShapeType="1"/>
          </p:cNvSpPr>
          <p:nvPr/>
        </p:nvSpPr>
        <p:spPr bwMode="auto">
          <a:xfrm>
            <a:off x="1371600" y="2971800"/>
            <a:ext cx="76200" cy="1371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89" name="Line 5"/>
          <p:cNvSpPr>
            <a:spLocks noChangeShapeType="1"/>
          </p:cNvSpPr>
          <p:nvPr/>
        </p:nvSpPr>
        <p:spPr bwMode="auto">
          <a:xfrm>
            <a:off x="1447800" y="4343400"/>
            <a:ext cx="762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0" name="Line 6"/>
          <p:cNvSpPr>
            <a:spLocks noChangeShapeType="1"/>
          </p:cNvSpPr>
          <p:nvPr/>
        </p:nvSpPr>
        <p:spPr bwMode="auto">
          <a:xfrm flipV="1">
            <a:off x="1524000" y="4419600"/>
            <a:ext cx="762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1" name="Line 7"/>
          <p:cNvSpPr>
            <a:spLocks noChangeShapeType="1"/>
          </p:cNvSpPr>
          <p:nvPr/>
        </p:nvSpPr>
        <p:spPr bwMode="auto">
          <a:xfrm>
            <a:off x="1600200" y="4419600"/>
            <a:ext cx="762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2" name="Line 8"/>
          <p:cNvSpPr>
            <a:spLocks noChangeShapeType="1"/>
          </p:cNvSpPr>
          <p:nvPr/>
        </p:nvSpPr>
        <p:spPr bwMode="auto">
          <a:xfrm flipV="1">
            <a:off x="1676400" y="4495800"/>
            <a:ext cx="1524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3" name="Line 9"/>
          <p:cNvSpPr>
            <a:spLocks noChangeShapeType="1"/>
          </p:cNvSpPr>
          <p:nvPr/>
        </p:nvSpPr>
        <p:spPr bwMode="auto">
          <a:xfrm>
            <a:off x="1828800" y="4495800"/>
            <a:ext cx="762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4" name="Line 10"/>
          <p:cNvSpPr>
            <a:spLocks noChangeShapeType="1"/>
          </p:cNvSpPr>
          <p:nvPr/>
        </p:nvSpPr>
        <p:spPr bwMode="auto">
          <a:xfrm flipV="1">
            <a:off x="1905000" y="4572000"/>
            <a:ext cx="762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5" name="Line 11"/>
          <p:cNvSpPr>
            <a:spLocks noChangeShapeType="1"/>
          </p:cNvSpPr>
          <p:nvPr/>
        </p:nvSpPr>
        <p:spPr bwMode="auto">
          <a:xfrm>
            <a:off x="1981200" y="4572000"/>
            <a:ext cx="762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6" name="Line 12"/>
          <p:cNvSpPr>
            <a:spLocks noChangeShapeType="1"/>
          </p:cNvSpPr>
          <p:nvPr/>
        </p:nvSpPr>
        <p:spPr bwMode="auto">
          <a:xfrm flipV="1">
            <a:off x="2057400" y="4648200"/>
            <a:ext cx="1524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7" name="Line 13"/>
          <p:cNvSpPr>
            <a:spLocks noChangeShapeType="1"/>
          </p:cNvSpPr>
          <p:nvPr/>
        </p:nvSpPr>
        <p:spPr bwMode="auto">
          <a:xfrm>
            <a:off x="2209800" y="4648200"/>
            <a:ext cx="762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8" name="Line 14"/>
          <p:cNvSpPr>
            <a:spLocks noChangeShapeType="1"/>
          </p:cNvSpPr>
          <p:nvPr/>
        </p:nvSpPr>
        <p:spPr bwMode="auto">
          <a:xfrm flipV="1">
            <a:off x="2286000" y="4648200"/>
            <a:ext cx="2286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9" name="Line 15"/>
          <p:cNvSpPr>
            <a:spLocks noChangeShapeType="1"/>
          </p:cNvSpPr>
          <p:nvPr/>
        </p:nvSpPr>
        <p:spPr bwMode="auto">
          <a:xfrm>
            <a:off x="2514600" y="4648200"/>
            <a:ext cx="1524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00" name="Line 16"/>
          <p:cNvSpPr>
            <a:spLocks noChangeShapeType="1"/>
          </p:cNvSpPr>
          <p:nvPr/>
        </p:nvSpPr>
        <p:spPr bwMode="auto">
          <a:xfrm flipV="1">
            <a:off x="2667000" y="4495800"/>
            <a:ext cx="1524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01" name="Line 17"/>
          <p:cNvSpPr>
            <a:spLocks noChangeShapeType="1"/>
          </p:cNvSpPr>
          <p:nvPr/>
        </p:nvSpPr>
        <p:spPr bwMode="auto">
          <a:xfrm>
            <a:off x="2819400" y="4495800"/>
            <a:ext cx="1524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02" name="Line 18"/>
          <p:cNvSpPr>
            <a:spLocks noChangeShapeType="1"/>
          </p:cNvSpPr>
          <p:nvPr/>
        </p:nvSpPr>
        <p:spPr bwMode="auto">
          <a:xfrm flipV="1">
            <a:off x="2971800" y="4343400"/>
            <a:ext cx="762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03" name="Line 19"/>
          <p:cNvSpPr>
            <a:spLocks noChangeShapeType="1"/>
          </p:cNvSpPr>
          <p:nvPr/>
        </p:nvSpPr>
        <p:spPr bwMode="auto">
          <a:xfrm>
            <a:off x="3048000" y="4343400"/>
            <a:ext cx="1524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04" name="Line 20"/>
          <p:cNvSpPr>
            <a:spLocks noChangeShapeType="1"/>
          </p:cNvSpPr>
          <p:nvPr/>
        </p:nvSpPr>
        <p:spPr bwMode="auto">
          <a:xfrm flipV="1">
            <a:off x="3200400" y="2971800"/>
            <a:ext cx="381000" cy="1447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05" name="Text Box 21"/>
          <p:cNvSpPr txBox="1">
            <a:spLocks noChangeArrowheads="1"/>
          </p:cNvSpPr>
          <p:nvPr/>
        </p:nvSpPr>
        <p:spPr bwMode="auto">
          <a:xfrm>
            <a:off x="4419600" y="2895600"/>
            <a:ext cx="3509963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1</a:t>
            </a:r>
            <a:r>
              <a:rPr lang="zh-CN" altLang="en-US" sz="1800"/>
              <a:t>、跌势中出现</a:t>
            </a:r>
          </a:p>
          <a:p>
            <a:endParaRPr lang="zh-CN" altLang="en-US" sz="1800"/>
          </a:p>
          <a:p>
            <a:r>
              <a:rPr lang="en-US" altLang="zh-CN" sz="1800"/>
              <a:t>2</a:t>
            </a:r>
            <a:r>
              <a:rPr lang="zh-CN" altLang="en-US" sz="1800"/>
              <a:t>、连续的低点画成的弧线基本等</a:t>
            </a:r>
          </a:p>
          <a:p>
            <a:r>
              <a:rPr lang="zh-CN" altLang="en-US" sz="1800"/>
              <a:t>同于圆弧</a:t>
            </a:r>
          </a:p>
          <a:p>
            <a:endParaRPr lang="zh-CN" altLang="en-US" sz="1800"/>
          </a:p>
          <a:p>
            <a:r>
              <a:rPr lang="en-US" altLang="zh-CN" sz="1800"/>
              <a:t>3</a:t>
            </a:r>
            <a:r>
              <a:rPr lang="zh-CN" altLang="en-US" sz="1800"/>
              <a:t>、一般无明显的颈线</a:t>
            </a:r>
          </a:p>
          <a:p>
            <a:endParaRPr lang="zh-CN" altLang="en-US" sz="1800"/>
          </a:p>
          <a:p>
            <a:r>
              <a:rPr lang="en-US" altLang="zh-CN" sz="1800"/>
              <a:t>4</a:t>
            </a:r>
            <a:r>
              <a:rPr lang="zh-CN" altLang="en-US" sz="1800"/>
              <a:t>、形成的时间越长，上涨越厉害</a:t>
            </a:r>
          </a:p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6512270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1447800" y="2209800"/>
            <a:ext cx="579120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3200"/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4400" b="1"/>
              <a:t>第二　　中继型态</a:t>
            </a:r>
          </a:p>
        </p:txBody>
      </p:sp>
    </p:spTree>
    <p:extLst>
      <p:ext uri="{BB962C8B-B14F-4D97-AF65-F5344CB8AC3E}">
        <p14:creationId xmlns:p14="http://schemas.microsoft.com/office/powerpoint/2010/main" val="19243489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“</a:t>
            </a:r>
            <a:r>
              <a:rPr lang="zh-CN" altLang="en-US" smtClean="0"/>
              <a:t>之</a:t>
            </a:r>
            <a:r>
              <a:rPr lang="zh-CN" altLang="en-US" smtClean="0">
                <a:latin typeface="Arial" pitchFamily="34" charset="0"/>
              </a:rPr>
              <a:t>”</a:t>
            </a:r>
            <a:r>
              <a:rPr lang="zh-CN" altLang="en-US" smtClean="0"/>
              <a:t>字形调整</a:t>
            </a:r>
          </a:p>
        </p:txBody>
      </p:sp>
      <p:sp>
        <p:nvSpPr>
          <p:cNvPr id="146435" name="Line 3"/>
          <p:cNvSpPr>
            <a:spLocks noChangeShapeType="1"/>
          </p:cNvSpPr>
          <p:nvPr/>
        </p:nvSpPr>
        <p:spPr bwMode="auto">
          <a:xfrm>
            <a:off x="684213" y="2781300"/>
            <a:ext cx="1150937" cy="12255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436" name="Line 4"/>
          <p:cNvSpPr>
            <a:spLocks noChangeShapeType="1"/>
          </p:cNvSpPr>
          <p:nvPr/>
        </p:nvSpPr>
        <p:spPr bwMode="auto">
          <a:xfrm flipV="1">
            <a:off x="1836738" y="3141663"/>
            <a:ext cx="576262" cy="8651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437" name="Line 5"/>
          <p:cNvSpPr>
            <a:spLocks noChangeShapeType="1"/>
          </p:cNvSpPr>
          <p:nvPr/>
        </p:nvSpPr>
        <p:spPr bwMode="auto">
          <a:xfrm>
            <a:off x="2413000" y="3141663"/>
            <a:ext cx="1223963" cy="1368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4551363" y="2425700"/>
            <a:ext cx="36830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１、基本走ＡＢＣ，形状象之字</a:t>
            </a:r>
          </a:p>
          <a:p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２、回撤幅度是前一波的０</a:t>
            </a:r>
            <a:r>
              <a:rPr lang="en-US" altLang="zh-CN" sz="1800"/>
              <a:t>.</a:t>
            </a:r>
            <a:r>
              <a:rPr lang="zh-CN" altLang="en-US" sz="1800"/>
              <a:t>３８２</a:t>
            </a:r>
          </a:p>
          <a:p>
            <a:r>
              <a:rPr lang="zh-CN" altLang="en-US" sz="1800"/>
              <a:t>或０</a:t>
            </a:r>
            <a:r>
              <a:rPr lang="en-US" altLang="zh-CN" sz="1800"/>
              <a:t>.</a:t>
            </a:r>
            <a:r>
              <a:rPr lang="zh-CN" altLang="en-US" sz="1800"/>
              <a:t>５或０</a:t>
            </a:r>
            <a:r>
              <a:rPr lang="en-US" altLang="zh-CN" sz="1800"/>
              <a:t>.</a:t>
            </a:r>
            <a:r>
              <a:rPr lang="zh-CN" altLang="en-US" sz="1800"/>
              <a:t>６１８</a:t>
            </a:r>
          </a:p>
        </p:txBody>
      </p:sp>
    </p:spTree>
    <p:extLst>
      <p:ext uri="{BB962C8B-B14F-4D97-AF65-F5344CB8AC3E}">
        <p14:creationId xmlns:p14="http://schemas.microsoft.com/office/powerpoint/2010/main" val="417546358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Line 2"/>
          <p:cNvSpPr>
            <a:spLocks noChangeShapeType="1"/>
          </p:cNvSpPr>
          <p:nvPr/>
        </p:nvSpPr>
        <p:spPr bwMode="auto">
          <a:xfrm flipH="1">
            <a:off x="1447800" y="3048000"/>
            <a:ext cx="36734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524000" y="1036638"/>
            <a:ext cx="3040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1"/>
              <a:t>上升直角三角形</a:t>
            </a:r>
          </a:p>
        </p:txBody>
      </p:sp>
      <p:sp>
        <p:nvSpPr>
          <p:cNvPr id="147460" name="Line 4"/>
          <p:cNvSpPr>
            <a:spLocks noChangeShapeType="1"/>
          </p:cNvSpPr>
          <p:nvPr/>
        </p:nvSpPr>
        <p:spPr bwMode="auto">
          <a:xfrm flipV="1">
            <a:off x="1752600" y="2971800"/>
            <a:ext cx="3429000" cy="175260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61" name="Line 5"/>
          <p:cNvSpPr>
            <a:spLocks noChangeShapeType="1"/>
          </p:cNvSpPr>
          <p:nvPr/>
        </p:nvSpPr>
        <p:spPr bwMode="auto">
          <a:xfrm flipV="1">
            <a:off x="1066800" y="3048000"/>
            <a:ext cx="1447800" cy="2590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62" name="Line 6"/>
          <p:cNvSpPr>
            <a:spLocks noChangeShapeType="1"/>
          </p:cNvSpPr>
          <p:nvPr/>
        </p:nvSpPr>
        <p:spPr bwMode="auto">
          <a:xfrm>
            <a:off x="2514600" y="3048000"/>
            <a:ext cx="6096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63" name="Line 7"/>
          <p:cNvSpPr>
            <a:spLocks noChangeShapeType="1"/>
          </p:cNvSpPr>
          <p:nvPr/>
        </p:nvSpPr>
        <p:spPr bwMode="auto">
          <a:xfrm flipV="1">
            <a:off x="3124200" y="3048000"/>
            <a:ext cx="3810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64" name="Line 8"/>
          <p:cNvSpPr>
            <a:spLocks noChangeShapeType="1"/>
          </p:cNvSpPr>
          <p:nvPr/>
        </p:nvSpPr>
        <p:spPr bwMode="auto">
          <a:xfrm>
            <a:off x="3505200" y="3048000"/>
            <a:ext cx="3810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 flipV="1">
            <a:off x="3886200" y="3068638"/>
            <a:ext cx="398463" cy="5889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5394325" y="2546350"/>
            <a:ext cx="3738563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1</a:t>
            </a:r>
            <a:r>
              <a:rPr lang="zh-CN" altLang="en-US" sz="1800"/>
              <a:t>、在涨势中出现，</a:t>
            </a:r>
          </a:p>
          <a:p>
            <a:r>
              <a:rPr lang="en-US" altLang="zh-CN" sz="1800"/>
              <a:t>2</a:t>
            </a:r>
            <a:r>
              <a:rPr lang="zh-CN" altLang="en-US" sz="1800"/>
              <a:t>、上涨的高点基本处于同一位置，</a:t>
            </a:r>
          </a:p>
          <a:p>
            <a:r>
              <a:rPr lang="zh-CN" altLang="en-US" sz="1800"/>
              <a:t>回落的低点不断上移</a:t>
            </a:r>
          </a:p>
          <a:p>
            <a:r>
              <a:rPr lang="en-US" altLang="zh-CN" sz="1800"/>
              <a:t>3</a:t>
            </a:r>
            <a:r>
              <a:rPr lang="zh-CN" altLang="en-US" sz="1800"/>
              <a:t>、最后一次冲高突破压力线，回抽</a:t>
            </a:r>
          </a:p>
          <a:p>
            <a:r>
              <a:rPr lang="zh-CN" altLang="en-US" sz="1800"/>
              <a:t>不跌破确认形态成立</a:t>
            </a:r>
          </a:p>
          <a:p>
            <a:r>
              <a:rPr lang="en-US" altLang="zh-CN" sz="1800"/>
              <a:t>4</a:t>
            </a:r>
            <a:r>
              <a:rPr lang="zh-CN" altLang="en-US" sz="1800"/>
              <a:t>、可以测算距离</a:t>
            </a: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 flipV="1">
            <a:off x="3124200" y="3048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68" name="Line 12"/>
          <p:cNvSpPr>
            <a:spLocks noChangeShapeType="1"/>
          </p:cNvSpPr>
          <p:nvPr/>
        </p:nvSpPr>
        <p:spPr bwMode="auto">
          <a:xfrm flipV="1">
            <a:off x="4572000" y="2060575"/>
            <a:ext cx="0" cy="9144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2879725" y="3308350"/>
            <a:ext cx="338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H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572000" y="2492375"/>
            <a:ext cx="338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H</a:t>
            </a:r>
          </a:p>
        </p:txBody>
      </p:sp>
      <p:sp>
        <p:nvSpPr>
          <p:cNvPr id="147471" name="Line 15"/>
          <p:cNvSpPr>
            <a:spLocks noChangeShapeType="1"/>
          </p:cNvSpPr>
          <p:nvPr/>
        </p:nvSpPr>
        <p:spPr bwMode="auto">
          <a:xfrm>
            <a:off x="4284663" y="3068638"/>
            <a:ext cx="215900" cy="288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72" name="Line 16"/>
          <p:cNvSpPr>
            <a:spLocks noChangeShapeType="1"/>
          </p:cNvSpPr>
          <p:nvPr/>
        </p:nvSpPr>
        <p:spPr bwMode="auto">
          <a:xfrm flipV="1">
            <a:off x="4500563" y="3068638"/>
            <a:ext cx="142875" cy="288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73" name="Line 17"/>
          <p:cNvSpPr>
            <a:spLocks noChangeShapeType="1"/>
          </p:cNvSpPr>
          <p:nvPr/>
        </p:nvSpPr>
        <p:spPr bwMode="auto">
          <a:xfrm flipV="1">
            <a:off x="4500563" y="2781300"/>
            <a:ext cx="215900" cy="5762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74" name="Line 18"/>
          <p:cNvSpPr>
            <a:spLocks noChangeShapeType="1"/>
          </p:cNvSpPr>
          <p:nvPr/>
        </p:nvSpPr>
        <p:spPr bwMode="auto">
          <a:xfrm>
            <a:off x="4716463" y="2781300"/>
            <a:ext cx="142875" cy="287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75" name="Line 19"/>
          <p:cNvSpPr>
            <a:spLocks noChangeShapeType="1"/>
          </p:cNvSpPr>
          <p:nvPr/>
        </p:nvSpPr>
        <p:spPr bwMode="auto">
          <a:xfrm flipV="1">
            <a:off x="4859338" y="1844675"/>
            <a:ext cx="576262" cy="12239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03033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1889125" y="1135063"/>
            <a:ext cx="3040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1"/>
              <a:t>下降直角三角形</a:t>
            </a:r>
          </a:p>
        </p:txBody>
      </p:sp>
      <p:sp>
        <p:nvSpPr>
          <p:cNvPr id="148483" name="Line 3"/>
          <p:cNvSpPr>
            <a:spLocks noChangeShapeType="1"/>
          </p:cNvSpPr>
          <p:nvPr/>
        </p:nvSpPr>
        <p:spPr bwMode="auto">
          <a:xfrm>
            <a:off x="762000" y="4191000"/>
            <a:ext cx="2438400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484" name="Line 4"/>
          <p:cNvSpPr>
            <a:spLocks noChangeShapeType="1"/>
          </p:cNvSpPr>
          <p:nvPr/>
        </p:nvSpPr>
        <p:spPr bwMode="auto">
          <a:xfrm>
            <a:off x="1143000" y="3048000"/>
            <a:ext cx="2057400" cy="12192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485" name="Line 5"/>
          <p:cNvSpPr>
            <a:spLocks noChangeShapeType="1"/>
          </p:cNvSpPr>
          <p:nvPr/>
        </p:nvSpPr>
        <p:spPr bwMode="auto">
          <a:xfrm>
            <a:off x="762000" y="2743200"/>
            <a:ext cx="609600" cy="1447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 flipV="1">
            <a:off x="1371600" y="3429000"/>
            <a:ext cx="4572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487" name="Line 7"/>
          <p:cNvSpPr>
            <a:spLocks noChangeShapeType="1"/>
          </p:cNvSpPr>
          <p:nvPr/>
        </p:nvSpPr>
        <p:spPr bwMode="auto">
          <a:xfrm>
            <a:off x="1828800" y="3429000"/>
            <a:ext cx="3048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488" name="Line 8"/>
          <p:cNvSpPr>
            <a:spLocks noChangeShapeType="1"/>
          </p:cNvSpPr>
          <p:nvPr/>
        </p:nvSpPr>
        <p:spPr bwMode="auto">
          <a:xfrm flipV="1">
            <a:off x="2133600" y="3810000"/>
            <a:ext cx="2286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489" name="Line 9"/>
          <p:cNvSpPr>
            <a:spLocks noChangeShapeType="1"/>
          </p:cNvSpPr>
          <p:nvPr/>
        </p:nvSpPr>
        <p:spPr bwMode="auto">
          <a:xfrm>
            <a:off x="2362200" y="3810000"/>
            <a:ext cx="193675" cy="3397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490" name="Line 10"/>
          <p:cNvSpPr>
            <a:spLocks noChangeShapeType="1"/>
          </p:cNvSpPr>
          <p:nvPr/>
        </p:nvSpPr>
        <p:spPr bwMode="auto">
          <a:xfrm>
            <a:off x="2771775" y="4149725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491" name="Line 11"/>
          <p:cNvSpPr>
            <a:spLocks noChangeShapeType="1"/>
          </p:cNvSpPr>
          <p:nvPr/>
        </p:nvSpPr>
        <p:spPr bwMode="auto">
          <a:xfrm>
            <a:off x="1828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492" name="Text Box 12"/>
          <p:cNvSpPr txBox="1">
            <a:spLocks noChangeArrowheads="1"/>
          </p:cNvSpPr>
          <p:nvPr/>
        </p:nvSpPr>
        <p:spPr bwMode="auto">
          <a:xfrm>
            <a:off x="1508125" y="3765550"/>
            <a:ext cx="338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H</a:t>
            </a:r>
          </a:p>
        </p:txBody>
      </p:sp>
      <p:sp>
        <p:nvSpPr>
          <p:cNvPr id="148493" name="Text Box 13"/>
          <p:cNvSpPr txBox="1">
            <a:spLocks noChangeArrowheads="1"/>
          </p:cNvSpPr>
          <p:nvPr/>
        </p:nvSpPr>
        <p:spPr bwMode="auto">
          <a:xfrm>
            <a:off x="2700338" y="4868863"/>
            <a:ext cx="338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H</a:t>
            </a:r>
          </a:p>
        </p:txBody>
      </p:sp>
      <p:sp>
        <p:nvSpPr>
          <p:cNvPr id="148494" name="Text Box 14"/>
          <p:cNvSpPr txBox="1">
            <a:spLocks noChangeArrowheads="1"/>
          </p:cNvSpPr>
          <p:nvPr/>
        </p:nvSpPr>
        <p:spPr bwMode="auto">
          <a:xfrm>
            <a:off x="4022725" y="2546350"/>
            <a:ext cx="5110163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1</a:t>
            </a:r>
            <a:r>
              <a:rPr lang="zh-CN" altLang="en-US" sz="1800"/>
              <a:t>、在跌势中出现</a:t>
            </a:r>
          </a:p>
          <a:p>
            <a:r>
              <a:rPr lang="en-US" altLang="zh-CN" sz="1800"/>
              <a:t>2</a:t>
            </a:r>
            <a:r>
              <a:rPr lang="zh-CN" altLang="en-US" sz="1800"/>
              <a:t>、反弹的高点不断下移，但回落的低点处于同一</a:t>
            </a:r>
          </a:p>
          <a:p>
            <a:r>
              <a:rPr lang="zh-CN" altLang="en-US" sz="1800"/>
              <a:t>水平位置</a:t>
            </a:r>
          </a:p>
          <a:p>
            <a:r>
              <a:rPr lang="en-US" altLang="zh-CN" sz="1800"/>
              <a:t>3</a:t>
            </a:r>
            <a:r>
              <a:rPr lang="zh-CN" altLang="en-US" sz="1800"/>
              <a:t>、跌破支撑线后常有回抽</a:t>
            </a:r>
          </a:p>
          <a:p>
            <a:r>
              <a:rPr lang="en-US" altLang="zh-CN" sz="1800"/>
              <a:t>4</a:t>
            </a:r>
            <a:r>
              <a:rPr lang="zh-CN" altLang="en-US" sz="1800"/>
              <a:t>、距离可测算</a:t>
            </a: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 flipV="1">
            <a:off x="2555875" y="4005263"/>
            <a:ext cx="144463" cy="1444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496" name="Line 16"/>
          <p:cNvSpPr>
            <a:spLocks noChangeShapeType="1"/>
          </p:cNvSpPr>
          <p:nvPr/>
        </p:nvSpPr>
        <p:spPr bwMode="auto">
          <a:xfrm>
            <a:off x="2700338" y="4005263"/>
            <a:ext cx="142875" cy="2873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V="1">
            <a:off x="2843213" y="4221163"/>
            <a:ext cx="144462" cy="714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498" name="Line 18"/>
          <p:cNvSpPr>
            <a:spLocks noChangeShapeType="1"/>
          </p:cNvSpPr>
          <p:nvPr/>
        </p:nvSpPr>
        <p:spPr bwMode="auto">
          <a:xfrm>
            <a:off x="2987675" y="4149725"/>
            <a:ext cx="504825" cy="647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13365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Line 2"/>
          <p:cNvSpPr>
            <a:spLocks noChangeShapeType="1"/>
          </p:cNvSpPr>
          <p:nvPr/>
        </p:nvSpPr>
        <p:spPr bwMode="auto">
          <a:xfrm>
            <a:off x="4859338" y="2276475"/>
            <a:ext cx="2305050" cy="10096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07" name="Line 3"/>
          <p:cNvSpPr>
            <a:spLocks noChangeShapeType="1"/>
          </p:cNvSpPr>
          <p:nvPr/>
        </p:nvSpPr>
        <p:spPr bwMode="auto">
          <a:xfrm flipV="1">
            <a:off x="4667250" y="3314700"/>
            <a:ext cx="2447925" cy="790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08" name="Line 4"/>
          <p:cNvSpPr>
            <a:spLocks noChangeShapeType="1"/>
          </p:cNvSpPr>
          <p:nvPr/>
        </p:nvSpPr>
        <p:spPr bwMode="auto">
          <a:xfrm flipV="1">
            <a:off x="4284663" y="2420938"/>
            <a:ext cx="935037" cy="22320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09" name="Line 5"/>
          <p:cNvSpPr>
            <a:spLocks noChangeShapeType="1"/>
          </p:cNvSpPr>
          <p:nvPr/>
        </p:nvSpPr>
        <p:spPr bwMode="auto">
          <a:xfrm>
            <a:off x="5219700" y="2420938"/>
            <a:ext cx="285750" cy="1427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10" name="Line 6"/>
          <p:cNvSpPr>
            <a:spLocks noChangeShapeType="1"/>
          </p:cNvSpPr>
          <p:nvPr/>
        </p:nvSpPr>
        <p:spPr bwMode="auto">
          <a:xfrm flipV="1">
            <a:off x="5508625" y="2619375"/>
            <a:ext cx="153988" cy="11699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11" name="Line 7"/>
          <p:cNvSpPr>
            <a:spLocks noChangeShapeType="1"/>
          </p:cNvSpPr>
          <p:nvPr/>
        </p:nvSpPr>
        <p:spPr bwMode="auto">
          <a:xfrm>
            <a:off x="5662613" y="2619375"/>
            <a:ext cx="288925" cy="1079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12" name="Line 8"/>
          <p:cNvSpPr>
            <a:spLocks noChangeShapeType="1"/>
          </p:cNvSpPr>
          <p:nvPr/>
        </p:nvSpPr>
        <p:spPr bwMode="auto">
          <a:xfrm flipV="1">
            <a:off x="6311900" y="2709863"/>
            <a:ext cx="420688" cy="9175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13" name="Line 9"/>
          <p:cNvSpPr>
            <a:spLocks noChangeShapeType="1"/>
          </p:cNvSpPr>
          <p:nvPr/>
        </p:nvSpPr>
        <p:spPr bwMode="auto">
          <a:xfrm>
            <a:off x="6732588" y="2709863"/>
            <a:ext cx="71437" cy="43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14" name="Line 10"/>
          <p:cNvSpPr>
            <a:spLocks noChangeShapeType="1"/>
          </p:cNvSpPr>
          <p:nvPr/>
        </p:nvSpPr>
        <p:spPr bwMode="auto">
          <a:xfrm flipV="1">
            <a:off x="6804025" y="1628775"/>
            <a:ext cx="1008063" cy="15128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15" name="Text Box 11"/>
          <p:cNvSpPr txBox="1">
            <a:spLocks noChangeArrowheads="1"/>
          </p:cNvSpPr>
          <p:nvPr/>
        </p:nvSpPr>
        <p:spPr bwMode="auto">
          <a:xfrm>
            <a:off x="1371600" y="1066800"/>
            <a:ext cx="3028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1"/>
              <a:t>上升对称三角形</a:t>
            </a:r>
          </a:p>
        </p:txBody>
      </p:sp>
      <p:sp>
        <p:nvSpPr>
          <p:cNvPr id="149516" name="Line 12"/>
          <p:cNvSpPr>
            <a:spLocks noChangeShapeType="1"/>
          </p:cNvSpPr>
          <p:nvPr/>
        </p:nvSpPr>
        <p:spPr bwMode="auto">
          <a:xfrm flipV="1">
            <a:off x="3779838" y="4437063"/>
            <a:ext cx="3048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17" name="Line 13"/>
          <p:cNvSpPr>
            <a:spLocks noChangeShapeType="1"/>
          </p:cNvSpPr>
          <p:nvPr/>
        </p:nvSpPr>
        <p:spPr bwMode="auto">
          <a:xfrm>
            <a:off x="4057650" y="4457700"/>
            <a:ext cx="2286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18" name="Line 14"/>
          <p:cNvSpPr>
            <a:spLocks noChangeShapeType="1"/>
          </p:cNvSpPr>
          <p:nvPr/>
        </p:nvSpPr>
        <p:spPr bwMode="auto">
          <a:xfrm>
            <a:off x="2743200" y="1524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19" name="Line 15"/>
          <p:cNvSpPr>
            <a:spLocks noChangeShapeType="1"/>
          </p:cNvSpPr>
          <p:nvPr/>
        </p:nvSpPr>
        <p:spPr bwMode="auto">
          <a:xfrm>
            <a:off x="5200650" y="24765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0" name="Text Box 16"/>
          <p:cNvSpPr txBox="1">
            <a:spLocks noChangeArrowheads="1"/>
          </p:cNvSpPr>
          <p:nvPr/>
        </p:nvSpPr>
        <p:spPr bwMode="auto">
          <a:xfrm>
            <a:off x="304800" y="4876800"/>
            <a:ext cx="4424363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1</a:t>
            </a:r>
            <a:r>
              <a:rPr lang="zh-CN" altLang="en-US" sz="1800"/>
              <a:t>、在涨势中出现</a:t>
            </a:r>
          </a:p>
          <a:p>
            <a:r>
              <a:rPr lang="en-US" altLang="zh-CN" sz="1800"/>
              <a:t>2</a:t>
            </a:r>
            <a:r>
              <a:rPr lang="zh-CN" altLang="en-US" sz="1800"/>
              <a:t>、高点不断下降，低点不断上移，</a:t>
            </a:r>
          </a:p>
          <a:p>
            <a:r>
              <a:rPr lang="zh-CN" altLang="en-US" sz="1800"/>
              <a:t>连线构成对称三角形</a:t>
            </a:r>
          </a:p>
          <a:p>
            <a:r>
              <a:rPr lang="en-US" altLang="zh-CN" sz="1800"/>
              <a:t>3</a:t>
            </a:r>
            <a:r>
              <a:rPr lang="zh-CN" altLang="en-US" sz="1800"/>
              <a:t>、第三次高点突破上方压力线后会有回抽</a:t>
            </a:r>
          </a:p>
          <a:p>
            <a:r>
              <a:rPr lang="en-US" altLang="zh-CN" sz="1800"/>
              <a:t>4</a:t>
            </a:r>
            <a:r>
              <a:rPr lang="zh-CN" altLang="en-US" sz="1800"/>
              <a:t>、距离可测算</a:t>
            </a:r>
          </a:p>
        </p:txBody>
      </p:sp>
      <p:sp>
        <p:nvSpPr>
          <p:cNvPr id="149521" name="Text Box 17"/>
          <p:cNvSpPr txBox="1">
            <a:spLocks noChangeArrowheads="1"/>
          </p:cNvSpPr>
          <p:nvPr/>
        </p:nvSpPr>
        <p:spPr bwMode="auto">
          <a:xfrm>
            <a:off x="4954588" y="3138488"/>
            <a:ext cx="338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H</a:t>
            </a:r>
          </a:p>
        </p:txBody>
      </p:sp>
      <p:sp>
        <p:nvSpPr>
          <p:cNvPr id="149522" name="Text Box 18"/>
          <p:cNvSpPr txBox="1">
            <a:spLocks noChangeArrowheads="1"/>
          </p:cNvSpPr>
          <p:nvPr/>
        </p:nvSpPr>
        <p:spPr bwMode="auto">
          <a:xfrm>
            <a:off x="6478588" y="1995488"/>
            <a:ext cx="338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800"/>
              <a:t>H</a:t>
            </a:r>
          </a:p>
        </p:txBody>
      </p:sp>
      <p:sp>
        <p:nvSpPr>
          <p:cNvPr id="149523" name="Line 19"/>
          <p:cNvSpPr>
            <a:spLocks noChangeShapeType="1"/>
          </p:cNvSpPr>
          <p:nvPr/>
        </p:nvSpPr>
        <p:spPr bwMode="auto">
          <a:xfrm flipV="1">
            <a:off x="5951538" y="2835275"/>
            <a:ext cx="144462" cy="86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4" name="Line 20"/>
          <p:cNvSpPr>
            <a:spLocks noChangeShapeType="1"/>
          </p:cNvSpPr>
          <p:nvPr/>
        </p:nvSpPr>
        <p:spPr bwMode="auto">
          <a:xfrm>
            <a:off x="6096000" y="2835275"/>
            <a:ext cx="215900" cy="7921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0842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1476375" y="1125538"/>
            <a:ext cx="3028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1"/>
              <a:t>下跌对称三角形</a:t>
            </a:r>
          </a:p>
        </p:txBody>
      </p:sp>
      <p:sp>
        <p:nvSpPr>
          <p:cNvPr id="150531" name="Line 3"/>
          <p:cNvSpPr>
            <a:spLocks noChangeShapeType="1"/>
          </p:cNvSpPr>
          <p:nvPr/>
        </p:nvSpPr>
        <p:spPr bwMode="auto">
          <a:xfrm>
            <a:off x="2051050" y="3068638"/>
            <a:ext cx="2449513" cy="1152525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532" name="Line 4"/>
          <p:cNvSpPr>
            <a:spLocks noChangeShapeType="1"/>
          </p:cNvSpPr>
          <p:nvPr/>
        </p:nvSpPr>
        <p:spPr bwMode="auto">
          <a:xfrm flipV="1">
            <a:off x="1763713" y="4221163"/>
            <a:ext cx="2808287" cy="10795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533" name="Line 5"/>
          <p:cNvSpPr>
            <a:spLocks noChangeShapeType="1"/>
          </p:cNvSpPr>
          <p:nvPr/>
        </p:nvSpPr>
        <p:spPr bwMode="auto">
          <a:xfrm>
            <a:off x="1403350" y="1989138"/>
            <a:ext cx="1081088" cy="30241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534" name="Line 6"/>
          <p:cNvSpPr>
            <a:spLocks noChangeShapeType="1"/>
          </p:cNvSpPr>
          <p:nvPr/>
        </p:nvSpPr>
        <p:spPr bwMode="auto">
          <a:xfrm flipV="1">
            <a:off x="2484438" y="3357563"/>
            <a:ext cx="142875" cy="16557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535" name="Line 7"/>
          <p:cNvSpPr>
            <a:spLocks noChangeShapeType="1"/>
          </p:cNvSpPr>
          <p:nvPr/>
        </p:nvSpPr>
        <p:spPr bwMode="auto">
          <a:xfrm>
            <a:off x="2627313" y="3357563"/>
            <a:ext cx="43180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536" name="Line 8"/>
          <p:cNvSpPr>
            <a:spLocks noChangeShapeType="1"/>
          </p:cNvSpPr>
          <p:nvPr/>
        </p:nvSpPr>
        <p:spPr bwMode="auto">
          <a:xfrm flipV="1">
            <a:off x="3059113" y="3644900"/>
            <a:ext cx="144462" cy="11525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>
            <a:off x="3203575" y="3644900"/>
            <a:ext cx="288925" cy="9366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538" name="Line 10"/>
          <p:cNvSpPr>
            <a:spLocks noChangeShapeType="1"/>
          </p:cNvSpPr>
          <p:nvPr/>
        </p:nvSpPr>
        <p:spPr bwMode="auto">
          <a:xfrm flipV="1">
            <a:off x="3492500" y="3860800"/>
            <a:ext cx="142875" cy="7207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539" name="Line 11"/>
          <p:cNvSpPr>
            <a:spLocks noChangeShapeType="1"/>
          </p:cNvSpPr>
          <p:nvPr/>
        </p:nvSpPr>
        <p:spPr bwMode="auto">
          <a:xfrm>
            <a:off x="3635375" y="3860800"/>
            <a:ext cx="431800" cy="7921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540" name="Line 12"/>
          <p:cNvSpPr>
            <a:spLocks noChangeShapeType="1"/>
          </p:cNvSpPr>
          <p:nvPr/>
        </p:nvSpPr>
        <p:spPr bwMode="auto">
          <a:xfrm flipV="1">
            <a:off x="4067175" y="4365625"/>
            <a:ext cx="144463" cy="287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541" name="Line 13"/>
          <p:cNvSpPr>
            <a:spLocks noChangeShapeType="1"/>
          </p:cNvSpPr>
          <p:nvPr/>
        </p:nvSpPr>
        <p:spPr bwMode="auto">
          <a:xfrm>
            <a:off x="4211638" y="4365625"/>
            <a:ext cx="1296987" cy="1800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542" name="Line 14"/>
          <p:cNvSpPr>
            <a:spLocks noChangeShapeType="1"/>
          </p:cNvSpPr>
          <p:nvPr/>
        </p:nvSpPr>
        <p:spPr bwMode="auto">
          <a:xfrm>
            <a:off x="2627313" y="3357563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543" name="Line 15"/>
          <p:cNvSpPr>
            <a:spLocks noChangeShapeType="1"/>
          </p:cNvSpPr>
          <p:nvPr/>
        </p:nvSpPr>
        <p:spPr bwMode="auto">
          <a:xfrm>
            <a:off x="2627313" y="4941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544" name="Line 16"/>
          <p:cNvSpPr>
            <a:spLocks noChangeShapeType="1"/>
          </p:cNvSpPr>
          <p:nvPr/>
        </p:nvSpPr>
        <p:spPr bwMode="auto">
          <a:xfrm>
            <a:off x="2627313" y="3429000"/>
            <a:ext cx="0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545" name="Line 17"/>
          <p:cNvSpPr>
            <a:spLocks noChangeShapeType="1"/>
          </p:cNvSpPr>
          <p:nvPr/>
        </p:nvSpPr>
        <p:spPr bwMode="auto">
          <a:xfrm>
            <a:off x="3924300" y="4437063"/>
            <a:ext cx="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546" name="Text Box 18"/>
          <p:cNvSpPr txBox="1">
            <a:spLocks noChangeArrowheads="1"/>
          </p:cNvSpPr>
          <p:nvPr/>
        </p:nvSpPr>
        <p:spPr bwMode="auto">
          <a:xfrm>
            <a:off x="2608263" y="429895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Ｈ</a:t>
            </a:r>
          </a:p>
        </p:txBody>
      </p:sp>
      <p:sp>
        <p:nvSpPr>
          <p:cNvPr id="150547" name="Text Box 19"/>
          <p:cNvSpPr txBox="1">
            <a:spLocks noChangeArrowheads="1"/>
          </p:cNvSpPr>
          <p:nvPr/>
        </p:nvSpPr>
        <p:spPr bwMode="auto">
          <a:xfrm>
            <a:off x="3471863" y="494665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1800"/>
              <a:t>Ｈ</a:t>
            </a:r>
          </a:p>
        </p:txBody>
      </p:sp>
    </p:spTree>
    <p:extLst>
      <p:ext uri="{BB962C8B-B14F-4D97-AF65-F5344CB8AC3E}">
        <p14:creationId xmlns:p14="http://schemas.microsoft.com/office/powerpoint/2010/main" val="3388057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 bwMode="auto">
        <a:solidFill>
          <a:srgbClr val="FFFF00"/>
        </a:solidFill>
        <a:ln w="9525" algn="ctr">
          <a:solidFill>
            <a:schemeClr val="tx1"/>
          </a:solidFill>
          <a:miter lim="800000"/>
          <a:headEnd/>
          <a:tailEnd/>
        </a:ln>
        <a:effectLst/>
      </a:spPr>
      <a:bodyPr wrap="square" anchor="ctr">
        <a:spAutoFit/>
      </a:bodyPr>
      <a:lstStyle>
        <a:defPPr>
          <a:defRPr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9190</TotalTime>
  <Words>4180</Words>
  <Application>Microsoft Office PowerPoint</Application>
  <PresentationFormat>全屏显示(4:3)</PresentationFormat>
  <Paragraphs>471</Paragraphs>
  <Slides>111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111</vt:i4>
      </vt:variant>
    </vt:vector>
  </HeadingPairs>
  <TitlesOfParts>
    <vt:vector size="113" baseType="lpstr">
      <vt:lpstr>顶峰</vt:lpstr>
      <vt:lpstr>自定义设计方案</vt:lpstr>
      <vt:lpstr>交易基础理论知识</vt:lpstr>
      <vt:lpstr> 第一部分</vt:lpstr>
      <vt:lpstr>道氏理论</vt:lpstr>
      <vt:lpstr>第二章    趋势的基本概念</vt:lpstr>
      <vt:lpstr>趋势的概念</vt:lpstr>
      <vt:lpstr>如何判断趋势</vt:lpstr>
      <vt:lpstr>趋势线</vt:lpstr>
      <vt:lpstr>趋势的三种方向</vt:lpstr>
      <vt:lpstr>        下跌趋势</vt:lpstr>
      <vt:lpstr>横向延伸趋势</vt:lpstr>
      <vt:lpstr>趋势线的画法</vt:lpstr>
      <vt:lpstr>上升趋势线</vt:lpstr>
      <vt:lpstr>PowerPoint 演示文稿</vt:lpstr>
      <vt:lpstr>下跌趋势线</vt:lpstr>
      <vt:lpstr>怎样使用趋势线</vt:lpstr>
      <vt:lpstr>支撑和阻挡</vt:lpstr>
      <vt:lpstr>下降趋势线的突破</vt:lpstr>
      <vt:lpstr>趋势通道线</vt:lpstr>
      <vt:lpstr>上升趋势通道</vt:lpstr>
      <vt:lpstr>下降趋势通道</vt:lpstr>
      <vt:lpstr>PowerPoint 演示文稿</vt:lpstr>
      <vt:lpstr>通道线的突破</vt:lpstr>
      <vt:lpstr>PowerPoint 演示文稿</vt:lpstr>
      <vt:lpstr>PowerPoint 演示文稿</vt:lpstr>
      <vt:lpstr>PowerPoint 演示文稿</vt:lpstr>
      <vt:lpstr> 第三部分</vt:lpstr>
      <vt:lpstr>金融走势的基本语言—K线</vt:lpstr>
      <vt:lpstr>PowerPoint 演示文稿</vt:lpstr>
      <vt:lpstr>PowerPoint 演示文稿</vt:lpstr>
      <vt:lpstr>    </vt:lpstr>
      <vt:lpstr>阴线  收盘价低于开盘价</vt:lpstr>
      <vt:lpstr>星线  开盘收盘同价格</vt:lpstr>
      <vt:lpstr> K 线反转形态 </vt:lpstr>
      <vt:lpstr>PowerPoint 演示文稿</vt:lpstr>
      <vt:lpstr>PowerPoint 演示文稿</vt:lpstr>
      <vt:lpstr>一 根 K 线</vt:lpstr>
      <vt:lpstr>一．十 字 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二．锤子线和倒锤子线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两 根 K 线</vt:lpstr>
      <vt:lpstr>一．阴包阳和阳包阴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二．乌云盖顶和刺透形态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 根 K 线</vt:lpstr>
      <vt:lpstr>启明星和黄昏星</vt:lpstr>
      <vt:lpstr>PowerPoint 演示文稿</vt:lpstr>
      <vt:lpstr>PowerPoint 演示文稿</vt:lpstr>
      <vt:lpstr>PowerPoint 演示文稿</vt:lpstr>
      <vt:lpstr>各种启明星示意</vt:lpstr>
      <vt:lpstr>PowerPoint 演示文稿</vt:lpstr>
      <vt:lpstr>PowerPoint 演示文稿</vt:lpstr>
      <vt:lpstr>PowerPoint 演示文稿</vt:lpstr>
      <vt:lpstr>PowerPoint 演示文稿</vt:lpstr>
      <vt:lpstr>各种黄昏星示意</vt:lpstr>
      <vt:lpstr> 第四部分</vt:lpstr>
      <vt:lpstr>第二节　图形型态分析</vt:lpstr>
      <vt:lpstr>反转型态的分类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“之”字形调整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下跌细长三角形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自由交流时间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FJZ</dc:creator>
  <cp:lastModifiedBy>michael</cp:lastModifiedBy>
  <cp:revision>626</cp:revision>
  <cp:lastPrinted>1601-01-01T00:00:00Z</cp:lastPrinted>
  <dcterms:created xsi:type="dcterms:W3CDTF">1601-01-01T00:00:00Z</dcterms:created>
  <dcterms:modified xsi:type="dcterms:W3CDTF">2015-07-09T03:25:02Z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