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689" r:id="rId2"/>
  </p:sldMasterIdLst>
  <p:notesMasterIdLst>
    <p:notesMasterId r:id="rId18"/>
  </p:notesMasterIdLst>
  <p:handoutMasterIdLst>
    <p:handoutMasterId r:id="rId19"/>
  </p:handoutMasterIdLst>
  <p:sldIdLst>
    <p:sldId id="256" r:id="rId3"/>
    <p:sldId id="425" r:id="rId4"/>
    <p:sldId id="427" r:id="rId5"/>
    <p:sldId id="429" r:id="rId6"/>
    <p:sldId id="430" r:id="rId7"/>
    <p:sldId id="431" r:id="rId8"/>
    <p:sldId id="432" r:id="rId9"/>
    <p:sldId id="433" r:id="rId10"/>
    <p:sldId id="434" r:id="rId11"/>
    <p:sldId id="435" r:id="rId12"/>
    <p:sldId id="436" r:id="rId13"/>
    <p:sldId id="437" r:id="rId14"/>
    <p:sldId id="439" r:id="rId15"/>
    <p:sldId id="423" r:id="rId16"/>
    <p:sldId id="424"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0000"/>
    <a:srgbClr val="003399"/>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8823" autoAdjust="0"/>
  </p:normalViewPr>
  <p:slideViewPr>
    <p:cSldViewPr>
      <p:cViewPr>
        <p:scale>
          <a:sx n="125" d="100"/>
          <a:sy n="125" d="100"/>
        </p:scale>
        <p:origin x="-1224" y="78"/>
      </p:cViewPr>
      <p:guideLst>
        <p:guide orient="horz" pos="2160"/>
        <p:guide pos="2880"/>
      </p:guideLst>
    </p:cSldViewPr>
  </p:slideViewPr>
  <p:outlineViewPr>
    <p:cViewPr>
      <p:scale>
        <a:sx n="33" d="100"/>
        <a:sy n="33" d="100"/>
      </p:scale>
      <p:origin x="0" y="29886"/>
    </p:cViewPr>
  </p:outlineViewPr>
  <p:notesTextViewPr>
    <p:cViewPr>
      <p:scale>
        <a:sx n="100" d="100"/>
        <a:sy n="100" d="100"/>
      </p:scale>
      <p:origin x="0" y="0"/>
    </p:cViewPr>
  </p:notesTextViewPr>
  <p:sorterViewPr>
    <p:cViewPr>
      <p:scale>
        <a:sx n="66" d="100"/>
        <a:sy n="66" d="100"/>
      </p:scale>
      <p:origin x="0" y="4740"/>
    </p:cViewPr>
  </p:sorterViewPr>
  <p:notesViewPr>
    <p:cSldViewPr>
      <p:cViewPr varScale="1">
        <p:scale>
          <a:sx n="100" d="100"/>
          <a:sy n="100" d="100"/>
        </p:scale>
        <p:origin x="-360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935B50-80C4-48E4-BB40-B5DF9B314E0C}" type="datetimeFigureOut">
              <a:rPr lang="zh-CN" altLang="en-US" smtClean="0"/>
              <a:t>2015/7/6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2B4C1C-F9C6-4C41-8404-F01116943A97}" type="slidenum">
              <a:rPr lang="zh-CN" altLang="en-US" smtClean="0"/>
              <a:t>‹#›</a:t>
            </a:fld>
            <a:endParaRPr lang="zh-CN" altLang="en-US"/>
          </a:p>
        </p:txBody>
      </p:sp>
    </p:spTree>
    <p:extLst>
      <p:ext uri="{BB962C8B-B14F-4D97-AF65-F5344CB8AC3E}">
        <p14:creationId xmlns:p14="http://schemas.microsoft.com/office/powerpoint/2010/main" val="1116206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19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1F257B6-5558-4608-B02B-F073505E8A3B}" type="slidenum">
              <a:rPr lang="en-US" altLang="zh-CN"/>
              <a:pPr/>
              <a:t>‹#›</a:t>
            </a:fld>
            <a:endParaRPr lang="en-US" altLang="zh-CN"/>
          </a:p>
        </p:txBody>
      </p:sp>
    </p:spTree>
    <p:extLst>
      <p:ext uri="{BB962C8B-B14F-4D97-AF65-F5344CB8AC3E}">
        <p14:creationId xmlns:p14="http://schemas.microsoft.com/office/powerpoint/2010/main" val="31093025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102358.htm" TargetMode="External"/><Relationship Id="rId13" Type="http://schemas.openxmlformats.org/officeDocument/2006/relationships/hyperlink" Target="http://baike.baidu.com/view/817997.htm" TargetMode="External"/><Relationship Id="rId3" Type="http://schemas.openxmlformats.org/officeDocument/2006/relationships/hyperlink" Target="http://baike.baidu.com/view/64756.htm" TargetMode="External"/><Relationship Id="rId7" Type="http://schemas.openxmlformats.org/officeDocument/2006/relationships/hyperlink" Target="http://baike.baidu.com/view/102352.htm" TargetMode="External"/><Relationship Id="rId12" Type="http://schemas.openxmlformats.org/officeDocument/2006/relationships/hyperlink" Target="http://baike.baidu.com/view/2218186.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169981.htm" TargetMode="External"/><Relationship Id="rId11" Type="http://schemas.openxmlformats.org/officeDocument/2006/relationships/hyperlink" Target="http://baike.baidu.com/view/102323.htm" TargetMode="External"/><Relationship Id="rId5" Type="http://schemas.openxmlformats.org/officeDocument/2006/relationships/hyperlink" Target="http://baike.baidu.com/view/394538.htm" TargetMode="External"/><Relationship Id="rId15" Type="http://schemas.openxmlformats.org/officeDocument/2006/relationships/hyperlink" Target="http://baike.baidu.com/view/2405030.htm" TargetMode="External"/><Relationship Id="rId10" Type="http://schemas.openxmlformats.org/officeDocument/2006/relationships/hyperlink" Target="http://baike.baidu.com/view/954922.htm" TargetMode="External"/><Relationship Id="rId4" Type="http://schemas.openxmlformats.org/officeDocument/2006/relationships/hyperlink" Target="http://baike.baidu.com/view/1315039.htm" TargetMode="External"/><Relationship Id="rId9" Type="http://schemas.openxmlformats.org/officeDocument/2006/relationships/hyperlink" Target="http://baike.baidu.com/view/1084985.htm" TargetMode="External"/><Relationship Id="rId14" Type="http://schemas.openxmlformats.org/officeDocument/2006/relationships/hyperlink" Target="http://baike.baidu.com/view/2394663.htm"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1369592.htm" TargetMode="External"/><Relationship Id="rId13" Type="http://schemas.openxmlformats.org/officeDocument/2006/relationships/hyperlink" Target="http://baike.baidu.com/view/968736.htm" TargetMode="External"/><Relationship Id="rId3" Type="http://schemas.openxmlformats.org/officeDocument/2006/relationships/hyperlink" Target="http://baike.baidu.com/view/2850627.htm" TargetMode="External"/><Relationship Id="rId7" Type="http://schemas.openxmlformats.org/officeDocument/2006/relationships/hyperlink" Target="http://baike.baidu.com/view/1588545.htm" TargetMode="External"/><Relationship Id="rId12" Type="http://schemas.openxmlformats.org/officeDocument/2006/relationships/hyperlink" Target="http://baike.baidu.com/view/1387944.ht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baike.baidu.com/view/1115367.htm" TargetMode="External"/><Relationship Id="rId11" Type="http://schemas.openxmlformats.org/officeDocument/2006/relationships/hyperlink" Target="http://baike.baidu.com/view/1587218.htm" TargetMode="External"/><Relationship Id="rId5" Type="http://schemas.openxmlformats.org/officeDocument/2006/relationships/hyperlink" Target="http://baike.baidu.com/view/738907.htm" TargetMode="External"/><Relationship Id="rId10" Type="http://schemas.openxmlformats.org/officeDocument/2006/relationships/hyperlink" Target="http://baike.baidu.com/view/778770.htm" TargetMode="External"/><Relationship Id="rId4" Type="http://schemas.openxmlformats.org/officeDocument/2006/relationships/hyperlink" Target="http://baike.baidu.com/view/1136382.htm" TargetMode="External"/><Relationship Id="rId9" Type="http://schemas.openxmlformats.org/officeDocument/2006/relationships/hyperlink" Target="http://baike.baidu.com/view/1584759.htm" TargetMode="External"/><Relationship Id="rId14" Type="http://schemas.openxmlformats.org/officeDocument/2006/relationships/hyperlink" Target="http://baike.baidu.com/view/220956.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algn="just">
              <a:buFontTx/>
              <a:buNone/>
            </a:pPr>
            <a:r>
              <a:rPr lang="zh-CN" altLang="en-US" dirty="0" smtClean="0"/>
              <a:t>一、光头光脚大阳线</a:t>
            </a:r>
          </a:p>
          <a:p>
            <a:pPr algn="just">
              <a:buFontTx/>
              <a:buNone/>
            </a:pPr>
            <a:r>
              <a:rPr lang="zh-CN" altLang="en-US" dirty="0" smtClean="0"/>
              <a:t>开盘价为最低价，收盘价为最高价，表示多方势头强大，空方毫无抵抗。  </a:t>
            </a:r>
          </a:p>
          <a:p>
            <a:pPr algn="just">
              <a:buFontTx/>
              <a:buNone/>
            </a:pPr>
            <a:r>
              <a:rPr lang="zh-CN" altLang="en-US" dirty="0" smtClean="0"/>
              <a:t>二、光头光脚大阴线</a:t>
            </a:r>
          </a:p>
          <a:p>
            <a:pPr>
              <a:buFontTx/>
              <a:buNone/>
            </a:pPr>
            <a:r>
              <a:rPr lang="zh-CN" altLang="en-US" dirty="0" smtClean="0">
                <a:latin typeface="宋体" pitchFamily="2" charset="-122"/>
              </a:rPr>
              <a:t>  开盘价为最高价，收盘价为最低价，表示卖方占绝对优势，多方毫无抵抗。</a:t>
            </a:r>
          </a:p>
          <a:p>
            <a:pPr algn="just">
              <a:buFontTx/>
              <a:buNone/>
            </a:pPr>
            <a:r>
              <a:rPr lang="zh-CN" altLang="en-US" dirty="0" smtClean="0"/>
              <a:t>三、光头光脚小阳线</a:t>
            </a:r>
          </a:p>
          <a:p>
            <a:pPr>
              <a:buFontTx/>
              <a:buNone/>
            </a:pPr>
            <a:r>
              <a:rPr lang="zh-CN" altLang="en-US" dirty="0" smtClean="0">
                <a:latin typeface="宋体" pitchFamily="2" charset="-122"/>
              </a:rPr>
              <a:t>  没有上下影线，股价窄幅波动，表示买方力量逐步增加，多头暂占优势。</a:t>
            </a:r>
            <a:endParaRPr lang="zh-CN" altLang="en-US" dirty="0" smtClean="0"/>
          </a:p>
          <a:p>
            <a:pPr algn="just">
              <a:buFontTx/>
              <a:buNone/>
            </a:pPr>
            <a:r>
              <a:rPr lang="zh-CN" altLang="en-US" dirty="0" smtClean="0"/>
              <a:t>四、光头光脚小阴线</a:t>
            </a:r>
          </a:p>
          <a:p>
            <a:pPr>
              <a:buFontTx/>
              <a:buNone/>
            </a:pPr>
            <a:r>
              <a:rPr lang="zh-CN" altLang="en-US" dirty="0" smtClean="0">
                <a:latin typeface="宋体" pitchFamily="2" charset="-122"/>
              </a:rPr>
              <a:t>  没有上下影线，价格波动幅度有限，表示卖方力量有所增加，空方力量略占优势。</a:t>
            </a:r>
            <a:r>
              <a:rPr lang="zh-CN" altLang="en-US" dirty="0" smtClean="0"/>
              <a:t> </a:t>
            </a:r>
          </a:p>
          <a:p>
            <a:r>
              <a:rPr lang="zh-CN" altLang="en-US" sz="1200" dirty="0" smtClean="0"/>
              <a:t>五、带上影线的阳线</a:t>
            </a:r>
            <a:br>
              <a:rPr lang="zh-CN" altLang="en-US" sz="1200" dirty="0" smtClean="0"/>
            </a:br>
            <a:r>
              <a:rPr lang="zh-CN" altLang="en-US" sz="1200" dirty="0" smtClean="0">
                <a:latin typeface="宋体" pitchFamily="2" charset="-122"/>
              </a:rPr>
              <a:t>这是上升受阻型，表示多方在上攻途中遇到阻力。此形态常出现在上涨途中、上涨未期、或股价从底部启动后遇到成交密集区。上影线越长，表示上档压力越大，阳线实体越长，表示多方力量越强。</a:t>
            </a:r>
            <a:r>
              <a:rPr lang="zh-CN" altLang="en-US" sz="1600" dirty="0" smtClean="0"/>
              <a:t> </a:t>
            </a:r>
            <a:endParaRPr lang="en-US" altLang="zh-CN" sz="1600" dirty="0" smtClean="0"/>
          </a:p>
          <a:p>
            <a:pPr algn="just">
              <a:buFontTx/>
              <a:buNone/>
            </a:pPr>
            <a:r>
              <a:rPr lang="zh-CN" altLang="en-US" dirty="0" smtClean="0"/>
              <a:t>六、带上影线的阴线</a:t>
            </a:r>
          </a:p>
          <a:p>
            <a:pPr algn="just">
              <a:buFontTx/>
              <a:buNone/>
            </a:pPr>
            <a:r>
              <a:rPr lang="zh-CN" altLang="en-US" dirty="0" smtClean="0"/>
              <a:t> </a:t>
            </a:r>
            <a:r>
              <a:rPr lang="zh-CN" altLang="en-US" dirty="0" smtClean="0">
                <a:latin typeface="宋体" pitchFamily="2" charset="-122"/>
              </a:rPr>
              <a:t>表示股价先涨后跌。阳线实体越长，表示空方势力越强。常出现在阶段性的头部、庄家拉高出货或震仓洗盘时。</a:t>
            </a:r>
            <a:r>
              <a:rPr lang="zh-CN" altLang="en-US" dirty="0" smtClean="0"/>
              <a:t> </a:t>
            </a:r>
          </a:p>
          <a:p>
            <a:pPr algn="just">
              <a:buFontTx/>
              <a:buNone/>
            </a:pPr>
            <a:r>
              <a:rPr lang="zh-CN" altLang="en-US" dirty="0" smtClean="0"/>
              <a:t>七、带下影线的阳线</a:t>
            </a:r>
          </a:p>
          <a:p>
            <a:pPr>
              <a:buFontTx/>
              <a:buNone/>
            </a:pPr>
            <a:r>
              <a:rPr lang="zh-CN" altLang="en-US" dirty="0" smtClean="0">
                <a:latin typeface="宋体" pitchFamily="2" charset="-122"/>
              </a:rPr>
              <a:t>  表示股价先跌后涨，股价在低位获得买方支撑，卖方受阻。常出现在市场底部区域或市场调整结束时。</a:t>
            </a:r>
            <a:r>
              <a:rPr lang="zh-CN" altLang="en-US" dirty="0" smtClean="0"/>
              <a:t> </a:t>
            </a:r>
          </a:p>
          <a:p>
            <a:pPr algn="just">
              <a:lnSpc>
                <a:spcPct val="90000"/>
              </a:lnSpc>
              <a:buFontTx/>
              <a:buNone/>
            </a:pPr>
            <a:r>
              <a:rPr lang="zh-CN" altLang="en-US" dirty="0" smtClean="0"/>
              <a:t>八、带下影线的阴线</a:t>
            </a:r>
          </a:p>
          <a:p>
            <a:pPr>
              <a:lnSpc>
                <a:spcPct val="90000"/>
              </a:lnSpc>
              <a:buFontTx/>
              <a:buNone/>
            </a:pPr>
            <a:r>
              <a:rPr lang="zh-CN" altLang="en-US" dirty="0" smtClean="0">
                <a:latin typeface="宋体" pitchFamily="2" charset="-122"/>
              </a:rPr>
              <a:t>  即下跌抵抗型，股价先涨后跌，表示空方力量强大，但在下跌途中又受到买方的抵抗，常出现在下跌中途、或市场顶部附近。</a:t>
            </a:r>
            <a:r>
              <a:rPr lang="zh-CN" altLang="en-US" dirty="0" smtClean="0"/>
              <a:t> </a:t>
            </a:r>
          </a:p>
          <a:p>
            <a:pPr algn="just">
              <a:buFontTx/>
              <a:buNone/>
            </a:pPr>
            <a:r>
              <a:rPr lang="zh-CN" altLang="en-US" sz="1200" dirty="0" smtClean="0"/>
              <a:t>九、带上下影线的阳线</a:t>
            </a:r>
          </a:p>
          <a:p>
            <a:pPr>
              <a:buFontTx/>
              <a:buNone/>
            </a:pPr>
            <a:r>
              <a:rPr lang="zh-CN" altLang="en-US" sz="1200" dirty="0" smtClean="0">
                <a:latin typeface="宋体" pitchFamily="2" charset="-122"/>
              </a:rPr>
              <a:t>  表示上有压力，下有支撑，但买方占优。常出现在市场的底部，或股价上升途中。上影线长，说明上方阻力大；下影线长，说明下档支撑强。</a:t>
            </a:r>
            <a:r>
              <a:rPr lang="zh-CN" altLang="en-US" sz="1200" dirty="0" smtClean="0"/>
              <a:t> </a:t>
            </a:r>
          </a:p>
          <a:p>
            <a:pPr algn="just">
              <a:buFontTx/>
              <a:buNone/>
            </a:pPr>
            <a:r>
              <a:rPr lang="zh-CN" altLang="en-US" dirty="0" smtClean="0"/>
              <a:t>十、带上下影线的阴线</a:t>
            </a:r>
          </a:p>
          <a:p>
            <a:pPr>
              <a:buFontTx/>
              <a:buNone/>
            </a:pPr>
            <a:r>
              <a:rPr lang="zh-CN" altLang="en-US" dirty="0" smtClean="0">
                <a:latin typeface="宋体" pitchFamily="2" charset="-122"/>
              </a:rPr>
              <a:t>  表示上有抛压，下有接盘，但空方占优。常出现在市场顶部、或股价下跌途中。阴线实体越长，表示空方做空的力量越大。</a:t>
            </a:r>
            <a:r>
              <a:rPr lang="zh-CN" altLang="en-US" dirty="0" smtClean="0"/>
              <a:t> </a:t>
            </a:r>
          </a:p>
          <a:p>
            <a:pPr algn="just">
              <a:buFontTx/>
              <a:buNone/>
            </a:pPr>
            <a:r>
              <a:rPr lang="zh-CN" altLang="en-US" dirty="0" smtClean="0"/>
              <a:t>十一、十字星形</a:t>
            </a:r>
          </a:p>
          <a:p>
            <a:pPr>
              <a:buFontTx/>
              <a:buNone/>
            </a:pPr>
            <a:r>
              <a:rPr lang="zh-CN" altLang="en-US" dirty="0" smtClean="0">
                <a:latin typeface="宋体" pitchFamily="2" charset="-122"/>
              </a:rPr>
              <a:t>开盘价等于收盘价，并处于交易区间的中间。表示多家双方斗争激烈，即将分出胜负。</a:t>
            </a:r>
            <a:endParaRPr lang="zh-CN" altLang="en-US" dirty="0" smtClean="0"/>
          </a:p>
          <a:p>
            <a:pPr algn="just">
              <a:buFontTx/>
              <a:buNone/>
            </a:pPr>
            <a:r>
              <a:rPr lang="zh-CN" altLang="en-US" dirty="0" smtClean="0"/>
              <a:t>十二、</a:t>
            </a:r>
            <a:r>
              <a:rPr lang="en-US" altLang="zh-CN" dirty="0" smtClean="0"/>
              <a:t>T</a:t>
            </a:r>
            <a:r>
              <a:rPr lang="zh-CN" altLang="en-US" dirty="0" smtClean="0"/>
              <a:t>字形</a:t>
            </a:r>
          </a:p>
          <a:p>
            <a:pPr>
              <a:buFontTx/>
              <a:buNone/>
            </a:pPr>
            <a:r>
              <a:rPr lang="zh-CN" altLang="en-US" dirty="0" smtClean="0">
                <a:latin typeface="宋体" pitchFamily="2" charset="-122"/>
              </a:rPr>
              <a:t>  又称蜻蜒线。开盘价和收盘价为全日最高价，下影线表示下方有一定的支撑。</a:t>
            </a:r>
            <a:r>
              <a:rPr lang="zh-CN" altLang="en-US" dirty="0" smtClean="0"/>
              <a:t> </a:t>
            </a:r>
          </a:p>
          <a:p>
            <a:pPr algn="just">
              <a:buFontTx/>
              <a:buNone/>
            </a:pPr>
            <a:r>
              <a:rPr lang="zh-CN" altLang="en-US" dirty="0" smtClean="0"/>
              <a:t>十三、⊥字形</a:t>
            </a:r>
          </a:p>
          <a:p>
            <a:pPr>
              <a:buFontTx/>
              <a:buNone/>
            </a:pPr>
            <a:r>
              <a:rPr lang="zh-CN" altLang="en-US" dirty="0" smtClean="0">
                <a:latin typeface="宋体" pitchFamily="2" charset="-122"/>
              </a:rPr>
              <a:t>  又称墓碑线。开盘价与收盘价为全日最低价，上影线表示上方有一定的压力。</a:t>
            </a:r>
            <a:r>
              <a:rPr lang="zh-CN" altLang="en-US" dirty="0" smtClean="0"/>
              <a:t> </a:t>
            </a:r>
          </a:p>
          <a:p>
            <a:pPr algn="just">
              <a:lnSpc>
                <a:spcPct val="90000"/>
              </a:lnSpc>
              <a:buFontTx/>
              <a:buNone/>
            </a:pPr>
            <a:r>
              <a:rPr lang="zh-CN" altLang="en-US" dirty="0" smtClean="0"/>
              <a:t>十四、一字形</a:t>
            </a:r>
          </a:p>
          <a:p>
            <a:pPr>
              <a:lnSpc>
                <a:spcPct val="90000"/>
              </a:lnSpc>
              <a:buFontTx/>
              <a:buNone/>
            </a:pPr>
            <a:r>
              <a:rPr lang="zh-CN" altLang="en-US" dirty="0" smtClean="0">
                <a:latin typeface="宋体" pitchFamily="2" charset="-122"/>
              </a:rPr>
              <a:t>  开盘价、收盘价、最低价、最高价都相同时，就会出现这种图形，一般出现在开盘后直接达到涨停板或跌停板时，表示多方或空方绝对占优，涨跌停板全天未被打开</a:t>
            </a:r>
            <a:r>
              <a:rPr lang="zh-CN" altLang="en-US" dirty="0" smtClean="0"/>
              <a:t> </a:t>
            </a:r>
          </a:p>
          <a:p>
            <a:endParaRPr lang="zh-CN" altLang="en-US" dirty="0"/>
          </a:p>
        </p:txBody>
      </p:sp>
      <p:sp>
        <p:nvSpPr>
          <p:cNvPr id="4" name="灯片编号占位符 3"/>
          <p:cNvSpPr>
            <a:spLocks noGrp="1"/>
          </p:cNvSpPr>
          <p:nvPr>
            <p:ph type="sldNum" sz="quarter" idx="10"/>
          </p:nvPr>
        </p:nvSpPr>
        <p:spPr/>
        <p:txBody>
          <a:bodyPr/>
          <a:lstStyle/>
          <a:p>
            <a:fld id="{3F0C2FB1-390B-44D5-A5A7-943AF968BB0F}"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0C2FB1-390B-44D5-A5A7-943AF968BB0F}"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3"/>
              </a:rPr>
              <a:t>头寸</a:t>
            </a:r>
            <a:r>
              <a:rPr lang="zh-CN" altLang="en-US" sz="1200" b="0" i="0" kern="1200" dirty="0" smtClean="0">
                <a:solidFill>
                  <a:schemeClr val="tx1"/>
                </a:solidFill>
                <a:latin typeface="+mn-lt"/>
                <a:ea typeface="+mn-ea"/>
                <a:cs typeface="+mn-cs"/>
              </a:rPr>
              <a:t>：是一种市场约定，即未进行对冲处理的买或卖的期货合约数量。对买进者，称处于</a:t>
            </a:r>
            <a:r>
              <a:rPr lang="zh-CN" altLang="en-US" sz="1200" b="0" i="0" u="sng" kern="1200" dirty="0" smtClean="0">
                <a:solidFill>
                  <a:schemeClr val="tx1"/>
                </a:solidFill>
                <a:latin typeface="+mn-lt"/>
                <a:ea typeface="+mn-ea"/>
                <a:cs typeface="+mn-cs"/>
                <a:hlinkClick r:id="rId4"/>
              </a:rPr>
              <a:t>多头头寸</a:t>
            </a:r>
            <a:r>
              <a:rPr lang="zh-CN" altLang="en-US" sz="1200" b="0" i="0" kern="1200" dirty="0" smtClean="0">
                <a:solidFill>
                  <a:schemeClr val="tx1"/>
                </a:solidFill>
                <a:latin typeface="+mn-lt"/>
                <a:ea typeface="+mn-ea"/>
                <a:cs typeface="+mn-cs"/>
              </a:rPr>
              <a:t>；对卖出者，称处于</a:t>
            </a:r>
            <a:r>
              <a:rPr lang="zh-CN" altLang="en-US" sz="1200" b="0" i="0" u="sng" kern="1200" dirty="0" smtClean="0">
                <a:solidFill>
                  <a:schemeClr val="tx1"/>
                </a:solidFill>
                <a:latin typeface="+mn-lt"/>
                <a:ea typeface="+mn-ea"/>
                <a:cs typeface="+mn-cs"/>
                <a:hlinkClick r:id="rId5"/>
              </a:rPr>
              <a:t>空头头寸</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6"/>
              </a:rPr>
              <a:t>持仓量</a:t>
            </a:r>
            <a:r>
              <a:rPr lang="zh-CN" altLang="en-US" sz="1200" b="0" i="0" kern="1200" dirty="0" smtClean="0">
                <a:solidFill>
                  <a:schemeClr val="tx1"/>
                </a:solidFill>
                <a:latin typeface="+mn-lt"/>
                <a:ea typeface="+mn-ea"/>
                <a:cs typeface="+mn-cs"/>
              </a:rPr>
              <a:t>：是指买卖双方开立的还未实行反向平仓操作的合约数量总和。持仓量的大小反映了市场交易规模的大小，也反映了多空双方对当前价位的分歧大小。例如：假设以两个人作为交易对手的时候，一人开仓买入</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手合约，另一人开仓卖出</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手合约，则持仓量显示为</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手。</a:t>
            </a:r>
          </a:p>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7"/>
              </a:rPr>
              <a:t>内盘</a:t>
            </a:r>
            <a:r>
              <a:rPr lang="zh-CN" altLang="en-US" sz="1200" b="1" i="0" kern="1200" dirty="0" smtClean="0">
                <a:solidFill>
                  <a:schemeClr val="tx1"/>
                </a:solidFill>
                <a:latin typeface="+mn-lt"/>
                <a:ea typeface="+mn-ea"/>
                <a:cs typeface="+mn-cs"/>
              </a:rPr>
              <a:t>、</a:t>
            </a:r>
            <a:r>
              <a:rPr lang="zh-CN" altLang="en-US" sz="1200" b="0" i="0" u="sng" kern="1200" dirty="0" smtClean="0">
                <a:solidFill>
                  <a:schemeClr val="tx1"/>
                </a:solidFill>
                <a:latin typeface="+mn-lt"/>
                <a:ea typeface="+mn-ea"/>
                <a:cs typeface="+mn-cs"/>
                <a:hlinkClick r:id="rId8"/>
              </a:rPr>
              <a:t>外盘</a:t>
            </a:r>
            <a:r>
              <a:rPr lang="zh-CN" altLang="en-US" sz="1200" b="0" i="0" kern="1200" dirty="0" smtClean="0">
                <a:solidFill>
                  <a:schemeClr val="tx1"/>
                </a:solidFill>
                <a:latin typeface="+mn-lt"/>
                <a:ea typeface="+mn-ea"/>
                <a:cs typeface="+mn-cs"/>
              </a:rPr>
              <a:t>：等同于</a:t>
            </a:r>
            <a:r>
              <a:rPr lang="zh-CN" altLang="en-US" sz="1200" b="0" i="0" u="sng" kern="1200" dirty="0" smtClean="0">
                <a:solidFill>
                  <a:schemeClr val="tx1"/>
                </a:solidFill>
                <a:latin typeface="+mn-lt"/>
                <a:ea typeface="+mn-ea"/>
                <a:cs typeface="+mn-cs"/>
                <a:hlinkClick r:id="rId9"/>
              </a:rPr>
              <a:t>股票软件</a:t>
            </a:r>
            <a:r>
              <a:rPr lang="zh-CN" altLang="en-US" sz="1200" b="0" i="0" kern="1200" dirty="0" smtClean="0">
                <a:solidFill>
                  <a:schemeClr val="tx1"/>
                </a:solidFill>
                <a:latin typeface="+mn-lt"/>
                <a:ea typeface="+mn-ea"/>
                <a:cs typeface="+mn-cs"/>
              </a:rPr>
              <a:t>中的内外盘。如：委托以卖方成交的纳入“外盘”，委托以买方成交的纳入“内盘”。“外盘”和“内盘”相加为成交量。</a:t>
            </a:r>
          </a:p>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10"/>
              </a:rPr>
              <a:t>总手</a:t>
            </a:r>
            <a:r>
              <a:rPr lang="zh-CN" altLang="en-US" sz="1200" b="0" i="0" kern="1200" dirty="0" smtClean="0">
                <a:solidFill>
                  <a:schemeClr val="tx1"/>
                </a:solidFill>
                <a:latin typeface="+mn-lt"/>
                <a:ea typeface="+mn-ea"/>
                <a:cs typeface="+mn-cs"/>
              </a:rPr>
              <a:t>：指截止到现在的时间，此合约总共成交的手数。国内是以双方各成交</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手计算为</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手成交，所以大家可以看到尾数都是双数位。</a:t>
            </a:r>
          </a:p>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11"/>
              </a:rPr>
              <a:t>委比</a:t>
            </a:r>
            <a:r>
              <a:rPr lang="zh-CN" altLang="en-US" sz="1200" b="0" i="0" kern="1200" dirty="0" smtClean="0">
                <a:solidFill>
                  <a:schemeClr val="tx1"/>
                </a:solidFill>
                <a:latin typeface="+mn-lt"/>
                <a:ea typeface="+mn-ea"/>
                <a:cs typeface="+mn-cs"/>
              </a:rPr>
              <a:t>：是指用以衡量一段时间内</a:t>
            </a:r>
            <a:r>
              <a:rPr lang="zh-CN" altLang="en-US" sz="1200" b="0" i="0" u="sng" kern="1200" dirty="0" smtClean="0">
                <a:solidFill>
                  <a:schemeClr val="tx1"/>
                </a:solidFill>
                <a:latin typeface="+mn-lt"/>
                <a:ea typeface="+mn-ea"/>
                <a:cs typeface="+mn-cs"/>
                <a:hlinkClick r:id="rId12"/>
              </a:rPr>
              <a:t>买卖盘</a:t>
            </a:r>
            <a:r>
              <a:rPr lang="zh-CN" altLang="en-US" sz="1200" b="0" i="0" kern="1200" dirty="0" smtClean="0">
                <a:solidFill>
                  <a:schemeClr val="tx1"/>
                </a:solidFill>
                <a:latin typeface="+mn-lt"/>
                <a:ea typeface="+mn-ea"/>
                <a:cs typeface="+mn-cs"/>
              </a:rPr>
              <a:t>相对强度的指标</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其计算公式为：委比</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（委买手数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委卖手数）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（委买手数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委卖手数）</a:t>
            </a:r>
            <a:r>
              <a:rPr lang="en-US" altLang="zh-CN" sz="1200" b="0" i="0" kern="1200" dirty="0" smtClean="0">
                <a:solidFill>
                  <a:schemeClr val="tx1"/>
                </a:solidFill>
                <a:latin typeface="+mn-lt"/>
                <a:ea typeface="+mn-ea"/>
                <a:cs typeface="+mn-cs"/>
              </a:rPr>
              <a:t>〗×100%</a:t>
            </a:r>
          </a:p>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13"/>
              </a:rPr>
              <a:t>仓差</a:t>
            </a:r>
            <a:r>
              <a:rPr lang="zh-CN" altLang="en-US" sz="1200" b="0" i="0" kern="1200" dirty="0" smtClean="0">
                <a:solidFill>
                  <a:schemeClr val="tx1"/>
                </a:solidFill>
                <a:latin typeface="+mn-lt"/>
                <a:ea typeface="+mn-ea"/>
                <a:cs typeface="+mn-cs"/>
              </a:rPr>
              <a:t>：是</a:t>
            </a:r>
            <a:r>
              <a:rPr lang="zh-CN" altLang="en-US" sz="1200" b="0" i="0" u="sng" kern="1200" dirty="0" smtClean="0">
                <a:solidFill>
                  <a:schemeClr val="tx1"/>
                </a:solidFill>
                <a:latin typeface="+mn-lt"/>
                <a:ea typeface="+mn-ea"/>
                <a:cs typeface="+mn-cs"/>
                <a:hlinkClick r:id="rId14"/>
              </a:rPr>
              <a:t>持仓差</a:t>
            </a:r>
            <a:r>
              <a:rPr lang="zh-CN" altLang="en-US" sz="1200" b="0" i="0" kern="1200" dirty="0" smtClean="0">
                <a:solidFill>
                  <a:schemeClr val="tx1"/>
                </a:solidFill>
                <a:latin typeface="+mn-lt"/>
                <a:ea typeface="+mn-ea"/>
                <a:cs typeface="+mn-cs"/>
              </a:rPr>
              <a:t>的简称，指目前持仓量与昨日收盘价对应的持仓量的差。为正则是今天的持仓量增加，为负则是持仓量减少。 持仓差就是持仓的增减变化情况。 例如今天</a:t>
            </a:r>
            <a:r>
              <a:rPr lang="en-US" altLang="zh-CN" sz="1200" b="0" i="0" kern="1200" dirty="0" smtClean="0">
                <a:solidFill>
                  <a:schemeClr val="tx1"/>
                </a:solidFill>
                <a:latin typeface="+mn-lt"/>
                <a:ea typeface="+mn-ea"/>
                <a:cs typeface="+mn-cs"/>
              </a:rPr>
              <a:t>11</a:t>
            </a:r>
            <a:r>
              <a:rPr lang="zh-CN" altLang="en-US" sz="1200" b="0" i="0" kern="1200" dirty="0" smtClean="0">
                <a:solidFill>
                  <a:schemeClr val="tx1"/>
                </a:solidFill>
                <a:latin typeface="+mn-lt"/>
                <a:ea typeface="+mn-ea"/>
                <a:cs typeface="+mn-cs"/>
              </a:rPr>
              <a:t>月</a:t>
            </a:r>
            <a:r>
              <a:rPr lang="zh-CN" altLang="en-US" sz="1200" b="0" i="0" u="sng" kern="1200" dirty="0" smtClean="0">
                <a:solidFill>
                  <a:schemeClr val="tx1"/>
                </a:solidFill>
                <a:latin typeface="+mn-lt"/>
                <a:ea typeface="+mn-ea"/>
                <a:cs typeface="+mn-cs"/>
                <a:hlinkClick r:id="rId15"/>
              </a:rPr>
              <a:t>股指期货合约</a:t>
            </a:r>
            <a:r>
              <a:rPr lang="zh-CN" altLang="en-US" sz="1200" b="0" i="0" kern="1200" dirty="0" smtClean="0">
                <a:solidFill>
                  <a:schemeClr val="tx1"/>
                </a:solidFill>
                <a:latin typeface="+mn-lt"/>
                <a:ea typeface="+mn-ea"/>
                <a:cs typeface="+mn-cs"/>
              </a:rPr>
              <a:t>的持仓为</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万手，而昨天的时候是</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万手，那今天的持仓差就是</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万手了。另：在成交栏里也有仓差变化，在这里是指现在这一笔成交单引发的持仓量变化与上一笔的即时持仓量的对比，是增仓还是减仓。</a:t>
            </a:r>
            <a:endParaRPr lang="zh-CN" altLang="en-US" dirty="0"/>
          </a:p>
        </p:txBody>
      </p:sp>
      <p:sp>
        <p:nvSpPr>
          <p:cNvPr id="4" name="灯片编号占位符 3"/>
          <p:cNvSpPr>
            <a:spLocks noGrp="1"/>
          </p:cNvSpPr>
          <p:nvPr>
            <p:ph type="sldNum" sz="quarter" idx="10"/>
          </p:nvPr>
        </p:nvSpPr>
        <p:spPr/>
        <p:txBody>
          <a:bodyPr/>
          <a:lstStyle/>
          <a:p>
            <a:fld id="{3F0C2FB1-390B-44D5-A5A7-943AF968BB0F}" type="slidenum">
              <a:rPr lang="zh-CN" altLang="en-US" smtClean="0"/>
              <a:pPr/>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3"/>
              </a:rPr>
              <a:t>多开</a:t>
            </a:r>
            <a:r>
              <a:rPr lang="zh-CN" altLang="en-US" sz="1200" b="0" i="0" kern="1200" dirty="0" smtClean="0">
                <a:solidFill>
                  <a:schemeClr val="tx1"/>
                </a:solidFill>
                <a:latin typeface="+mn-lt"/>
                <a:ea typeface="+mn-ea"/>
                <a:cs typeface="+mn-cs"/>
              </a:rPr>
              <a:t>：是多头开仓的简称，指持仓量增加，但持仓量的增加值小于现量，且为主动买盘。</a:t>
            </a:r>
          </a:p>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4"/>
              </a:rPr>
              <a:t>空开</a:t>
            </a:r>
            <a:r>
              <a:rPr lang="zh-CN" altLang="en-US" sz="1200" b="0" i="0" kern="1200" dirty="0" smtClean="0">
                <a:solidFill>
                  <a:schemeClr val="tx1"/>
                </a:solidFill>
                <a:latin typeface="+mn-lt"/>
                <a:ea typeface="+mn-ea"/>
                <a:cs typeface="+mn-cs"/>
              </a:rPr>
              <a:t>：是空头开仓的简称，指持仓量增加，但持仓量的增加值小于现量，且为主动卖盘；例如：将上例中的卖出、买入反过来即可。</a:t>
            </a:r>
          </a:p>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5"/>
              </a:rPr>
              <a:t>双开</a:t>
            </a:r>
            <a:r>
              <a:rPr lang="zh-CN" altLang="en-US" sz="1200" b="0" i="0" kern="1200" dirty="0" smtClean="0">
                <a:solidFill>
                  <a:schemeClr val="tx1"/>
                </a:solidFill>
                <a:latin typeface="+mn-lt"/>
                <a:ea typeface="+mn-ea"/>
                <a:cs typeface="+mn-cs"/>
              </a:rPr>
              <a:t>：指某笔成交中，</a:t>
            </a:r>
            <a:r>
              <a:rPr lang="zh-CN" altLang="en-US" sz="1200" b="0" i="0" u="sng" kern="1200" dirty="0" smtClean="0">
                <a:solidFill>
                  <a:schemeClr val="tx1"/>
                </a:solidFill>
                <a:latin typeface="+mn-lt"/>
                <a:ea typeface="+mn-ea"/>
                <a:cs typeface="+mn-cs"/>
                <a:hlinkClick r:id="rId6"/>
              </a:rPr>
              <a:t>开仓量</a:t>
            </a:r>
            <a:r>
              <a:rPr lang="zh-CN" altLang="en-US" sz="1200" b="0" i="0" kern="1200" dirty="0" smtClean="0">
                <a:solidFill>
                  <a:schemeClr val="tx1"/>
                </a:solidFill>
                <a:latin typeface="+mn-lt"/>
                <a:ea typeface="+mn-ea"/>
                <a:cs typeface="+mn-cs"/>
              </a:rPr>
              <a:t>等于现量，平仓量为零，持仓量增加，差值等于现量，表明多空双方均增仓。</a:t>
            </a:r>
          </a:p>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7"/>
              </a:rPr>
              <a:t>双平</a:t>
            </a:r>
            <a:r>
              <a:rPr lang="zh-CN" altLang="en-US" sz="1200" b="0" i="0" kern="1200" dirty="0" smtClean="0">
                <a:solidFill>
                  <a:schemeClr val="tx1"/>
                </a:solidFill>
                <a:latin typeface="+mn-lt"/>
                <a:ea typeface="+mn-ea"/>
                <a:cs typeface="+mn-cs"/>
              </a:rPr>
              <a:t>：指某笔成交中，开仓量等于零，平仓量为现量，持仓量减少，差值等于现量，表明多空双方均减仓。原有多头卖出平仓，原有空头买入平仓，持仓量减少。</a:t>
            </a:r>
          </a:p>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8"/>
              </a:rPr>
              <a:t>多换</a:t>
            </a:r>
            <a:r>
              <a:rPr lang="zh-CN" altLang="en-US" sz="1200" b="0" i="0" kern="1200" dirty="0" smtClean="0">
                <a:solidFill>
                  <a:schemeClr val="tx1"/>
                </a:solidFill>
                <a:latin typeface="+mn-lt"/>
                <a:ea typeface="+mn-ea"/>
                <a:cs typeface="+mn-cs"/>
              </a:rPr>
              <a:t>、</a:t>
            </a:r>
            <a:r>
              <a:rPr lang="zh-CN" altLang="en-US" sz="1200" b="0" i="0" u="sng" kern="1200" dirty="0" smtClean="0">
                <a:solidFill>
                  <a:schemeClr val="tx1"/>
                </a:solidFill>
                <a:latin typeface="+mn-lt"/>
                <a:ea typeface="+mn-ea"/>
                <a:cs typeface="+mn-cs"/>
                <a:hlinkClick r:id="rId9"/>
              </a:rPr>
              <a:t>空换</a:t>
            </a:r>
            <a:r>
              <a:rPr lang="zh-CN" altLang="en-US" sz="1200" b="0" i="0" kern="1200" dirty="0" smtClean="0">
                <a:solidFill>
                  <a:schemeClr val="tx1"/>
                </a:solidFill>
                <a:latin typeface="+mn-lt"/>
                <a:ea typeface="+mn-ea"/>
                <a:cs typeface="+mn-cs"/>
              </a:rPr>
              <a:t>：是多头</a:t>
            </a:r>
            <a:r>
              <a:rPr lang="zh-CN" altLang="en-US" sz="1200" b="0" i="0" u="sng" kern="1200" dirty="0" smtClean="0">
                <a:solidFill>
                  <a:schemeClr val="tx1"/>
                </a:solidFill>
                <a:latin typeface="+mn-lt"/>
                <a:ea typeface="+mn-ea"/>
                <a:cs typeface="+mn-cs"/>
                <a:hlinkClick r:id="rId10"/>
              </a:rPr>
              <a:t>换手</a:t>
            </a:r>
            <a:r>
              <a:rPr lang="zh-CN" altLang="en-US" sz="1200" b="0" i="0" kern="1200" dirty="0" smtClean="0">
                <a:solidFill>
                  <a:schemeClr val="tx1"/>
                </a:solidFill>
                <a:latin typeface="+mn-lt"/>
                <a:ea typeface="+mn-ea"/>
                <a:cs typeface="+mn-cs"/>
              </a:rPr>
              <a:t>、空头换手的简称，若在某笔成交中，开仓和平仓量均等于现成交量的一半，持仓量不变，则表明多头仓位和空头仓位都未发生变化，只是部分仓位在多头之间或空头之间发生了转移，结合内外盘的状态，我们定义外盘时该笔成交的状态为多换手，内盘时为空换手。</a:t>
            </a:r>
          </a:p>
          <a:p>
            <a:r>
              <a:rPr lang="zh-CN" altLang="en-US" sz="1200" b="0" i="0" kern="1200" dirty="0" smtClean="0">
                <a:solidFill>
                  <a:schemeClr val="tx1"/>
                </a:solidFill>
                <a:latin typeface="+mn-lt"/>
                <a:ea typeface="+mn-ea"/>
                <a:cs typeface="+mn-cs"/>
              </a:rPr>
              <a:t>　　</a:t>
            </a:r>
            <a:r>
              <a:rPr lang="zh-CN" altLang="en-US" sz="1200" b="0" i="0" u="sng" kern="1200" dirty="0" smtClean="0">
                <a:solidFill>
                  <a:schemeClr val="tx1"/>
                </a:solidFill>
                <a:latin typeface="+mn-lt"/>
                <a:ea typeface="+mn-ea"/>
                <a:cs typeface="+mn-cs"/>
                <a:hlinkClick r:id="rId11"/>
              </a:rPr>
              <a:t>多平</a:t>
            </a:r>
            <a:r>
              <a:rPr lang="zh-CN" altLang="en-US" sz="1200" b="0" i="0" kern="1200" dirty="0" smtClean="0">
                <a:solidFill>
                  <a:schemeClr val="tx1"/>
                </a:solidFill>
                <a:latin typeface="+mn-lt"/>
                <a:ea typeface="+mn-ea"/>
                <a:cs typeface="+mn-cs"/>
              </a:rPr>
              <a:t>、</a:t>
            </a:r>
            <a:r>
              <a:rPr lang="zh-CN" altLang="en-US" sz="1200" b="0" i="0" u="sng" kern="1200" dirty="0" smtClean="0">
                <a:solidFill>
                  <a:schemeClr val="tx1"/>
                </a:solidFill>
                <a:latin typeface="+mn-lt"/>
                <a:ea typeface="+mn-ea"/>
                <a:cs typeface="+mn-cs"/>
                <a:hlinkClick r:id="rId12"/>
              </a:rPr>
              <a:t>空平</a:t>
            </a:r>
            <a:r>
              <a:rPr lang="zh-CN" altLang="en-US" sz="1200" b="0" i="0" kern="1200" dirty="0" smtClean="0">
                <a:solidFill>
                  <a:schemeClr val="tx1"/>
                </a:solidFill>
                <a:latin typeface="+mn-lt"/>
                <a:ea typeface="+mn-ea"/>
                <a:cs typeface="+mn-cs"/>
              </a:rPr>
              <a:t>：是多头平仓、</a:t>
            </a:r>
            <a:r>
              <a:rPr lang="zh-CN" altLang="en-US" sz="1200" b="0" i="0" u="sng" kern="1200" dirty="0" smtClean="0">
                <a:solidFill>
                  <a:schemeClr val="tx1"/>
                </a:solidFill>
                <a:latin typeface="+mn-lt"/>
                <a:ea typeface="+mn-ea"/>
                <a:cs typeface="+mn-cs"/>
                <a:hlinkClick r:id="rId13"/>
              </a:rPr>
              <a:t>空头平仓</a:t>
            </a:r>
            <a:r>
              <a:rPr lang="zh-CN" altLang="en-US" sz="1200" b="0" i="0" kern="1200" dirty="0" smtClean="0">
                <a:solidFill>
                  <a:schemeClr val="tx1"/>
                </a:solidFill>
                <a:latin typeface="+mn-lt"/>
                <a:ea typeface="+mn-ea"/>
                <a:cs typeface="+mn-cs"/>
              </a:rPr>
              <a:t>的简称，多头平仓指持仓量减少，但持仓量的减少</a:t>
            </a:r>
            <a:r>
              <a:rPr lang="zh-CN" altLang="en-US" sz="1200" b="0" i="0" u="sng" kern="1200" dirty="0" smtClean="0">
                <a:solidFill>
                  <a:schemeClr val="tx1"/>
                </a:solidFill>
                <a:latin typeface="+mn-lt"/>
                <a:ea typeface="+mn-ea"/>
                <a:cs typeface="+mn-cs"/>
                <a:hlinkClick r:id="rId14"/>
              </a:rPr>
              <a:t>绝对值</a:t>
            </a:r>
            <a:r>
              <a:rPr lang="zh-CN" altLang="en-US" sz="1200" b="0" i="0" kern="1200" dirty="0" smtClean="0">
                <a:solidFill>
                  <a:schemeClr val="tx1"/>
                </a:solidFill>
                <a:latin typeface="+mn-lt"/>
                <a:ea typeface="+mn-ea"/>
                <a:cs typeface="+mn-cs"/>
              </a:rPr>
              <a:t>小于现量，且为主动卖盘；空头平仓指持仓量减少，但持仓量的减少绝对值小于现量，且为主动买盘。 例如：假设以三个人作为交易对手，其中甲有多头持仓</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手，乙有空头持仓</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手，丙没有持仓；若甲想平仓了结部分持仓，则挂出卖出平仓</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手，丙认为大盘会跌，则挂出卖出开仓</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手，在此时乙也想平仓了结，则以现价（卖出价）挂出买入平仓</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手成交，盘面会显示：空平（空头平仓），现手成交量</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手，仓差为－</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。如果是多头平仓则是把乙作为主动挂出平仓单，甲随后再平仓即可。</a:t>
            </a:r>
            <a:endParaRPr lang="zh-CN" altLang="en-US" dirty="0"/>
          </a:p>
        </p:txBody>
      </p:sp>
      <p:sp>
        <p:nvSpPr>
          <p:cNvPr id="4" name="灯片编号占位符 3"/>
          <p:cNvSpPr>
            <a:spLocks noGrp="1"/>
          </p:cNvSpPr>
          <p:nvPr>
            <p:ph type="sldNum" sz="quarter" idx="10"/>
          </p:nvPr>
        </p:nvSpPr>
        <p:spPr/>
        <p:txBody>
          <a:bodyPr/>
          <a:lstStyle/>
          <a:p>
            <a:fld id="{3F0C2FB1-390B-44D5-A5A7-943AF968BB0F}"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685800" y="5486400"/>
            <a:ext cx="7391400" cy="838200"/>
          </a:xfrm>
          <a:prstGeom prst="rect">
            <a:avLst/>
          </a:prstGeo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3200" b="1" cap="all" baseline="0">
                <a:ln w="6350">
                  <a:noFill/>
                </a:ln>
                <a:solidFill>
                  <a:schemeClr val="bg1"/>
                </a:solidFill>
                <a:effectLst>
                  <a:outerShdw blurRad="127000" dist="200000" dir="2700000" algn="tl" rotWithShape="0">
                    <a:srgbClr val="000000">
                      <a:alpha val="30000"/>
                    </a:srgbClr>
                  </a:outerShdw>
                </a:effectLst>
              </a:defRPr>
            </a:lvl1pPr>
          </a:lstStyle>
          <a:p>
            <a:r>
              <a:rPr kumimoji="0" lang="zh-CN" altLang="en-US" dirty="0" smtClean="0"/>
              <a:t>单击此处编辑母版标题样式</a:t>
            </a:r>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0580F434-A3AA-4B22-817F-F8B3BD34A1E7}" type="datetimeFigureOut">
              <a:rPr lang="zh-CN" altLang="en-US" smtClean="0"/>
              <a:t>2015/7/6</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228600" y="6416675"/>
            <a:ext cx="2133600" cy="365125"/>
          </a:xfrm>
          <a:prstGeom prst="rect">
            <a:avLst/>
          </a:prstGeom>
        </p:spPr>
        <p:txBody>
          <a:bodyPr/>
          <a:lstStyle/>
          <a:p>
            <a:fld id="{95A4C104-AB09-4A52-8848-87B1C0F76FC3}" type="slidenum">
              <a:rPr lang="zh-CN" altLang="en-US" smtClean="0"/>
              <a:t>‹#›</a:t>
            </a:fld>
            <a:endParaRPr lang="zh-CN" altLang="en-US"/>
          </a:p>
        </p:txBody>
      </p:sp>
    </p:spTree>
    <p:extLst>
      <p:ext uri="{BB962C8B-B14F-4D97-AF65-F5344CB8AC3E}">
        <p14:creationId xmlns:p14="http://schemas.microsoft.com/office/powerpoint/2010/main" val="212540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0580F434-A3AA-4B22-817F-F8B3BD34A1E7}" type="datetimeFigureOut">
              <a:rPr lang="zh-CN" altLang="en-US" smtClean="0"/>
              <a:t>2015/7/6</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228600" y="6416675"/>
            <a:ext cx="2133600" cy="365125"/>
          </a:xfrm>
          <a:prstGeom prst="rect">
            <a:avLst/>
          </a:prstGeom>
        </p:spPr>
        <p:txBody>
          <a:bodyPr/>
          <a:lstStyle/>
          <a:p>
            <a:fld id="{95A4C104-AB09-4A52-8848-87B1C0F76FC3}" type="slidenum">
              <a:rPr lang="zh-CN" altLang="en-US" smtClean="0"/>
              <a:t>‹#›</a:t>
            </a:fld>
            <a:endParaRPr lang="zh-CN" altLang="en-US"/>
          </a:p>
        </p:txBody>
      </p:sp>
    </p:spTree>
    <p:extLst>
      <p:ext uri="{BB962C8B-B14F-4D97-AF65-F5344CB8AC3E}">
        <p14:creationId xmlns:p14="http://schemas.microsoft.com/office/powerpoint/2010/main" val="1573255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580F434-A3AA-4B22-817F-F8B3BD34A1E7}" type="datetimeFigureOut">
              <a:rPr lang="zh-CN" altLang="en-US" smtClean="0"/>
              <a:t>2015/7/6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228600" y="6416675"/>
            <a:ext cx="2133600" cy="365125"/>
          </a:xfrm>
          <a:prstGeom prst="rect">
            <a:avLst/>
          </a:prstGeom>
        </p:spPr>
        <p:txBody>
          <a:bodyPr/>
          <a:lstStyle/>
          <a:p>
            <a:fld id="{95A4C104-AB09-4A52-8848-87B1C0F76FC3}" type="slidenum">
              <a:rPr lang="zh-CN" altLang="en-US" smtClean="0"/>
              <a:t>‹#›</a:t>
            </a:fld>
            <a:endParaRPr lang="zh-CN" altLang="en-US"/>
          </a:p>
        </p:txBody>
      </p:sp>
    </p:spTree>
    <p:extLst>
      <p:ext uri="{BB962C8B-B14F-4D97-AF65-F5344CB8AC3E}">
        <p14:creationId xmlns:p14="http://schemas.microsoft.com/office/powerpoint/2010/main" val="127182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580F434-A3AA-4B22-817F-F8B3BD34A1E7}" type="datetimeFigureOut">
              <a:rPr lang="zh-CN" altLang="en-US" smtClean="0"/>
              <a:t>2015/7/6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228600" y="6416675"/>
            <a:ext cx="2133600" cy="365125"/>
          </a:xfrm>
          <a:prstGeom prst="rect">
            <a:avLst/>
          </a:prstGeom>
        </p:spPr>
        <p:txBody>
          <a:bodyPr/>
          <a:lstStyle/>
          <a:p>
            <a:fld id="{95A4C104-AB09-4A52-8848-87B1C0F76FC3}" type="slidenum">
              <a:rPr lang="zh-CN" altLang="en-US" smtClean="0"/>
              <a:t>‹#›</a:t>
            </a:fld>
            <a:endParaRPr lang="zh-CN" altLang="en-US"/>
          </a:p>
        </p:txBody>
      </p:sp>
    </p:spTree>
    <p:extLst>
      <p:ext uri="{BB962C8B-B14F-4D97-AF65-F5344CB8AC3E}">
        <p14:creationId xmlns:p14="http://schemas.microsoft.com/office/powerpoint/2010/main" val="25300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5914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234334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600200"/>
            <a:ext cx="8229600" cy="4709160"/>
          </a:xfrm>
          <a:prstGeom prst="rect">
            <a:avLst/>
          </a:prstGeo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57200" y="6416677"/>
            <a:ext cx="2133600" cy="365125"/>
          </a:xfrm>
          <a:prstGeom prst="rect">
            <a:avLst/>
          </a:prstGeom>
        </p:spPr>
        <p:txBody>
          <a:bodyPr/>
          <a:lstStyle/>
          <a:p>
            <a:endParaRPr lang="en-US" altLang="zh-CN"/>
          </a:p>
        </p:txBody>
      </p:sp>
      <p:sp>
        <p:nvSpPr>
          <p:cNvPr id="5" name="页脚占位符 4"/>
          <p:cNvSpPr>
            <a:spLocks noGrp="1"/>
          </p:cNvSpPr>
          <p:nvPr>
            <p:ph type="ftr" sz="quarter" idx="11"/>
          </p:nvPr>
        </p:nvSpPr>
        <p:spPr>
          <a:xfrm>
            <a:off x="3124200" y="6416677"/>
            <a:ext cx="2895600" cy="365125"/>
          </a:xfrm>
          <a:prstGeom prst="rect">
            <a:avLst/>
          </a:prstGeom>
        </p:spPr>
        <p:txBody>
          <a:bodyPr/>
          <a:lstStyle/>
          <a:p>
            <a:endParaRPr lang="en-US" altLang="zh-CN"/>
          </a:p>
        </p:txBody>
      </p:sp>
      <p:sp>
        <p:nvSpPr>
          <p:cNvPr id="6" name="灯片编号占位符 5"/>
          <p:cNvSpPr>
            <a:spLocks noGrp="1"/>
          </p:cNvSpPr>
          <p:nvPr>
            <p:ph type="sldNum" sz="quarter" idx="12"/>
          </p:nvPr>
        </p:nvSpPr>
        <p:spPr>
          <a:xfrm>
            <a:off x="7924800" y="6416677"/>
            <a:ext cx="762000" cy="365125"/>
          </a:xfrm>
          <a:prstGeom prst="rect">
            <a:avLst/>
          </a:prstGeom>
        </p:spPr>
        <p:txBody>
          <a:bodyPr/>
          <a:lstStyle/>
          <a:p>
            <a:fld id="{DAF1BE0D-BCB3-4F87-936F-3D4425DB4C9D}"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16677"/>
            <a:ext cx="2133600" cy="365125"/>
          </a:xfrm>
          <a:prstGeom prst="rect">
            <a:avLst/>
          </a:prstGeom>
        </p:spPr>
        <p:txBody>
          <a:bodyPr/>
          <a:lstStyle/>
          <a:p>
            <a:endParaRPr lang="en-US" altLang="zh-CN"/>
          </a:p>
        </p:txBody>
      </p:sp>
      <p:sp>
        <p:nvSpPr>
          <p:cNvPr id="3" name="页脚占位符 2"/>
          <p:cNvSpPr>
            <a:spLocks noGrp="1"/>
          </p:cNvSpPr>
          <p:nvPr>
            <p:ph type="ftr" sz="quarter" idx="11"/>
          </p:nvPr>
        </p:nvSpPr>
        <p:spPr>
          <a:xfrm>
            <a:off x="3124200" y="6416677"/>
            <a:ext cx="2895600" cy="365125"/>
          </a:xfrm>
          <a:prstGeom prst="rect">
            <a:avLst/>
          </a:prstGeom>
        </p:spPr>
        <p:txBody>
          <a:bodyPr/>
          <a:lstStyle/>
          <a:p>
            <a:endParaRPr lang="en-US" altLang="zh-CN"/>
          </a:p>
        </p:txBody>
      </p:sp>
      <p:sp>
        <p:nvSpPr>
          <p:cNvPr id="4" name="灯片编号占位符 3"/>
          <p:cNvSpPr>
            <a:spLocks noGrp="1"/>
          </p:cNvSpPr>
          <p:nvPr>
            <p:ph type="sldNum" sz="quarter" idx="12"/>
          </p:nvPr>
        </p:nvSpPr>
        <p:spPr>
          <a:xfrm>
            <a:off x="7924800" y="6416677"/>
            <a:ext cx="762000" cy="365125"/>
          </a:xfrm>
          <a:prstGeom prst="rect">
            <a:avLst/>
          </a:prstGeom>
        </p:spPr>
        <p:txBody>
          <a:bodyPr/>
          <a:lstStyle/>
          <a:p>
            <a:fld id="{682BBA99-8F94-409E-8561-4BB157E7347B}"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lvl1pPr>
          </a:lstStyle>
          <a:p>
            <a:fld id="{D93C3086-C2A2-424F-8F5F-564321070CD0}"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微软雅黑" pitchFamily="34" charset="-122"/>
                <a:ea typeface="微软雅黑" pitchFamily="34" charset="-122"/>
              </a:defRPr>
            </a:lvl1pPr>
          </a:lstStyle>
          <a:p>
            <a:fld id="{0580F434-A3AA-4B22-817F-F8B3BD34A1E7}" type="datetimeFigureOut">
              <a:rPr lang="zh-CN" altLang="en-US" smtClean="0"/>
              <a:pPr/>
              <a:t>2015/7/6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微软雅黑" pitchFamily="34" charset="-122"/>
                <a:ea typeface="微软雅黑" pitchFamily="34" charset="-122"/>
              </a:defRPr>
            </a:lvl1pPr>
          </a:lstStyle>
          <a:p>
            <a:endParaRPr lang="zh-CN" altLang="en-US"/>
          </a:p>
        </p:txBody>
      </p:sp>
      <p:sp>
        <p:nvSpPr>
          <p:cNvPr id="6" name="灯片编号占位符 5"/>
          <p:cNvSpPr>
            <a:spLocks noGrp="1"/>
          </p:cNvSpPr>
          <p:nvPr>
            <p:ph type="sldNum" sz="quarter" idx="12"/>
          </p:nvPr>
        </p:nvSpPr>
        <p:spPr>
          <a:xfrm>
            <a:off x="228600" y="6416675"/>
            <a:ext cx="2133600" cy="365125"/>
          </a:xfrm>
          <a:prstGeom prst="rect">
            <a:avLst/>
          </a:prstGeom>
        </p:spPr>
        <p:txBody>
          <a:bodyPr/>
          <a:lstStyle>
            <a:lvl1pPr>
              <a:defRPr>
                <a:latin typeface="微软雅黑" pitchFamily="34" charset="-122"/>
                <a:ea typeface="微软雅黑" pitchFamily="34" charset="-122"/>
              </a:defRPr>
            </a:lvl1pPr>
          </a:lstStyle>
          <a:p>
            <a:fld id="{95A4C104-AB09-4A52-8848-87B1C0F76FC3}" type="slidenum">
              <a:rPr lang="zh-CN" altLang="en-US" smtClean="0"/>
              <a:pPr/>
              <a:t>‹#›</a:t>
            </a:fld>
            <a:endParaRPr lang="zh-CN" altLang="en-US"/>
          </a:p>
        </p:txBody>
      </p:sp>
    </p:spTree>
    <p:extLst>
      <p:ext uri="{BB962C8B-B14F-4D97-AF65-F5344CB8AC3E}">
        <p14:creationId xmlns:p14="http://schemas.microsoft.com/office/powerpoint/2010/main" val="1047821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601641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0480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14478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6972280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195422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214295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3.jp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77" r:id="rId1"/>
    <p:sldLayoutId id="2147483678" r:id="rId2"/>
    <p:sldLayoutId id="2147483683" r:id="rId3"/>
    <p:sldLayoutId id="2147483688" r:id="rId4"/>
  </p:sldLayoutIdLst>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902518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slide" Target="slide13.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143000" y="5257800"/>
            <a:ext cx="6477000" cy="838200"/>
          </a:xfrm>
        </p:spPr>
        <p:txBody>
          <a:bodyPr>
            <a:normAutofit/>
          </a:bodyPr>
          <a:lstStyle/>
          <a:p>
            <a:r>
              <a:rPr lang="zh-CN" altLang="en-US" sz="3600" b="1" spc="300" dirty="0" smtClean="0">
                <a:effectLst>
                  <a:outerShdw blurRad="38100" dist="38100" dir="2700000" algn="tl">
                    <a:srgbClr val="000000">
                      <a:alpha val="43137"/>
                    </a:srgbClr>
                  </a:outerShdw>
                </a:effectLst>
                <a:latin typeface="微软雅黑" pitchFamily="34" charset="-122"/>
                <a:ea typeface="微软雅黑" pitchFamily="34" charset="-122"/>
              </a:rPr>
              <a:t>期货交易第一课</a:t>
            </a:r>
            <a:endParaRPr lang="zh-CN" altLang="en-US" sz="3600" b="1" spc="300" dirty="0">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43000"/>
          </a:xfrm>
        </p:spPr>
        <p:txBody>
          <a:bodyPr>
            <a:normAutofit/>
          </a:bodyPr>
          <a:lstStyle/>
          <a:p>
            <a:r>
              <a:rPr lang="zh-CN" altLang="en-US" sz="3600" dirty="0"/>
              <a:t>七</a:t>
            </a:r>
            <a:r>
              <a:rPr lang="zh-CN" altLang="en-US" sz="3600" dirty="0" smtClean="0"/>
              <a:t>、</a:t>
            </a:r>
            <a:r>
              <a:rPr lang="zh-CN" altLang="en-US" sz="3600" dirty="0" smtClean="0"/>
              <a:t>报价</a:t>
            </a:r>
            <a:endParaRPr lang="zh-CN" altLang="en-US" sz="3600" dirty="0"/>
          </a:p>
        </p:txBody>
      </p:sp>
      <p:sp>
        <p:nvSpPr>
          <p:cNvPr id="3" name="内容占位符 2"/>
          <p:cNvSpPr>
            <a:spLocks noGrp="1"/>
          </p:cNvSpPr>
          <p:nvPr>
            <p:ph idx="1"/>
          </p:nvPr>
        </p:nvSpPr>
        <p:spPr>
          <a:xfrm>
            <a:off x="609600" y="1493837"/>
            <a:ext cx="8229600" cy="4525963"/>
          </a:xfrm>
        </p:spPr>
        <p:txBody>
          <a:bodyPr>
            <a:normAutofit/>
          </a:bodyPr>
          <a:lstStyle/>
          <a:p>
            <a:r>
              <a:rPr lang="zh-CN" altLang="en-US" sz="2000" dirty="0" smtClean="0">
                <a:effectLst>
                  <a:outerShdw blurRad="38100" dist="38100" dir="2700000" algn="tl">
                    <a:srgbClr val="000000">
                      <a:alpha val="43137"/>
                    </a:srgbClr>
                  </a:outerShdw>
                </a:effectLst>
              </a:rPr>
              <a:t>持仓</a:t>
            </a:r>
            <a:r>
              <a:rPr lang="en-US" altLang="zh-CN" sz="2000" dirty="0" smtClean="0"/>
              <a:t/>
            </a:r>
            <a:br>
              <a:rPr lang="en-US" altLang="zh-CN" sz="2000" dirty="0" smtClean="0"/>
            </a:br>
            <a:r>
              <a:rPr lang="zh-CN" altLang="en-US" sz="2000" dirty="0" smtClean="0"/>
              <a:t>未平仓合约</a:t>
            </a:r>
            <a:r>
              <a:rPr lang="zh-CN" altLang="en-US" sz="2000" dirty="0" smtClean="0"/>
              <a:t>总和</a:t>
            </a:r>
            <a:endParaRPr lang="en-US" altLang="zh-CN" sz="2000" dirty="0" smtClean="0"/>
          </a:p>
          <a:p>
            <a:endParaRPr lang="en-US" altLang="zh-CN" sz="2000" dirty="0" smtClean="0"/>
          </a:p>
          <a:p>
            <a:r>
              <a:rPr lang="zh-CN" altLang="en-US" sz="2000" dirty="0" smtClean="0">
                <a:effectLst>
                  <a:outerShdw blurRad="38100" dist="38100" dir="2700000" algn="tl">
                    <a:srgbClr val="000000">
                      <a:alpha val="43137"/>
                    </a:srgbClr>
                  </a:outerShdw>
                </a:effectLst>
              </a:rPr>
              <a:t>仓差</a:t>
            </a:r>
            <a:r>
              <a:rPr lang="en-US" altLang="zh-CN" sz="2000" dirty="0" smtClean="0"/>
              <a:t/>
            </a:r>
            <a:br>
              <a:rPr lang="en-US" altLang="zh-CN" sz="2000" dirty="0" smtClean="0"/>
            </a:br>
            <a:r>
              <a:rPr lang="zh-CN" altLang="en-US" sz="2000" dirty="0" smtClean="0"/>
              <a:t>与上一交易日对比持仓变化</a:t>
            </a:r>
            <a:r>
              <a:rPr lang="zh-CN" altLang="en-US" sz="2000" dirty="0" smtClean="0"/>
              <a:t>情况</a:t>
            </a:r>
            <a:endParaRPr lang="en-US" altLang="zh-CN" sz="2000" dirty="0" smtClean="0"/>
          </a:p>
          <a:p>
            <a:endParaRPr lang="en-US" altLang="zh-CN" sz="2000" dirty="0" smtClean="0"/>
          </a:p>
          <a:p>
            <a:r>
              <a:rPr lang="zh-CN" altLang="en-US" sz="2000" dirty="0" smtClean="0">
                <a:effectLst>
                  <a:outerShdw blurRad="38100" dist="38100" dir="2700000" algn="tl">
                    <a:srgbClr val="000000">
                      <a:alpha val="43137"/>
                    </a:srgbClr>
                  </a:outerShdw>
                </a:effectLst>
              </a:rPr>
              <a:t>内盘、外盘</a:t>
            </a:r>
            <a:r>
              <a:rPr lang="en-US" altLang="zh-CN" sz="2000" dirty="0" smtClean="0"/>
              <a:t/>
            </a:r>
            <a:br>
              <a:rPr lang="en-US" altLang="zh-CN" sz="2000" dirty="0" smtClean="0"/>
            </a:br>
            <a:r>
              <a:rPr lang="zh-CN" altLang="en-US" sz="2000" dirty="0" smtClean="0"/>
              <a:t>主动卖盘与主动买</a:t>
            </a:r>
            <a:r>
              <a:rPr lang="zh-CN" altLang="en-US" sz="2000" dirty="0" smtClean="0"/>
              <a:t>盘</a:t>
            </a:r>
            <a:endParaRPr lang="en-US" altLang="zh-CN" sz="2000" dirty="0" smtClean="0"/>
          </a:p>
          <a:p>
            <a:endParaRPr lang="en-US" altLang="zh-CN" sz="2000" dirty="0" smtClean="0"/>
          </a:p>
          <a:p>
            <a:r>
              <a:rPr lang="zh-CN" altLang="en-US" sz="2000" dirty="0" smtClean="0">
                <a:effectLst>
                  <a:outerShdw blurRad="38100" dist="38100" dir="2700000" algn="tl">
                    <a:srgbClr val="000000">
                      <a:alpha val="43137"/>
                    </a:srgbClr>
                  </a:outerShdw>
                </a:effectLst>
              </a:rPr>
              <a:t>昨结</a:t>
            </a:r>
            <a:r>
              <a:rPr lang="en-US" altLang="zh-CN" sz="2000" dirty="0" smtClean="0"/>
              <a:t/>
            </a:r>
            <a:br>
              <a:rPr lang="en-US" altLang="zh-CN" sz="2000" dirty="0" smtClean="0"/>
            </a:br>
            <a:r>
              <a:rPr lang="zh-CN" altLang="en-US" sz="2000" dirty="0" smtClean="0"/>
              <a:t>上一交易日成交价格的加权平均</a:t>
            </a:r>
            <a:endParaRPr lang="zh-CN" altLang="en-US" sz="2000" dirty="0"/>
          </a:p>
        </p:txBody>
      </p:sp>
      <p:sp>
        <p:nvSpPr>
          <p:cNvPr id="4" name="左箭头 3">
            <a:hlinkClick r:id="rId3" action="ppaction://hlinksldjump"/>
          </p:cNvPr>
          <p:cNvSpPr/>
          <p:nvPr/>
        </p:nvSpPr>
        <p:spPr>
          <a:xfrm>
            <a:off x="7956376" y="5949280"/>
            <a:ext cx="504056"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93362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43000"/>
          </a:xfrm>
        </p:spPr>
        <p:txBody>
          <a:bodyPr>
            <a:normAutofit/>
          </a:bodyPr>
          <a:lstStyle/>
          <a:p>
            <a:r>
              <a:rPr lang="zh-CN" altLang="en-US" sz="3600" dirty="0"/>
              <a:t>八</a:t>
            </a:r>
            <a:r>
              <a:rPr lang="zh-CN" altLang="en-US" sz="3600" dirty="0" smtClean="0"/>
              <a:t>、</a:t>
            </a:r>
            <a:r>
              <a:rPr lang="zh-CN" altLang="en-US" sz="3600" dirty="0" smtClean="0"/>
              <a:t>成交明细</a:t>
            </a:r>
            <a:endParaRPr lang="zh-CN" altLang="en-US" sz="3600" dirty="0"/>
          </a:p>
        </p:txBody>
      </p:sp>
      <p:sp>
        <p:nvSpPr>
          <p:cNvPr id="3" name="内容占位符 2"/>
          <p:cNvSpPr>
            <a:spLocks noGrp="1"/>
          </p:cNvSpPr>
          <p:nvPr>
            <p:ph idx="1"/>
          </p:nvPr>
        </p:nvSpPr>
        <p:spPr>
          <a:xfrm>
            <a:off x="251520" y="1268760"/>
            <a:ext cx="8579296" cy="5328592"/>
          </a:xfrm>
        </p:spPr>
        <p:txBody>
          <a:bodyPr>
            <a:normAutofit/>
          </a:bodyPr>
          <a:lstStyle/>
          <a:p>
            <a:r>
              <a:rPr lang="zh-CN" altLang="en-US" sz="2000" b="1" dirty="0" smtClean="0">
                <a:solidFill>
                  <a:srgbClr val="FF0000"/>
                </a:solidFill>
                <a:effectLst>
                  <a:outerShdw blurRad="38100" dist="38100" dir="2700000" algn="tl">
                    <a:srgbClr val="000000">
                      <a:alpha val="43137"/>
                    </a:srgbClr>
                  </a:outerShdw>
                </a:effectLst>
              </a:rPr>
              <a:t>多开</a:t>
            </a:r>
            <a:r>
              <a:rPr lang="zh-CN" altLang="en-US" sz="2000" b="1" dirty="0" smtClean="0">
                <a:effectLst>
                  <a:outerShdw blurRad="38100" dist="38100" dir="2700000" algn="tl">
                    <a:srgbClr val="000000">
                      <a:alpha val="43137"/>
                    </a:srgbClr>
                  </a:outerShdw>
                </a:effectLst>
              </a:rPr>
              <a:t>、</a:t>
            </a:r>
            <a:r>
              <a:rPr lang="zh-CN" altLang="en-US" sz="2000" b="1" dirty="0" smtClean="0">
                <a:solidFill>
                  <a:srgbClr val="00B050"/>
                </a:solidFill>
                <a:effectLst>
                  <a:outerShdw blurRad="38100" dist="38100" dir="2700000" algn="tl">
                    <a:srgbClr val="000000">
                      <a:alpha val="43137"/>
                    </a:srgbClr>
                  </a:outerShdw>
                </a:effectLst>
              </a:rPr>
              <a:t>空开</a:t>
            </a:r>
            <a:r>
              <a:rPr lang="en-US" altLang="zh-CN" sz="2000" dirty="0" smtClean="0"/>
              <a:t/>
            </a:r>
            <a:br>
              <a:rPr lang="en-US" altLang="zh-CN" sz="2000" dirty="0" smtClean="0"/>
            </a:br>
            <a:r>
              <a:rPr lang="zh-CN" altLang="en-US" sz="2000" dirty="0" smtClean="0"/>
              <a:t>多头开仓，为主动买盘，持仓量增加</a:t>
            </a:r>
            <a:r>
              <a:rPr lang="en-US" altLang="zh-CN" sz="2000" dirty="0" smtClean="0"/>
              <a:t/>
            </a:r>
            <a:br>
              <a:rPr lang="en-US" altLang="zh-CN" sz="2000" dirty="0" smtClean="0"/>
            </a:br>
            <a:r>
              <a:rPr lang="zh-CN" altLang="en-US" sz="2000" dirty="0" smtClean="0"/>
              <a:t>空头开仓，为主动卖盘，持仓量增加</a:t>
            </a:r>
            <a:endParaRPr lang="en-US" altLang="zh-CN" sz="2000" dirty="0" smtClean="0"/>
          </a:p>
          <a:p>
            <a:endParaRPr lang="en-US" altLang="zh-CN" sz="2000" dirty="0" smtClean="0"/>
          </a:p>
          <a:p>
            <a:r>
              <a:rPr lang="zh-CN" altLang="en-US" sz="2000" b="1" dirty="0" smtClean="0">
                <a:solidFill>
                  <a:srgbClr val="FF0000"/>
                </a:solidFill>
                <a:effectLst>
                  <a:outerShdw blurRad="38100" dist="38100" dir="2700000" algn="tl">
                    <a:srgbClr val="000000">
                      <a:alpha val="43137"/>
                    </a:srgbClr>
                  </a:outerShdw>
                </a:effectLst>
              </a:rPr>
              <a:t>双开、</a:t>
            </a:r>
            <a:r>
              <a:rPr lang="zh-CN" altLang="en-US" sz="2000" b="1" dirty="0" smtClean="0">
                <a:solidFill>
                  <a:srgbClr val="00B050"/>
                </a:solidFill>
                <a:effectLst>
                  <a:outerShdw blurRad="38100" dist="38100" dir="2700000" algn="tl">
                    <a:srgbClr val="000000">
                      <a:alpha val="43137"/>
                    </a:srgbClr>
                  </a:outerShdw>
                </a:effectLst>
              </a:rPr>
              <a:t>双平</a:t>
            </a:r>
            <a:r>
              <a:rPr lang="en-US" altLang="zh-CN" sz="2000" dirty="0" smtClean="0"/>
              <a:t/>
            </a:r>
            <a:br>
              <a:rPr lang="en-US" altLang="zh-CN" sz="2000" dirty="0" smtClean="0"/>
            </a:br>
            <a:r>
              <a:rPr lang="zh-CN" altLang="en-US" sz="2000" dirty="0" smtClean="0"/>
              <a:t>开仓量等于现量，平仓量为零，多空双方增仓</a:t>
            </a:r>
            <a:r>
              <a:rPr lang="en-US" altLang="zh-CN" sz="2000" dirty="0" smtClean="0"/>
              <a:t/>
            </a:r>
            <a:br>
              <a:rPr lang="en-US" altLang="zh-CN" sz="2000" dirty="0" smtClean="0"/>
            </a:br>
            <a:r>
              <a:rPr lang="zh-CN" altLang="en-US" sz="2000" dirty="0" smtClean="0"/>
              <a:t>开仓量为零，平仓量为现量，多空双方减仓</a:t>
            </a:r>
            <a:endParaRPr lang="en-US" altLang="zh-CN" sz="2000" dirty="0" smtClean="0"/>
          </a:p>
          <a:p>
            <a:endParaRPr lang="en-US" altLang="zh-CN" sz="2000" dirty="0" smtClean="0"/>
          </a:p>
          <a:p>
            <a:r>
              <a:rPr lang="zh-CN" altLang="en-US" sz="2000" b="1" dirty="0" smtClean="0">
                <a:solidFill>
                  <a:srgbClr val="FF0000"/>
                </a:solidFill>
                <a:effectLst>
                  <a:outerShdw blurRad="38100" dist="38100" dir="2700000" algn="tl">
                    <a:srgbClr val="000000">
                      <a:alpha val="43137"/>
                    </a:srgbClr>
                  </a:outerShdw>
                </a:effectLst>
              </a:rPr>
              <a:t>多换</a:t>
            </a:r>
            <a:r>
              <a:rPr lang="zh-CN" altLang="en-US" sz="2000" b="1" dirty="0" smtClean="0">
                <a:effectLst>
                  <a:outerShdw blurRad="38100" dist="38100" dir="2700000" algn="tl">
                    <a:srgbClr val="000000">
                      <a:alpha val="43137"/>
                    </a:srgbClr>
                  </a:outerShdw>
                </a:effectLst>
              </a:rPr>
              <a:t>、</a:t>
            </a:r>
            <a:r>
              <a:rPr lang="zh-CN" altLang="en-US" sz="2000" b="1" dirty="0" smtClean="0">
                <a:solidFill>
                  <a:srgbClr val="00B050"/>
                </a:solidFill>
                <a:effectLst>
                  <a:outerShdw blurRad="38100" dist="38100" dir="2700000" algn="tl">
                    <a:srgbClr val="000000">
                      <a:alpha val="43137"/>
                    </a:srgbClr>
                  </a:outerShdw>
                </a:effectLst>
              </a:rPr>
              <a:t>空换</a:t>
            </a:r>
            <a:r>
              <a:rPr lang="en-US" altLang="zh-CN" sz="2000" dirty="0" smtClean="0"/>
              <a:t/>
            </a:r>
            <a:br>
              <a:rPr lang="en-US" altLang="zh-CN" sz="2000" dirty="0" smtClean="0"/>
            </a:br>
            <a:r>
              <a:rPr lang="zh-CN" altLang="en-US" sz="2000" dirty="0" smtClean="0"/>
              <a:t>多头换手，空头换手，开仓和平仓量相等，持仓不变</a:t>
            </a:r>
            <a:endParaRPr lang="en-US" altLang="zh-CN" sz="2000" dirty="0" smtClean="0"/>
          </a:p>
          <a:p>
            <a:endParaRPr lang="en-US" altLang="zh-CN" sz="2000" dirty="0" smtClean="0"/>
          </a:p>
          <a:p>
            <a:r>
              <a:rPr lang="zh-CN" altLang="en-US" sz="2000" b="1" dirty="0" smtClean="0">
                <a:solidFill>
                  <a:srgbClr val="00B050"/>
                </a:solidFill>
                <a:effectLst>
                  <a:outerShdw blurRad="38100" dist="38100" dir="2700000" algn="tl">
                    <a:srgbClr val="000000">
                      <a:alpha val="43137"/>
                    </a:srgbClr>
                  </a:outerShdw>
                </a:effectLst>
              </a:rPr>
              <a:t>多平</a:t>
            </a:r>
            <a:r>
              <a:rPr lang="zh-CN" altLang="en-US" sz="2000" b="1" dirty="0" smtClean="0">
                <a:effectLst>
                  <a:outerShdw blurRad="38100" dist="38100" dir="2700000" algn="tl">
                    <a:srgbClr val="000000">
                      <a:alpha val="43137"/>
                    </a:srgbClr>
                  </a:outerShdw>
                </a:effectLst>
              </a:rPr>
              <a:t>、</a:t>
            </a:r>
            <a:r>
              <a:rPr lang="zh-CN" altLang="en-US" sz="2000" b="1" dirty="0" smtClean="0">
                <a:solidFill>
                  <a:srgbClr val="FF0000"/>
                </a:solidFill>
                <a:effectLst>
                  <a:outerShdw blurRad="38100" dist="38100" dir="2700000" algn="tl">
                    <a:srgbClr val="000000">
                      <a:alpha val="43137"/>
                    </a:srgbClr>
                  </a:outerShdw>
                </a:effectLst>
              </a:rPr>
              <a:t>空平</a:t>
            </a:r>
            <a:r>
              <a:rPr lang="en-US" altLang="zh-CN" sz="2000" dirty="0" smtClean="0"/>
              <a:t/>
            </a:r>
            <a:br>
              <a:rPr lang="en-US" altLang="zh-CN" sz="2000" dirty="0" smtClean="0"/>
            </a:br>
            <a:r>
              <a:rPr lang="zh-CN" altLang="en-US" sz="2000" dirty="0" smtClean="0"/>
              <a:t>多头平仓，为主动卖盘，持仓量减少</a:t>
            </a:r>
            <a:r>
              <a:rPr lang="en-US" altLang="zh-CN" sz="2000" dirty="0" smtClean="0"/>
              <a:t/>
            </a:r>
            <a:br>
              <a:rPr lang="en-US" altLang="zh-CN" sz="2000" dirty="0" smtClean="0"/>
            </a:br>
            <a:r>
              <a:rPr lang="zh-CN" altLang="en-US" sz="2000" dirty="0" smtClean="0"/>
              <a:t>空头平仓，为主动买盘，持仓量减少</a:t>
            </a:r>
            <a:endParaRPr lang="en-US" altLang="zh-CN" sz="2000" dirty="0" smtClean="0"/>
          </a:p>
          <a:p>
            <a:endParaRPr lang="zh-CN" altLang="en-US" sz="2000" dirty="0"/>
          </a:p>
        </p:txBody>
      </p:sp>
      <p:sp>
        <p:nvSpPr>
          <p:cNvPr id="4" name="左箭头 3">
            <a:hlinkClick r:id="rId3" action="ppaction://hlinksldjump"/>
          </p:cNvPr>
          <p:cNvSpPr/>
          <p:nvPr/>
        </p:nvSpPr>
        <p:spPr>
          <a:xfrm>
            <a:off x="7956376" y="5949280"/>
            <a:ext cx="504056"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9170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3600" dirty="0"/>
              <a:t>九</a:t>
            </a:r>
            <a:r>
              <a:rPr lang="zh-CN" altLang="en-US" sz="3600" dirty="0" smtClean="0"/>
              <a:t>、交易软件窗口</a:t>
            </a:r>
            <a:endParaRPr lang="zh-CN" altLang="en-US" sz="3600" dirty="0"/>
          </a:p>
        </p:txBody>
      </p:sp>
      <p:pic>
        <p:nvPicPr>
          <p:cNvPr id="6" name="图片 5"/>
          <p:cNvPicPr/>
          <p:nvPr/>
        </p:nvPicPr>
        <p:blipFill>
          <a:blip r:embed="rId2"/>
          <a:stretch>
            <a:fillRect/>
          </a:stretch>
        </p:blipFill>
        <p:spPr>
          <a:xfrm>
            <a:off x="381000" y="1100412"/>
            <a:ext cx="8364282" cy="5147988"/>
          </a:xfrm>
          <a:prstGeom prst="rect">
            <a:avLst/>
          </a:prstGeom>
        </p:spPr>
      </p:pic>
    </p:spTree>
    <p:extLst>
      <p:ext uri="{BB962C8B-B14F-4D97-AF65-F5344CB8AC3E}">
        <p14:creationId xmlns:p14="http://schemas.microsoft.com/office/powerpoint/2010/main" val="1977183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3600" dirty="0" smtClean="0"/>
              <a:t>十、新手如何开始？</a:t>
            </a:r>
            <a:endParaRPr lang="zh-CN" altLang="en-US" sz="3600" dirty="0"/>
          </a:p>
        </p:txBody>
      </p:sp>
      <p:sp>
        <p:nvSpPr>
          <p:cNvPr id="4" name="内容占位符 2"/>
          <p:cNvSpPr txBox="1">
            <a:spLocks/>
          </p:cNvSpPr>
          <p:nvPr/>
        </p:nvSpPr>
        <p:spPr>
          <a:xfrm>
            <a:off x="914400" y="1981200"/>
            <a:ext cx="5486400" cy="2305223"/>
          </a:xfrm>
          <a:prstGeom prst="rect">
            <a:avLst/>
          </a:prstGeom>
        </p:spPr>
        <p:txBody>
          <a:bodyPr/>
          <a:lstStyle/>
          <a:p>
            <a:pPr marL="493776" marR="0" lvl="0" indent="-457200" algn="l" defTabSz="914400" rtl="0" eaLnBrk="1" fontAlgn="auto" latinLnBrk="0" hangingPunct="1">
              <a:lnSpc>
                <a:spcPct val="100000"/>
              </a:lnSpc>
              <a:spcBef>
                <a:spcPct val="20000"/>
              </a:spcBef>
              <a:spcAft>
                <a:spcPts val="0"/>
              </a:spcAft>
              <a:buClr>
                <a:srgbClr val="00B050"/>
              </a:buClr>
              <a:buSzPct val="80000"/>
              <a:buFont typeface="Wingdings" pitchFamily="2" charset="2"/>
              <a:buChar char="ü"/>
              <a:tabLst/>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了解交易品种的最低</a:t>
            </a:r>
            <a:r>
              <a:rPr lang="zh-CN" altLang="en-US" sz="3000" dirty="0">
                <a:latin typeface="+mn-lt"/>
                <a:ea typeface="+mn-ea"/>
              </a:rPr>
              <a:t>交易</a:t>
            </a: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门槛</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493776" indent="-457200" fontAlgn="auto">
              <a:spcBef>
                <a:spcPct val="20000"/>
              </a:spcBef>
              <a:spcAft>
                <a:spcPts val="0"/>
              </a:spcAft>
              <a:buClr>
                <a:srgbClr val="00B050"/>
              </a:buClr>
              <a:buSzPct val="80000"/>
              <a:buFont typeface="Wingdings" pitchFamily="2" charset="2"/>
              <a:buChar char="ü"/>
              <a:defRPr/>
            </a:pPr>
            <a:r>
              <a:rPr lang="zh-CN" altLang="en-US" sz="3000" dirty="0" smtClean="0"/>
              <a:t>进入市场，不停</a:t>
            </a:r>
            <a:r>
              <a:rPr lang="zh-CN" altLang="en-US" sz="3000" dirty="0"/>
              <a:t>地练习</a:t>
            </a:r>
            <a:endParaRPr lang="en-US" altLang="zh-CN" sz="3000" dirty="0"/>
          </a:p>
          <a:p>
            <a:pPr marL="493776" indent="-457200" fontAlgn="auto">
              <a:spcBef>
                <a:spcPct val="20000"/>
              </a:spcBef>
              <a:spcAft>
                <a:spcPts val="0"/>
              </a:spcAft>
              <a:buClr>
                <a:srgbClr val="00B050"/>
              </a:buClr>
              <a:buSzPct val="80000"/>
              <a:buFont typeface="Wingdings" pitchFamily="2" charset="2"/>
              <a:buChar char="ü"/>
              <a:defRPr/>
            </a:pPr>
            <a:r>
              <a:rPr lang="zh-CN" altLang="en-US" sz="3000" dirty="0"/>
              <a:t>在市场存活</a:t>
            </a:r>
            <a:endParaRPr lang="en-US" altLang="zh-CN" sz="3000" dirty="0"/>
          </a:p>
          <a:p>
            <a:pPr marL="493776" marR="0" lvl="0" indent="-457200" algn="l" defTabSz="914400" rtl="0" eaLnBrk="1" fontAlgn="auto" latinLnBrk="0" hangingPunct="1">
              <a:lnSpc>
                <a:spcPct val="100000"/>
              </a:lnSpc>
              <a:spcBef>
                <a:spcPct val="20000"/>
              </a:spcBef>
              <a:spcAft>
                <a:spcPts val="0"/>
              </a:spcAft>
              <a:buClr>
                <a:srgbClr val="00B050"/>
              </a:buClr>
              <a:buSzPct val="80000"/>
              <a:buFont typeface="Wingdings" pitchFamily="2" charset="2"/>
              <a:buChar char="ü"/>
              <a:tabLst/>
              <a:defRPr/>
            </a:pPr>
            <a:endParaRPr kumimoji="0" lang="zh-CN" alt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442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0"/>
            <a:ext cx="8229600" cy="1143000"/>
          </a:xfrm>
        </p:spPr>
        <p:txBody>
          <a:bodyPr>
            <a:noAutofit/>
          </a:bodyPr>
          <a:lstStyle/>
          <a:p>
            <a:r>
              <a:rPr lang="zh-CN" altLang="en-US" sz="3600" dirty="0" smtClean="0">
                <a:latin typeface="+mj-ea"/>
              </a:rPr>
              <a:t>自由交流时间</a:t>
            </a:r>
            <a:endParaRPr lang="zh-CN" altLang="en-US" sz="3600" dirty="0">
              <a:latin typeface="+mj-ea"/>
            </a:endParaRPr>
          </a:p>
        </p:txBody>
      </p:sp>
      <p:pic>
        <p:nvPicPr>
          <p:cNvPr id="93186" name="Picture 2" descr="c:\users\michael\appdata\roaming\360se6\User Data\temp\32b1OOOPIC3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71600"/>
            <a:ext cx="4648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862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8049" y="2438400"/>
            <a:ext cx="4047904" cy="1015663"/>
          </a:xfrm>
          <a:prstGeom prst="rect">
            <a:avLst/>
          </a:prstGeom>
          <a:noFill/>
        </p:spPr>
        <p:txBody>
          <a:bodyPr wrap="none" lIns="91440" tIns="45720" rIns="91440" bIns="45720">
            <a:spAutoFit/>
          </a:bodyPr>
          <a:lstStyle/>
          <a:p>
            <a:pPr algn="ctr"/>
            <a:r>
              <a:rPr lang="zh-CN" altLang="en-US" sz="6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感谢聆听！</a:t>
            </a:r>
            <a:endParaRPr lang="zh-CN" altLang="en-US" sz="6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824326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43000"/>
          </a:xfrm>
        </p:spPr>
        <p:txBody>
          <a:bodyPr>
            <a:normAutofit/>
          </a:bodyPr>
          <a:lstStyle/>
          <a:p>
            <a:r>
              <a:rPr lang="zh-CN" altLang="en-US" sz="3600" dirty="0" smtClean="0"/>
              <a:t>一、行情界面</a:t>
            </a:r>
            <a:endParaRPr lang="zh-CN" altLang="en-US"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47" y="1673727"/>
            <a:ext cx="9036496" cy="391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063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43000"/>
          </a:xfrm>
        </p:spPr>
        <p:txBody>
          <a:bodyPr>
            <a:normAutofit/>
          </a:bodyPr>
          <a:lstStyle/>
          <a:p>
            <a:r>
              <a:rPr lang="zh-CN" altLang="en-US" sz="3600" dirty="0" smtClean="0"/>
              <a:t>二、</a:t>
            </a:r>
            <a:r>
              <a:rPr lang="en-US" altLang="zh-CN" sz="3600" dirty="0" smtClean="0"/>
              <a:t>K</a:t>
            </a:r>
            <a:r>
              <a:rPr lang="zh-CN" altLang="en-US" sz="3600" dirty="0" smtClean="0"/>
              <a:t>线</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34541"/>
            <a:ext cx="4572000" cy="305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descr="单根阳线.jpg"/>
          <p:cNvPicPr>
            <a:picLocks noChangeAspect="1"/>
          </p:cNvPicPr>
          <p:nvPr/>
        </p:nvPicPr>
        <p:blipFill>
          <a:blip r:embed="rId3" cstate="print"/>
          <a:stretch>
            <a:fillRect/>
          </a:stretch>
        </p:blipFill>
        <p:spPr>
          <a:xfrm>
            <a:off x="6193160" y="1524000"/>
            <a:ext cx="360040" cy="1586843"/>
          </a:xfrm>
          <a:prstGeom prst="rect">
            <a:avLst/>
          </a:prstGeom>
        </p:spPr>
      </p:pic>
      <p:sp>
        <p:nvSpPr>
          <p:cNvPr id="7" name="任意多边形 6"/>
          <p:cNvSpPr/>
          <p:nvPr/>
        </p:nvSpPr>
        <p:spPr>
          <a:xfrm>
            <a:off x="8080022" y="1828800"/>
            <a:ext cx="606778" cy="953616"/>
          </a:xfrm>
          <a:custGeom>
            <a:avLst/>
            <a:gdLst>
              <a:gd name="connsiteX0" fmla="*/ 0 w 1140178"/>
              <a:gd name="connsiteY0" fmla="*/ 1256830 h 1708385"/>
              <a:gd name="connsiteX1" fmla="*/ 304800 w 1140178"/>
              <a:gd name="connsiteY1" fmla="*/ 1527763 h 1708385"/>
              <a:gd name="connsiteX2" fmla="*/ 801511 w 1140178"/>
              <a:gd name="connsiteY2" fmla="*/ 173096 h 1708385"/>
              <a:gd name="connsiteX3" fmla="*/ 1140178 w 1140178"/>
              <a:gd name="connsiteY3" fmla="*/ 489185 h 1708385"/>
            </a:gdLst>
            <a:ahLst/>
            <a:cxnLst>
              <a:cxn ang="0">
                <a:pos x="connsiteX0" y="connsiteY0"/>
              </a:cxn>
              <a:cxn ang="0">
                <a:pos x="connsiteX1" y="connsiteY1"/>
              </a:cxn>
              <a:cxn ang="0">
                <a:pos x="connsiteX2" y="connsiteY2"/>
              </a:cxn>
              <a:cxn ang="0">
                <a:pos x="connsiteX3" y="connsiteY3"/>
              </a:cxn>
            </a:cxnLst>
            <a:rect l="l" t="t" r="r" b="b"/>
            <a:pathLst>
              <a:path w="1140178" h="1708385">
                <a:moveTo>
                  <a:pt x="0" y="1256830"/>
                </a:moveTo>
                <a:cubicBezTo>
                  <a:pt x="85607" y="1482607"/>
                  <a:pt x="171215" y="1708385"/>
                  <a:pt x="304800" y="1527763"/>
                </a:cubicBezTo>
                <a:cubicBezTo>
                  <a:pt x="438385" y="1347141"/>
                  <a:pt x="662281" y="346192"/>
                  <a:pt x="801511" y="173096"/>
                </a:cubicBezTo>
                <a:cubicBezTo>
                  <a:pt x="940741" y="0"/>
                  <a:pt x="1040459" y="244592"/>
                  <a:pt x="1140178" y="489185"/>
                </a:cubicBezTo>
              </a:path>
            </a:pathLst>
          </a:cu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右箭头 7"/>
          <p:cNvSpPr/>
          <p:nvPr/>
        </p:nvSpPr>
        <p:spPr>
          <a:xfrm>
            <a:off x="7020508" y="1942728"/>
            <a:ext cx="82809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单根阴线.jpg"/>
          <p:cNvPicPr>
            <a:picLocks noChangeAspect="1"/>
          </p:cNvPicPr>
          <p:nvPr/>
        </p:nvPicPr>
        <p:blipFill>
          <a:blip r:embed="rId4" cstate="print"/>
          <a:stretch>
            <a:fillRect/>
          </a:stretch>
        </p:blipFill>
        <p:spPr>
          <a:xfrm>
            <a:off x="6193160" y="3276600"/>
            <a:ext cx="360040" cy="1170130"/>
          </a:xfrm>
          <a:prstGeom prst="rect">
            <a:avLst/>
          </a:prstGeom>
        </p:spPr>
      </p:pic>
      <p:pic>
        <p:nvPicPr>
          <p:cNvPr id="10" name="图片 9" descr="十字星.jpg"/>
          <p:cNvPicPr>
            <a:picLocks noChangeAspect="1"/>
          </p:cNvPicPr>
          <p:nvPr/>
        </p:nvPicPr>
        <p:blipFill>
          <a:blip r:embed="rId5" cstate="print"/>
          <a:stretch>
            <a:fillRect/>
          </a:stretch>
        </p:blipFill>
        <p:spPr>
          <a:xfrm>
            <a:off x="6193160" y="4771447"/>
            <a:ext cx="360040" cy="943553"/>
          </a:xfrm>
          <a:prstGeom prst="rect">
            <a:avLst/>
          </a:prstGeom>
        </p:spPr>
      </p:pic>
      <p:sp>
        <p:nvSpPr>
          <p:cNvPr id="11" name="任意多边形 10"/>
          <p:cNvSpPr/>
          <p:nvPr/>
        </p:nvSpPr>
        <p:spPr>
          <a:xfrm>
            <a:off x="8153400" y="3276600"/>
            <a:ext cx="609600" cy="1219200"/>
          </a:xfrm>
          <a:custGeom>
            <a:avLst/>
            <a:gdLst>
              <a:gd name="connsiteX0" fmla="*/ 0 w 982133"/>
              <a:gd name="connsiteY0" fmla="*/ 513644 h 1520237"/>
              <a:gd name="connsiteX1" fmla="*/ 270933 w 982133"/>
              <a:gd name="connsiteY1" fmla="*/ 141111 h 1520237"/>
              <a:gd name="connsiteX2" fmla="*/ 711200 w 982133"/>
              <a:gd name="connsiteY2" fmla="*/ 1360311 h 1520237"/>
              <a:gd name="connsiteX3" fmla="*/ 982133 w 982133"/>
              <a:gd name="connsiteY3" fmla="*/ 1100666 h 1520237"/>
            </a:gdLst>
            <a:ahLst/>
            <a:cxnLst>
              <a:cxn ang="0">
                <a:pos x="connsiteX0" y="connsiteY0"/>
              </a:cxn>
              <a:cxn ang="0">
                <a:pos x="connsiteX1" y="connsiteY1"/>
              </a:cxn>
              <a:cxn ang="0">
                <a:pos x="connsiteX2" y="connsiteY2"/>
              </a:cxn>
              <a:cxn ang="0">
                <a:pos x="connsiteX3" y="connsiteY3"/>
              </a:cxn>
            </a:cxnLst>
            <a:rect l="l" t="t" r="r" b="b"/>
            <a:pathLst>
              <a:path w="982133" h="1520237">
                <a:moveTo>
                  <a:pt x="0" y="513644"/>
                </a:moveTo>
                <a:cubicBezTo>
                  <a:pt x="76200" y="256822"/>
                  <a:pt x="152400" y="0"/>
                  <a:pt x="270933" y="141111"/>
                </a:cubicBezTo>
                <a:cubicBezTo>
                  <a:pt x="389466" y="282222"/>
                  <a:pt x="592667" y="1200385"/>
                  <a:pt x="711200" y="1360311"/>
                </a:cubicBezTo>
                <a:cubicBezTo>
                  <a:pt x="829733" y="1520237"/>
                  <a:pt x="905933" y="1310451"/>
                  <a:pt x="982133" y="1100666"/>
                </a:cubicBezTo>
              </a:path>
            </a:pathLst>
          </a:cu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12" name="任意多边形 11"/>
          <p:cNvSpPr/>
          <p:nvPr/>
        </p:nvSpPr>
        <p:spPr>
          <a:xfrm>
            <a:off x="8153400" y="4724400"/>
            <a:ext cx="609600" cy="1072444"/>
          </a:xfrm>
          <a:custGeom>
            <a:avLst/>
            <a:gdLst>
              <a:gd name="connsiteX0" fmla="*/ 0 w 884297"/>
              <a:gd name="connsiteY0" fmla="*/ 609599 h 1224844"/>
              <a:gd name="connsiteX1" fmla="*/ 282222 w 884297"/>
              <a:gd name="connsiteY1" fmla="*/ 90311 h 1224844"/>
              <a:gd name="connsiteX2" fmla="*/ 564444 w 884297"/>
              <a:gd name="connsiteY2" fmla="*/ 1151466 h 1224844"/>
              <a:gd name="connsiteX3" fmla="*/ 835378 w 884297"/>
              <a:gd name="connsiteY3" fmla="*/ 530577 h 1224844"/>
              <a:gd name="connsiteX4" fmla="*/ 857956 w 884297"/>
              <a:gd name="connsiteY4" fmla="*/ 519288 h 1224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297" h="1224844">
                <a:moveTo>
                  <a:pt x="0" y="609599"/>
                </a:moveTo>
                <a:cubicBezTo>
                  <a:pt x="94074" y="304799"/>
                  <a:pt x="188148" y="0"/>
                  <a:pt x="282222" y="90311"/>
                </a:cubicBezTo>
                <a:cubicBezTo>
                  <a:pt x="376296" y="180622"/>
                  <a:pt x="472251" y="1078088"/>
                  <a:pt x="564444" y="1151466"/>
                </a:cubicBezTo>
                <a:cubicBezTo>
                  <a:pt x="656637" y="1224844"/>
                  <a:pt x="786459" y="635940"/>
                  <a:pt x="835378" y="530577"/>
                </a:cubicBezTo>
                <a:cubicBezTo>
                  <a:pt x="884297" y="425214"/>
                  <a:pt x="871126" y="472251"/>
                  <a:pt x="857956" y="519288"/>
                </a:cubicBezTo>
              </a:path>
            </a:pathLst>
          </a:cu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3" name="右箭头 12"/>
          <p:cNvSpPr/>
          <p:nvPr/>
        </p:nvSpPr>
        <p:spPr>
          <a:xfrm>
            <a:off x="7020508" y="3562164"/>
            <a:ext cx="82809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7020508" y="4914528"/>
            <a:ext cx="82809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1233888"/>
            <a:ext cx="2514600" cy="130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17820" y="2099474"/>
            <a:ext cx="609600"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阳线</a:t>
            </a:r>
          </a:p>
        </p:txBody>
      </p:sp>
      <p:sp>
        <p:nvSpPr>
          <p:cNvPr id="18" name="TextBox 17"/>
          <p:cNvSpPr txBox="1"/>
          <p:nvPr/>
        </p:nvSpPr>
        <p:spPr>
          <a:xfrm>
            <a:off x="5486400" y="3692388"/>
            <a:ext cx="609600"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阴线</a:t>
            </a:r>
            <a:endParaRPr lang="zh-CN" altLang="en-US" sz="1600" dirty="0">
              <a:latin typeface="微软雅黑" pitchFamily="34" charset="-122"/>
              <a:ea typeface="微软雅黑" pitchFamily="34" charset="-122"/>
            </a:endParaRPr>
          </a:p>
        </p:txBody>
      </p:sp>
      <p:sp>
        <p:nvSpPr>
          <p:cNvPr id="19" name="TextBox 18"/>
          <p:cNvSpPr txBox="1"/>
          <p:nvPr/>
        </p:nvSpPr>
        <p:spPr>
          <a:xfrm>
            <a:off x="5303520" y="5069287"/>
            <a:ext cx="838200"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十字星</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138708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0-#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光头光脚</a:t>
            </a:r>
            <a:endParaRPr lang="en-US" altLang="zh-CN" dirty="0" smtClean="0"/>
          </a:p>
          <a:p>
            <a:endParaRPr lang="en-US" altLang="zh-CN" dirty="0" smtClean="0"/>
          </a:p>
          <a:p>
            <a:r>
              <a:rPr lang="zh-CN" altLang="en-US" dirty="0" smtClean="0"/>
              <a:t>上影</a:t>
            </a:r>
            <a:r>
              <a:rPr lang="en-US" altLang="zh-CN" dirty="0" smtClean="0"/>
              <a:t>K</a:t>
            </a:r>
            <a:r>
              <a:rPr lang="zh-CN" altLang="en-US" dirty="0" smtClean="0"/>
              <a:t>线</a:t>
            </a:r>
            <a:endParaRPr lang="en-US" altLang="zh-CN" dirty="0" smtClean="0"/>
          </a:p>
          <a:p>
            <a:endParaRPr lang="en-US" altLang="zh-CN" dirty="0" smtClean="0"/>
          </a:p>
          <a:p>
            <a:r>
              <a:rPr lang="zh-CN" altLang="en-US" dirty="0" smtClean="0"/>
              <a:t>下影</a:t>
            </a:r>
            <a:r>
              <a:rPr lang="en-US" altLang="zh-CN" dirty="0" smtClean="0"/>
              <a:t>K</a:t>
            </a:r>
            <a:r>
              <a:rPr lang="zh-CN" altLang="en-US" dirty="0" smtClean="0"/>
              <a:t>线</a:t>
            </a:r>
            <a:endParaRPr lang="en-US" altLang="zh-CN" dirty="0" smtClean="0"/>
          </a:p>
          <a:p>
            <a:endParaRPr lang="en-US" altLang="zh-CN" dirty="0" smtClean="0"/>
          </a:p>
          <a:p>
            <a:r>
              <a:rPr lang="zh-CN" altLang="en-US" dirty="0" smtClean="0"/>
              <a:t>上下影</a:t>
            </a:r>
            <a:r>
              <a:rPr lang="en-US" altLang="zh-CN" dirty="0" smtClean="0"/>
              <a:t>K</a:t>
            </a:r>
            <a:r>
              <a:rPr lang="zh-CN" altLang="en-US" dirty="0" smtClean="0"/>
              <a:t>线</a:t>
            </a:r>
            <a:endParaRPr lang="en-US" altLang="zh-CN" dirty="0" smtClean="0"/>
          </a:p>
          <a:p>
            <a:endParaRPr lang="en-US" altLang="zh-CN" dirty="0" smtClean="0"/>
          </a:p>
          <a:p>
            <a:endParaRPr lang="zh-CN" altLang="en-US" dirty="0"/>
          </a:p>
        </p:txBody>
      </p:sp>
      <p:sp>
        <p:nvSpPr>
          <p:cNvPr id="4" name="矩形 3"/>
          <p:cNvSpPr/>
          <p:nvPr/>
        </p:nvSpPr>
        <p:spPr>
          <a:xfrm>
            <a:off x="2843808" y="1196752"/>
            <a:ext cx="288032" cy="10801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9872" y="1196752"/>
            <a:ext cx="288032" cy="10801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83968" y="2852936"/>
            <a:ext cx="288032"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7" idx="0"/>
          </p:cNvCxnSpPr>
          <p:nvPr/>
        </p:nvCxnSpPr>
        <p:spPr>
          <a:xfrm flipV="1">
            <a:off x="4427984" y="2420888"/>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076056" y="2852936"/>
            <a:ext cx="288032"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V="1">
            <a:off x="5220072" y="2420888"/>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40152" y="3212976"/>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84168" y="2420888"/>
            <a:ext cx="0" cy="7920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rot="10800000">
            <a:off x="2915816" y="3789040"/>
            <a:ext cx="288032"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3059832" y="4221088"/>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rot="10800000">
            <a:off x="3707904" y="3789040"/>
            <a:ext cx="288032"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rot="10800000" flipV="1">
            <a:off x="3851920" y="4221088"/>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0800000">
            <a:off x="4572000" y="3861048"/>
            <a:ext cx="28803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800000">
            <a:off x="4716016" y="3861048"/>
            <a:ext cx="0" cy="7920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508104" y="4653136"/>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364088" y="4941168"/>
            <a:ext cx="288032" cy="5760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6444208" y="4653136"/>
            <a:ext cx="0" cy="12241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00192" y="4941168"/>
            <a:ext cx="288032" cy="57606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7020272" y="5157192"/>
            <a:ext cx="43204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236296" y="4653136"/>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7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0-#ppt_h/2"/>
                                          </p:val>
                                        </p:tav>
                                        <p:tav tm="100000">
                                          <p:val>
                                            <p:strVal val="#ppt_y"/>
                                          </p:val>
                                        </p:tav>
                                      </p:tavLst>
                                    </p:anim>
                                  </p:childTnLst>
                                </p:cTn>
                              </p:par>
                              <p:par>
                                <p:cTn id="51" presetID="2" presetClass="entr" presetSubtype="1"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0-#ppt_h/2"/>
                                          </p:val>
                                        </p:tav>
                                        <p:tav tm="100000">
                                          <p:val>
                                            <p:strVal val="#ppt_y"/>
                                          </p:val>
                                        </p:tav>
                                      </p:tavLst>
                                    </p:anim>
                                  </p:childTnLst>
                                </p:cTn>
                              </p:par>
                              <p:par>
                                <p:cTn id="55" presetID="2" presetClass="entr" presetSubtype="1"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0-#ppt_h/2"/>
                                          </p:val>
                                        </p:tav>
                                        <p:tav tm="100000">
                                          <p:val>
                                            <p:strVal val="#ppt_y"/>
                                          </p:val>
                                        </p:tav>
                                      </p:tavLst>
                                    </p:anim>
                                  </p:childTnLst>
                                </p:cTn>
                              </p:par>
                              <p:par>
                                <p:cTn id="59" presetID="2" presetClass="entr" presetSubtype="1"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fill="hold"/>
                                        <p:tgtEl>
                                          <p:spTgt spid="17"/>
                                        </p:tgtEl>
                                        <p:attrNameLst>
                                          <p:attrName>ppt_x</p:attrName>
                                        </p:attrNameLst>
                                      </p:cBhvr>
                                      <p:tavLst>
                                        <p:tav tm="0">
                                          <p:val>
                                            <p:strVal val="#ppt_x"/>
                                          </p:val>
                                        </p:tav>
                                        <p:tav tm="100000">
                                          <p:val>
                                            <p:strVal val="#ppt_x"/>
                                          </p:val>
                                        </p:tav>
                                      </p:tavLst>
                                    </p:anim>
                                    <p:anim calcmode="lin" valueType="num">
                                      <p:cBhvr additive="base">
                                        <p:cTn id="76" dur="500" fill="hold"/>
                                        <p:tgtEl>
                                          <p:spTgt spid="17"/>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ppt_x"/>
                                          </p:val>
                                        </p:tav>
                                        <p:tav tm="100000">
                                          <p:val>
                                            <p:strVal val="#ppt_x"/>
                                          </p:val>
                                        </p:tav>
                                      </p:tavLst>
                                    </p:anim>
                                    <p:anim calcmode="lin" valueType="num">
                                      <p:cBhvr additive="base">
                                        <p:cTn id="84" dur="500" fill="hold"/>
                                        <p:tgtEl>
                                          <p:spTgt spid="21"/>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ppt_x"/>
                                          </p:val>
                                        </p:tav>
                                        <p:tav tm="100000">
                                          <p:val>
                                            <p:strVal val="#ppt_x"/>
                                          </p:val>
                                        </p:tav>
                                      </p:tavLst>
                                    </p:anim>
                                    <p:anim calcmode="lin" valueType="num">
                                      <p:cBhvr additive="base">
                                        <p:cTn id="8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5"/>
                                        </p:tgtEl>
                                        <p:attrNameLst>
                                          <p:attrName>style.visibility</p:attrName>
                                        </p:attrNameLst>
                                      </p:cBhvr>
                                      <p:to>
                                        <p:strVal val="visible"/>
                                      </p:to>
                                    </p:set>
                                    <p:anim calcmode="lin" valueType="num">
                                      <p:cBhvr additive="base">
                                        <p:cTn id="93" dur="500" fill="hold"/>
                                        <p:tgtEl>
                                          <p:spTgt spid="25"/>
                                        </p:tgtEl>
                                        <p:attrNameLst>
                                          <p:attrName>ppt_x</p:attrName>
                                        </p:attrNameLst>
                                      </p:cBhvr>
                                      <p:tavLst>
                                        <p:tav tm="0">
                                          <p:val>
                                            <p:strVal val="#ppt_x"/>
                                          </p:val>
                                        </p:tav>
                                        <p:tav tm="100000">
                                          <p:val>
                                            <p:strVal val="#ppt_x"/>
                                          </p:val>
                                        </p:tav>
                                      </p:tavLst>
                                    </p:anim>
                                    <p:anim calcmode="lin" valueType="num">
                                      <p:cBhvr additive="base">
                                        <p:cTn id="94" dur="500" fill="hold"/>
                                        <p:tgtEl>
                                          <p:spTgt spid="25"/>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ppt_x"/>
                                          </p:val>
                                        </p:tav>
                                        <p:tav tm="100000">
                                          <p:val>
                                            <p:strVal val="#ppt_x"/>
                                          </p:val>
                                        </p:tav>
                                      </p:tavLst>
                                    </p:anim>
                                    <p:anim calcmode="lin" valueType="num">
                                      <p:cBhvr additive="base">
                                        <p:cTn id="98" dur="500" fill="hold"/>
                                        <p:tgtEl>
                                          <p:spTgt spid="2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anim calcmode="lin" valueType="num">
                                      <p:cBhvr additive="base">
                                        <p:cTn id="101" dur="500" fill="hold"/>
                                        <p:tgtEl>
                                          <p:spTgt spid="28"/>
                                        </p:tgtEl>
                                        <p:attrNameLst>
                                          <p:attrName>ppt_x</p:attrName>
                                        </p:attrNameLst>
                                      </p:cBhvr>
                                      <p:tavLst>
                                        <p:tav tm="0">
                                          <p:val>
                                            <p:strVal val="#ppt_x"/>
                                          </p:val>
                                        </p:tav>
                                        <p:tav tm="100000">
                                          <p:val>
                                            <p:strVal val="#ppt_x"/>
                                          </p:val>
                                        </p:tav>
                                      </p:tavLst>
                                    </p:anim>
                                    <p:anim calcmode="lin" valueType="num">
                                      <p:cBhvr additive="base">
                                        <p:cTn id="102" dur="500" fill="hold"/>
                                        <p:tgtEl>
                                          <p:spTgt spid="28"/>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additive="base">
                                        <p:cTn id="105" dur="500" fill="hold"/>
                                        <p:tgtEl>
                                          <p:spTgt spid="27"/>
                                        </p:tgtEl>
                                        <p:attrNameLst>
                                          <p:attrName>ppt_x</p:attrName>
                                        </p:attrNameLst>
                                      </p:cBhvr>
                                      <p:tavLst>
                                        <p:tav tm="0">
                                          <p:val>
                                            <p:strVal val="#ppt_x"/>
                                          </p:val>
                                        </p:tav>
                                        <p:tav tm="100000">
                                          <p:val>
                                            <p:strVal val="#ppt_x"/>
                                          </p:val>
                                        </p:tav>
                                      </p:tavLst>
                                    </p:anim>
                                    <p:anim calcmode="lin" valueType="num">
                                      <p:cBhvr additive="base">
                                        <p:cTn id="106" dur="500" fill="hold"/>
                                        <p:tgtEl>
                                          <p:spTgt spid="27"/>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1"/>
                                        </p:tgtEl>
                                        <p:attrNameLst>
                                          <p:attrName>style.visibility</p:attrName>
                                        </p:attrNameLst>
                                      </p:cBhvr>
                                      <p:to>
                                        <p:strVal val="visible"/>
                                      </p:to>
                                    </p:set>
                                    <p:anim calcmode="lin" valueType="num">
                                      <p:cBhvr additive="base">
                                        <p:cTn id="109" dur="500" fill="hold"/>
                                        <p:tgtEl>
                                          <p:spTgt spid="31"/>
                                        </p:tgtEl>
                                        <p:attrNameLst>
                                          <p:attrName>ppt_x</p:attrName>
                                        </p:attrNameLst>
                                      </p:cBhvr>
                                      <p:tavLst>
                                        <p:tav tm="0">
                                          <p:val>
                                            <p:strVal val="#ppt_x"/>
                                          </p:val>
                                        </p:tav>
                                        <p:tav tm="100000">
                                          <p:val>
                                            <p:strVal val="#ppt_x"/>
                                          </p:val>
                                        </p:tav>
                                      </p:tavLst>
                                    </p:anim>
                                    <p:anim calcmode="lin" valueType="num">
                                      <p:cBhvr additive="base">
                                        <p:cTn id="110" dur="500" fill="hold"/>
                                        <p:tgtEl>
                                          <p:spTgt spid="31"/>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3"/>
                                        </p:tgtEl>
                                        <p:attrNameLst>
                                          <p:attrName>style.visibility</p:attrName>
                                        </p:attrNameLst>
                                      </p:cBhvr>
                                      <p:to>
                                        <p:strVal val="visible"/>
                                      </p:to>
                                    </p:set>
                                    <p:anim calcmode="lin" valueType="num">
                                      <p:cBhvr additive="base">
                                        <p:cTn id="113" dur="500" fill="hold"/>
                                        <p:tgtEl>
                                          <p:spTgt spid="33"/>
                                        </p:tgtEl>
                                        <p:attrNameLst>
                                          <p:attrName>ppt_x</p:attrName>
                                        </p:attrNameLst>
                                      </p:cBhvr>
                                      <p:tavLst>
                                        <p:tav tm="0">
                                          <p:val>
                                            <p:strVal val="#ppt_x"/>
                                          </p:val>
                                        </p:tav>
                                        <p:tav tm="100000">
                                          <p:val>
                                            <p:strVal val="#ppt_x"/>
                                          </p:val>
                                        </p:tav>
                                      </p:tavLst>
                                    </p:anim>
                                    <p:anim calcmode="lin" valueType="num">
                                      <p:cBhvr additive="base">
                                        <p:cTn id="1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animBg="1"/>
      <p:bldP spid="10" grpId="0" animBg="1"/>
      <p:bldP spid="16" grpId="0" animBg="1"/>
      <p:bldP spid="18" grpId="0" animBg="1"/>
      <p:bldP spid="25"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t>
            </a:r>
            <a:r>
              <a:rPr lang="zh-CN" altLang="en-US" dirty="0" smtClean="0"/>
              <a:t>线的意义</a:t>
            </a:r>
            <a:endParaRPr lang="zh-CN" altLang="en-US" dirty="0"/>
          </a:p>
        </p:txBody>
      </p:sp>
      <p:sp>
        <p:nvSpPr>
          <p:cNvPr id="3" name="内容占位符 2"/>
          <p:cNvSpPr>
            <a:spLocks noGrp="1"/>
          </p:cNvSpPr>
          <p:nvPr>
            <p:ph idx="1"/>
          </p:nvPr>
        </p:nvSpPr>
        <p:spPr>
          <a:xfrm>
            <a:off x="457200" y="1600201"/>
            <a:ext cx="8219256" cy="2476872"/>
          </a:xfrm>
        </p:spPr>
        <p:txBody>
          <a:bodyPr>
            <a:normAutofit fontScale="77500" lnSpcReduction="20000"/>
          </a:bodyPr>
          <a:lstStyle/>
          <a:p>
            <a:pPr>
              <a:lnSpc>
                <a:spcPct val="160000"/>
              </a:lnSpc>
            </a:pPr>
            <a:r>
              <a:rPr lang="en-US" altLang="zh-CN" dirty="0" smtClean="0"/>
              <a:t>K</a:t>
            </a:r>
            <a:r>
              <a:rPr lang="zh-CN" altLang="en-US" dirty="0" smtClean="0"/>
              <a:t>线的方向代表市场力量的方向</a:t>
            </a:r>
            <a:r>
              <a:rPr lang="en-US" altLang="zh-CN" dirty="0" smtClean="0"/>
              <a:t/>
            </a:r>
            <a:br>
              <a:rPr lang="en-US" altLang="zh-CN" dirty="0" smtClean="0"/>
            </a:br>
            <a:r>
              <a:rPr lang="zh-CN" altLang="en-US" dirty="0" smtClean="0"/>
              <a:t>阳线代表多头的力量，阴线代表空头的力量</a:t>
            </a:r>
            <a:r>
              <a:rPr lang="en-US" altLang="zh-CN" dirty="0" smtClean="0"/>
              <a:t/>
            </a:r>
            <a:br>
              <a:rPr lang="en-US" altLang="zh-CN" dirty="0" smtClean="0"/>
            </a:br>
            <a:endParaRPr lang="en-US" altLang="zh-CN" dirty="0" smtClean="0"/>
          </a:p>
          <a:p>
            <a:pPr>
              <a:lnSpc>
                <a:spcPct val="160000"/>
              </a:lnSpc>
            </a:pPr>
            <a:r>
              <a:rPr lang="en-US" altLang="zh-CN" dirty="0" smtClean="0"/>
              <a:t>K</a:t>
            </a:r>
            <a:r>
              <a:rPr lang="zh-CN" altLang="en-US" dirty="0" smtClean="0"/>
              <a:t>线的长短代表力量的强弱</a:t>
            </a:r>
            <a:endParaRPr lang="zh-CN" altLang="en-US" dirty="0"/>
          </a:p>
        </p:txBody>
      </p:sp>
    </p:spTree>
    <p:extLst>
      <p:ext uri="{BB962C8B-B14F-4D97-AF65-F5344CB8AC3E}">
        <p14:creationId xmlns:p14="http://schemas.microsoft.com/office/powerpoint/2010/main" val="616417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三、</a:t>
            </a:r>
            <a:r>
              <a:rPr lang="zh-CN" altLang="en-US" sz="3600" dirty="0" smtClean="0"/>
              <a:t>成交量</a:t>
            </a:r>
            <a:endParaRPr lang="zh-CN" altLang="en-US" sz="3600" dirty="0"/>
          </a:p>
        </p:txBody>
      </p:sp>
      <p:sp>
        <p:nvSpPr>
          <p:cNvPr id="5" name="内容占位符 4"/>
          <p:cNvSpPr>
            <a:spLocks noGrp="1"/>
          </p:cNvSpPr>
          <p:nvPr>
            <p:ph idx="1"/>
          </p:nvPr>
        </p:nvSpPr>
        <p:spPr>
          <a:xfrm>
            <a:off x="609600" y="1913385"/>
            <a:ext cx="7467600" cy="1972815"/>
          </a:xfrm>
        </p:spPr>
        <p:txBody>
          <a:bodyPr>
            <a:normAutofit/>
          </a:bodyPr>
          <a:lstStyle/>
          <a:p>
            <a:r>
              <a:rPr lang="zh-CN" altLang="en-US" sz="2000" dirty="0" smtClean="0"/>
              <a:t>表示某一个时间段成交的单的总和</a:t>
            </a:r>
            <a:endParaRPr lang="en-US" altLang="zh-CN" sz="2000" dirty="0" smtClean="0"/>
          </a:p>
          <a:p>
            <a:r>
              <a:rPr lang="zh-CN" altLang="en-US" sz="2000" dirty="0" smtClean="0"/>
              <a:t>成交量的高低表明市场的活跃程度</a:t>
            </a:r>
            <a:endParaRPr lang="en-US" altLang="zh-CN" sz="2000" dirty="0" smtClean="0"/>
          </a:p>
          <a:p>
            <a:r>
              <a:rPr lang="zh-CN" altLang="en-US" sz="2000" dirty="0" smtClean="0"/>
              <a:t>成交量往往代表了可操作的程度</a:t>
            </a:r>
            <a:endParaRPr lang="zh-CN" altLang="en-US" sz="2000" dirty="0"/>
          </a:p>
        </p:txBody>
      </p:sp>
      <p:pic>
        <p:nvPicPr>
          <p:cNvPr id="6" name="图片 5" descr="成交量.jpg"/>
          <p:cNvPicPr>
            <a:picLocks noChangeAspect="1"/>
          </p:cNvPicPr>
          <p:nvPr/>
        </p:nvPicPr>
        <p:blipFill>
          <a:blip r:embed="rId2" cstate="print"/>
          <a:stretch>
            <a:fillRect/>
          </a:stretch>
        </p:blipFill>
        <p:spPr>
          <a:xfrm>
            <a:off x="961728" y="3657600"/>
            <a:ext cx="6048672" cy="1583209"/>
          </a:xfrm>
          <a:prstGeom prst="rect">
            <a:avLst/>
          </a:prstGeom>
        </p:spPr>
      </p:pic>
    </p:spTree>
    <p:extLst>
      <p:ext uri="{BB962C8B-B14F-4D97-AF65-F5344CB8AC3E}">
        <p14:creationId xmlns:p14="http://schemas.microsoft.com/office/powerpoint/2010/main" val="171632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noAutofit/>
          </a:bodyPr>
          <a:lstStyle/>
          <a:p>
            <a:r>
              <a:rPr lang="zh-CN" altLang="en-US" sz="3600" dirty="0"/>
              <a:t>四</a:t>
            </a:r>
            <a:r>
              <a:rPr lang="zh-CN" altLang="en-US" sz="3600" dirty="0" smtClean="0"/>
              <a:t>、</a:t>
            </a:r>
            <a:r>
              <a:rPr lang="en-US" altLang="zh-CN" sz="3600" dirty="0" smtClean="0"/>
              <a:t>MACD</a:t>
            </a:r>
            <a:r>
              <a:rPr lang="zh-CN" altLang="en-US" sz="3600" dirty="0" smtClean="0"/>
              <a:t>移动</a:t>
            </a:r>
            <a:r>
              <a:rPr lang="zh-CN" altLang="en-US" sz="3600" dirty="0" smtClean="0"/>
              <a:t>平均线</a:t>
            </a:r>
            <a:endParaRPr lang="zh-CN" altLang="en-US" sz="3600" dirty="0"/>
          </a:p>
        </p:txBody>
      </p:sp>
      <p:pic>
        <p:nvPicPr>
          <p:cNvPr id="4" name="内容占位符 3" descr="MACD.jpg"/>
          <p:cNvPicPr>
            <a:picLocks noGrp="1" noChangeAspect="1"/>
          </p:cNvPicPr>
          <p:nvPr>
            <p:ph idx="1"/>
          </p:nvPr>
        </p:nvPicPr>
        <p:blipFill>
          <a:blip r:embed="rId3" cstate="print"/>
          <a:stretch>
            <a:fillRect/>
          </a:stretch>
        </p:blipFill>
        <p:spPr>
          <a:xfrm>
            <a:off x="1524001" y="4492783"/>
            <a:ext cx="5562599" cy="1780798"/>
          </a:xfrm>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163" y="1295400"/>
            <a:ext cx="5625437" cy="3083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719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4"/>
            <a:ext cx="7467600" cy="1143000"/>
          </a:xfrm>
        </p:spPr>
        <p:txBody>
          <a:bodyPr>
            <a:normAutofit/>
          </a:bodyPr>
          <a:lstStyle/>
          <a:p>
            <a:r>
              <a:rPr lang="zh-CN" altLang="en-US" sz="3600" dirty="0"/>
              <a:t>五</a:t>
            </a:r>
            <a:r>
              <a:rPr lang="zh-CN" altLang="en-US" sz="3600" dirty="0" smtClean="0"/>
              <a:t>、</a:t>
            </a:r>
            <a:r>
              <a:rPr lang="zh-CN" altLang="en-US" sz="3600" dirty="0" smtClean="0"/>
              <a:t>盘口</a:t>
            </a:r>
            <a:endParaRPr lang="zh-CN" altLang="en-US" sz="3600" dirty="0"/>
          </a:p>
        </p:txBody>
      </p:sp>
      <p:pic>
        <p:nvPicPr>
          <p:cNvPr id="8" name="内容占位符 7" descr="盘口.jpg"/>
          <p:cNvPicPr>
            <a:picLocks noGrp="1" noChangeAspect="1"/>
          </p:cNvPicPr>
          <p:nvPr>
            <p:ph idx="1"/>
          </p:nvPr>
        </p:nvPicPr>
        <p:blipFill>
          <a:blip r:embed="rId2" cstate="print"/>
          <a:stretch>
            <a:fillRect/>
          </a:stretch>
        </p:blipFill>
        <p:spPr>
          <a:xfrm>
            <a:off x="395536" y="908720"/>
            <a:ext cx="1800200" cy="5407472"/>
          </a:xfrm>
        </p:spPr>
      </p:pic>
      <p:sp>
        <p:nvSpPr>
          <p:cNvPr id="9" name="右箭头 8"/>
          <p:cNvSpPr/>
          <p:nvPr/>
        </p:nvSpPr>
        <p:spPr>
          <a:xfrm>
            <a:off x="2267744" y="1772816"/>
            <a:ext cx="72008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报价板.jpg">
            <a:hlinkClick r:id="rId3" action="ppaction://hlinksldjump"/>
          </p:cNvPr>
          <p:cNvPicPr>
            <a:picLocks noChangeAspect="1"/>
          </p:cNvPicPr>
          <p:nvPr/>
        </p:nvPicPr>
        <p:blipFill>
          <a:blip r:embed="rId4" cstate="print"/>
          <a:stretch>
            <a:fillRect/>
          </a:stretch>
        </p:blipFill>
        <p:spPr>
          <a:xfrm>
            <a:off x="3059832" y="1238250"/>
            <a:ext cx="2447925" cy="2343150"/>
          </a:xfrm>
          <a:prstGeom prst="rect">
            <a:avLst/>
          </a:prstGeom>
        </p:spPr>
      </p:pic>
      <p:sp>
        <p:nvSpPr>
          <p:cNvPr id="11" name="右箭头 10"/>
          <p:cNvSpPr/>
          <p:nvPr/>
        </p:nvSpPr>
        <p:spPr>
          <a:xfrm>
            <a:off x="3131840" y="4869160"/>
            <a:ext cx="24482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167844" y="3581400"/>
            <a:ext cx="1708956" cy="523220"/>
          </a:xfrm>
          <a:prstGeom prst="rect">
            <a:avLst/>
          </a:prstGeom>
          <a:noFill/>
        </p:spPr>
        <p:txBody>
          <a:bodyPr wrap="square" rtlCol="0">
            <a:spAutoFit/>
          </a:bodyPr>
          <a:lstStyle/>
          <a:p>
            <a:r>
              <a:rPr lang="zh-CN" altLang="en-US" sz="2800" dirty="0" smtClean="0"/>
              <a:t>报价板</a:t>
            </a:r>
            <a:endParaRPr lang="zh-CN" altLang="en-US" sz="2800" dirty="0"/>
          </a:p>
        </p:txBody>
      </p:sp>
      <p:pic>
        <p:nvPicPr>
          <p:cNvPr id="13" name="图片 12" descr="成交明细.jpg">
            <a:hlinkClick r:id="rId5" action="ppaction://hlinksldjump"/>
          </p:cNvPr>
          <p:cNvPicPr>
            <a:picLocks noChangeAspect="1"/>
          </p:cNvPicPr>
          <p:nvPr/>
        </p:nvPicPr>
        <p:blipFill>
          <a:blip r:embed="rId6" cstate="print"/>
          <a:stretch>
            <a:fillRect/>
          </a:stretch>
        </p:blipFill>
        <p:spPr>
          <a:xfrm>
            <a:off x="6172200" y="1104900"/>
            <a:ext cx="2438400" cy="5067300"/>
          </a:xfrm>
          <a:prstGeom prst="rect">
            <a:avLst/>
          </a:prstGeom>
        </p:spPr>
      </p:pic>
      <p:sp>
        <p:nvSpPr>
          <p:cNvPr id="14" name="TextBox 13"/>
          <p:cNvSpPr txBox="1"/>
          <p:nvPr/>
        </p:nvSpPr>
        <p:spPr>
          <a:xfrm>
            <a:off x="3527884" y="5354052"/>
            <a:ext cx="1656184" cy="523220"/>
          </a:xfrm>
          <a:prstGeom prst="rect">
            <a:avLst/>
          </a:prstGeom>
          <a:noFill/>
        </p:spPr>
        <p:txBody>
          <a:bodyPr wrap="square" rtlCol="0">
            <a:spAutoFit/>
          </a:bodyPr>
          <a:lstStyle/>
          <a:p>
            <a:r>
              <a:rPr lang="zh-CN" altLang="en-US" sz="2800" dirty="0" smtClean="0"/>
              <a:t>成交明细</a:t>
            </a:r>
            <a:endParaRPr lang="zh-CN" altLang="en-US" sz="2800" dirty="0"/>
          </a:p>
        </p:txBody>
      </p:sp>
    </p:spTree>
    <p:extLst>
      <p:ext uri="{BB962C8B-B14F-4D97-AF65-F5344CB8AC3E}">
        <p14:creationId xmlns:p14="http://schemas.microsoft.com/office/powerpoint/2010/main" val="142724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7467600" cy="1143000"/>
          </a:xfrm>
        </p:spPr>
        <p:txBody>
          <a:bodyPr>
            <a:normAutofit/>
          </a:bodyPr>
          <a:lstStyle/>
          <a:p>
            <a:r>
              <a:rPr lang="zh-CN" altLang="en-US" sz="3600" dirty="0"/>
              <a:t>六</a:t>
            </a:r>
            <a:r>
              <a:rPr lang="zh-CN" altLang="en-US" sz="3600" dirty="0" smtClean="0"/>
              <a:t>、</a:t>
            </a:r>
            <a:r>
              <a:rPr lang="zh-CN" altLang="en-US" sz="3600" dirty="0" smtClean="0"/>
              <a:t>品种代码</a:t>
            </a:r>
            <a:endParaRPr lang="zh-CN" altLang="en-US" sz="3600" dirty="0"/>
          </a:p>
        </p:txBody>
      </p:sp>
      <p:sp>
        <p:nvSpPr>
          <p:cNvPr id="3" name="内容占位符 2"/>
          <p:cNvSpPr>
            <a:spLocks noGrp="1"/>
          </p:cNvSpPr>
          <p:nvPr>
            <p:ph idx="1"/>
          </p:nvPr>
        </p:nvSpPr>
        <p:spPr>
          <a:xfrm>
            <a:off x="457200" y="1600200"/>
            <a:ext cx="8134672" cy="3299048"/>
          </a:xfrm>
        </p:spPr>
        <p:txBody>
          <a:bodyPr>
            <a:normAutofit/>
          </a:bodyPr>
          <a:lstStyle/>
          <a:p>
            <a:r>
              <a:rPr lang="zh-CN" altLang="en-US" sz="2000" dirty="0" smtClean="0"/>
              <a:t>上海交易所</a:t>
            </a:r>
            <a:r>
              <a:rPr lang="en-US" altLang="zh-CN" sz="2000" dirty="0" smtClean="0"/>
              <a:t>:  </a:t>
            </a:r>
            <a:r>
              <a:rPr lang="zh-CN" altLang="en-US" sz="2000" dirty="0" smtClean="0"/>
              <a:t>铜</a:t>
            </a:r>
            <a:r>
              <a:rPr lang="en-US" altLang="zh-CN" sz="2000" dirty="0" smtClean="0"/>
              <a:t>(CU), </a:t>
            </a:r>
            <a:r>
              <a:rPr lang="zh-CN" altLang="en-US" sz="2000" dirty="0" smtClean="0"/>
              <a:t>铝</a:t>
            </a:r>
            <a:r>
              <a:rPr lang="en-US" altLang="zh-CN" sz="2000" dirty="0" smtClean="0"/>
              <a:t>(AL), </a:t>
            </a:r>
            <a:r>
              <a:rPr lang="zh-CN" altLang="en-US" sz="2000" dirty="0" smtClean="0"/>
              <a:t>橡胶</a:t>
            </a:r>
            <a:r>
              <a:rPr lang="en-US" altLang="zh-CN" sz="2000" dirty="0" smtClean="0"/>
              <a:t>(RU), </a:t>
            </a:r>
            <a:r>
              <a:rPr lang="zh-CN" altLang="en-US" sz="2000" dirty="0" smtClean="0"/>
              <a:t>燃料油</a:t>
            </a:r>
            <a:r>
              <a:rPr lang="en-US" altLang="zh-CN" sz="2000" dirty="0" smtClean="0"/>
              <a:t>(FU), </a:t>
            </a:r>
            <a:r>
              <a:rPr lang="zh-CN" altLang="en-US" sz="2000" dirty="0" smtClean="0"/>
              <a:t>锌</a:t>
            </a:r>
            <a:r>
              <a:rPr lang="en-US" altLang="zh-CN" sz="2000" dirty="0" smtClean="0"/>
              <a:t>(ZN), </a:t>
            </a:r>
            <a:r>
              <a:rPr lang="zh-CN" altLang="en-US" sz="2000" dirty="0" smtClean="0"/>
              <a:t>黄金</a:t>
            </a:r>
            <a:r>
              <a:rPr lang="en-US" altLang="zh-CN" sz="2000" dirty="0" smtClean="0"/>
              <a:t>(AU), </a:t>
            </a:r>
            <a:r>
              <a:rPr lang="zh-CN" altLang="en-US" sz="2000" dirty="0" smtClean="0"/>
              <a:t>螺纹钢</a:t>
            </a:r>
            <a:r>
              <a:rPr lang="en-US" altLang="zh-CN" sz="2000" dirty="0" smtClean="0"/>
              <a:t>(RB), </a:t>
            </a:r>
            <a:r>
              <a:rPr lang="zh-CN" altLang="en-US" sz="2000" dirty="0" smtClean="0"/>
              <a:t>线材</a:t>
            </a:r>
            <a:r>
              <a:rPr lang="en-US" altLang="zh-CN" sz="2000" dirty="0" smtClean="0"/>
              <a:t>(WR) </a:t>
            </a:r>
          </a:p>
          <a:p>
            <a:endParaRPr lang="en-US" altLang="zh-CN" sz="2000" dirty="0" smtClean="0"/>
          </a:p>
          <a:p>
            <a:r>
              <a:rPr lang="zh-CN" altLang="en-US" sz="2000" dirty="0" smtClean="0"/>
              <a:t>大连交易所</a:t>
            </a:r>
            <a:r>
              <a:rPr lang="en-US" altLang="zh-CN" sz="2000" dirty="0" smtClean="0"/>
              <a:t>:  </a:t>
            </a:r>
            <a:r>
              <a:rPr lang="zh-CN" altLang="en-US" sz="2000" dirty="0" smtClean="0"/>
              <a:t>大豆</a:t>
            </a:r>
            <a:r>
              <a:rPr lang="en-US" altLang="zh-CN" sz="2000" dirty="0" smtClean="0"/>
              <a:t>(A), </a:t>
            </a:r>
            <a:r>
              <a:rPr lang="zh-CN" altLang="en-US" sz="2000" dirty="0" smtClean="0"/>
              <a:t>豆粕</a:t>
            </a:r>
            <a:r>
              <a:rPr lang="en-US" altLang="zh-CN" sz="2000" dirty="0" smtClean="0"/>
              <a:t>(M), </a:t>
            </a:r>
            <a:r>
              <a:rPr lang="zh-CN" altLang="en-US" sz="2000" dirty="0" smtClean="0"/>
              <a:t>玉米</a:t>
            </a:r>
            <a:r>
              <a:rPr lang="en-US" altLang="zh-CN" sz="2000" dirty="0" smtClean="0"/>
              <a:t>(C), </a:t>
            </a:r>
            <a:r>
              <a:rPr lang="zh-CN" altLang="en-US" sz="2000" dirty="0" smtClean="0"/>
              <a:t>豆油</a:t>
            </a:r>
            <a:r>
              <a:rPr lang="en-US" altLang="zh-CN" sz="2000" dirty="0" smtClean="0"/>
              <a:t>(Y), </a:t>
            </a:r>
            <a:r>
              <a:rPr lang="zh-CN" altLang="en-US" sz="2000" dirty="0" smtClean="0"/>
              <a:t>塑料</a:t>
            </a:r>
            <a:r>
              <a:rPr lang="en-US" altLang="zh-CN" sz="2000" dirty="0" smtClean="0"/>
              <a:t>(L), </a:t>
            </a:r>
            <a:r>
              <a:rPr lang="zh-CN" altLang="en-US" sz="2000" dirty="0" smtClean="0"/>
              <a:t>棕榈油</a:t>
            </a:r>
            <a:r>
              <a:rPr lang="en-US" altLang="zh-CN" sz="2000" dirty="0" smtClean="0"/>
              <a:t>(P)</a:t>
            </a:r>
          </a:p>
          <a:p>
            <a:endParaRPr lang="en-US" altLang="zh-CN" sz="2000" dirty="0" smtClean="0"/>
          </a:p>
          <a:p>
            <a:r>
              <a:rPr lang="zh-CN" altLang="en-US" sz="2000" dirty="0" smtClean="0"/>
              <a:t>郑州交易所</a:t>
            </a:r>
            <a:r>
              <a:rPr lang="en-US" altLang="zh-CN" sz="2000" dirty="0" smtClean="0"/>
              <a:t>:  </a:t>
            </a:r>
            <a:r>
              <a:rPr lang="zh-CN" altLang="en-US" sz="2000" dirty="0" smtClean="0"/>
              <a:t>白糖</a:t>
            </a:r>
            <a:r>
              <a:rPr lang="en-US" altLang="zh-CN" sz="2000" dirty="0" smtClean="0"/>
              <a:t>(SR), PTA(TA), </a:t>
            </a:r>
            <a:r>
              <a:rPr lang="zh-CN" altLang="en-US" sz="2000" dirty="0" smtClean="0"/>
              <a:t>菜籽油</a:t>
            </a:r>
            <a:r>
              <a:rPr lang="en-US" altLang="zh-CN" sz="2000" dirty="0" smtClean="0"/>
              <a:t>(RO), </a:t>
            </a:r>
            <a:r>
              <a:rPr lang="zh-CN" altLang="en-US" sz="2000" dirty="0" smtClean="0"/>
              <a:t>强筋小麦</a:t>
            </a:r>
            <a:r>
              <a:rPr lang="en-US" altLang="zh-CN" sz="2000" dirty="0" smtClean="0"/>
              <a:t>(WS), </a:t>
            </a:r>
            <a:r>
              <a:rPr lang="zh-CN" altLang="en-US" sz="2000" dirty="0" smtClean="0"/>
              <a:t>棉花</a:t>
            </a:r>
            <a:r>
              <a:rPr lang="en-US" altLang="zh-CN" sz="2000" dirty="0" smtClean="0"/>
              <a:t>(CF)</a:t>
            </a:r>
          </a:p>
          <a:p>
            <a:endParaRPr lang="en-US" altLang="zh-CN" sz="2000" dirty="0" smtClean="0"/>
          </a:p>
          <a:p>
            <a:r>
              <a:rPr lang="zh-CN" altLang="en-US" sz="2000" dirty="0" smtClean="0"/>
              <a:t>中金所</a:t>
            </a:r>
            <a:r>
              <a:rPr lang="en-US" altLang="zh-CN" sz="2000" dirty="0" smtClean="0"/>
              <a:t>: </a:t>
            </a:r>
            <a:r>
              <a:rPr lang="zh-CN" altLang="en-US" sz="2000" dirty="0" smtClean="0"/>
              <a:t>沪深</a:t>
            </a:r>
            <a:r>
              <a:rPr lang="en-US" altLang="zh-CN" sz="2000" dirty="0" smtClean="0"/>
              <a:t>300</a:t>
            </a:r>
            <a:r>
              <a:rPr lang="zh-CN" altLang="en-US" sz="2000" dirty="0" smtClean="0"/>
              <a:t>股指期货</a:t>
            </a:r>
            <a:r>
              <a:rPr lang="en-US" altLang="zh-CN" sz="2000" dirty="0" smtClean="0"/>
              <a:t>(IF)</a:t>
            </a:r>
            <a:endParaRPr lang="zh-CN" altLang="en-US" sz="2000" dirty="0"/>
          </a:p>
        </p:txBody>
      </p:sp>
    </p:spTree>
    <p:extLst>
      <p:ext uri="{BB962C8B-B14F-4D97-AF65-F5344CB8AC3E}">
        <p14:creationId xmlns:p14="http://schemas.microsoft.com/office/powerpoint/2010/main" val="627657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顶峰">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bwMode="auto">
        <a:solidFill>
          <a:srgbClr val="FFFF00"/>
        </a:solidFill>
        <a:ln w="9525" algn="ctr">
          <a:solidFill>
            <a:schemeClr val="tx1"/>
          </a:solidFill>
          <a:miter lim="800000"/>
          <a:headEnd/>
          <a:tailEnd/>
        </a:ln>
        <a:effectLst/>
      </a:spPr>
      <a:bodyPr wrap="square" anchor="ctr">
        <a:spAutoFit/>
      </a:bodyPr>
      <a:lstStyle>
        <a:defPPr>
          <a:defRPr dirty="0" smtClean="0"/>
        </a:defPPr>
      </a:lstStyle>
    </a:sp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7700</TotalTime>
  <Words>266</Words>
  <Application>Microsoft Office PowerPoint</Application>
  <PresentationFormat>全屏显示(4:3)</PresentationFormat>
  <Paragraphs>98</Paragraphs>
  <Slides>15</Slides>
  <Notes>4</Notes>
  <HiddenSlides>0</HiddenSlides>
  <MMClips>0</MMClips>
  <ScaleCrop>false</ScaleCrop>
  <HeadingPairs>
    <vt:vector size="4" baseType="variant">
      <vt:variant>
        <vt:lpstr>主题</vt:lpstr>
      </vt:variant>
      <vt:variant>
        <vt:i4>2</vt:i4>
      </vt:variant>
      <vt:variant>
        <vt:lpstr>幻灯片标题</vt:lpstr>
      </vt:variant>
      <vt:variant>
        <vt:i4>15</vt:i4>
      </vt:variant>
    </vt:vector>
  </HeadingPairs>
  <TitlesOfParts>
    <vt:vector size="17" baseType="lpstr">
      <vt:lpstr>顶峰</vt:lpstr>
      <vt:lpstr>自定义设计方案</vt:lpstr>
      <vt:lpstr>期货交易第一课</vt:lpstr>
      <vt:lpstr>一、行情界面</vt:lpstr>
      <vt:lpstr>二、K线</vt:lpstr>
      <vt:lpstr>PowerPoint 演示文稿</vt:lpstr>
      <vt:lpstr>K线的意义</vt:lpstr>
      <vt:lpstr>三、成交量</vt:lpstr>
      <vt:lpstr>四、MACD移动平均线</vt:lpstr>
      <vt:lpstr>五、盘口</vt:lpstr>
      <vt:lpstr>六、品种代码</vt:lpstr>
      <vt:lpstr>七、报价</vt:lpstr>
      <vt:lpstr>八、成交明细</vt:lpstr>
      <vt:lpstr>PowerPoint 演示文稿</vt:lpstr>
      <vt:lpstr>PowerPoint 演示文稿</vt:lpstr>
      <vt:lpstr>自由交流时间</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FJZ</dc:creator>
  <cp:lastModifiedBy>michael</cp:lastModifiedBy>
  <cp:revision>624</cp:revision>
  <cp:lastPrinted>1601-01-01T00:00:00Z</cp:lastPrinted>
  <dcterms:created xsi:type="dcterms:W3CDTF">1601-01-01T00:00:00Z</dcterms:created>
  <dcterms:modified xsi:type="dcterms:W3CDTF">2015-07-06T08:07:28Z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