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8"/>
  </p:notesMasterIdLst>
  <p:sldIdLst>
    <p:sldId id="264" r:id="rId2"/>
    <p:sldId id="268" r:id="rId3"/>
    <p:sldId id="269" r:id="rId4"/>
    <p:sldId id="270" r:id="rId5"/>
    <p:sldId id="266" r:id="rId6"/>
    <p:sldId id="273" r:id="rId7"/>
    <p:sldId id="272" r:id="rId8"/>
    <p:sldId id="274" r:id="rId9"/>
    <p:sldId id="275" r:id="rId10"/>
    <p:sldId id="278" r:id="rId11"/>
    <p:sldId id="276" r:id="rId12"/>
    <p:sldId id="277" r:id="rId13"/>
    <p:sldId id="279" r:id="rId14"/>
    <p:sldId id="280" r:id="rId15"/>
    <p:sldId id="281" r:id="rId16"/>
    <p:sldId id="282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124" autoAdjust="0"/>
  </p:normalViewPr>
  <p:slideViewPr>
    <p:cSldViewPr>
      <p:cViewPr>
        <p:scale>
          <a:sx n="100" d="100"/>
          <a:sy n="100" d="100"/>
        </p:scale>
        <p:origin x="-1104" y="3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B630E-463C-44C8-987B-9BFA36C08768}" type="datetimeFigureOut">
              <a:rPr lang="zh-CN" altLang="en-US" smtClean="0"/>
              <a:t>2015/4/1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B974F-049E-436E-9273-E68C22A300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752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719079-5BF0-4EAB-B8C5-9D5C6FAD39E9}" type="datetimeFigureOut">
              <a:rPr lang="zh-CN" altLang="en-US" smtClean="0"/>
              <a:t>2015/4/1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C4542F-C926-4FAC-B899-FAA48E2210A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719079-5BF0-4EAB-B8C5-9D5C6FAD39E9}" type="datetimeFigureOut">
              <a:rPr lang="zh-CN" altLang="en-US" smtClean="0"/>
              <a:t>2015/4/1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C4542F-C926-4FAC-B899-FAA48E2210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719079-5BF0-4EAB-B8C5-9D5C6FAD39E9}" type="datetimeFigureOut">
              <a:rPr lang="zh-CN" altLang="en-US" smtClean="0"/>
              <a:t>2015/4/1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C4542F-C926-4FAC-B899-FAA48E2210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719079-5BF0-4EAB-B8C5-9D5C6FAD39E9}" type="datetimeFigureOut">
              <a:rPr lang="zh-CN" altLang="en-US" smtClean="0"/>
              <a:t>2015/4/1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C4542F-C926-4FAC-B899-FAA48E2210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719079-5BF0-4EAB-B8C5-9D5C6FAD39E9}" type="datetimeFigureOut">
              <a:rPr lang="zh-CN" altLang="en-US" smtClean="0"/>
              <a:t>2015/4/1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C4542F-C926-4FAC-B899-FAA48E2210A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719079-5BF0-4EAB-B8C5-9D5C6FAD39E9}" type="datetimeFigureOut">
              <a:rPr lang="zh-CN" altLang="en-US" smtClean="0"/>
              <a:t>2015/4/1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C4542F-C926-4FAC-B899-FAA48E2210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719079-5BF0-4EAB-B8C5-9D5C6FAD39E9}" type="datetimeFigureOut">
              <a:rPr lang="zh-CN" altLang="en-US" smtClean="0"/>
              <a:t>2015/4/1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C4542F-C926-4FAC-B899-FAA48E2210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719079-5BF0-4EAB-B8C5-9D5C6FAD39E9}" type="datetimeFigureOut">
              <a:rPr lang="zh-CN" altLang="en-US" smtClean="0"/>
              <a:t>2015/4/1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C4542F-C926-4FAC-B899-FAA48E2210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719079-5BF0-4EAB-B8C5-9D5C6FAD39E9}" type="datetimeFigureOut">
              <a:rPr lang="zh-CN" altLang="en-US" smtClean="0"/>
              <a:t>2015/4/1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C4542F-C926-4FAC-B899-FAA48E2210A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719079-5BF0-4EAB-B8C5-9D5C6FAD39E9}" type="datetimeFigureOut">
              <a:rPr lang="zh-CN" altLang="en-US" smtClean="0"/>
              <a:t>2015/4/1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C4542F-C926-4FAC-B899-FAA48E2210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719079-5BF0-4EAB-B8C5-9D5C6FAD39E9}" type="datetimeFigureOut">
              <a:rPr lang="zh-CN" altLang="en-US" smtClean="0"/>
              <a:t>2015/4/1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C4542F-C926-4FAC-B899-FAA48E2210A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1719079-5BF0-4EAB-B8C5-9D5C6FAD39E9}" type="datetimeFigureOut">
              <a:rPr lang="zh-CN" altLang="en-US" smtClean="0"/>
              <a:t>2015/4/1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DC4542F-C926-4FAC-B899-FAA48E2210A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2708920"/>
            <a:ext cx="6552728" cy="1287016"/>
          </a:xfrm>
        </p:spPr>
        <p:txBody>
          <a:bodyPr>
            <a:noAutofit/>
          </a:bodyPr>
          <a:lstStyle/>
          <a:p>
            <a:pPr algn="ctr"/>
            <a:r>
              <a:rPr lang="zh-CN" altLang="en-US" sz="5400" dirty="0"/>
              <a:t>云</a:t>
            </a:r>
            <a:r>
              <a:rPr lang="zh-CN" altLang="en-US" sz="5400" dirty="0" smtClean="0"/>
              <a:t>通讯</a:t>
            </a:r>
            <a:r>
              <a:rPr lang="zh-CN" altLang="en-US" sz="5400" dirty="0" smtClean="0"/>
              <a:t>平台架构培训</a:t>
            </a:r>
            <a:r>
              <a:rPr lang="en-US" altLang="zh-CN" sz="5400" dirty="0" smtClean="0"/>
              <a:t/>
            </a:r>
            <a:br>
              <a:rPr lang="en-US" altLang="zh-CN" sz="5400" dirty="0" smtClean="0"/>
            </a:br>
            <a:r>
              <a:rPr lang="en-US" altLang="zh-CN" sz="5400" dirty="0" smtClean="0"/>
              <a:t>2015.4.1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51922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两类典型业务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REST</a:t>
            </a:r>
            <a:r>
              <a:rPr lang="zh-CN" altLang="en-US" dirty="0" smtClean="0"/>
              <a:t>接口发起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语音验证码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通过终端</a:t>
            </a:r>
            <a:r>
              <a:rPr lang="en-US" altLang="zh-CN" dirty="0" smtClean="0"/>
              <a:t>SDK</a:t>
            </a:r>
            <a:r>
              <a:rPr lang="zh-CN" altLang="en-US" dirty="0" smtClean="0"/>
              <a:t>发起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VOIP</a:t>
            </a:r>
            <a:r>
              <a:rPr lang="zh-CN" altLang="en-US" dirty="0" smtClean="0"/>
              <a:t>点对点、</a:t>
            </a:r>
            <a:r>
              <a:rPr lang="en-US" altLang="zh-CN" dirty="0" smtClean="0"/>
              <a:t>VOIP</a:t>
            </a:r>
            <a:r>
              <a:rPr lang="zh-CN" altLang="en-US" dirty="0" smtClean="0"/>
              <a:t>落地、语音会议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视频呼叫，视频会议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6477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269578"/>
            <a:ext cx="7498080" cy="1143000"/>
          </a:xfrm>
        </p:spPr>
        <p:txBody>
          <a:bodyPr/>
          <a:lstStyle/>
          <a:p>
            <a:r>
              <a:rPr lang="zh-CN" altLang="en-US" dirty="0" smtClean="0"/>
              <a:t>点对点</a:t>
            </a:r>
            <a:r>
              <a:rPr lang="en-US" altLang="zh-CN" dirty="0" smtClean="0"/>
              <a:t>VOIP</a:t>
            </a:r>
            <a:r>
              <a:rPr lang="zh-CN" altLang="en-US" dirty="0" smtClean="0"/>
              <a:t>呼叫交互图</a:t>
            </a:r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37680"/>
            <a:ext cx="7687935" cy="5000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627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269578"/>
            <a:ext cx="7498080" cy="1143000"/>
          </a:xfrm>
        </p:spPr>
        <p:txBody>
          <a:bodyPr/>
          <a:lstStyle/>
          <a:p>
            <a:r>
              <a:rPr lang="zh-CN" altLang="en-US" dirty="0" smtClean="0"/>
              <a:t>语音验证码类业务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326096"/>
            <a:ext cx="7560840" cy="4918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350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各模块交互协议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REST</a:t>
            </a:r>
            <a:endParaRPr lang="en-US" altLang="zh-CN" dirty="0" smtClean="0"/>
          </a:p>
          <a:p>
            <a:pPr lvl="1"/>
            <a:r>
              <a:rPr lang="en-US" altLang="zh-CN" dirty="0"/>
              <a:t>h</a:t>
            </a:r>
            <a:r>
              <a:rPr lang="en-US" altLang="zh-CN" dirty="0" smtClean="0"/>
              <a:t>ttp</a:t>
            </a:r>
            <a:r>
              <a:rPr lang="zh-CN" altLang="en-US" dirty="0" smtClean="0"/>
              <a:t>，</a:t>
            </a:r>
            <a:r>
              <a:rPr lang="en-US" altLang="zh-CN" dirty="0"/>
              <a:t>h</a:t>
            </a:r>
            <a:r>
              <a:rPr lang="en-US" altLang="zh-CN" dirty="0" smtClean="0"/>
              <a:t>ttps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SDK</a:t>
            </a:r>
          </a:p>
          <a:p>
            <a:pPr lvl="1"/>
            <a:r>
              <a:rPr lang="zh-CN" altLang="en-US" dirty="0" smtClean="0"/>
              <a:t>和</a:t>
            </a:r>
            <a:r>
              <a:rPr lang="en-US" altLang="zh-CN" dirty="0" err="1" smtClean="0"/>
              <a:t>clpss</a:t>
            </a:r>
            <a:r>
              <a:rPr lang="zh-CN" altLang="en-US" dirty="0" smtClean="0"/>
              <a:t>采用</a:t>
            </a:r>
            <a:r>
              <a:rPr lang="en-US" altLang="zh-CN" dirty="0" smtClean="0"/>
              <a:t>SIP</a:t>
            </a:r>
            <a:r>
              <a:rPr lang="zh-CN" altLang="en-US" dirty="0" smtClean="0"/>
              <a:t>协议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P2P</a:t>
            </a:r>
            <a:r>
              <a:rPr lang="zh-CN" altLang="en-US" dirty="0" smtClean="0"/>
              <a:t>的时候需要</a:t>
            </a:r>
            <a:r>
              <a:rPr lang="en-US" altLang="zh-CN" dirty="0" smtClean="0"/>
              <a:t>stun</a:t>
            </a:r>
            <a:r>
              <a:rPr lang="zh-CN" altLang="en-US" dirty="0" smtClean="0"/>
              <a:t>协议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en-US" altLang="zh-CN" dirty="0" err="1" smtClean="0"/>
              <a:t>Callmanager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和</a:t>
            </a:r>
            <a:r>
              <a:rPr lang="en-US" altLang="zh-CN" dirty="0" err="1" smtClean="0"/>
              <a:t>clpms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tcp</a:t>
            </a:r>
            <a:r>
              <a:rPr lang="zh-CN" altLang="en-US" dirty="0" smtClean="0"/>
              <a:t>协议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5695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各模块交互协议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c</a:t>
            </a:r>
            <a:r>
              <a:rPr lang="en-US" altLang="zh-CN" dirty="0" err="1" smtClean="0"/>
              <a:t>lpss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采用</a:t>
            </a:r>
            <a:r>
              <a:rPr lang="en-US" altLang="zh-CN" dirty="0" smtClean="0"/>
              <a:t>SIP</a:t>
            </a:r>
            <a:r>
              <a:rPr lang="zh-CN" altLang="en-US" dirty="0" smtClean="0"/>
              <a:t>协议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err="1" smtClean="0"/>
              <a:t>clpms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和</a:t>
            </a:r>
            <a:r>
              <a:rPr lang="en-US" altLang="zh-CN" dirty="0" err="1" smtClean="0"/>
              <a:t>clpss</a:t>
            </a:r>
            <a:r>
              <a:rPr lang="zh-CN" altLang="en-US" dirty="0" smtClean="0"/>
              <a:t>采用</a:t>
            </a:r>
            <a:r>
              <a:rPr lang="en-US" altLang="zh-CN" dirty="0" smtClean="0"/>
              <a:t>SIP</a:t>
            </a:r>
            <a:r>
              <a:rPr lang="zh-CN" altLang="en-US" dirty="0" smtClean="0"/>
              <a:t>协议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和</a:t>
            </a:r>
            <a:r>
              <a:rPr lang="en-US" altLang="zh-CN" dirty="0" err="1"/>
              <a:t>c</a:t>
            </a:r>
            <a:r>
              <a:rPr lang="en-US" altLang="zh-CN" dirty="0" err="1" smtClean="0"/>
              <a:t>allmanager</a:t>
            </a:r>
            <a:r>
              <a:rPr lang="zh-CN" altLang="en-US" dirty="0" smtClean="0"/>
              <a:t>采用</a:t>
            </a:r>
            <a:r>
              <a:rPr lang="en-US" altLang="zh-CN" dirty="0" smtClean="0"/>
              <a:t>TCP</a:t>
            </a:r>
            <a:r>
              <a:rPr lang="zh-CN" altLang="en-US" dirty="0" smtClean="0"/>
              <a:t>协议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err="1" smtClean="0"/>
              <a:t>billserver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采用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https</a:t>
            </a:r>
            <a:r>
              <a:rPr lang="zh-CN" altLang="en-US" dirty="0" smtClean="0"/>
              <a:t>协议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5677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系统的安全性设计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57348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REST</a:t>
            </a:r>
          </a:p>
          <a:p>
            <a:pPr lvl="1"/>
            <a:r>
              <a:rPr lang="zh-CN" altLang="en-US" dirty="0" smtClean="0"/>
              <a:t>账号，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，时间戳 （</a:t>
            </a:r>
            <a:r>
              <a:rPr lang="en-US" altLang="zh-CN" dirty="0" smtClean="0"/>
              <a:t>MD5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IP</a:t>
            </a:r>
            <a:r>
              <a:rPr lang="zh-CN" altLang="en-US" dirty="0" smtClean="0"/>
              <a:t>地址鉴权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并发控制（业务层面，请求层面）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CLPSS</a:t>
            </a:r>
          </a:p>
          <a:p>
            <a:pPr lvl="1"/>
            <a:r>
              <a:rPr lang="en-US" altLang="zh-CN" dirty="0" smtClean="0"/>
              <a:t>SIP</a:t>
            </a:r>
            <a:r>
              <a:rPr lang="zh-CN" altLang="en-US" dirty="0" smtClean="0"/>
              <a:t>的鉴权机制 （</a:t>
            </a:r>
            <a:r>
              <a:rPr lang="en-US" altLang="zh-CN" dirty="0" smtClean="0"/>
              <a:t>MD5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路由模块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落地并发控制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7820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系统的可靠性，并发设计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34124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系统交互尽可能无状态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不能无状态的，需要进行分组。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</p:txBody>
      </p:sp>
      <p:graphicFrame>
        <p:nvGraphicFramePr>
          <p:cNvPr id="3" name="对象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7315962"/>
              </p:ext>
            </p:extLst>
          </p:nvPr>
        </p:nvGraphicFramePr>
        <p:xfrm>
          <a:off x="1763688" y="3284984"/>
          <a:ext cx="5324475" cy="336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Visio" r:id="rId3" imgW="5327245" imgH="3365380" progId="Visio.Drawing.11">
                  <p:embed/>
                </p:oleObj>
              </mc:Choice>
              <mc:Fallback>
                <p:oleObj name="Visio" r:id="rId3" imgW="5327245" imgH="3365380" progId="Visio.Drawing.11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3284984"/>
                        <a:ext cx="5324475" cy="336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531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培训目的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043608" y="1916832"/>
            <a:ext cx="7498080" cy="3816424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dirty="0"/>
              <a:t>云</a:t>
            </a:r>
            <a:r>
              <a:rPr lang="zh-CN" altLang="en-US" dirty="0" smtClean="0"/>
              <a:t>通讯是做什么的</a:t>
            </a:r>
            <a:endParaRPr lang="en-US" altLang="zh-CN" dirty="0" smtClean="0"/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dirty="0" smtClean="0"/>
              <a:t>云通讯的技术实现是怎么做的</a:t>
            </a:r>
            <a:endParaRPr lang="en-US" altLang="zh-CN" dirty="0" smtClean="0"/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dirty="0" smtClean="0"/>
              <a:t>自己的工作在这里面是什么角色</a:t>
            </a:r>
            <a:endParaRPr lang="en-US" altLang="zh-CN" dirty="0" smtClean="0"/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dirty="0" smtClean="0"/>
              <a:t>设计一个系统的时候有哪些原则</a:t>
            </a:r>
            <a:endParaRPr lang="en-US" altLang="zh-CN" dirty="0" smtClean="0"/>
          </a:p>
          <a:p>
            <a:pPr marL="571500" indent="-571500">
              <a:buFont typeface="Wingdings" panose="05000000000000000000" pitchFamily="2" charset="2"/>
              <a:buChar char="l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2411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云通讯是做什么的？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043608" y="1916832"/>
            <a:ext cx="7498080" cy="381642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endParaRPr lang="en-US" altLang="zh-CN" dirty="0" smtClean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259632" y="2420888"/>
            <a:ext cx="7498080" cy="172819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altLang="zh-CN" dirty="0" smtClean="0"/>
              <a:t>	</a:t>
            </a:r>
            <a:r>
              <a:rPr lang="zh-CN" altLang="en-US" dirty="0" smtClean="0"/>
              <a:t>云通讯是一个提供全通讯能力的</a:t>
            </a:r>
            <a:r>
              <a:rPr lang="en-US" altLang="zh-CN" dirty="0" smtClean="0"/>
              <a:t>PAAS</a:t>
            </a:r>
            <a:r>
              <a:rPr lang="zh-CN" altLang="en-US" dirty="0" smtClean="0"/>
              <a:t>平台。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361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1331" y="188640"/>
            <a:ext cx="7498080" cy="1143000"/>
          </a:xfrm>
        </p:spPr>
        <p:txBody>
          <a:bodyPr/>
          <a:lstStyle/>
          <a:p>
            <a:r>
              <a:rPr lang="zh-CN" altLang="en-US" dirty="0" smtClean="0"/>
              <a:t>提供哪些通讯能力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021331" y="1710109"/>
            <a:ext cx="8064896" cy="4608512"/>
          </a:xfrm>
          <a:prstGeom prst="rect">
            <a:avLst/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endParaRPr lang="en-US" altLang="zh-CN" dirty="0" smtClean="0"/>
          </a:p>
        </p:txBody>
      </p:sp>
      <p:grpSp>
        <p:nvGrpSpPr>
          <p:cNvPr id="3" name="组合 2"/>
          <p:cNvGrpSpPr/>
          <p:nvPr/>
        </p:nvGrpSpPr>
        <p:grpSpPr>
          <a:xfrm>
            <a:off x="1042769" y="1746721"/>
            <a:ext cx="8220085" cy="3927788"/>
            <a:chOff x="355090" y="374124"/>
            <a:chExt cx="13270591" cy="6112321"/>
          </a:xfrm>
        </p:grpSpPr>
        <p:sp>
          <p:nvSpPr>
            <p:cNvPr id="6" name="grey circle"/>
            <p:cNvSpPr>
              <a:spLocks noChangeAspect="1"/>
            </p:cNvSpPr>
            <p:nvPr/>
          </p:nvSpPr>
          <p:spPr bwMode="auto">
            <a:xfrm>
              <a:off x="4298568" y="1455231"/>
              <a:ext cx="3990357" cy="3995407"/>
            </a:xfrm>
            <a:prstGeom prst="ellipse">
              <a:avLst/>
            </a:prstGeom>
            <a:noFill/>
            <a:ln w="25400">
              <a:solidFill>
                <a:schemeClr val="accent4">
                  <a:lumMod val="9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59461" tIns="29729" rIns="59461" bIns="29729" numCol="1" rtlCol="0" anchor="ctr" anchorCtr="0" compatLnSpc="1">
              <a:prstTxWarp prst="textNoShape">
                <a:avLst/>
              </a:prstTxWarp>
            </a:bodyPr>
            <a:lstStyle/>
            <a:p>
              <a:pPr defTabSz="580076">
                <a:lnSpc>
                  <a:spcPct val="90000"/>
                </a:lnSpc>
              </a:pPr>
              <a:endParaRPr lang="en-US" spc="-33" dirty="0">
                <a:solidFill>
                  <a:schemeClr val="tx2"/>
                </a:solidFill>
                <a:ea typeface="微软雅黑" panose="020B0503020204020204" pitchFamily="34" charset="-122"/>
              </a:endParaRPr>
            </a:p>
          </p:txBody>
        </p:sp>
        <p:grpSp>
          <p:nvGrpSpPr>
            <p:cNvPr id="7" name="final small cloud"/>
            <p:cNvGrpSpPr>
              <a:grpSpLocks noChangeAspect="1"/>
            </p:cNvGrpSpPr>
            <p:nvPr/>
          </p:nvGrpSpPr>
          <p:grpSpPr>
            <a:xfrm>
              <a:off x="4375447" y="2029646"/>
              <a:ext cx="3706547" cy="2698494"/>
              <a:chOff x="4394813" y="605112"/>
              <a:chExt cx="7752148" cy="5636694"/>
            </a:xfrm>
          </p:grpSpPr>
          <p:sp>
            <p:nvSpPr>
              <p:cNvPr id="8" name="original cloud"/>
              <p:cNvSpPr>
                <a:spLocks noChangeAspect="1"/>
              </p:cNvSpPr>
              <p:nvPr/>
            </p:nvSpPr>
            <p:spPr bwMode="black">
              <a:xfrm>
                <a:off x="4394813" y="605112"/>
                <a:ext cx="7752148" cy="5636694"/>
              </a:xfrm>
              <a:custGeom>
                <a:avLst/>
                <a:gdLst>
                  <a:gd name="T0" fmla="*/ 396 w 509"/>
                  <a:gd name="T1" fmla="*/ 281 h 281"/>
                  <a:gd name="T2" fmla="*/ 57 w 509"/>
                  <a:gd name="T3" fmla="*/ 281 h 281"/>
                  <a:gd name="T4" fmla="*/ 0 w 509"/>
                  <a:gd name="T5" fmla="*/ 223 h 281"/>
                  <a:gd name="T6" fmla="*/ 43 w 509"/>
                  <a:gd name="T7" fmla="*/ 168 h 281"/>
                  <a:gd name="T8" fmla="*/ 110 w 509"/>
                  <a:gd name="T9" fmla="*/ 116 h 281"/>
                  <a:gd name="T10" fmla="*/ 232 w 509"/>
                  <a:gd name="T11" fmla="*/ 0 h 281"/>
                  <a:gd name="T12" fmla="*/ 343 w 509"/>
                  <a:gd name="T13" fmla="*/ 70 h 281"/>
                  <a:gd name="T14" fmla="*/ 396 w 509"/>
                  <a:gd name="T15" fmla="*/ 56 h 281"/>
                  <a:gd name="T16" fmla="*/ 509 w 509"/>
                  <a:gd name="T17" fmla="*/ 169 h 281"/>
                  <a:gd name="T18" fmla="*/ 396 w 509"/>
                  <a:gd name="T19" fmla="*/ 281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9" h="281">
                    <a:moveTo>
                      <a:pt x="396" y="281"/>
                    </a:moveTo>
                    <a:cubicBezTo>
                      <a:pt x="57" y="281"/>
                      <a:pt x="57" y="281"/>
                      <a:pt x="57" y="281"/>
                    </a:cubicBezTo>
                    <a:cubicBezTo>
                      <a:pt x="26" y="281"/>
                      <a:pt x="0" y="255"/>
                      <a:pt x="0" y="223"/>
                    </a:cubicBezTo>
                    <a:cubicBezTo>
                      <a:pt x="0" y="196"/>
                      <a:pt x="18" y="174"/>
                      <a:pt x="43" y="168"/>
                    </a:cubicBezTo>
                    <a:cubicBezTo>
                      <a:pt x="55" y="140"/>
                      <a:pt x="80" y="120"/>
                      <a:pt x="110" y="116"/>
                    </a:cubicBezTo>
                    <a:cubicBezTo>
                      <a:pt x="113" y="52"/>
                      <a:pt x="167" y="0"/>
                      <a:pt x="232" y="0"/>
                    </a:cubicBezTo>
                    <a:cubicBezTo>
                      <a:pt x="280" y="0"/>
                      <a:pt x="323" y="28"/>
                      <a:pt x="343" y="70"/>
                    </a:cubicBezTo>
                    <a:cubicBezTo>
                      <a:pt x="359" y="61"/>
                      <a:pt x="377" y="56"/>
                      <a:pt x="396" y="56"/>
                    </a:cubicBezTo>
                    <a:cubicBezTo>
                      <a:pt x="458" y="56"/>
                      <a:pt x="509" y="107"/>
                      <a:pt x="509" y="169"/>
                    </a:cubicBezTo>
                    <a:cubicBezTo>
                      <a:pt x="509" y="230"/>
                      <a:pt x="458" y="281"/>
                      <a:pt x="396" y="28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/>
            </p:spPr>
            <p:txBody>
              <a:bodyPr vert="horz" wrap="square" lIns="69945" tIns="34973" rIns="69945" bIns="34973" numCol="1" anchor="t" anchorCtr="0" compatLnSpc="1">
                <a:prstTxWarp prst="textNoShape">
                  <a:avLst/>
                </a:prstTxWarp>
              </a:bodyPr>
              <a:lstStyle/>
              <a:p>
                <a:pPr defTabSz="580246"/>
                <a:endParaRPr lang="en-US" dirty="0">
                  <a:solidFill>
                    <a:schemeClr val="tx2"/>
                  </a:solidFill>
                  <a:ea typeface="微软雅黑" panose="020B0503020204020204" pitchFamily="34" charset="-122"/>
                </a:endParaRPr>
              </a:p>
              <a:p>
                <a:pPr algn="ctr" defTabSz="580246"/>
                <a:endParaRPr lang="en-US" altLang="zh-CN" dirty="0">
                  <a:solidFill>
                    <a:schemeClr val="tx2"/>
                  </a:solidFill>
                  <a:ea typeface="微软雅黑" panose="020B0503020204020204" pitchFamily="34" charset="-122"/>
                </a:endParaRPr>
              </a:p>
              <a:p>
                <a:pPr algn="ctr" defTabSz="580246"/>
                <a:endParaRPr lang="en-US" altLang="zh-CN" b="1" dirty="0" smtClean="0">
                  <a:solidFill>
                    <a:schemeClr val="tx2"/>
                  </a:solidFill>
                  <a:ea typeface="微软雅黑" panose="020B0503020204020204" pitchFamily="34" charset="-122"/>
                </a:endParaRPr>
              </a:p>
              <a:p>
                <a:pPr algn="ctr" defTabSz="580246"/>
                <a:r>
                  <a:rPr lang="zh-CN" altLang="en-US" b="1" dirty="0" smtClean="0">
                    <a:ea typeface="微软雅黑" panose="020B0503020204020204" pitchFamily="34" charset="-122"/>
                  </a:rPr>
                  <a:t>云</a:t>
                </a:r>
                <a:r>
                  <a:rPr lang="zh-CN" altLang="en-US" b="1" dirty="0">
                    <a:ea typeface="微软雅黑" panose="020B0503020204020204" pitchFamily="34" charset="-122"/>
                  </a:rPr>
                  <a:t>通讯</a:t>
                </a:r>
                <a:r>
                  <a:rPr lang="en-US" altLang="zh-CN" b="1" dirty="0">
                    <a:ea typeface="微软雅黑" panose="020B0503020204020204" pitchFamily="34" charset="-122"/>
                  </a:rPr>
                  <a:t>API</a:t>
                </a:r>
                <a:endParaRPr lang="en-US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arrow cycle"/>
              <p:cNvSpPr>
                <a:spLocks noChangeAspect="1" noEditPoints="1"/>
              </p:cNvSpPr>
              <p:nvPr/>
            </p:nvSpPr>
            <p:spPr bwMode="auto">
              <a:xfrm rot="11880000">
                <a:off x="6012135" y="2003395"/>
                <a:ext cx="4260461" cy="3779877"/>
              </a:xfrm>
              <a:custGeom>
                <a:avLst/>
                <a:gdLst>
                  <a:gd name="T0" fmla="*/ 238 w 529"/>
                  <a:gd name="T1" fmla="*/ 1 h 469"/>
                  <a:gd name="T2" fmla="*/ 185 w 529"/>
                  <a:gd name="T3" fmla="*/ 100 h 469"/>
                  <a:gd name="T4" fmla="*/ 165 w 529"/>
                  <a:gd name="T5" fmla="*/ 63 h 469"/>
                  <a:gd name="T6" fmla="*/ 158 w 529"/>
                  <a:gd name="T7" fmla="*/ 67 h 469"/>
                  <a:gd name="T8" fmla="*/ 70 w 529"/>
                  <a:gd name="T9" fmla="*/ 164 h 469"/>
                  <a:gd name="T10" fmla="*/ 69 w 529"/>
                  <a:gd name="T11" fmla="*/ 165 h 469"/>
                  <a:gd name="T12" fmla="*/ 55 w 529"/>
                  <a:gd name="T13" fmla="*/ 256 h 469"/>
                  <a:gd name="T14" fmla="*/ 55 w 529"/>
                  <a:gd name="T15" fmla="*/ 256 h 469"/>
                  <a:gd name="T16" fmla="*/ 55 w 529"/>
                  <a:gd name="T17" fmla="*/ 257 h 469"/>
                  <a:gd name="T18" fmla="*/ 58 w 529"/>
                  <a:gd name="T19" fmla="*/ 273 h 469"/>
                  <a:gd name="T20" fmla="*/ 58 w 529"/>
                  <a:gd name="T21" fmla="*/ 274 h 469"/>
                  <a:gd name="T22" fmla="*/ 58 w 529"/>
                  <a:gd name="T23" fmla="*/ 277 h 469"/>
                  <a:gd name="T24" fmla="*/ 61 w 529"/>
                  <a:gd name="T25" fmla="*/ 290 h 469"/>
                  <a:gd name="T26" fmla="*/ 62 w 529"/>
                  <a:gd name="T27" fmla="*/ 292 h 469"/>
                  <a:gd name="T28" fmla="*/ 63 w 529"/>
                  <a:gd name="T29" fmla="*/ 296 h 469"/>
                  <a:gd name="T30" fmla="*/ 68 w 529"/>
                  <a:gd name="T31" fmla="*/ 309 h 469"/>
                  <a:gd name="T32" fmla="*/ 68 w 529"/>
                  <a:gd name="T33" fmla="*/ 310 h 469"/>
                  <a:gd name="T34" fmla="*/ 70 w 529"/>
                  <a:gd name="T35" fmla="*/ 314 h 469"/>
                  <a:gd name="T36" fmla="*/ 75 w 529"/>
                  <a:gd name="T37" fmla="*/ 325 h 469"/>
                  <a:gd name="T38" fmla="*/ 77 w 529"/>
                  <a:gd name="T39" fmla="*/ 329 h 469"/>
                  <a:gd name="T40" fmla="*/ 158 w 529"/>
                  <a:gd name="T41" fmla="*/ 417 h 469"/>
                  <a:gd name="T42" fmla="*/ 261 w 529"/>
                  <a:gd name="T43" fmla="*/ 444 h 469"/>
                  <a:gd name="T44" fmla="*/ 274 w 529"/>
                  <a:gd name="T45" fmla="*/ 444 h 469"/>
                  <a:gd name="T46" fmla="*/ 260 w 529"/>
                  <a:gd name="T47" fmla="*/ 469 h 469"/>
                  <a:gd name="T48" fmla="*/ 149 w 529"/>
                  <a:gd name="T49" fmla="*/ 438 h 469"/>
                  <a:gd name="T50" fmla="*/ 144 w 529"/>
                  <a:gd name="T51" fmla="*/ 436 h 469"/>
                  <a:gd name="T52" fmla="*/ 53 w 529"/>
                  <a:gd name="T53" fmla="*/ 132 h 469"/>
                  <a:gd name="T54" fmla="*/ 238 w 529"/>
                  <a:gd name="T55" fmla="*/ 1 h 469"/>
                  <a:gd name="T56" fmla="*/ 476 w 529"/>
                  <a:gd name="T57" fmla="*/ 337 h 469"/>
                  <a:gd name="T58" fmla="*/ 386 w 529"/>
                  <a:gd name="T59" fmla="*/ 33 h 469"/>
                  <a:gd name="T60" fmla="*/ 381 w 529"/>
                  <a:gd name="T61" fmla="*/ 30 h 469"/>
                  <a:gd name="T62" fmla="*/ 270 w 529"/>
                  <a:gd name="T63" fmla="*/ 0 h 469"/>
                  <a:gd name="T64" fmla="*/ 256 w 529"/>
                  <a:gd name="T65" fmla="*/ 25 h 469"/>
                  <a:gd name="T66" fmla="*/ 268 w 529"/>
                  <a:gd name="T67" fmla="*/ 25 h 469"/>
                  <a:gd name="T68" fmla="*/ 371 w 529"/>
                  <a:gd name="T69" fmla="*/ 52 h 469"/>
                  <a:gd name="T70" fmla="*/ 453 w 529"/>
                  <a:gd name="T71" fmla="*/ 139 h 469"/>
                  <a:gd name="T72" fmla="*/ 455 w 529"/>
                  <a:gd name="T73" fmla="*/ 144 h 469"/>
                  <a:gd name="T74" fmla="*/ 460 w 529"/>
                  <a:gd name="T75" fmla="*/ 154 h 469"/>
                  <a:gd name="T76" fmla="*/ 462 w 529"/>
                  <a:gd name="T77" fmla="*/ 159 h 469"/>
                  <a:gd name="T78" fmla="*/ 462 w 529"/>
                  <a:gd name="T79" fmla="*/ 159 h 469"/>
                  <a:gd name="T80" fmla="*/ 466 w 529"/>
                  <a:gd name="T81" fmla="*/ 172 h 469"/>
                  <a:gd name="T82" fmla="*/ 468 w 529"/>
                  <a:gd name="T83" fmla="*/ 176 h 469"/>
                  <a:gd name="T84" fmla="*/ 468 w 529"/>
                  <a:gd name="T85" fmla="*/ 178 h 469"/>
                  <a:gd name="T86" fmla="*/ 471 w 529"/>
                  <a:gd name="T87" fmla="*/ 192 h 469"/>
                  <a:gd name="T88" fmla="*/ 472 w 529"/>
                  <a:gd name="T89" fmla="*/ 195 h 469"/>
                  <a:gd name="T90" fmla="*/ 472 w 529"/>
                  <a:gd name="T91" fmla="*/ 196 h 469"/>
                  <a:gd name="T92" fmla="*/ 474 w 529"/>
                  <a:gd name="T93" fmla="*/ 211 h 469"/>
                  <a:gd name="T94" fmla="*/ 474 w 529"/>
                  <a:gd name="T95" fmla="*/ 212 h 469"/>
                  <a:gd name="T96" fmla="*/ 474 w 529"/>
                  <a:gd name="T97" fmla="*/ 213 h 469"/>
                  <a:gd name="T98" fmla="*/ 460 w 529"/>
                  <a:gd name="T99" fmla="*/ 304 h 469"/>
                  <a:gd name="T100" fmla="*/ 460 w 529"/>
                  <a:gd name="T101" fmla="*/ 304 h 469"/>
                  <a:gd name="T102" fmla="*/ 372 w 529"/>
                  <a:gd name="T103" fmla="*/ 402 h 469"/>
                  <a:gd name="T104" fmla="*/ 365 w 529"/>
                  <a:gd name="T105" fmla="*/ 405 h 469"/>
                  <a:gd name="T106" fmla="*/ 345 w 529"/>
                  <a:gd name="T107" fmla="*/ 368 h 469"/>
                  <a:gd name="T108" fmla="*/ 291 w 529"/>
                  <a:gd name="T109" fmla="*/ 468 h 469"/>
                  <a:gd name="T110" fmla="*/ 476 w 529"/>
                  <a:gd name="T111" fmla="*/ 337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529" h="469">
                    <a:moveTo>
                      <a:pt x="238" y="1"/>
                    </a:moveTo>
                    <a:cubicBezTo>
                      <a:pt x="185" y="100"/>
                      <a:pt x="185" y="100"/>
                      <a:pt x="185" y="100"/>
                    </a:cubicBezTo>
                    <a:cubicBezTo>
                      <a:pt x="165" y="63"/>
                      <a:pt x="165" y="63"/>
                      <a:pt x="165" y="63"/>
                    </a:cubicBezTo>
                    <a:cubicBezTo>
                      <a:pt x="158" y="67"/>
                      <a:pt x="158" y="67"/>
                      <a:pt x="158" y="67"/>
                    </a:cubicBezTo>
                    <a:cubicBezTo>
                      <a:pt x="118" y="88"/>
                      <a:pt x="87" y="122"/>
                      <a:pt x="70" y="164"/>
                    </a:cubicBezTo>
                    <a:cubicBezTo>
                      <a:pt x="69" y="165"/>
                      <a:pt x="69" y="165"/>
                      <a:pt x="69" y="165"/>
                    </a:cubicBezTo>
                    <a:cubicBezTo>
                      <a:pt x="58" y="193"/>
                      <a:pt x="53" y="225"/>
                      <a:pt x="55" y="256"/>
                    </a:cubicBezTo>
                    <a:cubicBezTo>
                      <a:pt x="55" y="256"/>
                      <a:pt x="55" y="256"/>
                      <a:pt x="55" y="256"/>
                    </a:cubicBezTo>
                    <a:cubicBezTo>
                      <a:pt x="55" y="256"/>
                      <a:pt x="55" y="257"/>
                      <a:pt x="55" y="257"/>
                    </a:cubicBezTo>
                    <a:cubicBezTo>
                      <a:pt x="56" y="262"/>
                      <a:pt x="57" y="267"/>
                      <a:pt x="58" y="273"/>
                    </a:cubicBezTo>
                    <a:cubicBezTo>
                      <a:pt x="58" y="274"/>
                      <a:pt x="58" y="274"/>
                      <a:pt x="58" y="274"/>
                    </a:cubicBezTo>
                    <a:cubicBezTo>
                      <a:pt x="58" y="275"/>
                      <a:pt x="58" y="276"/>
                      <a:pt x="58" y="277"/>
                    </a:cubicBezTo>
                    <a:cubicBezTo>
                      <a:pt x="59" y="281"/>
                      <a:pt x="60" y="285"/>
                      <a:pt x="61" y="290"/>
                    </a:cubicBezTo>
                    <a:cubicBezTo>
                      <a:pt x="62" y="292"/>
                      <a:pt x="62" y="292"/>
                      <a:pt x="62" y="292"/>
                    </a:cubicBezTo>
                    <a:cubicBezTo>
                      <a:pt x="62" y="293"/>
                      <a:pt x="63" y="295"/>
                      <a:pt x="63" y="296"/>
                    </a:cubicBezTo>
                    <a:cubicBezTo>
                      <a:pt x="64" y="300"/>
                      <a:pt x="66" y="304"/>
                      <a:pt x="68" y="309"/>
                    </a:cubicBezTo>
                    <a:cubicBezTo>
                      <a:pt x="68" y="310"/>
                      <a:pt x="68" y="310"/>
                      <a:pt x="68" y="310"/>
                    </a:cubicBezTo>
                    <a:cubicBezTo>
                      <a:pt x="68" y="311"/>
                      <a:pt x="69" y="313"/>
                      <a:pt x="70" y="314"/>
                    </a:cubicBezTo>
                    <a:cubicBezTo>
                      <a:pt x="71" y="318"/>
                      <a:pt x="73" y="321"/>
                      <a:pt x="75" y="325"/>
                    </a:cubicBezTo>
                    <a:cubicBezTo>
                      <a:pt x="75" y="326"/>
                      <a:pt x="76" y="328"/>
                      <a:pt x="77" y="329"/>
                    </a:cubicBezTo>
                    <a:cubicBezTo>
                      <a:pt x="95" y="368"/>
                      <a:pt x="124" y="399"/>
                      <a:pt x="158" y="417"/>
                    </a:cubicBezTo>
                    <a:cubicBezTo>
                      <a:pt x="163" y="420"/>
                      <a:pt x="200" y="444"/>
                      <a:pt x="261" y="444"/>
                    </a:cubicBezTo>
                    <a:cubicBezTo>
                      <a:pt x="266" y="444"/>
                      <a:pt x="270" y="444"/>
                      <a:pt x="274" y="444"/>
                    </a:cubicBezTo>
                    <a:cubicBezTo>
                      <a:pt x="260" y="469"/>
                      <a:pt x="260" y="469"/>
                      <a:pt x="260" y="469"/>
                    </a:cubicBezTo>
                    <a:cubicBezTo>
                      <a:pt x="221" y="468"/>
                      <a:pt x="182" y="457"/>
                      <a:pt x="149" y="438"/>
                    </a:cubicBezTo>
                    <a:cubicBezTo>
                      <a:pt x="144" y="436"/>
                      <a:pt x="144" y="436"/>
                      <a:pt x="144" y="436"/>
                    </a:cubicBezTo>
                    <a:cubicBezTo>
                      <a:pt x="40" y="374"/>
                      <a:pt x="0" y="241"/>
                      <a:pt x="53" y="132"/>
                    </a:cubicBezTo>
                    <a:cubicBezTo>
                      <a:pt x="88" y="59"/>
                      <a:pt x="159" y="10"/>
                      <a:pt x="238" y="1"/>
                    </a:cubicBezTo>
                    <a:close/>
                    <a:moveTo>
                      <a:pt x="476" y="337"/>
                    </a:moveTo>
                    <a:cubicBezTo>
                      <a:pt x="529" y="227"/>
                      <a:pt x="490" y="95"/>
                      <a:pt x="386" y="33"/>
                    </a:cubicBezTo>
                    <a:cubicBezTo>
                      <a:pt x="381" y="30"/>
                      <a:pt x="381" y="30"/>
                      <a:pt x="381" y="30"/>
                    </a:cubicBezTo>
                    <a:cubicBezTo>
                      <a:pt x="347" y="11"/>
                      <a:pt x="309" y="1"/>
                      <a:pt x="270" y="0"/>
                    </a:cubicBezTo>
                    <a:cubicBezTo>
                      <a:pt x="256" y="25"/>
                      <a:pt x="256" y="25"/>
                      <a:pt x="256" y="25"/>
                    </a:cubicBezTo>
                    <a:cubicBezTo>
                      <a:pt x="259" y="25"/>
                      <a:pt x="263" y="25"/>
                      <a:pt x="268" y="25"/>
                    </a:cubicBezTo>
                    <a:cubicBezTo>
                      <a:pt x="329" y="25"/>
                      <a:pt x="366" y="48"/>
                      <a:pt x="371" y="52"/>
                    </a:cubicBezTo>
                    <a:cubicBezTo>
                      <a:pt x="405" y="69"/>
                      <a:pt x="434" y="100"/>
                      <a:pt x="453" y="139"/>
                    </a:cubicBezTo>
                    <a:cubicBezTo>
                      <a:pt x="454" y="141"/>
                      <a:pt x="454" y="142"/>
                      <a:pt x="455" y="144"/>
                    </a:cubicBezTo>
                    <a:cubicBezTo>
                      <a:pt x="457" y="147"/>
                      <a:pt x="458" y="151"/>
                      <a:pt x="460" y="154"/>
                    </a:cubicBezTo>
                    <a:cubicBezTo>
                      <a:pt x="461" y="156"/>
                      <a:pt x="461" y="157"/>
                      <a:pt x="462" y="159"/>
                    </a:cubicBezTo>
                    <a:cubicBezTo>
                      <a:pt x="462" y="159"/>
                      <a:pt x="462" y="159"/>
                      <a:pt x="462" y="159"/>
                    </a:cubicBezTo>
                    <a:cubicBezTo>
                      <a:pt x="464" y="165"/>
                      <a:pt x="465" y="169"/>
                      <a:pt x="466" y="172"/>
                    </a:cubicBezTo>
                    <a:cubicBezTo>
                      <a:pt x="467" y="174"/>
                      <a:pt x="467" y="175"/>
                      <a:pt x="468" y="176"/>
                    </a:cubicBezTo>
                    <a:cubicBezTo>
                      <a:pt x="468" y="178"/>
                      <a:pt x="468" y="178"/>
                      <a:pt x="468" y="178"/>
                    </a:cubicBezTo>
                    <a:cubicBezTo>
                      <a:pt x="470" y="184"/>
                      <a:pt x="471" y="188"/>
                      <a:pt x="471" y="192"/>
                    </a:cubicBezTo>
                    <a:cubicBezTo>
                      <a:pt x="471" y="193"/>
                      <a:pt x="472" y="194"/>
                      <a:pt x="472" y="195"/>
                    </a:cubicBezTo>
                    <a:cubicBezTo>
                      <a:pt x="472" y="196"/>
                      <a:pt x="472" y="196"/>
                      <a:pt x="472" y="196"/>
                    </a:cubicBezTo>
                    <a:cubicBezTo>
                      <a:pt x="473" y="202"/>
                      <a:pt x="474" y="207"/>
                      <a:pt x="474" y="211"/>
                    </a:cubicBezTo>
                    <a:cubicBezTo>
                      <a:pt x="474" y="212"/>
                      <a:pt x="474" y="212"/>
                      <a:pt x="474" y="212"/>
                    </a:cubicBezTo>
                    <a:cubicBezTo>
                      <a:pt x="474" y="213"/>
                      <a:pt x="474" y="213"/>
                      <a:pt x="474" y="213"/>
                    </a:cubicBezTo>
                    <a:cubicBezTo>
                      <a:pt x="477" y="244"/>
                      <a:pt x="472" y="275"/>
                      <a:pt x="460" y="304"/>
                    </a:cubicBezTo>
                    <a:cubicBezTo>
                      <a:pt x="460" y="304"/>
                      <a:pt x="460" y="304"/>
                      <a:pt x="460" y="304"/>
                    </a:cubicBezTo>
                    <a:cubicBezTo>
                      <a:pt x="443" y="346"/>
                      <a:pt x="411" y="381"/>
                      <a:pt x="372" y="402"/>
                    </a:cubicBezTo>
                    <a:cubicBezTo>
                      <a:pt x="365" y="405"/>
                      <a:pt x="365" y="405"/>
                      <a:pt x="365" y="405"/>
                    </a:cubicBezTo>
                    <a:cubicBezTo>
                      <a:pt x="345" y="368"/>
                      <a:pt x="345" y="368"/>
                      <a:pt x="345" y="368"/>
                    </a:cubicBezTo>
                    <a:cubicBezTo>
                      <a:pt x="291" y="468"/>
                      <a:pt x="291" y="468"/>
                      <a:pt x="291" y="468"/>
                    </a:cubicBezTo>
                    <a:cubicBezTo>
                      <a:pt x="371" y="459"/>
                      <a:pt x="441" y="409"/>
                      <a:pt x="476" y="337"/>
                    </a:cubicBezTo>
                    <a:close/>
                  </a:path>
                </a:pathLst>
              </a:custGeom>
              <a:solidFill>
                <a:srgbClr val="FFFFFF">
                  <a:alpha val="51000"/>
                </a:srgbClr>
              </a:solidFill>
              <a:ln>
                <a:noFill/>
              </a:ln>
            </p:spPr>
            <p:txBody>
              <a:bodyPr vert="horz" wrap="square" lIns="69945" tIns="34973" rIns="69945" bIns="34973" numCol="1" anchor="t" anchorCtr="0" compatLnSpc="1">
                <a:prstTxWarp prst="textNoShape">
                  <a:avLst/>
                </a:prstTxWarp>
              </a:bodyPr>
              <a:lstStyle/>
              <a:p>
                <a:pPr defTabSz="580246"/>
                <a:endParaRPr lang="en-US" dirty="0">
                  <a:solidFill>
                    <a:schemeClr val="tx2"/>
                  </a:solidFill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" name="Rectangle 12"/>
            <p:cNvSpPr>
              <a:spLocks/>
            </p:cNvSpPr>
            <p:nvPr/>
          </p:nvSpPr>
          <p:spPr bwMode="auto">
            <a:xfrm>
              <a:off x="431258" y="374124"/>
              <a:ext cx="4607888" cy="846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53945" bIns="0"/>
            <a:lstStyle/>
            <a:p>
              <a:pPr marL="52677"/>
              <a:r>
                <a:rPr lang="zh-CN" altLang="en-US" sz="3600" b="1" dirty="0" smtClean="0">
                  <a:latin typeface="+mj-lt"/>
                  <a:ea typeface="微软雅黑" charset="0"/>
                  <a:cs typeface="微软雅黑" charset="0"/>
                  <a:sym typeface="微软雅黑" charset="0"/>
                </a:rPr>
                <a:t>五大能力集</a:t>
              </a:r>
              <a:endParaRPr lang="zh-CN" altLang="en-US" sz="3600" b="1" dirty="0">
                <a:latin typeface="+mj-lt"/>
                <a:ea typeface="微软雅黑" charset="0"/>
                <a:cs typeface="微软雅黑" charset="0"/>
                <a:sym typeface="微软雅黑" charset="0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7687171" y="4507526"/>
              <a:ext cx="5938510" cy="1046554"/>
              <a:chOff x="6917480" y="4742198"/>
              <a:chExt cx="5938510" cy="1046554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7929544" y="4742198"/>
                <a:ext cx="1938342" cy="658437"/>
              </a:xfrm>
              <a:prstGeom prst="rect">
                <a:avLst/>
              </a:prstGeom>
              <a:noFill/>
              <a:ln>
                <a:noFill/>
                <a:headEnd type="none" w="med" len="med"/>
                <a:tailEnd type="none" w="med" len="med"/>
              </a:ln>
            </p:spPr>
            <p:txBody>
              <a:bodyPr wrap="none" lIns="0" tIns="34973" rIns="0" bIns="0" rtlCol="0" anchor="t" anchorCtr="0">
                <a:spAutoFit/>
              </a:bodyPr>
              <a:lstStyle>
                <a:defPPr>
                  <a:defRPr lang="en-US"/>
                </a:defPPr>
                <a:lvl1pPr algn="ctr" defTabSz="731513">
                  <a:defRPr sz="200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ea typeface="Segoe UI" pitchFamily="34" charset="0"/>
                    <a:cs typeface="Segoe UI" pitchFamily="34" charset="0"/>
                  </a:defRPr>
                </a:lvl1pPr>
              </a:lstStyle>
              <a:p>
                <a:pPr algn="l" defTabSz="386738">
                  <a:lnSpc>
                    <a:spcPct val="90000"/>
                  </a:lnSpc>
                </a:pPr>
                <a:r>
                  <a:rPr lang="zh-CN" altLang="en-US" sz="2800" spc="-45" dirty="0">
                    <a:solidFill>
                      <a:srgbClr val="FF6600"/>
                    </a:solidFill>
                    <a:ea typeface="微软雅黑" panose="020B0503020204020204" pitchFamily="34" charset="-122"/>
                  </a:rPr>
                  <a:t>会议</a:t>
                </a:r>
                <a:r>
                  <a:rPr lang="en-US" altLang="zh-CN" sz="2800" spc="-45" dirty="0">
                    <a:solidFill>
                      <a:srgbClr val="FF6600"/>
                    </a:solidFill>
                    <a:ea typeface="微软雅黑" panose="020B0503020204020204" pitchFamily="34" charset="-122"/>
                  </a:rPr>
                  <a:t>API</a:t>
                </a:r>
                <a:endParaRPr lang="en-US" sz="2800" spc="-45" dirty="0">
                  <a:solidFill>
                    <a:srgbClr val="FF66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822610" y="5214797"/>
                <a:ext cx="5033380" cy="573955"/>
              </a:xfrm>
              <a:prstGeom prst="rect">
                <a:avLst/>
              </a:prstGeom>
              <a:noFill/>
            </p:spPr>
            <p:txBody>
              <a:bodyPr wrap="none" lIns="121415" tIns="60709" rIns="121415" bIns="60709" rtlCol="0">
                <a:spAutoFit/>
              </a:bodyPr>
              <a:lstStyle/>
              <a:p>
                <a:r>
                  <a:rPr lang="zh-CN" altLang="en-US" sz="1600" dirty="0" smtClean="0">
                    <a:solidFill>
                      <a:schemeClr val="bg1"/>
                    </a:solidFill>
                    <a:ea typeface="微软雅黑" panose="020B0503020204020204" pitchFamily="34" charset="-122"/>
                  </a:rPr>
                  <a:t>语音会议</a:t>
                </a:r>
                <a:r>
                  <a:rPr lang="zh-CN" altLang="zh-CN" sz="1600" dirty="0">
                    <a:solidFill>
                      <a:schemeClr val="bg1"/>
                    </a:solidFill>
                    <a:ea typeface="微软雅黑" panose="020B0503020204020204" pitchFamily="34" charset="-122"/>
                  </a:rPr>
                  <a:t>、</a:t>
                </a:r>
                <a:r>
                  <a:rPr lang="zh-CN" altLang="en-US" sz="1600" dirty="0" smtClean="0">
                    <a:solidFill>
                      <a:schemeClr val="bg1"/>
                    </a:solidFill>
                    <a:ea typeface="微软雅黑" panose="020B0503020204020204" pitchFamily="34" charset="-122"/>
                  </a:rPr>
                  <a:t>视频会议</a:t>
                </a:r>
                <a:r>
                  <a:rPr lang="zh-CN" altLang="zh-CN" sz="1600" dirty="0">
                    <a:solidFill>
                      <a:schemeClr val="bg1"/>
                    </a:solidFill>
                    <a:ea typeface="微软雅黑" panose="020B0503020204020204" pitchFamily="34" charset="-122"/>
                  </a:rPr>
                  <a:t>、</a:t>
                </a:r>
                <a:r>
                  <a:rPr lang="zh-CN" altLang="en-US" sz="1600" dirty="0" smtClean="0">
                    <a:solidFill>
                      <a:schemeClr val="bg1"/>
                    </a:solidFill>
                    <a:ea typeface="微软雅黑" panose="020B0503020204020204" pitchFamily="34" charset="-122"/>
                  </a:rPr>
                  <a:t>融合会议</a:t>
                </a:r>
                <a:endParaRPr lang="zh-CN" altLang="en-US" sz="1600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  <p:pic>
            <p:nvPicPr>
              <p:cNvPr id="14" name="Picture 2"/>
              <p:cNvPicPr>
                <a:picLocks noChangeAspect="1" noChangeArrowheads="1"/>
              </p:cNvPicPr>
              <p:nvPr/>
            </p:nvPicPr>
            <p:blipFill>
              <a:blip r:embed="rId2" cstate="email">
                <a:biLevel thresh="25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17480" y="4831624"/>
                <a:ext cx="789649" cy="5125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5" name="组合 14"/>
            <p:cNvGrpSpPr/>
            <p:nvPr/>
          </p:nvGrpSpPr>
          <p:grpSpPr>
            <a:xfrm>
              <a:off x="4298567" y="5044935"/>
              <a:ext cx="5369839" cy="1441510"/>
              <a:chOff x="4319788" y="2474696"/>
              <a:chExt cx="3087925" cy="1441510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4319788" y="3010430"/>
                <a:ext cx="3087925" cy="572225"/>
              </a:xfrm>
              <a:prstGeom prst="rect">
                <a:avLst/>
              </a:prstGeom>
              <a:noFill/>
            </p:spPr>
            <p:txBody>
              <a:bodyPr wrap="square" lIns="0" tIns="34973" rIns="0" bIns="0" rtlCol="0" anchor="t" anchorCtr="0">
                <a:spAutoFit/>
              </a:bodyPr>
              <a:lstStyle/>
              <a:p>
                <a:pPr algn="r" defTabSz="386738">
                  <a:lnSpc>
                    <a:spcPct val="90000"/>
                  </a:lnSpc>
                </a:pPr>
                <a:r>
                  <a:rPr lang="zh-CN" altLang="en-US" sz="2400" spc="-45" dirty="0" smtClean="0">
                    <a:solidFill>
                      <a:srgbClr val="FF6600"/>
                    </a:solidFill>
                    <a:ea typeface="微软雅黑" panose="020B0503020204020204" pitchFamily="34" charset="-122"/>
                    <a:cs typeface="Segoe UI" pitchFamily="34" charset="0"/>
                  </a:rPr>
                  <a:t>短信</a:t>
                </a:r>
                <a:r>
                  <a:rPr lang="zh-CN" altLang="zh-CN" sz="2400" spc="-45" dirty="0">
                    <a:solidFill>
                      <a:srgbClr val="FF6600"/>
                    </a:solidFill>
                    <a:ea typeface="微软雅黑" panose="020B0503020204020204" pitchFamily="34" charset="-122"/>
                    <a:cs typeface="Segoe UI" pitchFamily="34" charset="0"/>
                  </a:rPr>
                  <a:t> </a:t>
                </a:r>
                <a:r>
                  <a:rPr lang="zh-CN" altLang="en-US" sz="2400" spc="-45" dirty="0" smtClean="0">
                    <a:solidFill>
                      <a:srgbClr val="FF6600"/>
                    </a:solidFill>
                    <a:ea typeface="微软雅黑" panose="020B0503020204020204" pitchFamily="34" charset="-122"/>
                    <a:cs typeface="Segoe UI" pitchFamily="34" charset="0"/>
                  </a:rPr>
                  <a:t> </a:t>
                </a:r>
                <a:r>
                  <a:rPr lang="en-US" altLang="zh-CN" sz="2400" spc="-45" dirty="0" smtClean="0">
                    <a:solidFill>
                      <a:srgbClr val="FF6600"/>
                    </a:solidFill>
                    <a:ea typeface="微软雅黑" panose="020B0503020204020204" pitchFamily="34" charset="-122"/>
                    <a:cs typeface="Segoe UI" pitchFamily="34" charset="0"/>
                  </a:rPr>
                  <a:t>/</a:t>
                </a:r>
                <a:r>
                  <a:rPr lang="zh-CN" altLang="en-US" sz="2400" spc="-45" dirty="0" smtClean="0">
                    <a:solidFill>
                      <a:srgbClr val="FF6600"/>
                    </a:solidFill>
                    <a:ea typeface="微软雅黑" panose="020B0503020204020204" pitchFamily="34" charset="-122"/>
                    <a:cs typeface="Segoe UI" pitchFamily="34" charset="0"/>
                  </a:rPr>
                  <a:t>  智能通话</a:t>
                </a:r>
                <a:r>
                  <a:rPr lang="en-US" altLang="zh-CN" sz="2400" spc="-45" dirty="0" smtClean="0">
                    <a:solidFill>
                      <a:srgbClr val="FF6600"/>
                    </a:solidFill>
                    <a:ea typeface="微软雅黑" panose="020B0503020204020204" pitchFamily="34" charset="-122"/>
                    <a:cs typeface="Segoe UI" pitchFamily="34" charset="0"/>
                  </a:rPr>
                  <a:t>IVR</a:t>
                </a:r>
                <a:endParaRPr lang="en-US" sz="2400" spc="-45" dirty="0">
                  <a:solidFill>
                    <a:srgbClr val="FF6600"/>
                  </a:solidFill>
                  <a:ea typeface="微软雅黑" panose="020B0503020204020204" pitchFamily="34" charset="-122"/>
                  <a:cs typeface="Segoe UI" pitchFamily="34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154581" y="3547380"/>
                <a:ext cx="1271123" cy="368826"/>
              </a:xfrm>
              <a:prstGeom prst="rect">
                <a:avLst/>
              </a:prstGeom>
              <a:noFill/>
            </p:spPr>
            <p:txBody>
              <a:bodyPr wrap="none" lIns="121415" tIns="60709" rIns="121415" bIns="60709" rtlCol="0">
                <a:spAutoFit/>
              </a:bodyPr>
              <a:lstStyle/>
              <a:p>
                <a:r>
                  <a:rPr lang="zh-CN" altLang="en-US" sz="1600" dirty="0" smtClean="0">
                    <a:solidFill>
                      <a:schemeClr val="bg1"/>
                    </a:solidFill>
                    <a:ea typeface="微软雅黑" panose="020B0503020204020204" pitchFamily="34" charset="-122"/>
                  </a:rPr>
                  <a:t>短信验证码</a:t>
                </a:r>
                <a:endParaRPr lang="zh-CN" altLang="en-US" sz="1600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Freeform 95"/>
              <p:cNvSpPr>
                <a:spLocks noChangeAspect="1"/>
              </p:cNvSpPr>
              <p:nvPr/>
            </p:nvSpPr>
            <p:spPr bwMode="black">
              <a:xfrm>
                <a:off x="4745657" y="2474696"/>
                <a:ext cx="488256" cy="450940"/>
              </a:xfrm>
              <a:custGeom>
                <a:avLst/>
                <a:gdLst>
                  <a:gd name="T0" fmla="*/ 59 w 67"/>
                  <a:gd name="T1" fmla="*/ 0 h 67"/>
                  <a:gd name="T2" fmla="*/ 9 w 67"/>
                  <a:gd name="T3" fmla="*/ 0 h 67"/>
                  <a:gd name="T4" fmla="*/ 0 w 67"/>
                  <a:gd name="T5" fmla="*/ 9 h 67"/>
                  <a:gd name="T6" fmla="*/ 0 w 67"/>
                  <a:gd name="T7" fmla="*/ 41 h 67"/>
                  <a:gd name="T8" fmla="*/ 9 w 67"/>
                  <a:gd name="T9" fmla="*/ 50 h 67"/>
                  <a:gd name="T10" fmla="*/ 21 w 67"/>
                  <a:gd name="T11" fmla="*/ 50 h 67"/>
                  <a:gd name="T12" fmla="*/ 47 w 67"/>
                  <a:gd name="T13" fmla="*/ 67 h 67"/>
                  <a:gd name="T14" fmla="*/ 41 w 67"/>
                  <a:gd name="T15" fmla="*/ 50 h 67"/>
                  <a:gd name="T16" fmla="*/ 59 w 67"/>
                  <a:gd name="T17" fmla="*/ 50 h 67"/>
                  <a:gd name="T18" fmla="*/ 67 w 67"/>
                  <a:gd name="T19" fmla="*/ 41 h 67"/>
                  <a:gd name="T20" fmla="*/ 67 w 67"/>
                  <a:gd name="T21" fmla="*/ 9 h 67"/>
                  <a:gd name="T22" fmla="*/ 59 w 67"/>
                  <a:gd name="T23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7" h="67">
                    <a:moveTo>
                      <a:pt x="5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6"/>
                      <a:pt x="4" y="50"/>
                      <a:pt x="9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59" y="50"/>
                      <a:pt x="59" y="50"/>
                      <a:pt x="59" y="50"/>
                    </a:cubicBezTo>
                    <a:cubicBezTo>
                      <a:pt x="63" y="50"/>
                      <a:pt x="67" y="46"/>
                      <a:pt x="67" y="41"/>
                    </a:cubicBezTo>
                    <a:cubicBezTo>
                      <a:pt x="67" y="9"/>
                      <a:pt x="67" y="9"/>
                      <a:pt x="67" y="9"/>
                    </a:cubicBezTo>
                    <a:cubicBezTo>
                      <a:pt x="67" y="4"/>
                      <a:pt x="63" y="0"/>
                      <a:pt x="5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123810" tIns="61920" rIns="123810" bIns="61920" numCol="1" anchor="t" anchorCtr="0" compatLnSpc="1">
                <a:prstTxWarp prst="textNoShape">
                  <a:avLst/>
                </a:prstTxWarp>
              </a:bodyPr>
              <a:lstStyle/>
              <a:p>
                <a:pPr defTabSz="1238263"/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5929200" y="658482"/>
              <a:ext cx="6052290" cy="1046972"/>
              <a:chOff x="5697178" y="1045473"/>
              <a:chExt cx="6052290" cy="1046972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6763490" y="1045473"/>
                <a:ext cx="1253065" cy="572226"/>
              </a:xfrm>
              <a:prstGeom prst="rect">
                <a:avLst/>
              </a:prstGeom>
              <a:noFill/>
            </p:spPr>
            <p:txBody>
              <a:bodyPr wrap="none" lIns="0" tIns="34973" rIns="0" bIns="0" rtlCol="0" anchor="t" anchorCtr="0">
                <a:spAutoFit/>
              </a:bodyPr>
              <a:lstStyle/>
              <a:p>
                <a:pPr indent="-3003" defTabSz="386738">
                  <a:lnSpc>
                    <a:spcPct val="90000"/>
                  </a:lnSpc>
                </a:pPr>
                <a:r>
                  <a:rPr lang="en-US" sz="2400" spc="-45" dirty="0">
                    <a:solidFill>
                      <a:srgbClr val="FF6600"/>
                    </a:solidFill>
                    <a:ea typeface="微软雅黑" panose="020B0503020204020204" pitchFamily="34" charset="-122"/>
                    <a:cs typeface="Segoe UI" pitchFamily="34" charset="0"/>
                  </a:rPr>
                  <a:t>IM API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662591" y="1427442"/>
                <a:ext cx="5086877" cy="573956"/>
              </a:xfrm>
              <a:prstGeom prst="rect">
                <a:avLst/>
              </a:prstGeom>
              <a:noFill/>
            </p:spPr>
            <p:txBody>
              <a:bodyPr wrap="square" lIns="121415" tIns="60709" rIns="121415" bIns="60709" rtlCol="0">
                <a:spAutoFit/>
              </a:bodyPr>
              <a:lstStyle/>
              <a:p>
                <a:pPr algn="l"/>
                <a:r>
                  <a:rPr lang="zh-CN" altLang="en-US" sz="1600" dirty="0">
                    <a:solidFill>
                      <a:schemeClr val="bg1"/>
                    </a:solidFill>
                    <a:ea typeface="微软雅黑" panose="020B0503020204020204" pitchFamily="34" charset="-122"/>
                  </a:rPr>
                  <a:t>文字、图片、语音对</a:t>
                </a:r>
                <a:r>
                  <a:rPr lang="zh-CN" altLang="en-US" sz="1600" dirty="0" smtClean="0">
                    <a:solidFill>
                      <a:schemeClr val="bg1"/>
                    </a:solidFill>
                    <a:ea typeface="微软雅黑" panose="020B0503020204020204" pitchFamily="34" charset="-122"/>
                  </a:rPr>
                  <a:t>讲</a:t>
                </a:r>
                <a:r>
                  <a:rPr lang="zh-CN" altLang="en-US" sz="1600" dirty="0">
                    <a:solidFill>
                      <a:schemeClr val="bg1"/>
                    </a:solidFill>
                    <a:ea typeface="微软雅黑" panose="020B0503020204020204" pitchFamily="34" charset="-122"/>
                  </a:rPr>
                  <a:t>、</a:t>
                </a:r>
                <a:r>
                  <a:rPr lang="zh-CN" altLang="en-US" sz="1600" dirty="0" smtClean="0">
                    <a:solidFill>
                      <a:schemeClr val="bg1"/>
                    </a:solidFill>
                    <a:ea typeface="微软雅黑" panose="020B0503020204020204" pitchFamily="34" charset="-122"/>
                  </a:rPr>
                  <a:t>群</a:t>
                </a:r>
                <a:r>
                  <a:rPr lang="zh-CN" altLang="en-US" sz="1600" dirty="0">
                    <a:solidFill>
                      <a:schemeClr val="bg1"/>
                    </a:solidFill>
                    <a:ea typeface="微软雅黑" panose="020B0503020204020204" pitchFamily="34" charset="-122"/>
                  </a:rPr>
                  <a:t>聊</a:t>
                </a:r>
              </a:p>
            </p:txBody>
          </p:sp>
          <p:grpSp>
            <p:nvGrpSpPr>
              <p:cNvPr id="22" name="Group 28"/>
              <p:cNvGrpSpPr>
                <a:grpSpLocks noChangeAspect="1"/>
              </p:cNvGrpSpPr>
              <p:nvPr/>
            </p:nvGrpSpPr>
            <p:grpSpPr bwMode="black">
              <a:xfrm>
                <a:off x="5697178" y="1570694"/>
                <a:ext cx="690055" cy="521751"/>
                <a:chOff x="5152725" y="4450437"/>
                <a:chExt cx="311284" cy="235362"/>
              </a:xfrm>
            </p:grpSpPr>
            <p:sp>
              <p:nvSpPr>
                <p:cNvPr id="23" name="Freeform 168"/>
                <p:cNvSpPr>
                  <a:spLocks noEditPoints="1"/>
                </p:cNvSpPr>
                <p:nvPr/>
              </p:nvSpPr>
              <p:spPr bwMode="black">
                <a:xfrm>
                  <a:off x="5152725" y="4450437"/>
                  <a:ext cx="212585" cy="199299"/>
                </a:xfrm>
                <a:custGeom>
                  <a:avLst/>
                  <a:gdLst/>
                  <a:ahLst/>
                  <a:cxnLst>
                    <a:cxn ang="0">
                      <a:pos x="215" y="24"/>
                    </a:cxn>
                    <a:cxn ang="0">
                      <a:pos x="127" y="0"/>
                    </a:cxn>
                    <a:cxn ang="0">
                      <a:pos x="39" y="24"/>
                    </a:cxn>
                    <a:cxn ang="0">
                      <a:pos x="0" y="89"/>
                    </a:cxn>
                    <a:cxn ang="0">
                      <a:pos x="42" y="155"/>
                    </a:cxn>
                    <a:cxn ang="0">
                      <a:pos x="34" y="197"/>
                    </a:cxn>
                    <a:cxn ang="0">
                      <a:pos x="27" y="231"/>
                    </a:cxn>
                    <a:cxn ang="0">
                      <a:pos x="25" y="240"/>
                    </a:cxn>
                    <a:cxn ang="0">
                      <a:pos x="31" y="233"/>
                    </a:cxn>
                    <a:cxn ang="0">
                      <a:pos x="55" y="207"/>
                    </a:cxn>
                    <a:cxn ang="0">
                      <a:pos x="87" y="173"/>
                    </a:cxn>
                    <a:cxn ang="0">
                      <a:pos x="127" y="178"/>
                    </a:cxn>
                    <a:cxn ang="0">
                      <a:pos x="215" y="153"/>
                    </a:cxn>
                    <a:cxn ang="0">
                      <a:pos x="255" y="89"/>
                    </a:cxn>
                    <a:cxn ang="0">
                      <a:pos x="215" y="24"/>
                    </a:cxn>
                    <a:cxn ang="0">
                      <a:pos x="59" y="149"/>
                    </a:cxn>
                    <a:cxn ang="0">
                      <a:pos x="59" y="147"/>
                    </a:cxn>
                    <a:cxn ang="0">
                      <a:pos x="57" y="147"/>
                    </a:cxn>
                    <a:cxn ang="0">
                      <a:pos x="15" y="89"/>
                    </a:cxn>
                    <a:cxn ang="0">
                      <a:pos x="127" y="15"/>
                    </a:cxn>
                    <a:cxn ang="0">
                      <a:pos x="240" y="89"/>
                    </a:cxn>
                    <a:cxn ang="0">
                      <a:pos x="127" y="163"/>
                    </a:cxn>
                    <a:cxn ang="0">
                      <a:pos x="83" y="157"/>
                    </a:cxn>
                    <a:cxn ang="0">
                      <a:pos x="82" y="156"/>
                    </a:cxn>
                    <a:cxn ang="0">
                      <a:pos x="81" y="158"/>
                    </a:cxn>
                    <a:cxn ang="0">
                      <a:pos x="50" y="191"/>
                    </a:cxn>
                    <a:cxn ang="0">
                      <a:pos x="59" y="149"/>
                    </a:cxn>
                  </a:cxnLst>
                  <a:rect l="0" t="0" r="r" b="b"/>
                  <a:pathLst>
                    <a:path w="255" h="240">
                      <a:moveTo>
                        <a:pt x="215" y="24"/>
                      </a:moveTo>
                      <a:cubicBezTo>
                        <a:pt x="192" y="8"/>
                        <a:pt x="160" y="0"/>
                        <a:pt x="127" y="0"/>
                      </a:cubicBezTo>
                      <a:cubicBezTo>
                        <a:pt x="94" y="0"/>
                        <a:pt x="63" y="8"/>
                        <a:pt x="39" y="24"/>
                      </a:cubicBezTo>
                      <a:cubicBezTo>
                        <a:pt x="14" y="41"/>
                        <a:pt x="0" y="64"/>
                        <a:pt x="0" y="89"/>
                      </a:cubicBezTo>
                      <a:cubicBezTo>
                        <a:pt x="0" y="114"/>
                        <a:pt x="15" y="138"/>
                        <a:pt x="42" y="155"/>
                      </a:cubicBezTo>
                      <a:cubicBezTo>
                        <a:pt x="34" y="197"/>
                        <a:pt x="34" y="197"/>
                        <a:pt x="34" y="197"/>
                      </a:cubicBezTo>
                      <a:cubicBezTo>
                        <a:pt x="27" y="231"/>
                        <a:pt x="27" y="231"/>
                        <a:pt x="27" y="231"/>
                      </a:cubicBezTo>
                      <a:cubicBezTo>
                        <a:pt x="25" y="240"/>
                        <a:pt x="25" y="240"/>
                        <a:pt x="25" y="240"/>
                      </a:cubicBezTo>
                      <a:cubicBezTo>
                        <a:pt x="31" y="233"/>
                        <a:pt x="31" y="233"/>
                        <a:pt x="31" y="233"/>
                      </a:cubicBezTo>
                      <a:cubicBezTo>
                        <a:pt x="55" y="207"/>
                        <a:pt x="55" y="207"/>
                        <a:pt x="55" y="207"/>
                      </a:cubicBezTo>
                      <a:cubicBezTo>
                        <a:pt x="87" y="173"/>
                        <a:pt x="87" y="173"/>
                        <a:pt x="87" y="173"/>
                      </a:cubicBezTo>
                      <a:cubicBezTo>
                        <a:pt x="100" y="176"/>
                        <a:pt x="113" y="178"/>
                        <a:pt x="127" y="178"/>
                      </a:cubicBezTo>
                      <a:cubicBezTo>
                        <a:pt x="160" y="178"/>
                        <a:pt x="192" y="169"/>
                        <a:pt x="215" y="153"/>
                      </a:cubicBezTo>
                      <a:cubicBezTo>
                        <a:pt x="241" y="136"/>
                        <a:pt x="255" y="113"/>
                        <a:pt x="255" y="89"/>
                      </a:cubicBezTo>
                      <a:cubicBezTo>
                        <a:pt x="255" y="64"/>
                        <a:pt x="241" y="41"/>
                        <a:pt x="215" y="24"/>
                      </a:cubicBezTo>
                      <a:close/>
                      <a:moveTo>
                        <a:pt x="59" y="149"/>
                      </a:moveTo>
                      <a:cubicBezTo>
                        <a:pt x="59" y="147"/>
                        <a:pt x="59" y="147"/>
                        <a:pt x="59" y="147"/>
                      </a:cubicBezTo>
                      <a:cubicBezTo>
                        <a:pt x="57" y="147"/>
                        <a:pt x="57" y="147"/>
                        <a:pt x="57" y="147"/>
                      </a:cubicBezTo>
                      <a:cubicBezTo>
                        <a:pt x="30" y="132"/>
                        <a:pt x="15" y="111"/>
                        <a:pt x="15" y="89"/>
                      </a:cubicBezTo>
                      <a:cubicBezTo>
                        <a:pt x="15" y="48"/>
                        <a:pt x="65" y="15"/>
                        <a:pt x="127" y="15"/>
                      </a:cubicBezTo>
                      <a:cubicBezTo>
                        <a:pt x="189" y="15"/>
                        <a:pt x="240" y="48"/>
                        <a:pt x="240" y="89"/>
                      </a:cubicBezTo>
                      <a:cubicBezTo>
                        <a:pt x="240" y="129"/>
                        <a:pt x="189" y="163"/>
                        <a:pt x="127" y="163"/>
                      </a:cubicBezTo>
                      <a:cubicBezTo>
                        <a:pt x="112" y="163"/>
                        <a:pt x="97" y="161"/>
                        <a:pt x="83" y="157"/>
                      </a:cubicBezTo>
                      <a:cubicBezTo>
                        <a:pt x="82" y="156"/>
                        <a:pt x="82" y="156"/>
                        <a:pt x="82" y="156"/>
                      </a:cubicBezTo>
                      <a:cubicBezTo>
                        <a:pt x="81" y="158"/>
                        <a:pt x="81" y="158"/>
                        <a:pt x="81" y="158"/>
                      </a:cubicBezTo>
                      <a:cubicBezTo>
                        <a:pt x="50" y="191"/>
                        <a:pt x="50" y="191"/>
                        <a:pt x="50" y="191"/>
                      </a:cubicBezTo>
                      <a:lnTo>
                        <a:pt x="59" y="14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8100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983572">
                    <a:defRPr/>
                  </a:pPr>
                  <a:endParaRPr lang="en-US" kern="0" spc="-163">
                    <a:solidFill>
                      <a:srgbClr val="FFFFFF">
                        <a:lumMod val="50000"/>
                      </a:srgbClr>
                    </a:solidFill>
                  </a:endParaRPr>
                </a:p>
              </p:txBody>
            </p:sp>
            <p:sp>
              <p:nvSpPr>
                <p:cNvPr id="24" name="Freeform 169"/>
                <p:cNvSpPr>
                  <a:spLocks/>
                </p:cNvSpPr>
                <p:nvPr/>
              </p:nvSpPr>
              <p:spPr bwMode="black">
                <a:xfrm>
                  <a:off x="5295080" y="4518768"/>
                  <a:ext cx="168929" cy="167031"/>
                </a:xfrm>
                <a:custGeom>
                  <a:avLst/>
                  <a:gdLst/>
                  <a:ahLst/>
                  <a:cxnLst>
                    <a:cxn ang="0">
                      <a:pos x="203" y="74"/>
                    </a:cxn>
                    <a:cxn ang="0">
                      <a:pos x="170" y="20"/>
                    </a:cxn>
                    <a:cxn ang="0">
                      <a:pos x="98" y="0"/>
                    </a:cxn>
                    <a:cxn ang="0">
                      <a:pos x="95" y="0"/>
                    </a:cxn>
                    <a:cxn ang="0">
                      <a:pos x="95" y="3"/>
                    </a:cxn>
                    <a:cxn ang="0">
                      <a:pos x="96" y="11"/>
                    </a:cxn>
                    <a:cxn ang="0">
                      <a:pos x="96" y="13"/>
                    </a:cxn>
                    <a:cxn ang="0">
                      <a:pos x="99" y="13"/>
                    </a:cxn>
                    <a:cxn ang="0">
                      <a:pos x="190" y="74"/>
                    </a:cxn>
                    <a:cxn ang="0">
                      <a:pos x="155" y="121"/>
                    </a:cxn>
                    <a:cxn ang="0">
                      <a:pos x="153" y="122"/>
                    </a:cxn>
                    <a:cxn ang="0">
                      <a:pos x="153" y="124"/>
                    </a:cxn>
                    <a:cxn ang="0">
                      <a:pos x="160" y="157"/>
                    </a:cxn>
                    <a:cxn ang="0">
                      <a:pos x="136" y="130"/>
                    </a:cxn>
                    <a:cxn ang="0">
                      <a:pos x="134" y="129"/>
                    </a:cxn>
                    <a:cxn ang="0">
                      <a:pos x="133" y="130"/>
                    </a:cxn>
                    <a:cxn ang="0">
                      <a:pos x="97" y="134"/>
                    </a:cxn>
                    <a:cxn ang="0">
                      <a:pos x="15" y="102"/>
                    </a:cxn>
                    <a:cxn ang="0">
                      <a:pos x="14" y="100"/>
                    </a:cxn>
                    <a:cxn ang="0">
                      <a:pos x="12" y="101"/>
                    </a:cxn>
                    <a:cxn ang="0">
                      <a:pos x="4" y="103"/>
                    </a:cxn>
                    <a:cxn ang="0">
                      <a:pos x="0" y="104"/>
                    </a:cxn>
                    <a:cxn ang="0">
                      <a:pos x="2" y="107"/>
                    </a:cxn>
                    <a:cxn ang="0">
                      <a:pos x="24" y="127"/>
                    </a:cxn>
                    <a:cxn ang="0">
                      <a:pos x="97" y="148"/>
                    </a:cxn>
                    <a:cxn ang="0">
                      <a:pos x="130" y="144"/>
                    </a:cxn>
                    <a:cxn ang="0">
                      <a:pos x="156" y="172"/>
                    </a:cxn>
                    <a:cxn ang="0">
                      <a:pos x="176" y="194"/>
                    </a:cxn>
                    <a:cxn ang="0">
                      <a:pos x="182" y="200"/>
                    </a:cxn>
                    <a:cxn ang="0">
                      <a:pos x="180" y="192"/>
                    </a:cxn>
                    <a:cxn ang="0">
                      <a:pos x="175" y="163"/>
                    </a:cxn>
                    <a:cxn ang="0">
                      <a:pos x="168" y="129"/>
                    </a:cxn>
                    <a:cxn ang="0">
                      <a:pos x="203" y="74"/>
                    </a:cxn>
                  </a:cxnLst>
                  <a:rect l="0" t="0" r="r" b="b"/>
                  <a:pathLst>
                    <a:path w="203" h="200">
                      <a:moveTo>
                        <a:pt x="203" y="74"/>
                      </a:moveTo>
                      <a:cubicBezTo>
                        <a:pt x="203" y="53"/>
                        <a:pt x="191" y="34"/>
                        <a:pt x="170" y="20"/>
                      </a:cubicBezTo>
                      <a:cubicBezTo>
                        <a:pt x="151" y="7"/>
                        <a:pt x="125" y="0"/>
                        <a:pt x="98" y="0"/>
                      </a:cubicBezTo>
                      <a:cubicBezTo>
                        <a:pt x="95" y="0"/>
                        <a:pt x="95" y="0"/>
                        <a:pt x="95" y="0"/>
                      </a:cubicBezTo>
                      <a:cubicBezTo>
                        <a:pt x="95" y="3"/>
                        <a:pt x="95" y="3"/>
                        <a:pt x="95" y="3"/>
                      </a:cubicBezTo>
                      <a:cubicBezTo>
                        <a:pt x="96" y="5"/>
                        <a:pt x="96" y="8"/>
                        <a:pt x="96" y="11"/>
                      </a:cubicBezTo>
                      <a:cubicBezTo>
                        <a:pt x="96" y="13"/>
                        <a:pt x="96" y="13"/>
                        <a:pt x="96" y="13"/>
                      </a:cubicBezTo>
                      <a:cubicBezTo>
                        <a:pt x="99" y="13"/>
                        <a:pt x="99" y="13"/>
                        <a:pt x="99" y="13"/>
                      </a:cubicBezTo>
                      <a:cubicBezTo>
                        <a:pt x="149" y="14"/>
                        <a:pt x="190" y="41"/>
                        <a:pt x="190" y="74"/>
                      </a:cubicBezTo>
                      <a:cubicBezTo>
                        <a:pt x="190" y="92"/>
                        <a:pt x="177" y="110"/>
                        <a:pt x="155" y="121"/>
                      </a:cubicBezTo>
                      <a:cubicBezTo>
                        <a:pt x="153" y="122"/>
                        <a:pt x="153" y="122"/>
                        <a:pt x="153" y="122"/>
                      </a:cubicBezTo>
                      <a:cubicBezTo>
                        <a:pt x="153" y="124"/>
                        <a:pt x="153" y="124"/>
                        <a:pt x="153" y="124"/>
                      </a:cubicBezTo>
                      <a:cubicBezTo>
                        <a:pt x="160" y="157"/>
                        <a:pt x="160" y="157"/>
                        <a:pt x="160" y="157"/>
                      </a:cubicBezTo>
                      <a:cubicBezTo>
                        <a:pt x="136" y="130"/>
                        <a:pt x="136" y="130"/>
                        <a:pt x="136" y="130"/>
                      </a:cubicBezTo>
                      <a:cubicBezTo>
                        <a:pt x="134" y="129"/>
                        <a:pt x="134" y="129"/>
                        <a:pt x="134" y="129"/>
                      </a:cubicBezTo>
                      <a:cubicBezTo>
                        <a:pt x="133" y="130"/>
                        <a:pt x="133" y="130"/>
                        <a:pt x="133" y="130"/>
                      </a:cubicBezTo>
                      <a:cubicBezTo>
                        <a:pt x="122" y="133"/>
                        <a:pt x="109" y="134"/>
                        <a:pt x="97" y="134"/>
                      </a:cubicBezTo>
                      <a:cubicBezTo>
                        <a:pt x="62" y="134"/>
                        <a:pt x="31" y="122"/>
                        <a:pt x="15" y="102"/>
                      </a:cubicBezTo>
                      <a:cubicBezTo>
                        <a:pt x="14" y="100"/>
                        <a:pt x="14" y="100"/>
                        <a:pt x="14" y="100"/>
                      </a:cubicBezTo>
                      <a:cubicBezTo>
                        <a:pt x="12" y="101"/>
                        <a:pt x="12" y="101"/>
                        <a:pt x="12" y="101"/>
                      </a:cubicBezTo>
                      <a:cubicBezTo>
                        <a:pt x="10" y="102"/>
                        <a:pt x="7" y="102"/>
                        <a:pt x="4" y="103"/>
                      </a:cubicBezTo>
                      <a:cubicBezTo>
                        <a:pt x="0" y="104"/>
                        <a:pt x="0" y="104"/>
                        <a:pt x="0" y="104"/>
                      </a:cubicBezTo>
                      <a:cubicBezTo>
                        <a:pt x="2" y="107"/>
                        <a:pt x="2" y="107"/>
                        <a:pt x="2" y="107"/>
                      </a:cubicBezTo>
                      <a:cubicBezTo>
                        <a:pt x="8" y="115"/>
                        <a:pt x="15" y="121"/>
                        <a:pt x="24" y="127"/>
                      </a:cubicBezTo>
                      <a:cubicBezTo>
                        <a:pt x="44" y="141"/>
                        <a:pt x="70" y="148"/>
                        <a:pt x="97" y="148"/>
                      </a:cubicBezTo>
                      <a:cubicBezTo>
                        <a:pt x="108" y="148"/>
                        <a:pt x="119" y="147"/>
                        <a:pt x="130" y="144"/>
                      </a:cubicBezTo>
                      <a:cubicBezTo>
                        <a:pt x="156" y="172"/>
                        <a:pt x="156" y="172"/>
                        <a:pt x="156" y="172"/>
                      </a:cubicBezTo>
                      <a:cubicBezTo>
                        <a:pt x="176" y="194"/>
                        <a:pt x="176" y="194"/>
                        <a:pt x="176" y="194"/>
                      </a:cubicBezTo>
                      <a:cubicBezTo>
                        <a:pt x="182" y="200"/>
                        <a:pt x="182" y="200"/>
                        <a:pt x="182" y="200"/>
                      </a:cubicBezTo>
                      <a:cubicBezTo>
                        <a:pt x="180" y="192"/>
                        <a:pt x="180" y="192"/>
                        <a:pt x="180" y="192"/>
                      </a:cubicBezTo>
                      <a:cubicBezTo>
                        <a:pt x="175" y="163"/>
                        <a:pt x="175" y="163"/>
                        <a:pt x="175" y="163"/>
                      </a:cubicBezTo>
                      <a:cubicBezTo>
                        <a:pt x="168" y="129"/>
                        <a:pt x="168" y="129"/>
                        <a:pt x="168" y="129"/>
                      </a:cubicBezTo>
                      <a:cubicBezTo>
                        <a:pt x="190" y="115"/>
                        <a:pt x="203" y="95"/>
                        <a:pt x="203" y="7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8100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983572">
                    <a:defRPr/>
                  </a:pPr>
                  <a:endParaRPr lang="en-US" kern="0" spc="-163">
                    <a:solidFill>
                      <a:srgbClr val="FFFFFF">
                        <a:lumMod val="50000"/>
                      </a:srgbClr>
                    </a:solidFill>
                  </a:endParaRPr>
                </a:p>
              </p:txBody>
            </p:sp>
          </p:grpSp>
        </p:grpSp>
        <p:grpSp>
          <p:nvGrpSpPr>
            <p:cNvPr id="25" name="组合 24"/>
            <p:cNvGrpSpPr/>
            <p:nvPr/>
          </p:nvGrpSpPr>
          <p:grpSpPr>
            <a:xfrm>
              <a:off x="355090" y="2223015"/>
              <a:ext cx="3997977" cy="2560724"/>
              <a:chOff x="1354773" y="4012237"/>
              <a:chExt cx="3997977" cy="2560724"/>
            </a:xfrm>
          </p:grpSpPr>
          <p:grpSp>
            <p:nvGrpSpPr>
              <p:cNvPr id="26" name="virtualization"/>
              <p:cNvGrpSpPr/>
              <p:nvPr/>
            </p:nvGrpSpPr>
            <p:grpSpPr>
              <a:xfrm>
                <a:off x="1855930" y="4012237"/>
                <a:ext cx="3496820" cy="1427383"/>
                <a:chOff x="7882119" y="-1443536"/>
                <a:chExt cx="5487667" cy="2237206"/>
              </a:xfrm>
            </p:grpSpPr>
            <p:sp>
              <p:nvSpPr>
                <p:cNvPr id="28" name="TextBox 27"/>
                <p:cNvSpPr txBox="1"/>
                <p:nvPr/>
              </p:nvSpPr>
              <p:spPr>
                <a:xfrm>
                  <a:off x="7882119" y="-1443536"/>
                  <a:ext cx="5487667" cy="1031999"/>
                </a:xfrm>
                <a:prstGeom prst="rect">
                  <a:avLst/>
                </a:prstGeom>
                <a:noFill/>
              </p:spPr>
              <p:txBody>
                <a:bodyPr wrap="square" lIns="0" tIns="34973" rIns="0" bIns="0" rtlCol="0" anchor="t" anchorCtr="0">
                  <a:spAutoFit/>
                </a:bodyPr>
                <a:lstStyle/>
                <a:p>
                  <a:pPr defTabSz="386738">
                    <a:lnSpc>
                      <a:spcPct val="90000"/>
                    </a:lnSpc>
                  </a:pPr>
                  <a:r>
                    <a:rPr lang="zh-CN" altLang="en-US" sz="2800" spc="-45" dirty="0">
                      <a:solidFill>
                        <a:srgbClr val="FF6600"/>
                      </a:solidFill>
                      <a:ea typeface="微软雅黑" panose="020B0503020204020204" pitchFamily="34" charset="-122"/>
                      <a:cs typeface="Segoe UI" pitchFamily="34" charset="0"/>
                    </a:rPr>
                    <a:t>呼叫中心</a:t>
                  </a:r>
                  <a:r>
                    <a:rPr lang="en-US" altLang="zh-CN" sz="2800" spc="-45" dirty="0">
                      <a:solidFill>
                        <a:srgbClr val="FF6600"/>
                      </a:solidFill>
                      <a:ea typeface="微软雅黑" panose="020B0503020204020204" pitchFamily="34" charset="-122"/>
                      <a:cs typeface="Segoe UI" pitchFamily="34" charset="0"/>
                    </a:rPr>
                    <a:t>API</a:t>
                  </a:r>
                  <a:endParaRPr lang="en-US" sz="2800" spc="-45" dirty="0">
                    <a:solidFill>
                      <a:srgbClr val="FF6600"/>
                    </a:solidFill>
                    <a:ea typeface="微软雅黑" panose="020B0503020204020204" pitchFamily="34" charset="-122"/>
                    <a:cs typeface="Segoe UI" pitchFamily="34" charset="0"/>
                  </a:endParaRPr>
                </a:p>
              </p:txBody>
            </p:sp>
            <p:grpSp>
              <p:nvGrpSpPr>
                <p:cNvPr id="29" name="Group 487"/>
                <p:cNvGrpSpPr>
                  <a:grpSpLocks noChangeAspect="1"/>
                </p:cNvGrpSpPr>
                <p:nvPr/>
              </p:nvGrpSpPr>
              <p:grpSpPr bwMode="black">
                <a:xfrm>
                  <a:off x="8162968" y="308884"/>
                  <a:ext cx="628004" cy="484786"/>
                  <a:chOff x="7010400" y="2133600"/>
                  <a:chExt cx="1379538" cy="1065213"/>
                </a:xfrm>
              </p:grpSpPr>
              <p:sp>
                <p:nvSpPr>
                  <p:cNvPr id="30" name="Freeform 161"/>
                  <p:cNvSpPr>
                    <a:spLocks/>
                  </p:cNvSpPr>
                  <p:nvPr/>
                </p:nvSpPr>
                <p:spPr bwMode="black">
                  <a:xfrm>
                    <a:off x="7189788" y="2416175"/>
                    <a:ext cx="57150" cy="49213"/>
                  </a:xfrm>
                  <a:custGeom>
                    <a:avLst/>
                    <a:gdLst>
                      <a:gd name="T0" fmla="*/ 36 w 36"/>
                      <a:gd name="T1" fmla="*/ 15 h 31"/>
                      <a:gd name="T2" fmla="*/ 28 w 36"/>
                      <a:gd name="T3" fmla="*/ 0 h 31"/>
                      <a:gd name="T4" fmla="*/ 0 w 36"/>
                      <a:gd name="T5" fmla="*/ 16 h 31"/>
                      <a:gd name="T6" fmla="*/ 8 w 36"/>
                      <a:gd name="T7" fmla="*/ 31 h 31"/>
                      <a:gd name="T8" fmla="*/ 36 w 36"/>
                      <a:gd name="T9" fmla="*/ 15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6" h="31">
                        <a:moveTo>
                          <a:pt x="36" y="15"/>
                        </a:moveTo>
                        <a:lnTo>
                          <a:pt x="28" y="0"/>
                        </a:lnTo>
                        <a:lnTo>
                          <a:pt x="0" y="16"/>
                        </a:lnTo>
                        <a:lnTo>
                          <a:pt x="8" y="31"/>
                        </a:lnTo>
                        <a:lnTo>
                          <a:pt x="36" y="15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xtLst/>
                </p:spPr>
                <p:txBody>
                  <a:bodyPr vert="horz" wrap="square" lIns="69945" tIns="34973" rIns="69945" bIns="34973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580246"/>
                    <a:endParaRPr lang="en-US" dirty="0">
                      <a:solidFill>
                        <a:schemeClr val="tx2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" name="Freeform 162"/>
                  <p:cNvSpPr>
                    <a:spLocks/>
                  </p:cNvSpPr>
                  <p:nvPr/>
                </p:nvSpPr>
                <p:spPr bwMode="black">
                  <a:xfrm>
                    <a:off x="7539038" y="2225675"/>
                    <a:ext cx="57150" cy="47625"/>
                  </a:xfrm>
                  <a:custGeom>
                    <a:avLst/>
                    <a:gdLst>
                      <a:gd name="T0" fmla="*/ 36 w 36"/>
                      <a:gd name="T1" fmla="*/ 14 h 30"/>
                      <a:gd name="T2" fmla="*/ 28 w 36"/>
                      <a:gd name="T3" fmla="*/ 0 h 30"/>
                      <a:gd name="T4" fmla="*/ 0 w 36"/>
                      <a:gd name="T5" fmla="*/ 15 h 30"/>
                      <a:gd name="T6" fmla="*/ 8 w 36"/>
                      <a:gd name="T7" fmla="*/ 30 h 30"/>
                      <a:gd name="T8" fmla="*/ 36 w 36"/>
                      <a:gd name="T9" fmla="*/ 14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6" h="30">
                        <a:moveTo>
                          <a:pt x="36" y="14"/>
                        </a:moveTo>
                        <a:lnTo>
                          <a:pt x="28" y="0"/>
                        </a:lnTo>
                        <a:lnTo>
                          <a:pt x="0" y="15"/>
                        </a:lnTo>
                        <a:lnTo>
                          <a:pt x="8" y="30"/>
                        </a:lnTo>
                        <a:lnTo>
                          <a:pt x="36" y="14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xtLst/>
                </p:spPr>
                <p:txBody>
                  <a:bodyPr vert="horz" wrap="square" lIns="69945" tIns="34973" rIns="69945" bIns="34973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580246"/>
                    <a:endParaRPr lang="en-US" dirty="0">
                      <a:solidFill>
                        <a:schemeClr val="tx2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" name="Freeform 163"/>
                  <p:cNvSpPr>
                    <a:spLocks/>
                  </p:cNvSpPr>
                  <p:nvPr/>
                </p:nvSpPr>
                <p:spPr bwMode="black">
                  <a:xfrm>
                    <a:off x="7329488" y="2339975"/>
                    <a:ext cx="57150" cy="47625"/>
                  </a:xfrm>
                  <a:custGeom>
                    <a:avLst/>
                    <a:gdLst>
                      <a:gd name="T0" fmla="*/ 36 w 36"/>
                      <a:gd name="T1" fmla="*/ 15 h 30"/>
                      <a:gd name="T2" fmla="*/ 28 w 36"/>
                      <a:gd name="T3" fmla="*/ 0 h 30"/>
                      <a:gd name="T4" fmla="*/ 0 w 36"/>
                      <a:gd name="T5" fmla="*/ 16 h 30"/>
                      <a:gd name="T6" fmla="*/ 8 w 36"/>
                      <a:gd name="T7" fmla="*/ 30 h 30"/>
                      <a:gd name="T8" fmla="*/ 36 w 36"/>
                      <a:gd name="T9" fmla="*/ 15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6" h="30">
                        <a:moveTo>
                          <a:pt x="36" y="15"/>
                        </a:moveTo>
                        <a:lnTo>
                          <a:pt x="28" y="0"/>
                        </a:lnTo>
                        <a:lnTo>
                          <a:pt x="0" y="16"/>
                        </a:lnTo>
                        <a:lnTo>
                          <a:pt x="8" y="30"/>
                        </a:lnTo>
                        <a:lnTo>
                          <a:pt x="36" y="15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xtLst/>
                </p:spPr>
                <p:txBody>
                  <a:bodyPr vert="horz" wrap="square" lIns="69945" tIns="34973" rIns="69945" bIns="34973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580246"/>
                    <a:endParaRPr lang="en-US" dirty="0">
                      <a:solidFill>
                        <a:schemeClr val="tx2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" name="Freeform 164"/>
                  <p:cNvSpPr>
                    <a:spLocks/>
                  </p:cNvSpPr>
                  <p:nvPr/>
                </p:nvSpPr>
                <p:spPr bwMode="black">
                  <a:xfrm>
                    <a:off x="7399338" y="2301875"/>
                    <a:ext cx="57150" cy="47625"/>
                  </a:xfrm>
                  <a:custGeom>
                    <a:avLst/>
                    <a:gdLst>
                      <a:gd name="T0" fmla="*/ 36 w 36"/>
                      <a:gd name="T1" fmla="*/ 15 h 30"/>
                      <a:gd name="T2" fmla="*/ 28 w 36"/>
                      <a:gd name="T3" fmla="*/ 0 h 30"/>
                      <a:gd name="T4" fmla="*/ 0 w 36"/>
                      <a:gd name="T5" fmla="*/ 15 h 30"/>
                      <a:gd name="T6" fmla="*/ 8 w 36"/>
                      <a:gd name="T7" fmla="*/ 30 h 30"/>
                      <a:gd name="T8" fmla="*/ 36 w 36"/>
                      <a:gd name="T9" fmla="*/ 15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6" h="30">
                        <a:moveTo>
                          <a:pt x="36" y="15"/>
                        </a:moveTo>
                        <a:lnTo>
                          <a:pt x="28" y="0"/>
                        </a:lnTo>
                        <a:lnTo>
                          <a:pt x="0" y="15"/>
                        </a:lnTo>
                        <a:lnTo>
                          <a:pt x="8" y="30"/>
                        </a:lnTo>
                        <a:lnTo>
                          <a:pt x="36" y="15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xtLst/>
                </p:spPr>
                <p:txBody>
                  <a:bodyPr vert="horz" wrap="square" lIns="69945" tIns="34973" rIns="69945" bIns="34973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580246"/>
                    <a:endParaRPr lang="en-US" dirty="0">
                      <a:solidFill>
                        <a:schemeClr val="tx2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" name="Freeform 165"/>
                  <p:cNvSpPr>
                    <a:spLocks/>
                  </p:cNvSpPr>
                  <p:nvPr/>
                </p:nvSpPr>
                <p:spPr bwMode="black">
                  <a:xfrm>
                    <a:off x="7469188" y="2263775"/>
                    <a:ext cx="58738" cy="47625"/>
                  </a:xfrm>
                  <a:custGeom>
                    <a:avLst/>
                    <a:gdLst>
                      <a:gd name="T0" fmla="*/ 37 w 37"/>
                      <a:gd name="T1" fmla="*/ 14 h 30"/>
                      <a:gd name="T2" fmla="*/ 29 w 37"/>
                      <a:gd name="T3" fmla="*/ 0 h 30"/>
                      <a:gd name="T4" fmla="*/ 0 w 37"/>
                      <a:gd name="T5" fmla="*/ 15 h 30"/>
                      <a:gd name="T6" fmla="*/ 8 w 37"/>
                      <a:gd name="T7" fmla="*/ 30 h 30"/>
                      <a:gd name="T8" fmla="*/ 37 w 37"/>
                      <a:gd name="T9" fmla="*/ 14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7" h="30">
                        <a:moveTo>
                          <a:pt x="37" y="14"/>
                        </a:moveTo>
                        <a:lnTo>
                          <a:pt x="29" y="0"/>
                        </a:lnTo>
                        <a:lnTo>
                          <a:pt x="0" y="15"/>
                        </a:lnTo>
                        <a:lnTo>
                          <a:pt x="8" y="30"/>
                        </a:lnTo>
                        <a:lnTo>
                          <a:pt x="37" y="14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xtLst/>
                </p:spPr>
                <p:txBody>
                  <a:bodyPr vert="horz" wrap="square" lIns="69945" tIns="34973" rIns="69945" bIns="34973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580246"/>
                    <a:endParaRPr lang="en-US" dirty="0">
                      <a:solidFill>
                        <a:schemeClr val="tx2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5" name="Freeform 166"/>
                  <p:cNvSpPr>
                    <a:spLocks/>
                  </p:cNvSpPr>
                  <p:nvPr/>
                </p:nvSpPr>
                <p:spPr bwMode="black">
                  <a:xfrm>
                    <a:off x="7011988" y="2725738"/>
                    <a:ext cx="31750" cy="52388"/>
                  </a:xfrm>
                  <a:custGeom>
                    <a:avLst/>
                    <a:gdLst>
                      <a:gd name="T0" fmla="*/ 40 w 41"/>
                      <a:gd name="T1" fmla="*/ 60 h 71"/>
                      <a:gd name="T2" fmla="*/ 36 w 41"/>
                      <a:gd name="T3" fmla="*/ 7 h 71"/>
                      <a:gd name="T4" fmla="*/ 35 w 41"/>
                      <a:gd name="T5" fmla="*/ 0 h 71"/>
                      <a:gd name="T6" fmla="*/ 0 w 41"/>
                      <a:gd name="T7" fmla="*/ 2 h 71"/>
                      <a:gd name="T8" fmla="*/ 0 w 41"/>
                      <a:gd name="T9" fmla="*/ 10 h 71"/>
                      <a:gd name="T10" fmla="*/ 5 w 41"/>
                      <a:gd name="T11" fmla="*/ 64 h 71"/>
                      <a:gd name="T12" fmla="*/ 6 w 41"/>
                      <a:gd name="T13" fmla="*/ 71 h 71"/>
                      <a:gd name="T14" fmla="*/ 41 w 41"/>
                      <a:gd name="T15" fmla="*/ 67 h 71"/>
                      <a:gd name="T16" fmla="*/ 40 w 41"/>
                      <a:gd name="T17" fmla="*/ 60 h 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1" h="71">
                        <a:moveTo>
                          <a:pt x="40" y="60"/>
                        </a:moveTo>
                        <a:cubicBezTo>
                          <a:pt x="38" y="45"/>
                          <a:pt x="37" y="27"/>
                          <a:pt x="36" y="7"/>
                        </a:cubicBezTo>
                        <a:cubicBezTo>
                          <a:pt x="35" y="0"/>
                          <a:pt x="35" y="0"/>
                          <a:pt x="35" y="0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10"/>
                          <a:pt x="0" y="10"/>
                          <a:pt x="0" y="10"/>
                        </a:cubicBezTo>
                        <a:cubicBezTo>
                          <a:pt x="2" y="29"/>
                          <a:pt x="3" y="48"/>
                          <a:pt x="5" y="64"/>
                        </a:cubicBezTo>
                        <a:cubicBezTo>
                          <a:pt x="6" y="71"/>
                          <a:pt x="6" y="71"/>
                          <a:pt x="6" y="71"/>
                        </a:cubicBezTo>
                        <a:cubicBezTo>
                          <a:pt x="41" y="67"/>
                          <a:pt x="41" y="67"/>
                          <a:pt x="41" y="67"/>
                        </a:cubicBezTo>
                        <a:lnTo>
                          <a:pt x="40" y="6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xtLst/>
                </p:spPr>
                <p:txBody>
                  <a:bodyPr vert="horz" wrap="square" lIns="69945" tIns="34973" rIns="69945" bIns="34973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580246"/>
                    <a:endParaRPr lang="en-US" dirty="0">
                      <a:solidFill>
                        <a:schemeClr val="tx2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6" name="Freeform 167"/>
                  <p:cNvSpPr>
                    <a:spLocks/>
                  </p:cNvSpPr>
                  <p:nvPr/>
                </p:nvSpPr>
                <p:spPr bwMode="black">
                  <a:xfrm>
                    <a:off x="7116763" y="2451100"/>
                    <a:ext cx="57150" cy="31750"/>
                  </a:xfrm>
                  <a:custGeom>
                    <a:avLst/>
                    <a:gdLst>
                      <a:gd name="T0" fmla="*/ 51 w 77"/>
                      <a:gd name="T1" fmla="*/ 44 h 44"/>
                      <a:gd name="T2" fmla="*/ 70 w 77"/>
                      <a:gd name="T3" fmla="*/ 41 h 44"/>
                      <a:gd name="T4" fmla="*/ 77 w 77"/>
                      <a:gd name="T5" fmla="*/ 39 h 44"/>
                      <a:gd name="T6" fmla="*/ 67 w 77"/>
                      <a:gd name="T7" fmla="*/ 5 h 44"/>
                      <a:gd name="T8" fmla="*/ 60 w 77"/>
                      <a:gd name="T9" fmla="*/ 8 h 44"/>
                      <a:gd name="T10" fmla="*/ 18 w 77"/>
                      <a:gd name="T11" fmla="*/ 2 h 44"/>
                      <a:gd name="T12" fmla="*/ 11 w 77"/>
                      <a:gd name="T13" fmla="*/ 0 h 44"/>
                      <a:gd name="T14" fmla="*/ 0 w 77"/>
                      <a:gd name="T15" fmla="*/ 33 h 44"/>
                      <a:gd name="T16" fmla="*/ 7 w 77"/>
                      <a:gd name="T17" fmla="*/ 36 h 44"/>
                      <a:gd name="T18" fmla="*/ 51 w 77"/>
                      <a:gd name="T19" fmla="*/ 44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77" h="44">
                        <a:moveTo>
                          <a:pt x="51" y="44"/>
                        </a:moveTo>
                        <a:cubicBezTo>
                          <a:pt x="58" y="44"/>
                          <a:pt x="64" y="43"/>
                          <a:pt x="70" y="41"/>
                        </a:cubicBezTo>
                        <a:cubicBezTo>
                          <a:pt x="77" y="39"/>
                          <a:pt x="77" y="39"/>
                          <a:pt x="77" y="39"/>
                        </a:cubicBezTo>
                        <a:cubicBezTo>
                          <a:pt x="67" y="5"/>
                          <a:pt x="67" y="5"/>
                          <a:pt x="67" y="5"/>
                        </a:cubicBezTo>
                        <a:cubicBezTo>
                          <a:pt x="60" y="8"/>
                          <a:pt x="60" y="8"/>
                          <a:pt x="60" y="8"/>
                        </a:cubicBezTo>
                        <a:cubicBezTo>
                          <a:pt x="51" y="10"/>
                          <a:pt x="38" y="8"/>
                          <a:pt x="18" y="2"/>
                        </a:cubicBezTo>
                        <a:cubicBezTo>
                          <a:pt x="11" y="0"/>
                          <a:pt x="11" y="0"/>
                          <a:pt x="11" y="0"/>
                        </a:cubicBezTo>
                        <a:cubicBezTo>
                          <a:pt x="0" y="33"/>
                          <a:pt x="0" y="33"/>
                          <a:pt x="0" y="33"/>
                        </a:cubicBezTo>
                        <a:cubicBezTo>
                          <a:pt x="7" y="36"/>
                          <a:pt x="7" y="36"/>
                          <a:pt x="7" y="36"/>
                        </a:cubicBezTo>
                        <a:cubicBezTo>
                          <a:pt x="25" y="41"/>
                          <a:pt x="39" y="44"/>
                          <a:pt x="51" y="44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xtLst/>
                </p:spPr>
                <p:txBody>
                  <a:bodyPr vert="horz" wrap="square" lIns="69945" tIns="34973" rIns="69945" bIns="34973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580246"/>
                    <a:endParaRPr lang="en-US" dirty="0">
                      <a:solidFill>
                        <a:schemeClr val="tx2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7" name="Freeform 168"/>
                  <p:cNvSpPr>
                    <a:spLocks/>
                  </p:cNvSpPr>
                  <p:nvPr/>
                </p:nvSpPr>
                <p:spPr bwMode="black">
                  <a:xfrm>
                    <a:off x="7010400" y="2646363"/>
                    <a:ext cx="26988" cy="52388"/>
                  </a:xfrm>
                  <a:custGeom>
                    <a:avLst/>
                    <a:gdLst>
                      <a:gd name="T0" fmla="*/ 36 w 36"/>
                      <a:gd name="T1" fmla="*/ 61 h 70"/>
                      <a:gd name="T2" fmla="*/ 35 w 36"/>
                      <a:gd name="T3" fmla="*/ 22 h 70"/>
                      <a:gd name="T4" fmla="*/ 35 w 36"/>
                      <a:gd name="T5" fmla="*/ 8 h 70"/>
                      <a:gd name="T6" fmla="*/ 35 w 36"/>
                      <a:gd name="T7" fmla="*/ 1 h 70"/>
                      <a:gd name="T8" fmla="*/ 0 w 36"/>
                      <a:gd name="T9" fmla="*/ 0 h 70"/>
                      <a:gd name="T10" fmla="*/ 0 w 36"/>
                      <a:gd name="T11" fmla="*/ 8 h 70"/>
                      <a:gd name="T12" fmla="*/ 0 w 36"/>
                      <a:gd name="T13" fmla="*/ 22 h 70"/>
                      <a:gd name="T14" fmla="*/ 1 w 36"/>
                      <a:gd name="T15" fmla="*/ 62 h 70"/>
                      <a:gd name="T16" fmla="*/ 1 w 36"/>
                      <a:gd name="T17" fmla="*/ 70 h 70"/>
                      <a:gd name="T18" fmla="*/ 36 w 36"/>
                      <a:gd name="T19" fmla="*/ 68 h 70"/>
                      <a:gd name="T20" fmla="*/ 36 w 36"/>
                      <a:gd name="T21" fmla="*/ 61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6" h="70">
                        <a:moveTo>
                          <a:pt x="36" y="61"/>
                        </a:moveTo>
                        <a:cubicBezTo>
                          <a:pt x="35" y="47"/>
                          <a:pt x="35" y="34"/>
                          <a:pt x="35" y="22"/>
                        </a:cubicBezTo>
                        <a:cubicBezTo>
                          <a:pt x="35" y="17"/>
                          <a:pt x="35" y="13"/>
                          <a:pt x="35" y="8"/>
                        </a:cubicBezTo>
                        <a:cubicBezTo>
                          <a:pt x="35" y="1"/>
                          <a:pt x="35" y="1"/>
                          <a:pt x="35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12"/>
                          <a:pt x="0" y="17"/>
                          <a:pt x="0" y="22"/>
                        </a:cubicBezTo>
                        <a:cubicBezTo>
                          <a:pt x="0" y="34"/>
                          <a:pt x="0" y="48"/>
                          <a:pt x="1" y="62"/>
                        </a:cubicBezTo>
                        <a:cubicBezTo>
                          <a:pt x="1" y="70"/>
                          <a:pt x="1" y="70"/>
                          <a:pt x="1" y="70"/>
                        </a:cubicBezTo>
                        <a:cubicBezTo>
                          <a:pt x="36" y="68"/>
                          <a:pt x="36" y="68"/>
                          <a:pt x="36" y="68"/>
                        </a:cubicBezTo>
                        <a:lnTo>
                          <a:pt x="36" y="61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xtLst/>
                </p:spPr>
                <p:txBody>
                  <a:bodyPr vert="horz" wrap="square" lIns="69945" tIns="34973" rIns="69945" bIns="34973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580246"/>
                    <a:endParaRPr lang="en-US" dirty="0">
                      <a:solidFill>
                        <a:schemeClr val="tx2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8" name="Freeform 169"/>
                  <p:cNvSpPr>
                    <a:spLocks/>
                  </p:cNvSpPr>
                  <p:nvPr/>
                </p:nvSpPr>
                <p:spPr bwMode="black">
                  <a:xfrm>
                    <a:off x="7608888" y="2187575"/>
                    <a:ext cx="58738" cy="47625"/>
                  </a:xfrm>
                  <a:custGeom>
                    <a:avLst/>
                    <a:gdLst>
                      <a:gd name="T0" fmla="*/ 37 w 37"/>
                      <a:gd name="T1" fmla="*/ 14 h 30"/>
                      <a:gd name="T2" fmla="*/ 29 w 37"/>
                      <a:gd name="T3" fmla="*/ 0 h 30"/>
                      <a:gd name="T4" fmla="*/ 0 w 37"/>
                      <a:gd name="T5" fmla="*/ 15 h 30"/>
                      <a:gd name="T6" fmla="*/ 8 w 37"/>
                      <a:gd name="T7" fmla="*/ 30 h 30"/>
                      <a:gd name="T8" fmla="*/ 37 w 37"/>
                      <a:gd name="T9" fmla="*/ 14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7" h="30">
                        <a:moveTo>
                          <a:pt x="37" y="14"/>
                        </a:moveTo>
                        <a:lnTo>
                          <a:pt x="29" y="0"/>
                        </a:lnTo>
                        <a:lnTo>
                          <a:pt x="0" y="15"/>
                        </a:lnTo>
                        <a:lnTo>
                          <a:pt x="8" y="30"/>
                        </a:lnTo>
                        <a:lnTo>
                          <a:pt x="37" y="14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xtLst/>
                </p:spPr>
                <p:txBody>
                  <a:bodyPr vert="horz" wrap="square" lIns="69945" tIns="34973" rIns="69945" bIns="34973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580246"/>
                    <a:endParaRPr lang="en-US" dirty="0">
                      <a:solidFill>
                        <a:schemeClr val="tx2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9" name="Freeform 170"/>
                  <p:cNvSpPr>
                    <a:spLocks/>
                  </p:cNvSpPr>
                  <p:nvPr/>
                </p:nvSpPr>
                <p:spPr bwMode="black">
                  <a:xfrm>
                    <a:off x="7011988" y="2566988"/>
                    <a:ext cx="34925" cy="53975"/>
                  </a:xfrm>
                  <a:custGeom>
                    <a:avLst/>
                    <a:gdLst>
                      <a:gd name="T0" fmla="*/ 36 w 46"/>
                      <a:gd name="T1" fmla="*/ 64 h 72"/>
                      <a:gd name="T2" fmla="*/ 37 w 46"/>
                      <a:gd name="T3" fmla="*/ 61 h 72"/>
                      <a:gd name="T4" fmla="*/ 46 w 46"/>
                      <a:gd name="T5" fmla="*/ 21 h 72"/>
                      <a:gd name="T6" fmla="*/ 46 w 46"/>
                      <a:gd name="T7" fmla="*/ 7 h 72"/>
                      <a:gd name="T8" fmla="*/ 45 w 46"/>
                      <a:gd name="T9" fmla="*/ 0 h 72"/>
                      <a:gd name="T10" fmla="*/ 10 w 46"/>
                      <a:gd name="T11" fmla="*/ 2 h 72"/>
                      <a:gd name="T12" fmla="*/ 11 w 46"/>
                      <a:gd name="T13" fmla="*/ 10 h 72"/>
                      <a:gd name="T14" fmla="*/ 11 w 46"/>
                      <a:gd name="T15" fmla="*/ 21 h 72"/>
                      <a:gd name="T16" fmla="*/ 8 w 46"/>
                      <a:gd name="T17" fmla="*/ 42 h 72"/>
                      <a:gd name="T18" fmla="*/ 2 w 46"/>
                      <a:gd name="T19" fmla="*/ 56 h 72"/>
                      <a:gd name="T20" fmla="*/ 0 w 46"/>
                      <a:gd name="T21" fmla="*/ 63 h 72"/>
                      <a:gd name="T22" fmla="*/ 34 w 46"/>
                      <a:gd name="T23" fmla="*/ 72 h 72"/>
                      <a:gd name="T24" fmla="*/ 36 w 46"/>
                      <a:gd name="T25" fmla="*/ 64 h 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46" h="72">
                        <a:moveTo>
                          <a:pt x="36" y="64"/>
                        </a:moveTo>
                        <a:cubicBezTo>
                          <a:pt x="37" y="62"/>
                          <a:pt x="37" y="61"/>
                          <a:pt x="37" y="61"/>
                        </a:cubicBezTo>
                        <a:cubicBezTo>
                          <a:pt x="43" y="51"/>
                          <a:pt x="46" y="38"/>
                          <a:pt x="46" y="21"/>
                        </a:cubicBezTo>
                        <a:cubicBezTo>
                          <a:pt x="46" y="17"/>
                          <a:pt x="46" y="12"/>
                          <a:pt x="46" y="7"/>
                        </a:cubicBezTo>
                        <a:cubicBezTo>
                          <a:pt x="45" y="0"/>
                          <a:pt x="45" y="0"/>
                          <a:pt x="45" y="0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1" y="10"/>
                          <a:pt x="11" y="10"/>
                          <a:pt x="11" y="10"/>
                        </a:cubicBezTo>
                        <a:cubicBezTo>
                          <a:pt x="11" y="14"/>
                          <a:pt x="11" y="17"/>
                          <a:pt x="11" y="21"/>
                        </a:cubicBezTo>
                        <a:cubicBezTo>
                          <a:pt x="11" y="35"/>
                          <a:pt x="9" y="40"/>
                          <a:pt x="8" y="42"/>
                        </a:cubicBezTo>
                        <a:cubicBezTo>
                          <a:pt x="5" y="46"/>
                          <a:pt x="3" y="50"/>
                          <a:pt x="2" y="56"/>
                        </a:cubicBezTo>
                        <a:cubicBezTo>
                          <a:pt x="0" y="63"/>
                          <a:pt x="0" y="63"/>
                          <a:pt x="0" y="63"/>
                        </a:cubicBezTo>
                        <a:cubicBezTo>
                          <a:pt x="34" y="72"/>
                          <a:pt x="34" y="72"/>
                          <a:pt x="34" y="72"/>
                        </a:cubicBezTo>
                        <a:lnTo>
                          <a:pt x="36" y="64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xtLst/>
                </p:spPr>
                <p:txBody>
                  <a:bodyPr vert="horz" wrap="square" lIns="69945" tIns="34973" rIns="69945" bIns="34973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580246"/>
                    <a:endParaRPr lang="en-US" dirty="0">
                      <a:solidFill>
                        <a:schemeClr val="tx2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0" name="Freeform 171"/>
                  <p:cNvSpPr>
                    <a:spLocks/>
                  </p:cNvSpPr>
                  <p:nvPr/>
                </p:nvSpPr>
                <p:spPr bwMode="black">
                  <a:xfrm>
                    <a:off x="7011988" y="2484438"/>
                    <a:ext cx="34925" cy="57150"/>
                  </a:xfrm>
                  <a:custGeom>
                    <a:avLst/>
                    <a:gdLst>
                      <a:gd name="T0" fmla="*/ 5 w 46"/>
                      <a:gd name="T1" fmla="*/ 76 h 76"/>
                      <a:gd name="T2" fmla="*/ 39 w 46"/>
                      <a:gd name="T3" fmla="*/ 70 h 76"/>
                      <a:gd name="T4" fmla="*/ 38 w 46"/>
                      <a:gd name="T5" fmla="*/ 63 h 76"/>
                      <a:gd name="T6" fmla="*/ 36 w 46"/>
                      <a:gd name="T7" fmla="*/ 46 h 76"/>
                      <a:gd name="T8" fmla="*/ 43 w 46"/>
                      <a:gd name="T9" fmla="*/ 21 h 76"/>
                      <a:gd name="T10" fmla="*/ 46 w 46"/>
                      <a:gd name="T11" fmla="*/ 14 h 76"/>
                      <a:gd name="T12" fmla="*/ 13 w 46"/>
                      <a:gd name="T13" fmla="*/ 0 h 76"/>
                      <a:gd name="T14" fmla="*/ 11 w 46"/>
                      <a:gd name="T15" fmla="*/ 7 h 76"/>
                      <a:gd name="T16" fmla="*/ 0 w 46"/>
                      <a:gd name="T17" fmla="*/ 46 h 76"/>
                      <a:gd name="T18" fmla="*/ 3 w 46"/>
                      <a:gd name="T19" fmla="*/ 69 h 76"/>
                      <a:gd name="T20" fmla="*/ 5 w 46"/>
                      <a:gd name="T21" fmla="*/ 76 h 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6" h="76">
                        <a:moveTo>
                          <a:pt x="5" y="76"/>
                        </a:moveTo>
                        <a:cubicBezTo>
                          <a:pt x="39" y="70"/>
                          <a:pt x="39" y="70"/>
                          <a:pt x="39" y="70"/>
                        </a:cubicBezTo>
                        <a:cubicBezTo>
                          <a:pt x="38" y="63"/>
                          <a:pt x="38" y="63"/>
                          <a:pt x="38" y="63"/>
                        </a:cubicBezTo>
                        <a:cubicBezTo>
                          <a:pt x="37" y="58"/>
                          <a:pt x="36" y="49"/>
                          <a:pt x="36" y="46"/>
                        </a:cubicBezTo>
                        <a:cubicBezTo>
                          <a:pt x="36" y="43"/>
                          <a:pt x="37" y="35"/>
                          <a:pt x="43" y="21"/>
                        </a:cubicBezTo>
                        <a:cubicBezTo>
                          <a:pt x="46" y="14"/>
                          <a:pt x="46" y="14"/>
                          <a:pt x="46" y="14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1" y="7"/>
                          <a:pt x="11" y="7"/>
                          <a:pt x="11" y="7"/>
                        </a:cubicBezTo>
                        <a:cubicBezTo>
                          <a:pt x="6" y="18"/>
                          <a:pt x="0" y="34"/>
                          <a:pt x="0" y="46"/>
                        </a:cubicBezTo>
                        <a:cubicBezTo>
                          <a:pt x="0" y="51"/>
                          <a:pt x="1" y="58"/>
                          <a:pt x="3" y="69"/>
                        </a:cubicBezTo>
                        <a:lnTo>
                          <a:pt x="5" y="76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xtLst/>
                </p:spPr>
                <p:txBody>
                  <a:bodyPr vert="horz" wrap="square" lIns="69945" tIns="34973" rIns="69945" bIns="34973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580246"/>
                    <a:endParaRPr lang="en-US" dirty="0">
                      <a:solidFill>
                        <a:schemeClr val="tx2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1" name="Freeform 172"/>
                  <p:cNvSpPr>
                    <a:spLocks/>
                  </p:cNvSpPr>
                  <p:nvPr/>
                </p:nvSpPr>
                <p:spPr bwMode="black">
                  <a:xfrm>
                    <a:off x="8045450" y="2289175"/>
                    <a:ext cx="58738" cy="47625"/>
                  </a:xfrm>
                  <a:custGeom>
                    <a:avLst/>
                    <a:gdLst>
                      <a:gd name="T0" fmla="*/ 53 w 77"/>
                      <a:gd name="T1" fmla="*/ 61 h 64"/>
                      <a:gd name="T2" fmla="*/ 60 w 77"/>
                      <a:gd name="T3" fmla="*/ 64 h 64"/>
                      <a:gd name="T4" fmla="*/ 77 w 77"/>
                      <a:gd name="T5" fmla="*/ 34 h 64"/>
                      <a:gd name="T6" fmla="*/ 70 w 77"/>
                      <a:gd name="T7" fmla="*/ 30 h 64"/>
                      <a:gd name="T8" fmla="*/ 23 w 77"/>
                      <a:gd name="T9" fmla="*/ 4 h 64"/>
                      <a:gd name="T10" fmla="*/ 17 w 77"/>
                      <a:gd name="T11" fmla="*/ 0 h 64"/>
                      <a:gd name="T12" fmla="*/ 0 w 77"/>
                      <a:gd name="T13" fmla="*/ 31 h 64"/>
                      <a:gd name="T14" fmla="*/ 6 w 77"/>
                      <a:gd name="T15" fmla="*/ 35 h 64"/>
                      <a:gd name="T16" fmla="*/ 53 w 77"/>
                      <a:gd name="T17" fmla="*/ 61 h 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7" h="64">
                        <a:moveTo>
                          <a:pt x="53" y="61"/>
                        </a:moveTo>
                        <a:cubicBezTo>
                          <a:pt x="60" y="64"/>
                          <a:pt x="60" y="64"/>
                          <a:pt x="60" y="64"/>
                        </a:cubicBezTo>
                        <a:cubicBezTo>
                          <a:pt x="77" y="34"/>
                          <a:pt x="77" y="34"/>
                          <a:pt x="77" y="34"/>
                        </a:cubicBezTo>
                        <a:cubicBezTo>
                          <a:pt x="70" y="30"/>
                          <a:pt x="70" y="30"/>
                          <a:pt x="70" y="30"/>
                        </a:cubicBezTo>
                        <a:cubicBezTo>
                          <a:pt x="54" y="21"/>
                          <a:pt x="39" y="12"/>
                          <a:pt x="23" y="4"/>
                        </a:cubicBezTo>
                        <a:cubicBezTo>
                          <a:pt x="17" y="0"/>
                          <a:pt x="17" y="0"/>
                          <a:pt x="17" y="0"/>
                        </a:cubicBezTo>
                        <a:cubicBezTo>
                          <a:pt x="0" y="31"/>
                          <a:pt x="0" y="31"/>
                          <a:pt x="0" y="31"/>
                        </a:cubicBezTo>
                        <a:cubicBezTo>
                          <a:pt x="6" y="35"/>
                          <a:pt x="6" y="35"/>
                          <a:pt x="6" y="35"/>
                        </a:cubicBezTo>
                        <a:cubicBezTo>
                          <a:pt x="24" y="45"/>
                          <a:pt x="39" y="53"/>
                          <a:pt x="53" y="61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xtLst/>
                </p:spPr>
                <p:txBody>
                  <a:bodyPr vert="horz" wrap="square" lIns="69945" tIns="34973" rIns="69945" bIns="34973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580246"/>
                    <a:endParaRPr lang="en-US" dirty="0">
                      <a:solidFill>
                        <a:schemeClr val="tx2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2" name="Freeform 173"/>
                  <p:cNvSpPr>
                    <a:spLocks/>
                  </p:cNvSpPr>
                  <p:nvPr/>
                </p:nvSpPr>
                <p:spPr bwMode="black">
                  <a:xfrm>
                    <a:off x="8251825" y="2411413"/>
                    <a:ext cx="58738" cy="50800"/>
                  </a:xfrm>
                  <a:custGeom>
                    <a:avLst/>
                    <a:gdLst>
                      <a:gd name="T0" fmla="*/ 51 w 77"/>
                      <a:gd name="T1" fmla="*/ 63 h 67"/>
                      <a:gd name="T2" fmla="*/ 57 w 77"/>
                      <a:gd name="T3" fmla="*/ 67 h 67"/>
                      <a:gd name="T4" fmla="*/ 77 w 77"/>
                      <a:gd name="T5" fmla="*/ 38 h 67"/>
                      <a:gd name="T6" fmla="*/ 71 w 77"/>
                      <a:gd name="T7" fmla="*/ 34 h 67"/>
                      <a:gd name="T8" fmla="*/ 26 w 77"/>
                      <a:gd name="T9" fmla="*/ 4 h 67"/>
                      <a:gd name="T10" fmla="*/ 19 w 77"/>
                      <a:gd name="T11" fmla="*/ 0 h 67"/>
                      <a:gd name="T12" fmla="*/ 0 w 77"/>
                      <a:gd name="T13" fmla="*/ 29 h 67"/>
                      <a:gd name="T14" fmla="*/ 7 w 77"/>
                      <a:gd name="T15" fmla="*/ 33 h 67"/>
                      <a:gd name="T16" fmla="*/ 51 w 77"/>
                      <a:gd name="T17" fmla="*/ 63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7" h="67">
                        <a:moveTo>
                          <a:pt x="51" y="63"/>
                        </a:moveTo>
                        <a:cubicBezTo>
                          <a:pt x="57" y="67"/>
                          <a:pt x="57" y="67"/>
                          <a:pt x="57" y="67"/>
                        </a:cubicBezTo>
                        <a:cubicBezTo>
                          <a:pt x="77" y="38"/>
                          <a:pt x="77" y="38"/>
                          <a:pt x="77" y="38"/>
                        </a:cubicBezTo>
                        <a:cubicBezTo>
                          <a:pt x="71" y="34"/>
                          <a:pt x="71" y="34"/>
                          <a:pt x="71" y="34"/>
                        </a:cubicBezTo>
                        <a:cubicBezTo>
                          <a:pt x="58" y="25"/>
                          <a:pt x="42" y="15"/>
                          <a:pt x="26" y="4"/>
                        </a:cubicBezTo>
                        <a:cubicBezTo>
                          <a:pt x="19" y="0"/>
                          <a:pt x="19" y="0"/>
                          <a:pt x="19" y="0"/>
                        </a:cubicBezTo>
                        <a:cubicBezTo>
                          <a:pt x="0" y="29"/>
                          <a:pt x="0" y="29"/>
                          <a:pt x="0" y="29"/>
                        </a:cubicBezTo>
                        <a:cubicBezTo>
                          <a:pt x="7" y="33"/>
                          <a:pt x="7" y="33"/>
                          <a:pt x="7" y="33"/>
                        </a:cubicBezTo>
                        <a:cubicBezTo>
                          <a:pt x="23" y="44"/>
                          <a:pt x="38" y="54"/>
                          <a:pt x="51" y="63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xtLst/>
                </p:spPr>
                <p:txBody>
                  <a:bodyPr vert="horz" wrap="square" lIns="69945" tIns="34973" rIns="69945" bIns="34973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580246"/>
                    <a:endParaRPr lang="en-US" dirty="0">
                      <a:solidFill>
                        <a:schemeClr val="tx2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3" name="Freeform 174"/>
                  <p:cNvSpPr>
                    <a:spLocks/>
                  </p:cNvSpPr>
                  <p:nvPr/>
                </p:nvSpPr>
                <p:spPr bwMode="black">
                  <a:xfrm>
                    <a:off x="8185150" y="2368550"/>
                    <a:ext cx="57150" cy="49213"/>
                  </a:xfrm>
                  <a:custGeom>
                    <a:avLst/>
                    <a:gdLst>
                      <a:gd name="T0" fmla="*/ 52 w 77"/>
                      <a:gd name="T1" fmla="*/ 62 h 66"/>
                      <a:gd name="T2" fmla="*/ 58 w 77"/>
                      <a:gd name="T3" fmla="*/ 66 h 66"/>
                      <a:gd name="T4" fmla="*/ 77 w 77"/>
                      <a:gd name="T5" fmla="*/ 36 h 66"/>
                      <a:gd name="T6" fmla="*/ 70 w 77"/>
                      <a:gd name="T7" fmla="*/ 32 h 66"/>
                      <a:gd name="T8" fmla="*/ 24 w 77"/>
                      <a:gd name="T9" fmla="*/ 4 h 66"/>
                      <a:gd name="T10" fmla="*/ 18 w 77"/>
                      <a:gd name="T11" fmla="*/ 0 h 66"/>
                      <a:gd name="T12" fmla="*/ 0 w 77"/>
                      <a:gd name="T13" fmla="*/ 31 h 66"/>
                      <a:gd name="T14" fmla="*/ 6 w 77"/>
                      <a:gd name="T15" fmla="*/ 35 h 66"/>
                      <a:gd name="T16" fmla="*/ 52 w 77"/>
                      <a:gd name="T17" fmla="*/ 62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7" h="66">
                        <a:moveTo>
                          <a:pt x="52" y="62"/>
                        </a:moveTo>
                        <a:cubicBezTo>
                          <a:pt x="58" y="66"/>
                          <a:pt x="58" y="66"/>
                          <a:pt x="58" y="66"/>
                        </a:cubicBezTo>
                        <a:cubicBezTo>
                          <a:pt x="77" y="36"/>
                          <a:pt x="77" y="36"/>
                          <a:pt x="77" y="36"/>
                        </a:cubicBezTo>
                        <a:cubicBezTo>
                          <a:pt x="70" y="32"/>
                          <a:pt x="70" y="32"/>
                          <a:pt x="70" y="32"/>
                        </a:cubicBezTo>
                        <a:cubicBezTo>
                          <a:pt x="56" y="23"/>
                          <a:pt x="41" y="14"/>
                          <a:pt x="24" y="4"/>
                        </a:cubicBezTo>
                        <a:cubicBezTo>
                          <a:pt x="18" y="0"/>
                          <a:pt x="18" y="0"/>
                          <a:pt x="18" y="0"/>
                        </a:cubicBezTo>
                        <a:cubicBezTo>
                          <a:pt x="0" y="31"/>
                          <a:pt x="0" y="31"/>
                          <a:pt x="0" y="31"/>
                        </a:cubicBezTo>
                        <a:cubicBezTo>
                          <a:pt x="6" y="35"/>
                          <a:pt x="6" y="35"/>
                          <a:pt x="6" y="35"/>
                        </a:cubicBezTo>
                        <a:cubicBezTo>
                          <a:pt x="23" y="44"/>
                          <a:pt x="38" y="53"/>
                          <a:pt x="52" y="62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xtLst/>
                </p:spPr>
                <p:txBody>
                  <a:bodyPr vert="horz" wrap="square" lIns="69945" tIns="34973" rIns="69945" bIns="34973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580246"/>
                    <a:endParaRPr lang="en-US" dirty="0">
                      <a:solidFill>
                        <a:schemeClr val="tx2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4" name="Freeform 175"/>
                  <p:cNvSpPr>
                    <a:spLocks/>
                  </p:cNvSpPr>
                  <p:nvPr/>
                </p:nvSpPr>
                <p:spPr bwMode="black">
                  <a:xfrm>
                    <a:off x="8356600" y="2528888"/>
                    <a:ext cx="33338" cy="55563"/>
                  </a:xfrm>
                  <a:custGeom>
                    <a:avLst/>
                    <a:gdLst>
                      <a:gd name="T0" fmla="*/ 2 w 44"/>
                      <a:gd name="T1" fmla="*/ 15 h 73"/>
                      <a:gd name="T2" fmla="*/ 9 w 44"/>
                      <a:gd name="T3" fmla="*/ 65 h 73"/>
                      <a:gd name="T4" fmla="*/ 9 w 44"/>
                      <a:gd name="T5" fmla="*/ 73 h 73"/>
                      <a:gd name="T6" fmla="*/ 44 w 44"/>
                      <a:gd name="T7" fmla="*/ 70 h 73"/>
                      <a:gd name="T8" fmla="*/ 44 w 44"/>
                      <a:gd name="T9" fmla="*/ 62 h 73"/>
                      <a:gd name="T10" fmla="*/ 36 w 44"/>
                      <a:gd name="T11" fmla="*/ 7 h 73"/>
                      <a:gd name="T12" fmla="*/ 35 w 44"/>
                      <a:gd name="T13" fmla="*/ 0 h 73"/>
                      <a:gd name="T14" fmla="*/ 0 w 44"/>
                      <a:gd name="T15" fmla="*/ 7 h 73"/>
                      <a:gd name="T16" fmla="*/ 2 w 44"/>
                      <a:gd name="T17" fmla="*/ 15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4" h="73">
                        <a:moveTo>
                          <a:pt x="2" y="15"/>
                        </a:moveTo>
                        <a:cubicBezTo>
                          <a:pt x="5" y="29"/>
                          <a:pt x="7" y="46"/>
                          <a:pt x="9" y="65"/>
                        </a:cubicBezTo>
                        <a:cubicBezTo>
                          <a:pt x="9" y="73"/>
                          <a:pt x="9" y="73"/>
                          <a:pt x="9" y="73"/>
                        </a:cubicBezTo>
                        <a:cubicBezTo>
                          <a:pt x="44" y="70"/>
                          <a:pt x="44" y="70"/>
                          <a:pt x="44" y="70"/>
                        </a:cubicBezTo>
                        <a:cubicBezTo>
                          <a:pt x="44" y="62"/>
                          <a:pt x="44" y="62"/>
                          <a:pt x="44" y="62"/>
                        </a:cubicBezTo>
                        <a:cubicBezTo>
                          <a:pt x="42" y="42"/>
                          <a:pt x="39" y="24"/>
                          <a:pt x="36" y="7"/>
                        </a:cubicBezTo>
                        <a:cubicBezTo>
                          <a:pt x="35" y="0"/>
                          <a:pt x="35" y="0"/>
                          <a:pt x="35" y="0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lnTo>
                          <a:pt x="2" y="15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xtLst/>
                </p:spPr>
                <p:txBody>
                  <a:bodyPr vert="horz" wrap="square" lIns="69945" tIns="34973" rIns="69945" bIns="34973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580246"/>
                    <a:endParaRPr lang="en-US" dirty="0">
                      <a:solidFill>
                        <a:schemeClr val="tx2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5" name="Freeform 176"/>
                  <p:cNvSpPr>
                    <a:spLocks/>
                  </p:cNvSpPr>
                  <p:nvPr/>
                </p:nvSpPr>
                <p:spPr bwMode="black">
                  <a:xfrm>
                    <a:off x="8316913" y="2457450"/>
                    <a:ext cx="55563" cy="52388"/>
                  </a:xfrm>
                  <a:custGeom>
                    <a:avLst/>
                    <a:gdLst>
                      <a:gd name="T0" fmla="*/ 38 w 73"/>
                      <a:gd name="T1" fmla="*/ 65 h 71"/>
                      <a:gd name="T2" fmla="*/ 42 w 73"/>
                      <a:gd name="T3" fmla="*/ 71 h 71"/>
                      <a:gd name="T4" fmla="*/ 73 w 73"/>
                      <a:gd name="T5" fmla="*/ 55 h 71"/>
                      <a:gd name="T6" fmla="*/ 69 w 73"/>
                      <a:gd name="T7" fmla="*/ 48 h 71"/>
                      <a:gd name="T8" fmla="*/ 28 w 73"/>
                      <a:gd name="T9" fmla="*/ 5 h 71"/>
                      <a:gd name="T10" fmla="*/ 22 w 73"/>
                      <a:gd name="T11" fmla="*/ 0 h 71"/>
                      <a:gd name="T12" fmla="*/ 0 w 73"/>
                      <a:gd name="T13" fmla="*/ 28 h 71"/>
                      <a:gd name="T14" fmla="*/ 6 w 73"/>
                      <a:gd name="T15" fmla="*/ 33 h 71"/>
                      <a:gd name="T16" fmla="*/ 38 w 73"/>
                      <a:gd name="T17" fmla="*/ 65 h 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3" h="71">
                        <a:moveTo>
                          <a:pt x="38" y="65"/>
                        </a:moveTo>
                        <a:cubicBezTo>
                          <a:pt x="42" y="71"/>
                          <a:pt x="42" y="71"/>
                          <a:pt x="42" y="71"/>
                        </a:cubicBezTo>
                        <a:cubicBezTo>
                          <a:pt x="73" y="55"/>
                          <a:pt x="73" y="55"/>
                          <a:pt x="73" y="55"/>
                        </a:cubicBezTo>
                        <a:cubicBezTo>
                          <a:pt x="69" y="48"/>
                          <a:pt x="69" y="48"/>
                          <a:pt x="69" y="48"/>
                        </a:cubicBezTo>
                        <a:cubicBezTo>
                          <a:pt x="63" y="36"/>
                          <a:pt x="50" y="23"/>
                          <a:pt x="28" y="5"/>
                        </a:cubicBezTo>
                        <a:cubicBezTo>
                          <a:pt x="22" y="0"/>
                          <a:pt x="22" y="0"/>
                          <a:pt x="22" y="0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6" y="33"/>
                          <a:pt x="6" y="33"/>
                          <a:pt x="6" y="33"/>
                        </a:cubicBezTo>
                        <a:cubicBezTo>
                          <a:pt x="30" y="52"/>
                          <a:pt x="37" y="62"/>
                          <a:pt x="38" y="65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xtLst/>
                </p:spPr>
                <p:txBody>
                  <a:bodyPr vert="horz" wrap="square" lIns="69945" tIns="34973" rIns="69945" bIns="34973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580246"/>
                    <a:endParaRPr lang="en-US" dirty="0">
                      <a:solidFill>
                        <a:schemeClr val="tx2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6" name="Freeform 177"/>
                  <p:cNvSpPr>
                    <a:spLocks/>
                  </p:cNvSpPr>
                  <p:nvPr/>
                </p:nvSpPr>
                <p:spPr bwMode="black">
                  <a:xfrm>
                    <a:off x="8115300" y="2328863"/>
                    <a:ext cx="58738" cy="47625"/>
                  </a:xfrm>
                  <a:custGeom>
                    <a:avLst/>
                    <a:gdLst>
                      <a:gd name="T0" fmla="*/ 52 w 77"/>
                      <a:gd name="T1" fmla="*/ 60 h 64"/>
                      <a:gd name="T2" fmla="*/ 59 w 77"/>
                      <a:gd name="T3" fmla="*/ 64 h 64"/>
                      <a:gd name="T4" fmla="*/ 77 w 77"/>
                      <a:gd name="T5" fmla="*/ 34 h 64"/>
                      <a:gd name="T6" fmla="*/ 70 w 77"/>
                      <a:gd name="T7" fmla="*/ 30 h 64"/>
                      <a:gd name="T8" fmla="*/ 24 w 77"/>
                      <a:gd name="T9" fmla="*/ 3 h 64"/>
                      <a:gd name="T10" fmla="*/ 17 w 77"/>
                      <a:gd name="T11" fmla="*/ 0 h 64"/>
                      <a:gd name="T12" fmla="*/ 0 w 77"/>
                      <a:gd name="T13" fmla="*/ 30 h 64"/>
                      <a:gd name="T14" fmla="*/ 6 w 77"/>
                      <a:gd name="T15" fmla="*/ 34 h 64"/>
                      <a:gd name="T16" fmla="*/ 52 w 77"/>
                      <a:gd name="T17" fmla="*/ 60 h 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7" h="64">
                        <a:moveTo>
                          <a:pt x="52" y="60"/>
                        </a:moveTo>
                        <a:cubicBezTo>
                          <a:pt x="59" y="64"/>
                          <a:pt x="59" y="64"/>
                          <a:pt x="59" y="64"/>
                        </a:cubicBezTo>
                        <a:cubicBezTo>
                          <a:pt x="77" y="34"/>
                          <a:pt x="77" y="34"/>
                          <a:pt x="77" y="34"/>
                        </a:cubicBezTo>
                        <a:cubicBezTo>
                          <a:pt x="70" y="30"/>
                          <a:pt x="70" y="30"/>
                          <a:pt x="70" y="30"/>
                        </a:cubicBezTo>
                        <a:cubicBezTo>
                          <a:pt x="55" y="22"/>
                          <a:pt x="40" y="13"/>
                          <a:pt x="24" y="3"/>
                        </a:cubicBezTo>
                        <a:cubicBezTo>
                          <a:pt x="17" y="0"/>
                          <a:pt x="17" y="0"/>
                          <a:pt x="17" y="0"/>
                        </a:cubicBezTo>
                        <a:cubicBezTo>
                          <a:pt x="0" y="30"/>
                          <a:pt x="0" y="30"/>
                          <a:pt x="0" y="30"/>
                        </a:cubicBezTo>
                        <a:cubicBezTo>
                          <a:pt x="6" y="34"/>
                          <a:pt x="6" y="34"/>
                          <a:pt x="6" y="34"/>
                        </a:cubicBezTo>
                        <a:cubicBezTo>
                          <a:pt x="22" y="43"/>
                          <a:pt x="38" y="52"/>
                          <a:pt x="52" y="6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xtLst/>
                </p:spPr>
                <p:txBody>
                  <a:bodyPr vert="horz" wrap="square" lIns="69945" tIns="34973" rIns="69945" bIns="34973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580246"/>
                    <a:endParaRPr lang="en-US" dirty="0">
                      <a:solidFill>
                        <a:schemeClr val="tx2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7" name="Freeform 178"/>
                  <p:cNvSpPr>
                    <a:spLocks/>
                  </p:cNvSpPr>
                  <p:nvPr/>
                </p:nvSpPr>
                <p:spPr bwMode="black">
                  <a:xfrm>
                    <a:off x="7821613" y="2162175"/>
                    <a:ext cx="58738" cy="49213"/>
                  </a:xfrm>
                  <a:custGeom>
                    <a:avLst/>
                    <a:gdLst>
                      <a:gd name="T0" fmla="*/ 52 w 77"/>
                      <a:gd name="T1" fmla="*/ 62 h 66"/>
                      <a:gd name="T2" fmla="*/ 59 w 77"/>
                      <a:gd name="T3" fmla="*/ 66 h 66"/>
                      <a:gd name="T4" fmla="*/ 77 w 77"/>
                      <a:gd name="T5" fmla="*/ 36 h 66"/>
                      <a:gd name="T6" fmla="*/ 71 w 77"/>
                      <a:gd name="T7" fmla="*/ 32 h 66"/>
                      <a:gd name="T8" fmla="*/ 24 w 77"/>
                      <a:gd name="T9" fmla="*/ 4 h 66"/>
                      <a:gd name="T10" fmla="*/ 18 w 77"/>
                      <a:gd name="T11" fmla="*/ 0 h 66"/>
                      <a:gd name="T12" fmla="*/ 0 w 77"/>
                      <a:gd name="T13" fmla="*/ 31 h 66"/>
                      <a:gd name="T14" fmla="*/ 7 w 77"/>
                      <a:gd name="T15" fmla="*/ 35 h 66"/>
                      <a:gd name="T16" fmla="*/ 52 w 77"/>
                      <a:gd name="T17" fmla="*/ 62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7" h="66">
                        <a:moveTo>
                          <a:pt x="52" y="62"/>
                        </a:moveTo>
                        <a:cubicBezTo>
                          <a:pt x="59" y="66"/>
                          <a:pt x="59" y="66"/>
                          <a:pt x="59" y="66"/>
                        </a:cubicBezTo>
                        <a:cubicBezTo>
                          <a:pt x="77" y="36"/>
                          <a:pt x="77" y="36"/>
                          <a:pt x="77" y="36"/>
                        </a:cubicBezTo>
                        <a:cubicBezTo>
                          <a:pt x="71" y="32"/>
                          <a:pt x="71" y="32"/>
                          <a:pt x="71" y="32"/>
                        </a:cubicBezTo>
                        <a:cubicBezTo>
                          <a:pt x="54" y="21"/>
                          <a:pt x="39" y="12"/>
                          <a:pt x="24" y="4"/>
                        </a:cubicBezTo>
                        <a:cubicBezTo>
                          <a:pt x="18" y="0"/>
                          <a:pt x="18" y="0"/>
                          <a:pt x="18" y="0"/>
                        </a:cubicBezTo>
                        <a:cubicBezTo>
                          <a:pt x="0" y="31"/>
                          <a:pt x="0" y="31"/>
                          <a:pt x="0" y="31"/>
                        </a:cubicBezTo>
                        <a:cubicBezTo>
                          <a:pt x="7" y="35"/>
                          <a:pt x="7" y="35"/>
                          <a:pt x="7" y="35"/>
                        </a:cubicBezTo>
                        <a:cubicBezTo>
                          <a:pt x="21" y="42"/>
                          <a:pt x="36" y="51"/>
                          <a:pt x="52" y="62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xtLst/>
                </p:spPr>
                <p:txBody>
                  <a:bodyPr vert="horz" wrap="square" lIns="69945" tIns="34973" rIns="69945" bIns="34973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580246"/>
                    <a:endParaRPr lang="en-US" dirty="0">
                      <a:solidFill>
                        <a:schemeClr val="tx2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8" name="Freeform 179"/>
                  <p:cNvSpPr>
                    <a:spLocks/>
                  </p:cNvSpPr>
                  <p:nvPr/>
                </p:nvSpPr>
                <p:spPr bwMode="black">
                  <a:xfrm>
                    <a:off x="7754938" y="2133600"/>
                    <a:ext cx="53975" cy="39688"/>
                  </a:xfrm>
                  <a:custGeom>
                    <a:avLst/>
                    <a:gdLst>
                      <a:gd name="T0" fmla="*/ 10 w 73"/>
                      <a:gd name="T1" fmla="*/ 35 h 52"/>
                      <a:gd name="T2" fmla="*/ 15 w 73"/>
                      <a:gd name="T3" fmla="*/ 35 h 52"/>
                      <a:gd name="T4" fmla="*/ 51 w 73"/>
                      <a:gd name="T5" fmla="*/ 48 h 52"/>
                      <a:gd name="T6" fmla="*/ 58 w 73"/>
                      <a:gd name="T7" fmla="*/ 52 h 52"/>
                      <a:gd name="T8" fmla="*/ 73 w 73"/>
                      <a:gd name="T9" fmla="*/ 20 h 52"/>
                      <a:gd name="T10" fmla="*/ 66 w 73"/>
                      <a:gd name="T11" fmla="*/ 17 h 52"/>
                      <a:gd name="T12" fmla="*/ 19 w 73"/>
                      <a:gd name="T13" fmla="*/ 0 h 52"/>
                      <a:gd name="T14" fmla="*/ 10 w 73"/>
                      <a:gd name="T15" fmla="*/ 0 h 52"/>
                      <a:gd name="T16" fmla="*/ 10 w 73"/>
                      <a:gd name="T17" fmla="*/ 0 h 52"/>
                      <a:gd name="T18" fmla="*/ 0 w 73"/>
                      <a:gd name="T19" fmla="*/ 0 h 52"/>
                      <a:gd name="T20" fmla="*/ 1 w 73"/>
                      <a:gd name="T21" fmla="*/ 35 h 52"/>
                      <a:gd name="T22" fmla="*/ 10 w 73"/>
                      <a:gd name="T23" fmla="*/ 35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3" h="52">
                        <a:moveTo>
                          <a:pt x="10" y="35"/>
                        </a:moveTo>
                        <a:cubicBezTo>
                          <a:pt x="11" y="35"/>
                          <a:pt x="13" y="35"/>
                          <a:pt x="15" y="35"/>
                        </a:cubicBezTo>
                        <a:cubicBezTo>
                          <a:pt x="19" y="36"/>
                          <a:pt x="30" y="38"/>
                          <a:pt x="51" y="48"/>
                        </a:cubicBezTo>
                        <a:cubicBezTo>
                          <a:pt x="58" y="52"/>
                          <a:pt x="58" y="52"/>
                          <a:pt x="58" y="52"/>
                        </a:cubicBezTo>
                        <a:cubicBezTo>
                          <a:pt x="73" y="20"/>
                          <a:pt x="73" y="20"/>
                          <a:pt x="73" y="20"/>
                        </a:cubicBezTo>
                        <a:cubicBezTo>
                          <a:pt x="66" y="17"/>
                          <a:pt x="66" y="17"/>
                          <a:pt x="66" y="17"/>
                        </a:cubicBezTo>
                        <a:cubicBezTo>
                          <a:pt x="46" y="7"/>
                          <a:pt x="31" y="2"/>
                          <a:pt x="19" y="0"/>
                        </a:cubicBezTo>
                        <a:cubicBezTo>
                          <a:pt x="16" y="0"/>
                          <a:pt x="13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lnTo>
                          <a:pt x="10" y="35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xtLst/>
                </p:spPr>
                <p:txBody>
                  <a:bodyPr vert="horz" wrap="square" lIns="69945" tIns="34973" rIns="69945" bIns="34973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580246"/>
                    <a:endParaRPr lang="en-US" dirty="0">
                      <a:solidFill>
                        <a:schemeClr val="tx2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9" name="Freeform 180"/>
                  <p:cNvSpPr>
                    <a:spLocks/>
                  </p:cNvSpPr>
                  <p:nvPr/>
                </p:nvSpPr>
                <p:spPr bwMode="black">
                  <a:xfrm>
                    <a:off x="7677150" y="2144713"/>
                    <a:ext cx="57150" cy="49213"/>
                  </a:xfrm>
                  <a:custGeom>
                    <a:avLst/>
                    <a:gdLst>
                      <a:gd name="T0" fmla="*/ 27 w 76"/>
                      <a:gd name="T1" fmla="*/ 61 h 66"/>
                      <a:gd name="T2" fmla="*/ 69 w 76"/>
                      <a:gd name="T3" fmla="*/ 35 h 66"/>
                      <a:gd name="T4" fmla="*/ 76 w 76"/>
                      <a:gd name="T5" fmla="*/ 31 h 66"/>
                      <a:gd name="T6" fmla="*/ 60 w 76"/>
                      <a:gd name="T7" fmla="*/ 0 h 66"/>
                      <a:gd name="T8" fmla="*/ 53 w 76"/>
                      <a:gd name="T9" fmla="*/ 3 h 66"/>
                      <a:gd name="T10" fmla="*/ 6 w 76"/>
                      <a:gd name="T11" fmla="*/ 33 h 66"/>
                      <a:gd name="T12" fmla="*/ 0 w 76"/>
                      <a:gd name="T13" fmla="*/ 38 h 66"/>
                      <a:gd name="T14" fmla="*/ 21 w 76"/>
                      <a:gd name="T15" fmla="*/ 66 h 66"/>
                      <a:gd name="T16" fmla="*/ 27 w 76"/>
                      <a:gd name="T17" fmla="*/ 61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6" h="66">
                        <a:moveTo>
                          <a:pt x="27" y="61"/>
                        </a:moveTo>
                        <a:cubicBezTo>
                          <a:pt x="37" y="54"/>
                          <a:pt x="52" y="43"/>
                          <a:pt x="69" y="35"/>
                        </a:cubicBezTo>
                        <a:cubicBezTo>
                          <a:pt x="76" y="31"/>
                          <a:pt x="76" y="31"/>
                          <a:pt x="76" y="31"/>
                        </a:cubicBezTo>
                        <a:cubicBezTo>
                          <a:pt x="60" y="0"/>
                          <a:pt x="60" y="0"/>
                          <a:pt x="60" y="0"/>
                        </a:cubicBezTo>
                        <a:cubicBezTo>
                          <a:pt x="53" y="3"/>
                          <a:pt x="53" y="3"/>
                          <a:pt x="53" y="3"/>
                        </a:cubicBezTo>
                        <a:cubicBezTo>
                          <a:pt x="34" y="13"/>
                          <a:pt x="17" y="25"/>
                          <a:pt x="6" y="33"/>
                        </a:cubicBezTo>
                        <a:cubicBezTo>
                          <a:pt x="0" y="38"/>
                          <a:pt x="0" y="38"/>
                          <a:pt x="0" y="38"/>
                        </a:cubicBezTo>
                        <a:cubicBezTo>
                          <a:pt x="21" y="66"/>
                          <a:pt x="21" y="66"/>
                          <a:pt x="21" y="66"/>
                        </a:cubicBezTo>
                        <a:lnTo>
                          <a:pt x="27" y="61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xtLst/>
                </p:spPr>
                <p:txBody>
                  <a:bodyPr vert="horz" wrap="square" lIns="69945" tIns="34973" rIns="69945" bIns="34973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580246"/>
                    <a:endParaRPr lang="en-US" dirty="0">
                      <a:solidFill>
                        <a:schemeClr val="tx2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0" name="Freeform 181"/>
                  <p:cNvSpPr>
                    <a:spLocks/>
                  </p:cNvSpPr>
                  <p:nvPr/>
                </p:nvSpPr>
                <p:spPr bwMode="black">
                  <a:xfrm>
                    <a:off x="7026275" y="2797175"/>
                    <a:ext cx="57150" cy="49213"/>
                  </a:xfrm>
                  <a:custGeom>
                    <a:avLst/>
                    <a:gdLst>
                      <a:gd name="T0" fmla="*/ 31 w 76"/>
                      <a:gd name="T1" fmla="*/ 5 h 67"/>
                      <a:gd name="T2" fmla="*/ 26 w 76"/>
                      <a:gd name="T3" fmla="*/ 0 h 67"/>
                      <a:gd name="T4" fmla="*/ 0 w 76"/>
                      <a:gd name="T5" fmla="*/ 23 h 67"/>
                      <a:gd name="T6" fmla="*/ 5 w 76"/>
                      <a:gd name="T7" fmla="*/ 29 h 67"/>
                      <a:gd name="T8" fmla="*/ 53 w 76"/>
                      <a:gd name="T9" fmla="*/ 64 h 67"/>
                      <a:gd name="T10" fmla="*/ 59 w 76"/>
                      <a:gd name="T11" fmla="*/ 67 h 67"/>
                      <a:gd name="T12" fmla="*/ 76 w 76"/>
                      <a:gd name="T13" fmla="*/ 36 h 67"/>
                      <a:gd name="T14" fmla="*/ 69 w 76"/>
                      <a:gd name="T15" fmla="*/ 33 h 67"/>
                      <a:gd name="T16" fmla="*/ 31 w 76"/>
                      <a:gd name="T17" fmla="*/ 5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6" h="67">
                        <a:moveTo>
                          <a:pt x="31" y="5"/>
                        </a:moveTo>
                        <a:cubicBezTo>
                          <a:pt x="26" y="0"/>
                          <a:pt x="26" y="0"/>
                          <a:pt x="26" y="0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5" y="29"/>
                          <a:pt x="5" y="29"/>
                          <a:pt x="5" y="29"/>
                        </a:cubicBezTo>
                        <a:cubicBezTo>
                          <a:pt x="18" y="43"/>
                          <a:pt x="38" y="56"/>
                          <a:pt x="53" y="64"/>
                        </a:cubicBezTo>
                        <a:cubicBezTo>
                          <a:pt x="59" y="67"/>
                          <a:pt x="59" y="67"/>
                          <a:pt x="59" y="67"/>
                        </a:cubicBezTo>
                        <a:cubicBezTo>
                          <a:pt x="76" y="36"/>
                          <a:pt x="76" y="36"/>
                          <a:pt x="76" y="36"/>
                        </a:cubicBezTo>
                        <a:cubicBezTo>
                          <a:pt x="69" y="33"/>
                          <a:pt x="69" y="33"/>
                          <a:pt x="69" y="33"/>
                        </a:cubicBezTo>
                        <a:cubicBezTo>
                          <a:pt x="52" y="23"/>
                          <a:pt x="38" y="14"/>
                          <a:pt x="31" y="5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xtLst/>
                </p:spPr>
                <p:txBody>
                  <a:bodyPr vert="horz" wrap="square" lIns="69945" tIns="34973" rIns="69945" bIns="34973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580246"/>
                    <a:endParaRPr lang="en-US" dirty="0">
                      <a:solidFill>
                        <a:schemeClr val="tx2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1" name="Freeform 182"/>
                  <p:cNvSpPr>
                    <a:spLocks/>
                  </p:cNvSpPr>
                  <p:nvPr/>
                </p:nvSpPr>
                <p:spPr bwMode="black">
                  <a:xfrm>
                    <a:off x="7975600" y="2251075"/>
                    <a:ext cx="57150" cy="47625"/>
                  </a:xfrm>
                  <a:custGeom>
                    <a:avLst/>
                    <a:gdLst>
                      <a:gd name="T0" fmla="*/ 54 w 77"/>
                      <a:gd name="T1" fmla="*/ 60 h 64"/>
                      <a:gd name="T2" fmla="*/ 60 w 77"/>
                      <a:gd name="T3" fmla="*/ 64 h 64"/>
                      <a:gd name="T4" fmla="*/ 77 w 77"/>
                      <a:gd name="T5" fmla="*/ 33 h 64"/>
                      <a:gd name="T6" fmla="*/ 71 w 77"/>
                      <a:gd name="T7" fmla="*/ 29 h 64"/>
                      <a:gd name="T8" fmla="*/ 23 w 77"/>
                      <a:gd name="T9" fmla="*/ 4 h 64"/>
                      <a:gd name="T10" fmla="*/ 17 w 77"/>
                      <a:gd name="T11" fmla="*/ 0 h 64"/>
                      <a:gd name="T12" fmla="*/ 0 w 77"/>
                      <a:gd name="T13" fmla="*/ 31 h 64"/>
                      <a:gd name="T14" fmla="*/ 7 w 77"/>
                      <a:gd name="T15" fmla="*/ 35 h 64"/>
                      <a:gd name="T16" fmla="*/ 54 w 77"/>
                      <a:gd name="T17" fmla="*/ 60 h 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7" h="64">
                        <a:moveTo>
                          <a:pt x="54" y="60"/>
                        </a:moveTo>
                        <a:cubicBezTo>
                          <a:pt x="60" y="64"/>
                          <a:pt x="60" y="64"/>
                          <a:pt x="60" y="64"/>
                        </a:cubicBezTo>
                        <a:cubicBezTo>
                          <a:pt x="77" y="33"/>
                          <a:pt x="77" y="33"/>
                          <a:pt x="77" y="33"/>
                        </a:cubicBezTo>
                        <a:cubicBezTo>
                          <a:pt x="71" y="29"/>
                          <a:pt x="71" y="29"/>
                          <a:pt x="71" y="29"/>
                        </a:cubicBezTo>
                        <a:cubicBezTo>
                          <a:pt x="54" y="20"/>
                          <a:pt x="38" y="12"/>
                          <a:pt x="23" y="4"/>
                        </a:cubicBezTo>
                        <a:cubicBezTo>
                          <a:pt x="17" y="0"/>
                          <a:pt x="17" y="0"/>
                          <a:pt x="17" y="0"/>
                        </a:cubicBezTo>
                        <a:cubicBezTo>
                          <a:pt x="0" y="31"/>
                          <a:pt x="0" y="31"/>
                          <a:pt x="0" y="31"/>
                        </a:cubicBezTo>
                        <a:cubicBezTo>
                          <a:pt x="7" y="35"/>
                          <a:pt x="7" y="35"/>
                          <a:pt x="7" y="35"/>
                        </a:cubicBezTo>
                        <a:cubicBezTo>
                          <a:pt x="21" y="43"/>
                          <a:pt x="37" y="51"/>
                          <a:pt x="54" y="6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xtLst/>
                </p:spPr>
                <p:txBody>
                  <a:bodyPr vert="horz" wrap="square" lIns="69945" tIns="34973" rIns="69945" bIns="34973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580246"/>
                    <a:endParaRPr lang="en-US" dirty="0">
                      <a:solidFill>
                        <a:schemeClr val="tx2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2" name="Freeform 183"/>
                  <p:cNvSpPr>
                    <a:spLocks/>
                  </p:cNvSpPr>
                  <p:nvPr/>
                </p:nvSpPr>
                <p:spPr bwMode="black">
                  <a:xfrm>
                    <a:off x="7889875" y="2203450"/>
                    <a:ext cx="73025" cy="57150"/>
                  </a:xfrm>
                  <a:custGeom>
                    <a:avLst/>
                    <a:gdLst>
                      <a:gd name="T0" fmla="*/ 21 w 97"/>
                      <a:gd name="T1" fmla="*/ 44 h 76"/>
                      <a:gd name="T2" fmla="*/ 26 w 97"/>
                      <a:gd name="T3" fmla="*/ 47 h 76"/>
                      <a:gd name="T4" fmla="*/ 27 w 97"/>
                      <a:gd name="T5" fmla="*/ 48 h 76"/>
                      <a:gd name="T6" fmla="*/ 74 w 97"/>
                      <a:gd name="T7" fmla="*/ 73 h 76"/>
                      <a:gd name="T8" fmla="*/ 80 w 97"/>
                      <a:gd name="T9" fmla="*/ 76 h 76"/>
                      <a:gd name="T10" fmla="*/ 97 w 97"/>
                      <a:gd name="T11" fmla="*/ 45 h 76"/>
                      <a:gd name="T12" fmla="*/ 90 w 97"/>
                      <a:gd name="T13" fmla="*/ 41 h 76"/>
                      <a:gd name="T14" fmla="*/ 44 w 97"/>
                      <a:gd name="T15" fmla="*/ 17 h 76"/>
                      <a:gd name="T16" fmla="*/ 44 w 97"/>
                      <a:gd name="T17" fmla="*/ 17 h 76"/>
                      <a:gd name="T18" fmla="*/ 25 w 97"/>
                      <a:gd name="T19" fmla="*/ 5 h 76"/>
                      <a:gd name="T20" fmla="*/ 19 w 97"/>
                      <a:gd name="T21" fmla="*/ 0 h 76"/>
                      <a:gd name="T22" fmla="*/ 0 w 97"/>
                      <a:gd name="T23" fmla="*/ 30 h 76"/>
                      <a:gd name="T24" fmla="*/ 6 w 97"/>
                      <a:gd name="T25" fmla="*/ 34 h 76"/>
                      <a:gd name="T26" fmla="*/ 21 w 97"/>
                      <a:gd name="T27" fmla="*/ 44 h 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7" h="76">
                        <a:moveTo>
                          <a:pt x="21" y="44"/>
                        </a:moveTo>
                        <a:cubicBezTo>
                          <a:pt x="24" y="46"/>
                          <a:pt x="26" y="47"/>
                          <a:pt x="26" y="47"/>
                        </a:cubicBezTo>
                        <a:cubicBezTo>
                          <a:pt x="27" y="48"/>
                          <a:pt x="27" y="48"/>
                          <a:pt x="27" y="48"/>
                        </a:cubicBezTo>
                        <a:cubicBezTo>
                          <a:pt x="29" y="49"/>
                          <a:pt x="46" y="58"/>
                          <a:pt x="74" y="73"/>
                        </a:cubicBezTo>
                        <a:cubicBezTo>
                          <a:pt x="80" y="76"/>
                          <a:pt x="80" y="76"/>
                          <a:pt x="80" y="76"/>
                        </a:cubicBezTo>
                        <a:cubicBezTo>
                          <a:pt x="97" y="45"/>
                          <a:pt x="97" y="45"/>
                          <a:pt x="97" y="45"/>
                        </a:cubicBezTo>
                        <a:cubicBezTo>
                          <a:pt x="90" y="41"/>
                          <a:pt x="90" y="41"/>
                          <a:pt x="90" y="41"/>
                        </a:cubicBezTo>
                        <a:cubicBezTo>
                          <a:pt x="60" y="26"/>
                          <a:pt x="49" y="20"/>
                          <a:pt x="44" y="17"/>
                        </a:cubicBezTo>
                        <a:cubicBezTo>
                          <a:pt x="44" y="17"/>
                          <a:pt x="44" y="17"/>
                          <a:pt x="44" y="17"/>
                        </a:cubicBezTo>
                        <a:cubicBezTo>
                          <a:pt x="44" y="17"/>
                          <a:pt x="37" y="12"/>
                          <a:pt x="25" y="5"/>
                        </a:cubicBezTo>
                        <a:cubicBezTo>
                          <a:pt x="19" y="0"/>
                          <a:pt x="19" y="0"/>
                          <a:pt x="19" y="0"/>
                        </a:cubicBezTo>
                        <a:cubicBezTo>
                          <a:pt x="0" y="30"/>
                          <a:pt x="0" y="30"/>
                          <a:pt x="0" y="30"/>
                        </a:cubicBezTo>
                        <a:cubicBezTo>
                          <a:pt x="6" y="34"/>
                          <a:pt x="6" y="34"/>
                          <a:pt x="6" y="34"/>
                        </a:cubicBezTo>
                        <a:cubicBezTo>
                          <a:pt x="12" y="38"/>
                          <a:pt x="18" y="42"/>
                          <a:pt x="21" y="44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xtLst/>
                </p:spPr>
                <p:txBody>
                  <a:bodyPr vert="horz" wrap="square" lIns="69945" tIns="34973" rIns="69945" bIns="34973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580246"/>
                    <a:endParaRPr lang="en-US" dirty="0">
                      <a:solidFill>
                        <a:schemeClr val="tx2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3" name="Freeform 184"/>
                  <p:cNvSpPr>
                    <a:spLocks/>
                  </p:cNvSpPr>
                  <p:nvPr/>
                </p:nvSpPr>
                <p:spPr bwMode="black">
                  <a:xfrm>
                    <a:off x="7259638" y="2378075"/>
                    <a:ext cx="57150" cy="47625"/>
                  </a:xfrm>
                  <a:custGeom>
                    <a:avLst/>
                    <a:gdLst>
                      <a:gd name="T0" fmla="*/ 36 w 36"/>
                      <a:gd name="T1" fmla="*/ 15 h 30"/>
                      <a:gd name="T2" fmla="*/ 28 w 36"/>
                      <a:gd name="T3" fmla="*/ 0 h 30"/>
                      <a:gd name="T4" fmla="*/ 0 w 36"/>
                      <a:gd name="T5" fmla="*/ 16 h 30"/>
                      <a:gd name="T6" fmla="*/ 8 w 36"/>
                      <a:gd name="T7" fmla="*/ 30 h 30"/>
                      <a:gd name="T8" fmla="*/ 36 w 36"/>
                      <a:gd name="T9" fmla="*/ 15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6" h="30">
                        <a:moveTo>
                          <a:pt x="36" y="15"/>
                        </a:moveTo>
                        <a:lnTo>
                          <a:pt x="28" y="0"/>
                        </a:lnTo>
                        <a:lnTo>
                          <a:pt x="0" y="16"/>
                        </a:lnTo>
                        <a:lnTo>
                          <a:pt x="8" y="30"/>
                        </a:lnTo>
                        <a:lnTo>
                          <a:pt x="36" y="15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xtLst/>
                </p:spPr>
                <p:txBody>
                  <a:bodyPr vert="horz" wrap="square" lIns="69945" tIns="34973" rIns="69945" bIns="34973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580246"/>
                    <a:endParaRPr lang="en-US" dirty="0">
                      <a:solidFill>
                        <a:schemeClr val="tx2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4" name="Freeform 185"/>
                  <p:cNvSpPr>
                    <a:spLocks/>
                  </p:cNvSpPr>
                  <p:nvPr/>
                </p:nvSpPr>
                <p:spPr bwMode="black">
                  <a:xfrm>
                    <a:off x="8091488" y="2879725"/>
                    <a:ext cx="57150" cy="47625"/>
                  </a:xfrm>
                  <a:custGeom>
                    <a:avLst/>
                    <a:gdLst>
                      <a:gd name="T0" fmla="*/ 0 w 36"/>
                      <a:gd name="T1" fmla="*/ 16 h 30"/>
                      <a:gd name="T2" fmla="*/ 8 w 36"/>
                      <a:gd name="T3" fmla="*/ 30 h 30"/>
                      <a:gd name="T4" fmla="*/ 36 w 36"/>
                      <a:gd name="T5" fmla="*/ 14 h 30"/>
                      <a:gd name="T6" fmla="*/ 28 w 36"/>
                      <a:gd name="T7" fmla="*/ 0 h 30"/>
                      <a:gd name="T8" fmla="*/ 0 w 36"/>
                      <a:gd name="T9" fmla="*/ 1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6" h="30">
                        <a:moveTo>
                          <a:pt x="0" y="16"/>
                        </a:moveTo>
                        <a:lnTo>
                          <a:pt x="8" y="30"/>
                        </a:lnTo>
                        <a:lnTo>
                          <a:pt x="36" y="14"/>
                        </a:lnTo>
                        <a:lnTo>
                          <a:pt x="28" y="0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xtLst/>
                </p:spPr>
                <p:txBody>
                  <a:bodyPr vert="horz" wrap="square" lIns="69945" tIns="34973" rIns="69945" bIns="34973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580246"/>
                    <a:endParaRPr lang="en-US" dirty="0">
                      <a:solidFill>
                        <a:schemeClr val="tx2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5" name="Freeform 186"/>
                  <p:cNvSpPr>
                    <a:spLocks/>
                  </p:cNvSpPr>
                  <p:nvPr/>
                </p:nvSpPr>
                <p:spPr bwMode="black">
                  <a:xfrm>
                    <a:off x="7953375" y="2960688"/>
                    <a:ext cx="57150" cy="49213"/>
                  </a:xfrm>
                  <a:custGeom>
                    <a:avLst/>
                    <a:gdLst>
                      <a:gd name="T0" fmla="*/ 52 w 77"/>
                      <a:gd name="T1" fmla="*/ 4 h 66"/>
                      <a:gd name="T2" fmla="*/ 6 w 77"/>
                      <a:gd name="T3" fmla="*/ 32 h 66"/>
                      <a:gd name="T4" fmla="*/ 0 w 77"/>
                      <a:gd name="T5" fmla="*/ 36 h 66"/>
                      <a:gd name="T6" fmla="*/ 18 w 77"/>
                      <a:gd name="T7" fmla="*/ 66 h 66"/>
                      <a:gd name="T8" fmla="*/ 24 w 77"/>
                      <a:gd name="T9" fmla="*/ 62 h 66"/>
                      <a:gd name="T10" fmla="*/ 70 w 77"/>
                      <a:gd name="T11" fmla="*/ 34 h 66"/>
                      <a:gd name="T12" fmla="*/ 77 w 77"/>
                      <a:gd name="T13" fmla="*/ 31 h 66"/>
                      <a:gd name="T14" fmla="*/ 59 w 77"/>
                      <a:gd name="T15" fmla="*/ 0 h 66"/>
                      <a:gd name="T16" fmla="*/ 52 w 77"/>
                      <a:gd name="T17" fmla="*/ 4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7" h="66">
                        <a:moveTo>
                          <a:pt x="52" y="4"/>
                        </a:moveTo>
                        <a:cubicBezTo>
                          <a:pt x="35" y="14"/>
                          <a:pt x="20" y="23"/>
                          <a:pt x="6" y="32"/>
                        </a:cubicBezTo>
                        <a:cubicBezTo>
                          <a:pt x="0" y="36"/>
                          <a:pt x="0" y="36"/>
                          <a:pt x="0" y="36"/>
                        </a:cubicBezTo>
                        <a:cubicBezTo>
                          <a:pt x="18" y="66"/>
                          <a:pt x="18" y="66"/>
                          <a:pt x="18" y="66"/>
                        </a:cubicBezTo>
                        <a:cubicBezTo>
                          <a:pt x="24" y="62"/>
                          <a:pt x="24" y="62"/>
                          <a:pt x="24" y="62"/>
                        </a:cubicBezTo>
                        <a:cubicBezTo>
                          <a:pt x="39" y="53"/>
                          <a:pt x="54" y="44"/>
                          <a:pt x="70" y="34"/>
                        </a:cubicBezTo>
                        <a:cubicBezTo>
                          <a:pt x="77" y="31"/>
                          <a:pt x="77" y="31"/>
                          <a:pt x="77" y="31"/>
                        </a:cubicBezTo>
                        <a:cubicBezTo>
                          <a:pt x="59" y="0"/>
                          <a:pt x="59" y="0"/>
                          <a:pt x="59" y="0"/>
                        </a:cubicBezTo>
                        <a:lnTo>
                          <a:pt x="52" y="4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xtLst/>
                </p:spPr>
                <p:txBody>
                  <a:bodyPr vert="horz" wrap="square" lIns="69945" tIns="34973" rIns="69945" bIns="34973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580246"/>
                    <a:endParaRPr lang="en-US" dirty="0">
                      <a:solidFill>
                        <a:schemeClr val="tx2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6" name="Freeform 187"/>
                  <p:cNvSpPr>
                    <a:spLocks/>
                  </p:cNvSpPr>
                  <p:nvPr/>
                </p:nvSpPr>
                <p:spPr bwMode="black">
                  <a:xfrm>
                    <a:off x="8021638" y="2919413"/>
                    <a:ext cx="58738" cy="49213"/>
                  </a:xfrm>
                  <a:custGeom>
                    <a:avLst/>
                    <a:gdLst>
                      <a:gd name="T0" fmla="*/ 52 w 77"/>
                      <a:gd name="T1" fmla="*/ 4 h 65"/>
                      <a:gd name="T2" fmla="*/ 6 w 77"/>
                      <a:gd name="T3" fmla="*/ 31 h 65"/>
                      <a:gd name="T4" fmla="*/ 0 w 77"/>
                      <a:gd name="T5" fmla="*/ 35 h 65"/>
                      <a:gd name="T6" fmla="*/ 17 w 77"/>
                      <a:gd name="T7" fmla="*/ 65 h 65"/>
                      <a:gd name="T8" fmla="*/ 24 w 77"/>
                      <a:gd name="T9" fmla="*/ 61 h 65"/>
                      <a:gd name="T10" fmla="*/ 70 w 77"/>
                      <a:gd name="T11" fmla="*/ 34 h 65"/>
                      <a:gd name="T12" fmla="*/ 77 w 77"/>
                      <a:gd name="T13" fmla="*/ 31 h 65"/>
                      <a:gd name="T14" fmla="*/ 59 w 77"/>
                      <a:gd name="T15" fmla="*/ 0 h 65"/>
                      <a:gd name="T16" fmla="*/ 52 w 77"/>
                      <a:gd name="T17" fmla="*/ 4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7" h="65">
                        <a:moveTo>
                          <a:pt x="52" y="4"/>
                        </a:moveTo>
                        <a:cubicBezTo>
                          <a:pt x="37" y="13"/>
                          <a:pt x="21" y="22"/>
                          <a:pt x="6" y="31"/>
                        </a:cubicBezTo>
                        <a:cubicBezTo>
                          <a:pt x="0" y="35"/>
                          <a:pt x="0" y="35"/>
                          <a:pt x="0" y="35"/>
                        </a:cubicBezTo>
                        <a:cubicBezTo>
                          <a:pt x="17" y="65"/>
                          <a:pt x="17" y="65"/>
                          <a:pt x="17" y="65"/>
                        </a:cubicBezTo>
                        <a:cubicBezTo>
                          <a:pt x="24" y="61"/>
                          <a:pt x="24" y="61"/>
                          <a:pt x="24" y="61"/>
                        </a:cubicBezTo>
                        <a:cubicBezTo>
                          <a:pt x="39" y="52"/>
                          <a:pt x="55" y="44"/>
                          <a:pt x="70" y="34"/>
                        </a:cubicBezTo>
                        <a:cubicBezTo>
                          <a:pt x="77" y="31"/>
                          <a:pt x="77" y="31"/>
                          <a:pt x="77" y="31"/>
                        </a:cubicBezTo>
                        <a:cubicBezTo>
                          <a:pt x="59" y="0"/>
                          <a:pt x="59" y="0"/>
                          <a:pt x="59" y="0"/>
                        </a:cubicBezTo>
                        <a:lnTo>
                          <a:pt x="52" y="4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xtLst/>
                </p:spPr>
                <p:txBody>
                  <a:bodyPr vert="horz" wrap="square" lIns="69945" tIns="34973" rIns="69945" bIns="34973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580246"/>
                    <a:endParaRPr lang="en-US" dirty="0">
                      <a:solidFill>
                        <a:schemeClr val="tx2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7" name="Freeform 188"/>
                  <p:cNvSpPr>
                    <a:spLocks/>
                  </p:cNvSpPr>
                  <p:nvPr/>
                </p:nvSpPr>
                <p:spPr bwMode="black">
                  <a:xfrm>
                    <a:off x="7821613" y="3046413"/>
                    <a:ext cx="53975" cy="53975"/>
                  </a:xfrm>
                  <a:custGeom>
                    <a:avLst/>
                    <a:gdLst>
                      <a:gd name="T0" fmla="*/ 45 w 72"/>
                      <a:gd name="T1" fmla="*/ 5 h 72"/>
                      <a:gd name="T2" fmla="*/ 10 w 72"/>
                      <a:gd name="T3" fmla="*/ 38 h 72"/>
                      <a:gd name="T4" fmla="*/ 4 w 72"/>
                      <a:gd name="T5" fmla="*/ 48 h 72"/>
                      <a:gd name="T6" fmla="*/ 0 w 72"/>
                      <a:gd name="T7" fmla="*/ 54 h 72"/>
                      <a:gd name="T8" fmla="*/ 30 w 72"/>
                      <a:gd name="T9" fmla="*/ 72 h 72"/>
                      <a:gd name="T10" fmla="*/ 34 w 72"/>
                      <a:gd name="T11" fmla="*/ 66 h 72"/>
                      <a:gd name="T12" fmla="*/ 39 w 72"/>
                      <a:gd name="T13" fmla="*/ 57 h 72"/>
                      <a:gd name="T14" fmla="*/ 66 w 72"/>
                      <a:gd name="T15" fmla="*/ 33 h 72"/>
                      <a:gd name="T16" fmla="*/ 72 w 72"/>
                      <a:gd name="T17" fmla="*/ 28 h 72"/>
                      <a:gd name="T18" fmla="*/ 51 w 72"/>
                      <a:gd name="T19" fmla="*/ 0 h 72"/>
                      <a:gd name="T20" fmla="*/ 45 w 72"/>
                      <a:gd name="T21" fmla="*/ 5 h 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2" h="72">
                        <a:moveTo>
                          <a:pt x="45" y="5"/>
                        </a:moveTo>
                        <a:cubicBezTo>
                          <a:pt x="26" y="19"/>
                          <a:pt x="15" y="29"/>
                          <a:pt x="10" y="38"/>
                        </a:cubicBezTo>
                        <a:cubicBezTo>
                          <a:pt x="8" y="41"/>
                          <a:pt x="6" y="44"/>
                          <a:pt x="4" y="48"/>
                        </a:cubicBezTo>
                        <a:cubicBezTo>
                          <a:pt x="0" y="54"/>
                          <a:pt x="0" y="54"/>
                          <a:pt x="0" y="54"/>
                        </a:cubicBezTo>
                        <a:cubicBezTo>
                          <a:pt x="30" y="72"/>
                          <a:pt x="30" y="72"/>
                          <a:pt x="30" y="72"/>
                        </a:cubicBezTo>
                        <a:cubicBezTo>
                          <a:pt x="34" y="66"/>
                          <a:pt x="34" y="66"/>
                          <a:pt x="34" y="66"/>
                        </a:cubicBezTo>
                        <a:cubicBezTo>
                          <a:pt x="36" y="63"/>
                          <a:pt x="37" y="60"/>
                          <a:pt x="39" y="57"/>
                        </a:cubicBezTo>
                        <a:cubicBezTo>
                          <a:pt x="40" y="55"/>
                          <a:pt x="45" y="49"/>
                          <a:pt x="66" y="33"/>
                        </a:cubicBezTo>
                        <a:cubicBezTo>
                          <a:pt x="72" y="28"/>
                          <a:pt x="72" y="28"/>
                          <a:pt x="72" y="28"/>
                        </a:cubicBezTo>
                        <a:cubicBezTo>
                          <a:pt x="51" y="0"/>
                          <a:pt x="51" y="0"/>
                          <a:pt x="51" y="0"/>
                        </a:cubicBezTo>
                        <a:lnTo>
                          <a:pt x="45" y="5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xtLst/>
                </p:spPr>
                <p:txBody>
                  <a:bodyPr vert="horz" wrap="square" lIns="69945" tIns="34973" rIns="69945" bIns="34973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580246"/>
                    <a:endParaRPr lang="en-US" dirty="0">
                      <a:solidFill>
                        <a:schemeClr val="tx2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8" name="Freeform 189"/>
                  <p:cNvSpPr>
                    <a:spLocks/>
                  </p:cNvSpPr>
                  <p:nvPr/>
                </p:nvSpPr>
                <p:spPr bwMode="black">
                  <a:xfrm>
                    <a:off x="7885113" y="3001963"/>
                    <a:ext cx="57150" cy="49213"/>
                  </a:xfrm>
                  <a:custGeom>
                    <a:avLst/>
                    <a:gdLst>
                      <a:gd name="T0" fmla="*/ 51 w 77"/>
                      <a:gd name="T1" fmla="*/ 4 h 66"/>
                      <a:gd name="T2" fmla="*/ 6 w 77"/>
                      <a:gd name="T3" fmla="*/ 33 h 66"/>
                      <a:gd name="T4" fmla="*/ 0 w 77"/>
                      <a:gd name="T5" fmla="*/ 37 h 66"/>
                      <a:gd name="T6" fmla="*/ 19 w 77"/>
                      <a:gd name="T7" fmla="*/ 66 h 66"/>
                      <a:gd name="T8" fmla="*/ 25 w 77"/>
                      <a:gd name="T9" fmla="*/ 62 h 66"/>
                      <a:gd name="T10" fmla="*/ 70 w 77"/>
                      <a:gd name="T11" fmla="*/ 34 h 66"/>
                      <a:gd name="T12" fmla="*/ 77 w 77"/>
                      <a:gd name="T13" fmla="*/ 30 h 66"/>
                      <a:gd name="T14" fmla="*/ 58 w 77"/>
                      <a:gd name="T15" fmla="*/ 0 h 66"/>
                      <a:gd name="T16" fmla="*/ 51 w 77"/>
                      <a:gd name="T17" fmla="*/ 4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7" h="66">
                        <a:moveTo>
                          <a:pt x="51" y="4"/>
                        </a:moveTo>
                        <a:cubicBezTo>
                          <a:pt x="35" y="14"/>
                          <a:pt x="19" y="24"/>
                          <a:pt x="6" y="33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cubicBezTo>
                          <a:pt x="19" y="66"/>
                          <a:pt x="19" y="66"/>
                          <a:pt x="19" y="66"/>
                        </a:cubicBezTo>
                        <a:cubicBezTo>
                          <a:pt x="25" y="62"/>
                          <a:pt x="25" y="62"/>
                          <a:pt x="25" y="62"/>
                        </a:cubicBezTo>
                        <a:cubicBezTo>
                          <a:pt x="39" y="53"/>
                          <a:pt x="54" y="44"/>
                          <a:pt x="70" y="34"/>
                        </a:cubicBezTo>
                        <a:cubicBezTo>
                          <a:pt x="77" y="30"/>
                          <a:pt x="77" y="30"/>
                          <a:pt x="77" y="30"/>
                        </a:cubicBezTo>
                        <a:cubicBezTo>
                          <a:pt x="58" y="0"/>
                          <a:pt x="58" y="0"/>
                          <a:pt x="58" y="0"/>
                        </a:cubicBezTo>
                        <a:lnTo>
                          <a:pt x="51" y="4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xtLst/>
                </p:spPr>
                <p:txBody>
                  <a:bodyPr vert="horz" wrap="square" lIns="69945" tIns="34973" rIns="69945" bIns="34973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580246"/>
                    <a:endParaRPr lang="en-US" dirty="0">
                      <a:solidFill>
                        <a:schemeClr val="tx2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9" name="Freeform 190"/>
                  <p:cNvSpPr>
                    <a:spLocks/>
                  </p:cNvSpPr>
                  <p:nvPr/>
                </p:nvSpPr>
                <p:spPr bwMode="black">
                  <a:xfrm>
                    <a:off x="8159750" y="2840038"/>
                    <a:ext cx="58738" cy="47625"/>
                  </a:xfrm>
                  <a:custGeom>
                    <a:avLst/>
                    <a:gdLst>
                      <a:gd name="T0" fmla="*/ 0 w 37"/>
                      <a:gd name="T1" fmla="*/ 16 h 30"/>
                      <a:gd name="T2" fmla="*/ 9 w 37"/>
                      <a:gd name="T3" fmla="*/ 30 h 30"/>
                      <a:gd name="T4" fmla="*/ 37 w 37"/>
                      <a:gd name="T5" fmla="*/ 14 h 30"/>
                      <a:gd name="T6" fmla="*/ 28 w 37"/>
                      <a:gd name="T7" fmla="*/ 0 h 30"/>
                      <a:gd name="T8" fmla="*/ 0 w 37"/>
                      <a:gd name="T9" fmla="*/ 1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7" h="30">
                        <a:moveTo>
                          <a:pt x="0" y="16"/>
                        </a:moveTo>
                        <a:lnTo>
                          <a:pt x="9" y="30"/>
                        </a:lnTo>
                        <a:lnTo>
                          <a:pt x="37" y="14"/>
                        </a:lnTo>
                        <a:lnTo>
                          <a:pt x="28" y="0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xtLst/>
                </p:spPr>
                <p:txBody>
                  <a:bodyPr vert="horz" wrap="square" lIns="69945" tIns="34973" rIns="69945" bIns="34973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580246"/>
                    <a:endParaRPr lang="en-US" dirty="0">
                      <a:solidFill>
                        <a:schemeClr val="tx2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60" name="Freeform 191"/>
                  <p:cNvSpPr>
                    <a:spLocks/>
                  </p:cNvSpPr>
                  <p:nvPr/>
                </p:nvSpPr>
                <p:spPr bwMode="black">
                  <a:xfrm>
                    <a:off x="7038975" y="2435225"/>
                    <a:ext cx="58738" cy="39688"/>
                  </a:xfrm>
                  <a:custGeom>
                    <a:avLst/>
                    <a:gdLst>
                      <a:gd name="T0" fmla="*/ 27 w 77"/>
                      <a:gd name="T1" fmla="*/ 5 h 53"/>
                      <a:gd name="T2" fmla="*/ 5 w 77"/>
                      <a:gd name="T3" fmla="*/ 24 h 53"/>
                      <a:gd name="T4" fmla="*/ 0 w 77"/>
                      <a:gd name="T5" fmla="*/ 30 h 53"/>
                      <a:gd name="T6" fmla="*/ 26 w 77"/>
                      <a:gd name="T7" fmla="*/ 53 h 53"/>
                      <a:gd name="T8" fmla="*/ 31 w 77"/>
                      <a:gd name="T9" fmla="*/ 47 h 53"/>
                      <a:gd name="T10" fmla="*/ 43 w 77"/>
                      <a:gd name="T11" fmla="*/ 37 h 53"/>
                      <a:gd name="T12" fmla="*/ 61 w 77"/>
                      <a:gd name="T13" fmla="*/ 39 h 53"/>
                      <a:gd name="T14" fmla="*/ 68 w 77"/>
                      <a:gd name="T15" fmla="*/ 41 h 53"/>
                      <a:gd name="T16" fmla="*/ 77 w 77"/>
                      <a:gd name="T17" fmla="*/ 8 h 53"/>
                      <a:gd name="T18" fmla="*/ 70 w 77"/>
                      <a:gd name="T19" fmla="*/ 6 h 53"/>
                      <a:gd name="T20" fmla="*/ 27 w 77"/>
                      <a:gd name="T21" fmla="*/ 5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7" h="53">
                        <a:moveTo>
                          <a:pt x="27" y="5"/>
                        </a:moveTo>
                        <a:cubicBezTo>
                          <a:pt x="20" y="9"/>
                          <a:pt x="12" y="15"/>
                          <a:pt x="5" y="24"/>
                        </a:cubicBezTo>
                        <a:cubicBezTo>
                          <a:pt x="0" y="30"/>
                          <a:pt x="0" y="30"/>
                          <a:pt x="0" y="30"/>
                        </a:cubicBezTo>
                        <a:cubicBezTo>
                          <a:pt x="26" y="53"/>
                          <a:pt x="26" y="53"/>
                          <a:pt x="26" y="53"/>
                        </a:cubicBezTo>
                        <a:cubicBezTo>
                          <a:pt x="31" y="47"/>
                          <a:pt x="31" y="47"/>
                          <a:pt x="31" y="47"/>
                        </a:cubicBezTo>
                        <a:cubicBezTo>
                          <a:pt x="35" y="42"/>
                          <a:pt x="40" y="39"/>
                          <a:pt x="43" y="37"/>
                        </a:cubicBezTo>
                        <a:cubicBezTo>
                          <a:pt x="43" y="37"/>
                          <a:pt x="46" y="35"/>
                          <a:pt x="61" y="39"/>
                        </a:cubicBezTo>
                        <a:cubicBezTo>
                          <a:pt x="68" y="41"/>
                          <a:pt x="68" y="41"/>
                          <a:pt x="68" y="41"/>
                        </a:cubicBezTo>
                        <a:cubicBezTo>
                          <a:pt x="77" y="8"/>
                          <a:pt x="77" y="8"/>
                          <a:pt x="77" y="8"/>
                        </a:cubicBezTo>
                        <a:cubicBezTo>
                          <a:pt x="70" y="6"/>
                          <a:pt x="70" y="6"/>
                          <a:pt x="70" y="6"/>
                        </a:cubicBezTo>
                        <a:cubicBezTo>
                          <a:pt x="51" y="0"/>
                          <a:pt x="38" y="0"/>
                          <a:pt x="27" y="5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xtLst/>
                </p:spPr>
                <p:txBody>
                  <a:bodyPr vert="horz" wrap="square" lIns="69945" tIns="34973" rIns="69945" bIns="34973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580246"/>
                    <a:endParaRPr lang="en-US" dirty="0">
                      <a:solidFill>
                        <a:schemeClr val="tx2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61" name="Freeform 192"/>
                  <p:cNvSpPr>
                    <a:spLocks/>
                  </p:cNvSpPr>
                  <p:nvPr/>
                </p:nvSpPr>
                <p:spPr bwMode="black">
                  <a:xfrm>
                    <a:off x="8348663" y="2689225"/>
                    <a:ext cx="36513" cy="55563"/>
                  </a:xfrm>
                  <a:custGeom>
                    <a:avLst/>
                    <a:gdLst>
                      <a:gd name="T0" fmla="*/ 13 w 49"/>
                      <a:gd name="T1" fmla="*/ 7 h 75"/>
                      <a:gd name="T2" fmla="*/ 2 w 49"/>
                      <a:gd name="T3" fmla="*/ 57 h 75"/>
                      <a:gd name="T4" fmla="*/ 0 w 49"/>
                      <a:gd name="T5" fmla="*/ 64 h 75"/>
                      <a:gd name="T6" fmla="*/ 34 w 49"/>
                      <a:gd name="T7" fmla="*/ 75 h 75"/>
                      <a:gd name="T8" fmla="*/ 36 w 49"/>
                      <a:gd name="T9" fmla="*/ 67 h 75"/>
                      <a:gd name="T10" fmla="*/ 48 w 49"/>
                      <a:gd name="T11" fmla="*/ 13 h 75"/>
                      <a:gd name="T12" fmla="*/ 49 w 49"/>
                      <a:gd name="T13" fmla="*/ 5 h 75"/>
                      <a:gd name="T14" fmla="*/ 15 w 49"/>
                      <a:gd name="T15" fmla="*/ 0 h 75"/>
                      <a:gd name="T16" fmla="*/ 13 w 49"/>
                      <a:gd name="T17" fmla="*/ 7 h 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9" h="75">
                        <a:moveTo>
                          <a:pt x="13" y="7"/>
                        </a:moveTo>
                        <a:cubicBezTo>
                          <a:pt x="10" y="26"/>
                          <a:pt x="7" y="43"/>
                          <a:pt x="2" y="57"/>
                        </a:cubicBezTo>
                        <a:cubicBezTo>
                          <a:pt x="0" y="64"/>
                          <a:pt x="0" y="64"/>
                          <a:pt x="0" y="64"/>
                        </a:cubicBezTo>
                        <a:cubicBezTo>
                          <a:pt x="34" y="75"/>
                          <a:pt x="34" y="75"/>
                          <a:pt x="34" y="75"/>
                        </a:cubicBezTo>
                        <a:cubicBezTo>
                          <a:pt x="36" y="67"/>
                          <a:pt x="36" y="67"/>
                          <a:pt x="36" y="67"/>
                        </a:cubicBezTo>
                        <a:cubicBezTo>
                          <a:pt x="41" y="52"/>
                          <a:pt x="45" y="34"/>
                          <a:pt x="48" y="13"/>
                        </a:cubicBezTo>
                        <a:cubicBezTo>
                          <a:pt x="49" y="5"/>
                          <a:pt x="49" y="5"/>
                          <a:pt x="49" y="5"/>
                        </a:cubicBezTo>
                        <a:cubicBezTo>
                          <a:pt x="15" y="0"/>
                          <a:pt x="15" y="0"/>
                          <a:pt x="15" y="0"/>
                        </a:cubicBezTo>
                        <a:lnTo>
                          <a:pt x="13" y="7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xtLst/>
                </p:spPr>
                <p:txBody>
                  <a:bodyPr vert="horz" wrap="square" lIns="69945" tIns="34973" rIns="69945" bIns="34973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580246"/>
                    <a:endParaRPr lang="en-US" dirty="0">
                      <a:solidFill>
                        <a:schemeClr val="tx2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62" name="Freeform 193"/>
                  <p:cNvSpPr>
                    <a:spLocks/>
                  </p:cNvSpPr>
                  <p:nvPr/>
                </p:nvSpPr>
                <p:spPr bwMode="black">
                  <a:xfrm>
                    <a:off x="8362950" y="2611438"/>
                    <a:ext cx="26988" cy="52388"/>
                  </a:xfrm>
                  <a:custGeom>
                    <a:avLst/>
                    <a:gdLst>
                      <a:gd name="T0" fmla="*/ 2 w 38"/>
                      <a:gd name="T1" fmla="*/ 0 h 70"/>
                      <a:gd name="T2" fmla="*/ 2 w 38"/>
                      <a:gd name="T3" fmla="*/ 8 h 70"/>
                      <a:gd name="T4" fmla="*/ 0 w 38"/>
                      <a:gd name="T5" fmla="*/ 60 h 70"/>
                      <a:gd name="T6" fmla="*/ 0 w 38"/>
                      <a:gd name="T7" fmla="*/ 67 h 70"/>
                      <a:gd name="T8" fmla="*/ 35 w 38"/>
                      <a:gd name="T9" fmla="*/ 70 h 70"/>
                      <a:gd name="T10" fmla="*/ 35 w 38"/>
                      <a:gd name="T11" fmla="*/ 62 h 70"/>
                      <a:gd name="T12" fmla="*/ 38 w 38"/>
                      <a:gd name="T13" fmla="*/ 8 h 70"/>
                      <a:gd name="T14" fmla="*/ 38 w 38"/>
                      <a:gd name="T15" fmla="*/ 0 h 70"/>
                      <a:gd name="T16" fmla="*/ 2 w 38"/>
                      <a:gd name="T17" fmla="*/ 0 h 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8" h="70">
                        <a:moveTo>
                          <a:pt x="2" y="0"/>
                        </a:moveTo>
                        <a:cubicBezTo>
                          <a:pt x="2" y="8"/>
                          <a:pt x="2" y="8"/>
                          <a:pt x="2" y="8"/>
                        </a:cubicBezTo>
                        <a:cubicBezTo>
                          <a:pt x="2" y="25"/>
                          <a:pt x="2" y="43"/>
                          <a:pt x="0" y="60"/>
                        </a:cubicBezTo>
                        <a:cubicBezTo>
                          <a:pt x="0" y="67"/>
                          <a:pt x="0" y="67"/>
                          <a:pt x="0" y="67"/>
                        </a:cubicBezTo>
                        <a:cubicBezTo>
                          <a:pt x="35" y="70"/>
                          <a:pt x="35" y="70"/>
                          <a:pt x="35" y="70"/>
                        </a:cubicBezTo>
                        <a:cubicBezTo>
                          <a:pt x="35" y="62"/>
                          <a:pt x="35" y="62"/>
                          <a:pt x="35" y="62"/>
                        </a:cubicBezTo>
                        <a:cubicBezTo>
                          <a:pt x="37" y="44"/>
                          <a:pt x="38" y="26"/>
                          <a:pt x="38" y="8"/>
                        </a:cubicBezTo>
                        <a:cubicBezTo>
                          <a:pt x="38" y="0"/>
                          <a:pt x="38" y="0"/>
                          <a:pt x="38" y="0"/>
                        </a:cubicBez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xtLst/>
                </p:spPr>
                <p:txBody>
                  <a:bodyPr vert="horz" wrap="square" lIns="69945" tIns="34973" rIns="69945" bIns="34973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580246"/>
                    <a:endParaRPr lang="en-US" dirty="0">
                      <a:solidFill>
                        <a:schemeClr val="tx2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63" name="Freeform 194"/>
                  <p:cNvSpPr>
                    <a:spLocks/>
                  </p:cNvSpPr>
                  <p:nvPr/>
                </p:nvSpPr>
                <p:spPr bwMode="black">
                  <a:xfrm>
                    <a:off x="7783513" y="3113088"/>
                    <a:ext cx="47625" cy="57150"/>
                  </a:xfrm>
                  <a:custGeom>
                    <a:avLst/>
                    <a:gdLst>
                      <a:gd name="T0" fmla="*/ 32 w 63"/>
                      <a:gd name="T1" fmla="*/ 0 h 76"/>
                      <a:gd name="T2" fmla="*/ 29 w 63"/>
                      <a:gd name="T3" fmla="*/ 7 h 76"/>
                      <a:gd name="T4" fmla="*/ 5 w 63"/>
                      <a:gd name="T5" fmla="*/ 50 h 76"/>
                      <a:gd name="T6" fmla="*/ 0 w 63"/>
                      <a:gd name="T7" fmla="*/ 57 h 76"/>
                      <a:gd name="T8" fmla="*/ 30 w 63"/>
                      <a:gd name="T9" fmla="*/ 76 h 76"/>
                      <a:gd name="T10" fmla="*/ 34 w 63"/>
                      <a:gd name="T11" fmla="*/ 70 h 76"/>
                      <a:gd name="T12" fmla="*/ 60 w 63"/>
                      <a:gd name="T13" fmla="*/ 22 h 76"/>
                      <a:gd name="T14" fmla="*/ 63 w 63"/>
                      <a:gd name="T15" fmla="*/ 16 h 76"/>
                      <a:gd name="T16" fmla="*/ 49 w 63"/>
                      <a:gd name="T17" fmla="*/ 7 h 76"/>
                      <a:gd name="T18" fmla="*/ 32 w 63"/>
                      <a:gd name="T19" fmla="*/ 0 h 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3" h="76">
                        <a:moveTo>
                          <a:pt x="32" y="0"/>
                        </a:moveTo>
                        <a:cubicBezTo>
                          <a:pt x="29" y="7"/>
                          <a:pt x="29" y="7"/>
                          <a:pt x="29" y="7"/>
                        </a:cubicBezTo>
                        <a:cubicBezTo>
                          <a:pt x="20" y="23"/>
                          <a:pt x="13" y="38"/>
                          <a:pt x="5" y="50"/>
                        </a:cubicBezTo>
                        <a:cubicBezTo>
                          <a:pt x="0" y="57"/>
                          <a:pt x="0" y="57"/>
                          <a:pt x="0" y="57"/>
                        </a:cubicBezTo>
                        <a:cubicBezTo>
                          <a:pt x="30" y="76"/>
                          <a:pt x="30" y="76"/>
                          <a:pt x="30" y="76"/>
                        </a:cubicBezTo>
                        <a:cubicBezTo>
                          <a:pt x="34" y="70"/>
                          <a:pt x="34" y="70"/>
                          <a:pt x="34" y="70"/>
                        </a:cubicBezTo>
                        <a:cubicBezTo>
                          <a:pt x="43" y="56"/>
                          <a:pt x="51" y="40"/>
                          <a:pt x="60" y="22"/>
                        </a:cubicBezTo>
                        <a:cubicBezTo>
                          <a:pt x="63" y="16"/>
                          <a:pt x="63" y="16"/>
                          <a:pt x="63" y="16"/>
                        </a:cubicBezTo>
                        <a:cubicBezTo>
                          <a:pt x="49" y="7"/>
                          <a:pt x="49" y="7"/>
                          <a:pt x="49" y="7"/>
                        </a:cubicBezTo>
                        <a:lnTo>
                          <a:pt x="32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xtLst/>
                </p:spPr>
                <p:txBody>
                  <a:bodyPr vert="horz" wrap="square" lIns="69945" tIns="34973" rIns="69945" bIns="34973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580246"/>
                    <a:endParaRPr lang="en-US" dirty="0">
                      <a:solidFill>
                        <a:schemeClr val="tx2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64" name="Freeform 195"/>
                  <p:cNvSpPr>
                    <a:spLocks/>
                  </p:cNvSpPr>
                  <p:nvPr/>
                </p:nvSpPr>
                <p:spPr bwMode="black">
                  <a:xfrm>
                    <a:off x="8229600" y="2798763"/>
                    <a:ext cx="57150" cy="49213"/>
                  </a:xfrm>
                  <a:custGeom>
                    <a:avLst/>
                    <a:gdLst>
                      <a:gd name="T0" fmla="*/ 52 w 76"/>
                      <a:gd name="T1" fmla="*/ 3 h 65"/>
                      <a:gd name="T2" fmla="*/ 6 w 76"/>
                      <a:gd name="T3" fmla="*/ 31 h 65"/>
                      <a:gd name="T4" fmla="*/ 0 w 76"/>
                      <a:gd name="T5" fmla="*/ 35 h 65"/>
                      <a:gd name="T6" fmla="*/ 17 w 76"/>
                      <a:gd name="T7" fmla="*/ 65 h 65"/>
                      <a:gd name="T8" fmla="*/ 24 w 76"/>
                      <a:gd name="T9" fmla="*/ 61 h 65"/>
                      <a:gd name="T10" fmla="*/ 70 w 76"/>
                      <a:gd name="T11" fmla="*/ 33 h 65"/>
                      <a:gd name="T12" fmla="*/ 76 w 76"/>
                      <a:gd name="T13" fmla="*/ 30 h 65"/>
                      <a:gd name="T14" fmla="*/ 58 w 76"/>
                      <a:gd name="T15" fmla="*/ 0 h 65"/>
                      <a:gd name="T16" fmla="*/ 52 w 76"/>
                      <a:gd name="T17" fmla="*/ 3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6" h="65">
                        <a:moveTo>
                          <a:pt x="52" y="3"/>
                        </a:moveTo>
                        <a:cubicBezTo>
                          <a:pt x="38" y="12"/>
                          <a:pt x="22" y="21"/>
                          <a:pt x="6" y="31"/>
                        </a:cubicBezTo>
                        <a:cubicBezTo>
                          <a:pt x="0" y="35"/>
                          <a:pt x="0" y="35"/>
                          <a:pt x="0" y="35"/>
                        </a:cubicBezTo>
                        <a:cubicBezTo>
                          <a:pt x="17" y="65"/>
                          <a:pt x="17" y="65"/>
                          <a:pt x="17" y="65"/>
                        </a:cubicBezTo>
                        <a:cubicBezTo>
                          <a:pt x="24" y="61"/>
                          <a:pt x="24" y="61"/>
                          <a:pt x="24" y="61"/>
                        </a:cubicBezTo>
                        <a:cubicBezTo>
                          <a:pt x="41" y="51"/>
                          <a:pt x="56" y="42"/>
                          <a:pt x="70" y="33"/>
                        </a:cubicBezTo>
                        <a:cubicBezTo>
                          <a:pt x="76" y="30"/>
                          <a:pt x="76" y="30"/>
                          <a:pt x="76" y="30"/>
                        </a:cubicBezTo>
                        <a:cubicBezTo>
                          <a:pt x="58" y="0"/>
                          <a:pt x="58" y="0"/>
                          <a:pt x="58" y="0"/>
                        </a:cubicBezTo>
                        <a:lnTo>
                          <a:pt x="52" y="3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xtLst/>
                </p:spPr>
                <p:txBody>
                  <a:bodyPr vert="horz" wrap="square" lIns="69945" tIns="34973" rIns="69945" bIns="34973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580246"/>
                    <a:endParaRPr lang="en-US" dirty="0">
                      <a:solidFill>
                        <a:schemeClr val="tx2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65" name="Freeform 196"/>
                  <p:cNvSpPr>
                    <a:spLocks/>
                  </p:cNvSpPr>
                  <p:nvPr/>
                </p:nvSpPr>
                <p:spPr bwMode="black">
                  <a:xfrm>
                    <a:off x="8297863" y="2754313"/>
                    <a:ext cx="57150" cy="50800"/>
                  </a:xfrm>
                  <a:custGeom>
                    <a:avLst/>
                    <a:gdLst>
                      <a:gd name="T0" fmla="*/ 49 w 77"/>
                      <a:gd name="T1" fmla="*/ 5 h 68"/>
                      <a:gd name="T2" fmla="*/ 7 w 77"/>
                      <a:gd name="T3" fmla="*/ 34 h 68"/>
                      <a:gd name="T4" fmla="*/ 0 w 77"/>
                      <a:gd name="T5" fmla="*/ 39 h 68"/>
                      <a:gd name="T6" fmla="*/ 19 w 77"/>
                      <a:gd name="T7" fmla="*/ 68 h 68"/>
                      <a:gd name="T8" fmla="*/ 26 w 77"/>
                      <a:gd name="T9" fmla="*/ 64 h 68"/>
                      <a:gd name="T10" fmla="*/ 71 w 77"/>
                      <a:gd name="T11" fmla="*/ 33 h 68"/>
                      <a:gd name="T12" fmla="*/ 77 w 77"/>
                      <a:gd name="T13" fmla="*/ 28 h 68"/>
                      <a:gd name="T14" fmla="*/ 55 w 77"/>
                      <a:gd name="T15" fmla="*/ 0 h 68"/>
                      <a:gd name="T16" fmla="*/ 49 w 77"/>
                      <a:gd name="T17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7" h="68">
                        <a:moveTo>
                          <a:pt x="49" y="5"/>
                        </a:moveTo>
                        <a:cubicBezTo>
                          <a:pt x="40" y="12"/>
                          <a:pt x="26" y="22"/>
                          <a:pt x="7" y="34"/>
                        </a:cubicBezTo>
                        <a:cubicBezTo>
                          <a:pt x="0" y="39"/>
                          <a:pt x="0" y="39"/>
                          <a:pt x="0" y="39"/>
                        </a:cubicBezTo>
                        <a:cubicBezTo>
                          <a:pt x="19" y="68"/>
                          <a:pt x="19" y="68"/>
                          <a:pt x="19" y="68"/>
                        </a:cubicBezTo>
                        <a:cubicBezTo>
                          <a:pt x="26" y="64"/>
                          <a:pt x="26" y="64"/>
                          <a:pt x="26" y="64"/>
                        </a:cubicBezTo>
                        <a:cubicBezTo>
                          <a:pt x="46" y="51"/>
                          <a:pt x="61" y="41"/>
                          <a:pt x="71" y="33"/>
                        </a:cubicBezTo>
                        <a:cubicBezTo>
                          <a:pt x="77" y="28"/>
                          <a:pt x="77" y="28"/>
                          <a:pt x="77" y="28"/>
                        </a:cubicBezTo>
                        <a:cubicBezTo>
                          <a:pt x="55" y="0"/>
                          <a:pt x="55" y="0"/>
                          <a:pt x="55" y="0"/>
                        </a:cubicBezTo>
                        <a:lnTo>
                          <a:pt x="49" y="5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xtLst/>
                </p:spPr>
                <p:txBody>
                  <a:bodyPr vert="horz" wrap="square" lIns="69945" tIns="34973" rIns="69945" bIns="34973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580246"/>
                    <a:endParaRPr lang="en-US" dirty="0">
                      <a:solidFill>
                        <a:schemeClr val="tx2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66" name="Freeform 197"/>
                  <p:cNvSpPr>
                    <a:spLocks/>
                  </p:cNvSpPr>
                  <p:nvPr/>
                </p:nvSpPr>
                <p:spPr bwMode="black">
                  <a:xfrm>
                    <a:off x="7313613" y="2935288"/>
                    <a:ext cx="57150" cy="49213"/>
                  </a:xfrm>
                  <a:custGeom>
                    <a:avLst/>
                    <a:gdLst>
                      <a:gd name="T0" fmla="*/ 24 w 77"/>
                      <a:gd name="T1" fmla="*/ 4 h 65"/>
                      <a:gd name="T2" fmla="*/ 18 w 77"/>
                      <a:gd name="T3" fmla="*/ 0 h 65"/>
                      <a:gd name="T4" fmla="*/ 0 w 77"/>
                      <a:gd name="T5" fmla="*/ 30 h 65"/>
                      <a:gd name="T6" fmla="*/ 7 w 77"/>
                      <a:gd name="T7" fmla="*/ 34 h 65"/>
                      <a:gd name="T8" fmla="*/ 53 w 77"/>
                      <a:gd name="T9" fmla="*/ 61 h 65"/>
                      <a:gd name="T10" fmla="*/ 59 w 77"/>
                      <a:gd name="T11" fmla="*/ 65 h 65"/>
                      <a:gd name="T12" fmla="*/ 77 w 77"/>
                      <a:gd name="T13" fmla="*/ 34 h 65"/>
                      <a:gd name="T14" fmla="*/ 71 w 77"/>
                      <a:gd name="T15" fmla="*/ 31 h 65"/>
                      <a:gd name="T16" fmla="*/ 24 w 77"/>
                      <a:gd name="T17" fmla="*/ 4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7" h="65">
                        <a:moveTo>
                          <a:pt x="24" y="4"/>
                        </a:moveTo>
                        <a:cubicBezTo>
                          <a:pt x="18" y="0"/>
                          <a:pt x="18" y="0"/>
                          <a:pt x="18" y="0"/>
                        </a:cubicBezTo>
                        <a:cubicBezTo>
                          <a:pt x="0" y="30"/>
                          <a:pt x="0" y="30"/>
                          <a:pt x="0" y="30"/>
                        </a:cubicBezTo>
                        <a:cubicBezTo>
                          <a:pt x="7" y="34"/>
                          <a:pt x="7" y="34"/>
                          <a:pt x="7" y="34"/>
                        </a:cubicBezTo>
                        <a:cubicBezTo>
                          <a:pt x="22" y="43"/>
                          <a:pt x="37" y="52"/>
                          <a:pt x="53" y="61"/>
                        </a:cubicBezTo>
                        <a:cubicBezTo>
                          <a:pt x="59" y="65"/>
                          <a:pt x="59" y="65"/>
                          <a:pt x="59" y="65"/>
                        </a:cubicBezTo>
                        <a:cubicBezTo>
                          <a:pt x="77" y="34"/>
                          <a:pt x="77" y="34"/>
                          <a:pt x="77" y="34"/>
                        </a:cubicBezTo>
                        <a:cubicBezTo>
                          <a:pt x="71" y="31"/>
                          <a:pt x="71" y="31"/>
                          <a:pt x="71" y="31"/>
                        </a:cubicBezTo>
                        <a:cubicBezTo>
                          <a:pt x="55" y="22"/>
                          <a:pt x="40" y="13"/>
                          <a:pt x="24" y="4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xtLst/>
                </p:spPr>
                <p:txBody>
                  <a:bodyPr vert="horz" wrap="square" lIns="69945" tIns="34973" rIns="69945" bIns="34973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580246"/>
                    <a:endParaRPr lang="en-US" dirty="0">
                      <a:solidFill>
                        <a:schemeClr val="tx2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67" name="Freeform 198"/>
                  <p:cNvSpPr>
                    <a:spLocks/>
                  </p:cNvSpPr>
                  <p:nvPr/>
                </p:nvSpPr>
                <p:spPr bwMode="black">
                  <a:xfrm>
                    <a:off x="7381875" y="2974975"/>
                    <a:ext cx="57150" cy="49213"/>
                  </a:xfrm>
                  <a:custGeom>
                    <a:avLst/>
                    <a:gdLst>
                      <a:gd name="T0" fmla="*/ 0 w 36"/>
                      <a:gd name="T1" fmla="*/ 15 h 31"/>
                      <a:gd name="T2" fmla="*/ 28 w 36"/>
                      <a:gd name="T3" fmla="*/ 31 h 31"/>
                      <a:gd name="T4" fmla="*/ 36 w 36"/>
                      <a:gd name="T5" fmla="*/ 17 h 31"/>
                      <a:gd name="T6" fmla="*/ 8 w 36"/>
                      <a:gd name="T7" fmla="*/ 0 h 31"/>
                      <a:gd name="T8" fmla="*/ 0 w 36"/>
                      <a:gd name="T9" fmla="*/ 15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6" h="31">
                        <a:moveTo>
                          <a:pt x="0" y="15"/>
                        </a:moveTo>
                        <a:lnTo>
                          <a:pt x="28" y="31"/>
                        </a:lnTo>
                        <a:lnTo>
                          <a:pt x="36" y="17"/>
                        </a:lnTo>
                        <a:lnTo>
                          <a:pt x="8" y="0"/>
                        </a:lnTo>
                        <a:lnTo>
                          <a:pt x="0" y="15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xtLst/>
                </p:spPr>
                <p:txBody>
                  <a:bodyPr vert="horz" wrap="square" lIns="69945" tIns="34973" rIns="69945" bIns="34973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580246"/>
                    <a:endParaRPr lang="en-US" dirty="0">
                      <a:solidFill>
                        <a:schemeClr val="tx2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68" name="Freeform 199"/>
                  <p:cNvSpPr>
                    <a:spLocks/>
                  </p:cNvSpPr>
                  <p:nvPr/>
                </p:nvSpPr>
                <p:spPr bwMode="black">
                  <a:xfrm>
                    <a:off x="7243763" y="2895600"/>
                    <a:ext cx="58738" cy="47625"/>
                  </a:xfrm>
                  <a:custGeom>
                    <a:avLst/>
                    <a:gdLst>
                      <a:gd name="T0" fmla="*/ 24 w 77"/>
                      <a:gd name="T1" fmla="*/ 4 h 64"/>
                      <a:gd name="T2" fmla="*/ 17 w 77"/>
                      <a:gd name="T3" fmla="*/ 0 h 64"/>
                      <a:gd name="T4" fmla="*/ 0 w 77"/>
                      <a:gd name="T5" fmla="*/ 31 h 64"/>
                      <a:gd name="T6" fmla="*/ 6 w 77"/>
                      <a:gd name="T7" fmla="*/ 34 h 64"/>
                      <a:gd name="T8" fmla="*/ 53 w 77"/>
                      <a:gd name="T9" fmla="*/ 61 h 64"/>
                      <a:gd name="T10" fmla="*/ 59 w 77"/>
                      <a:gd name="T11" fmla="*/ 64 h 64"/>
                      <a:gd name="T12" fmla="*/ 77 w 77"/>
                      <a:gd name="T13" fmla="*/ 34 h 64"/>
                      <a:gd name="T14" fmla="*/ 70 w 77"/>
                      <a:gd name="T15" fmla="*/ 30 h 64"/>
                      <a:gd name="T16" fmla="*/ 24 w 77"/>
                      <a:gd name="T17" fmla="*/ 4 h 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7" h="64">
                        <a:moveTo>
                          <a:pt x="24" y="4"/>
                        </a:moveTo>
                        <a:cubicBezTo>
                          <a:pt x="17" y="0"/>
                          <a:pt x="17" y="0"/>
                          <a:pt x="17" y="0"/>
                        </a:cubicBezTo>
                        <a:cubicBezTo>
                          <a:pt x="0" y="31"/>
                          <a:pt x="0" y="31"/>
                          <a:pt x="0" y="31"/>
                        </a:cubicBezTo>
                        <a:cubicBezTo>
                          <a:pt x="6" y="34"/>
                          <a:pt x="6" y="34"/>
                          <a:pt x="6" y="34"/>
                        </a:cubicBezTo>
                        <a:cubicBezTo>
                          <a:pt x="21" y="42"/>
                          <a:pt x="36" y="51"/>
                          <a:pt x="53" y="61"/>
                        </a:cubicBezTo>
                        <a:cubicBezTo>
                          <a:pt x="59" y="64"/>
                          <a:pt x="59" y="64"/>
                          <a:pt x="59" y="64"/>
                        </a:cubicBezTo>
                        <a:cubicBezTo>
                          <a:pt x="77" y="34"/>
                          <a:pt x="77" y="34"/>
                          <a:pt x="77" y="34"/>
                        </a:cubicBezTo>
                        <a:cubicBezTo>
                          <a:pt x="70" y="30"/>
                          <a:pt x="70" y="30"/>
                          <a:pt x="70" y="30"/>
                        </a:cubicBezTo>
                        <a:cubicBezTo>
                          <a:pt x="53" y="20"/>
                          <a:pt x="38" y="12"/>
                          <a:pt x="24" y="4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xtLst/>
                </p:spPr>
                <p:txBody>
                  <a:bodyPr vert="horz" wrap="square" lIns="69945" tIns="34973" rIns="69945" bIns="34973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580246"/>
                    <a:endParaRPr lang="en-US" dirty="0">
                      <a:solidFill>
                        <a:schemeClr val="tx2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69" name="Freeform 200"/>
                  <p:cNvSpPr>
                    <a:spLocks/>
                  </p:cNvSpPr>
                  <p:nvPr/>
                </p:nvSpPr>
                <p:spPr bwMode="black">
                  <a:xfrm>
                    <a:off x="7173913" y="2857500"/>
                    <a:ext cx="57150" cy="47625"/>
                  </a:xfrm>
                  <a:custGeom>
                    <a:avLst/>
                    <a:gdLst>
                      <a:gd name="T0" fmla="*/ 23 w 77"/>
                      <a:gd name="T1" fmla="*/ 3 h 63"/>
                      <a:gd name="T2" fmla="*/ 16 w 77"/>
                      <a:gd name="T3" fmla="*/ 0 h 63"/>
                      <a:gd name="T4" fmla="*/ 0 w 77"/>
                      <a:gd name="T5" fmla="*/ 31 h 63"/>
                      <a:gd name="T6" fmla="*/ 7 w 77"/>
                      <a:gd name="T7" fmla="*/ 35 h 63"/>
                      <a:gd name="T8" fmla="*/ 54 w 77"/>
                      <a:gd name="T9" fmla="*/ 59 h 63"/>
                      <a:gd name="T10" fmla="*/ 60 w 77"/>
                      <a:gd name="T11" fmla="*/ 63 h 63"/>
                      <a:gd name="T12" fmla="*/ 77 w 77"/>
                      <a:gd name="T13" fmla="*/ 32 h 63"/>
                      <a:gd name="T14" fmla="*/ 71 w 77"/>
                      <a:gd name="T15" fmla="*/ 29 h 63"/>
                      <a:gd name="T16" fmla="*/ 23 w 77"/>
                      <a:gd name="T17" fmla="*/ 3 h 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7" h="63">
                        <a:moveTo>
                          <a:pt x="23" y="3"/>
                        </a:moveTo>
                        <a:cubicBezTo>
                          <a:pt x="16" y="0"/>
                          <a:pt x="16" y="0"/>
                          <a:pt x="16" y="0"/>
                        </a:cubicBezTo>
                        <a:cubicBezTo>
                          <a:pt x="0" y="31"/>
                          <a:pt x="0" y="31"/>
                          <a:pt x="0" y="31"/>
                        </a:cubicBezTo>
                        <a:cubicBezTo>
                          <a:pt x="7" y="35"/>
                          <a:pt x="7" y="35"/>
                          <a:pt x="7" y="35"/>
                        </a:cubicBezTo>
                        <a:cubicBezTo>
                          <a:pt x="20" y="41"/>
                          <a:pt x="36" y="50"/>
                          <a:pt x="54" y="59"/>
                        </a:cubicBezTo>
                        <a:cubicBezTo>
                          <a:pt x="60" y="63"/>
                          <a:pt x="60" y="63"/>
                          <a:pt x="60" y="63"/>
                        </a:cubicBezTo>
                        <a:cubicBezTo>
                          <a:pt x="77" y="32"/>
                          <a:pt x="77" y="32"/>
                          <a:pt x="77" y="32"/>
                        </a:cubicBezTo>
                        <a:cubicBezTo>
                          <a:pt x="71" y="29"/>
                          <a:pt x="71" y="29"/>
                          <a:pt x="71" y="29"/>
                        </a:cubicBezTo>
                        <a:cubicBezTo>
                          <a:pt x="52" y="18"/>
                          <a:pt x="36" y="10"/>
                          <a:pt x="23" y="3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xtLst/>
                </p:spPr>
                <p:txBody>
                  <a:bodyPr vert="horz" wrap="square" lIns="69945" tIns="34973" rIns="69945" bIns="34973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580246"/>
                    <a:endParaRPr lang="en-US" dirty="0">
                      <a:solidFill>
                        <a:schemeClr val="tx2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0" name="Freeform 201"/>
                  <p:cNvSpPr>
                    <a:spLocks/>
                  </p:cNvSpPr>
                  <p:nvPr/>
                </p:nvSpPr>
                <p:spPr bwMode="black">
                  <a:xfrm>
                    <a:off x="7099300" y="2835275"/>
                    <a:ext cx="57150" cy="34925"/>
                  </a:xfrm>
                  <a:custGeom>
                    <a:avLst/>
                    <a:gdLst>
                      <a:gd name="T0" fmla="*/ 60 w 76"/>
                      <a:gd name="T1" fmla="*/ 10 h 47"/>
                      <a:gd name="T2" fmla="*/ 58 w 76"/>
                      <a:gd name="T3" fmla="*/ 10 h 47"/>
                      <a:gd name="T4" fmla="*/ 18 w 76"/>
                      <a:gd name="T5" fmla="*/ 2 h 47"/>
                      <a:gd name="T6" fmla="*/ 11 w 76"/>
                      <a:gd name="T7" fmla="*/ 0 h 47"/>
                      <a:gd name="T8" fmla="*/ 0 w 76"/>
                      <a:gd name="T9" fmla="*/ 33 h 47"/>
                      <a:gd name="T10" fmla="*/ 7 w 76"/>
                      <a:gd name="T11" fmla="*/ 35 h 47"/>
                      <a:gd name="T12" fmla="*/ 55 w 76"/>
                      <a:gd name="T13" fmla="*/ 45 h 47"/>
                      <a:gd name="T14" fmla="*/ 60 w 76"/>
                      <a:gd name="T15" fmla="*/ 45 h 47"/>
                      <a:gd name="T16" fmla="*/ 61 w 76"/>
                      <a:gd name="T17" fmla="*/ 45 h 47"/>
                      <a:gd name="T18" fmla="*/ 68 w 76"/>
                      <a:gd name="T19" fmla="*/ 47 h 47"/>
                      <a:gd name="T20" fmla="*/ 76 w 76"/>
                      <a:gd name="T21" fmla="*/ 13 h 47"/>
                      <a:gd name="T22" fmla="*/ 69 w 76"/>
                      <a:gd name="T23" fmla="*/ 11 h 47"/>
                      <a:gd name="T24" fmla="*/ 60 w 76"/>
                      <a:gd name="T25" fmla="*/ 10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76" h="47">
                        <a:moveTo>
                          <a:pt x="60" y="10"/>
                        </a:moveTo>
                        <a:cubicBezTo>
                          <a:pt x="58" y="10"/>
                          <a:pt x="58" y="10"/>
                          <a:pt x="58" y="10"/>
                        </a:cubicBezTo>
                        <a:cubicBezTo>
                          <a:pt x="49" y="11"/>
                          <a:pt x="35" y="8"/>
                          <a:pt x="18" y="2"/>
                        </a:cubicBezTo>
                        <a:cubicBezTo>
                          <a:pt x="11" y="0"/>
                          <a:pt x="11" y="0"/>
                          <a:pt x="11" y="0"/>
                        </a:cubicBezTo>
                        <a:cubicBezTo>
                          <a:pt x="0" y="33"/>
                          <a:pt x="0" y="33"/>
                          <a:pt x="0" y="33"/>
                        </a:cubicBezTo>
                        <a:cubicBezTo>
                          <a:pt x="7" y="35"/>
                          <a:pt x="7" y="35"/>
                          <a:pt x="7" y="35"/>
                        </a:cubicBezTo>
                        <a:cubicBezTo>
                          <a:pt x="20" y="40"/>
                          <a:pt x="39" y="45"/>
                          <a:pt x="55" y="45"/>
                        </a:cubicBezTo>
                        <a:cubicBezTo>
                          <a:pt x="57" y="45"/>
                          <a:pt x="59" y="45"/>
                          <a:pt x="60" y="45"/>
                        </a:cubicBezTo>
                        <a:cubicBezTo>
                          <a:pt x="60" y="45"/>
                          <a:pt x="61" y="45"/>
                          <a:pt x="61" y="45"/>
                        </a:cubicBezTo>
                        <a:cubicBezTo>
                          <a:pt x="68" y="47"/>
                          <a:pt x="68" y="47"/>
                          <a:pt x="68" y="47"/>
                        </a:cubicBezTo>
                        <a:cubicBezTo>
                          <a:pt x="76" y="13"/>
                          <a:pt x="76" y="13"/>
                          <a:pt x="76" y="13"/>
                        </a:cubicBezTo>
                        <a:cubicBezTo>
                          <a:pt x="69" y="11"/>
                          <a:pt x="69" y="11"/>
                          <a:pt x="69" y="11"/>
                        </a:cubicBezTo>
                        <a:cubicBezTo>
                          <a:pt x="66" y="10"/>
                          <a:pt x="63" y="10"/>
                          <a:pt x="60" y="1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xtLst/>
                </p:spPr>
                <p:txBody>
                  <a:bodyPr vert="horz" wrap="square" lIns="69945" tIns="34973" rIns="69945" bIns="34973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580246"/>
                    <a:endParaRPr lang="en-US" dirty="0">
                      <a:solidFill>
                        <a:schemeClr val="tx2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" name="Freeform 202"/>
                  <p:cNvSpPr>
                    <a:spLocks/>
                  </p:cNvSpPr>
                  <p:nvPr/>
                </p:nvSpPr>
                <p:spPr bwMode="black">
                  <a:xfrm>
                    <a:off x="7721600" y="3168650"/>
                    <a:ext cx="55563" cy="30163"/>
                  </a:xfrm>
                  <a:custGeom>
                    <a:avLst/>
                    <a:gdLst>
                      <a:gd name="T0" fmla="*/ 57 w 74"/>
                      <a:gd name="T1" fmla="*/ 3 h 40"/>
                      <a:gd name="T2" fmla="*/ 53 w 74"/>
                      <a:gd name="T3" fmla="*/ 4 h 40"/>
                      <a:gd name="T4" fmla="*/ 11 w 74"/>
                      <a:gd name="T5" fmla="*/ 4 h 40"/>
                      <a:gd name="T6" fmla="*/ 3 w 74"/>
                      <a:gd name="T7" fmla="*/ 3 h 40"/>
                      <a:gd name="T8" fmla="*/ 0 w 74"/>
                      <a:gd name="T9" fmla="*/ 38 h 40"/>
                      <a:gd name="T10" fmla="*/ 7 w 74"/>
                      <a:gd name="T11" fmla="*/ 39 h 40"/>
                      <a:gd name="T12" fmla="*/ 32 w 74"/>
                      <a:gd name="T13" fmla="*/ 40 h 40"/>
                      <a:gd name="T14" fmla="*/ 60 w 74"/>
                      <a:gd name="T15" fmla="*/ 38 h 40"/>
                      <a:gd name="T16" fmla="*/ 67 w 74"/>
                      <a:gd name="T17" fmla="*/ 36 h 40"/>
                      <a:gd name="T18" fmla="*/ 74 w 74"/>
                      <a:gd name="T19" fmla="*/ 34 h 40"/>
                      <a:gd name="T20" fmla="*/ 64 w 74"/>
                      <a:gd name="T21" fmla="*/ 0 h 40"/>
                      <a:gd name="T22" fmla="*/ 57 w 74"/>
                      <a:gd name="T23" fmla="*/ 3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4" h="40">
                        <a:moveTo>
                          <a:pt x="57" y="3"/>
                        </a:moveTo>
                        <a:cubicBezTo>
                          <a:pt x="56" y="3"/>
                          <a:pt x="55" y="3"/>
                          <a:pt x="53" y="4"/>
                        </a:cubicBezTo>
                        <a:cubicBezTo>
                          <a:pt x="43" y="5"/>
                          <a:pt x="28" y="6"/>
                          <a:pt x="11" y="4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0" y="38"/>
                          <a:pt x="0" y="38"/>
                          <a:pt x="0" y="38"/>
                        </a:cubicBezTo>
                        <a:cubicBezTo>
                          <a:pt x="7" y="39"/>
                          <a:pt x="7" y="39"/>
                          <a:pt x="7" y="39"/>
                        </a:cubicBezTo>
                        <a:cubicBezTo>
                          <a:pt x="16" y="40"/>
                          <a:pt x="25" y="40"/>
                          <a:pt x="32" y="40"/>
                        </a:cubicBezTo>
                        <a:cubicBezTo>
                          <a:pt x="43" y="40"/>
                          <a:pt x="52" y="40"/>
                          <a:pt x="60" y="38"/>
                        </a:cubicBezTo>
                        <a:cubicBezTo>
                          <a:pt x="62" y="38"/>
                          <a:pt x="65" y="37"/>
                          <a:pt x="67" y="36"/>
                        </a:cubicBezTo>
                        <a:cubicBezTo>
                          <a:pt x="74" y="34"/>
                          <a:pt x="74" y="34"/>
                          <a:pt x="74" y="34"/>
                        </a:cubicBezTo>
                        <a:cubicBezTo>
                          <a:pt x="64" y="0"/>
                          <a:pt x="64" y="0"/>
                          <a:pt x="64" y="0"/>
                        </a:cubicBezTo>
                        <a:lnTo>
                          <a:pt x="57" y="3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xtLst/>
                </p:spPr>
                <p:txBody>
                  <a:bodyPr vert="horz" wrap="square" lIns="69945" tIns="34973" rIns="69945" bIns="34973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580246"/>
                    <a:endParaRPr lang="en-US" dirty="0">
                      <a:solidFill>
                        <a:schemeClr val="tx2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" name="Freeform 203"/>
                  <p:cNvSpPr>
                    <a:spLocks/>
                  </p:cNvSpPr>
                  <p:nvPr/>
                </p:nvSpPr>
                <p:spPr bwMode="black">
                  <a:xfrm>
                    <a:off x="7583488" y="3100388"/>
                    <a:ext cx="49213" cy="58738"/>
                  </a:xfrm>
                  <a:custGeom>
                    <a:avLst/>
                    <a:gdLst>
                      <a:gd name="T0" fmla="*/ 49 w 64"/>
                      <a:gd name="T1" fmla="*/ 34 h 78"/>
                      <a:gd name="T2" fmla="*/ 49 w 64"/>
                      <a:gd name="T3" fmla="*/ 33 h 78"/>
                      <a:gd name="T4" fmla="*/ 33 w 64"/>
                      <a:gd name="T5" fmla="*/ 6 h 78"/>
                      <a:gd name="T6" fmla="*/ 29 w 64"/>
                      <a:gd name="T7" fmla="*/ 0 h 78"/>
                      <a:gd name="T8" fmla="*/ 0 w 64"/>
                      <a:gd name="T9" fmla="*/ 19 h 78"/>
                      <a:gd name="T10" fmla="*/ 4 w 64"/>
                      <a:gd name="T11" fmla="*/ 26 h 78"/>
                      <a:gd name="T12" fmla="*/ 18 w 64"/>
                      <a:gd name="T13" fmla="*/ 50 h 78"/>
                      <a:gd name="T14" fmla="*/ 31 w 64"/>
                      <a:gd name="T15" fmla="*/ 72 h 78"/>
                      <a:gd name="T16" fmla="*/ 35 w 64"/>
                      <a:gd name="T17" fmla="*/ 78 h 78"/>
                      <a:gd name="T18" fmla="*/ 64 w 64"/>
                      <a:gd name="T19" fmla="*/ 59 h 78"/>
                      <a:gd name="T20" fmla="*/ 60 w 64"/>
                      <a:gd name="T21" fmla="*/ 52 h 78"/>
                      <a:gd name="T22" fmla="*/ 49 w 64"/>
                      <a:gd name="T23" fmla="*/ 34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64" h="78">
                        <a:moveTo>
                          <a:pt x="49" y="34"/>
                        </a:moveTo>
                        <a:cubicBezTo>
                          <a:pt x="49" y="33"/>
                          <a:pt x="49" y="33"/>
                          <a:pt x="49" y="33"/>
                        </a:cubicBezTo>
                        <a:cubicBezTo>
                          <a:pt x="44" y="25"/>
                          <a:pt x="39" y="15"/>
                          <a:pt x="33" y="6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0" y="19"/>
                          <a:pt x="0" y="19"/>
                          <a:pt x="0" y="19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9" y="34"/>
                          <a:pt x="14" y="43"/>
                          <a:pt x="18" y="50"/>
                        </a:cubicBezTo>
                        <a:cubicBezTo>
                          <a:pt x="22" y="58"/>
                          <a:pt x="27" y="65"/>
                          <a:pt x="31" y="72"/>
                        </a:cubicBezTo>
                        <a:cubicBezTo>
                          <a:pt x="35" y="78"/>
                          <a:pt x="35" y="78"/>
                          <a:pt x="35" y="78"/>
                        </a:cubicBezTo>
                        <a:cubicBezTo>
                          <a:pt x="64" y="59"/>
                          <a:pt x="64" y="59"/>
                          <a:pt x="64" y="59"/>
                        </a:cubicBezTo>
                        <a:cubicBezTo>
                          <a:pt x="60" y="52"/>
                          <a:pt x="60" y="52"/>
                          <a:pt x="60" y="52"/>
                        </a:cubicBezTo>
                        <a:cubicBezTo>
                          <a:pt x="57" y="47"/>
                          <a:pt x="53" y="41"/>
                          <a:pt x="49" y="34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xtLst/>
                </p:spPr>
                <p:txBody>
                  <a:bodyPr vert="horz" wrap="square" lIns="69945" tIns="34973" rIns="69945" bIns="34973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580246"/>
                    <a:endParaRPr lang="en-US" dirty="0">
                      <a:solidFill>
                        <a:schemeClr val="tx2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3" name="Freeform 204"/>
                  <p:cNvSpPr>
                    <a:spLocks/>
                  </p:cNvSpPr>
                  <p:nvPr/>
                </p:nvSpPr>
                <p:spPr bwMode="black">
                  <a:xfrm>
                    <a:off x="7521575" y="3054350"/>
                    <a:ext cx="55563" cy="47625"/>
                  </a:xfrm>
                  <a:custGeom>
                    <a:avLst/>
                    <a:gdLst>
                      <a:gd name="T0" fmla="*/ 23 w 75"/>
                      <a:gd name="T1" fmla="*/ 4 h 62"/>
                      <a:gd name="T2" fmla="*/ 17 w 75"/>
                      <a:gd name="T3" fmla="*/ 0 h 62"/>
                      <a:gd name="T4" fmla="*/ 0 w 75"/>
                      <a:gd name="T5" fmla="*/ 31 h 62"/>
                      <a:gd name="T6" fmla="*/ 6 w 75"/>
                      <a:gd name="T7" fmla="*/ 35 h 62"/>
                      <a:gd name="T8" fmla="*/ 57 w 75"/>
                      <a:gd name="T9" fmla="*/ 59 h 62"/>
                      <a:gd name="T10" fmla="*/ 66 w 75"/>
                      <a:gd name="T11" fmla="*/ 62 h 62"/>
                      <a:gd name="T12" fmla="*/ 75 w 75"/>
                      <a:gd name="T13" fmla="*/ 28 h 62"/>
                      <a:gd name="T14" fmla="*/ 66 w 75"/>
                      <a:gd name="T15" fmla="*/ 25 h 62"/>
                      <a:gd name="T16" fmla="*/ 23 w 75"/>
                      <a:gd name="T17" fmla="*/ 4 h 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5" h="62">
                        <a:moveTo>
                          <a:pt x="23" y="4"/>
                        </a:moveTo>
                        <a:cubicBezTo>
                          <a:pt x="17" y="0"/>
                          <a:pt x="17" y="0"/>
                          <a:pt x="17" y="0"/>
                        </a:cubicBezTo>
                        <a:cubicBezTo>
                          <a:pt x="0" y="31"/>
                          <a:pt x="0" y="31"/>
                          <a:pt x="0" y="31"/>
                        </a:cubicBezTo>
                        <a:cubicBezTo>
                          <a:pt x="6" y="35"/>
                          <a:pt x="6" y="35"/>
                          <a:pt x="6" y="35"/>
                        </a:cubicBezTo>
                        <a:cubicBezTo>
                          <a:pt x="42" y="54"/>
                          <a:pt x="52" y="58"/>
                          <a:pt x="57" y="59"/>
                        </a:cubicBezTo>
                        <a:cubicBezTo>
                          <a:pt x="66" y="62"/>
                          <a:pt x="66" y="62"/>
                          <a:pt x="66" y="62"/>
                        </a:cubicBezTo>
                        <a:cubicBezTo>
                          <a:pt x="75" y="28"/>
                          <a:pt x="75" y="28"/>
                          <a:pt x="75" y="28"/>
                        </a:cubicBezTo>
                        <a:cubicBezTo>
                          <a:pt x="66" y="25"/>
                          <a:pt x="66" y="25"/>
                          <a:pt x="66" y="25"/>
                        </a:cubicBezTo>
                        <a:cubicBezTo>
                          <a:pt x="65" y="25"/>
                          <a:pt x="58" y="23"/>
                          <a:pt x="23" y="4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xtLst/>
                </p:spPr>
                <p:txBody>
                  <a:bodyPr vert="horz" wrap="square" lIns="69945" tIns="34973" rIns="69945" bIns="34973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580246"/>
                    <a:endParaRPr lang="en-US" dirty="0">
                      <a:solidFill>
                        <a:schemeClr val="tx2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4" name="Freeform 205"/>
                  <p:cNvSpPr>
                    <a:spLocks/>
                  </p:cNvSpPr>
                  <p:nvPr/>
                </p:nvSpPr>
                <p:spPr bwMode="black">
                  <a:xfrm>
                    <a:off x="7640638" y="3154363"/>
                    <a:ext cx="57150" cy="38100"/>
                  </a:xfrm>
                  <a:custGeom>
                    <a:avLst/>
                    <a:gdLst>
                      <a:gd name="T0" fmla="*/ 19 w 76"/>
                      <a:gd name="T1" fmla="*/ 3 h 52"/>
                      <a:gd name="T2" fmla="*/ 12 w 76"/>
                      <a:gd name="T3" fmla="*/ 0 h 52"/>
                      <a:gd name="T4" fmla="*/ 0 w 76"/>
                      <a:gd name="T5" fmla="*/ 33 h 52"/>
                      <a:gd name="T6" fmla="*/ 7 w 76"/>
                      <a:gd name="T7" fmla="*/ 36 h 52"/>
                      <a:gd name="T8" fmla="*/ 61 w 76"/>
                      <a:gd name="T9" fmla="*/ 51 h 52"/>
                      <a:gd name="T10" fmla="*/ 68 w 76"/>
                      <a:gd name="T11" fmla="*/ 52 h 52"/>
                      <a:gd name="T12" fmla="*/ 76 w 76"/>
                      <a:gd name="T13" fmla="*/ 18 h 52"/>
                      <a:gd name="T14" fmla="*/ 68 w 76"/>
                      <a:gd name="T15" fmla="*/ 16 h 52"/>
                      <a:gd name="T16" fmla="*/ 19 w 76"/>
                      <a:gd name="T17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6" h="52">
                        <a:moveTo>
                          <a:pt x="19" y="3"/>
                        </a:moveTo>
                        <a:cubicBezTo>
                          <a:pt x="12" y="0"/>
                          <a:pt x="12" y="0"/>
                          <a:pt x="12" y="0"/>
                        </a:cubicBezTo>
                        <a:cubicBezTo>
                          <a:pt x="0" y="33"/>
                          <a:pt x="0" y="33"/>
                          <a:pt x="0" y="33"/>
                        </a:cubicBezTo>
                        <a:cubicBezTo>
                          <a:pt x="7" y="36"/>
                          <a:pt x="7" y="36"/>
                          <a:pt x="7" y="36"/>
                        </a:cubicBezTo>
                        <a:cubicBezTo>
                          <a:pt x="23" y="41"/>
                          <a:pt x="41" y="46"/>
                          <a:pt x="61" y="51"/>
                        </a:cubicBezTo>
                        <a:cubicBezTo>
                          <a:pt x="68" y="52"/>
                          <a:pt x="68" y="52"/>
                          <a:pt x="68" y="52"/>
                        </a:cubicBezTo>
                        <a:cubicBezTo>
                          <a:pt x="76" y="18"/>
                          <a:pt x="76" y="18"/>
                          <a:pt x="76" y="18"/>
                        </a:cubicBezTo>
                        <a:cubicBezTo>
                          <a:pt x="68" y="16"/>
                          <a:pt x="68" y="16"/>
                          <a:pt x="68" y="16"/>
                        </a:cubicBezTo>
                        <a:cubicBezTo>
                          <a:pt x="50" y="12"/>
                          <a:pt x="33" y="8"/>
                          <a:pt x="19" y="3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xtLst/>
                </p:spPr>
                <p:txBody>
                  <a:bodyPr vert="horz" wrap="square" lIns="69945" tIns="34973" rIns="69945" bIns="34973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580246"/>
                    <a:endParaRPr lang="en-US" dirty="0">
                      <a:solidFill>
                        <a:schemeClr val="tx2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5" name="Freeform 206"/>
                  <p:cNvSpPr>
                    <a:spLocks/>
                  </p:cNvSpPr>
                  <p:nvPr/>
                </p:nvSpPr>
                <p:spPr bwMode="black">
                  <a:xfrm>
                    <a:off x="7451725" y="3016250"/>
                    <a:ext cx="57150" cy="47625"/>
                  </a:xfrm>
                  <a:custGeom>
                    <a:avLst/>
                    <a:gdLst>
                      <a:gd name="T0" fmla="*/ 24 w 77"/>
                      <a:gd name="T1" fmla="*/ 3 h 64"/>
                      <a:gd name="T2" fmla="*/ 17 w 77"/>
                      <a:gd name="T3" fmla="*/ 0 h 64"/>
                      <a:gd name="T4" fmla="*/ 0 w 77"/>
                      <a:gd name="T5" fmla="*/ 30 h 64"/>
                      <a:gd name="T6" fmla="*/ 6 w 77"/>
                      <a:gd name="T7" fmla="*/ 34 h 64"/>
                      <a:gd name="T8" fmla="*/ 53 w 77"/>
                      <a:gd name="T9" fmla="*/ 61 h 64"/>
                      <a:gd name="T10" fmla="*/ 59 w 77"/>
                      <a:gd name="T11" fmla="*/ 64 h 64"/>
                      <a:gd name="T12" fmla="*/ 77 w 77"/>
                      <a:gd name="T13" fmla="*/ 34 h 64"/>
                      <a:gd name="T14" fmla="*/ 70 w 77"/>
                      <a:gd name="T15" fmla="*/ 30 h 64"/>
                      <a:gd name="T16" fmla="*/ 24 w 77"/>
                      <a:gd name="T17" fmla="*/ 3 h 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7" h="64">
                        <a:moveTo>
                          <a:pt x="24" y="3"/>
                        </a:moveTo>
                        <a:cubicBezTo>
                          <a:pt x="17" y="0"/>
                          <a:pt x="17" y="0"/>
                          <a:pt x="17" y="0"/>
                        </a:cubicBezTo>
                        <a:cubicBezTo>
                          <a:pt x="0" y="30"/>
                          <a:pt x="0" y="30"/>
                          <a:pt x="0" y="30"/>
                        </a:cubicBezTo>
                        <a:cubicBezTo>
                          <a:pt x="6" y="34"/>
                          <a:pt x="6" y="34"/>
                          <a:pt x="6" y="34"/>
                        </a:cubicBezTo>
                        <a:cubicBezTo>
                          <a:pt x="23" y="43"/>
                          <a:pt x="38" y="52"/>
                          <a:pt x="53" y="61"/>
                        </a:cubicBezTo>
                        <a:cubicBezTo>
                          <a:pt x="59" y="64"/>
                          <a:pt x="59" y="64"/>
                          <a:pt x="59" y="64"/>
                        </a:cubicBezTo>
                        <a:cubicBezTo>
                          <a:pt x="77" y="34"/>
                          <a:pt x="77" y="34"/>
                          <a:pt x="77" y="34"/>
                        </a:cubicBezTo>
                        <a:cubicBezTo>
                          <a:pt x="70" y="30"/>
                          <a:pt x="70" y="30"/>
                          <a:pt x="70" y="30"/>
                        </a:cubicBezTo>
                        <a:cubicBezTo>
                          <a:pt x="56" y="22"/>
                          <a:pt x="41" y="13"/>
                          <a:pt x="24" y="3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  <a:extLst/>
                </p:spPr>
                <p:txBody>
                  <a:bodyPr vert="horz" wrap="square" lIns="69945" tIns="34973" rIns="69945" bIns="34973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580246"/>
                    <a:endParaRPr lang="en-US" dirty="0">
                      <a:solidFill>
                        <a:schemeClr val="tx2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sp>
            <p:nvSpPr>
              <p:cNvPr id="27" name="TextBox 26"/>
              <p:cNvSpPr txBox="1"/>
              <p:nvPr/>
            </p:nvSpPr>
            <p:spPr>
              <a:xfrm>
                <a:off x="1354773" y="5232680"/>
                <a:ext cx="3594278" cy="1340281"/>
              </a:xfrm>
              <a:prstGeom prst="rect">
                <a:avLst/>
              </a:prstGeom>
              <a:noFill/>
            </p:spPr>
            <p:txBody>
              <a:bodyPr wrap="square" lIns="121415" tIns="60709" rIns="121415" bIns="60709" rtlCol="0">
                <a:spAutoFit/>
              </a:bodyPr>
              <a:lstStyle/>
              <a:p>
                <a:pPr algn="l"/>
                <a:r>
                  <a:rPr lang="en-US" altLang="zh-CN" sz="1600" dirty="0">
                    <a:solidFill>
                      <a:schemeClr val="bg1"/>
                    </a:solidFill>
                    <a:ea typeface="微软雅黑" panose="020B0503020204020204" pitchFamily="34" charset="-122"/>
                  </a:rPr>
                  <a:t>CTI</a:t>
                </a:r>
                <a:r>
                  <a:rPr lang="zh-CN" altLang="en-US" sz="1600" dirty="0">
                    <a:solidFill>
                      <a:schemeClr val="bg1"/>
                    </a:solidFill>
                    <a:ea typeface="微软雅黑" panose="020B0503020204020204" pitchFamily="34" charset="-122"/>
                  </a:rPr>
                  <a:t>、</a:t>
                </a:r>
                <a:r>
                  <a:rPr lang="en-US" altLang="zh-CN" sz="1600" dirty="0">
                    <a:solidFill>
                      <a:schemeClr val="bg1"/>
                    </a:solidFill>
                    <a:ea typeface="微软雅黑" panose="020B0503020204020204" pitchFamily="34" charset="-122"/>
                  </a:rPr>
                  <a:t>IVR</a:t>
                </a:r>
                <a:r>
                  <a:rPr lang="zh-CN" altLang="en-US" sz="1600" dirty="0">
                    <a:solidFill>
                      <a:schemeClr val="bg1"/>
                    </a:solidFill>
                    <a:ea typeface="微软雅黑" panose="020B0503020204020204" pitchFamily="34" charset="-122"/>
                  </a:rPr>
                  <a:t>、</a:t>
                </a:r>
                <a:r>
                  <a:rPr lang="en-US" altLang="zh-CN" sz="1600" dirty="0">
                    <a:solidFill>
                      <a:schemeClr val="bg1"/>
                    </a:solidFill>
                    <a:ea typeface="微软雅黑" panose="020B0503020204020204" pitchFamily="34" charset="-122"/>
                  </a:rPr>
                  <a:t>ACD</a:t>
                </a:r>
                <a:r>
                  <a:rPr lang="zh-CN" altLang="en-US" sz="1600" dirty="0">
                    <a:solidFill>
                      <a:schemeClr val="bg1"/>
                    </a:solidFill>
                    <a:ea typeface="微软雅黑" panose="020B0503020204020204" pitchFamily="34" charset="-122"/>
                  </a:rPr>
                  <a:t>、</a:t>
                </a:r>
                <a:r>
                  <a:rPr lang="en-US" altLang="zh-CN" sz="1600" dirty="0">
                    <a:solidFill>
                      <a:schemeClr val="bg1"/>
                    </a:solidFill>
                    <a:ea typeface="微软雅黑" panose="020B0503020204020204" pitchFamily="34" charset="-122"/>
                  </a:rPr>
                  <a:t>TTS</a:t>
                </a:r>
                <a:r>
                  <a:rPr lang="zh-CN" altLang="en-US" sz="1600" dirty="0" smtClean="0">
                    <a:solidFill>
                      <a:schemeClr val="bg1"/>
                    </a:solidFill>
                    <a:ea typeface="微软雅黑" panose="020B0503020204020204" pitchFamily="34" charset="-122"/>
                  </a:rPr>
                  <a:t>、</a:t>
                </a:r>
                <a:endParaRPr lang="en-US" altLang="zh-CN" sz="1600" dirty="0" smtClean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  <a:p>
                <a:pPr algn="l"/>
                <a:r>
                  <a:rPr lang="en-US" altLang="zh-CN" sz="1600" dirty="0" smtClean="0">
                    <a:solidFill>
                      <a:schemeClr val="bg1"/>
                    </a:solidFill>
                    <a:ea typeface="微软雅黑" panose="020B0503020204020204" pitchFamily="34" charset="-122"/>
                  </a:rPr>
                  <a:t>ASR</a:t>
                </a:r>
                <a:r>
                  <a:rPr lang="zh-CN" altLang="en-US" sz="1600" dirty="0">
                    <a:solidFill>
                      <a:schemeClr val="bg1"/>
                    </a:solidFill>
                    <a:ea typeface="微软雅黑" panose="020B0503020204020204" pitchFamily="34" charset="-122"/>
                  </a:rPr>
                  <a:t>、录音</a:t>
                </a:r>
                <a:endParaRPr lang="en-US" altLang="zh-CN" sz="1600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7793936" y="2165140"/>
              <a:ext cx="5688816" cy="1232393"/>
              <a:chOff x="7332170" y="2375087"/>
              <a:chExt cx="5688816" cy="1232393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8185236" y="2375087"/>
                <a:ext cx="1865776" cy="658437"/>
              </a:xfrm>
              <a:prstGeom prst="rect">
                <a:avLst/>
              </a:prstGeom>
              <a:noFill/>
            </p:spPr>
            <p:txBody>
              <a:bodyPr wrap="none" lIns="0" tIns="34973" rIns="0" bIns="0" rtlCol="0" anchor="t" anchorCtr="0">
                <a:spAutoFit/>
              </a:bodyPr>
              <a:lstStyle>
                <a:defPPr>
                  <a:defRPr lang="en-US"/>
                </a:defPPr>
                <a:lvl1pPr algn="ctr" defTabSz="731513">
                  <a:defRPr sz="2000">
                    <a:solidFill>
                      <a:schemeClr val="tx1">
                        <a:lumMod val="95000"/>
                        <a:lumOff val="5000"/>
                        <a:alpha val="99000"/>
                      </a:schemeClr>
                    </a:solidFill>
                    <a:ea typeface="Segoe UI" pitchFamily="34" charset="0"/>
                    <a:cs typeface="Segoe UI" pitchFamily="34" charset="0"/>
                  </a:defRPr>
                </a:lvl1pPr>
              </a:lstStyle>
              <a:p>
                <a:pPr algn="l" defTabSz="386738">
                  <a:lnSpc>
                    <a:spcPct val="90000"/>
                  </a:lnSpc>
                </a:pPr>
                <a:r>
                  <a:rPr lang="zh-CN" altLang="en-US" sz="2400" spc="-45" dirty="0" smtClean="0">
                    <a:solidFill>
                      <a:srgbClr val="FF6600"/>
                    </a:solidFill>
                    <a:ea typeface="微软雅黑" panose="020B0503020204020204" pitchFamily="34" charset="-122"/>
                  </a:rPr>
                  <a:t>通话</a:t>
                </a:r>
                <a:r>
                  <a:rPr lang="en-US" sz="2800" spc="-45" dirty="0" smtClean="0">
                    <a:solidFill>
                      <a:srgbClr val="FF6600"/>
                    </a:solidFill>
                    <a:ea typeface="微软雅黑" panose="020B0503020204020204" pitchFamily="34" charset="-122"/>
                  </a:rPr>
                  <a:t> </a:t>
                </a:r>
                <a:r>
                  <a:rPr lang="en-US" sz="2800" spc="-45" dirty="0">
                    <a:solidFill>
                      <a:srgbClr val="FF6600"/>
                    </a:solidFill>
                    <a:ea typeface="微软雅黑" panose="020B0503020204020204" pitchFamily="34" charset="-122"/>
                  </a:rPr>
                  <a:t>API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7987606" y="3033524"/>
                <a:ext cx="5033380" cy="573956"/>
              </a:xfrm>
              <a:prstGeom prst="rect">
                <a:avLst/>
              </a:prstGeom>
              <a:noFill/>
            </p:spPr>
            <p:txBody>
              <a:bodyPr wrap="none" lIns="121415" tIns="60709" rIns="121415" bIns="60709" rtlCol="0">
                <a:spAutoFit/>
              </a:bodyPr>
              <a:lstStyle/>
              <a:p>
                <a:pPr algn="l"/>
                <a:r>
                  <a:rPr lang="zh-CN" altLang="en-US" sz="1600" dirty="0" smtClean="0">
                    <a:solidFill>
                      <a:schemeClr val="bg1"/>
                    </a:solidFill>
                    <a:ea typeface="微软雅黑" panose="020B0503020204020204" pitchFamily="34" charset="-122"/>
                  </a:rPr>
                  <a:t>语音通话</a:t>
                </a:r>
                <a:r>
                  <a:rPr lang="en-US" altLang="zh-CN" sz="1600" dirty="0">
                    <a:solidFill>
                      <a:schemeClr val="bg1"/>
                    </a:solidFill>
                    <a:ea typeface="微软雅黑" panose="020B0503020204020204" pitchFamily="34" charset="-122"/>
                  </a:rPr>
                  <a:t>、</a:t>
                </a:r>
                <a:r>
                  <a:rPr lang="zh-CN" altLang="en-US" sz="1600" dirty="0" smtClean="0">
                    <a:solidFill>
                      <a:schemeClr val="bg1"/>
                    </a:solidFill>
                    <a:ea typeface="微软雅黑" panose="020B0503020204020204" pitchFamily="34" charset="-122"/>
                  </a:rPr>
                  <a:t>视频通话</a:t>
                </a:r>
                <a:r>
                  <a:rPr lang="zh-CN" altLang="zh-CN" sz="1600" dirty="0">
                    <a:solidFill>
                      <a:schemeClr val="bg1"/>
                    </a:solidFill>
                    <a:ea typeface="微软雅黑" panose="020B0503020204020204" pitchFamily="34" charset="-122"/>
                  </a:rPr>
                  <a:t>、</a:t>
                </a:r>
                <a:r>
                  <a:rPr lang="zh-CN" altLang="en-US" sz="1600" dirty="0" smtClean="0">
                    <a:solidFill>
                      <a:schemeClr val="bg1"/>
                    </a:solidFill>
                    <a:ea typeface="微软雅黑" panose="020B0503020204020204" pitchFamily="34" charset="-122"/>
                  </a:rPr>
                  <a:t>网络电话</a:t>
                </a:r>
                <a:endParaRPr lang="en-US" altLang="zh-CN" sz="1600" dirty="0">
                  <a:solidFill>
                    <a:schemeClr val="bg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79" name="Freeform 83"/>
              <p:cNvSpPr>
                <a:spLocks noChangeAspect="1" noEditPoints="1"/>
              </p:cNvSpPr>
              <p:nvPr/>
            </p:nvSpPr>
            <p:spPr bwMode="black">
              <a:xfrm>
                <a:off x="7332170" y="2587003"/>
                <a:ext cx="576114" cy="608317"/>
              </a:xfrm>
              <a:custGeom>
                <a:avLst/>
                <a:gdLst>
                  <a:gd name="T0" fmla="*/ 502 w 2107"/>
                  <a:gd name="T1" fmla="*/ 1162 h 2221"/>
                  <a:gd name="T2" fmla="*/ 239 w 2107"/>
                  <a:gd name="T3" fmla="*/ 2072 h 2221"/>
                  <a:gd name="T4" fmla="*/ 1587 w 2107"/>
                  <a:gd name="T5" fmla="*/ 1800 h 2221"/>
                  <a:gd name="T6" fmla="*/ 1487 w 2107"/>
                  <a:gd name="T7" fmla="*/ 1835 h 2221"/>
                  <a:gd name="T8" fmla="*/ 1579 w 2107"/>
                  <a:gd name="T9" fmla="*/ 1870 h 2221"/>
                  <a:gd name="T10" fmla="*/ 1470 w 2107"/>
                  <a:gd name="T11" fmla="*/ 1847 h 2221"/>
                  <a:gd name="T12" fmla="*/ 983 w 2107"/>
                  <a:gd name="T13" fmla="*/ 1837 h 2221"/>
                  <a:gd name="T14" fmla="*/ 1062 w 2107"/>
                  <a:gd name="T15" fmla="*/ 1872 h 2221"/>
                  <a:gd name="T16" fmla="*/ 956 w 2107"/>
                  <a:gd name="T17" fmla="*/ 1951 h 2221"/>
                  <a:gd name="T18" fmla="*/ 1046 w 2107"/>
                  <a:gd name="T19" fmla="*/ 1970 h 2221"/>
                  <a:gd name="T20" fmla="*/ 820 w 2107"/>
                  <a:gd name="T21" fmla="*/ 1872 h 2221"/>
                  <a:gd name="T22" fmla="*/ 899 w 2107"/>
                  <a:gd name="T23" fmla="*/ 1836 h 2221"/>
                  <a:gd name="T24" fmla="*/ 841 w 2107"/>
                  <a:gd name="T25" fmla="*/ 1886 h 2221"/>
                  <a:gd name="T26" fmla="*/ 905 w 2107"/>
                  <a:gd name="T27" fmla="*/ 1920 h 2221"/>
                  <a:gd name="T28" fmla="*/ 882 w 2107"/>
                  <a:gd name="T29" fmla="*/ 1971 h 2221"/>
                  <a:gd name="T30" fmla="*/ 687 w 2107"/>
                  <a:gd name="T31" fmla="*/ 1847 h 2221"/>
                  <a:gd name="T32" fmla="*/ 780 w 2107"/>
                  <a:gd name="T33" fmla="*/ 1844 h 2221"/>
                  <a:gd name="T34" fmla="*/ 760 w 2107"/>
                  <a:gd name="T35" fmla="*/ 1882 h 2221"/>
                  <a:gd name="T36" fmla="*/ 703 w 2107"/>
                  <a:gd name="T37" fmla="*/ 1912 h 2221"/>
                  <a:gd name="T38" fmla="*/ 682 w 2107"/>
                  <a:gd name="T39" fmla="*/ 1972 h 2221"/>
                  <a:gd name="T40" fmla="*/ 647 w 2107"/>
                  <a:gd name="T41" fmla="*/ 1928 h 2221"/>
                  <a:gd name="T42" fmla="*/ 631 w 2107"/>
                  <a:gd name="T43" fmla="*/ 1862 h 2221"/>
                  <a:gd name="T44" fmla="*/ 545 w 2107"/>
                  <a:gd name="T45" fmla="*/ 2017 h 2221"/>
                  <a:gd name="T46" fmla="*/ 416 w 2107"/>
                  <a:gd name="T47" fmla="*/ 2078 h 2221"/>
                  <a:gd name="T48" fmla="*/ 435 w 2107"/>
                  <a:gd name="T49" fmla="*/ 2014 h 2221"/>
                  <a:gd name="T50" fmla="*/ 538 w 2107"/>
                  <a:gd name="T51" fmla="*/ 2006 h 2221"/>
                  <a:gd name="T52" fmla="*/ 520 w 2107"/>
                  <a:gd name="T53" fmla="*/ 1973 h 2221"/>
                  <a:gd name="T54" fmla="*/ 490 w 2107"/>
                  <a:gd name="T55" fmla="*/ 1930 h 2221"/>
                  <a:gd name="T56" fmla="*/ 587 w 2107"/>
                  <a:gd name="T57" fmla="*/ 1913 h 2221"/>
                  <a:gd name="T58" fmla="*/ 1055 w 2107"/>
                  <a:gd name="T59" fmla="*/ 2071 h 2221"/>
                  <a:gd name="T60" fmla="*/ 605 w 2107"/>
                  <a:gd name="T61" fmla="*/ 2078 h 2221"/>
                  <a:gd name="T62" fmla="*/ 613 w 2107"/>
                  <a:gd name="T63" fmla="*/ 2010 h 2221"/>
                  <a:gd name="T64" fmla="*/ 1046 w 2107"/>
                  <a:gd name="T65" fmla="*/ 2003 h 2221"/>
                  <a:gd name="T66" fmla="*/ 1113 w 2107"/>
                  <a:gd name="T67" fmla="*/ 1877 h 2221"/>
                  <a:gd name="T68" fmla="*/ 1176 w 2107"/>
                  <a:gd name="T69" fmla="*/ 1835 h 2221"/>
                  <a:gd name="T70" fmla="*/ 1137 w 2107"/>
                  <a:gd name="T71" fmla="*/ 1885 h 2221"/>
                  <a:gd name="T72" fmla="*/ 1115 w 2107"/>
                  <a:gd name="T73" fmla="*/ 1926 h 2221"/>
                  <a:gd name="T74" fmla="*/ 1215 w 2107"/>
                  <a:gd name="T75" fmla="*/ 1968 h 2221"/>
                  <a:gd name="T76" fmla="*/ 1135 w 2107"/>
                  <a:gd name="T77" fmla="*/ 1970 h 2221"/>
                  <a:gd name="T78" fmla="*/ 1146 w 2107"/>
                  <a:gd name="T79" fmla="*/ 2075 h 2221"/>
                  <a:gd name="T80" fmla="*/ 1122 w 2107"/>
                  <a:gd name="T81" fmla="*/ 2019 h 2221"/>
                  <a:gd name="T82" fmla="*/ 1139 w 2107"/>
                  <a:gd name="T83" fmla="*/ 2003 h 2221"/>
                  <a:gd name="T84" fmla="*/ 1217 w 2107"/>
                  <a:gd name="T85" fmla="*/ 2003 h 2221"/>
                  <a:gd name="T86" fmla="*/ 1337 w 2107"/>
                  <a:gd name="T87" fmla="*/ 1868 h 2221"/>
                  <a:gd name="T88" fmla="*/ 1411 w 2107"/>
                  <a:gd name="T89" fmla="*/ 1838 h 2221"/>
                  <a:gd name="T90" fmla="*/ 1425 w 2107"/>
                  <a:gd name="T91" fmla="*/ 1883 h 2221"/>
                  <a:gd name="T92" fmla="*/ 1359 w 2107"/>
                  <a:gd name="T93" fmla="*/ 1927 h 2221"/>
                  <a:gd name="T94" fmla="*/ 1476 w 2107"/>
                  <a:gd name="T95" fmla="*/ 1956 h 2221"/>
                  <a:gd name="T96" fmla="*/ 1461 w 2107"/>
                  <a:gd name="T97" fmla="*/ 1970 h 2221"/>
                  <a:gd name="T98" fmla="*/ 1511 w 2107"/>
                  <a:gd name="T99" fmla="*/ 2075 h 2221"/>
                  <a:gd name="T100" fmla="*/ 1393 w 2107"/>
                  <a:gd name="T101" fmla="*/ 2019 h 2221"/>
                  <a:gd name="T102" fmla="*/ 1475 w 2107"/>
                  <a:gd name="T103" fmla="*/ 2001 h 2221"/>
                  <a:gd name="T104" fmla="*/ 1681 w 2107"/>
                  <a:gd name="T105" fmla="*/ 2018 h 2221"/>
                  <a:gd name="T106" fmla="*/ 1623 w 2107"/>
                  <a:gd name="T107" fmla="*/ 2075 h 2221"/>
                  <a:gd name="T108" fmla="*/ 1639 w 2107"/>
                  <a:gd name="T109" fmla="*/ 2000 h 2221"/>
                  <a:gd name="T110" fmla="*/ 1630 w 2107"/>
                  <a:gd name="T111" fmla="*/ 1969 h 2221"/>
                  <a:gd name="T112" fmla="*/ 1532 w 2107"/>
                  <a:gd name="T113" fmla="*/ 1910 h 2221"/>
                  <a:gd name="T114" fmla="*/ 933 w 2107"/>
                  <a:gd name="T115" fmla="*/ 1308 h 2221"/>
                  <a:gd name="T116" fmla="*/ 9 w 2107"/>
                  <a:gd name="T117" fmla="*/ 909 h 2221"/>
                  <a:gd name="T118" fmla="*/ 413 w 2107"/>
                  <a:gd name="T119" fmla="*/ 386 h 2221"/>
                  <a:gd name="T120" fmla="*/ 1700 w 2107"/>
                  <a:gd name="T121" fmla="*/ 556 h 2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107" h="2221">
                    <a:moveTo>
                      <a:pt x="2107" y="809"/>
                    </a:moveTo>
                    <a:cubicBezTo>
                      <a:pt x="2106" y="786"/>
                      <a:pt x="2103" y="764"/>
                      <a:pt x="2098" y="742"/>
                    </a:cubicBezTo>
                    <a:cubicBezTo>
                      <a:pt x="2098" y="745"/>
                      <a:pt x="2098" y="747"/>
                      <a:pt x="2098" y="749"/>
                    </a:cubicBezTo>
                    <a:cubicBezTo>
                      <a:pt x="2096" y="810"/>
                      <a:pt x="2076" y="869"/>
                      <a:pt x="2040" y="926"/>
                    </a:cubicBezTo>
                    <a:cubicBezTo>
                      <a:pt x="2018" y="961"/>
                      <a:pt x="1988" y="995"/>
                      <a:pt x="1953" y="1027"/>
                    </a:cubicBezTo>
                    <a:cubicBezTo>
                      <a:pt x="1918" y="1064"/>
                      <a:pt x="1873" y="1098"/>
                      <a:pt x="1819" y="1131"/>
                    </a:cubicBezTo>
                    <a:cubicBezTo>
                      <a:pt x="1777" y="1156"/>
                      <a:pt x="1731" y="1178"/>
                      <a:pt x="1682" y="1198"/>
                    </a:cubicBezTo>
                    <a:cubicBezTo>
                      <a:pt x="1682" y="1061"/>
                      <a:pt x="1682" y="1061"/>
                      <a:pt x="1682" y="1061"/>
                    </a:cubicBezTo>
                    <a:cubicBezTo>
                      <a:pt x="1682" y="1059"/>
                      <a:pt x="1682" y="1058"/>
                      <a:pt x="1682" y="1056"/>
                    </a:cubicBezTo>
                    <a:cubicBezTo>
                      <a:pt x="1680" y="988"/>
                      <a:pt x="1624" y="933"/>
                      <a:pt x="1554" y="933"/>
                    </a:cubicBezTo>
                    <a:cubicBezTo>
                      <a:pt x="555" y="933"/>
                      <a:pt x="555" y="933"/>
                      <a:pt x="555" y="933"/>
                    </a:cubicBezTo>
                    <a:cubicBezTo>
                      <a:pt x="484" y="933"/>
                      <a:pt x="426" y="990"/>
                      <a:pt x="426" y="1061"/>
                    </a:cubicBezTo>
                    <a:cubicBezTo>
                      <a:pt x="426" y="1141"/>
                      <a:pt x="426" y="1141"/>
                      <a:pt x="426" y="1141"/>
                    </a:cubicBezTo>
                    <a:cubicBezTo>
                      <a:pt x="430" y="1142"/>
                      <a:pt x="430" y="1142"/>
                      <a:pt x="430" y="1142"/>
                    </a:cubicBezTo>
                    <a:cubicBezTo>
                      <a:pt x="430" y="1143"/>
                      <a:pt x="459" y="1152"/>
                      <a:pt x="502" y="1162"/>
                    </a:cubicBezTo>
                    <a:cubicBezTo>
                      <a:pt x="502" y="1069"/>
                      <a:pt x="502" y="1069"/>
                      <a:pt x="502" y="1069"/>
                    </a:cubicBezTo>
                    <a:cubicBezTo>
                      <a:pt x="502" y="1032"/>
                      <a:pt x="531" y="1003"/>
                      <a:pt x="568" y="1003"/>
                    </a:cubicBezTo>
                    <a:cubicBezTo>
                      <a:pt x="1541" y="1003"/>
                      <a:pt x="1541" y="1003"/>
                      <a:pt x="1541" y="1003"/>
                    </a:cubicBezTo>
                    <a:cubicBezTo>
                      <a:pt x="1577" y="1003"/>
                      <a:pt x="1607" y="1032"/>
                      <a:pt x="1607" y="1069"/>
                    </a:cubicBezTo>
                    <a:cubicBezTo>
                      <a:pt x="1607" y="1668"/>
                      <a:pt x="1607" y="1668"/>
                      <a:pt x="1607" y="1668"/>
                    </a:cubicBezTo>
                    <a:cubicBezTo>
                      <a:pt x="1607" y="1704"/>
                      <a:pt x="1577" y="1734"/>
                      <a:pt x="1541" y="1734"/>
                    </a:cubicBezTo>
                    <a:cubicBezTo>
                      <a:pt x="568" y="1734"/>
                      <a:pt x="568" y="1734"/>
                      <a:pt x="568" y="1734"/>
                    </a:cubicBezTo>
                    <a:cubicBezTo>
                      <a:pt x="531" y="1734"/>
                      <a:pt x="502" y="1704"/>
                      <a:pt x="502" y="1668"/>
                    </a:cubicBezTo>
                    <a:cubicBezTo>
                      <a:pt x="502" y="1541"/>
                      <a:pt x="502" y="1541"/>
                      <a:pt x="502" y="1541"/>
                    </a:cubicBezTo>
                    <a:cubicBezTo>
                      <a:pt x="476" y="1535"/>
                      <a:pt x="451" y="1528"/>
                      <a:pt x="426" y="1520"/>
                    </a:cubicBezTo>
                    <a:cubicBezTo>
                      <a:pt x="426" y="1676"/>
                      <a:pt x="426" y="1676"/>
                      <a:pt x="426" y="1676"/>
                    </a:cubicBezTo>
                    <a:cubicBezTo>
                      <a:pt x="426" y="1736"/>
                      <a:pt x="467" y="1786"/>
                      <a:pt x="523" y="1800"/>
                    </a:cubicBezTo>
                    <a:cubicBezTo>
                      <a:pt x="491" y="1802"/>
                      <a:pt x="456" y="1813"/>
                      <a:pt x="435" y="1837"/>
                    </a:cubicBezTo>
                    <a:cubicBezTo>
                      <a:pt x="419" y="1857"/>
                      <a:pt x="403" y="1876"/>
                      <a:pt x="387" y="1895"/>
                    </a:cubicBezTo>
                    <a:cubicBezTo>
                      <a:pt x="337" y="1954"/>
                      <a:pt x="288" y="2013"/>
                      <a:pt x="239" y="2072"/>
                    </a:cubicBezTo>
                    <a:cubicBezTo>
                      <a:pt x="227" y="2086"/>
                      <a:pt x="203" y="2107"/>
                      <a:pt x="203" y="2127"/>
                    </a:cubicBezTo>
                    <a:cubicBezTo>
                      <a:pt x="203" y="2183"/>
                      <a:pt x="203" y="2183"/>
                      <a:pt x="203" y="2183"/>
                    </a:cubicBezTo>
                    <a:cubicBezTo>
                      <a:pt x="204" y="2190"/>
                      <a:pt x="206" y="2197"/>
                      <a:pt x="209" y="2202"/>
                    </a:cubicBezTo>
                    <a:cubicBezTo>
                      <a:pt x="222" y="2220"/>
                      <a:pt x="247" y="2221"/>
                      <a:pt x="267" y="2221"/>
                    </a:cubicBezTo>
                    <a:cubicBezTo>
                      <a:pt x="295" y="2221"/>
                      <a:pt x="1759" y="2221"/>
                      <a:pt x="1804" y="2221"/>
                    </a:cubicBezTo>
                    <a:cubicBezTo>
                      <a:pt x="1826" y="2221"/>
                      <a:pt x="1850" y="2219"/>
                      <a:pt x="1871" y="2214"/>
                    </a:cubicBezTo>
                    <a:cubicBezTo>
                      <a:pt x="1886" y="2211"/>
                      <a:pt x="1903" y="2203"/>
                      <a:pt x="1905" y="2186"/>
                    </a:cubicBezTo>
                    <a:cubicBezTo>
                      <a:pt x="1905" y="2126"/>
                      <a:pt x="1905" y="2126"/>
                      <a:pt x="1905" y="2126"/>
                    </a:cubicBezTo>
                    <a:cubicBezTo>
                      <a:pt x="1907" y="2113"/>
                      <a:pt x="1899" y="2100"/>
                      <a:pt x="1891" y="2091"/>
                    </a:cubicBezTo>
                    <a:cubicBezTo>
                      <a:pt x="1887" y="2086"/>
                      <a:pt x="1883" y="2081"/>
                      <a:pt x="1879" y="2077"/>
                    </a:cubicBezTo>
                    <a:cubicBezTo>
                      <a:pt x="1858" y="2052"/>
                      <a:pt x="1837" y="2027"/>
                      <a:pt x="1816" y="2003"/>
                    </a:cubicBezTo>
                    <a:cubicBezTo>
                      <a:pt x="1770" y="1948"/>
                      <a:pt x="1724" y="1894"/>
                      <a:pt x="1678" y="1840"/>
                    </a:cubicBezTo>
                    <a:cubicBezTo>
                      <a:pt x="1676" y="1837"/>
                      <a:pt x="1674" y="1834"/>
                      <a:pt x="1671" y="1832"/>
                    </a:cubicBezTo>
                    <a:cubicBezTo>
                      <a:pt x="1662" y="1820"/>
                      <a:pt x="1647" y="1813"/>
                      <a:pt x="1633" y="1809"/>
                    </a:cubicBezTo>
                    <a:cubicBezTo>
                      <a:pt x="1618" y="1804"/>
                      <a:pt x="1603" y="1801"/>
                      <a:pt x="1587" y="1800"/>
                    </a:cubicBezTo>
                    <a:cubicBezTo>
                      <a:pt x="1642" y="1785"/>
                      <a:pt x="1682" y="1735"/>
                      <a:pt x="1682" y="1676"/>
                    </a:cubicBezTo>
                    <a:cubicBezTo>
                      <a:pt x="1682" y="1462"/>
                      <a:pt x="1682" y="1462"/>
                      <a:pt x="1682" y="1462"/>
                    </a:cubicBezTo>
                    <a:cubicBezTo>
                      <a:pt x="1698" y="1455"/>
                      <a:pt x="1714" y="1448"/>
                      <a:pt x="1730" y="1441"/>
                    </a:cubicBezTo>
                    <a:cubicBezTo>
                      <a:pt x="1801" y="1408"/>
                      <a:pt x="1863" y="1368"/>
                      <a:pt x="1916" y="1325"/>
                    </a:cubicBezTo>
                    <a:cubicBezTo>
                      <a:pt x="1946" y="1300"/>
                      <a:pt x="1972" y="1273"/>
                      <a:pt x="1995" y="1246"/>
                    </a:cubicBezTo>
                    <a:cubicBezTo>
                      <a:pt x="2018" y="1218"/>
                      <a:pt x="2037" y="1187"/>
                      <a:pt x="2054" y="1154"/>
                    </a:cubicBezTo>
                    <a:cubicBezTo>
                      <a:pt x="2068" y="1124"/>
                      <a:pt x="2079" y="1090"/>
                      <a:pt x="2084" y="1054"/>
                    </a:cubicBezTo>
                    <a:cubicBezTo>
                      <a:pt x="2086" y="1040"/>
                      <a:pt x="2087" y="1026"/>
                      <a:pt x="2089" y="1013"/>
                    </a:cubicBezTo>
                    <a:cubicBezTo>
                      <a:pt x="2089" y="1008"/>
                      <a:pt x="2090" y="1003"/>
                      <a:pt x="2090" y="998"/>
                    </a:cubicBezTo>
                    <a:cubicBezTo>
                      <a:pt x="2102" y="877"/>
                      <a:pt x="2102" y="877"/>
                      <a:pt x="2102" y="877"/>
                    </a:cubicBezTo>
                    <a:cubicBezTo>
                      <a:pt x="2103" y="874"/>
                      <a:pt x="2103" y="870"/>
                      <a:pt x="2103" y="867"/>
                    </a:cubicBezTo>
                    <a:cubicBezTo>
                      <a:pt x="2105" y="848"/>
                      <a:pt x="2107" y="829"/>
                      <a:pt x="2107" y="809"/>
                    </a:cubicBezTo>
                    <a:close/>
                    <a:moveTo>
                      <a:pt x="1474" y="1837"/>
                    </a:moveTo>
                    <a:cubicBezTo>
                      <a:pt x="1475" y="1836"/>
                      <a:pt x="1476" y="1836"/>
                      <a:pt x="1478" y="1836"/>
                    </a:cubicBezTo>
                    <a:cubicBezTo>
                      <a:pt x="1481" y="1835"/>
                      <a:pt x="1483" y="1835"/>
                      <a:pt x="1487" y="1835"/>
                    </a:cubicBezTo>
                    <a:cubicBezTo>
                      <a:pt x="1492" y="1835"/>
                      <a:pt x="1492" y="1835"/>
                      <a:pt x="1492" y="1835"/>
                    </a:cubicBezTo>
                    <a:cubicBezTo>
                      <a:pt x="1492" y="1835"/>
                      <a:pt x="1492" y="1835"/>
                      <a:pt x="1492" y="1835"/>
                    </a:cubicBezTo>
                    <a:cubicBezTo>
                      <a:pt x="1502" y="1835"/>
                      <a:pt x="1511" y="1835"/>
                      <a:pt x="1521" y="1835"/>
                    </a:cubicBezTo>
                    <a:cubicBezTo>
                      <a:pt x="1521" y="1835"/>
                      <a:pt x="1521" y="1835"/>
                      <a:pt x="1521" y="1835"/>
                    </a:cubicBezTo>
                    <a:cubicBezTo>
                      <a:pt x="1531" y="1835"/>
                      <a:pt x="1531" y="1835"/>
                      <a:pt x="1531" y="1835"/>
                    </a:cubicBezTo>
                    <a:cubicBezTo>
                      <a:pt x="1534" y="1834"/>
                      <a:pt x="1538" y="1835"/>
                      <a:pt x="1541" y="1835"/>
                    </a:cubicBezTo>
                    <a:cubicBezTo>
                      <a:pt x="1543" y="1836"/>
                      <a:pt x="1546" y="1836"/>
                      <a:pt x="1548" y="1837"/>
                    </a:cubicBezTo>
                    <a:cubicBezTo>
                      <a:pt x="1548" y="1837"/>
                      <a:pt x="1548" y="1837"/>
                      <a:pt x="1548" y="1837"/>
                    </a:cubicBezTo>
                    <a:cubicBezTo>
                      <a:pt x="1549" y="1837"/>
                      <a:pt x="1549" y="1838"/>
                      <a:pt x="1549" y="1838"/>
                    </a:cubicBezTo>
                    <a:cubicBezTo>
                      <a:pt x="1550" y="1838"/>
                      <a:pt x="1550" y="1838"/>
                      <a:pt x="1550" y="1838"/>
                    </a:cubicBezTo>
                    <a:cubicBezTo>
                      <a:pt x="1553" y="1839"/>
                      <a:pt x="1556" y="1840"/>
                      <a:pt x="1558" y="1842"/>
                    </a:cubicBezTo>
                    <a:cubicBezTo>
                      <a:pt x="1560" y="1843"/>
                      <a:pt x="1562" y="1845"/>
                      <a:pt x="1563" y="1847"/>
                    </a:cubicBezTo>
                    <a:cubicBezTo>
                      <a:pt x="1571" y="1858"/>
                      <a:pt x="1571" y="1858"/>
                      <a:pt x="1571" y="1858"/>
                    </a:cubicBezTo>
                    <a:cubicBezTo>
                      <a:pt x="1573" y="1861"/>
                      <a:pt x="1577" y="1865"/>
                      <a:pt x="1579" y="1870"/>
                    </a:cubicBezTo>
                    <a:cubicBezTo>
                      <a:pt x="1579" y="1870"/>
                      <a:pt x="1579" y="1870"/>
                      <a:pt x="1579" y="1870"/>
                    </a:cubicBezTo>
                    <a:cubicBezTo>
                      <a:pt x="1581" y="1872"/>
                      <a:pt x="1581" y="1874"/>
                      <a:pt x="1581" y="1876"/>
                    </a:cubicBezTo>
                    <a:cubicBezTo>
                      <a:pt x="1581" y="1877"/>
                      <a:pt x="1580" y="1878"/>
                      <a:pt x="1579" y="1879"/>
                    </a:cubicBezTo>
                    <a:cubicBezTo>
                      <a:pt x="1579" y="1879"/>
                      <a:pt x="1579" y="1880"/>
                      <a:pt x="1579" y="1880"/>
                    </a:cubicBezTo>
                    <a:cubicBezTo>
                      <a:pt x="1579" y="1880"/>
                      <a:pt x="1579" y="1880"/>
                      <a:pt x="1579" y="1880"/>
                    </a:cubicBezTo>
                    <a:cubicBezTo>
                      <a:pt x="1578" y="1880"/>
                      <a:pt x="1578" y="1880"/>
                      <a:pt x="1578" y="1880"/>
                    </a:cubicBezTo>
                    <a:cubicBezTo>
                      <a:pt x="1578" y="1880"/>
                      <a:pt x="1578" y="1881"/>
                      <a:pt x="1577" y="1881"/>
                    </a:cubicBezTo>
                    <a:cubicBezTo>
                      <a:pt x="1577" y="1881"/>
                      <a:pt x="1577" y="1881"/>
                      <a:pt x="1576" y="1881"/>
                    </a:cubicBezTo>
                    <a:cubicBezTo>
                      <a:pt x="1576" y="1881"/>
                      <a:pt x="1576" y="1882"/>
                      <a:pt x="1575" y="1882"/>
                    </a:cubicBezTo>
                    <a:cubicBezTo>
                      <a:pt x="1569" y="1885"/>
                      <a:pt x="1560" y="1884"/>
                      <a:pt x="1553" y="1884"/>
                    </a:cubicBezTo>
                    <a:cubicBezTo>
                      <a:pt x="1516" y="1884"/>
                      <a:pt x="1516" y="1884"/>
                      <a:pt x="1516" y="1884"/>
                    </a:cubicBezTo>
                    <a:cubicBezTo>
                      <a:pt x="1509" y="1884"/>
                      <a:pt x="1501" y="1883"/>
                      <a:pt x="1494" y="1879"/>
                    </a:cubicBezTo>
                    <a:cubicBezTo>
                      <a:pt x="1492" y="1878"/>
                      <a:pt x="1490" y="1877"/>
                      <a:pt x="1488" y="1876"/>
                    </a:cubicBezTo>
                    <a:cubicBezTo>
                      <a:pt x="1486" y="1874"/>
                      <a:pt x="1484" y="1872"/>
                      <a:pt x="1483" y="1871"/>
                    </a:cubicBezTo>
                    <a:cubicBezTo>
                      <a:pt x="1481" y="1868"/>
                      <a:pt x="1481" y="1868"/>
                      <a:pt x="1481" y="1868"/>
                    </a:cubicBezTo>
                    <a:cubicBezTo>
                      <a:pt x="1478" y="1861"/>
                      <a:pt x="1473" y="1854"/>
                      <a:pt x="1470" y="1847"/>
                    </a:cubicBezTo>
                    <a:cubicBezTo>
                      <a:pt x="1467" y="1842"/>
                      <a:pt x="1469" y="1839"/>
                      <a:pt x="1474" y="1837"/>
                    </a:cubicBezTo>
                    <a:close/>
                    <a:moveTo>
                      <a:pt x="965" y="1871"/>
                    </a:moveTo>
                    <a:cubicBezTo>
                      <a:pt x="966" y="1869"/>
                      <a:pt x="966" y="1868"/>
                      <a:pt x="966" y="1866"/>
                    </a:cubicBezTo>
                    <a:cubicBezTo>
                      <a:pt x="966" y="1866"/>
                      <a:pt x="966" y="1866"/>
                      <a:pt x="966" y="1866"/>
                    </a:cubicBezTo>
                    <a:cubicBezTo>
                      <a:pt x="967" y="1861"/>
                      <a:pt x="966" y="1855"/>
                      <a:pt x="968" y="1850"/>
                    </a:cubicBezTo>
                    <a:cubicBezTo>
                      <a:pt x="968" y="1848"/>
                      <a:pt x="968" y="1848"/>
                      <a:pt x="968" y="1848"/>
                    </a:cubicBezTo>
                    <a:cubicBezTo>
                      <a:pt x="968" y="1846"/>
                      <a:pt x="969" y="1845"/>
                      <a:pt x="970" y="1843"/>
                    </a:cubicBezTo>
                    <a:cubicBezTo>
                      <a:pt x="971" y="1842"/>
                      <a:pt x="973" y="1841"/>
                      <a:pt x="974" y="1841"/>
                    </a:cubicBezTo>
                    <a:cubicBezTo>
                      <a:pt x="974" y="1840"/>
                      <a:pt x="974" y="1840"/>
                      <a:pt x="974" y="1840"/>
                    </a:cubicBezTo>
                    <a:cubicBezTo>
                      <a:pt x="975" y="1840"/>
                      <a:pt x="975" y="1840"/>
                      <a:pt x="975" y="1840"/>
                    </a:cubicBezTo>
                    <a:cubicBezTo>
                      <a:pt x="976" y="1840"/>
                      <a:pt x="976" y="1839"/>
                      <a:pt x="976" y="1839"/>
                    </a:cubicBezTo>
                    <a:cubicBezTo>
                      <a:pt x="976" y="1839"/>
                      <a:pt x="977" y="1839"/>
                      <a:pt x="977" y="1839"/>
                    </a:cubicBezTo>
                    <a:cubicBezTo>
                      <a:pt x="978" y="1839"/>
                      <a:pt x="978" y="1838"/>
                      <a:pt x="979" y="1838"/>
                    </a:cubicBezTo>
                    <a:cubicBezTo>
                      <a:pt x="980" y="1838"/>
                      <a:pt x="980" y="1838"/>
                      <a:pt x="980" y="1838"/>
                    </a:cubicBezTo>
                    <a:cubicBezTo>
                      <a:pt x="981" y="1837"/>
                      <a:pt x="982" y="1837"/>
                      <a:pt x="983" y="1837"/>
                    </a:cubicBezTo>
                    <a:cubicBezTo>
                      <a:pt x="983" y="1837"/>
                      <a:pt x="984" y="1837"/>
                      <a:pt x="984" y="1837"/>
                    </a:cubicBezTo>
                    <a:cubicBezTo>
                      <a:pt x="984" y="1837"/>
                      <a:pt x="984" y="1837"/>
                      <a:pt x="985" y="1837"/>
                    </a:cubicBezTo>
                    <a:cubicBezTo>
                      <a:pt x="985" y="1837"/>
                      <a:pt x="985" y="1837"/>
                      <a:pt x="986" y="1836"/>
                    </a:cubicBezTo>
                    <a:cubicBezTo>
                      <a:pt x="988" y="1836"/>
                      <a:pt x="991" y="1836"/>
                      <a:pt x="993" y="1836"/>
                    </a:cubicBezTo>
                    <a:cubicBezTo>
                      <a:pt x="995" y="1836"/>
                      <a:pt x="995" y="1836"/>
                      <a:pt x="995" y="1836"/>
                    </a:cubicBezTo>
                    <a:cubicBezTo>
                      <a:pt x="998" y="1836"/>
                      <a:pt x="1000" y="1836"/>
                      <a:pt x="1003" y="1836"/>
                    </a:cubicBezTo>
                    <a:cubicBezTo>
                      <a:pt x="1038" y="1836"/>
                      <a:pt x="1038" y="1836"/>
                      <a:pt x="1038" y="1836"/>
                    </a:cubicBezTo>
                    <a:cubicBezTo>
                      <a:pt x="1038" y="1836"/>
                      <a:pt x="1039" y="1836"/>
                      <a:pt x="1040" y="1836"/>
                    </a:cubicBezTo>
                    <a:cubicBezTo>
                      <a:pt x="1040" y="1836"/>
                      <a:pt x="1040" y="1836"/>
                      <a:pt x="1041" y="1836"/>
                    </a:cubicBezTo>
                    <a:cubicBezTo>
                      <a:pt x="1042" y="1836"/>
                      <a:pt x="1042" y="1836"/>
                      <a:pt x="1043" y="1836"/>
                    </a:cubicBezTo>
                    <a:cubicBezTo>
                      <a:pt x="1050" y="1837"/>
                      <a:pt x="1058" y="1839"/>
                      <a:pt x="1061" y="1844"/>
                    </a:cubicBezTo>
                    <a:cubicBezTo>
                      <a:pt x="1061" y="1845"/>
                      <a:pt x="1061" y="1845"/>
                      <a:pt x="1061" y="1846"/>
                    </a:cubicBezTo>
                    <a:cubicBezTo>
                      <a:pt x="1061" y="1846"/>
                      <a:pt x="1061" y="1846"/>
                      <a:pt x="1061" y="1846"/>
                    </a:cubicBezTo>
                    <a:cubicBezTo>
                      <a:pt x="1063" y="1853"/>
                      <a:pt x="1062" y="1863"/>
                      <a:pt x="1062" y="1870"/>
                    </a:cubicBezTo>
                    <a:cubicBezTo>
                      <a:pt x="1062" y="1872"/>
                      <a:pt x="1062" y="1872"/>
                      <a:pt x="1062" y="1872"/>
                    </a:cubicBezTo>
                    <a:cubicBezTo>
                      <a:pt x="1062" y="1873"/>
                      <a:pt x="1062" y="1874"/>
                      <a:pt x="1061" y="1876"/>
                    </a:cubicBezTo>
                    <a:cubicBezTo>
                      <a:pt x="1054" y="1889"/>
                      <a:pt x="1022" y="1885"/>
                      <a:pt x="1010" y="1885"/>
                    </a:cubicBezTo>
                    <a:cubicBezTo>
                      <a:pt x="1003" y="1885"/>
                      <a:pt x="996" y="1885"/>
                      <a:pt x="989" y="1885"/>
                    </a:cubicBezTo>
                    <a:cubicBezTo>
                      <a:pt x="983" y="1885"/>
                      <a:pt x="974" y="1884"/>
                      <a:pt x="969" y="1879"/>
                    </a:cubicBezTo>
                    <a:cubicBezTo>
                      <a:pt x="969" y="1879"/>
                      <a:pt x="969" y="1879"/>
                      <a:pt x="968" y="1879"/>
                    </a:cubicBezTo>
                    <a:cubicBezTo>
                      <a:pt x="968" y="1879"/>
                      <a:pt x="968" y="1878"/>
                      <a:pt x="968" y="1878"/>
                    </a:cubicBezTo>
                    <a:cubicBezTo>
                      <a:pt x="967" y="1878"/>
                      <a:pt x="967" y="1878"/>
                      <a:pt x="967" y="1877"/>
                    </a:cubicBezTo>
                    <a:cubicBezTo>
                      <a:pt x="967" y="1877"/>
                      <a:pt x="967" y="1877"/>
                      <a:pt x="967" y="1877"/>
                    </a:cubicBezTo>
                    <a:cubicBezTo>
                      <a:pt x="967" y="1877"/>
                      <a:pt x="967" y="1877"/>
                      <a:pt x="967" y="1877"/>
                    </a:cubicBezTo>
                    <a:cubicBezTo>
                      <a:pt x="966" y="1876"/>
                      <a:pt x="966" y="1876"/>
                      <a:pt x="966" y="1875"/>
                    </a:cubicBezTo>
                    <a:cubicBezTo>
                      <a:pt x="965" y="1874"/>
                      <a:pt x="965" y="1873"/>
                      <a:pt x="965" y="1872"/>
                    </a:cubicBezTo>
                    <a:lnTo>
                      <a:pt x="965" y="1871"/>
                    </a:lnTo>
                    <a:close/>
                    <a:moveTo>
                      <a:pt x="956" y="1955"/>
                    </a:moveTo>
                    <a:cubicBezTo>
                      <a:pt x="956" y="1952"/>
                      <a:pt x="956" y="1952"/>
                      <a:pt x="956" y="1952"/>
                    </a:cubicBezTo>
                    <a:cubicBezTo>
                      <a:pt x="956" y="1952"/>
                      <a:pt x="956" y="1951"/>
                      <a:pt x="956" y="1951"/>
                    </a:cubicBezTo>
                    <a:cubicBezTo>
                      <a:pt x="957" y="1943"/>
                      <a:pt x="958" y="1935"/>
                      <a:pt x="959" y="1926"/>
                    </a:cubicBezTo>
                    <a:cubicBezTo>
                      <a:pt x="959" y="1926"/>
                      <a:pt x="959" y="1926"/>
                      <a:pt x="959" y="1926"/>
                    </a:cubicBezTo>
                    <a:cubicBezTo>
                      <a:pt x="959" y="1926"/>
                      <a:pt x="959" y="1926"/>
                      <a:pt x="959" y="1925"/>
                    </a:cubicBezTo>
                    <a:cubicBezTo>
                      <a:pt x="963" y="1907"/>
                      <a:pt x="999" y="1911"/>
                      <a:pt x="1013" y="1911"/>
                    </a:cubicBezTo>
                    <a:cubicBezTo>
                      <a:pt x="1025" y="1911"/>
                      <a:pt x="1055" y="1908"/>
                      <a:pt x="1061" y="1921"/>
                    </a:cubicBezTo>
                    <a:cubicBezTo>
                      <a:pt x="1062" y="1923"/>
                      <a:pt x="1063" y="1924"/>
                      <a:pt x="1063" y="1926"/>
                    </a:cubicBezTo>
                    <a:cubicBezTo>
                      <a:pt x="1063" y="1940"/>
                      <a:pt x="1063" y="1940"/>
                      <a:pt x="1063" y="1940"/>
                    </a:cubicBezTo>
                    <a:cubicBezTo>
                      <a:pt x="1063" y="1945"/>
                      <a:pt x="1063" y="1949"/>
                      <a:pt x="1063" y="1953"/>
                    </a:cubicBezTo>
                    <a:cubicBezTo>
                      <a:pt x="1063" y="1953"/>
                      <a:pt x="1063" y="1953"/>
                      <a:pt x="1063" y="1953"/>
                    </a:cubicBezTo>
                    <a:cubicBezTo>
                      <a:pt x="1063" y="1955"/>
                      <a:pt x="1063" y="1955"/>
                      <a:pt x="1063" y="1955"/>
                    </a:cubicBezTo>
                    <a:cubicBezTo>
                      <a:pt x="1063" y="1957"/>
                      <a:pt x="1062" y="1959"/>
                      <a:pt x="1061" y="1961"/>
                    </a:cubicBezTo>
                    <a:cubicBezTo>
                      <a:pt x="1061" y="1962"/>
                      <a:pt x="1060" y="1962"/>
                      <a:pt x="1060" y="1962"/>
                    </a:cubicBezTo>
                    <a:cubicBezTo>
                      <a:pt x="1060" y="1963"/>
                      <a:pt x="1059" y="1963"/>
                      <a:pt x="1059" y="1964"/>
                    </a:cubicBezTo>
                    <a:cubicBezTo>
                      <a:pt x="1058" y="1964"/>
                      <a:pt x="1058" y="1964"/>
                      <a:pt x="1058" y="1964"/>
                    </a:cubicBezTo>
                    <a:cubicBezTo>
                      <a:pt x="1055" y="1967"/>
                      <a:pt x="1051" y="1969"/>
                      <a:pt x="1046" y="1970"/>
                    </a:cubicBezTo>
                    <a:cubicBezTo>
                      <a:pt x="1046" y="1970"/>
                      <a:pt x="1046" y="1970"/>
                      <a:pt x="1046" y="1970"/>
                    </a:cubicBezTo>
                    <a:cubicBezTo>
                      <a:pt x="1046" y="1970"/>
                      <a:pt x="1046" y="1970"/>
                      <a:pt x="1046" y="1970"/>
                    </a:cubicBezTo>
                    <a:cubicBezTo>
                      <a:pt x="1044" y="1971"/>
                      <a:pt x="1043" y="1971"/>
                      <a:pt x="1041" y="1971"/>
                    </a:cubicBezTo>
                    <a:cubicBezTo>
                      <a:pt x="1041" y="1971"/>
                      <a:pt x="1040" y="1971"/>
                      <a:pt x="1040" y="1971"/>
                    </a:cubicBezTo>
                    <a:cubicBezTo>
                      <a:pt x="1038" y="1971"/>
                      <a:pt x="1037" y="1972"/>
                      <a:pt x="1035" y="1972"/>
                    </a:cubicBezTo>
                    <a:cubicBezTo>
                      <a:pt x="1035" y="1972"/>
                      <a:pt x="1035" y="1972"/>
                      <a:pt x="1035" y="1972"/>
                    </a:cubicBezTo>
                    <a:cubicBezTo>
                      <a:pt x="982" y="1972"/>
                      <a:pt x="982" y="1972"/>
                      <a:pt x="982" y="1972"/>
                    </a:cubicBezTo>
                    <a:cubicBezTo>
                      <a:pt x="976" y="1972"/>
                      <a:pt x="969" y="1971"/>
                      <a:pt x="963" y="1967"/>
                    </a:cubicBezTo>
                    <a:cubicBezTo>
                      <a:pt x="963" y="1967"/>
                      <a:pt x="963" y="1967"/>
                      <a:pt x="963" y="1967"/>
                    </a:cubicBezTo>
                    <a:cubicBezTo>
                      <a:pt x="963" y="1967"/>
                      <a:pt x="963" y="1967"/>
                      <a:pt x="963" y="1967"/>
                    </a:cubicBezTo>
                    <a:cubicBezTo>
                      <a:pt x="962" y="1966"/>
                      <a:pt x="961" y="1965"/>
                      <a:pt x="960" y="1964"/>
                    </a:cubicBezTo>
                    <a:cubicBezTo>
                      <a:pt x="959" y="1964"/>
                      <a:pt x="958" y="1963"/>
                      <a:pt x="958" y="1962"/>
                    </a:cubicBezTo>
                    <a:cubicBezTo>
                      <a:pt x="958" y="1962"/>
                      <a:pt x="958" y="1962"/>
                      <a:pt x="957" y="1962"/>
                    </a:cubicBezTo>
                    <a:cubicBezTo>
                      <a:pt x="956" y="1960"/>
                      <a:pt x="956" y="1957"/>
                      <a:pt x="956" y="1955"/>
                    </a:cubicBezTo>
                    <a:close/>
                    <a:moveTo>
                      <a:pt x="820" y="1872"/>
                    </a:moveTo>
                    <a:cubicBezTo>
                      <a:pt x="820" y="1872"/>
                      <a:pt x="820" y="1872"/>
                      <a:pt x="820" y="1872"/>
                    </a:cubicBezTo>
                    <a:cubicBezTo>
                      <a:pt x="820" y="1872"/>
                      <a:pt x="820" y="1872"/>
                      <a:pt x="820" y="1872"/>
                    </a:cubicBezTo>
                    <a:cubicBezTo>
                      <a:pt x="820" y="1870"/>
                      <a:pt x="821" y="1868"/>
                      <a:pt x="822" y="1866"/>
                    </a:cubicBezTo>
                    <a:cubicBezTo>
                      <a:pt x="823" y="1861"/>
                      <a:pt x="824" y="1854"/>
                      <a:pt x="827" y="1849"/>
                    </a:cubicBezTo>
                    <a:cubicBezTo>
                      <a:pt x="827" y="1848"/>
                      <a:pt x="827" y="1848"/>
                      <a:pt x="827" y="1848"/>
                    </a:cubicBezTo>
                    <a:cubicBezTo>
                      <a:pt x="827" y="1847"/>
                      <a:pt x="829" y="1845"/>
                      <a:pt x="830" y="1844"/>
                    </a:cubicBezTo>
                    <a:cubicBezTo>
                      <a:pt x="831" y="1843"/>
                      <a:pt x="832" y="1842"/>
                      <a:pt x="833" y="1841"/>
                    </a:cubicBezTo>
                    <a:cubicBezTo>
                      <a:pt x="837" y="1839"/>
                      <a:pt x="840" y="1838"/>
                      <a:pt x="844" y="1837"/>
                    </a:cubicBezTo>
                    <a:cubicBezTo>
                      <a:pt x="845" y="1837"/>
                      <a:pt x="845" y="1837"/>
                      <a:pt x="845" y="1837"/>
                    </a:cubicBezTo>
                    <a:cubicBezTo>
                      <a:pt x="848" y="1836"/>
                      <a:pt x="851" y="1836"/>
                      <a:pt x="855" y="1836"/>
                    </a:cubicBezTo>
                    <a:cubicBezTo>
                      <a:pt x="859" y="1836"/>
                      <a:pt x="859" y="1836"/>
                      <a:pt x="859" y="1836"/>
                    </a:cubicBezTo>
                    <a:cubicBezTo>
                      <a:pt x="861" y="1836"/>
                      <a:pt x="862" y="1836"/>
                      <a:pt x="864" y="1836"/>
                    </a:cubicBezTo>
                    <a:cubicBezTo>
                      <a:pt x="873" y="1836"/>
                      <a:pt x="883" y="1836"/>
                      <a:pt x="893" y="1836"/>
                    </a:cubicBezTo>
                    <a:cubicBezTo>
                      <a:pt x="894" y="1836"/>
                      <a:pt x="896" y="1836"/>
                      <a:pt x="897" y="1836"/>
                    </a:cubicBezTo>
                    <a:cubicBezTo>
                      <a:pt x="899" y="1836"/>
                      <a:pt x="899" y="1836"/>
                      <a:pt x="899" y="1836"/>
                    </a:cubicBezTo>
                    <a:cubicBezTo>
                      <a:pt x="899" y="1836"/>
                      <a:pt x="899" y="1836"/>
                      <a:pt x="900" y="1836"/>
                    </a:cubicBezTo>
                    <a:cubicBezTo>
                      <a:pt x="901" y="1836"/>
                      <a:pt x="902" y="1836"/>
                      <a:pt x="904" y="1836"/>
                    </a:cubicBezTo>
                    <a:cubicBezTo>
                      <a:pt x="904" y="1836"/>
                      <a:pt x="904" y="1836"/>
                      <a:pt x="904" y="1836"/>
                    </a:cubicBezTo>
                    <a:cubicBezTo>
                      <a:pt x="911" y="1837"/>
                      <a:pt x="919" y="1839"/>
                      <a:pt x="921" y="1846"/>
                    </a:cubicBezTo>
                    <a:cubicBezTo>
                      <a:pt x="921" y="1846"/>
                      <a:pt x="921" y="1846"/>
                      <a:pt x="921" y="1846"/>
                    </a:cubicBezTo>
                    <a:cubicBezTo>
                      <a:pt x="921" y="1846"/>
                      <a:pt x="921" y="1846"/>
                      <a:pt x="921" y="1846"/>
                    </a:cubicBezTo>
                    <a:cubicBezTo>
                      <a:pt x="921" y="1854"/>
                      <a:pt x="918" y="1863"/>
                      <a:pt x="917" y="1870"/>
                    </a:cubicBezTo>
                    <a:cubicBezTo>
                      <a:pt x="917" y="1870"/>
                      <a:pt x="917" y="1870"/>
                      <a:pt x="917" y="1870"/>
                    </a:cubicBezTo>
                    <a:cubicBezTo>
                      <a:pt x="917" y="1872"/>
                      <a:pt x="917" y="1872"/>
                      <a:pt x="917" y="1872"/>
                    </a:cubicBezTo>
                    <a:cubicBezTo>
                      <a:pt x="916" y="1873"/>
                      <a:pt x="916" y="1875"/>
                      <a:pt x="914" y="1876"/>
                    </a:cubicBezTo>
                    <a:cubicBezTo>
                      <a:pt x="914" y="1876"/>
                      <a:pt x="914" y="1877"/>
                      <a:pt x="914" y="1877"/>
                    </a:cubicBezTo>
                    <a:cubicBezTo>
                      <a:pt x="914" y="1877"/>
                      <a:pt x="914" y="1877"/>
                      <a:pt x="914" y="1877"/>
                    </a:cubicBezTo>
                    <a:cubicBezTo>
                      <a:pt x="914" y="1877"/>
                      <a:pt x="914" y="1877"/>
                      <a:pt x="914" y="1877"/>
                    </a:cubicBezTo>
                    <a:cubicBezTo>
                      <a:pt x="904" y="1889"/>
                      <a:pt x="878" y="1886"/>
                      <a:pt x="865" y="1886"/>
                    </a:cubicBezTo>
                    <a:cubicBezTo>
                      <a:pt x="857" y="1886"/>
                      <a:pt x="849" y="1886"/>
                      <a:pt x="841" y="1886"/>
                    </a:cubicBezTo>
                    <a:cubicBezTo>
                      <a:pt x="834" y="1886"/>
                      <a:pt x="824" y="1884"/>
                      <a:pt x="820" y="1877"/>
                    </a:cubicBezTo>
                    <a:cubicBezTo>
                      <a:pt x="820" y="1877"/>
                      <a:pt x="820" y="1876"/>
                      <a:pt x="820" y="1875"/>
                    </a:cubicBezTo>
                    <a:cubicBezTo>
                      <a:pt x="820" y="1875"/>
                      <a:pt x="820" y="1875"/>
                      <a:pt x="820" y="1874"/>
                    </a:cubicBezTo>
                    <a:cubicBezTo>
                      <a:pt x="820" y="1873"/>
                      <a:pt x="820" y="1873"/>
                      <a:pt x="820" y="1872"/>
                    </a:cubicBezTo>
                    <a:close/>
                    <a:moveTo>
                      <a:pt x="795" y="1956"/>
                    </a:moveTo>
                    <a:cubicBezTo>
                      <a:pt x="796" y="1952"/>
                      <a:pt x="796" y="1952"/>
                      <a:pt x="796" y="1952"/>
                    </a:cubicBezTo>
                    <a:cubicBezTo>
                      <a:pt x="796" y="1952"/>
                      <a:pt x="796" y="1952"/>
                      <a:pt x="796" y="1952"/>
                    </a:cubicBezTo>
                    <a:cubicBezTo>
                      <a:pt x="796" y="1951"/>
                      <a:pt x="796" y="1951"/>
                      <a:pt x="796" y="1950"/>
                    </a:cubicBezTo>
                    <a:cubicBezTo>
                      <a:pt x="803" y="1926"/>
                      <a:pt x="803" y="1926"/>
                      <a:pt x="803" y="1926"/>
                    </a:cubicBezTo>
                    <a:cubicBezTo>
                      <a:pt x="804" y="1926"/>
                      <a:pt x="804" y="1926"/>
                      <a:pt x="804" y="1925"/>
                    </a:cubicBezTo>
                    <a:cubicBezTo>
                      <a:pt x="811" y="1908"/>
                      <a:pt x="843" y="1911"/>
                      <a:pt x="859" y="1911"/>
                    </a:cubicBezTo>
                    <a:cubicBezTo>
                      <a:pt x="865" y="1911"/>
                      <a:pt x="877" y="1910"/>
                      <a:pt x="888" y="1912"/>
                    </a:cubicBezTo>
                    <a:cubicBezTo>
                      <a:pt x="890" y="1912"/>
                      <a:pt x="891" y="1912"/>
                      <a:pt x="893" y="1913"/>
                    </a:cubicBezTo>
                    <a:cubicBezTo>
                      <a:pt x="894" y="1913"/>
                      <a:pt x="894" y="1913"/>
                      <a:pt x="894" y="1913"/>
                    </a:cubicBezTo>
                    <a:cubicBezTo>
                      <a:pt x="899" y="1914"/>
                      <a:pt x="903" y="1916"/>
                      <a:pt x="905" y="1920"/>
                    </a:cubicBezTo>
                    <a:cubicBezTo>
                      <a:pt x="906" y="1920"/>
                      <a:pt x="906" y="1920"/>
                      <a:pt x="906" y="1920"/>
                    </a:cubicBezTo>
                    <a:cubicBezTo>
                      <a:pt x="906" y="1921"/>
                      <a:pt x="906" y="1921"/>
                      <a:pt x="906" y="1921"/>
                    </a:cubicBezTo>
                    <a:cubicBezTo>
                      <a:pt x="906" y="1921"/>
                      <a:pt x="906" y="1921"/>
                      <a:pt x="906" y="1921"/>
                    </a:cubicBezTo>
                    <a:cubicBezTo>
                      <a:pt x="907" y="1923"/>
                      <a:pt x="907" y="1924"/>
                      <a:pt x="907" y="1926"/>
                    </a:cubicBezTo>
                    <a:cubicBezTo>
                      <a:pt x="907" y="1928"/>
                      <a:pt x="907" y="1928"/>
                      <a:pt x="907" y="1928"/>
                    </a:cubicBezTo>
                    <a:cubicBezTo>
                      <a:pt x="907" y="1928"/>
                      <a:pt x="907" y="1928"/>
                      <a:pt x="907" y="1928"/>
                    </a:cubicBezTo>
                    <a:cubicBezTo>
                      <a:pt x="906" y="1932"/>
                      <a:pt x="905" y="1936"/>
                      <a:pt x="904" y="1941"/>
                    </a:cubicBezTo>
                    <a:cubicBezTo>
                      <a:pt x="902" y="1955"/>
                      <a:pt x="902" y="1955"/>
                      <a:pt x="902" y="1955"/>
                    </a:cubicBezTo>
                    <a:cubicBezTo>
                      <a:pt x="901" y="1958"/>
                      <a:pt x="900" y="1960"/>
                      <a:pt x="899" y="1962"/>
                    </a:cubicBezTo>
                    <a:cubicBezTo>
                      <a:pt x="898" y="1962"/>
                      <a:pt x="898" y="1962"/>
                      <a:pt x="898" y="1962"/>
                    </a:cubicBezTo>
                    <a:cubicBezTo>
                      <a:pt x="898" y="1963"/>
                      <a:pt x="897" y="1963"/>
                      <a:pt x="897" y="1963"/>
                    </a:cubicBezTo>
                    <a:cubicBezTo>
                      <a:pt x="897" y="1964"/>
                      <a:pt x="896" y="1964"/>
                      <a:pt x="895" y="1965"/>
                    </a:cubicBezTo>
                    <a:cubicBezTo>
                      <a:pt x="891" y="1968"/>
                      <a:pt x="887" y="1969"/>
                      <a:pt x="882" y="1971"/>
                    </a:cubicBezTo>
                    <a:cubicBezTo>
                      <a:pt x="882" y="1971"/>
                      <a:pt x="882" y="1971"/>
                      <a:pt x="882" y="1971"/>
                    </a:cubicBezTo>
                    <a:cubicBezTo>
                      <a:pt x="882" y="1971"/>
                      <a:pt x="882" y="1971"/>
                      <a:pt x="882" y="1971"/>
                    </a:cubicBezTo>
                    <a:cubicBezTo>
                      <a:pt x="880" y="1971"/>
                      <a:pt x="879" y="1971"/>
                      <a:pt x="877" y="1971"/>
                    </a:cubicBezTo>
                    <a:cubicBezTo>
                      <a:pt x="877" y="1972"/>
                      <a:pt x="876" y="1972"/>
                      <a:pt x="876" y="1972"/>
                    </a:cubicBezTo>
                    <a:cubicBezTo>
                      <a:pt x="874" y="1972"/>
                      <a:pt x="872" y="1972"/>
                      <a:pt x="871" y="1972"/>
                    </a:cubicBezTo>
                    <a:cubicBezTo>
                      <a:pt x="871" y="1972"/>
                      <a:pt x="871" y="1972"/>
                      <a:pt x="871" y="1972"/>
                    </a:cubicBezTo>
                    <a:cubicBezTo>
                      <a:pt x="818" y="1972"/>
                      <a:pt x="818" y="1972"/>
                      <a:pt x="818" y="1972"/>
                    </a:cubicBezTo>
                    <a:cubicBezTo>
                      <a:pt x="812" y="1972"/>
                      <a:pt x="805" y="1971"/>
                      <a:pt x="799" y="1967"/>
                    </a:cubicBezTo>
                    <a:cubicBezTo>
                      <a:pt x="799" y="1967"/>
                      <a:pt x="799" y="1967"/>
                      <a:pt x="799" y="1967"/>
                    </a:cubicBezTo>
                    <a:cubicBezTo>
                      <a:pt x="799" y="1967"/>
                      <a:pt x="799" y="1967"/>
                      <a:pt x="799" y="1967"/>
                    </a:cubicBezTo>
                    <a:cubicBezTo>
                      <a:pt x="798" y="1967"/>
                      <a:pt x="797" y="1966"/>
                      <a:pt x="797" y="1965"/>
                    </a:cubicBezTo>
                    <a:cubicBezTo>
                      <a:pt x="796" y="1964"/>
                      <a:pt x="796" y="1963"/>
                      <a:pt x="795" y="1963"/>
                    </a:cubicBezTo>
                    <a:cubicBezTo>
                      <a:pt x="795" y="1962"/>
                      <a:pt x="795" y="1962"/>
                      <a:pt x="795" y="1962"/>
                    </a:cubicBezTo>
                    <a:cubicBezTo>
                      <a:pt x="794" y="1960"/>
                      <a:pt x="794" y="1958"/>
                      <a:pt x="795" y="1956"/>
                    </a:cubicBezTo>
                    <a:close/>
                    <a:moveTo>
                      <a:pt x="674" y="1875"/>
                    </a:moveTo>
                    <a:cubicBezTo>
                      <a:pt x="674" y="1872"/>
                      <a:pt x="676" y="1869"/>
                      <a:pt x="677" y="1867"/>
                    </a:cubicBezTo>
                    <a:cubicBezTo>
                      <a:pt x="680" y="1861"/>
                      <a:pt x="683" y="1852"/>
                      <a:pt x="687" y="1847"/>
                    </a:cubicBezTo>
                    <a:cubicBezTo>
                      <a:pt x="688" y="1846"/>
                      <a:pt x="688" y="1846"/>
                      <a:pt x="688" y="1846"/>
                    </a:cubicBezTo>
                    <a:cubicBezTo>
                      <a:pt x="688" y="1846"/>
                      <a:pt x="689" y="1845"/>
                      <a:pt x="689" y="1845"/>
                    </a:cubicBezTo>
                    <a:cubicBezTo>
                      <a:pt x="689" y="1845"/>
                      <a:pt x="689" y="1845"/>
                      <a:pt x="690" y="1844"/>
                    </a:cubicBezTo>
                    <a:cubicBezTo>
                      <a:pt x="690" y="1844"/>
                      <a:pt x="690" y="1844"/>
                      <a:pt x="690" y="1844"/>
                    </a:cubicBezTo>
                    <a:cubicBezTo>
                      <a:pt x="690" y="1844"/>
                      <a:pt x="691" y="1844"/>
                      <a:pt x="691" y="1843"/>
                    </a:cubicBezTo>
                    <a:cubicBezTo>
                      <a:pt x="695" y="1840"/>
                      <a:pt x="700" y="1838"/>
                      <a:pt x="706" y="1838"/>
                    </a:cubicBezTo>
                    <a:cubicBezTo>
                      <a:pt x="706" y="1837"/>
                      <a:pt x="706" y="1837"/>
                      <a:pt x="706" y="1837"/>
                    </a:cubicBezTo>
                    <a:cubicBezTo>
                      <a:pt x="709" y="1837"/>
                      <a:pt x="713" y="1836"/>
                      <a:pt x="716" y="1836"/>
                    </a:cubicBezTo>
                    <a:cubicBezTo>
                      <a:pt x="734" y="1836"/>
                      <a:pt x="734" y="1836"/>
                      <a:pt x="734" y="1836"/>
                    </a:cubicBezTo>
                    <a:cubicBezTo>
                      <a:pt x="740" y="1836"/>
                      <a:pt x="746" y="1836"/>
                      <a:pt x="751" y="1836"/>
                    </a:cubicBezTo>
                    <a:cubicBezTo>
                      <a:pt x="759" y="1836"/>
                      <a:pt x="771" y="1835"/>
                      <a:pt x="777" y="1841"/>
                    </a:cubicBezTo>
                    <a:cubicBezTo>
                      <a:pt x="778" y="1841"/>
                      <a:pt x="778" y="1842"/>
                      <a:pt x="778" y="1842"/>
                    </a:cubicBezTo>
                    <a:cubicBezTo>
                      <a:pt x="778" y="1842"/>
                      <a:pt x="779" y="1842"/>
                      <a:pt x="779" y="1842"/>
                    </a:cubicBezTo>
                    <a:cubicBezTo>
                      <a:pt x="779" y="1842"/>
                      <a:pt x="779" y="1843"/>
                      <a:pt x="779" y="1843"/>
                    </a:cubicBezTo>
                    <a:cubicBezTo>
                      <a:pt x="779" y="1843"/>
                      <a:pt x="779" y="1843"/>
                      <a:pt x="780" y="1844"/>
                    </a:cubicBezTo>
                    <a:cubicBezTo>
                      <a:pt x="780" y="1845"/>
                      <a:pt x="780" y="1846"/>
                      <a:pt x="780" y="1847"/>
                    </a:cubicBezTo>
                    <a:cubicBezTo>
                      <a:pt x="779" y="1854"/>
                      <a:pt x="774" y="1863"/>
                      <a:pt x="773" y="1867"/>
                    </a:cubicBezTo>
                    <a:cubicBezTo>
                      <a:pt x="773" y="1867"/>
                      <a:pt x="773" y="1867"/>
                      <a:pt x="773" y="1867"/>
                    </a:cubicBezTo>
                    <a:cubicBezTo>
                      <a:pt x="772" y="1869"/>
                      <a:pt x="772" y="1870"/>
                      <a:pt x="771" y="1871"/>
                    </a:cubicBezTo>
                    <a:cubicBezTo>
                      <a:pt x="771" y="1872"/>
                      <a:pt x="771" y="1872"/>
                      <a:pt x="771" y="1872"/>
                    </a:cubicBezTo>
                    <a:cubicBezTo>
                      <a:pt x="771" y="1873"/>
                      <a:pt x="771" y="1873"/>
                      <a:pt x="770" y="1873"/>
                    </a:cubicBezTo>
                    <a:cubicBezTo>
                      <a:pt x="770" y="1874"/>
                      <a:pt x="770" y="1874"/>
                      <a:pt x="770" y="1874"/>
                    </a:cubicBezTo>
                    <a:cubicBezTo>
                      <a:pt x="770" y="1875"/>
                      <a:pt x="769" y="1875"/>
                      <a:pt x="769" y="1876"/>
                    </a:cubicBezTo>
                    <a:cubicBezTo>
                      <a:pt x="769" y="1876"/>
                      <a:pt x="769" y="1876"/>
                      <a:pt x="768" y="1876"/>
                    </a:cubicBezTo>
                    <a:cubicBezTo>
                      <a:pt x="768" y="1876"/>
                      <a:pt x="768" y="1877"/>
                      <a:pt x="768" y="1877"/>
                    </a:cubicBezTo>
                    <a:cubicBezTo>
                      <a:pt x="768" y="1877"/>
                      <a:pt x="767" y="1877"/>
                      <a:pt x="767" y="1877"/>
                    </a:cubicBezTo>
                    <a:cubicBezTo>
                      <a:pt x="766" y="1878"/>
                      <a:pt x="765" y="1879"/>
                      <a:pt x="764" y="1880"/>
                    </a:cubicBezTo>
                    <a:cubicBezTo>
                      <a:pt x="763" y="1880"/>
                      <a:pt x="762" y="1881"/>
                      <a:pt x="761" y="1881"/>
                    </a:cubicBezTo>
                    <a:cubicBezTo>
                      <a:pt x="760" y="1882"/>
                      <a:pt x="760" y="1882"/>
                      <a:pt x="760" y="1882"/>
                    </a:cubicBezTo>
                    <a:cubicBezTo>
                      <a:pt x="760" y="1882"/>
                      <a:pt x="760" y="1882"/>
                      <a:pt x="760" y="1882"/>
                    </a:cubicBezTo>
                    <a:cubicBezTo>
                      <a:pt x="756" y="1883"/>
                      <a:pt x="752" y="1885"/>
                      <a:pt x="749" y="1885"/>
                    </a:cubicBezTo>
                    <a:cubicBezTo>
                      <a:pt x="748" y="1885"/>
                      <a:pt x="746" y="1885"/>
                      <a:pt x="745" y="1886"/>
                    </a:cubicBezTo>
                    <a:cubicBezTo>
                      <a:pt x="745" y="1886"/>
                      <a:pt x="745" y="1886"/>
                      <a:pt x="745" y="1886"/>
                    </a:cubicBezTo>
                    <a:cubicBezTo>
                      <a:pt x="738" y="1886"/>
                      <a:pt x="730" y="1886"/>
                      <a:pt x="723" y="1886"/>
                    </a:cubicBezTo>
                    <a:cubicBezTo>
                      <a:pt x="693" y="1886"/>
                      <a:pt x="693" y="1886"/>
                      <a:pt x="693" y="1886"/>
                    </a:cubicBezTo>
                    <a:cubicBezTo>
                      <a:pt x="687" y="1886"/>
                      <a:pt x="676" y="1885"/>
                      <a:pt x="674" y="1878"/>
                    </a:cubicBezTo>
                    <a:cubicBezTo>
                      <a:pt x="673" y="1877"/>
                      <a:pt x="673" y="1876"/>
                      <a:pt x="673" y="1876"/>
                    </a:cubicBezTo>
                    <a:cubicBezTo>
                      <a:pt x="673" y="1875"/>
                      <a:pt x="674" y="1875"/>
                      <a:pt x="674" y="1875"/>
                    </a:cubicBezTo>
                    <a:close/>
                    <a:moveTo>
                      <a:pt x="647" y="1928"/>
                    </a:moveTo>
                    <a:cubicBezTo>
                      <a:pt x="648" y="1927"/>
                      <a:pt x="648" y="1927"/>
                      <a:pt x="648" y="1927"/>
                    </a:cubicBezTo>
                    <a:cubicBezTo>
                      <a:pt x="648" y="1926"/>
                      <a:pt x="648" y="1926"/>
                      <a:pt x="648" y="1926"/>
                    </a:cubicBezTo>
                    <a:cubicBezTo>
                      <a:pt x="649" y="1925"/>
                      <a:pt x="649" y="1924"/>
                      <a:pt x="650" y="1924"/>
                    </a:cubicBezTo>
                    <a:cubicBezTo>
                      <a:pt x="650" y="1924"/>
                      <a:pt x="650" y="1924"/>
                      <a:pt x="650" y="1924"/>
                    </a:cubicBezTo>
                    <a:cubicBezTo>
                      <a:pt x="661" y="1909"/>
                      <a:pt x="687" y="1912"/>
                      <a:pt x="703" y="1912"/>
                    </a:cubicBezTo>
                    <a:cubicBezTo>
                      <a:pt x="703" y="1912"/>
                      <a:pt x="703" y="1912"/>
                      <a:pt x="703" y="1912"/>
                    </a:cubicBezTo>
                    <a:cubicBezTo>
                      <a:pt x="708" y="1912"/>
                      <a:pt x="720" y="1911"/>
                      <a:pt x="730" y="1912"/>
                    </a:cubicBezTo>
                    <a:cubicBezTo>
                      <a:pt x="734" y="1912"/>
                      <a:pt x="737" y="1912"/>
                      <a:pt x="740" y="1913"/>
                    </a:cubicBezTo>
                    <a:cubicBezTo>
                      <a:pt x="742" y="1913"/>
                      <a:pt x="744" y="1914"/>
                      <a:pt x="745" y="1915"/>
                    </a:cubicBezTo>
                    <a:cubicBezTo>
                      <a:pt x="749" y="1917"/>
                      <a:pt x="752" y="1919"/>
                      <a:pt x="752" y="1923"/>
                    </a:cubicBezTo>
                    <a:cubicBezTo>
                      <a:pt x="752" y="1923"/>
                      <a:pt x="752" y="1924"/>
                      <a:pt x="752" y="1924"/>
                    </a:cubicBezTo>
                    <a:cubicBezTo>
                      <a:pt x="752" y="1924"/>
                      <a:pt x="752" y="1924"/>
                      <a:pt x="752" y="1924"/>
                    </a:cubicBezTo>
                    <a:cubicBezTo>
                      <a:pt x="752" y="1925"/>
                      <a:pt x="751" y="1926"/>
                      <a:pt x="751" y="1927"/>
                    </a:cubicBezTo>
                    <a:cubicBezTo>
                      <a:pt x="741" y="1956"/>
                      <a:pt x="741" y="1956"/>
                      <a:pt x="741" y="1956"/>
                    </a:cubicBezTo>
                    <a:cubicBezTo>
                      <a:pt x="740" y="1958"/>
                      <a:pt x="738" y="1960"/>
                      <a:pt x="736" y="1962"/>
                    </a:cubicBezTo>
                    <a:cubicBezTo>
                      <a:pt x="734" y="1964"/>
                      <a:pt x="731" y="1966"/>
                      <a:pt x="728" y="1967"/>
                    </a:cubicBezTo>
                    <a:cubicBezTo>
                      <a:pt x="728" y="1968"/>
                      <a:pt x="727" y="1968"/>
                      <a:pt x="727" y="1968"/>
                    </a:cubicBezTo>
                    <a:cubicBezTo>
                      <a:pt x="723" y="1970"/>
                      <a:pt x="718" y="1971"/>
                      <a:pt x="713" y="1972"/>
                    </a:cubicBezTo>
                    <a:cubicBezTo>
                      <a:pt x="713" y="1972"/>
                      <a:pt x="713" y="1972"/>
                      <a:pt x="713" y="1972"/>
                    </a:cubicBezTo>
                    <a:cubicBezTo>
                      <a:pt x="712" y="1972"/>
                      <a:pt x="711" y="1972"/>
                      <a:pt x="710" y="1972"/>
                    </a:cubicBezTo>
                    <a:cubicBezTo>
                      <a:pt x="701" y="1973"/>
                      <a:pt x="692" y="1972"/>
                      <a:pt x="682" y="1972"/>
                    </a:cubicBezTo>
                    <a:cubicBezTo>
                      <a:pt x="673" y="1973"/>
                      <a:pt x="663" y="1973"/>
                      <a:pt x="654" y="1973"/>
                    </a:cubicBezTo>
                    <a:cubicBezTo>
                      <a:pt x="647" y="1973"/>
                      <a:pt x="638" y="1971"/>
                      <a:pt x="634" y="1966"/>
                    </a:cubicBezTo>
                    <a:cubicBezTo>
                      <a:pt x="634" y="1965"/>
                      <a:pt x="634" y="1965"/>
                      <a:pt x="633" y="1965"/>
                    </a:cubicBezTo>
                    <a:cubicBezTo>
                      <a:pt x="633" y="1964"/>
                      <a:pt x="633" y="1964"/>
                      <a:pt x="633" y="1964"/>
                    </a:cubicBezTo>
                    <a:cubicBezTo>
                      <a:pt x="633" y="1963"/>
                      <a:pt x="633" y="1963"/>
                      <a:pt x="632" y="1963"/>
                    </a:cubicBezTo>
                    <a:cubicBezTo>
                      <a:pt x="632" y="1963"/>
                      <a:pt x="632" y="1962"/>
                      <a:pt x="632" y="1962"/>
                    </a:cubicBezTo>
                    <a:cubicBezTo>
                      <a:pt x="632" y="1962"/>
                      <a:pt x="632" y="1962"/>
                      <a:pt x="632" y="1962"/>
                    </a:cubicBezTo>
                    <a:cubicBezTo>
                      <a:pt x="632" y="1962"/>
                      <a:pt x="632" y="1961"/>
                      <a:pt x="632" y="1960"/>
                    </a:cubicBezTo>
                    <a:cubicBezTo>
                      <a:pt x="632" y="1959"/>
                      <a:pt x="632" y="1959"/>
                      <a:pt x="633" y="1959"/>
                    </a:cubicBezTo>
                    <a:cubicBezTo>
                      <a:pt x="633" y="1958"/>
                      <a:pt x="633" y="1957"/>
                      <a:pt x="633" y="1956"/>
                    </a:cubicBezTo>
                    <a:cubicBezTo>
                      <a:pt x="633" y="1956"/>
                      <a:pt x="633" y="1956"/>
                      <a:pt x="633" y="1956"/>
                    </a:cubicBezTo>
                    <a:cubicBezTo>
                      <a:pt x="634" y="1955"/>
                      <a:pt x="634" y="1955"/>
                      <a:pt x="634" y="1955"/>
                    </a:cubicBezTo>
                    <a:cubicBezTo>
                      <a:pt x="634" y="1954"/>
                      <a:pt x="635" y="1953"/>
                      <a:pt x="635" y="1952"/>
                    </a:cubicBezTo>
                    <a:cubicBezTo>
                      <a:pt x="639" y="1944"/>
                      <a:pt x="643" y="1936"/>
                      <a:pt x="647" y="1928"/>
                    </a:cubicBezTo>
                    <a:cubicBezTo>
                      <a:pt x="647" y="1928"/>
                      <a:pt x="647" y="1928"/>
                      <a:pt x="647" y="1928"/>
                    </a:cubicBezTo>
                    <a:close/>
                    <a:moveTo>
                      <a:pt x="527" y="1875"/>
                    </a:moveTo>
                    <a:cubicBezTo>
                      <a:pt x="528" y="1873"/>
                      <a:pt x="531" y="1870"/>
                      <a:pt x="532" y="1868"/>
                    </a:cubicBezTo>
                    <a:cubicBezTo>
                      <a:pt x="536" y="1861"/>
                      <a:pt x="541" y="1854"/>
                      <a:pt x="546" y="1848"/>
                    </a:cubicBezTo>
                    <a:cubicBezTo>
                      <a:pt x="546" y="1847"/>
                      <a:pt x="546" y="1847"/>
                      <a:pt x="547" y="1847"/>
                    </a:cubicBezTo>
                    <a:cubicBezTo>
                      <a:pt x="547" y="1847"/>
                      <a:pt x="547" y="1847"/>
                      <a:pt x="547" y="1846"/>
                    </a:cubicBezTo>
                    <a:cubicBezTo>
                      <a:pt x="561" y="1833"/>
                      <a:pt x="590" y="1837"/>
                      <a:pt x="608" y="1837"/>
                    </a:cubicBezTo>
                    <a:cubicBezTo>
                      <a:pt x="616" y="1837"/>
                      <a:pt x="626" y="1835"/>
                      <a:pt x="634" y="1839"/>
                    </a:cubicBezTo>
                    <a:cubicBezTo>
                      <a:pt x="634" y="1839"/>
                      <a:pt x="634" y="1839"/>
                      <a:pt x="634" y="1839"/>
                    </a:cubicBezTo>
                    <a:cubicBezTo>
                      <a:pt x="634" y="1839"/>
                      <a:pt x="635" y="1839"/>
                      <a:pt x="636" y="1840"/>
                    </a:cubicBezTo>
                    <a:cubicBezTo>
                      <a:pt x="636" y="1840"/>
                      <a:pt x="636" y="1840"/>
                      <a:pt x="636" y="1840"/>
                    </a:cubicBezTo>
                    <a:cubicBezTo>
                      <a:pt x="638" y="1841"/>
                      <a:pt x="639" y="1843"/>
                      <a:pt x="639" y="1844"/>
                    </a:cubicBezTo>
                    <a:cubicBezTo>
                      <a:pt x="640" y="1845"/>
                      <a:pt x="640" y="1847"/>
                      <a:pt x="639" y="1849"/>
                    </a:cubicBezTo>
                    <a:cubicBezTo>
                      <a:pt x="638" y="1850"/>
                      <a:pt x="638" y="1850"/>
                      <a:pt x="638" y="1850"/>
                    </a:cubicBezTo>
                    <a:cubicBezTo>
                      <a:pt x="637" y="1854"/>
                      <a:pt x="633" y="1858"/>
                      <a:pt x="631" y="1862"/>
                    </a:cubicBezTo>
                    <a:cubicBezTo>
                      <a:pt x="631" y="1862"/>
                      <a:pt x="631" y="1862"/>
                      <a:pt x="631" y="1862"/>
                    </a:cubicBezTo>
                    <a:cubicBezTo>
                      <a:pt x="625" y="1873"/>
                      <a:pt x="625" y="1873"/>
                      <a:pt x="625" y="1873"/>
                    </a:cubicBezTo>
                    <a:cubicBezTo>
                      <a:pt x="624" y="1874"/>
                      <a:pt x="623" y="1876"/>
                      <a:pt x="621" y="1878"/>
                    </a:cubicBezTo>
                    <a:cubicBezTo>
                      <a:pt x="618" y="1879"/>
                      <a:pt x="616" y="1881"/>
                      <a:pt x="613" y="1882"/>
                    </a:cubicBezTo>
                    <a:cubicBezTo>
                      <a:pt x="612" y="1882"/>
                      <a:pt x="611" y="1883"/>
                      <a:pt x="610" y="1883"/>
                    </a:cubicBezTo>
                    <a:cubicBezTo>
                      <a:pt x="610" y="1883"/>
                      <a:pt x="609" y="1883"/>
                      <a:pt x="609" y="1884"/>
                    </a:cubicBezTo>
                    <a:cubicBezTo>
                      <a:pt x="609" y="1884"/>
                      <a:pt x="609" y="1884"/>
                      <a:pt x="609" y="1884"/>
                    </a:cubicBezTo>
                    <a:cubicBezTo>
                      <a:pt x="607" y="1884"/>
                      <a:pt x="605" y="1885"/>
                      <a:pt x="603" y="1885"/>
                    </a:cubicBezTo>
                    <a:cubicBezTo>
                      <a:pt x="599" y="1886"/>
                      <a:pt x="596" y="1886"/>
                      <a:pt x="592" y="1886"/>
                    </a:cubicBezTo>
                    <a:cubicBezTo>
                      <a:pt x="582" y="1886"/>
                      <a:pt x="582" y="1886"/>
                      <a:pt x="582" y="1886"/>
                    </a:cubicBezTo>
                    <a:cubicBezTo>
                      <a:pt x="582" y="1886"/>
                      <a:pt x="582" y="1886"/>
                      <a:pt x="582" y="1886"/>
                    </a:cubicBezTo>
                    <a:cubicBezTo>
                      <a:pt x="570" y="1886"/>
                      <a:pt x="557" y="1886"/>
                      <a:pt x="545" y="1886"/>
                    </a:cubicBezTo>
                    <a:cubicBezTo>
                      <a:pt x="540" y="1886"/>
                      <a:pt x="528" y="1885"/>
                      <a:pt x="527" y="1878"/>
                    </a:cubicBezTo>
                    <a:cubicBezTo>
                      <a:pt x="527" y="1877"/>
                      <a:pt x="527" y="1876"/>
                      <a:pt x="527" y="1875"/>
                    </a:cubicBezTo>
                    <a:close/>
                    <a:moveTo>
                      <a:pt x="545" y="2017"/>
                    </a:moveTo>
                    <a:cubicBezTo>
                      <a:pt x="545" y="2017"/>
                      <a:pt x="545" y="2017"/>
                      <a:pt x="545" y="2017"/>
                    </a:cubicBezTo>
                    <a:cubicBezTo>
                      <a:pt x="543" y="2024"/>
                      <a:pt x="538" y="2031"/>
                      <a:pt x="534" y="2038"/>
                    </a:cubicBezTo>
                    <a:cubicBezTo>
                      <a:pt x="534" y="2038"/>
                      <a:pt x="534" y="2038"/>
                      <a:pt x="534" y="2038"/>
                    </a:cubicBezTo>
                    <a:cubicBezTo>
                      <a:pt x="530" y="2045"/>
                      <a:pt x="527" y="2053"/>
                      <a:pt x="521" y="2060"/>
                    </a:cubicBezTo>
                    <a:cubicBezTo>
                      <a:pt x="521" y="2061"/>
                      <a:pt x="520" y="2061"/>
                      <a:pt x="520" y="2062"/>
                    </a:cubicBezTo>
                    <a:cubicBezTo>
                      <a:pt x="520" y="2062"/>
                      <a:pt x="520" y="2062"/>
                      <a:pt x="520" y="2062"/>
                    </a:cubicBezTo>
                    <a:cubicBezTo>
                      <a:pt x="519" y="2063"/>
                      <a:pt x="518" y="2064"/>
                      <a:pt x="517" y="2064"/>
                    </a:cubicBezTo>
                    <a:cubicBezTo>
                      <a:pt x="517" y="2065"/>
                      <a:pt x="517" y="2065"/>
                      <a:pt x="516" y="2065"/>
                    </a:cubicBezTo>
                    <a:cubicBezTo>
                      <a:pt x="516" y="2065"/>
                      <a:pt x="516" y="2066"/>
                      <a:pt x="516" y="2066"/>
                    </a:cubicBezTo>
                    <a:cubicBezTo>
                      <a:pt x="510" y="2071"/>
                      <a:pt x="503" y="2074"/>
                      <a:pt x="496" y="2076"/>
                    </a:cubicBezTo>
                    <a:cubicBezTo>
                      <a:pt x="495" y="2076"/>
                      <a:pt x="494" y="2076"/>
                      <a:pt x="493" y="2077"/>
                    </a:cubicBezTo>
                    <a:cubicBezTo>
                      <a:pt x="489" y="2078"/>
                      <a:pt x="484" y="2078"/>
                      <a:pt x="480" y="2078"/>
                    </a:cubicBezTo>
                    <a:cubicBezTo>
                      <a:pt x="476" y="2078"/>
                      <a:pt x="476" y="2078"/>
                      <a:pt x="476" y="2078"/>
                    </a:cubicBezTo>
                    <a:cubicBezTo>
                      <a:pt x="476" y="2078"/>
                      <a:pt x="476" y="2078"/>
                      <a:pt x="476" y="2078"/>
                    </a:cubicBezTo>
                    <a:cubicBezTo>
                      <a:pt x="458" y="2078"/>
                      <a:pt x="439" y="2078"/>
                      <a:pt x="421" y="2079"/>
                    </a:cubicBezTo>
                    <a:cubicBezTo>
                      <a:pt x="419" y="2079"/>
                      <a:pt x="418" y="2078"/>
                      <a:pt x="416" y="2078"/>
                    </a:cubicBezTo>
                    <a:cubicBezTo>
                      <a:pt x="414" y="2078"/>
                      <a:pt x="412" y="2078"/>
                      <a:pt x="410" y="2077"/>
                    </a:cubicBezTo>
                    <a:cubicBezTo>
                      <a:pt x="406" y="2076"/>
                      <a:pt x="404" y="2074"/>
                      <a:pt x="402" y="2072"/>
                    </a:cubicBezTo>
                    <a:cubicBezTo>
                      <a:pt x="401" y="2070"/>
                      <a:pt x="400" y="2068"/>
                      <a:pt x="400" y="2066"/>
                    </a:cubicBezTo>
                    <a:cubicBezTo>
                      <a:pt x="400" y="2064"/>
                      <a:pt x="401" y="2062"/>
                      <a:pt x="402" y="2060"/>
                    </a:cubicBezTo>
                    <a:cubicBezTo>
                      <a:pt x="402" y="2059"/>
                      <a:pt x="402" y="2059"/>
                      <a:pt x="403" y="2059"/>
                    </a:cubicBezTo>
                    <a:cubicBezTo>
                      <a:pt x="403" y="2058"/>
                      <a:pt x="403" y="2058"/>
                      <a:pt x="403" y="2058"/>
                    </a:cubicBezTo>
                    <a:cubicBezTo>
                      <a:pt x="404" y="2057"/>
                      <a:pt x="404" y="2057"/>
                      <a:pt x="404" y="2057"/>
                    </a:cubicBezTo>
                    <a:cubicBezTo>
                      <a:pt x="404" y="2057"/>
                      <a:pt x="404" y="2057"/>
                      <a:pt x="404" y="2057"/>
                    </a:cubicBezTo>
                    <a:cubicBezTo>
                      <a:pt x="409" y="2050"/>
                      <a:pt x="413" y="2043"/>
                      <a:pt x="418" y="2035"/>
                    </a:cubicBezTo>
                    <a:cubicBezTo>
                      <a:pt x="422" y="2030"/>
                      <a:pt x="425" y="2024"/>
                      <a:pt x="430" y="2019"/>
                    </a:cubicBezTo>
                    <a:cubicBezTo>
                      <a:pt x="430" y="2018"/>
                      <a:pt x="431" y="2018"/>
                      <a:pt x="431" y="2017"/>
                    </a:cubicBezTo>
                    <a:cubicBezTo>
                      <a:pt x="431" y="2017"/>
                      <a:pt x="432" y="2017"/>
                      <a:pt x="432" y="2017"/>
                    </a:cubicBezTo>
                    <a:cubicBezTo>
                      <a:pt x="433" y="2016"/>
                      <a:pt x="434" y="2015"/>
                      <a:pt x="435" y="2014"/>
                    </a:cubicBezTo>
                    <a:cubicBezTo>
                      <a:pt x="435" y="2014"/>
                      <a:pt x="435" y="2014"/>
                      <a:pt x="435" y="2014"/>
                    </a:cubicBezTo>
                    <a:cubicBezTo>
                      <a:pt x="435" y="2014"/>
                      <a:pt x="435" y="2014"/>
                      <a:pt x="435" y="2014"/>
                    </a:cubicBezTo>
                    <a:cubicBezTo>
                      <a:pt x="441" y="2009"/>
                      <a:pt x="449" y="2006"/>
                      <a:pt x="457" y="2004"/>
                    </a:cubicBezTo>
                    <a:cubicBezTo>
                      <a:pt x="457" y="2004"/>
                      <a:pt x="457" y="2004"/>
                      <a:pt x="457" y="2004"/>
                    </a:cubicBezTo>
                    <a:cubicBezTo>
                      <a:pt x="457" y="2004"/>
                      <a:pt x="458" y="2004"/>
                      <a:pt x="458" y="2004"/>
                    </a:cubicBezTo>
                    <a:cubicBezTo>
                      <a:pt x="459" y="2004"/>
                      <a:pt x="461" y="2004"/>
                      <a:pt x="462" y="2004"/>
                    </a:cubicBezTo>
                    <a:cubicBezTo>
                      <a:pt x="463" y="2003"/>
                      <a:pt x="464" y="2003"/>
                      <a:pt x="465" y="2003"/>
                    </a:cubicBezTo>
                    <a:cubicBezTo>
                      <a:pt x="466" y="2003"/>
                      <a:pt x="467" y="2003"/>
                      <a:pt x="468" y="2003"/>
                    </a:cubicBezTo>
                    <a:cubicBezTo>
                      <a:pt x="468" y="2003"/>
                      <a:pt x="469" y="2003"/>
                      <a:pt x="470" y="2003"/>
                    </a:cubicBezTo>
                    <a:cubicBezTo>
                      <a:pt x="471" y="2003"/>
                      <a:pt x="471" y="2003"/>
                      <a:pt x="471" y="2003"/>
                    </a:cubicBezTo>
                    <a:cubicBezTo>
                      <a:pt x="471" y="2003"/>
                      <a:pt x="471" y="2003"/>
                      <a:pt x="471" y="2003"/>
                    </a:cubicBezTo>
                    <a:cubicBezTo>
                      <a:pt x="488" y="2003"/>
                      <a:pt x="504" y="2003"/>
                      <a:pt x="521" y="2003"/>
                    </a:cubicBezTo>
                    <a:cubicBezTo>
                      <a:pt x="521" y="2003"/>
                      <a:pt x="521" y="2003"/>
                      <a:pt x="521" y="2003"/>
                    </a:cubicBezTo>
                    <a:cubicBezTo>
                      <a:pt x="524" y="2003"/>
                      <a:pt x="524" y="2003"/>
                      <a:pt x="524" y="2003"/>
                    </a:cubicBezTo>
                    <a:cubicBezTo>
                      <a:pt x="528" y="2003"/>
                      <a:pt x="532" y="2003"/>
                      <a:pt x="535" y="2004"/>
                    </a:cubicBezTo>
                    <a:cubicBezTo>
                      <a:pt x="536" y="2004"/>
                      <a:pt x="536" y="2005"/>
                      <a:pt x="537" y="2005"/>
                    </a:cubicBezTo>
                    <a:cubicBezTo>
                      <a:pt x="537" y="2005"/>
                      <a:pt x="538" y="2005"/>
                      <a:pt x="538" y="2006"/>
                    </a:cubicBezTo>
                    <a:cubicBezTo>
                      <a:pt x="538" y="2006"/>
                      <a:pt x="539" y="2006"/>
                      <a:pt x="539" y="2006"/>
                    </a:cubicBezTo>
                    <a:cubicBezTo>
                      <a:pt x="543" y="2008"/>
                      <a:pt x="546" y="2012"/>
                      <a:pt x="545" y="2017"/>
                    </a:cubicBezTo>
                    <a:close/>
                    <a:moveTo>
                      <a:pt x="579" y="1956"/>
                    </a:moveTo>
                    <a:cubicBezTo>
                      <a:pt x="579" y="1956"/>
                      <a:pt x="579" y="1956"/>
                      <a:pt x="579" y="1956"/>
                    </a:cubicBezTo>
                    <a:cubicBezTo>
                      <a:pt x="579" y="1956"/>
                      <a:pt x="579" y="1956"/>
                      <a:pt x="579" y="1956"/>
                    </a:cubicBezTo>
                    <a:cubicBezTo>
                      <a:pt x="578" y="1957"/>
                      <a:pt x="578" y="1958"/>
                      <a:pt x="577" y="1959"/>
                    </a:cubicBezTo>
                    <a:cubicBezTo>
                      <a:pt x="577" y="1959"/>
                      <a:pt x="577" y="1960"/>
                      <a:pt x="577" y="1960"/>
                    </a:cubicBezTo>
                    <a:cubicBezTo>
                      <a:pt x="572" y="1964"/>
                      <a:pt x="566" y="1968"/>
                      <a:pt x="560" y="1970"/>
                    </a:cubicBezTo>
                    <a:cubicBezTo>
                      <a:pt x="560" y="1970"/>
                      <a:pt x="560" y="1970"/>
                      <a:pt x="560" y="1970"/>
                    </a:cubicBezTo>
                    <a:cubicBezTo>
                      <a:pt x="559" y="1970"/>
                      <a:pt x="558" y="1970"/>
                      <a:pt x="557" y="1971"/>
                    </a:cubicBezTo>
                    <a:cubicBezTo>
                      <a:pt x="556" y="1971"/>
                      <a:pt x="556" y="1971"/>
                      <a:pt x="555" y="1971"/>
                    </a:cubicBezTo>
                    <a:cubicBezTo>
                      <a:pt x="554" y="1971"/>
                      <a:pt x="554" y="1971"/>
                      <a:pt x="553" y="1971"/>
                    </a:cubicBezTo>
                    <a:cubicBezTo>
                      <a:pt x="550" y="1972"/>
                      <a:pt x="546" y="1973"/>
                      <a:pt x="542" y="1973"/>
                    </a:cubicBezTo>
                    <a:cubicBezTo>
                      <a:pt x="541" y="1973"/>
                      <a:pt x="541" y="1973"/>
                      <a:pt x="541" y="1973"/>
                    </a:cubicBezTo>
                    <a:cubicBezTo>
                      <a:pt x="534" y="1973"/>
                      <a:pt x="527" y="1973"/>
                      <a:pt x="520" y="1973"/>
                    </a:cubicBezTo>
                    <a:cubicBezTo>
                      <a:pt x="510" y="1973"/>
                      <a:pt x="499" y="1973"/>
                      <a:pt x="489" y="1973"/>
                    </a:cubicBezTo>
                    <a:cubicBezTo>
                      <a:pt x="488" y="1973"/>
                      <a:pt x="486" y="1973"/>
                      <a:pt x="484" y="1973"/>
                    </a:cubicBezTo>
                    <a:cubicBezTo>
                      <a:pt x="484" y="1973"/>
                      <a:pt x="484" y="1973"/>
                      <a:pt x="483" y="1973"/>
                    </a:cubicBezTo>
                    <a:cubicBezTo>
                      <a:pt x="482" y="1972"/>
                      <a:pt x="480" y="1972"/>
                      <a:pt x="479" y="1972"/>
                    </a:cubicBezTo>
                    <a:cubicBezTo>
                      <a:pt x="479" y="1972"/>
                      <a:pt x="479" y="1972"/>
                      <a:pt x="479" y="1972"/>
                    </a:cubicBezTo>
                    <a:cubicBezTo>
                      <a:pt x="479" y="1972"/>
                      <a:pt x="479" y="1972"/>
                      <a:pt x="479" y="1972"/>
                    </a:cubicBezTo>
                    <a:cubicBezTo>
                      <a:pt x="474" y="1970"/>
                      <a:pt x="470" y="1968"/>
                      <a:pt x="470" y="1963"/>
                    </a:cubicBezTo>
                    <a:cubicBezTo>
                      <a:pt x="470" y="1962"/>
                      <a:pt x="470" y="1961"/>
                      <a:pt x="470" y="1960"/>
                    </a:cubicBezTo>
                    <a:cubicBezTo>
                      <a:pt x="470" y="1960"/>
                      <a:pt x="470" y="1959"/>
                      <a:pt x="471" y="1959"/>
                    </a:cubicBezTo>
                    <a:cubicBezTo>
                      <a:pt x="471" y="1958"/>
                      <a:pt x="471" y="1957"/>
                      <a:pt x="472" y="1957"/>
                    </a:cubicBezTo>
                    <a:cubicBezTo>
                      <a:pt x="472" y="1957"/>
                      <a:pt x="472" y="1956"/>
                      <a:pt x="472" y="1956"/>
                    </a:cubicBezTo>
                    <a:cubicBezTo>
                      <a:pt x="472" y="1956"/>
                      <a:pt x="472" y="1956"/>
                      <a:pt x="472" y="1956"/>
                    </a:cubicBezTo>
                    <a:cubicBezTo>
                      <a:pt x="473" y="1955"/>
                      <a:pt x="474" y="1954"/>
                      <a:pt x="474" y="1953"/>
                    </a:cubicBezTo>
                    <a:cubicBezTo>
                      <a:pt x="479" y="1945"/>
                      <a:pt x="485" y="1938"/>
                      <a:pt x="490" y="1930"/>
                    </a:cubicBezTo>
                    <a:cubicBezTo>
                      <a:pt x="490" y="1930"/>
                      <a:pt x="490" y="1930"/>
                      <a:pt x="490" y="1930"/>
                    </a:cubicBezTo>
                    <a:cubicBezTo>
                      <a:pt x="492" y="1927"/>
                      <a:pt x="492" y="1927"/>
                      <a:pt x="492" y="1927"/>
                    </a:cubicBezTo>
                    <a:cubicBezTo>
                      <a:pt x="493" y="1925"/>
                      <a:pt x="495" y="1923"/>
                      <a:pt x="498" y="1921"/>
                    </a:cubicBezTo>
                    <a:cubicBezTo>
                      <a:pt x="499" y="1920"/>
                      <a:pt x="501" y="1919"/>
                      <a:pt x="503" y="1918"/>
                    </a:cubicBezTo>
                    <a:cubicBezTo>
                      <a:pt x="504" y="1918"/>
                      <a:pt x="505" y="1917"/>
                      <a:pt x="506" y="1917"/>
                    </a:cubicBezTo>
                    <a:cubicBezTo>
                      <a:pt x="506" y="1917"/>
                      <a:pt x="506" y="1917"/>
                      <a:pt x="507" y="1917"/>
                    </a:cubicBezTo>
                    <a:cubicBezTo>
                      <a:pt x="507" y="1917"/>
                      <a:pt x="507" y="1916"/>
                      <a:pt x="507" y="1916"/>
                    </a:cubicBezTo>
                    <a:cubicBezTo>
                      <a:pt x="508" y="1916"/>
                      <a:pt x="508" y="1916"/>
                      <a:pt x="508" y="1916"/>
                    </a:cubicBezTo>
                    <a:cubicBezTo>
                      <a:pt x="511" y="1915"/>
                      <a:pt x="514" y="1914"/>
                      <a:pt x="517" y="1913"/>
                    </a:cubicBezTo>
                    <a:cubicBezTo>
                      <a:pt x="521" y="1913"/>
                      <a:pt x="525" y="1912"/>
                      <a:pt x="528" y="1912"/>
                    </a:cubicBezTo>
                    <a:cubicBezTo>
                      <a:pt x="538" y="1912"/>
                      <a:pt x="538" y="1912"/>
                      <a:pt x="538" y="1912"/>
                    </a:cubicBezTo>
                    <a:cubicBezTo>
                      <a:pt x="541" y="1912"/>
                      <a:pt x="543" y="1912"/>
                      <a:pt x="545" y="1912"/>
                    </a:cubicBezTo>
                    <a:cubicBezTo>
                      <a:pt x="555" y="1912"/>
                      <a:pt x="564" y="1912"/>
                      <a:pt x="573" y="1912"/>
                    </a:cubicBezTo>
                    <a:cubicBezTo>
                      <a:pt x="573" y="1912"/>
                      <a:pt x="573" y="1912"/>
                      <a:pt x="573" y="1912"/>
                    </a:cubicBezTo>
                    <a:cubicBezTo>
                      <a:pt x="577" y="1912"/>
                      <a:pt x="577" y="1912"/>
                      <a:pt x="577" y="1912"/>
                    </a:cubicBezTo>
                    <a:cubicBezTo>
                      <a:pt x="581" y="1912"/>
                      <a:pt x="584" y="1913"/>
                      <a:pt x="587" y="1913"/>
                    </a:cubicBezTo>
                    <a:cubicBezTo>
                      <a:pt x="589" y="1914"/>
                      <a:pt x="590" y="1915"/>
                      <a:pt x="592" y="1915"/>
                    </a:cubicBezTo>
                    <a:cubicBezTo>
                      <a:pt x="596" y="1918"/>
                      <a:pt x="599" y="1921"/>
                      <a:pt x="595" y="1927"/>
                    </a:cubicBezTo>
                    <a:cubicBezTo>
                      <a:pt x="592" y="1934"/>
                      <a:pt x="588" y="1941"/>
                      <a:pt x="584" y="1948"/>
                    </a:cubicBezTo>
                    <a:cubicBezTo>
                      <a:pt x="579" y="1956"/>
                      <a:pt x="579" y="1956"/>
                      <a:pt x="579" y="1956"/>
                    </a:cubicBezTo>
                    <a:cubicBezTo>
                      <a:pt x="579" y="1956"/>
                      <a:pt x="579" y="1956"/>
                      <a:pt x="579" y="1956"/>
                    </a:cubicBezTo>
                    <a:close/>
                    <a:moveTo>
                      <a:pt x="1064" y="2056"/>
                    </a:moveTo>
                    <a:cubicBezTo>
                      <a:pt x="1064" y="2057"/>
                      <a:pt x="1064" y="2059"/>
                      <a:pt x="1064" y="2060"/>
                    </a:cubicBezTo>
                    <a:cubicBezTo>
                      <a:pt x="1064" y="2060"/>
                      <a:pt x="1064" y="2060"/>
                      <a:pt x="1064" y="2061"/>
                    </a:cubicBezTo>
                    <a:cubicBezTo>
                      <a:pt x="1063" y="2062"/>
                      <a:pt x="1063" y="2063"/>
                      <a:pt x="1062" y="2064"/>
                    </a:cubicBezTo>
                    <a:cubicBezTo>
                      <a:pt x="1062" y="2064"/>
                      <a:pt x="1062" y="2064"/>
                      <a:pt x="1062" y="2064"/>
                    </a:cubicBezTo>
                    <a:cubicBezTo>
                      <a:pt x="1062" y="2064"/>
                      <a:pt x="1062" y="2064"/>
                      <a:pt x="1062" y="2064"/>
                    </a:cubicBezTo>
                    <a:cubicBezTo>
                      <a:pt x="1061" y="2065"/>
                      <a:pt x="1060" y="2066"/>
                      <a:pt x="1059" y="2067"/>
                    </a:cubicBezTo>
                    <a:cubicBezTo>
                      <a:pt x="1059" y="2067"/>
                      <a:pt x="1059" y="2067"/>
                      <a:pt x="1059" y="2068"/>
                    </a:cubicBezTo>
                    <a:cubicBezTo>
                      <a:pt x="1058" y="2069"/>
                      <a:pt x="1057" y="2069"/>
                      <a:pt x="1056" y="2070"/>
                    </a:cubicBezTo>
                    <a:cubicBezTo>
                      <a:pt x="1056" y="2070"/>
                      <a:pt x="1055" y="2071"/>
                      <a:pt x="1055" y="2071"/>
                    </a:cubicBezTo>
                    <a:cubicBezTo>
                      <a:pt x="1055" y="2071"/>
                      <a:pt x="1055" y="2071"/>
                      <a:pt x="1055" y="2071"/>
                    </a:cubicBezTo>
                    <a:cubicBezTo>
                      <a:pt x="1053" y="2072"/>
                      <a:pt x="1052" y="2072"/>
                      <a:pt x="1051" y="2073"/>
                    </a:cubicBezTo>
                    <a:cubicBezTo>
                      <a:pt x="1051" y="2073"/>
                      <a:pt x="1051" y="2073"/>
                      <a:pt x="1050" y="2073"/>
                    </a:cubicBezTo>
                    <a:cubicBezTo>
                      <a:pt x="1049" y="2074"/>
                      <a:pt x="1048" y="2074"/>
                      <a:pt x="1047" y="2074"/>
                    </a:cubicBezTo>
                    <a:cubicBezTo>
                      <a:pt x="1047" y="2075"/>
                      <a:pt x="1046" y="2075"/>
                      <a:pt x="1046" y="2075"/>
                    </a:cubicBezTo>
                    <a:cubicBezTo>
                      <a:pt x="1046" y="2075"/>
                      <a:pt x="1045" y="2075"/>
                      <a:pt x="1045" y="2075"/>
                    </a:cubicBezTo>
                    <a:cubicBezTo>
                      <a:pt x="1045" y="2075"/>
                      <a:pt x="1045" y="2075"/>
                      <a:pt x="1044" y="2075"/>
                    </a:cubicBezTo>
                    <a:cubicBezTo>
                      <a:pt x="1043" y="2076"/>
                      <a:pt x="1042" y="2076"/>
                      <a:pt x="1041" y="2076"/>
                    </a:cubicBezTo>
                    <a:cubicBezTo>
                      <a:pt x="1039" y="2076"/>
                      <a:pt x="1038" y="2076"/>
                      <a:pt x="1037" y="2077"/>
                    </a:cubicBezTo>
                    <a:cubicBezTo>
                      <a:pt x="1036" y="2077"/>
                      <a:pt x="1035" y="2077"/>
                      <a:pt x="1034" y="2077"/>
                    </a:cubicBezTo>
                    <a:cubicBezTo>
                      <a:pt x="1033" y="2077"/>
                      <a:pt x="1033" y="2077"/>
                      <a:pt x="1033" y="2077"/>
                    </a:cubicBezTo>
                    <a:cubicBezTo>
                      <a:pt x="1031" y="2077"/>
                      <a:pt x="1031" y="2077"/>
                      <a:pt x="1031" y="2077"/>
                    </a:cubicBezTo>
                    <a:cubicBezTo>
                      <a:pt x="1031" y="2077"/>
                      <a:pt x="1031" y="2077"/>
                      <a:pt x="1031" y="2077"/>
                    </a:cubicBezTo>
                    <a:cubicBezTo>
                      <a:pt x="1025" y="2077"/>
                      <a:pt x="1018" y="2077"/>
                      <a:pt x="1011" y="2077"/>
                    </a:cubicBezTo>
                    <a:cubicBezTo>
                      <a:pt x="981" y="2077"/>
                      <a:pt x="630" y="2078"/>
                      <a:pt x="605" y="2078"/>
                    </a:cubicBezTo>
                    <a:cubicBezTo>
                      <a:pt x="604" y="2078"/>
                      <a:pt x="602" y="2078"/>
                      <a:pt x="600" y="2078"/>
                    </a:cubicBezTo>
                    <a:cubicBezTo>
                      <a:pt x="598" y="2077"/>
                      <a:pt x="596" y="2077"/>
                      <a:pt x="594" y="2076"/>
                    </a:cubicBezTo>
                    <a:cubicBezTo>
                      <a:pt x="590" y="2075"/>
                      <a:pt x="588" y="2074"/>
                      <a:pt x="586" y="2072"/>
                    </a:cubicBezTo>
                    <a:cubicBezTo>
                      <a:pt x="584" y="2070"/>
                      <a:pt x="583" y="2068"/>
                      <a:pt x="582" y="2065"/>
                    </a:cubicBezTo>
                    <a:cubicBezTo>
                      <a:pt x="582" y="2063"/>
                      <a:pt x="582" y="2060"/>
                      <a:pt x="584" y="2057"/>
                    </a:cubicBezTo>
                    <a:cubicBezTo>
                      <a:pt x="584" y="2056"/>
                      <a:pt x="584" y="2056"/>
                      <a:pt x="584" y="2056"/>
                    </a:cubicBezTo>
                    <a:cubicBezTo>
                      <a:pt x="584" y="2056"/>
                      <a:pt x="584" y="2056"/>
                      <a:pt x="584" y="2056"/>
                    </a:cubicBezTo>
                    <a:cubicBezTo>
                      <a:pt x="588" y="2048"/>
                      <a:pt x="592" y="2040"/>
                      <a:pt x="596" y="2031"/>
                    </a:cubicBezTo>
                    <a:cubicBezTo>
                      <a:pt x="597" y="2030"/>
                      <a:pt x="598" y="2029"/>
                      <a:pt x="598" y="2027"/>
                    </a:cubicBezTo>
                    <a:cubicBezTo>
                      <a:pt x="601" y="2021"/>
                      <a:pt x="601" y="2021"/>
                      <a:pt x="601" y="2021"/>
                    </a:cubicBezTo>
                    <a:cubicBezTo>
                      <a:pt x="603" y="2018"/>
                      <a:pt x="605" y="2016"/>
                      <a:pt x="607" y="2014"/>
                    </a:cubicBezTo>
                    <a:cubicBezTo>
                      <a:pt x="608" y="2013"/>
                      <a:pt x="609" y="2013"/>
                      <a:pt x="609" y="2012"/>
                    </a:cubicBezTo>
                    <a:cubicBezTo>
                      <a:pt x="610" y="2012"/>
                      <a:pt x="610" y="2012"/>
                      <a:pt x="610" y="2011"/>
                    </a:cubicBezTo>
                    <a:cubicBezTo>
                      <a:pt x="611" y="2011"/>
                      <a:pt x="612" y="2011"/>
                      <a:pt x="612" y="2010"/>
                    </a:cubicBezTo>
                    <a:cubicBezTo>
                      <a:pt x="612" y="2010"/>
                      <a:pt x="612" y="2010"/>
                      <a:pt x="613" y="2010"/>
                    </a:cubicBezTo>
                    <a:cubicBezTo>
                      <a:pt x="613" y="2010"/>
                      <a:pt x="613" y="2010"/>
                      <a:pt x="614" y="2009"/>
                    </a:cubicBezTo>
                    <a:cubicBezTo>
                      <a:pt x="615" y="2009"/>
                      <a:pt x="616" y="2008"/>
                      <a:pt x="617" y="2008"/>
                    </a:cubicBezTo>
                    <a:cubicBezTo>
                      <a:pt x="617" y="2008"/>
                      <a:pt x="618" y="2007"/>
                      <a:pt x="618" y="2007"/>
                    </a:cubicBezTo>
                    <a:cubicBezTo>
                      <a:pt x="619" y="2007"/>
                      <a:pt x="620" y="2007"/>
                      <a:pt x="621" y="2006"/>
                    </a:cubicBezTo>
                    <a:cubicBezTo>
                      <a:pt x="622" y="2006"/>
                      <a:pt x="623" y="2005"/>
                      <a:pt x="625" y="2005"/>
                    </a:cubicBezTo>
                    <a:cubicBezTo>
                      <a:pt x="625" y="2005"/>
                      <a:pt x="626" y="2004"/>
                      <a:pt x="627" y="2004"/>
                    </a:cubicBezTo>
                    <a:cubicBezTo>
                      <a:pt x="627" y="2004"/>
                      <a:pt x="628" y="2004"/>
                      <a:pt x="628" y="2004"/>
                    </a:cubicBezTo>
                    <a:cubicBezTo>
                      <a:pt x="632" y="2003"/>
                      <a:pt x="636" y="2002"/>
                      <a:pt x="640" y="2002"/>
                    </a:cubicBezTo>
                    <a:cubicBezTo>
                      <a:pt x="640" y="2002"/>
                      <a:pt x="1008" y="2001"/>
                      <a:pt x="1021" y="2001"/>
                    </a:cubicBezTo>
                    <a:cubicBezTo>
                      <a:pt x="1026" y="2001"/>
                      <a:pt x="1030" y="2001"/>
                      <a:pt x="1034" y="2001"/>
                    </a:cubicBezTo>
                    <a:cubicBezTo>
                      <a:pt x="1036" y="2001"/>
                      <a:pt x="1038" y="2002"/>
                      <a:pt x="1040" y="2002"/>
                    </a:cubicBezTo>
                    <a:cubicBezTo>
                      <a:pt x="1040" y="2002"/>
                      <a:pt x="1040" y="2002"/>
                      <a:pt x="1041" y="2002"/>
                    </a:cubicBezTo>
                    <a:cubicBezTo>
                      <a:pt x="1042" y="2002"/>
                      <a:pt x="1044" y="2002"/>
                      <a:pt x="1045" y="2003"/>
                    </a:cubicBezTo>
                    <a:cubicBezTo>
                      <a:pt x="1045" y="2003"/>
                      <a:pt x="1046" y="2003"/>
                      <a:pt x="1046" y="2003"/>
                    </a:cubicBezTo>
                    <a:cubicBezTo>
                      <a:pt x="1046" y="2003"/>
                      <a:pt x="1046" y="2003"/>
                      <a:pt x="1046" y="2003"/>
                    </a:cubicBezTo>
                    <a:cubicBezTo>
                      <a:pt x="1048" y="2003"/>
                      <a:pt x="1049" y="2004"/>
                      <a:pt x="1050" y="2004"/>
                    </a:cubicBezTo>
                    <a:cubicBezTo>
                      <a:pt x="1050" y="2004"/>
                      <a:pt x="1051" y="2005"/>
                      <a:pt x="1051" y="2005"/>
                    </a:cubicBezTo>
                    <a:cubicBezTo>
                      <a:pt x="1052" y="2005"/>
                      <a:pt x="1053" y="2006"/>
                      <a:pt x="1054" y="2006"/>
                    </a:cubicBezTo>
                    <a:cubicBezTo>
                      <a:pt x="1055" y="2006"/>
                      <a:pt x="1055" y="2007"/>
                      <a:pt x="1055" y="2007"/>
                    </a:cubicBezTo>
                    <a:cubicBezTo>
                      <a:pt x="1055" y="2007"/>
                      <a:pt x="1055" y="2007"/>
                      <a:pt x="1056" y="2007"/>
                    </a:cubicBezTo>
                    <a:cubicBezTo>
                      <a:pt x="1056" y="2008"/>
                      <a:pt x="1057" y="2008"/>
                      <a:pt x="1058" y="2009"/>
                    </a:cubicBezTo>
                    <a:cubicBezTo>
                      <a:pt x="1059" y="2010"/>
                      <a:pt x="1061" y="2011"/>
                      <a:pt x="1061" y="2013"/>
                    </a:cubicBezTo>
                    <a:cubicBezTo>
                      <a:pt x="1063" y="2015"/>
                      <a:pt x="1064" y="2017"/>
                      <a:pt x="1064" y="2020"/>
                    </a:cubicBezTo>
                    <a:cubicBezTo>
                      <a:pt x="1064" y="2022"/>
                      <a:pt x="1064" y="2022"/>
                      <a:pt x="1064" y="2022"/>
                    </a:cubicBezTo>
                    <a:cubicBezTo>
                      <a:pt x="1064" y="2022"/>
                      <a:pt x="1064" y="2022"/>
                      <a:pt x="1064" y="2022"/>
                    </a:cubicBezTo>
                    <a:cubicBezTo>
                      <a:pt x="1064" y="2031"/>
                      <a:pt x="1064" y="2040"/>
                      <a:pt x="1064" y="2049"/>
                    </a:cubicBezTo>
                    <a:cubicBezTo>
                      <a:pt x="1064" y="2051"/>
                      <a:pt x="1064" y="2054"/>
                      <a:pt x="1064" y="2056"/>
                    </a:cubicBezTo>
                    <a:close/>
                    <a:moveTo>
                      <a:pt x="1114" y="1878"/>
                    </a:moveTo>
                    <a:cubicBezTo>
                      <a:pt x="1114" y="1878"/>
                      <a:pt x="1114" y="1877"/>
                      <a:pt x="1113" y="1877"/>
                    </a:cubicBezTo>
                    <a:cubicBezTo>
                      <a:pt x="1113" y="1877"/>
                      <a:pt x="1113" y="1877"/>
                      <a:pt x="1113" y="1877"/>
                    </a:cubicBezTo>
                    <a:cubicBezTo>
                      <a:pt x="1112" y="1875"/>
                      <a:pt x="1111" y="1873"/>
                      <a:pt x="1111" y="1871"/>
                    </a:cubicBezTo>
                    <a:cubicBezTo>
                      <a:pt x="1111" y="1870"/>
                      <a:pt x="1111" y="1870"/>
                      <a:pt x="1111" y="1870"/>
                    </a:cubicBezTo>
                    <a:cubicBezTo>
                      <a:pt x="1110" y="1868"/>
                      <a:pt x="1110" y="1867"/>
                      <a:pt x="1110" y="1866"/>
                    </a:cubicBezTo>
                    <a:cubicBezTo>
                      <a:pt x="1110" y="1866"/>
                      <a:pt x="1110" y="1866"/>
                      <a:pt x="1110" y="1866"/>
                    </a:cubicBezTo>
                    <a:cubicBezTo>
                      <a:pt x="1110" y="1861"/>
                      <a:pt x="1109" y="1855"/>
                      <a:pt x="1109" y="1849"/>
                    </a:cubicBezTo>
                    <a:cubicBezTo>
                      <a:pt x="1109" y="1848"/>
                      <a:pt x="1109" y="1848"/>
                      <a:pt x="1109" y="1848"/>
                    </a:cubicBezTo>
                    <a:cubicBezTo>
                      <a:pt x="1109" y="1846"/>
                      <a:pt x="1109" y="1844"/>
                      <a:pt x="1110" y="1843"/>
                    </a:cubicBezTo>
                    <a:cubicBezTo>
                      <a:pt x="1112" y="1841"/>
                      <a:pt x="1113" y="1840"/>
                      <a:pt x="1115" y="1839"/>
                    </a:cubicBezTo>
                    <a:cubicBezTo>
                      <a:pt x="1118" y="1838"/>
                      <a:pt x="1120" y="1837"/>
                      <a:pt x="1123" y="1836"/>
                    </a:cubicBezTo>
                    <a:cubicBezTo>
                      <a:pt x="1123" y="1836"/>
                      <a:pt x="1123" y="1836"/>
                      <a:pt x="1123" y="1836"/>
                    </a:cubicBezTo>
                    <a:cubicBezTo>
                      <a:pt x="1123" y="1836"/>
                      <a:pt x="1123" y="1836"/>
                      <a:pt x="1123" y="1836"/>
                    </a:cubicBezTo>
                    <a:cubicBezTo>
                      <a:pt x="1124" y="1836"/>
                      <a:pt x="1125" y="1836"/>
                      <a:pt x="1126" y="1836"/>
                    </a:cubicBezTo>
                    <a:cubicBezTo>
                      <a:pt x="1127" y="1836"/>
                      <a:pt x="1127" y="1836"/>
                      <a:pt x="1128" y="1836"/>
                    </a:cubicBezTo>
                    <a:cubicBezTo>
                      <a:pt x="1133" y="1835"/>
                      <a:pt x="1138" y="1835"/>
                      <a:pt x="1143" y="1835"/>
                    </a:cubicBezTo>
                    <a:cubicBezTo>
                      <a:pt x="1176" y="1835"/>
                      <a:pt x="1176" y="1835"/>
                      <a:pt x="1176" y="1835"/>
                    </a:cubicBezTo>
                    <a:cubicBezTo>
                      <a:pt x="1178" y="1835"/>
                      <a:pt x="1180" y="1835"/>
                      <a:pt x="1182" y="1836"/>
                    </a:cubicBezTo>
                    <a:cubicBezTo>
                      <a:pt x="1191" y="1837"/>
                      <a:pt x="1201" y="1839"/>
                      <a:pt x="1203" y="1848"/>
                    </a:cubicBezTo>
                    <a:cubicBezTo>
                      <a:pt x="1205" y="1855"/>
                      <a:pt x="1206" y="1863"/>
                      <a:pt x="1207" y="1870"/>
                    </a:cubicBezTo>
                    <a:cubicBezTo>
                      <a:pt x="1207" y="1871"/>
                      <a:pt x="1207" y="1871"/>
                      <a:pt x="1207" y="1871"/>
                    </a:cubicBezTo>
                    <a:cubicBezTo>
                      <a:pt x="1208" y="1873"/>
                      <a:pt x="1207" y="1874"/>
                      <a:pt x="1207" y="1876"/>
                    </a:cubicBezTo>
                    <a:cubicBezTo>
                      <a:pt x="1207" y="1876"/>
                      <a:pt x="1207" y="1876"/>
                      <a:pt x="1206" y="1876"/>
                    </a:cubicBezTo>
                    <a:cubicBezTo>
                      <a:pt x="1206" y="1876"/>
                      <a:pt x="1206" y="1876"/>
                      <a:pt x="1206" y="1876"/>
                    </a:cubicBezTo>
                    <a:cubicBezTo>
                      <a:pt x="1206" y="1877"/>
                      <a:pt x="1206" y="1877"/>
                      <a:pt x="1206" y="1877"/>
                    </a:cubicBezTo>
                    <a:cubicBezTo>
                      <a:pt x="1204" y="1880"/>
                      <a:pt x="1200" y="1882"/>
                      <a:pt x="1195" y="1883"/>
                    </a:cubicBezTo>
                    <a:cubicBezTo>
                      <a:pt x="1195" y="1883"/>
                      <a:pt x="1195" y="1884"/>
                      <a:pt x="1194" y="1884"/>
                    </a:cubicBezTo>
                    <a:cubicBezTo>
                      <a:pt x="1194" y="1884"/>
                      <a:pt x="1193" y="1884"/>
                      <a:pt x="1193" y="1884"/>
                    </a:cubicBezTo>
                    <a:cubicBezTo>
                      <a:pt x="1192" y="1884"/>
                      <a:pt x="1192" y="1884"/>
                      <a:pt x="1192" y="1884"/>
                    </a:cubicBezTo>
                    <a:cubicBezTo>
                      <a:pt x="1191" y="1884"/>
                      <a:pt x="1190" y="1884"/>
                      <a:pt x="1189" y="1885"/>
                    </a:cubicBezTo>
                    <a:cubicBezTo>
                      <a:pt x="1178" y="1886"/>
                      <a:pt x="1164" y="1885"/>
                      <a:pt x="1158" y="1885"/>
                    </a:cubicBezTo>
                    <a:cubicBezTo>
                      <a:pt x="1137" y="1885"/>
                      <a:pt x="1137" y="1885"/>
                      <a:pt x="1137" y="1885"/>
                    </a:cubicBezTo>
                    <a:cubicBezTo>
                      <a:pt x="1135" y="1885"/>
                      <a:pt x="1134" y="1885"/>
                      <a:pt x="1132" y="1885"/>
                    </a:cubicBezTo>
                    <a:cubicBezTo>
                      <a:pt x="1131" y="1884"/>
                      <a:pt x="1130" y="1884"/>
                      <a:pt x="1128" y="1884"/>
                    </a:cubicBezTo>
                    <a:cubicBezTo>
                      <a:pt x="1128" y="1884"/>
                      <a:pt x="1128" y="1884"/>
                      <a:pt x="1127" y="1884"/>
                    </a:cubicBezTo>
                    <a:cubicBezTo>
                      <a:pt x="1127" y="1884"/>
                      <a:pt x="1127" y="1884"/>
                      <a:pt x="1127" y="1884"/>
                    </a:cubicBezTo>
                    <a:cubicBezTo>
                      <a:pt x="1126" y="1883"/>
                      <a:pt x="1125" y="1883"/>
                      <a:pt x="1123" y="1883"/>
                    </a:cubicBezTo>
                    <a:cubicBezTo>
                      <a:pt x="1123" y="1883"/>
                      <a:pt x="1122" y="1882"/>
                      <a:pt x="1122" y="1882"/>
                    </a:cubicBezTo>
                    <a:cubicBezTo>
                      <a:pt x="1121" y="1882"/>
                      <a:pt x="1120" y="1881"/>
                      <a:pt x="1119" y="1881"/>
                    </a:cubicBezTo>
                    <a:cubicBezTo>
                      <a:pt x="1117" y="1880"/>
                      <a:pt x="1116" y="1879"/>
                      <a:pt x="1115" y="1878"/>
                    </a:cubicBezTo>
                    <a:cubicBezTo>
                      <a:pt x="1115" y="1878"/>
                      <a:pt x="1114" y="1878"/>
                      <a:pt x="1114" y="1878"/>
                    </a:cubicBezTo>
                    <a:close/>
                    <a:moveTo>
                      <a:pt x="1120" y="1961"/>
                    </a:moveTo>
                    <a:cubicBezTo>
                      <a:pt x="1118" y="1959"/>
                      <a:pt x="1117" y="1957"/>
                      <a:pt x="1117" y="1955"/>
                    </a:cubicBezTo>
                    <a:cubicBezTo>
                      <a:pt x="1117" y="1952"/>
                      <a:pt x="1117" y="1952"/>
                      <a:pt x="1117" y="1952"/>
                    </a:cubicBezTo>
                    <a:cubicBezTo>
                      <a:pt x="1117" y="1952"/>
                      <a:pt x="1117" y="1952"/>
                      <a:pt x="1117" y="1952"/>
                    </a:cubicBezTo>
                    <a:cubicBezTo>
                      <a:pt x="1116" y="1943"/>
                      <a:pt x="1116" y="1935"/>
                      <a:pt x="1115" y="1926"/>
                    </a:cubicBezTo>
                    <a:cubicBezTo>
                      <a:pt x="1115" y="1926"/>
                      <a:pt x="1115" y="1926"/>
                      <a:pt x="1115" y="1926"/>
                    </a:cubicBezTo>
                    <a:cubicBezTo>
                      <a:pt x="1115" y="1926"/>
                      <a:pt x="1115" y="1926"/>
                      <a:pt x="1115" y="1926"/>
                    </a:cubicBezTo>
                    <a:cubicBezTo>
                      <a:pt x="1115" y="1925"/>
                      <a:pt x="1115" y="1925"/>
                      <a:pt x="1115" y="1924"/>
                    </a:cubicBezTo>
                    <a:cubicBezTo>
                      <a:pt x="1117" y="1906"/>
                      <a:pt x="1155" y="1911"/>
                      <a:pt x="1167" y="1911"/>
                    </a:cubicBezTo>
                    <a:cubicBezTo>
                      <a:pt x="1181" y="1911"/>
                      <a:pt x="1208" y="1907"/>
                      <a:pt x="1216" y="1921"/>
                    </a:cubicBezTo>
                    <a:cubicBezTo>
                      <a:pt x="1217" y="1923"/>
                      <a:pt x="1218" y="1924"/>
                      <a:pt x="1218" y="1925"/>
                    </a:cubicBezTo>
                    <a:cubicBezTo>
                      <a:pt x="1219" y="1927"/>
                      <a:pt x="1219" y="1927"/>
                      <a:pt x="1219" y="1927"/>
                    </a:cubicBezTo>
                    <a:cubicBezTo>
                      <a:pt x="1219" y="1927"/>
                      <a:pt x="1219" y="1927"/>
                      <a:pt x="1219" y="1927"/>
                    </a:cubicBezTo>
                    <a:cubicBezTo>
                      <a:pt x="1219" y="1931"/>
                      <a:pt x="1220" y="1936"/>
                      <a:pt x="1221" y="1940"/>
                    </a:cubicBezTo>
                    <a:cubicBezTo>
                      <a:pt x="1224" y="1955"/>
                      <a:pt x="1224" y="1955"/>
                      <a:pt x="1224" y="1955"/>
                    </a:cubicBezTo>
                    <a:cubicBezTo>
                      <a:pt x="1225" y="1957"/>
                      <a:pt x="1224" y="1959"/>
                      <a:pt x="1223" y="1961"/>
                    </a:cubicBezTo>
                    <a:cubicBezTo>
                      <a:pt x="1223" y="1962"/>
                      <a:pt x="1222" y="1963"/>
                      <a:pt x="1220" y="1964"/>
                    </a:cubicBezTo>
                    <a:cubicBezTo>
                      <a:pt x="1220" y="1965"/>
                      <a:pt x="1219" y="1965"/>
                      <a:pt x="1219" y="1966"/>
                    </a:cubicBezTo>
                    <a:cubicBezTo>
                      <a:pt x="1219" y="1966"/>
                      <a:pt x="1218" y="1966"/>
                      <a:pt x="1218" y="1966"/>
                    </a:cubicBezTo>
                    <a:cubicBezTo>
                      <a:pt x="1218" y="1966"/>
                      <a:pt x="1218" y="1966"/>
                      <a:pt x="1218" y="1967"/>
                    </a:cubicBezTo>
                    <a:cubicBezTo>
                      <a:pt x="1217" y="1967"/>
                      <a:pt x="1216" y="1967"/>
                      <a:pt x="1215" y="1968"/>
                    </a:cubicBezTo>
                    <a:cubicBezTo>
                      <a:pt x="1215" y="1968"/>
                      <a:pt x="1214" y="1968"/>
                      <a:pt x="1213" y="1969"/>
                    </a:cubicBezTo>
                    <a:cubicBezTo>
                      <a:pt x="1213" y="1969"/>
                      <a:pt x="1212" y="1969"/>
                      <a:pt x="1212" y="1969"/>
                    </a:cubicBezTo>
                    <a:cubicBezTo>
                      <a:pt x="1211" y="1969"/>
                      <a:pt x="1211" y="1970"/>
                      <a:pt x="1210" y="1970"/>
                    </a:cubicBezTo>
                    <a:cubicBezTo>
                      <a:pt x="1209" y="1970"/>
                      <a:pt x="1209" y="1970"/>
                      <a:pt x="1208" y="1970"/>
                    </a:cubicBezTo>
                    <a:cubicBezTo>
                      <a:pt x="1208" y="1970"/>
                      <a:pt x="1207" y="1970"/>
                      <a:pt x="1207" y="1970"/>
                    </a:cubicBezTo>
                    <a:cubicBezTo>
                      <a:pt x="1206" y="1971"/>
                      <a:pt x="1205" y="1971"/>
                      <a:pt x="1204" y="1971"/>
                    </a:cubicBezTo>
                    <a:cubicBezTo>
                      <a:pt x="1202" y="1971"/>
                      <a:pt x="1201" y="1971"/>
                      <a:pt x="1199" y="1971"/>
                    </a:cubicBezTo>
                    <a:cubicBezTo>
                      <a:pt x="1199" y="1971"/>
                      <a:pt x="1199" y="1971"/>
                      <a:pt x="1199" y="1971"/>
                    </a:cubicBezTo>
                    <a:cubicBezTo>
                      <a:pt x="1199" y="1971"/>
                      <a:pt x="1199" y="1971"/>
                      <a:pt x="1199" y="1971"/>
                    </a:cubicBezTo>
                    <a:cubicBezTo>
                      <a:pt x="1181" y="1971"/>
                      <a:pt x="1164" y="1971"/>
                      <a:pt x="1147" y="1971"/>
                    </a:cubicBezTo>
                    <a:cubicBezTo>
                      <a:pt x="1145" y="1971"/>
                      <a:pt x="1143" y="1971"/>
                      <a:pt x="1141" y="1971"/>
                    </a:cubicBezTo>
                    <a:cubicBezTo>
                      <a:pt x="1141" y="1971"/>
                      <a:pt x="1140" y="1971"/>
                      <a:pt x="1140" y="1971"/>
                    </a:cubicBezTo>
                    <a:cubicBezTo>
                      <a:pt x="1139" y="1971"/>
                      <a:pt x="1137" y="1970"/>
                      <a:pt x="1136" y="1970"/>
                    </a:cubicBezTo>
                    <a:cubicBezTo>
                      <a:pt x="1136" y="1970"/>
                      <a:pt x="1136" y="1970"/>
                      <a:pt x="1136" y="1970"/>
                    </a:cubicBezTo>
                    <a:cubicBezTo>
                      <a:pt x="1135" y="1970"/>
                      <a:pt x="1135" y="1970"/>
                      <a:pt x="1135" y="1970"/>
                    </a:cubicBezTo>
                    <a:cubicBezTo>
                      <a:pt x="1134" y="1969"/>
                      <a:pt x="1132" y="1969"/>
                      <a:pt x="1131" y="1969"/>
                    </a:cubicBezTo>
                    <a:cubicBezTo>
                      <a:pt x="1130" y="1968"/>
                      <a:pt x="1130" y="1968"/>
                      <a:pt x="1129" y="1968"/>
                    </a:cubicBezTo>
                    <a:cubicBezTo>
                      <a:pt x="1128" y="1967"/>
                      <a:pt x="1128" y="1967"/>
                      <a:pt x="1127" y="1967"/>
                    </a:cubicBezTo>
                    <a:cubicBezTo>
                      <a:pt x="1127" y="1967"/>
                      <a:pt x="1126" y="1967"/>
                      <a:pt x="1126" y="1966"/>
                    </a:cubicBezTo>
                    <a:cubicBezTo>
                      <a:pt x="1124" y="1965"/>
                      <a:pt x="1121" y="1963"/>
                      <a:pt x="1120" y="1961"/>
                    </a:cubicBezTo>
                    <a:close/>
                    <a:moveTo>
                      <a:pt x="1244" y="2063"/>
                    </a:moveTo>
                    <a:cubicBezTo>
                      <a:pt x="1243" y="2066"/>
                      <a:pt x="1241" y="2068"/>
                      <a:pt x="1238" y="2070"/>
                    </a:cubicBezTo>
                    <a:cubicBezTo>
                      <a:pt x="1236" y="2072"/>
                      <a:pt x="1233" y="2074"/>
                      <a:pt x="1229" y="2075"/>
                    </a:cubicBezTo>
                    <a:cubicBezTo>
                      <a:pt x="1225" y="2076"/>
                      <a:pt x="1221" y="2076"/>
                      <a:pt x="1217" y="2076"/>
                    </a:cubicBezTo>
                    <a:cubicBezTo>
                      <a:pt x="1205" y="2076"/>
                      <a:pt x="1205" y="2076"/>
                      <a:pt x="1205" y="2076"/>
                    </a:cubicBezTo>
                    <a:cubicBezTo>
                      <a:pt x="1205" y="2076"/>
                      <a:pt x="1205" y="2076"/>
                      <a:pt x="1205" y="2076"/>
                    </a:cubicBezTo>
                    <a:cubicBezTo>
                      <a:pt x="1189" y="2076"/>
                      <a:pt x="1174" y="2076"/>
                      <a:pt x="1158" y="2077"/>
                    </a:cubicBezTo>
                    <a:cubicBezTo>
                      <a:pt x="1156" y="2077"/>
                      <a:pt x="1154" y="2076"/>
                      <a:pt x="1152" y="2076"/>
                    </a:cubicBezTo>
                    <a:cubicBezTo>
                      <a:pt x="1152" y="2076"/>
                      <a:pt x="1151" y="2076"/>
                      <a:pt x="1151" y="2076"/>
                    </a:cubicBezTo>
                    <a:cubicBezTo>
                      <a:pt x="1149" y="2076"/>
                      <a:pt x="1148" y="2075"/>
                      <a:pt x="1146" y="2075"/>
                    </a:cubicBezTo>
                    <a:cubicBezTo>
                      <a:pt x="1146" y="2075"/>
                      <a:pt x="1146" y="2075"/>
                      <a:pt x="1146" y="2075"/>
                    </a:cubicBezTo>
                    <a:cubicBezTo>
                      <a:pt x="1145" y="2075"/>
                      <a:pt x="1145" y="2075"/>
                      <a:pt x="1145" y="2075"/>
                    </a:cubicBezTo>
                    <a:cubicBezTo>
                      <a:pt x="1138" y="2073"/>
                      <a:pt x="1132" y="2069"/>
                      <a:pt x="1128" y="2064"/>
                    </a:cubicBezTo>
                    <a:cubicBezTo>
                      <a:pt x="1128" y="2064"/>
                      <a:pt x="1128" y="2064"/>
                      <a:pt x="1128" y="2064"/>
                    </a:cubicBezTo>
                    <a:cubicBezTo>
                      <a:pt x="1128" y="2064"/>
                      <a:pt x="1128" y="2064"/>
                      <a:pt x="1128" y="2064"/>
                    </a:cubicBezTo>
                    <a:cubicBezTo>
                      <a:pt x="1127" y="2063"/>
                      <a:pt x="1126" y="2062"/>
                      <a:pt x="1126" y="2060"/>
                    </a:cubicBezTo>
                    <a:cubicBezTo>
                      <a:pt x="1126" y="2060"/>
                      <a:pt x="1126" y="2059"/>
                      <a:pt x="1125" y="2059"/>
                    </a:cubicBezTo>
                    <a:cubicBezTo>
                      <a:pt x="1125" y="2058"/>
                      <a:pt x="1125" y="2057"/>
                      <a:pt x="1125" y="2057"/>
                    </a:cubicBezTo>
                    <a:cubicBezTo>
                      <a:pt x="1125" y="2056"/>
                      <a:pt x="1125" y="2056"/>
                      <a:pt x="1125" y="2056"/>
                    </a:cubicBezTo>
                    <a:cubicBezTo>
                      <a:pt x="1125" y="2055"/>
                      <a:pt x="1125" y="2055"/>
                      <a:pt x="1125" y="2055"/>
                    </a:cubicBezTo>
                    <a:cubicBezTo>
                      <a:pt x="1125" y="2055"/>
                      <a:pt x="1125" y="2055"/>
                      <a:pt x="1125" y="2055"/>
                    </a:cubicBezTo>
                    <a:cubicBezTo>
                      <a:pt x="1124" y="2046"/>
                      <a:pt x="1123" y="2037"/>
                      <a:pt x="1123" y="2029"/>
                    </a:cubicBezTo>
                    <a:cubicBezTo>
                      <a:pt x="1123" y="2027"/>
                      <a:pt x="1122" y="2026"/>
                      <a:pt x="1122" y="2024"/>
                    </a:cubicBezTo>
                    <a:cubicBezTo>
                      <a:pt x="1122" y="2020"/>
                      <a:pt x="1122" y="2020"/>
                      <a:pt x="1122" y="2020"/>
                    </a:cubicBezTo>
                    <a:cubicBezTo>
                      <a:pt x="1122" y="2019"/>
                      <a:pt x="1122" y="2019"/>
                      <a:pt x="1122" y="2019"/>
                    </a:cubicBezTo>
                    <a:cubicBezTo>
                      <a:pt x="1122" y="2018"/>
                      <a:pt x="1122" y="2017"/>
                      <a:pt x="1122" y="2016"/>
                    </a:cubicBezTo>
                    <a:cubicBezTo>
                      <a:pt x="1122" y="2016"/>
                      <a:pt x="1123" y="2016"/>
                      <a:pt x="1123" y="2015"/>
                    </a:cubicBezTo>
                    <a:cubicBezTo>
                      <a:pt x="1123" y="2014"/>
                      <a:pt x="1123" y="2014"/>
                      <a:pt x="1123" y="2013"/>
                    </a:cubicBezTo>
                    <a:cubicBezTo>
                      <a:pt x="1124" y="2013"/>
                      <a:pt x="1124" y="2013"/>
                      <a:pt x="1124" y="2012"/>
                    </a:cubicBezTo>
                    <a:cubicBezTo>
                      <a:pt x="1124" y="2012"/>
                      <a:pt x="1124" y="2012"/>
                      <a:pt x="1124" y="2012"/>
                    </a:cubicBezTo>
                    <a:cubicBezTo>
                      <a:pt x="1125" y="2011"/>
                      <a:pt x="1125" y="2010"/>
                      <a:pt x="1126" y="2010"/>
                    </a:cubicBezTo>
                    <a:cubicBezTo>
                      <a:pt x="1126" y="2009"/>
                      <a:pt x="1127" y="2009"/>
                      <a:pt x="1127" y="2009"/>
                    </a:cubicBezTo>
                    <a:cubicBezTo>
                      <a:pt x="1128" y="2008"/>
                      <a:pt x="1128" y="2008"/>
                      <a:pt x="1129" y="2007"/>
                    </a:cubicBezTo>
                    <a:cubicBezTo>
                      <a:pt x="1129" y="2007"/>
                      <a:pt x="1129" y="2007"/>
                      <a:pt x="1130" y="2006"/>
                    </a:cubicBezTo>
                    <a:cubicBezTo>
                      <a:pt x="1130" y="2006"/>
                      <a:pt x="1130" y="2006"/>
                      <a:pt x="1130" y="2006"/>
                    </a:cubicBezTo>
                    <a:cubicBezTo>
                      <a:pt x="1131" y="2006"/>
                      <a:pt x="1132" y="2005"/>
                      <a:pt x="1133" y="2004"/>
                    </a:cubicBezTo>
                    <a:cubicBezTo>
                      <a:pt x="1134" y="2004"/>
                      <a:pt x="1134" y="2004"/>
                      <a:pt x="1134" y="2004"/>
                    </a:cubicBezTo>
                    <a:cubicBezTo>
                      <a:pt x="1134" y="2004"/>
                      <a:pt x="1135" y="2004"/>
                      <a:pt x="1135" y="2004"/>
                    </a:cubicBezTo>
                    <a:cubicBezTo>
                      <a:pt x="1135" y="2004"/>
                      <a:pt x="1135" y="2004"/>
                      <a:pt x="1136" y="2004"/>
                    </a:cubicBezTo>
                    <a:cubicBezTo>
                      <a:pt x="1137" y="2003"/>
                      <a:pt x="1138" y="2003"/>
                      <a:pt x="1139" y="2003"/>
                    </a:cubicBezTo>
                    <a:cubicBezTo>
                      <a:pt x="1139" y="2002"/>
                      <a:pt x="1140" y="2002"/>
                      <a:pt x="1140" y="2002"/>
                    </a:cubicBezTo>
                    <a:cubicBezTo>
                      <a:pt x="1141" y="2002"/>
                      <a:pt x="1141" y="2002"/>
                      <a:pt x="1142" y="2002"/>
                    </a:cubicBezTo>
                    <a:cubicBezTo>
                      <a:pt x="1143" y="2002"/>
                      <a:pt x="1145" y="2001"/>
                      <a:pt x="1147" y="2001"/>
                    </a:cubicBezTo>
                    <a:cubicBezTo>
                      <a:pt x="1147" y="2001"/>
                      <a:pt x="1148" y="2001"/>
                      <a:pt x="1148" y="2001"/>
                    </a:cubicBezTo>
                    <a:cubicBezTo>
                      <a:pt x="1149" y="2001"/>
                      <a:pt x="1149" y="2001"/>
                      <a:pt x="1150" y="2001"/>
                    </a:cubicBezTo>
                    <a:cubicBezTo>
                      <a:pt x="1153" y="2001"/>
                      <a:pt x="1153" y="2001"/>
                      <a:pt x="1153" y="2001"/>
                    </a:cubicBezTo>
                    <a:cubicBezTo>
                      <a:pt x="1155" y="2001"/>
                      <a:pt x="1158" y="2001"/>
                      <a:pt x="1160" y="2001"/>
                    </a:cubicBezTo>
                    <a:cubicBezTo>
                      <a:pt x="1163" y="2001"/>
                      <a:pt x="1165" y="2001"/>
                      <a:pt x="1168" y="2001"/>
                    </a:cubicBezTo>
                    <a:cubicBezTo>
                      <a:pt x="1191" y="2001"/>
                      <a:pt x="1191" y="2001"/>
                      <a:pt x="1191" y="2001"/>
                    </a:cubicBezTo>
                    <a:cubicBezTo>
                      <a:pt x="1197" y="2001"/>
                      <a:pt x="1203" y="2001"/>
                      <a:pt x="1209" y="2001"/>
                    </a:cubicBezTo>
                    <a:cubicBezTo>
                      <a:pt x="1210" y="2001"/>
                      <a:pt x="1211" y="2001"/>
                      <a:pt x="1212" y="2002"/>
                    </a:cubicBezTo>
                    <a:cubicBezTo>
                      <a:pt x="1212" y="2002"/>
                      <a:pt x="1213" y="2002"/>
                      <a:pt x="1214" y="2002"/>
                    </a:cubicBezTo>
                    <a:cubicBezTo>
                      <a:pt x="1214" y="2002"/>
                      <a:pt x="1214" y="2002"/>
                      <a:pt x="1215" y="2002"/>
                    </a:cubicBezTo>
                    <a:cubicBezTo>
                      <a:pt x="1215" y="2002"/>
                      <a:pt x="1216" y="2002"/>
                      <a:pt x="1216" y="2002"/>
                    </a:cubicBezTo>
                    <a:cubicBezTo>
                      <a:pt x="1216" y="2002"/>
                      <a:pt x="1216" y="2003"/>
                      <a:pt x="1217" y="2003"/>
                    </a:cubicBezTo>
                    <a:cubicBezTo>
                      <a:pt x="1218" y="2003"/>
                      <a:pt x="1219" y="2003"/>
                      <a:pt x="1220" y="2004"/>
                    </a:cubicBezTo>
                    <a:cubicBezTo>
                      <a:pt x="1221" y="2004"/>
                      <a:pt x="1221" y="2004"/>
                      <a:pt x="1222" y="2004"/>
                    </a:cubicBezTo>
                    <a:cubicBezTo>
                      <a:pt x="1222" y="2005"/>
                      <a:pt x="1223" y="2005"/>
                      <a:pt x="1223" y="2005"/>
                    </a:cubicBezTo>
                    <a:cubicBezTo>
                      <a:pt x="1224" y="2005"/>
                      <a:pt x="1225" y="2006"/>
                      <a:pt x="1226" y="2006"/>
                    </a:cubicBezTo>
                    <a:cubicBezTo>
                      <a:pt x="1229" y="2008"/>
                      <a:pt x="1231" y="2010"/>
                      <a:pt x="1233" y="2012"/>
                    </a:cubicBezTo>
                    <a:cubicBezTo>
                      <a:pt x="1235" y="2014"/>
                      <a:pt x="1237" y="2017"/>
                      <a:pt x="1237" y="2019"/>
                    </a:cubicBezTo>
                    <a:cubicBezTo>
                      <a:pt x="1240" y="2034"/>
                      <a:pt x="1240" y="2034"/>
                      <a:pt x="1240" y="2034"/>
                    </a:cubicBezTo>
                    <a:cubicBezTo>
                      <a:pt x="1241" y="2040"/>
                      <a:pt x="1243" y="2046"/>
                      <a:pt x="1244" y="2052"/>
                    </a:cubicBezTo>
                    <a:cubicBezTo>
                      <a:pt x="1244" y="2052"/>
                      <a:pt x="1244" y="2052"/>
                      <a:pt x="1244" y="2052"/>
                    </a:cubicBezTo>
                    <a:cubicBezTo>
                      <a:pt x="1244" y="2055"/>
                      <a:pt x="1244" y="2055"/>
                      <a:pt x="1244" y="2055"/>
                    </a:cubicBezTo>
                    <a:cubicBezTo>
                      <a:pt x="1245" y="2058"/>
                      <a:pt x="1245" y="2061"/>
                      <a:pt x="1244" y="2063"/>
                    </a:cubicBezTo>
                    <a:close/>
                    <a:moveTo>
                      <a:pt x="1349" y="1880"/>
                    </a:moveTo>
                    <a:cubicBezTo>
                      <a:pt x="1346" y="1879"/>
                      <a:pt x="1344" y="1878"/>
                      <a:pt x="1342" y="1876"/>
                    </a:cubicBezTo>
                    <a:cubicBezTo>
                      <a:pt x="1340" y="1875"/>
                      <a:pt x="1338" y="1873"/>
                      <a:pt x="1338" y="1871"/>
                    </a:cubicBezTo>
                    <a:cubicBezTo>
                      <a:pt x="1337" y="1868"/>
                      <a:pt x="1337" y="1868"/>
                      <a:pt x="1337" y="1868"/>
                    </a:cubicBezTo>
                    <a:cubicBezTo>
                      <a:pt x="1335" y="1863"/>
                      <a:pt x="1333" y="1859"/>
                      <a:pt x="1332" y="1854"/>
                    </a:cubicBezTo>
                    <a:cubicBezTo>
                      <a:pt x="1331" y="1852"/>
                      <a:pt x="1329" y="1848"/>
                      <a:pt x="1329" y="1845"/>
                    </a:cubicBezTo>
                    <a:cubicBezTo>
                      <a:pt x="1329" y="1845"/>
                      <a:pt x="1329" y="1845"/>
                      <a:pt x="1329" y="1844"/>
                    </a:cubicBezTo>
                    <a:cubicBezTo>
                      <a:pt x="1329" y="1844"/>
                      <a:pt x="1329" y="1844"/>
                      <a:pt x="1329" y="1844"/>
                    </a:cubicBezTo>
                    <a:cubicBezTo>
                      <a:pt x="1329" y="1844"/>
                      <a:pt x="1329" y="1843"/>
                      <a:pt x="1329" y="1843"/>
                    </a:cubicBezTo>
                    <a:cubicBezTo>
                      <a:pt x="1329" y="1843"/>
                      <a:pt x="1329" y="1843"/>
                      <a:pt x="1329" y="1842"/>
                    </a:cubicBezTo>
                    <a:cubicBezTo>
                      <a:pt x="1329" y="1842"/>
                      <a:pt x="1329" y="1842"/>
                      <a:pt x="1329" y="1842"/>
                    </a:cubicBezTo>
                    <a:cubicBezTo>
                      <a:pt x="1333" y="1834"/>
                      <a:pt x="1348" y="1835"/>
                      <a:pt x="1355" y="1835"/>
                    </a:cubicBezTo>
                    <a:cubicBezTo>
                      <a:pt x="1392" y="1835"/>
                      <a:pt x="1392" y="1835"/>
                      <a:pt x="1392" y="1835"/>
                    </a:cubicBezTo>
                    <a:cubicBezTo>
                      <a:pt x="1396" y="1835"/>
                      <a:pt x="1399" y="1835"/>
                      <a:pt x="1402" y="1836"/>
                    </a:cubicBezTo>
                    <a:cubicBezTo>
                      <a:pt x="1403" y="1836"/>
                      <a:pt x="1404" y="1836"/>
                      <a:pt x="1405" y="1836"/>
                    </a:cubicBezTo>
                    <a:cubicBezTo>
                      <a:pt x="1405" y="1836"/>
                      <a:pt x="1405" y="1837"/>
                      <a:pt x="1406" y="1837"/>
                    </a:cubicBezTo>
                    <a:cubicBezTo>
                      <a:pt x="1406" y="1837"/>
                      <a:pt x="1407" y="1837"/>
                      <a:pt x="1408" y="1837"/>
                    </a:cubicBezTo>
                    <a:cubicBezTo>
                      <a:pt x="1409" y="1837"/>
                      <a:pt x="1410" y="1838"/>
                      <a:pt x="1411" y="1838"/>
                    </a:cubicBezTo>
                    <a:cubicBezTo>
                      <a:pt x="1411" y="1838"/>
                      <a:pt x="1411" y="1838"/>
                      <a:pt x="1411" y="1838"/>
                    </a:cubicBezTo>
                    <a:cubicBezTo>
                      <a:pt x="1411" y="1838"/>
                      <a:pt x="1411" y="1838"/>
                      <a:pt x="1411" y="1838"/>
                    </a:cubicBezTo>
                    <a:cubicBezTo>
                      <a:pt x="1412" y="1839"/>
                      <a:pt x="1413" y="1839"/>
                      <a:pt x="1414" y="1840"/>
                    </a:cubicBezTo>
                    <a:cubicBezTo>
                      <a:pt x="1415" y="1840"/>
                      <a:pt x="1415" y="1840"/>
                      <a:pt x="1416" y="1841"/>
                    </a:cubicBezTo>
                    <a:cubicBezTo>
                      <a:pt x="1416" y="1841"/>
                      <a:pt x="1416" y="1841"/>
                      <a:pt x="1417" y="1841"/>
                    </a:cubicBezTo>
                    <a:cubicBezTo>
                      <a:pt x="1417" y="1841"/>
                      <a:pt x="1417" y="1841"/>
                      <a:pt x="1417" y="1842"/>
                    </a:cubicBezTo>
                    <a:cubicBezTo>
                      <a:pt x="1418" y="1842"/>
                      <a:pt x="1418" y="1842"/>
                      <a:pt x="1418" y="1842"/>
                    </a:cubicBezTo>
                    <a:cubicBezTo>
                      <a:pt x="1420" y="1844"/>
                      <a:pt x="1422" y="1845"/>
                      <a:pt x="1423" y="1847"/>
                    </a:cubicBezTo>
                    <a:cubicBezTo>
                      <a:pt x="1423" y="1847"/>
                      <a:pt x="1423" y="1847"/>
                      <a:pt x="1423" y="1847"/>
                    </a:cubicBezTo>
                    <a:cubicBezTo>
                      <a:pt x="1426" y="1852"/>
                      <a:pt x="1428" y="1859"/>
                      <a:pt x="1431" y="1864"/>
                    </a:cubicBezTo>
                    <a:cubicBezTo>
                      <a:pt x="1431" y="1864"/>
                      <a:pt x="1431" y="1864"/>
                      <a:pt x="1431" y="1864"/>
                    </a:cubicBezTo>
                    <a:cubicBezTo>
                      <a:pt x="1432" y="1867"/>
                      <a:pt x="1434" y="1870"/>
                      <a:pt x="1435" y="1873"/>
                    </a:cubicBezTo>
                    <a:cubicBezTo>
                      <a:pt x="1435" y="1873"/>
                      <a:pt x="1435" y="1873"/>
                      <a:pt x="1435" y="1873"/>
                    </a:cubicBezTo>
                    <a:cubicBezTo>
                      <a:pt x="1435" y="1873"/>
                      <a:pt x="1435" y="1873"/>
                      <a:pt x="1435" y="1874"/>
                    </a:cubicBezTo>
                    <a:cubicBezTo>
                      <a:pt x="1436" y="1879"/>
                      <a:pt x="1431" y="1882"/>
                      <a:pt x="1425" y="1883"/>
                    </a:cubicBezTo>
                    <a:cubicBezTo>
                      <a:pt x="1425" y="1883"/>
                      <a:pt x="1425" y="1883"/>
                      <a:pt x="1425" y="1883"/>
                    </a:cubicBezTo>
                    <a:cubicBezTo>
                      <a:pt x="1425" y="1883"/>
                      <a:pt x="1424" y="1883"/>
                      <a:pt x="1424" y="1883"/>
                    </a:cubicBezTo>
                    <a:cubicBezTo>
                      <a:pt x="1423" y="1884"/>
                      <a:pt x="1422" y="1884"/>
                      <a:pt x="1421" y="1884"/>
                    </a:cubicBezTo>
                    <a:cubicBezTo>
                      <a:pt x="1421" y="1884"/>
                      <a:pt x="1420" y="1884"/>
                      <a:pt x="1420" y="1884"/>
                    </a:cubicBezTo>
                    <a:cubicBezTo>
                      <a:pt x="1419" y="1884"/>
                      <a:pt x="1418" y="1884"/>
                      <a:pt x="1417" y="1884"/>
                    </a:cubicBezTo>
                    <a:cubicBezTo>
                      <a:pt x="1417" y="1884"/>
                      <a:pt x="1416" y="1884"/>
                      <a:pt x="1416" y="1884"/>
                    </a:cubicBezTo>
                    <a:cubicBezTo>
                      <a:pt x="1416" y="1884"/>
                      <a:pt x="1416" y="1884"/>
                      <a:pt x="1415" y="1884"/>
                    </a:cubicBezTo>
                    <a:cubicBezTo>
                      <a:pt x="1414" y="1884"/>
                      <a:pt x="1414" y="1884"/>
                      <a:pt x="1414" y="1884"/>
                    </a:cubicBezTo>
                    <a:cubicBezTo>
                      <a:pt x="1408" y="1884"/>
                      <a:pt x="1403" y="1884"/>
                      <a:pt x="1397" y="1884"/>
                    </a:cubicBezTo>
                    <a:cubicBezTo>
                      <a:pt x="1387" y="1884"/>
                      <a:pt x="1378" y="1884"/>
                      <a:pt x="1368" y="1884"/>
                    </a:cubicBezTo>
                    <a:cubicBezTo>
                      <a:pt x="1362" y="1884"/>
                      <a:pt x="1355" y="1883"/>
                      <a:pt x="1349" y="1880"/>
                    </a:cubicBezTo>
                    <a:cubicBezTo>
                      <a:pt x="1349" y="1880"/>
                      <a:pt x="1349" y="1880"/>
                      <a:pt x="1349" y="1880"/>
                    </a:cubicBezTo>
                    <a:close/>
                    <a:moveTo>
                      <a:pt x="1373" y="1961"/>
                    </a:moveTo>
                    <a:cubicBezTo>
                      <a:pt x="1371" y="1959"/>
                      <a:pt x="1369" y="1956"/>
                      <a:pt x="1369" y="1954"/>
                    </a:cubicBezTo>
                    <a:cubicBezTo>
                      <a:pt x="1363" y="1940"/>
                      <a:pt x="1363" y="1940"/>
                      <a:pt x="1363" y="1940"/>
                    </a:cubicBezTo>
                    <a:cubicBezTo>
                      <a:pt x="1362" y="1935"/>
                      <a:pt x="1360" y="1931"/>
                      <a:pt x="1359" y="1927"/>
                    </a:cubicBezTo>
                    <a:cubicBezTo>
                      <a:pt x="1359" y="1927"/>
                      <a:pt x="1359" y="1927"/>
                      <a:pt x="1359" y="1927"/>
                    </a:cubicBezTo>
                    <a:cubicBezTo>
                      <a:pt x="1358" y="1925"/>
                      <a:pt x="1358" y="1925"/>
                      <a:pt x="1358" y="1925"/>
                    </a:cubicBezTo>
                    <a:cubicBezTo>
                      <a:pt x="1357" y="1923"/>
                      <a:pt x="1357" y="1921"/>
                      <a:pt x="1358" y="1919"/>
                    </a:cubicBezTo>
                    <a:cubicBezTo>
                      <a:pt x="1358" y="1918"/>
                      <a:pt x="1359" y="1917"/>
                      <a:pt x="1360" y="1916"/>
                    </a:cubicBezTo>
                    <a:cubicBezTo>
                      <a:pt x="1360" y="1916"/>
                      <a:pt x="1361" y="1916"/>
                      <a:pt x="1361" y="1915"/>
                    </a:cubicBezTo>
                    <a:cubicBezTo>
                      <a:pt x="1361" y="1915"/>
                      <a:pt x="1361" y="1915"/>
                      <a:pt x="1362" y="1915"/>
                    </a:cubicBezTo>
                    <a:cubicBezTo>
                      <a:pt x="1364" y="1913"/>
                      <a:pt x="1366" y="1912"/>
                      <a:pt x="1369" y="1911"/>
                    </a:cubicBezTo>
                    <a:cubicBezTo>
                      <a:pt x="1371" y="1911"/>
                      <a:pt x="1374" y="1910"/>
                      <a:pt x="1376" y="1910"/>
                    </a:cubicBezTo>
                    <a:cubicBezTo>
                      <a:pt x="1386" y="1909"/>
                      <a:pt x="1397" y="1910"/>
                      <a:pt x="1402" y="1910"/>
                    </a:cubicBezTo>
                    <a:cubicBezTo>
                      <a:pt x="1420" y="1910"/>
                      <a:pt x="1451" y="1906"/>
                      <a:pt x="1461" y="1925"/>
                    </a:cubicBezTo>
                    <a:cubicBezTo>
                      <a:pt x="1461" y="1925"/>
                      <a:pt x="1461" y="1925"/>
                      <a:pt x="1461" y="1925"/>
                    </a:cubicBezTo>
                    <a:cubicBezTo>
                      <a:pt x="1461" y="1925"/>
                      <a:pt x="1461" y="1925"/>
                      <a:pt x="1461" y="1925"/>
                    </a:cubicBezTo>
                    <a:cubicBezTo>
                      <a:pt x="1461" y="1925"/>
                      <a:pt x="1461" y="1925"/>
                      <a:pt x="1461" y="1925"/>
                    </a:cubicBezTo>
                    <a:cubicBezTo>
                      <a:pt x="1465" y="1933"/>
                      <a:pt x="1469" y="1940"/>
                      <a:pt x="1473" y="1948"/>
                    </a:cubicBezTo>
                    <a:cubicBezTo>
                      <a:pt x="1474" y="1951"/>
                      <a:pt x="1476" y="1953"/>
                      <a:pt x="1476" y="1956"/>
                    </a:cubicBezTo>
                    <a:cubicBezTo>
                      <a:pt x="1476" y="1956"/>
                      <a:pt x="1476" y="1956"/>
                      <a:pt x="1476" y="1957"/>
                    </a:cubicBezTo>
                    <a:cubicBezTo>
                      <a:pt x="1477" y="1957"/>
                      <a:pt x="1477" y="1958"/>
                      <a:pt x="1477" y="1958"/>
                    </a:cubicBezTo>
                    <a:cubicBezTo>
                      <a:pt x="1477" y="1959"/>
                      <a:pt x="1477" y="1959"/>
                      <a:pt x="1477" y="1960"/>
                    </a:cubicBezTo>
                    <a:cubicBezTo>
                      <a:pt x="1477" y="1960"/>
                      <a:pt x="1477" y="1960"/>
                      <a:pt x="1477" y="1960"/>
                    </a:cubicBezTo>
                    <a:cubicBezTo>
                      <a:pt x="1477" y="1960"/>
                      <a:pt x="1476" y="1961"/>
                      <a:pt x="1476" y="1961"/>
                    </a:cubicBezTo>
                    <a:cubicBezTo>
                      <a:pt x="1476" y="1962"/>
                      <a:pt x="1476" y="1962"/>
                      <a:pt x="1475" y="1963"/>
                    </a:cubicBezTo>
                    <a:cubicBezTo>
                      <a:pt x="1475" y="1963"/>
                      <a:pt x="1475" y="1963"/>
                      <a:pt x="1475" y="1963"/>
                    </a:cubicBezTo>
                    <a:cubicBezTo>
                      <a:pt x="1475" y="1964"/>
                      <a:pt x="1474" y="1965"/>
                      <a:pt x="1474" y="1965"/>
                    </a:cubicBezTo>
                    <a:cubicBezTo>
                      <a:pt x="1473" y="1965"/>
                      <a:pt x="1473" y="1965"/>
                      <a:pt x="1473" y="1966"/>
                    </a:cubicBezTo>
                    <a:cubicBezTo>
                      <a:pt x="1473" y="1966"/>
                      <a:pt x="1473" y="1966"/>
                      <a:pt x="1472" y="1966"/>
                    </a:cubicBezTo>
                    <a:cubicBezTo>
                      <a:pt x="1472" y="1966"/>
                      <a:pt x="1472" y="1967"/>
                      <a:pt x="1471" y="1967"/>
                    </a:cubicBezTo>
                    <a:cubicBezTo>
                      <a:pt x="1470" y="1968"/>
                      <a:pt x="1468" y="1969"/>
                      <a:pt x="1466" y="1969"/>
                    </a:cubicBezTo>
                    <a:cubicBezTo>
                      <a:pt x="1465" y="1969"/>
                      <a:pt x="1465" y="1969"/>
                      <a:pt x="1464" y="1970"/>
                    </a:cubicBezTo>
                    <a:cubicBezTo>
                      <a:pt x="1463" y="1970"/>
                      <a:pt x="1462" y="1970"/>
                      <a:pt x="1462" y="1970"/>
                    </a:cubicBezTo>
                    <a:cubicBezTo>
                      <a:pt x="1461" y="1970"/>
                      <a:pt x="1461" y="1970"/>
                      <a:pt x="1461" y="1970"/>
                    </a:cubicBezTo>
                    <a:cubicBezTo>
                      <a:pt x="1460" y="1970"/>
                      <a:pt x="1460" y="1970"/>
                      <a:pt x="1460" y="1970"/>
                    </a:cubicBezTo>
                    <a:cubicBezTo>
                      <a:pt x="1441" y="1972"/>
                      <a:pt x="1422" y="1971"/>
                      <a:pt x="1403" y="1971"/>
                    </a:cubicBezTo>
                    <a:cubicBezTo>
                      <a:pt x="1401" y="1971"/>
                      <a:pt x="1399" y="1971"/>
                      <a:pt x="1397" y="1970"/>
                    </a:cubicBezTo>
                    <a:cubicBezTo>
                      <a:pt x="1397" y="1970"/>
                      <a:pt x="1397" y="1970"/>
                      <a:pt x="1397" y="1970"/>
                    </a:cubicBezTo>
                    <a:cubicBezTo>
                      <a:pt x="1390" y="1970"/>
                      <a:pt x="1383" y="1967"/>
                      <a:pt x="1377" y="1964"/>
                    </a:cubicBezTo>
                    <a:cubicBezTo>
                      <a:pt x="1376" y="1963"/>
                      <a:pt x="1374" y="1962"/>
                      <a:pt x="1373" y="1961"/>
                    </a:cubicBezTo>
                    <a:close/>
                    <a:moveTo>
                      <a:pt x="1527" y="2063"/>
                    </a:moveTo>
                    <a:cubicBezTo>
                      <a:pt x="1527" y="2063"/>
                      <a:pt x="1527" y="2064"/>
                      <a:pt x="1527" y="2064"/>
                    </a:cubicBezTo>
                    <a:cubicBezTo>
                      <a:pt x="1527" y="2065"/>
                      <a:pt x="1526" y="2065"/>
                      <a:pt x="1526" y="2065"/>
                    </a:cubicBezTo>
                    <a:cubicBezTo>
                      <a:pt x="1526" y="2066"/>
                      <a:pt x="1526" y="2066"/>
                      <a:pt x="1525" y="2067"/>
                    </a:cubicBezTo>
                    <a:cubicBezTo>
                      <a:pt x="1525" y="2067"/>
                      <a:pt x="1525" y="2068"/>
                      <a:pt x="1525" y="2068"/>
                    </a:cubicBezTo>
                    <a:cubicBezTo>
                      <a:pt x="1525" y="2068"/>
                      <a:pt x="1524" y="2068"/>
                      <a:pt x="1524" y="2069"/>
                    </a:cubicBezTo>
                    <a:cubicBezTo>
                      <a:pt x="1524" y="2069"/>
                      <a:pt x="1524" y="2069"/>
                      <a:pt x="1524" y="2069"/>
                    </a:cubicBezTo>
                    <a:cubicBezTo>
                      <a:pt x="1524" y="2069"/>
                      <a:pt x="1523" y="2070"/>
                      <a:pt x="1523" y="2070"/>
                    </a:cubicBezTo>
                    <a:cubicBezTo>
                      <a:pt x="1520" y="2073"/>
                      <a:pt x="1515" y="2074"/>
                      <a:pt x="1511" y="2075"/>
                    </a:cubicBezTo>
                    <a:cubicBezTo>
                      <a:pt x="1510" y="2075"/>
                      <a:pt x="1510" y="2075"/>
                      <a:pt x="1510" y="2075"/>
                    </a:cubicBezTo>
                    <a:cubicBezTo>
                      <a:pt x="1508" y="2075"/>
                      <a:pt x="1506" y="2076"/>
                      <a:pt x="1504" y="2076"/>
                    </a:cubicBezTo>
                    <a:cubicBezTo>
                      <a:pt x="1504" y="2076"/>
                      <a:pt x="1504" y="2076"/>
                      <a:pt x="1504" y="2076"/>
                    </a:cubicBezTo>
                    <a:cubicBezTo>
                      <a:pt x="1503" y="2076"/>
                      <a:pt x="1503" y="2076"/>
                      <a:pt x="1503" y="2076"/>
                    </a:cubicBezTo>
                    <a:cubicBezTo>
                      <a:pt x="1501" y="2076"/>
                      <a:pt x="1499" y="2076"/>
                      <a:pt x="1497" y="2076"/>
                    </a:cubicBezTo>
                    <a:cubicBezTo>
                      <a:pt x="1446" y="2076"/>
                      <a:pt x="1446" y="2076"/>
                      <a:pt x="1446" y="2076"/>
                    </a:cubicBezTo>
                    <a:cubicBezTo>
                      <a:pt x="1444" y="2076"/>
                      <a:pt x="1441" y="2076"/>
                      <a:pt x="1439" y="2075"/>
                    </a:cubicBezTo>
                    <a:cubicBezTo>
                      <a:pt x="1439" y="2075"/>
                      <a:pt x="1438" y="2075"/>
                      <a:pt x="1438" y="2075"/>
                    </a:cubicBezTo>
                    <a:cubicBezTo>
                      <a:pt x="1427" y="2074"/>
                      <a:pt x="1414" y="2069"/>
                      <a:pt x="1408" y="2059"/>
                    </a:cubicBezTo>
                    <a:cubicBezTo>
                      <a:pt x="1407" y="2058"/>
                      <a:pt x="1407" y="2056"/>
                      <a:pt x="1406" y="2055"/>
                    </a:cubicBezTo>
                    <a:cubicBezTo>
                      <a:pt x="1406" y="2055"/>
                      <a:pt x="1406" y="2055"/>
                      <a:pt x="1406" y="2055"/>
                    </a:cubicBezTo>
                    <a:cubicBezTo>
                      <a:pt x="1406" y="2055"/>
                      <a:pt x="1406" y="2055"/>
                      <a:pt x="1406" y="2055"/>
                    </a:cubicBezTo>
                    <a:cubicBezTo>
                      <a:pt x="1403" y="2047"/>
                      <a:pt x="1400" y="2040"/>
                      <a:pt x="1398" y="2032"/>
                    </a:cubicBezTo>
                    <a:cubicBezTo>
                      <a:pt x="1396" y="2029"/>
                      <a:pt x="1394" y="2024"/>
                      <a:pt x="1393" y="2019"/>
                    </a:cubicBezTo>
                    <a:cubicBezTo>
                      <a:pt x="1393" y="2019"/>
                      <a:pt x="1393" y="2019"/>
                      <a:pt x="1393" y="2019"/>
                    </a:cubicBezTo>
                    <a:cubicBezTo>
                      <a:pt x="1393" y="2019"/>
                      <a:pt x="1393" y="2019"/>
                      <a:pt x="1393" y="2019"/>
                    </a:cubicBezTo>
                    <a:cubicBezTo>
                      <a:pt x="1392" y="2018"/>
                      <a:pt x="1392" y="2018"/>
                      <a:pt x="1392" y="2017"/>
                    </a:cubicBezTo>
                    <a:cubicBezTo>
                      <a:pt x="1392" y="2015"/>
                      <a:pt x="1392" y="2013"/>
                      <a:pt x="1392" y="2012"/>
                    </a:cubicBezTo>
                    <a:cubicBezTo>
                      <a:pt x="1393" y="2011"/>
                      <a:pt x="1393" y="2010"/>
                      <a:pt x="1394" y="2009"/>
                    </a:cubicBezTo>
                    <a:cubicBezTo>
                      <a:pt x="1394" y="2009"/>
                      <a:pt x="1394" y="2009"/>
                      <a:pt x="1394" y="2009"/>
                    </a:cubicBezTo>
                    <a:cubicBezTo>
                      <a:pt x="1397" y="2004"/>
                      <a:pt x="1403" y="2002"/>
                      <a:pt x="1409" y="2001"/>
                    </a:cubicBezTo>
                    <a:cubicBezTo>
                      <a:pt x="1409" y="2001"/>
                      <a:pt x="1409" y="2001"/>
                      <a:pt x="1410" y="2001"/>
                    </a:cubicBezTo>
                    <a:cubicBezTo>
                      <a:pt x="1411" y="2001"/>
                      <a:pt x="1413" y="2001"/>
                      <a:pt x="1414" y="2000"/>
                    </a:cubicBezTo>
                    <a:cubicBezTo>
                      <a:pt x="1414" y="2000"/>
                      <a:pt x="1415" y="2000"/>
                      <a:pt x="1415" y="2000"/>
                    </a:cubicBezTo>
                    <a:cubicBezTo>
                      <a:pt x="1418" y="2000"/>
                      <a:pt x="1418" y="2000"/>
                      <a:pt x="1418" y="2000"/>
                    </a:cubicBezTo>
                    <a:cubicBezTo>
                      <a:pt x="1419" y="2000"/>
                      <a:pt x="1420" y="2000"/>
                      <a:pt x="1421" y="2000"/>
                    </a:cubicBezTo>
                    <a:cubicBezTo>
                      <a:pt x="1437" y="2000"/>
                      <a:pt x="1453" y="2000"/>
                      <a:pt x="1469" y="2000"/>
                    </a:cubicBezTo>
                    <a:cubicBezTo>
                      <a:pt x="1469" y="2000"/>
                      <a:pt x="1469" y="2000"/>
                      <a:pt x="1469" y="2000"/>
                    </a:cubicBezTo>
                    <a:cubicBezTo>
                      <a:pt x="1469" y="2000"/>
                      <a:pt x="1469" y="2000"/>
                      <a:pt x="1469" y="2000"/>
                    </a:cubicBezTo>
                    <a:cubicBezTo>
                      <a:pt x="1471" y="2000"/>
                      <a:pt x="1473" y="2000"/>
                      <a:pt x="1475" y="2001"/>
                    </a:cubicBezTo>
                    <a:cubicBezTo>
                      <a:pt x="1475" y="2001"/>
                      <a:pt x="1476" y="2001"/>
                      <a:pt x="1476" y="2001"/>
                    </a:cubicBezTo>
                    <a:cubicBezTo>
                      <a:pt x="1487" y="2002"/>
                      <a:pt x="1499" y="2006"/>
                      <a:pt x="1505" y="2015"/>
                    </a:cubicBezTo>
                    <a:cubicBezTo>
                      <a:pt x="1506" y="2016"/>
                      <a:pt x="1507" y="2017"/>
                      <a:pt x="1508" y="2019"/>
                    </a:cubicBezTo>
                    <a:cubicBezTo>
                      <a:pt x="1509" y="2022"/>
                      <a:pt x="1509" y="2022"/>
                      <a:pt x="1509" y="2022"/>
                    </a:cubicBezTo>
                    <a:cubicBezTo>
                      <a:pt x="1512" y="2028"/>
                      <a:pt x="1516" y="2035"/>
                      <a:pt x="1519" y="2041"/>
                    </a:cubicBezTo>
                    <a:cubicBezTo>
                      <a:pt x="1521" y="2045"/>
                      <a:pt x="1524" y="2051"/>
                      <a:pt x="1526" y="2056"/>
                    </a:cubicBezTo>
                    <a:cubicBezTo>
                      <a:pt x="1527" y="2058"/>
                      <a:pt x="1527" y="2061"/>
                      <a:pt x="1527" y="2063"/>
                    </a:cubicBezTo>
                    <a:close/>
                    <a:moveTo>
                      <a:pt x="1640" y="2000"/>
                    </a:moveTo>
                    <a:cubicBezTo>
                      <a:pt x="1642" y="2000"/>
                      <a:pt x="1643" y="2000"/>
                      <a:pt x="1645" y="2000"/>
                    </a:cubicBezTo>
                    <a:cubicBezTo>
                      <a:pt x="1645" y="2000"/>
                      <a:pt x="1645" y="2000"/>
                      <a:pt x="1646" y="2000"/>
                    </a:cubicBezTo>
                    <a:cubicBezTo>
                      <a:pt x="1657" y="2002"/>
                      <a:pt x="1669" y="2006"/>
                      <a:pt x="1677" y="2014"/>
                    </a:cubicBezTo>
                    <a:cubicBezTo>
                      <a:pt x="1678" y="2014"/>
                      <a:pt x="1678" y="2015"/>
                      <a:pt x="1678" y="2015"/>
                    </a:cubicBezTo>
                    <a:cubicBezTo>
                      <a:pt x="1679" y="2016"/>
                      <a:pt x="1679" y="2016"/>
                      <a:pt x="1680" y="2017"/>
                    </a:cubicBezTo>
                    <a:cubicBezTo>
                      <a:pt x="1680" y="2017"/>
                      <a:pt x="1680" y="2017"/>
                      <a:pt x="1680" y="2018"/>
                    </a:cubicBezTo>
                    <a:cubicBezTo>
                      <a:pt x="1681" y="2018"/>
                      <a:pt x="1681" y="2018"/>
                      <a:pt x="1681" y="2018"/>
                    </a:cubicBezTo>
                    <a:cubicBezTo>
                      <a:pt x="1682" y="2019"/>
                      <a:pt x="1682" y="2019"/>
                      <a:pt x="1682" y="2019"/>
                    </a:cubicBezTo>
                    <a:cubicBezTo>
                      <a:pt x="1685" y="2024"/>
                      <a:pt x="1688" y="2029"/>
                      <a:pt x="1692" y="2034"/>
                    </a:cubicBezTo>
                    <a:cubicBezTo>
                      <a:pt x="1692" y="2034"/>
                      <a:pt x="1692" y="2034"/>
                      <a:pt x="1692" y="2034"/>
                    </a:cubicBezTo>
                    <a:cubicBezTo>
                      <a:pt x="1697" y="2041"/>
                      <a:pt x="1703" y="2049"/>
                      <a:pt x="1707" y="2056"/>
                    </a:cubicBezTo>
                    <a:cubicBezTo>
                      <a:pt x="1707" y="2057"/>
                      <a:pt x="1707" y="2057"/>
                      <a:pt x="1708" y="2058"/>
                    </a:cubicBezTo>
                    <a:cubicBezTo>
                      <a:pt x="1708" y="2058"/>
                      <a:pt x="1708" y="2058"/>
                      <a:pt x="1708" y="2058"/>
                    </a:cubicBezTo>
                    <a:cubicBezTo>
                      <a:pt x="1709" y="2063"/>
                      <a:pt x="1709" y="2066"/>
                      <a:pt x="1707" y="2068"/>
                    </a:cubicBezTo>
                    <a:cubicBezTo>
                      <a:pt x="1706" y="2069"/>
                      <a:pt x="1706" y="2069"/>
                      <a:pt x="1706" y="2069"/>
                    </a:cubicBezTo>
                    <a:cubicBezTo>
                      <a:pt x="1705" y="2071"/>
                      <a:pt x="1702" y="2072"/>
                      <a:pt x="1699" y="2073"/>
                    </a:cubicBezTo>
                    <a:cubicBezTo>
                      <a:pt x="1696" y="2074"/>
                      <a:pt x="1692" y="2075"/>
                      <a:pt x="1688" y="2075"/>
                    </a:cubicBezTo>
                    <a:cubicBezTo>
                      <a:pt x="1684" y="2075"/>
                      <a:pt x="1684" y="2075"/>
                      <a:pt x="1684" y="2075"/>
                    </a:cubicBezTo>
                    <a:cubicBezTo>
                      <a:pt x="1684" y="2075"/>
                      <a:pt x="1684" y="2075"/>
                      <a:pt x="1684" y="2075"/>
                    </a:cubicBezTo>
                    <a:cubicBezTo>
                      <a:pt x="1666" y="2075"/>
                      <a:pt x="1648" y="2075"/>
                      <a:pt x="1629" y="2075"/>
                    </a:cubicBezTo>
                    <a:cubicBezTo>
                      <a:pt x="1627" y="2075"/>
                      <a:pt x="1625" y="2075"/>
                      <a:pt x="1623" y="2075"/>
                    </a:cubicBezTo>
                    <a:cubicBezTo>
                      <a:pt x="1623" y="2075"/>
                      <a:pt x="1623" y="2075"/>
                      <a:pt x="1623" y="2075"/>
                    </a:cubicBezTo>
                    <a:cubicBezTo>
                      <a:pt x="1610" y="2073"/>
                      <a:pt x="1597" y="2068"/>
                      <a:pt x="1589" y="2059"/>
                    </a:cubicBezTo>
                    <a:cubicBezTo>
                      <a:pt x="1588" y="2057"/>
                      <a:pt x="1587" y="2056"/>
                      <a:pt x="1586" y="2055"/>
                    </a:cubicBezTo>
                    <a:cubicBezTo>
                      <a:pt x="1586" y="2054"/>
                      <a:pt x="1586" y="2054"/>
                      <a:pt x="1586" y="2054"/>
                    </a:cubicBezTo>
                    <a:cubicBezTo>
                      <a:pt x="1586" y="2054"/>
                      <a:pt x="1586" y="2054"/>
                      <a:pt x="1586" y="2054"/>
                    </a:cubicBezTo>
                    <a:cubicBezTo>
                      <a:pt x="1582" y="2047"/>
                      <a:pt x="1578" y="2041"/>
                      <a:pt x="1574" y="2034"/>
                    </a:cubicBezTo>
                    <a:cubicBezTo>
                      <a:pt x="1571" y="2029"/>
                      <a:pt x="1566" y="2021"/>
                      <a:pt x="1564" y="2015"/>
                    </a:cubicBezTo>
                    <a:cubicBezTo>
                      <a:pt x="1564" y="2015"/>
                      <a:pt x="1564" y="2015"/>
                      <a:pt x="1564" y="2014"/>
                    </a:cubicBezTo>
                    <a:cubicBezTo>
                      <a:pt x="1564" y="2014"/>
                      <a:pt x="1564" y="2013"/>
                      <a:pt x="1564" y="2013"/>
                    </a:cubicBezTo>
                    <a:cubicBezTo>
                      <a:pt x="1564" y="2006"/>
                      <a:pt x="1568" y="2003"/>
                      <a:pt x="1574" y="2002"/>
                    </a:cubicBezTo>
                    <a:cubicBezTo>
                      <a:pt x="1574" y="2001"/>
                      <a:pt x="1574" y="2001"/>
                      <a:pt x="1574" y="2001"/>
                    </a:cubicBezTo>
                    <a:cubicBezTo>
                      <a:pt x="1574" y="2001"/>
                      <a:pt x="1575" y="2001"/>
                      <a:pt x="1575" y="2001"/>
                    </a:cubicBezTo>
                    <a:cubicBezTo>
                      <a:pt x="1575" y="2001"/>
                      <a:pt x="1576" y="2001"/>
                      <a:pt x="1576" y="2001"/>
                    </a:cubicBezTo>
                    <a:cubicBezTo>
                      <a:pt x="1579" y="2000"/>
                      <a:pt x="1581" y="2000"/>
                      <a:pt x="1585" y="2000"/>
                    </a:cubicBezTo>
                    <a:cubicBezTo>
                      <a:pt x="1621" y="2000"/>
                      <a:pt x="1621" y="2000"/>
                      <a:pt x="1621" y="2000"/>
                    </a:cubicBezTo>
                    <a:cubicBezTo>
                      <a:pt x="1627" y="2000"/>
                      <a:pt x="1633" y="2000"/>
                      <a:pt x="1639" y="2000"/>
                    </a:cubicBezTo>
                    <a:cubicBezTo>
                      <a:pt x="1639" y="2000"/>
                      <a:pt x="1639" y="2000"/>
                      <a:pt x="1639" y="2000"/>
                    </a:cubicBezTo>
                    <a:cubicBezTo>
                      <a:pt x="1639" y="2000"/>
                      <a:pt x="1640" y="2000"/>
                      <a:pt x="1640" y="2000"/>
                    </a:cubicBezTo>
                    <a:close/>
                    <a:moveTo>
                      <a:pt x="1617" y="1924"/>
                    </a:moveTo>
                    <a:cubicBezTo>
                      <a:pt x="1621" y="1930"/>
                      <a:pt x="1625" y="1937"/>
                      <a:pt x="1629" y="1943"/>
                    </a:cubicBezTo>
                    <a:cubicBezTo>
                      <a:pt x="1631" y="1946"/>
                      <a:pt x="1635" y="1950"/>
                      <a:pt x="1637" y="1955"/>
                    </a:cubicBezTo>
                    <a:cubicBezTo>
                      <a:pt x="1638" y="1956"/>
                      <a:pt x="1639" y="1958"/>
                      <a:pt x="1639" y="1960"/>
                    </a:cubicBezTo>
                    <a:cubicBezTo>
                      <a:pt x="1639" y="1961"/>
                      <a:pt x="1638" y="1962"/>
                      <a:pt x="1638" y="1963"/>
                    </a:cubicBezTo>
                    <a:cubicBezTo>
                      <a:pt x="1637" y="1964"/>
                      <a:pt x="1637" y="1964"/>
                      <a:pt x="1636" y="1965"/>
                    </a:cubicBezTo>
                    <a:cubicBezTo>
                      <a:pt x="1636" y="1965"/>
                      <a:pt x="1636" y="1965"/>
                      <a:pt x="1636" y="1965"/>
                    </a:cubicBezTo>
                    <a:cubicBezTo>
                      <a:pt x="1636" y="1965"/>
                      <a:pt x="1636" y="1965"/>
                      <a:pt x="1636" y="1965"/>
                    </a:cubicBezTo>
                    <a:cubicBezTo>
                      <a:pt x="1636" y="1966"/>
                      <a:pt x="1635" y="1966"/>
                      <a:pt x="1635" y="1966"/>
                    </a:cubicBezTo>
                    <a:cubicBezTo>
                      <a:pt x="1635" y="1966"/>
                      <a:pt x="1634" y="1967"/>
                      <a:pt x="1634" y="1967"/>
                    </a:cubicBezTo>
                    <a:cubicBezTo>
                      <a:pt x="1634" y="1967"/>
                      <a:pt x="1633" y="1967"/>
                      <a:pt x="1632" y="1968"/>
                    </a:cubicBezTo>
                    <a:cubicBezTo>
                      <a:pt x="1632" y="1968"/>
                      <a:pt x="1631" y="1968"/>
                      <a:pt x="1630" y="1969"/>
                    </a:cubicBezTo>
                    <a:cubicBezTo>
                      <a:pt x="1630" y="1969"/>
                      <a:pt x="1630" y="1969"/>
                      <a:pt x="1630" y="1969"/>
                    </a:cubicBezTo>
                    <a:cubicBezTo>
                      <a:pt x="1630" y="1969"/>
                      <a:pt x="1630" y="1969"/>
                      <a:pt x="1629" y="1969"/>
                    </a:cubicBezTo>
                    <a:cubicBezTo>
                      <a:pt x="1620" y="1972"/>
                      <a:pt x="1607" y="1970"/>
                      <a:pt x="1598" y="1970"/>
                    </a:cubicBezTo>
                    <a:cubicBezTo>
                      <a:pt x="1588" y="1970"/>
                      <a:pt x="1578" y="1970"/>
                      <a:pt x="1567" y="1970"/>
                    </a:cubicBezTo>
                    <a:cubicBezTo>
                      <a:pt x="1558" y="1970"/>
                      <a:pt x="1547" y="1968"/>
                      <a:pt x="1539" y="1962"/>
                    </a:cubicBezTo>
                    <a:cubicBezTo>
                      <a:pt x="1538" y="1962"/>
                      <a:pt x="1536" y="1961"/>
                      <a:pt x="1535" y="1960"/>
                    </a:cubicBezTo>
                    <a:cubicBezTo>
                      <a:pt x="1533" y="1958"/>
                      <a:pt x="1531" y="1956"/>
                      <a:pt x="1530" y="1954"/>
                    </a:cubicBezTo>
                    <a:cubicBezTo>
                      <a:pt x="1529" y="1952"/>
                      <a:pt x="1529" y="1952"/>
                      <a:pt x="1529" y="1952"/>
                    </a:cubicBezTo>
                    <a:cubicBezTo>
                      <a:pt x="1529" y="1952"/>
                      <a:pt x="1529" y="1952"/>
                      <a:pt x="1529" y="1952"/>
                    </a:cubicBezTo>
                    <a:cubicBezTo>
                      <a:pt x="1524" y="1944"/>
                      <a:pt x="1520" y="1936"/>
                      <a:pt x="1515" y="1928"/>
                    </a:cubicBezTo>
                    <a:cubicBezTo>
                      <a:pt x="1513" y="1925"/>
                      <a:pt x="1513" y="1925"/>
                      <a:pt x="1513" y="1925"/>
                    </a:cubicBezTo>
                    <a:cubicBezTo>
                      <a:pt x="1512" y="1923"/>
                      <a:pt x="1512" y="1921"/>
                      <a:pt x="1512" y="1919"/>
                    </a:cubicBezTo>
                    <a:cubicBezTo>
                      <a:pt x="1512" y="1917"/>
                      <a:pt x="1513" y="1915"/>
                      <a:pt x="1515" y="1914"/>
                    </a:cubicBezTo>
                    <a:cubicBezTo>
                      <a:pt x="1517" y="1913"/>
                      <a:pt x="1519" y="1912"/>
                      <a:pt x="1522" y="1911"/>
                    </a:cubicBezTo>
                    <a:cubicBezTo>
                      <a:pt x="1524" y="1910"/>
                      <a:pt x="1528" y="1910"/>
                      <a:pt x="1531" y="1910"/>
                    </a:cubicBezTo>
                    <a:cubicBezTo>
                      <a:pt x="1532" y="1910"/>
                      <a:pt x="1532" y="1910"/>
                      <a:pt x="1532" y="1910"/>
                    </a:cubicBezTo>
                    <a:cubicBezTo>
                      <a:pt x="1540" y="1909"/>
                      <a:pt x="1548" y="1910"/>
                      <a:pt x="1553" y="1910"/>
                    </a:cubicBezTo>
                    <a:cubicBezTo>
                      <a:pt x="1573" y="1910"/>
                      <a:pt x="1604" y="1906"/>
                      <a:pt x="1617" y="1924"/>
                    </a:cubicBezTo>
                    <a:close/>
                    <a:moveTo>
                      <a:pt x="366" y="1441"/>
                    </a:moveTo>
                    <a:cubicBezTo>
                      <a:pt x="372" y="1443"/>
                      <a:pt x="377" y="1446"/>
                      <a:pt x="382" y="1448"/>
                    </a:cubicBezTo>
                    <a:cubicBezTo>
                      <a:pt x="392" y="1453"/>
                      <a:pt x="403" y="1458"/>
                      <a:pt x="413" y="1462"/>
                    </a:cubicBezTo>
                    <a:cubicBezTo>
                      <a:pt x="418" y="1464"/>
                      <a:pt x="422" y="1466"/>
                      <a:pt x="426" y="1468"/>
                    </a:cubicBezTo>
                    <a:cubicBezTo>
                      <a:pt x="430" y="1469"/>
                      <a:pt x="433" y="1470"/>
                      <a:pt x="437" y="1472"/>
                    </a:cubicBezTo>
                    <a:cubicBezTo>
                      <a:pt x="458" y="1479"/>
                      <a:pt x="479" y="1486"/>
                      <a:pt x="502" y="1492"/>
                    </a:cubicBezTo>
                    <a:cubicBezTo>
                      <a:pt x="527" y="1499"/>
                      <a:pt x="552" y="1505"/>
                      <a:pt x="578" y="1510"/>
                    </a:cubicBezTo>
                    <a:cubicBezTo>
                      <a:pt x="683" y="1532"/>
                      <a:pt x="786" y="1541"/>
                      <a:pt x="819" y="1542"/>
                    </a:cubicBezTo>
                    <a:cubicBezTo>
                      <a:pt x="819" y="1610"/>
                      <a:pt x="819" y="1610"/>
                      <a:pt x="819" y="1610"/>
                    </a:cubicBezTo>
                    <a:cubicBezTo>
                      <a:pt x="857" y="1570"/>
                      <a:pt x="857" y="1570"/>
                      <a:pt x="857" y="1570"/>
                    </a:cubicBezTo>
                    <a:cubicBezTo>
                      <a:pt x="906" y="1518"/>
                      <a:pt x="906" y="1518"/>
                      <a:pt x="906" y="1518"/>
                    </a:cubicBezTo>
                    <a:cubicBezTo>
                      <a:pt x="1019" y="1399"/>
                      <a:pt x="1019" y="1399"/>
                      <a:pt x="1019" y="1399"/>
                    </a:cubicBezTo>
                    <a:cubicBezTo>
                      <a:pt x="933" y="1308"/>
                      <a:pt x="933" y="1308"/>
                      <a:pt x="933" y="1308"/>
                    </a:cubicBezTo>
                    <a:cubicBezTo>
                      <a:pt x="819" y="1188"/>
                      <a:pt x="819" y="1188"/>
                      <a:pt x="819" y="1188"/>
                    </a:cubicBezTo>
                    <a:cubicBezTo>
                      <a:pt x="819" y="1271"/>
                      <a:pt x="819" y="1271"/>
                      <a:pt x="819" y="1271"/>
                    </a:cubicBezTo>
                    <a:cubicBezTo>
                      <a:pt x="740" y="1279"/>
                      <a:pt x="653" y="1266"/>
                      <a:pt x="578" y="1249"/>
                    </a:cubicBezTo>
                    <a:cubicBezTo>
                      <a:pt x="550" y="1242"/>
                      <a:pt x="525" y="1235"/>
                      <a:pt x="502" y="1229"/>
                    </a:cubicBezTo>
                    <a:cubicBezTo>
                      <a:pt x="471" y="1219"/>
                      <a:pt x="445" y="1211"/>
                      <a:pt x="426" y="1204"/>
                    </a:cubicBezTo>
                    <a:cubicBezTo>
                      <a:pt x="422" y="1202"/>
                      <a:pt x="418" y="1201"/>
                      <a:pt x="415" y="1199"/>
                    </a:cubicBezTo>
                    <a:cubicBezTo>
                      <a:pt x="414" y="1199"/>
                      <a:pt x="414" y="1199"/>
                      <a:pt x="413" y="1199"/>
                    </a:cubicBezTo>
                    <a:cubicBezTo>
                      <a:pt x="413" y="1199"/>
                      <a:pt x="413" y="1199"/>
                      <a:pt x="413" y="1199"/>
                    </a:cubicBezTo>
                    <a:cubicBezTo>
                      <a:pt x="354" y="1175"/>
                      <a:pt x="300" y="1147"/>
                      <a:pt x="253" y="1115"/>
                    </a:cubicBezTo>
                    <a:cubicBezTo>
                      <a:pt x="189" y="1073"/>
                      <a:pt x="142" y="1028"/>
                      <a:pt x="110" y="981"/>
                    </a:cubicBezTo>
                    <a:cubicBezTo>
                      <a:pt x="94" y="963"/>
                      <a:pt x="80" y="944"/>
                      <a:pt x="68" y="925"/>
                    </a:cubicBezTo>
                    <a:cubicBezTo>
                      <a:pt x="33" y="870"/>
                      <a:pt x="13" y="811"/>
                      <a:pt x="11" y="751"/>
                    </a:cubicBezTo>
                    <a:cubicBezTo>
                      <a:pt x="7" y="768"/>
                      <a:pt x="4" y="785"/>
                      <a:pt x="3" y="802"/>
                    </a:cubicBezTo>
                    <a:cubicBezTo>
                      <a:pt x="0" y="834"/>
                      <a:pt x="4" y="864"/>
                      <a:pt x="7" y="893"/>
                    </a:cubicBezTo>
                    <a:cubicBezTo>
                      <a:pt x="8" y="898"/>
                      <a:pt x="9" y="904"/>
                      <a:pt x="9" y="909"/>
                    </a:cubicBezTo>
                    <a:cubicBezTo>
                      <a:pt x="22" y="1021"/>
                      <a:pt x="22" y="1021"/>
                      <a:pt x="22" y="1021"/>
                    </a:cubicBezTo>
                    <a:cubicBezTo>
                      <a:pt x="23" y="1025"/>
                      <a:pt x="23" y="1029"/>
                      <a:pt x="24" y="1033"/>
                    </a:cubicBezTo>
                    <a:cubicBezTo>
                      <a:pt x="25" y="1048"/>
                      <a:pt x="27" y="1064"/>
                      <a:pt x="30" y="1080"/>
                    </a:cubicBezTo>
                    <a:cubicBezTo>
                      <a:pt x="34" y="1101"/>
                      <a:pt x="40" y="1121"/>
                      <a:pt x="47" y="1140"/>
                    </a:cubicBezTo>
                    <a:cubicBezTo>
                      <a:pt x="61" y="1175"/>
                      <a:pt x="80" y="1208"/>
                      <a:pt x="103" y="1239"/>
                    </a:cubicBezTo>
                    <a:cubicBezTo>
                      <a:pt x="146" y="1295"/>
                      <a:pt x="202" y="1344"/>
                      <a:pt x="275" y="1390"/>
                    </a:cubicBezTo>
                    <a:cubicBezTo>
                      <a:pt x="304" y="1409"/>
                      <a:pt x="335" y="1426"/>
                      <a:pt x="366" y="1441"/>
                    </a:cubicBezTo>
                    <a:close/>
                    <a:moveTo>
                      <a:pt x="64" y="773"/>
                    </a:moveTo>
                    <a:cubicBezTo>
                      <a:pt x="67" y="798"/>
                      <a:pt x="74" y="823"/>
                      <a:pt x="84" y="848"/>
                    </a:cubicBezTo>
                    <a:cubicBezTo>
                      <a:pt x="107" y="785"/>
                      <a:pt x="165" y="713"/>
                      <a:pt x="209" y="677"/>
                    </a:cubicBezTo>
                    <a:cubicBezTo>
                      <a:pt x="272" y="628"/>
                      <a:pt x="353" y="583"/>
                      <a:pt x="451" y="545"/>
                    </a:cubicBezTo>
                    <a:cubicBezTo>
                      <a:pt x="515" y="521"/>
                      <a:pt x="582" y="501"/>
                      <a:pt x="652" y="486"/>
                    </a:cubicBezTo>
                    <a:cubicBezTo>
                      <a:pt x="652" y="314"/>
                      <a:pt x="652" y="314"/>
                      <a:pt x="652" y="314"/>
                    </a:cubicBezTo>
                    <a:cubicBezTo>
                      <a:pt x="640" y="317"/>
                      <a:pt x="627" y="320"/>
                      <a:pt x="615" y="323"/>
                    </a:cubicBezTo>
                    <a:cubicBezTo>
                      <a:pt x="544" y="340"/>
                      <a:pt x="476" y="361"/>
                      <a:pt x="413" y="386"/>
                    </a:cubicBezTo>
                    <a:cubicBezTo>
                      <a:pt x="345" y="413"/>
                      <a:pt x="288" y="442"/>
                      <a:pt x="238" y="474"/>
                    </a:cubicBezTo>
                    <a:cubicBezTo>
                      <a:pt x="204" y="496"/>
                      <a:pt x="178" y="516"/>
                      <a:pt x="153" y="537"/>
                    </a:cubicBezTo>
                    <a:cubicBezTo>
                      <a:pt x="142" y="547"/>
                      <a:pt x="131" y="556"/>
                      <a:pt x="122" y="566"/>
                    </a:cubicBezTo>
                    <a:cubicBezTo>
                      <a:pt x="81" y="622"/>
                      <a:pt x="60" y="684"/>
                      <a:pt x="62" y="747"/>
                    </a:cubicBezTo>
                    <a:cubicBezTo>
                      <a:pt x="62" y="756"/>
                      <a:pt x="63" y="764"/>
                      <a:pt x="64" y="773"/>
                    </a:cubicBezTo>
                    <a:close/>
                    <a:moveTo>
                      <a:pt x="1928" y="693"/>
                    </a:moveTo>
                    <a:cubicBezTo>
                      <a:pt x="1966" y="727"/>
                      <a:pt x="2007" y="795"/>
                      <a:pt x="2021" y="856"/>
                    </a:cubicBezTo>
                    <a:cubicBezTo>
                      <a:pt x="2034" y="828"/>
                      <a:pt x="2042" y="798"/>
                      <a:pt x="2045" y="768"/>
                    </a:cubicBezTo>
                    <a:cubicBezTo>
                      <a:pt x="2046" y="761"/>
                      <a:pt x="2047" y="754"/>
                      <a:pt x="2047" y="747"/>
                    </a:cubicBezTo>
                    <a:cubicBezTo>
                      <a:pt x="2049" y="670"/>
                      <a:pt x="2018" y="595"/>
                      <a:pt x="1958" y="530"/>
                    </a:cubicBezTo>
                    <a:cubicBezTo>
                      <a:pt x="1924" y="501"/>
                      <a:pt x="1884" y="473"/>
                      <a:pt x="1839" y="447"/>
                    </a:cubicBezTo>
                    <a:cubicBezTo>
                      <a:pt x="1782" y="415"/>
                      <a:pt x="1718" y="387"/>
                      <a:pt x="1639" y="359"/>
                    </a:cubicBezTo>
                    <a:cubicBezTo>
                      <a:pt x="1584" y="340"/>
                      <a:pt x="1524" y="324"/>
                      <a:pt x="1457" y="310"/>
                    </a:cubicBezTo>
                    <a:cubicBezTo>
                      <a:pt x="1457" y="482"/>
                      <a:pt x="1457" y="482"/>
                      <a:pt x="1457" y="482"/>
                    </a:cubicBezTo>
                    <a:cubicBezTo>
                      <a:pt x="1542" y="500"/>
                      <a:pt x="1625" y="525"/>
                      <a:pt x="1700" y="556"/>
                    </a:cubicBezTo>
                    <a:cubicBezTo>
                      <a:pt x="1795" y="595"/>
                      <a:pt x="1871" y="642"/>
                      <a:pt x="1928" y="693"/>
                    </a:cubicBezTo>
                    <a:close/>
                    <a:moveTo>
                      <a:pt x="1054" y="814"/>
                    </a:moveTo>
                    <a:cubicBezTo>
                      <a:pt x="1186" y="814"/>
                      <a:pt x="1408" y="789"/>
                      <a:pt x="1408" y="696"/>
                    </a:cubicBezTo>
                    <a:cubicBezTo>
                      <a:pt x="1408" y="118"/>
                      <a:pt x="1408" y="118"/>
                      <a:pt x="1408" y="118"/>
                    </a:cubicBezTo>
                    <a:cubicBezTo>
                      <a:pt x="1408" y="25"/>
                      <a:pt x="1186" y="0"/>
                      <a:pt x="1054" y="0"/>
                    </a:cubicBezTo>
                    <a:cubicBezTo>
                      <a:pt x="923" y="0"/>
                      <a:pt x="701" y="25"/>
                      <a:pt x="701" y="118"/>
                    </a:cubicBezTo>
                    <a:cubicBezTo>
                      <a:pt x="701" y="696"/>
                      <a:pt x="701" y="696"/>
                      <a:pt x="701" y="696"/>
                    </a:cubicBezTo>
                    <a:cubicBezTo>
                      <a:pt x="701" y="789"/>
                      <a:pt x="923" y="814"/>
                      <a:pt x="1054" y="814"/>
                    </a:cubicBezTo>
                    <a:close/>
                    <a:moveTo>
                      <a:pt x="1054" y="35"/>
                    </a:moveTo>
                    <a:cubicBezTo>
                      <a:pt x="1219" y="35"/>
                      <a:pt x="1352" y="71"/>
                      <a:pt x="1352" y="116"/>
                    </a:cubicBezTo>
                    <a:cubicBezTo>
                      <a:pt x="1352" y="161"/>
                      <a:pt x="1219" y="197"/>
                      <a:pt x="1054" y="197"/>
                    </a:cubicBezTo>
                    <a:cubicBezTo>
                      <a:pt x="890" y="197"/>
                      <a:pt x="757" y="161"/>
                      <a:pt x="757" y="116"/>
                    </a:cubicBezTo>
                    <a:cubicBezTo>
                      <a:pt x="757" y="71"/>
                      <a:pt x="890" y="35"/>
                      <a:pt x="1054" y="3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111473" tIns="55755" rIns="111473" bIns="5575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900" dirty="0"/>
              </a:p>
            </p:txBody>
          </p:sp>
        </p:grpSp>
        <p:pic>
          <p:nvPicPr>
            <p:cNvPr id="81" name="Picture 30" descr="service-based.pn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49367" y="2944770"/>
              <a:ext cx="737994" cy="765058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75745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云通讯平台总体架构</a:t>
            </a:r>
            <a:endParaRPr lang="zh-CN" altLang="en-US" dirty="0"/>
          </a:p>
        </p:txBody>
      </p:sp>
      <p:grpSp>
        <p:nvGrpSpPr>
          <p:cNvPr id="429" name="Group 1124"/>
          <p:cNvGrpSpPr>
            <a:grpSpLocks noChangeAspect="1"/>
          </p:cNvGrpSpPr>
          <p:nvPr/>
        </p:nvGrpSpPr>
        <p:grpSpPr bwMode="auto">
          <a:xfrm>
            <a:off x="4929190" y="4308865"/>
            <a:ext cx="642942" cy="442308"/>
            <a:chOff x="2712" y="564"/>
            <a:chExt cx="720" cy="492"/>
          </a:xfrm>
        </p:grpSpPr>
        <p:sp>
          <p:nvSpPr>
            <p:cNvPr id="439" name="AutoShape 1125"/>
            <p:cNvSpPr>
              <a:spLocks noChangeAspect="1" noChangeArrowheads="1" noTextEdit="1"/>
            </p:cNvSpPr>
            <p:nvPr/>
          </p:nvSpPr>
          <p:spPr bwMode="auto">
            <a:xfrm>
              <a:off x="2712" y="564"/>
              <a:ext cx="720" cy="4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" name="Freeform 1126"/>
            <p:cNvSpPr>
              <a:spLocks/>
            </p:cNvSpPr>
            <p:nvPr/>
          </p:nvSpPr>
          <p:spPr bwMode="auto">
            <a:xfrm>
              <a:off x="3152" y="805"/>
              <a:ext cx="280" cy="245"/>
            </a:xfrm>
            <a:custGeom>
              <a:avLst/>
              <a:gdLst>
                <a:gd name="T0" fmla="*/ 0 w 280"/>
                <a:gd name="T1" fmla="*/ 164 h 245"/>
                <a:gd name="T2" fmla="*/ 280 w 280"/>
                <a:gd name="T3" fmla="*/ 0 h 245"/>
                <a:gd name="T4" fmla="*/ 280 w 280"/>
                <a:gd name="T5" fmla="*/ 80 h 245"/>
                <a:gd name="T6" fmla="*/ 0 w 280"/>
                <a:gd name="T7" fmla="*/ 245 h 245"/>
                <a:gd name="T8" fmla="*/ 0 w 280"/>
                <a:gd name="T9" fmla="*/ 164 h 245"/>
                <a:gd name="T10" fmla="*/ 0 w 280"/>
                <a:gd name="T11" fmla="*/ 164 h 2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0" h="245">
                  <a:moveTo>
                    <a:pt x="0" y="164"/>
                  </a:moveTo>
                  <a:lnTo>
                    <a:pt x="280" y="0"/>
                  </a:lnTo>
                  <a:lnTo>
                    <a:pt x="280" y="80"/>
                  </a:lnTo>
                  <a:lnTo>
                    <a:pt x="0" y="245"/>
                  </a:lnTo>
                  <a:lnTo>
                    <a:pt x="0" y="164"/>
                  </a:lnTo>
                  <a:close/>
                </a:path>
              </a:pathLst>
            </a:custGeom>
            <a:solidFill>
              <a:srgbClr val="31367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" name="Freeform 1127"/>
            <p:cNvSpPr>
              <a:spLocks/>
            </p:cNvSpPr>
            <p:nvPr/>
          </p:nvSpPr>
          <p:spPr bwMode="auto">
            <a:xfrm>
              <a:off x="2735" y="564"/>
              <a:ext cx="697" cy="405"/>
            </a:xfrm>
            <a:custGeom>
              <a:avLst/>
              <a:gdLst>
                <a:gd name="T0" fmla="*/ 0 w 697"/>
                <a:gd name="T1" fmla="*/ 164 h 405"/>
                <a:gd name="T2" fmla="*/ 280 w 697"/>
                <a:gd name="T3" fmla="*/ 0 h 405"/>
                <a:gd name="T4" fmla="*/ 697 w 697"/>
                <a:gd name="T5" fmla="*/ 241 h 405"/>
                <a:gd name="T6" fmla="*/ 417 w 697"/>
                <a:gd name="T7" fmla="*/ 405 h 405"/>
                <a:gd name="T8" fmla="*/ 0 w 697"/>
                <a:gd name="T9" fmla="*/ 164 h 405"/>
                <a:gd name="T10" fmla="*/ 0 w 697"/>
                <a:gd name="T11" fmla="*/ 164 h 4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97" h="405">
                  <a:moveTo>
                    <a:pt x="0" y="164"/>
                  </a:moveTo>
                  <a:lnTo>
                    <a:pt x="280" y="0"/>
                  </a:lnTo>
                  <a:lnTo>
                    <a:pt x="697" y="241"/>
                  </a:lnTo>
                  <a:lnTo>
                    <a:pt x="417" y="405"/>
                  </a:lnTo>
                  <a:lnTo>
                    <a:pt x="0" y="164"/>
                  </a:lnTo>
                  <a:close/>
                </a:path>
              </a:pathLst>
            </a:custGeom>
            <a:solidFill>
              <a:srgbClr val="5766A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2" name="Freeform 1128"/>
            <p:cNvSpPr>
              <a:spLocks/>
            </p:cNvSpPr>
            <p:nvPr/>
          </p:nvSpPr>
          <p:spPr bwMode="auto">
            <a:xfrm>
              <a:off x="2735" y="728"/>
              <a:ext cx="417" cy="322"/>
            </a:xfrm>
            <a:custGeom>
              <a:avLst/>
              <a:gdLst>
                <a:gd name="T0" fmla="*/ 417 w 417"/>
                <a:gd name="T1" fmla="*/ 241 h 322"/>
                <a:gd name="T2" fmla="*/ 417 w 417"/>
                <a:gd name="T3" fmla="*/ 322 h 322"/>
                <a:gd name="T4" fmla="*/ 0 w 417"/>
                <a:gd name="T5" fmla="*/ 81 h 322"/>
                <a:gd name="T6" fmla="*/ 0 w 417"/>
                <a:gd name="T7" fmla="*/ 0 h 322"/>
                <a:gd name="T8" fmla="*/ 417 w 417"/>
                <a:gd name="T9" fmla="*/ 241 h 322"/>
                <a:gd name="T10" fmla="*/ 417 w 417"/>
                <a:gd name="T11" fmla="*/ 241 h 3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7" h="322">
                  <a:moveTo>
                    <a:pt x="417" y="241"/>
                  </a:moveTo>
                  <a:lnTo>
                    <a:pt x="417" y="322"/>
                  </a:lnTo>
                  <a:lnTo>
                    <a:pt x="0" y="81"/>
                  </a:lnTo>
                  <a:lnTo>
                    <a:pt x="0" y="0"/>
                  </a:lnTo>
                  <a:lnTo>
                    <a:pt x="417" y="241"/>
                  </a:lnTo>
                  <a:close/>
                </a:path>
              </a:pathLst>
            </a:custGeom>
            <a:solidFill>
              <a:srgbClr val="454F8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" name="Freeform 1129"/>
            <p:cNvSpPr>
              <a:spLocks/>
            </p:cNvSpPr>
            <p:nvPr/>
          </p:nvSpPr>
          <p:spPr bwMode="auto">
            <a:xfrm>
              <a:off x="2723" y="730"/>
              <a:ext cx="428" cy="245"/>
            </a:xfrm>
            <a:custGeom>
              <a:avLst/>
              <a:gdLst>
                <a:gd name="T0" fmla="*/ 418 w 428"/>
                <a:gd name="T1" fmla="*/ 245 h 245"/>
                <a:gd name="T2" fmla="*/ 0 w 428"/>
                <a:gd name="T3" fmla="*/ 4 h 245"/>
                <a:gd name="T4" fmla="*/ 9 w 428"/>
                <a:gd name="T5" fmla="*/ 0 h 245"/>
                <a:gd name="T6" fmla="*/ 428 w 428"/>
                <a:gd name="T7" fmla="*/ 240 h 245"/>
                <a:gd name="T8" fmla="*/ 418 w 428"/>
                <a:gd name="T9" fmla="*/ 245 h 2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8" h="245">
                  <a:moveTo>
                    <a:pt x="418" y="245"/>
                  </a:moveTo>
                  <a:lnTo>
                    <a:pt x="0" y="4"/>
                  </a:lnTo>
                  <a:lnTo>
                    <a:pt x="9" y="0"/>
                  </a:lnTo>
                  <a:lnTo>
                    <a:pt x="428" y="240"/>
                  </a:lnTo>
                  <a:lnTo>
                    <a:pt x="418" y="245"/>
                  </a:lnTo>
                  <a:close/>
                </a:path>
              </a:pathLst>
            </a:custGeom>
            <a:solidFill>
              <a:srgbClr val="5766A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" name="Freeform 1130"/>
            <p:cNvSpPr>
              <a:spLocks/>
            </p:cNvSpPr>
            <p:nvPr/>
          </p:nvSpPr>
          <p:spPr bwMode="auto">
            <a:xfrm>
              <a:off x="2712" y="734"/>
              <a:ext cx="429" cy="245"/>
            </a:xfrm>
            <a:custGeom>
              <a:avLst/>
              <a:gdLst>
                <a:gd name="T0" fmla="*/ 426 w 429"/>
                <a:gd name="T1" fmla="*/ 245 h 245"/>
                <a:gd name="T2" fmla="*/ 200 w 429"/>
                <a:gd name="T3" fmla="*/ 139 h 245"/>
                <a:gd name="T4" fmla="*/ 0 w 429"/>
                <a:gd name="T5" fmla="*/ 25 h 245"/>
                <a:gd name="T6" fmla="*/ 11 w 429"/>
                <a:gd name="T7" fmla="*/ 0 h 245"/>
                <a:gd name="T8" fmla="*/ 429 w 429"/>
                <a:gd name="T9" fmla="*/ 241 h 245"/>
                <a:gd name="T10" fmla="*/ 426 w 429"/>
                <a:gd name="T11" fmla="*/ 245 h 2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9" h="245">
                  <a:moveTo>
                    <a:pt x="426" y="245"/>
                  </a:moveTo>
                  <a:lnTo>
                    <a:pt x="200" y="139"/>
                  </a:lnTo>
                  <a:lnTo>
                    <a:pt x="0" y="25"/>
                  </a:lnTo>
                  <a:lnTo>
                    <a:pt x="11" y="0"/>
                  </a:lnTo>
                  <a:lnTo>
                    <a:pt x="429" y="241"/>
                  </a:lnTo>
                  <a:lnTo>
                    <a:pt x="426" y="245"/>
                  </a:lnTo>
                  <a:close/>
                </a:path>
              </a:pathLst>
            </a:custGeom>
            <a:solidFill>
              <a:srgbClr val="4B579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" name="Freeform 1131"/>
            <p:cNvSpPr>
              <a:spLocks/>
            </p:cNvSpPr>
            <p:nvPr/>
          </p:nvSpPr>
          <p:spPr bwMode="auto">
            <a:xfrm>
              <a:off x="3130" y="970"/>
              <a:ext cx="21" cy="86"/>
            </a:xfrm>
            <a:custGeom>
              <a:avLst/>
              <a:gdLst>
                <a:gd name="T0" fmla="*/ 21 w 21"/>
                <a:gd name="T1" fmla="*/ 0 h 86"/>
                <a:gd name="T2" fmla="*/ 21 w 21"/>
                <a:gd name="T3" fmla="*/ 81 h 86"/>
                <a:gd name="T4" fmla="*/ 11 w 21"/>
                <a:gd name="T5" fmla="*/ 86 h 86"/>
                <a:gd name="T6" fmla="*/ 0 w 21"/>
                <a:gd name="T7" fmla="*/ 81 h 86"/>
                <a:gd name="T8" fmla="*/ 0 w 21"/>
                <a:gd name="T9" fmla="*/ 64 h 86"/>
                <a:gd name="T10" fmla="*/ 8 w 21"/>
                <a:gd name="T11" fmla="*/ 9 h 86"/>
                <a:gd name="T12" fmla="*/ 11 w 21"/>
                <a:gd name="T13" fmla="*/ 5 h 86"/>
                <a:gd name="T14" fmla="*/ 21 w 21"/>
                <a:gd name="T15" fmla="*/ 0 h 8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" h="86">
                  <a:moveTo>
                    <a:pt x="21" y="0"/>
                  </a:moveTo>
                  <a:lnTo>
                    <a:pt x="21" y="81"/>
                  </a:lnTo>
                  <a:lnTo>
                    <a:pt x="11" y="86"/>
                  </a:lnTo>
                  <a:lnTo>
                    <a:pt x="0" y="81"/>
                  </a:lnTo>
                  <a:lnTo>
                    <a:pt x="0" y="64"/>
                  </a:lnTo>
                  <a:lnTo>
                    <a:pt x="8" y="9"/>
                  </a:lnTo>
                  <a:lnTo>
                    <a:pt x="11" y="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31367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" name="Freeform 1132"/>
            <p:cNvSpPr>
              <a:spLocks/>
            </p:cNvSpPr>
            <p:nvPr/>
          </p:nvSpPr>
          <p:spPr bwMode="auto">
            <a:xfrm>
              <a:off x="2712" y="759"/>
              <a:ext cx="421" cy="292"/>
            </a:xfrm>
            <a:custGeom>
              <a:avLst/>
              <a:gdLst>
                <a:gd name="T0" fmla="*/ 421 w 421"/>
                <a:gd name="T1" fmla="*/ 274 h 292"/>
                <a:gd name="T2" fmla="*/ 418 w 421"/>
                <a:gd name="T3" fmla="*/ 275 h 292"/>
                <a:gd name="T4" fmla="*/ 418 w 421"/>
                <a:gd name="T5" fmla="*/ 240 h 292"/>
                <a:gd name="T6" fmla="*/ 0 w 421"/>
                <a:gd name="T7" fmla="*/ 0 h 292"/>
                <a:gd name="T8" fmla="*/ 0 w 421"/>
                <a:gd name="T9" fmla="*/ 4 h 292"/>
                <a:gd name="T10" fmla="*/ 2 w 421"/>
                <a:gd name="T11" fmla="*/ 5 h 292"/>
                <a:gd name="T12" fmla="*/ 2 w 421"/>
                <a:gd name="T13" fmla="*/ 18 h 292"/>
                <a:gd name="T14" fmla="*/ 0 w 421"/>
                <a:gd name="T15" fmla="*/ 19 h 292"/>
                <a:gd name="T16" fmla="*/ 6 w 421"/>
                <a:gd name="T17" fmla="*/ 46 h 292"/>
                <a:gd name="T18" fmla="*/ 418 w 421"/>
                <a:gd name="T19" fmla="*/ 292 h 292"/>
                <a:gd name="T20" fmla="*/ 418 w 421"/>
                <a:gd name="T21" fmla="*/ 288 h 292"/>
                <a:gd name="T22" fmla="*/ 421 w 421"/>
                <a:gd name="T23" fmla="*/ 287 h 292"/>
                <a:gd name="T24" fmla="*/ 421 w 421"/>
                <a:gd name="T25" fmla="*/ 274 h 29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21" h="292">
                  <a:moveTo>
                    <a:pt x="421" y="274"/>
                  </a:moveTo>
                  <a:lnTo>
                    <a:pt x="418" y="275"/>
                  </a:lnTo>
                  <a:lnTo>
                    <a:pt x="418" y="240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5"/>
                  </a:lnTo>
                  <a:lnTo>
                    <a:pt x="2" y="18"/>
                  </a:lnTo>
                  <a:lnTo>
                    <a:pt x="0" y="19"/>
                  </a:lnTo>
                  <a:lnTo>
                    <a:pt x="6" y="46"/>
                  </a:lnTo>
                  <a:lnTo>
                    <a:pt x="418" y="292"/>
                  </a:lnTo>
                  <a:lnTo>
                    <a:pt x="418" y="288"/>
                  </a:lnTo>
                  <a:lnTo>
                    <a:pt x="421" y="287"/>
                  </a:lnTo>
                  <a:lnTo>
                    <a:pt x="421" y="274"/>
                  </a:lnTo>
                  <a:close/>
                </a:path>
              </a:pathLst>
            </a:custGeom>
            <a:solidFill>
              <a:srgbClr val="6C7AB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" name="Freeform 1133"/>
            <p:cNvSpPr>
              <a:spLocks/>
            </p:cNvSpPr>
            <p:nvPr/>
          </p:nvSpPr>
          <p:spPr bwMode="auto">
            <a:xfrm>
              <a:off x="2712" y="777"/>
              <a:ext cx="421" cy="272"/>
            </a:xfrm>
            <a:custGeom>
              <a:avLst/>
              <a:gdLst>
                <a:gd name="T0" fmla="*/ 418 w 1790"/>
                <a:gd name="T1" fmla="*/ 270 h 1151"/>
                <a:gd name="T2" fmla="*/ 421 w 1790"/>
                <a:gd name="T3" fmla="*/ 269 h 1151"/>
                <a:gd name="T4" fmla="*/ 180 w 1790"/>
                <a:gd name="T5" fmla="*/ 131 h 1151"/>
                <a:gd name="T6" fmla="*/ 113 w 1790"/>
                <a:gd name="T7" fmla="*/ 63 h 1151"/>
                <a:gd name="T8" fmla="*/ 2 w 1790"/>
                <a:gd name="T9" fmla="*/ 0 h 1151"/>
                <a:gd name="T10" fmla="*/ 0 w 1790"/>
                <a:gd name="T11" fmla="*/ 1 h 1151"/>
                <a:gd name="T12" fmla="*/ 1 w 1790"/>
                <a:gd name="T13" fmla="*/ 4 h 1151"/>
                <a:gd name="T14" fmla="*/ 114 w 1790"/>
                <a:gd name="T15" fmla="*/ 69 h 1151"/>
                <a:gd name="T16" fmla="*/ 175 w 1790"/>
                <a:gd name="T17" fmla="*/ 132 h 1151"/>
                <a:gd name="T18" fmla="*/ 418 w 1790"/>
                <a:gd name="T19" fmla="*/ 272 h 1151"/>
                <a:gd name="T20" fmla="*/ 418 w 1790"/>
                <a:gd name="T21" fmla="*/ 270 h 115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790" h="1151">
                  <a:moveTo>
                    <a:pt x="1777" y="1143"/>
                  </a:moveTo>
                  <a:cubicBezTo>
                    <a:pt x="1790" y="1140"/>
                    <a:pt x="1790" y="1140"/>
                    <a:pt x="1790" y="1140"/>
                  </a:cubicBezTo>
                  <a:cubicBezTo>
                    <a:pt x="1790" y="1140"/>
                    <a:pt x="780" y="563"/>
                    <a:pt x="765" y="555"/>
                  </a:cubicBezTo>
                  <a:cubicBezTo>
                    <a:pt x="675" y="503"/>
                    <a:pt x="565" y="314"/>
                    <a:pt x="481" y="265"/>
                  </a:cubicBezTo>
                  <a:cubicBezTo>
                    <a:pt x="463" y="255"/>
                    <a:pt x="8" y="0"/>
                    <a:pt x="8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77" y="227"/>
                    <a:pt x="486" y="291"/>
                  </a:cubicBezTo>
                  <a:cubicBezTo>
                    <a:pt x="557" y="333"/>
                    <a:pt x="651" y="502"/>
                    <a:pt x="745" y="557"/>
                  </a:cubicBezTo>
                  <a:cubicBezTo>
                    <a:pt x="1134" y="781"/>
                    <a:pt x="1777" y="1151"/>
                    <a:pt x="1777" y="1151"/>
                  </a:cubicBezTo>
                  <a:lnTo>
                    <a:pt x="1777" y="11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8" name="Freeform 1134"/>
            <p:cNvSpPr>
              <a:spLocks noEditPoints="1"/>
            </p:cNvSpPr>
            <p:nvPr/>
          </p:nvSpPr>
          <p:spPr bwMode="auto">
            <a:xfrm>
              <a:off x="2712" y="759"/>
              <a:ext cx="426" cy="292"/>
            </a:xfrm>
            <a:custGeom>
              <a:avLst/>
              <a:gdLst>
                <a:gd name="T0" fmla="*/ 251 w 1810"/>
                <a:gd name="T1" fmla="*/ 179 h 1237"/>
                <a:gd name="T2" fmla="*/ 418 w 1810"/>
                <a:gd name="T3" fmla="*/ 275 h 1237"/>
                <a:gd name="T4" fmla="*/ 426 w 1810"/>
                <a:gd name="T5" fmla="*/ 220 h 1237"/>
                <a:gd name="T6" fmla="*/ 203 w 1810"/>
                <a:gd name="T7" fmla="*/ 114 h 1237"/>
                <a:gd name="T8" fmla="*/ 0 w 1810"/>
                <a:gd name="T9" fmla="*/ 0 h 1237"/>
                <a:gd name="T10" fmla="*/ 0 w 1810"/>
                <a:gd name="T11" fmla="*/ 4 h 1237"/>
                <a:gd name="T12" fmla="*/ 180 w 1810"/>
                <a:gd name="T13" fmla="*/ 106 h 1237"/>
                <a:gd name="T14" fmla="*/ 251 w 1810"/>
                <a:gd name="T15" fmla="*/ 179 h 1237"/>
                <a:gd name="T16" fmla="*/ 418 w 1810"/>
                <a:gd name="T17" fmla="*/ 288 h 1237"/>
                <a:gd name="T18" fmla="*/ 180 w 1810"/>
                <a:gd name="T19" fmla="*/ 151 h 1237"/>
                <a:gd name="T20" fmla="*/ 113 w 1810"/>
                <a:gd name="T21" fmla="*/ 83 h 1237"/>
                <a:gd name="T22" fmla="*/ 0 w 1810"/>
                <a:gd name="T23" fmla="*/ 19 h 1237"/>
                <a:gd name="T24" fmla="*/ 7 w 1810"/>
                <a:gd name="T25" fmla="*/ 47 h 1237"/>
                <a:gd name="T26" fmla="*/ 165 w 1810"/>
                <a:gd name="T27" fmla="*/ 146 h 1237"/>
                <a:gd name="T28" fmla="*/ 418 w 1810"/>
                <a:gd name="T29" fmla="*/ 292 h 1237"/>
                <a:gd name="T30" fmla="*/ 418 w 1810"/>
                <a:gd name="T31" fmla="*/ 288 h 123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810" h="1237">
                  <a:moveTo>
                    <a:pt x="1066" y="759"/>
                  </a:moveTo>
                  <a:cubicBezTo>
                    <a:pt x="1078" y="766"/>
                    <a:pt x="1732" y="1141"/>
                    <a:pt x="1777" y="1166"/>
                  </a:cubicBezTo>
                  <a:cubicBezTo>
                    <a:pt x="1810" y="934"/>
                    <a:pt x="1810" y="934"/>
                    <a:pt x="1810" y="934"/>
                  </a:cubicBezTo>
                  <a:cubicBezTo>
                    <a:pt x="1810" y="934"/>
                    <a:pt x="1071" y="596"/>
                    <a:pt x="864" y="482"/>
                  </a:cubicBezTo>
                  <a:cubicBezTo>
                    <a:pt x="805" y="450"/>
                    <a:pt x="0" y="0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64" y="54"/>
                    <a:pt x="757" y="445"/>
                    <a:pt x="766" y="451"/>
                  </a:cubicBezTo>
                  <a:cubicBezTo>
                    <a:pt x="856" y="503"/>
                    <a:pt x="969" y="704"/>
                    <a:pt x="1066" y="759"/>
                  </a:cubicBezTo>
                  <a:close/>
                  <a:moveTo>
                    <a:pt x="1777" y="1221"/>
                  </a:moveTo>
                  <a:cubicBezTo>
                    <a:pt x="1720" y="1188"/>
                    <a:pt x="780" y="649"/>
                    <a:pt x="765" y="641"/>
                  </a:cubicBezTo>
                  <a:cubicBezTo>
                    <a:pt x="675" y="590"/>
                    <a:pt x="565" y="400"/>
                    <a:pt x="481" y="352"/>
                  </a:cubicBezTo>
                  <a:cubicBezTo>
                    <a:pt x="463" y="341"/>
                    <a:pt x="52" y="112"/>
                    <a:pt x="0" y="82"/>
                  </a:cubicBezTo>
                  <a:cubicBezTo>
                    <a:pt x="28" y="197"/>
                    <a:pt x="28" y="197"/>
                    <a:pt x="28" y="197"/>
                  </a:cubicBezTo>
                  <a:cubicBezTo>
                    <a:pt x="701" y="617"/>
                    <a:pt x="701" y="617"/>
                    <a:pt x="701" y="617"/>
                  </a:cubicBezTo>
                  <a:cubicBezTo>
                    <a:pt x="1777" y="1237"/>
                    <a:pt x="1777" y="1237"/>
                    <a:pt x="1777" y="1237"/>
                  </a:cubicBezTo>
                  <a:lnTo>
                    <a:pt x="1777" y="1221"/>
                  </a:lnTo>
                  <a:close/>
                </a:path>
              </a:pathLst>
            </a:custGeom>
            <a:solidFill>
              <a:srgbClr val="454F8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" name="Freeform 1135"/>
            <p:cNvSpPr>
              <a:spLocks/>
            </p:cNvSpPr>
            <p:nvPr/>
          </p:nvSpPr>
          <p:spPr bwMode="auto">
            <a:xfrm>
              <a:off x="3103" y="981"/>
              <a:ext cx="19" cy="21"/>
            </a:xfrm>
            <a:custGeom>
              <a:avLst/>
              <a:gdLst>
                <a:gd name="T0" fmla="*/ 8 w 81"/>
                <a:gd name="T1" fmla="*/ 4 h 90"/>
                <a:gd name="T2" fmla="*/ 6 w 81"/>
                <a:gd name="T3" fmla="*/ 7 h 90"/>
                <a:gd name="T4" fmla="*/ 7 w 81"/>
                <a:gd name="T5" fmla="*/ 12 h 90"/>
                <a:gd name="T6" fmla="*/ 12 w 81"/>
                <a:gd name="T7" fmla="*/ 16 h 90"/>
                <a:gd name="T8" fmla="*/ 12 w 81"/>
                <a:gd name="T9" fmla="*/ 17 h 90"/>
                <a:gd name="T10" fmla="*/ 17 w 81"/>
                <a:gd name="T11" fmla="*/ 19 h 90"/>
                <a:gd name="T12" fmla="*/ 17 w 81"/>
                <a:gd name="T13" fmla="*/ 21 h 90"/>
                <a:gd name="T14" fmla="*/ 11 w 81"/>
                <a:gd name="T15" fmla="*/ 18 h 90"/>
                <a:gd name="T16" fmla="*/ 2 w 81"/>
                <a:gd name="T17" fmla="*/ 11 h 90"/>
                <a:gd name="T18" fmla="*/ 0 w 81"/>
                <a:gd name="T19" fmla="*/ 4 h 90"/>
                <a:gd name="T20" fmla="*/ 4 w 81"/>
                <a:gd name="T21" fmla="*/ 0 h 90"/>
                <a:gd name="T22" fmla="*/ 13 w 81"/>
                <a:gd name="T23" fmla="*/ 4 h 90"/>
                <a:gd name="T24" fmla="*/ 19 w 81"/>
                <a:gd name="T25" fmla="*/ 7 h 90"/>
                <a:gd name="T26" fmla="*/ 19 w 81"/>
                <a:gd name="T27" fmla="*/ 10 h 90"/>
                <a:gd name="T28" fmla="*/ 14 w 81"/>
                <a:gd name="T29" fmla="*/ 6 h 90"/>
                <a:gd name="T30" fmla="*/ 8 w 81"/>
                <a:gd name="T31" fmla="*/ 4 h 9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81" h="90">
                  <a:moveTo>
                    <a:pt x="33" y="19"/>
                  </a:moveTo>
                  <a:cubicBezTo>
                    <a:pt x="28" y="20"/>
                    <a:pt x="26" y="25"/>
                    <a:pt x="24" y="31"/>
                  </a:cubicBezTo>
                  <a:cubicBezTo>
                    <a:pt x="23" y="40"/>
                    <a:pt x="25" y="46"/>
                    <a:pt x="30" y="53"/>
                  </a:cubicBezTo>
                  <a:cubicBezTo>
                    <a:pt x="35" y="59"/>
                    <a:pt x="42" y="65"/>
                    <a:pt x="50" y="70"/>
                  </a:cubicBezTo>
                  <a:cubicBezTo>
                    <a:pt x="51" y="70"/>
                    <a:pt x="52" y="71"/>
                    <a:pt x="53" y="71"/>
                  </a:cubicBezTo>
                  <a:cubicBezTo>
                    <a:pt x="61" y="76"/>
                    <a:pt x="64" y="77"/>
                    <a:pt x="73" y="81"/>
                  </a:cubicBezTo>
                  <a:cubicBezTo>
                    <a:pt x="71" y="90"/>
                    <a:pt x="71" y="90"/>
                    <a:pt x="71" y="90"/>
                  </a:cubicBezTo>
                  <a:cubicBezTo>
                    <a:pt x="64" y="86"/>
                    <a:pt x="55" y="82"/>
                    <a:pt x="48" y="78"/>
                  </a:cubicBezTo>
                  <a:cubicBezTo>
                    <a:pt x="32" y="68"/>
                    <a:pt x="15" y="56"/>
                    <a:pt x="8" y="46"/>
                  </a:cubicBezTo>
                  <a:cubicBezTo>
                    <a:pt x="2" y="36"/>
                    <a:pt x="0" y="27"/>
                    <a:pt x="1" y="18"/>
                  </a:cubicBezTo>
                  <a:cubicBezTo>
                    <a:pt x="3" y="9"/>
                    <a:pt x="7" y="3"/>
                    <a:pt x="15" y="1"/>
                  </a:cubicBezTo>
                  <a:cubicBezTo>
                    <a:pt x="24" y="0"/>
                    <a:pt x="41" y="8"/>
                    <a:pt x="57" y="17"/>
                  </a:cubicBezTo>
                  <a:cubicBezTo>
                    <a:pt x="68" y="24"/>
                    <a:pt x="73" y="27"/>
                    <a:pt x="81" y="32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1" y="34"/>
                    <a:pt x="65" y="31"/>
                    <a:pt x="59" y="27"/>
                  </a:cubicBezTo>
                  <a:cubicBezTo>
                    <a:pt x="49" y="21"/>
                    <a:pt x="40" y="18"/>
                    <a:pt x="33" y="19"/>
                  </a:cubicBezTo>
                  <a:close/>
                </a:path>
              </a:pathLst>
            </a:custGeom>
            <a:solidFill>
              <a:srgbClr val="2D306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" name="Freeform 1136"/>
            <p:cNvSpPr>
              <a:spLocks/>
            </p:cNvSpPr>
            <p:nvPr/>
          </p:nvSpPr>
          <p:spPr bwMode="auto">
            <a:xfrm>
              <a:off x="3084" y="968"/>
              <a:ext cx="18" cy="21"/>
            </a:xfrm>
            <a:custGeom>
              <a:avLst/>
              <a:gdLst>
                <a:gd name="T0" fmla="*/ 16 w 75"/>
                <a:gd name="T1" fmla="*/ 15 h 90"/>
                <a:gd name="T2" fmla="*/ 17 w 75"/>
                <a:gd name="T3" fmla="*/ 17 h 90"/>
                <a:gd name="T4" fmla="*/ 17 w 75"/>
                <a:gd name="T5" fmla="*/ 19 h 90"/>
                <a:gd name="T6" fmla="*/ 15 w 75"/>
                <a:gd name="T7" fmla="*/ 21 h 90"/>
                <a:gd name="T8" fmla="*/ 6 w 75"/>
                <a:gd name="T9" fmla="*/ 17 h 90"/>
                <a:gd name="T10" fmla="*/ 0 w 75"/>
                <a:gd name="T11" fmla="*/ 13 h 90"/>
                <a:gd name="T12" fmla="*/ 0 w 75"/>
                <a:gd name="T13" fmla="*/ 11 h 90"/>
                <a:gd name="T14" fmla="*/ 6 w 75"/>
                <a:gd name="T15" fmla="*/ 16 h 90"/>
                <a:gd name="T16" fmla="*/ 7 w 75"/>
                <a:gd name="T17" fmla="*/ 16 h 90"/>
                <a:gd name="T18" fmla="*/ 11 w 75"/>
                <a:gd name="T19" fmla="*/ 17 h 90"/>
                <a:gd name="T20" fmla="*/ 12 w 75"/>
                <a:gd name="T21" fmla="*/ 16 h 90"/>
                <a:gd name="T22" fmla="*/ 12 w 75"/>
                <a:gd name="T23" fmla="*/ 14 h 90"/>
                <a:gd name="T24" fmla="*/ 10 w 75"/>
                <a:gd name="T25" fmla="*/ 13 h 90"/>
                <a:gd name="T26" fmla="*/ 6 w 75"/>
                <a:gd name="T27" fmla="*/ 10 h 90"/>
                <a:gd name="T28" fmla="*/ 3 w 75"/>
                <a:gd name="T29" fmla="*/ 8 h 90"/>
                <a:gd name="T30" fmla="*/ 3 w 75"/>
                <a:gd name="T31" fmla="*/ 7 h 90"/>
                <a:gd name="T32" fmla="*/ 6 w 75"/>
                <a:gd name="T33" fmla="*/ 8 h 90"/>
                <a:gd name="T34" fmla="*/ 10 w 75"/>
                <a:gd name="T35" fmla="*/ 10 h 90"/>
                <a:gd name="T36" fmla="*/ 12 w 75"/>
                <a:gd name="T37" fmla="*/ 11 h 90"/>
                <a:gd name="T38" fmla="*/ 13 w 75"/>
                <a:gd name="T39" fmla="*/ 9 h 90"/>
                <a:gd name="T40" fmla="*/ 12 w 75"/>
                <a:gd name="T41" fmla="*/ 8 h 90"/>
                <a:gd name="T42" fmla="*/ 8 w 75"/>
                <a:gd name="T43" fmla="*/ 5 h 90"/>
                <a:gd name="T44" fmla="*/ 2 w 75"/>
                <a:gd name="T45" fmla="*/ 2 h 90"/>
                <a:gd name="T46" fmla="*/ 2 w 75"/>
                <a:gd name="T47" fmla="*/ 0 h 90"/>
                <a:gd name="T48" fmla="*/ 9 w 75"/>
                <a:gd name="T49" fmla="*/ 4 h 90"/>
                <a:gd name="T50" fmla="*/ 17 w 75"/>
                <a:gd name="T51" fmla="*/ 9 h 90"/>
                <a:gd name="T52" fmla="*/ 18 w 75"/>
                <a:gd name="T53" fmla="*/ 12 h 90"/>
                <a:gd name="T54" fmla="*/ 16 w 75"/>
                <a:gd name="T55" fmla="*/ 14 h 90"/>
                <a:gd name="T56" fmla="*/ 13 w 75"/>
                <a:gd name="T57" fmla="*/ 13 h 90"/>
                <a:gd name="T58" fmla="*/ 16 w 75"/>
                <a:gd name="T59" fmla="*/ 15 h 9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75" h="90">
                  <a:moveTo>
                    <a:pt x="66" y="65"/>
                  </a:moveTo>
                  <a:cubicBezTo>
                    <a:pt x="69" y="68"/>
                    <a:pt x="71" y="71"/>
                    <a:pt x="72" y="74"/>
                  </a:cubicBezTo>
                  <a:cubicBezTo>
                    <a:pt x="73" y="77"/>
                    <a:pt x="73" y="80"/>
                    <a:pt x="72" y="82"/>
                  </a:cubicBezTo>
                  <a:cubicBezTo>
                    <a:pt x="72" y="84"/>
                    <a:pt x="69" y="90"/>
                    <a:pt x="62" y="90"/>
                  </a:cubicBezTo>
                  <a:cubicBezTo>
                    <a:pt x="55" y="89"/>
                    <a:pt x="40" y="82"/>
                    <a:pt x="27" y="74"/>
                  </a:cubicBezTo>
                  <a:cubicBezTo>
                    <a:pt x="24" y="72"/>
                    <a:pt x="9" y="63"/>
                    <a:pt x="0" y="57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0" y="55"/>
                    <a:pt x="19" y="61"/>
                    <a:pt x="27" y="67"/>
                  </a:cubicBezTo>
                  <a:cubicBezTo>
                    <a:pt x="28" y="67"/>
                    <a:pt x="29" y="67"/>
                    <a:pt x="29" y="68"/>
                  </a:cubicBezTo>
                  <a:cubicBezTo>
                    <a:pt x="35" y="71"/>
                    <a:pt x="41" y="74"/>
                    <a:pt x="45" y="74"/>
                  </a:cubicBezTo>
                  <a:cubicBezTo>
                    <a:pt x="48" y="75"/>
                    <a:pt x="50" y="73"/>
                    <a:pt x="51" y="70"/>
                  </a:cubicBezTo>
                  <a:cubicBezTo>
                    <a:pt x="51" y="68"/>
                    <a:pt x="51" y="65"/>
                    <a:pt x="50" y="62"/>
                  </a:cubicBezTo>
                  <a:cubicBezTo>
                    <a:pt x="48" y="59"/>
                    <a:pt x="46" y="57"/>
                    <a:pt x="42" y="54"/>
                  </a:cubicBezTo>
                  <a:cubicBezTo>
                    <a:pt x="39" y="51"/>
                    <a:pt x="33" y="47"/>
                    <a:pt x="25" y="43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33" y="39"/>
                    <a:pt x="38" y="42"/>
                    <a:pt x="41" y="43"/>
                  </a:cubicBezTo>
                  <a:cubicBezTo>
                    <a:pt x="45" y="45"/>
                    <a:pt x="48" y="45"/>
                    <a:pt x="50" y="45"/>
                  </a:cubicBezTo>
                  <a:cubicBezTo>
                    <a:pt x="52" y="44"/>
                    <a:pt x="53" y="42"/>
                    <a:pt x="53" y="40"/>
                  </a:cubicBezTo>
                  <a:cubicBezTo>
                    <a:pt x="53" y="38"/>
                    <a:pt x="53" y="36"/>
                    <a:pt x="51" y="33"/>
                  </a:cubicBezTo>
                  <a:cubicBezTo>
                    <a:pt x="48" y="30"/>
                    <a:pt x="41" y="25"/>
                    <a:pt x="35" y="21"/>
                  </a:cubicBezTo>
                  <a:cubicBezTo>
                    <a:pt x="28" y="17"/>
                    <a:pt x="17" y="12"/>
                    <a:pt x="9" y="9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21" y="6"/>
                    <a:pt x="33" y="12"/>
                    <a:pt x="39" y="16"/>
                  </a:cubicBezTo>
                  <a:cubicBezTo>
                    <a:pt x="49" y="22"/>
                    <a:pt x="64" y="31"/>
                    <a:pt x="69" y="37"/>
                  </a:cubicBezTo>
                  <a:cubicBezTo>
                    <a:pt x="74" y="43"/>
                    <a:pt x="75" y="47"/>
                    <a:pt x="75" y="51"/>
                  </a:cubicBezTo>
                  <a:cubicBezTo>
                    <a:pt x="74" y="55"/>
                    <a:pt x="72" y="57"/>
                    <a:pt x="68" y="58"/>
                  </a:cubicBezTo>
                  <a:cubicBezTo>
                    <a:pt x="64" y="58"/>
                    <a:pt x="62" y="58"/>
                    <a:pt x="55" y="55"/>
                  </a:cubicBezTo>
                  <a:cubicBezTo>
                    <a:pt x="61" y="60"/>
                    <a:pt x="63" y="62"/>
                    <a:pt x="66" y="65"/>
                  </a:cubicBezTo>
                  <a:close/>
                </a:path>
              </a:pathLst>
            </a:custGeom>
            <a:solidFill>
              <a:srgbClr val="2D306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" name="Freeform 1137"/>
            <p:cNvSpPr>
              <a:spLocks/>
            </p:cNvSpPr>
            <p:nvPr/>
          </p:nvSpPr>
          <p:spPr bwMode="auto">
            <a:xfrm>
              <a:off x="3065" y="957"/>
              <a:ext cx="20" cy="24"/>
            </a:xfrm>
            <a:custGeom>
              <a:avLst/>
              <a:gdLst>
                <a:gd name="T0" fmla="*/ 14 w 20"/>
                <a:gd name="T1" fmla="*/ 13 h 24"/>
                <a:gd name="T2" fmla="*/ 15 w 20"/>
                <a:gd name="T3" fmla="*/ 7 h 24"/>
                <a:gd name="T4" fmla="*/ 20 w 20"/>
                <a:gd name="T5" fmla="*/ 10 h 24"/>
                <a:gd name="T6" fmla="*/ 18 w 20"/>
                <a:gd name="T7" fmla="*/ 24 h 24"/>
                <a:gd name="T8" fmla="*/ 13 w 20"/>
                <a:gd name="T9" fmla="*/ 21 h 24"/>
                <a:gd name="T10" fmla="*/ 14 w 20"/>
                <a:gd name="T11" fmla="*/ 15 h 24"/>
                <a:gd name="T12" fmla="*/ 6 w 20"/>
                <a:gd name="T13" fmla="*/ 10 h 24"/>
                <a:gd name="T14" fmla="*/ 5 w 20"/>
                <a:gd name="T15" fmla="*/ 17 h 24"/>
                <a:gd name="T16" fmla="*/ 0 w 20"/>
                <a:gd name="T17" fmla="*/ 14 h 24"/>
                <a:gd name="T18" fmla="*/ 2 w 20"/>
                <a:gd name="T19" fmla="*/ 0 h 24"/>
                <a:gd name="T20" fmla="*/ 7 w 20"/>
                <a:gd name="T21" fmla="*/ 3 h 24"/>
                <a:gd name="T22" fmla="*/ 6 w 20"/>
                <a:gd name="T23" fmla="*/ 9 h 24"/>
                <a:gd name="T24" fmla="*/ 14 w 20"/>
                <a:gd name="T25" fmla="*/ 13 h 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" h="24">
                  <a:moveTo>
                    <a:pt x="14" y="13"/>
                  </a:moveTo>
                  <a:lnTo>
                    <a:pt x="15" y="7"/>
                  </a:lnTo>
                  <a:lnTo>
                    <a:pt x="20" y="10"/>
                  </a:lnTo>
                  <a:lnTo>
                    <a:pt x="18" y="24"/>
                  </a:lnTo>
                  <a:lnTo>
                    <a:pt x="13" y="21"/>
                  </a:lnTo>
                  <a:lnTo>
                    <a:pt x="14" y="15"/>
                  </a:lnTo>
                  <a:lnTo>
                    <a:pt x="6" y="10"/>
                  </a:lnTo>
                  <a:lnTo>
                    <a:pt x="5" y="17"/>
                  </a:lnTo>
                  <a:lnTo>
                    <a:pt x="0" y="14"/>
                  </a:lnTo>
                  <a:lnTo>
                    <a:pt x="2" y="0"/>
                  </a:lnTo>
                  <a:lnTo>
                    <a:pt x="7" y="3"/>
                  </a:lnTo>
                  <a:lnTo>
                    <a:pt x="6" y="9"/>
                  </a:lnTo>
                  <a:lnTo>
                    <a:pt x="14" y="13"/>
                  </a:lnTo>
                  <a:close/>
                </a:path>
              </a:pathLst>
            </a:custGeom>
            <a:solidFill>
              <a:srgbClr val="2D306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452" name="Picture 23" descr="编解码器机架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4322545"/>
            <a:ext cx="928694" cy="608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3" name="Line 47"/>
          <p:cNvSpPr>
            <a:spLocks noChangeShapeType="1"/>
          </p:cNvSpPr>
          <p:nvPr/>
        </p:nvSpPr>
        <p:spPr bwMode="auto">
          <a:xfrm flipH="1" flipV="1">
            <a:off x="2214546" y="2745498"/>
            <a:ext cx="2571768" cy="131542"/>
          </a:xfrm>
          <a:prstGeom prst="line">
            <a:avLst/>
          </a:prstGeom>
          <a:noFill/>
          <a:ln w="38100">
            <a:solidFill>
              <a:srgbClr val="CC99CC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454" name="Text Box 262"/>
          <p:cNvSpPr txBox="1">
            <a:spLocks noChangeArrowheads="1"/>
          </p:cNvSpPr>
          <p:nvPr/>
        </p:nvSpPr>
        <p:spPr bwMode="auto">
          <a:xfrm>
            <a:off x="7521561" y="5621700"/>
            <a:ext cx="1122405" cy="46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1" tIns="45716" rIns="91431" bIns="45716" anchor="ctr">
            <a:spAutoFit/>
          </a:bodyPr>
          <a:lstStyle>
            <a:lvl1pPr defTabSz="762000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5715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7145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2860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/>
            <a:r>
              <a:rPr kumimoji="0" lang="zh-CN" altLang="en-US" sz="1200" b="1" dirty="0" smtClean="0">
                <a:latin typeface="微软雅黑" pitchFamily="34" charset="-122"/>
                <a:ea typeface="微软雅黑" pitchFamily="34" charset="-122"/>
              </a:rPr>
              <a:t>手机应用</a:t>
            </a:r>
            <a:endParaRPr kumimoji="0" lang="en-US" altLang="zh-CN" sz="12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 eaLnBrk="0" hangingPunct="0"/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（集成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SDK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kumimoji="0" lang="en-GB" sz="1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55" name="Group 430"/>
          <p:cNvGrpSpPr>
            <a:grpSpLocks noChangeAspect="1"/>
          </p:cNvGrpSpPr>
          <p:nvPr/>
        </p:nvGrpSpPr>
        <p:grpSpPr bwMode="auto">
          <a:xfrm>
            <a:off x="3239603" y="2236160"/>
            <a:ext cx="690021" cy="551550"/>
            <a:chOff x="4512" y="2592"/>
            <a:chExt cx="310" cy="344"/>
          </a:xfrm>
        </p:grpSpPr>
        <p:grpSp>
          <p:nvGrpSpPr>
            <p:cNvPr id="456" name="Group 431"/>
            <p:cNvGrpSpPr>
              <a:grpSpLocks noChangeAspect="1"/>
            </p:cNvGrpSpPr>
            <p:nvPr/>
          </p:nvGrpSpPr>
          <p:grpSpPr bwMode="auto">
            <a:xfrm>
              <a:off x="4512" y="2592"/>
              <a:ext cx="307" cy="344"/>
              <a:chOff x="4157" y="2842"/>
              <a:chExt cx="307" cy="344"/>
            </a:xfrm>
          </p:grpSpPr>
          <p:sp>
            <p:nvSpPr>
              <p:cNvPr id="458" name="Freeform 432"/>
              <p:cNvSpPr>
                <a:spLocks noChangeAspect="1"/>
              </p:cNvSpPr>
              <p:nvPr/>
            </p:nvSpPr>
            <p:spPr bwMode="auto">
              <a:xfrm>
                <a:off x="4157" y="2842"/>
                <a:ext cx="307" cy="344"/>
              </a:xfrm>
              <a:custGeom>
                <a:avLst/>
                <a:gdLst>
                  <a:gd name="T0" fmla="*/ 22 w 7988"/>
                  <a:gd name="T1" fmla="*/ 7678 h 8962"/>
                  <a:gd name="T2" fmla="*/ 126 w 7988"/>
                  <a:gd name="T3" fmla="*/ 7890 h 8962"/>
                  <a:gd name="T4" fmla="*/ 316 w 7988"/>
                  <a:gd name="T5" fmla="*/ 8089 h 8962"/>
                  <a:gd name="T6" fmla="*/ 581 w 7988"/>
                  <a:gd name="T7" fmla="*/ 8273 h 8962"/>
                  <a:gd name="T8" fmla="*/ 915 w 7988"/>
                  <a:gd name="T9" fmla="*/ 8442 h 8962"/>
                  <a:gd name="T10" fmla="*/ 1312 w 7988"/>
                  <a:gd name="T11" fmla="*/ 8591 h 8962"/>
                  <a:gd name="T12" fmla="*/ 1765 w 7988"/>
                  <a:gd name="T13" fmla="*/ 8719 h 8962"/>
                  <a:gd name="T14" fmla="*/ 2266 w 7988"/>
                  <a:gd name="T15" fmla="*/ 8821 h 8962"/>
                  <a:gd name="T16" fmla="*/ 2809 w 7988"/>
                  <a:gd name="T17" fmla="*/ 8898 h 8962"/>
                  <a:gd name="T18" fmla="*/ 3388 w 7988"/>
                  <a:gd name="T19" fmla="*/ 8946 h 8962"/>
                  <a:gd name="T20" fmla="*/ 3995 w 7988"/>
                  <a:gd name="T21" fmla="*/ 8962 h 8962"/>
                  <a:gd name="T22" fmla="*/ 4601 w 7988"/>
                  <a:gd name="T23" fmla="*/ 8946 h 8962"/>
                  <a:gd name="T24" fmla="*/ 5180 w 7988"/>
                  <a:gd name="T25" fmla="*/ 8898 h 8962"/>
                  <a:gd name="T26" fmla="*/ 5723 w 7988"/>
                  <a:gd name="T27" fmla="*/ 8821 h 8962"/>
                  <a:gd name="T28" fmla="*/ 6224 w 7988"/>
                  <a:gd name="T29" fmla="*/ 8717 h 8962"/>
                  <a:gd name="T30" fmla="*/ 6677 w 7988"/>
                  <a:gd name="T31" fmla="*/ 8590 h 8962"/>
                  <a:gd name="T32" fmla="*/ 7073 w 7988"/>
                  <a:gd name="T33" fmla="*/ 8440 h 8962"/>
                  <a:gd name="T34" fmla="*/ 7408 w 7988"/>
                  <a:gd name="T35" fmla="*/ 8271 h 8962"/>
                  <a:gd name="T36" fmla="*/ 7672 w 7988"/>
                  <a:gd name="T37" fmla="*/ 8086 h 8962"/>
                  <a:gd name="T38" fmla="*/ 7861 w 7988"/>
                  <a:gd name="T39" fmla="*/ 7886 h 8962"/>
                  <a:gd name="T40" fmla="*/ 7966 w 7988"/>
                  <a:gd name="T41" fmla="*/ 7675 h 8962"/>
                  <a:gd name="T42" fmla="*/ 7988 w 7988"/>
                  <a:gd name="T43" fmla="*/ 1435 h 8962"/>
                  <a:gd name="T44" fmla="*/ 7941 w 7988"/>
                  <a:gd name="T45" fmla="*/ 1217 h 8962"/>
                  <a:gd name="T46" fmla="*/ 7807 w 7988"/>
                  <a:gd name="T47" fmla="*/ 1010 h 8962"/>
                  <a:gd name="T48" fmla="*/ 7592 w 7988"/>
                  <a:gd name="T49" fmla="*/ 814 h 8962"/>
                  <a:gd name="T50" fmla="*/ 7304 w 7988"/>
                  <a:gd name="T51" fmla="*/ 634 h 8962"/>
                  <a:gd name="T52" fmla="*/ 6948 w 7988"/>
                  <a:gd name="T53" fmla="*/ 471 h 8962"/>
                  <a:gd name="T54" fmla="*/ 6532 w 7988"/>
                  <a:gd name="T55" fmla="*/ 329 h 8962"/>
                  <a:gd name="T56" fmla="*/ 6062 w 7988"/>
                  <a:gd name="T57" fmla="*/ 209 h 8962"/>
                  <a:gd name="T58" fmla="*/ 5546 w 7988"/>
                  <a:gd name="T59" fmla="*/ 114 h 8962"/>
                  <a:gd name="T60" fmla="*/ 4990 w 7988"/>
                  <a:gd name="T61" fmla="*/ 46 h 8962"/>
                  <a:gd name="T62" fmla="*/ 4401 w 7988"/>
                  <a:gd name="T63" fmla="*/ 8 h 8962"/>
                  <a:gd name="T64" fmla="*/ 3790 w 7988"/>
                  <a:gd name="T65" fmla="*/ 2 h 8962"/>
                  <a:gd name="T66" fmla="*/ 3192 w 7988"/>
                  <a:gd name="T67" fmla="*/ 30 h 8962"/>
                  <a:gd name="T68" fmla="*/ 2624 w 7988"/>
                  <a:gd name="T69" fmla="*/ 89 h 8962"/>
                  <a:gd name="T70" fmla="*/ 2093 w 7988"/>
                  <a:gd name="T71" fmla="*/ 175 h 8962"/>
                  <a:gd name="T72" fmla="*/ 1608 w 7988"/>
                  <a:gd name="T73" fmla="*/ 287 h 8962"/>
                  <a:gd name="T74" fmla="*/ 1173 w 7988"/>
                  <a:gd name="T75" fmla="*/ 423 h 8962"/>
                  <a:gd name="T76" fmla="*/ 795 w 7988"/>
                  <a:gd name="T77" fmla="*/ 580 h 8962"/>
                  <a:gd name="T78" fmla="*/ 484 w 7988"/>
                  <a:gd name="T79" fmla="*/ 755 h 8962"/>
                  <a:gd name="T80" fmla="*/ 244 w 7988"/>
                  <a:gd name="T81" fmla="*/ 946 h 8962"/>
                  <a:gd name="T82" fmla="*/ 82 w 7988"/>
                  <a:gd name="T83" fmla="*/ 1150 h 8962"/>
                  <a:gd name="T84" fmla="*/ 6 w 7988"/>
                  <a:gd name="T85" fmla="*/ 1365 h 89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988" h="8962">
                    <a:moveTo>
                      <a:pt x="0" y="7532"/>
                    </a:moveTo>
                    <a:lnTo>
                      <a:pt x="6" y="7606"/>
                    </a:lnTo>
                    <a:lnTo>
                      <a:pt x="22" y="7678"/>
                    </a:lnTo>
                    <a:lnTo>
                      <a:pt x="47" y="7750"/>
                    </a:lnTo>
                    <a:lnTo>
                      <a:pt x="82" y="7820"/>
                    </a:lnTo>
                    <a:lnTo>
                      <a:pt x="126" y="7890"/>
                    </a:lnTo>
                    <a:lnTo>
                      <a:pt x="181" y="7958"/>
                    </a:lnTo>
                    <a:lnTo>
                      <a:pt x="244" y="8024"/>
                    </a:lnTo>
                    <a:lnTo>
                      <a:pt x="316" y="8089"/>
                    </a:lnTo>
                    <a:lnTo>
                      <a:pt x="396" y="8153"/>
                    </a:lnTo>
                    <a:lnTo>
                      <a:pt x="484" y="8214"/>
                    </a:lnTo>
                    <a:lnTo>
                      <a:pt x="581" y="8273"/>
                    </a:lnTo>
                    <a:lnTo>
                      <a:pt x="684" y="8332"/>
                    </a:lnTo>
                    <a:lnTo>
                      <a:pt x="795" y="8388"/>
                    </a:lnTo>
                    <a:lnTo>
                      <a:pt x="915" y="8442"/>
                    </a:lnTo>
                    <a:lnTo>
                      <a:pt x="1041" y="8494"/>
                    </a:lnTo>
                    <a:lnTo>
                      <a:pt x="1173" y="8543"/>
                    </a:lnTo>
                    <a:lnTo>
                      <a:pt x="1312" y="8591"/>
                    </a:lnTo>
                    <a:lnTo>
                      <a:pt x="1457" y="8636"/>
                    </a:lnTo>
                    <a:lnTo>
                      <a:pt x="1608" y="8678"/>
                    </a:lnTo>
                    <a:lnTo>
                      <a:pt x="1765" y="8719"/>
                    </a:lnTo>
                    <a:lnTo>
                      <a:pt x="1926" y="8755"/>
                    </a:lnTo>
                    <a:lnTo>
                      <a:pt x="2093" y="8790"/>
                    </a:lnTo>
                    <a:lnTo>
                      <a:pt x="2266" y="8821"/>
                    </a:lnTo>
                    <a:lnTo>
                      <a:pt x="2443" y="8851"/>
                    </a:lnTo>
                    <a:lnTo>
                      <a:pt x="2624" y="8876"/>
                    </a:lnTo>
                    <a:lnTo>
                      <a:pt x="2809" y="8898"/>
                    </a:lnTo>
                    <a:lnTo>
                      <a:pt x="2999" y="8918"/>
                    </a:lnTo>
                    <a:lnTo>
                      <a:pt x="3192" y="8934"/>
                    </a:lnTo>
                    <a:lnTo>
                      <a:pt x="3388" y="8946"/>
                    </a:lnTo>
                    <a:lnTo>
                      <a:pt x="3587" y="8955"/>
                    </a:lnTo>
                    <a:lnTo>
                      <a:pt x="3790" y="8961"/>
                    </a:lnTo>
                    <a:lnTo>
                      <a:pt x="3995" y="8962"/>
                    </a:lnTo>
                    <a:lnTo>
                      <a:pt x="4199" y="8961"/>
                    </a:lnTo>
                    <a:lnTo>
                      <a:pt x="4401" y="8955"/>
                    </a:lnTo>
                    <a:lnTo>
                      <a:pt x="4601" y="8946"/>
                    </a:lnTo>
                    <a:lnTo>
                      <a:pt x="4798" y="8934"/>
                    </a:lnTo>
                    <a:lnTo>
                      <a:pt x="4990" y="8918"/>
                    </a:lnTo>
                    <a:lnTo>
                      <a:pt x="5180" y="8898"/>
                    </a:lnTo>
                    <a:lnTo>
                      <a:pt x="5365" y="8876"/>
                    </a:lnTo>
                    <a:lnTo>
                      <a:pt x="5546" y="8850"/>
                    </a:lnTo>
                    <a:lnTo>
                      <a:pt x="5723" y="8821"/>
                    </a:lnTo>
                    <a:lnTo>
                      <a:pt x="5895" y="8789"/>
                    </a:lnTo>
                    <a:lnTo>
                      <a:pt x="6062" y="8754"/>
                    </a:lnTo>
                    <a:lnTo>
                      <a:pt x="6224" y="8717"/>
                    </a:lnTo>
                    <a:lnTo>
                      <a:pt x="6381" y="8677"/>
                    </a:lnTo>
                    <a:lnTo>
                      <a:pt x="6532" y="8635"/>
                    </a:lnTo>
                    <a:lnTo>
                      <a:pt x="6677" y="8590"/>
                    </a:lnTo>
                    <a:lnTo>
                      <a:pt x="6816" y="8542"/>
                    </a:lnTo>
                    <a:lnTo>
                      <a:pt x="6948" y="8493"/>
                    </a:lnTo>
                    <a:lnTo>
                      <a:pt x="7073" y="8440"/>
                    </a:lnTo>
                    <a:lnTo>
                      <a:pt x="7192" y="8386"/>
                    </a:lnTo>
                    <a:lnTo>
                      <a:pt x="7304" y="8329"/>
                    </a:lnTo>
                    <a:lnTo>
                      <a:pt x="7408" y="8271"/>
                    </a:lnTo>
                    <a:lnTo>
                      <a:pt x="7504" y="8212"/>
                    </a:lnTo>
                    <a:lnTo>
                      <a:pt x="7592" y="8150"/>
                    </a:lnTo>
                    <a:lnTo>
                      <a:pt x="7672" y="8086"/>
                    </a:lnTo>
                    <a:lnTo>
                      <a:pt x="7744" y="8021"/>
                    </a:lnTo>
                    <a:lnTo>
                      <a:pt x="7807" y="7954"/>
                    </a:lnTo>
                    <a:lnTo>
                      <a:pt x="7861" y="7886"/>
                    </a:lnTo>
                    <a:lnTo>
                      <a:pt x="7906" y="7817"/>
                    </a:lnTo>
                    <a:lnTo>
                      <a:pt x="7941" y="7747"/>
                    </a:lnTo>
                    <a:lnTo>
                      <a:pt x="7966" y="7675"/>
                    </a:lnTo>
                    <a:lnTo>
                      <a:pt x="7982" y="7602"/>
                    </a:lnTo>
                    <a:lnTo>
                      <a:pt x="7988" y="7529"/>
                    </a:lnTo>
                    <a:lnTo>
                      <a:pt x="7988" y="1435"/>
                    </a:lnTo>
                    <a:lnTo>
                      <a:pt x="7982" y="1362"/>
                    </a:lnTo>
                    <a:lnTo>
                      <a:pt x="7966" y="1289"/>
                    </a:lnTo>
                    <a:lnTo>
                      <a:pt x="7941" y="1217"/>
                    </a:lnTo>
                    <a:lnTo>
                      <a:pt x="7906" y="1147"/>
                    </a:lnTo>
                    <a:lnTo>
                      <a:pt x="7861" y="1078"/>
                    </a:lnTo>
                    <a:lnTo>
                      <a:pt x="7807" y="1010"/>
                    </a:lnTo>
                    <a:lnTo>
                      <a:pt x="7744" y="943"/>
                    </a:lnTo>
                    <a:lnTo>
                      <a:pt x="7672" y="878"/>
                    </a:lnTo>
                    <a:lnTo>
                      <a:pt x="7592" y="814"/>
                    </a:lnTo>
                    <a:lnTo>
                      <a:pt x="7504" y="752"/>
                    </a:lnTo>
                    <a:lnTo>
                      <a:pt x="7408" y="692"/>
                    </a:lnTo>
                    <a:lnTo>
                      <a:pt x="7304" y="634"/>
                    </a:lnTo>
                    <a:lnTo>
                      <a:pt x="7192" y="578"/>
                    </a:lnTo>
                    <a:lnTo>
                      <a:pt x="7073" y="524"/>
                    </a:lnTo>
                    <a:lnTo>
                      <a:pt x="6948" y="471"/>
                    </a:lnTo>
                    <a:lnTo>
                      <a:pt x="6816" y="421"/>
                    </a:lnTo>
                    <a:lnTo>
                      <a:pt x="6677" y="374"/>
                    </a:lnTo>
                    <a:lnTo>
                      <a:pt x="6532" y="329"/>
                    </a:lnTo>
                    <a:lnTo>
                      <a:pt x="6381" y="286"/>
                    </a:lnTo>
                    <a:lnTo>
                      <a:pt x="6224" y="246"/>
                    </a:lnTo>
                    <a:lnTo>
                      <a:pt x="6062" y="209"/>
                    </a:lnTo>
                    <a:lnTo>
                      <a:pt x="5895" y="174"/>
                    </a:lnTo>
                    <a:lnTo>
                      <a:pt x="5723" y="142"/>
                    </a:lnTo>
                    <a:lnTo>
                      <a:pt x="5546" y="114"/>
                    </a:lnTo>
                    <a:lnTo>
                      <a:pt x="5365" y="88"/>
                    </a:lnTo>
                    <a:lnTo>
                      <a:pt x="5180" y="65"/>
                    </a:lnTo>
                    <a:lnTo>
                      <a:pt x="4990" y="46"/>
                    </a:lnTo>
                    <a:lnTo>
                      <a:pt x="4798" y="30"/>
                    </a:lnTo>
                    <a:lnTo>
                      <a:pt x="4601" y="17"/>
                    </a:lnTo>
                    <a:lnTo>
                      <a:pt x="4401" y="8"/>
                    </a:lnTo>
                    <a:lnTo>
                      <a:pt x="4199" y="2"/>
                    </a:lnTo>
                    <a:lnTo>
                      <a:pt x="3995" y="0"/>
                    </a:lnTo>
                    <a:lnTo>
                      <a:pt x="3790" y="2"/>
                    </a:lnTo>
                    <a:lnTo>
                      <a:pt x="3587" y="8"/>
                    </a:lnTo>
                    <a:lnTo>
                      <a:pt x="3388" y="17"/>
                    </a:lnTo>
                    <a:lnTo>
                      <a:pt x="3192" y="30"/>
                    </a:lnTo>
                    <a:lnTo>
                      <a:pt x="2999" y="46"/>
                    </a:lnTo>
                    <a:lnTo>
                      <a:pt x="2809" y="65"/>
                    </a:lnTo>
                    <a:lnTo>
                      <a:pt x="2624" y="89"/>
                    </a:lnTo>
                    <a:lnTo>
                      <a:pt x="2443" y="114"/>
                    </a:lnTo>
                    <a:lnTo>
                      <a:pt x="2266" y="143"/>
                    </a:lnTo>
                    <a:lnTo>
                      <a:pt x="2093" y="175"/>
                    </a:lnTo>
                    <a:lnTo>
                      <a:pt x="1926" y="210"/>
                    </a:lnTo>
                    <a:lnTo>
                      <a:pt x="1765" y="248"/>
                    </a:lnTo>
                    <a:lnTo>
                      <a:pt x="1608" y="287"/>
                    </a:lnTo>
                    <a:lnTo>
                      <a:pt x="1457" y="330"/>
                    </a:lnTo>
                    <a:lnTo>
                      <a:pt x="1312" y="376"/>
                    </a:lnTo>
                    <a:lnTo>
                      <a:pt x="1173" y="423"/>
                    </a:lnTo>
                    <a:lnTo>
                      <a:pt x="1041" y="473"/>
                    </a:lnTo>
                    <a:lnTo>
                      <a:pt x="915" y="526"/>
                    </a:lnTo>
                    <a:lnTo>
                      <a:pt x="795" y="580"/>
                    </a:lnTo>
                    <a:lnTo>
                      <a:pt x="684" y="636"/>
                    </a:lnTo>
                    <a:lnTo>
                      <a:pt x="581" y="695"/>
                    </a:lnTo>
                    <a:lnTo>
                      <a:pt x="484" y="755"/>
                    </a:lnTo>
                    <a:lnTo>
                      <a:pt x="396" y="817"/>
                    </a:lnTo>
                    <a:lnTo>
                      <a:pt x="316" y="881"/>
                    </a:lnTo>
                    <a:lnTo>
                      <a:pt x="244" y="946"/>
                    </a:lnTo>
                    <a:lnTo>
                      <a:pt x="181" y="1013"/>
                    </a:lnTo>
                    <a:lnTo>
                      <a:pt x="126" y="1081"/>
                    </a:lnTo>
                    <a:lnTo>
                      <a:pt x="82" y="1150"/>
                    </a:lnTo>
                    <a:lnTo>
                      <a:pt x="47" y="1221"/>
                    </a:lnTo>
                    <a:lnTo>
                      <a:pt x="22" y="1292"/>
                    </a:lnTo>
                    <a:lnTo>
                      <a:pt x="6" y="1365"/>
                    </a:lnTo>
                    <a:lnTo>
                      <a:pt x="0" y="1438"/>
                    </a:lnTo>
                    <a:lnTo>
                      <a:pt x="0" y="7532"/>
                    </a:lnTo>
                  </a:path>
                </a:pathLst>
              </a:custGeom>
              <a:gradFill rotWithShape="0">
                <a:gsLst>
                  <a:gs pos="0">
                    <a:srgbClr val="744D99"/>
                  </a:gs>
                  <a:gs pos="100000">
                    <a:srgbClr val="501E7D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588">
                    <a:solidFill>
                      <a:srgbClr val="1F1A17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59" name="Group 433"/>
              <p:cNvGrpSpPr>
                <a:grpSpLocks noChangeAspect="1"/>
              </p:cNvGrpSpPr>
              <p:nvPr/>
            </p:nvGrpSpPr>
            <p:grpSpPr bwMode="auto">
              <a:xfrm>
                <a:off x="4157" y="2933"/>
                <a:ext cx="307" cy="219"/>
                <a:chOff x="3052" y="2933"/>
                <a:chExt cx="307" cy="219"/>
              </a:xfrm>
            </p:grpSpPr>
            <p:sp>
              <p:nvSpPr>
                <p:cNvPr id="461" name="Freeform 434"/>
                <p:cNvSpPr>
                  <a:spLocks noChangeAspect="1"/>
                </p:cNvSpPr>
                <p:nvPr/>
              </p:nvSpPr>
              <p:spPr bwMode="auto">
                <a:xfrm>
                  <a:off x="3052" y="2933"/>
                  <a:ext cx="307" cy="86"/>
                </a:xfrm>
                <a:custGeom>
                  <a:avLst/>
                  <a:gdLst>
                    <a:gd name="T0" fmla="*/ 7966 w 7988"/>
                    <a:gd name="T1" fmla="*/ 1009 h 2248"/>
                    <a:gd name="T2" fmla="*/ 7861 w 7988"/>
                    <a:gd name="T3" fmla="*/ 1212 h 2248"/>
                    <a:gd name="T4" fmla="*/ 7672 w 7988"/>
                    <a:gd name="T5" fmla="*/ 1404 h 2248"/>
                    <a:gd name="T6" fmla="*/ 7408 w 7988"/>
                    <a:gd name="T7" fmla="*/ 1583 h 2248"/>
                    <a:gd name="T8" fmla="*/ 7073 w 7988"/>
                    <a:gd name="T9" fmla="*/ 1745 h 2248"/>
                    <a:gd name="T10" fmla="*/ 6677 w 7988"/>
                    <a:gd name="T11" fmla="*/ 1889 h 2248"/>
                    <a:gd name="T12" fmla="*/ 6224 w 7988"/>
                    <a:gd name="T13" fmla="*/ 2012 h 2248"/>
                    <a:gd name="T14" fmla="*/ 5723 w 7988"/>
                    <a:gd name="T15" fmla="*/ 2111 h 2248"/>
                    <a:gd name="T16" fmla="*/ 5180 w 7988"/>
                    <a:gd name="T17" fmla="*/ 2185 h 2248"/>
                    <a:gd name="T18" fmla="*/ 4601 w 7988"/>
                    <a:gd name="T19" fmla="*/ 2232 h 2248"/>
                    <a:gd name="T20" fmla="*/ 3995 w 7988"/>
                    <a:gd name="T21" fmla="*/ 2248 h 2248"/>
                    <a:gd name="T22" fmla="*/ 3388 w 7988"/>
                    <a:gd name="T23" fmla="*/ 2232 h 2248"/>
                    <a:gd name="T24" fmla="*/ 2809 w 7988"/>
                    <a:gd name="T25" fmla="*/ 2185 h 2248"/>
                    <a:gd name="T26" fmla="*/ 2266 w 7988"/>
                    <a:gd name="T27" fmla="*/ 2111 h 2248"/>
                    <a:gd name="T28" fmla="*/ 1765 w 7988"/>
                    <a:gd name="T29" fmla="*/ 2012 h 2248"/>
                    <a:gd name="T30" fmla="*/ 1312 w 7988"/>
                    <a:gd name="T31" fmla="*/ 1889 h 2248"/>
                    <a:gd name="T32" fmla="*/ 915 w 7988"/>
                    <a:gd name="T33" fmla="*/ 1746 h 2248"/>
                    <a:gd name="T34" fmla="*/ 581 w 7988"/>
                    <a:gd name="T35" fmla="*/ 1585 h 2248"/>
                    <a:gd name="T36" fmla="*/ 316 w 7988"/>
                    <a:gd name="T37" fmla="*/ 1407 h 2248"/>
                    <a:gd name="T38" fmla="*/ 127 w 7988"/>
                    <a:gd name="T39" fmla="*/ 1216 h 2248"/>
                    <a:gd name="T40" fmla="*/ 22 w 7988"/>
                    <a:gd name="T41" fmla="*/ 1014 h 2248"/>
                    <a:gd name="T42" fmla="*/ 0 w 7988"/>
                    <a:gd name="T43" fmla="*/ 1 h 2248"/>
                    <a:gd name="T44" fmla="*/ 47 w 7988"/>
                    <a:gd name="T45" fmla="*/ 210 h 2248"/>
                    <a:gd name="T46" fmla="*/ 181 w 7988"/>
                    <a:gd name="T47" fmla="*/ 410 h 2248"/>
                    <a:gd name="T48" fmla="*/ 396 w 7988"/>
                    <a:gd name="T49" fmla="*/ 597 h 2248"/>
                    <a:gd name="T50" fmla="*/ 685 w 7988"/>
                    <a:gd name="T51" fmla="*/ 770 h 2248"/>
                    <a:gd name="T52" fmla="*/ 1041 w 7988"/>
                    <a:gd name="T53" fmla="*/ 927 h 2248"/>
                    <a:gd name="T54" fmla="*/ 1457 w 7988"/>
                    <a:gd name="T55" fmla="*/ 1064 h 2248"/>
                    <a:gd name="T56" fmla="*/ 1926 w 7988"/>
                    <a:gd name="T57" fmla="*/ 1179 h 2248"/>
                    <a:gd name="T58" fmla="*/ 2443 w 7988"/>
                    <a:gd name="T59" fmla="*/ 1271 h 2248"/>
                    <a:gd name="T60" fmla="*/ 2999 w 7988"/>
                    <a:gd name="T61" fmla="*/ 1336 h 2248"/>
                    <a:gd name="T62" fmla="*/ 3587 w 7988"/>
                    <a:gd name="T63" fmla="*/ 1373 h 2248"/>
                    <a:gd name="T64" fmla="*/ 4199 w 7988"/>
                    <a:gd name="T65" fmla="*/ 1378 h 2248"/>
                    <a:gd name="T66" fmla="*/ 4798 w 7988"/>
                    <a:gd name="T67" fmla="*/ 1351 h 2248"/>
                    <a:gd name="T68" fmla="*/ 5365 w 7988"/>
                    <a:gd name="T69" fmla="*/ 1295 h 2248"/>
                    <a:gd name="T70" fmla="*/ 5895 w 7988"/>
                    <a:gd name="T71" fmla="*/ 1212 h 2248"/>
                    <a:gd name="T72" fmla="*/ 6381 w 7988"/>
                    <a:gd name="T73" fmla="*/ 1105 h 2248"/>
                    <a:gd name="T74" fmla="*/ 6816 w 7988"/>
                    <a:gd name="T75" fmla="*/ 975 h 2248"/>
                    <a:gd name="T76" fmla="*/ 7192 w 7988"/>
                    <a:gd name="T77" fmla="*/ 825 h 2248"/>
                    <a:gd name="T78" fmla="*/ 7504 w 7988"/>
                    <a:gd name="T79" fmla="*/ 656 h 2248"/>
                    <a:gd name="T80" fmla="*/ 7744 w 7988"/>
                    <a:gd name="T81" fmla="*/ 473 h 2248"/>
                    <a:gd name="T82" fmla="*/ 7906 w 7988"/>
                    <a:gd name="T83" fmla="*/ 278 h 2248"/>
                    <a:gd name="T84" fmla="*/ 7982 w 7988"/>
                    <a:gd name="T85" fmla="*/ 71 h 22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7988" h="2248">
                      <a:moveTo>
                        <a:pt x="7988" y="868"/>
                      </a:moveTo>
                      <a:lnTo>
                        <a:pt x="7982" y="939"/>
                      </a:lnTo>
                      <a:lnTo>
                        <a:pt x="7966" y="1009"/>
                      </a:lnTo>
                      <a:lnTo>
                        <a:pt x="7941" y="1078"/>
                      </a:lnTo>
                      <a:lnTo>
                        <a:pt x="7906" y="1145"/>
                      </a:lnTo>
                      <a:lnTo>
                        <a:pt x="7861" y="1212"/>
                      </a:lnTo>
                      <a:lnTo>
                        <a:pt x="7807" y="1278"/>
                      </a:lnTo>
                      <a:lnTo>
                        <a:pt x="7744" y="1342"/>
                      </a:lnTo>
                      <a:lnTo>
                        <a:pt x="7672" y="1404"/>
                      </a:lnTo>
                      <a:lnTo>
                        <a:pt x="7592" y="1466"/>
                      </a:lnTo>
                      <a:lnTo>
                        <a:pt x="7504" y="1525"/>
                      </a:lnTo>
                      <a:lnTo>
                        <a:pt x="7408" y="1583"/>
                      </a:lnTo>
                      <a:lnTo>
                        <a:pt x="7304" y="1638"/>
                      </a:lnTo>
                      <a:lnTo>
                        <a:pt x="7192" y="1693"/>
                      </a:lnTo>
                      <a:lnTo>
                        <a:pt x="7073" y="1745"/>
                      </a:lnTo>
                      <a:lnTo>
                        <a:pt x="6948" y="1795"/>
                      </a:lnTo>
                      <a:lnTo>
                        <a:pt x="6816" y="1843"/>
                      </a:lnTo>
                      <a:lnTo>
                        <a:pt x="6677" y="1889"/>
                      </a:lnTo>
                      <a:lnTo>
                        <a:pt x="6532" y="1932"/>
                      </a:lnTo>
                      <a:lnTo>
                        <a:pt x="6381" y="1973"/>
                      </a:lnTo>
                      <a:lnTo>
                        <a:pt x="6224" y="2012"/>
                      </a:lnTo>
                      <a:lnTo>
                        <a:pt x="6062" y="2047"/>
                      </a:lnTo>
                      <a:lnTo>
                        <a:pt x="5895" y="2081"/>
                      </a:lnTo>
                      <a:lnTo>
                        <a:pt x="5723" y="2111"/>
                      </a:lnTo>
                      <a:lnTo>
                        <a:pt x="5546" y="2139"/>
                      </a:lnTo>
                      <a:lnTo>
                        <a:pt x="5365" y="2164"/>
                      </a:lnTo>
                      <a:lnTo>
                        <a:pt x="5180" y="2185"/>
                      </a:lnTo>
                      <a:lnTo>
                        <a:pt x="4990" y="2205"/>
                      </a:lnTo>
                      <a:lnTo>
                        <a:pt x="4798" y="2220"/>
                      </a:lnTo>
                      <a:lnTo>
                        <a:pt x="4601" y="2232"/>
                      </a:lnTo>
                      <a:lnTo>
                        <a:pt x="4402" y="2241"/>
                      </a:lnTo>
                      <a:lnTo>
                        <a:pt x="4199" y="2246"/>
                      </a:lnTo>
                      <a:lnTo>
                        <a:pt x="3995" y="2248"/>
                      </a:lnTo>
                      <a:lnTo>
                        <a:pt x="3790" y="2246"/>
                      </a:lnTo>
                      <a:lnTo>
                        <a:pt x="3587" y="2241"/>
                      </a:lnTo>
                      <a:lnTo>
                        <a:pt x="3388" y="2232"/>
                      </a:lnTo>
                      <a:lnTo>
                        <a:pt x="3192" y="2220"/>
                      </a:lnTo>
                      <a:lnTo>
                        <a:pt x="2999" y="2205"/>
                      </a:lnTo>
                      <a:lnTo>
                        <a:pt x="2809" y="2185"/>
                      </a:lnTo>
                      <a:lnTo>
                        <a:pt x="2624" y="2164"/>
                      </a:lnTo>
                      <a:lnTo>
                        <a:pt x="2443" y="2140"/>
                      </a:lnTo>
                      <a:lnTo>
                        <a:pt x="2266" y="2111"/>
                      </a:lnTo>
                      <a:lnTo>
                        <a:pt x="2093" y="2081"/>
                      </a:lnTo>
                      <a:lnTo>
                        <a:pt x="1926" y="2048"/>
                      </a:lnTo>
                      <a:lnTo>
                        <a:pt x="1765" y="2012"/>
                      </a:lnTo>
                      <a:lnTo>
                        <a:pt x="1608" y="1973"/>
                      </a:lnTo>
                      <a:lnTo>
                        <a:pt x="1457" y="1933"/>
                      </a:lnTo>
                      <a:lnTo>
                        <a:pt x="1312" y="1889"/>
                      </a:lnTo>
                      <a:lnTo>
                        <a:pt x="1174" y="1843"/>
                      </a:lnTo>
                      <a:lnTo>
                        <a:pt x="1041" y="1796"/>
                      </a:lnTo>
                      <a:lnTo>
                        <a:pt x="915" y="1746"/>
                      </a:lnTo>
                      <a:lnTo>
                        <a:pt x="796" y="1694"/>
                      </a:lnTo>
                      <a:lnTo>
                        <a:pt x="685" y="1640"/>
                      </a:lnTo>
                      <a:lnTo>
                        <a:pt x="581" y="1585"/>
                      </a:lnTo>
                      <a:lnTo>
                        <a:pt x="484" y="1527"/>
                      </a:lnTo>
                      <a:lnTo>
                        <a:pt x="396" y="1468"/>
                      </a:lnTo>
                      <a:lnTo>
                        <a:pt x="316" y="1407"/>
                      </a:lnTo>
                      <a:lnTo>
                        <a:pt x="244" y="1345"/>
                      </a:lnTo>
                      <a:lnTo>
                        <a:pt x="181" y="1281"/>
                      </a:lnTo>
                      <a:lnTo>
                        <a:pt x="127" y="1216"/>
                      </a:lnTo>
                      <a:lnTo>
                        <a:pt x="83" y="1149"/>
                      </a:lnTo>
                      <a:lnTo>
                        <a:pt x="47" y="1082"/>
                      </a:lnTo>
                      <a:lnTo>
                        <a:pt x="22" y="1014"/>
                      </a:lnTo>
                      <a:lnTo>
                        <a:pt x="6" y="944"/>
                      </a:lnTo>
                      <a:lnTo>
                        <a:pt x="0" y="874"/>
                      </a:lnTo>
                      <a:lnTo>
                        <a:pt x="0" y="1"/>
                      </a:lnTo>
                      <a:lnTo>
                        <a:pt x="6" y="71"/>
                      </a:lnTo>
                      <a:lnTo>
                        <a:pt x="22" y="141"/>
                      </a:lnTo>
                      <a:lnTo>
                        <a:pt x="47" y="210"/>
                      </a:lnTo>
                      <a:lnTo>
                        <a:pt x="83" y="278"/>
                      </a:lnTo>
                      <a:lnTo>
                        <a:pt x="127" y="345"/>
                      </a:lnTo>
                      <a:lnTo>
                        <a:pt x="181" y="410"/>
                      </a:lnTo>
                      <a:lnTo>
                        <a:pt x="244" y="473"/>
                      </a:lnTo>
                      <a:lnTo>
                        <a:pt x="316" y="536"/>
                      </a:lnTo>
                      <a:lnTo>
                        <a:pt x="396" y="597"/>
                      </a:lnTo>
                      <a:lnTo>
                        <a:pt x="484" y="656"/>
                      </a:lnTo>
                      <a:lnTo>
                        <a:pt x="581" y="714"/>
                      </a:lnTo>
                      <a:lnTo>
                        <a:pt x="685" y="770"/>
                      </a:lnTo>
                      <a:lnTo>
                        <a:pt x="796" y="825"/>
                      </a:lnTo>
                      <a:lnTo>
                        <a:pt x="915" y="876"/>
                      </a:lnTo>
                      <a:lnTo>
                        <a:pt x="1041" y="927"/>
                      </a:lnTo>
                      <a:lnTo>
                        <a:pt x="1174" y="975"/>
                      </a:lnTo>
                      <a:lnTo>
                        <a:pt x="1312" y="1020"/>
                      </a:lnTo>
                      <a:lnTo>
                        <a:pt x="1457" y="1064"/>
                      </a:lnTo>
                      <a:lnTo>
                        <a:pt x="1608" y="1105"/>
                      </a:lnTo>
                      <a:lnTo>
                        <a:pt x="1765" y="1143"/>
                      </a:lnTo>
                      <a:lnTo>
                        <a:pt x="1926" y="1179"/>
                      </a:lnTo>
                      <a:lnTo>
                        <a:pt x="2093" y="1212"/>
                      </a:lnTo>
                      <a:lnTo>
                        <a:pt x="2266" y="1243"/>
                      </a:lnTo>
                      <a:lnTo>
                        <a:pt x="2443" y="1271"/>
                      </a:lnTo>
                      <a:lnTo>
                        <a:pt x="2624" y="1295"/>
                      </a:lnTo>
                      <a:lnTo>
                        <a:pt x="2809" y="1317"/>
                      </a:lnTo>
                      <a:lnTo>
                        <a:pt x="2999" y="1336"/>
                      </a:lnTo>
                      <a:lnTo>
                        <a:pt x="3192" y="1351"/>
                      </a:lnTo>
                      <a:lnTo>
                        <a:pt x="3388" y="1363"/>
                      </a:lnTo>
                      <a:lnTo>
                        <a:pt x="3587" y="1373"/>
                      </a:lnTo>
                      <a:lnTo>
                        <a:pt x="3790" y="1378"/>
                      </a:lnTo>
                      <a:lnTo>
                        <a:pt x="3995" y="1380"/>
                      </a:lnTo>
                      <a:lnTo>
                        <a:pt x="4199" y="1378"/>
                      </a:lnTo>
                      <a:lnTo>
                        <a:pt x="4402" y="1373"/>
                      </a:lnTo>
                      <a:lnTo>
                        <a:pt x="4601" y="1363"/>
                      </a:lnTo>
                      <a:lnTo>
                        <a:pt x="4798" y="1351"/>
                      </a:lnTo>
                      <a:lnTo>
                        <a:pt x="4990" y="1336"/>
                      </a:lnTo>
                      <a:lnTo>
                        <a:pt x="5180" y="1317"/>
                      </a:lnTo>
                      <a:lnTo>
                        <a:pt x="5365" y="1295"/>
                      </a:lnTo>
                      <a:lnTo>
                        <a:pt x="5546" y="1271"/>
                      </a:lnTo>
                      <a:lnTo>
                        <a:pt x="5723" y="1243"/>
                      </a:lnTo>
                      <a:lnTo>
                        <a:pt x="5895" y="1212"/>
                      </a:lnTo>
                      <a:lnTo>
                        <a:pt x="6062" y="1179"/>
                      </a:lnTo>
                      <a:lnTo>
                        <a:pt x="6224" y="1143"/>
                      </a:lnTo>
                      <a:lnTo>
                        <a:pt x="6381" y="1105"/>
                      </a:lnTo>
                      <a:lnTo>
                        <a:pt x="6532" y="1064"/>
                      </a:lnTo>
                      <a:lnTo>
                        <a:pt x="6677" y="1020"/>
                      </a:lnTo>
                      <a:lnTo>
                        <a:pt x="6816" y="975"/>
                      </a:lnTo>
                      <a:lnTo>
                        <a:pt x="6948" y="926"/>
                      </a:lnTo>
                      <a:lnTo>
                        <a:pt x="7073" y="876"/>
                      </a:lnTo>
                      <a:lnTo>
                        <a:pt x="7192" y="825"/>
                      </a:lnTo>
                      <a:lnTo>
                        <a:pt x="7304" y="770"/>
                      </a:lnTo>
                      <a:lnTo>
                        <a:pt x="7408" y="714"/>
                      </a:lnTo>
                      <a:lnTo>
                        <a:pt x="7504" y="656"/>
                      </a:lnTo>
                      <a:lnTo>
                        <a:pt x="7592" y="597"/>
                      </a:lnTo>
                      <a:lnTo>
                        <a:pt x="7672" y="535"/>
                      </a:lnTo>
                      <a:lnTo>
                        <a:pt x="7744" y="473"/>
                      </a:lnTo>
                      <a:lnTo>
                        <a:pt x="7807" y="410"/>
                      </a:lnTo>
                      <a:lnTo>
                        <a:pt x="7861" y="344"/>
                      </a:lnTo>
                      <a:lnTo>
                        <a:pt x="7906" y="278"/>
                      </a:lnTo>
                      <a:lnTo>
                        <a:pt x="7941" y="210"/>
                      </a:lnTo>
                      <a:lnTo>
                        <a:pt x="7966" y="141"/>
                      </a:lnTo>
                      <a:lnTo>
                        <a:pt x="7982" y="71"/>
                      </a:lnTo>
                      <a:lnTo>
                        <a:pt x="7988" y="0"/>
                      </a:lnTo>
                      <a:lnTo>
                        <a:pt x="7988" y="868"/>
                      </a:lnTo>
                    </a:path>
                  </a:pathLst>
                </a:custGeom>
                <a:gradFill rotWithShape="0">
                  <a:gsLst>
                    <a:gs pos="0">
                      <a:srgbClr val="997BB7"/>
                    </a:gs>
                    <a:gs pos="100000">
                      <a:srgbClr val="501E7D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588">
                      <a:solidFill>
                        <a:srgbClr val="1F1A17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2" name="Freeform 435"/>
                <p:cNvSpPr>
                  <a:spLocks noChangeAspect="1"/>
                </p:cNvSpPr>
                <p:nvPr/>
              </p:nvSpPr>
              <p:spPr bwMode="auto">
                <a:xfrm>
                  <a:off x="3052" y="2999"/>
                  <a:ext cx="307" cy="86"/>
                </a:xfrm>
                <a:custGeom>
                  <a:avLst/>
                  <a:gdLst>
                    <a:gd name="T0" fmla="*/ 7966 w 7988"/>
                    <a:gd name="T1" fmla="*/ 1008 h 2247"/>
                    <a:gd name="T2" fmla="*/ 7861 w 7988"/>
                    <a:gd name="T3" fmla="*/ 1212 h 2247"/>
                    <a:gd name="T4" fmla="*/ 7672 w 7988"/>
                    <a:gd name="T5" fmla="*/ 1404 h 2247"/>
                    <a:gd name="T6" fmla="*/ 7408 w 7988"/>
                    <a:gd name="T7" fmla="*/ 1582 h 2247"/>
                    <a:gd name="T8" fmla="*/ 7073 w 7988"/>
                    <a:gd name="T9" fmla="*/ 1744 h 2247"/>
                    <a:gd name="T10" fmla="*/ 6677 w 7988"/>
                    <a:gd name="T11" fmla="*/ 1888 h 2247"/>
                    <a:gd name="T12" fmla="*/ 6224 w 7988"/>
                    <a:gd name="T13" fmla="*/ 2011 h 2247"/>
                    <a:gd name="T14" fmla="*/ 5723 w 7988"/>
                    <a:gd name="T15" fmla="*/ 2111 h 2247"/>
                    <a:gd name="T16" fmla="*/ 5180 w 7988"/>
                    <a:gd name="T17" fmla="*/ 2185 h 2247"/>
                    <a:gd name="T18" fmla="*/ 4601 w 7988"/>
                    <a:gd name="T19" fmla="*/ 2231 h 2247"/>
                    <a:gd name="T20" fmla="*/ 3995 w 7988"/>
                    <a:gd name="T21" fmla="*/ 2247 h 2247"/>
                    <a:gd name="T22" fmla="*/ 3388 w 7988"/>
                    <a:gd name="T23" fmla="*/ 2231 h 2247"/>
                    <a:gd name="T24" fmla="*/ 2809 w 7988"/>
                    <a:gd name="T25" fmla="*/ 2185 h 2247"/>
                    <a:gd name="T26" fmla="*/ 2266 w 7988"/>
                    <a:gd name="T27" fmla="*/ 2111 h 2247"/>
                    <a:gd name="T28" fmla="*/ 1765 w 7988"/>
                    <a:gd name="T29" fmla="*/ 2012 h 2247"/>
                    <a:gd name="T30" fmla="*/ 1312 w 7988"/>
                    <a:gd name="T31" fmla="*/ 1889 h 2247"/>
                    <a:gd name="T32" fmla="*/ 915 w 7988"/>
                    <a:gd name="T33" fmla="*/ 1745 h 2247"/>
                    <a:gd name="T34" fmla="*/ 581 w 7988"/>
                    <a:gd name="T35" fmla="*/ 1584 h 2247"/>
                    <a:gd name="T36" fmla="*/ 316 w 7988"/>
                    <a:gd name="T37" fmla="*/ 1406 h 2247"/>
                    <a:gd name="T38" fmla="*/ 127 w 7988"/>
                    <a:gd name="T39" fmla="*/ 1215 h 2247"/>
                    <a:gd name="T40" fmla="*/ 22 w 7988"/>
                    <a:gd name="T41" fmla="*/ 1013 h 2247"/>
                    <a:gd name="T42" fmla="*/ 0 w 7988"/>
                    <a:gd name="T43" fmla="*/ 0 h 2247"/>
                    <a:gd name="T44" fmla="*/ 47 w 7988"/>
                    <a:gd name="T45" fmla="*/ 209 h 2247"/>
                    <a:gd name="T46" fmla="*/ 181 w 7988"/>
                    <a:gd name="T47" fmla="*/ 409 h 2247"/>
                    <a:gd name="T48" fmla="*/ 396 w 7988"/>
                    <a:gd name="T49" fmla="*/ 596 h 2247"/>
                    <a:gd name="T50" fmla="*/ 685 w 7988"/>
                    <a:gd name="T51" fmla="*/ 770 h 2247"/>
                    <a:gd name="T52" fmla="*/ 1041 w 7988"/>
                    <a:gd name="T53" fmla="*/ 926 h 2247"/>
                    <a:gd name="T54" fmla="*/ 1457 w 7988"/>
                    <a:gd name="T55" fmla="*/ 1063 h 2247"/>
                    <a:gd name="T56" fmla="*/ 1926 w 7988"/>
                    <a:gd name="T57" fmla="*/ 1179 h 2247"/>
                    <a:gd name="T58" fmla="*/ 2443 w 7988"/>
                    <a:gd name="T59" fmla="*/ 1270 h 2247"/>
                    <a:gd name="T60" fmla="*/ 2999 w 7988"/>
                    <a:gd name="T61" fmla="*/ 1335 h 2247"/>
                    <a:gd name="T62" fmla="*/ 3587 w 7988"/>
                    <a:gd name="T63" fmla="*/ 1372 h 2247"/>
                    <a:gd name="T64" fmla="*/ 4199 w 7988"/>
                    <a:gd name="T65" fmla="*/ 1377 h 2247"/>
                    <a:gd name="T66" fmla="*/ 4798 w 7988"/>
                    <a:gd name="T67" fmla="*/ 1350 h 2247"/>
                    <a:gd name="T68" fmla="*/ 5365 w 7988"/>
                    <a:gd name="T69" fmla="*/ 1294 h 2247"/>
                    <a:gd name="T70" fmla="*/ 5895 w 7988"/>
                    <a:gd name="T71" fmla="*/ 1212 h 2247"/>
                    <a:gd name="T72" fmla="*/ 6381 w 7988"/>
                    <a:gd name="T73" fmla="*/ 1104 h 2247"/>
                    <a:gd name="T74" fmla="*/ 6816 w 7988"/>
                    <a:gd name="T75" fmla="*/ 974 h 2247"/>
                    <a:gd name="T76" fmla="*/ 7192 w 7988"/>
                    <a:gd name="T77" fmla="*/ 824 h 2247"/>
                    <a:gd name="T78" fmla="*/ 7504 w 7988"/>
                    <a:gd name="T79" fmla="*/ 656 h 2247"/>
                    <a:gd name="T80" fmla="*/ 7744 w 7988"/>
                    <a:gd name="T81" fmla="*/ 473 h 2247"/>
                    <a:gd name="T82" fmla="*/ 7906 w 7988"/>
                    <a:gd name="T83" fmla="*/ 277 h 2247"/>
                    <a:gd name="T84" fmla="*/ 7982 w 7988"/>
                    <a:gd name="T85" fmla="*/ 70 h 2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7988" h="2247">
                      <a:moveTo>
                        <a:pt x="7988" y="867"/>
                      </a:moveTo>
                      <a:lnTo>
                        <a:pt x="7982" y="938"/>
                      </a:lnTo>
                      <a:lnTo>
                        <a:pt x="7966" y="1008"/>
                      </a:lnTo>
                      <a:lnTo>
                        <a:pt x="7941" y="1077"/>
                      </a:lnTo>
                      <a:lnTo>
                        <a:pt x="7906" y="1145"/>
                      </a:lnTo>
                      <a:lnTo>
                        <a:pt x="7861" y="1212"/>
                      </a:lnTo>
                      <a:lnTo>
                        <a:pt x="7807" y="1277"/>
                      </a:lnTo>
                      <a:lnTo>
                        <a:pt x="7744" y="1341"/>
                      </a:lnTo>
                      <a:lnTo>
                        <a:pt x="7672" y="1404"/>
                      </a:lnTo>
                      <a:lnTo>
                        <a:pt x="7592" y="1465"/>
                      </a:lnTo>
                      <a:lnTo>
                        <a:pt x="7504" y="1524"/>
                      </a:lnTo>
                      <a:lnTo>
                        <a:pt x="7408" y="1582"/>
                      </a:lnTo>
                      <a:lnTo>
                        <a:pt x="7304" y="1638"/>
                      </a:lnTo>
                      <a:lnTo>
                        <a:pt x="7192" y="1692"/>
                      </a:lnTo>
                      <a:lnTo>
                        <a:pt x="7073" y="1744"/>
                      </a:lnTo>
                      <a:lnTo>
                        <a:pt x="6948" y="1795"/>
                      </a:lnTo>
                      <a:lnTo>
                        <a:pt x="6816" y="1842"/>
                      </a:lnTo>
                      <a:lnTo>
                        <a:pt x="6677" y="1888"/>
                      </a:lnTo>
                      <a:lnTo>
                        <a:pt x="6532" y="1932"/>
                      </a:lnTo>
                      <a:lnTo>
                        <a:pt x="6381" y="1972"/>
                      </a:lnTo>
                      <a:lnTo>
                        <a:pt x="6224" y="2011"/>
                      </a:lnTo>
                      <a:lnTo>
                        <a:pt x="6062" y="2047"/>
                      </a:lnTo>
                      <a:lnTo>
                        <a:pt x="5895" y="2080"/>
                      </a:lnTo>
                      <a:lnTo>
                        <a:pt x="5723" y="2111"/>
                      </a:lnTo>
                      <a:lnTo>
                        <a:pt x="5546" y="2139"/>
                      </a:lnTo>
                      <a:lnTo>
                        <a:pt x="5365" y="2163"/>
                      </a:lnTo>
                      <a:lnTo>
                        <a:pt x="5180" y="2185"/>
                      </a:lnTo>
                      <a:lnTo>
                        <a:pt x="4990" y="2204"/>
                      </a:lnTo>
                      <a:lnTo>
                        <a:pt x="4798" y="2219"/>
                      </a:lnTo>
                      <a:lnTo>
                        <a:pt x="4601" y="2231"/>
                      </a:lnTo>
                      <a:lnTo>
                        <a:pt x="4402" y="2240"/>
                      </a:lnTo>
                      <a:lnTo>
                        <a:pt x="4199" y="2245"/>
                      </a:lnTo>
                      <a:lnTo>
                        <a:pt x="3995" y="2247"/>
                      </a:lnTo>
                      <a:lnTo>
                        <a:pt x="3790" y="2245"/>
                      </a:lnTo>
                      <a:lnTo>
                        <a:pt x="3587" y="2240"/>
                      </a:lnTo>
                      <a:lnTo>
                        <a:pt x="3388" y="2231"/>
                      </a:lnTo>
                      <a:lnTo>
                        <a:pt x="3192" y="2219"/>
                      </a:lnTo>
                      <a:lnTo>
                        <a:pt x="2999" y="2204"/>
                      </a:lnTo>
                      <a:lnTo>
                        <a:pt x="2809" y="2185"/>
                      </a:lnTo>
                      <a:lnTo>
                        <a:pt x="2624" y="2163"/>
                      </a:lnTo>
                      <a:lnTo>
                        <a:pt x="2443" y="2139"/>
                      </a:lnTo>
                      <a:lnTo>
                        <a:pt x="2266" y="2111"/>
                      </a:lnTo>
                      <a:lnTo>
                        <a:pt x="2093" y="2081"/>
                      </a:lnTo>
                      <a:lnTo>
                        <a:pt x="1926" y="2047"/>
                      </a:lnTo>
                      <a:lnTo>
                        <a:pt x="1765" y="2012"/>
                      </a:lnTo>
                      <a:lnTo>
                        <a:pt x="1608" y="1973"/>
                      </a:lnTo>
                      <a:lnTo>
                        <a:pt x="1457" y="1932"/>
                      </a:lnTo>
                      <a:lnTo>
                        <a:pt x="1312" y="1889"/>
                      </a:lnTo>
                      <a:lnTo>
                        <a:pt x="1174" y="1843"/>
                      </a:lnTo>
                      <a:lnTo>
                        <a:pt x="1041" y="1796"/>
                      </a:lnTo>
                      <a:lnTo>
                        <a:pt x="915" y="1745"/>
                      </a:lnTo>
                      <a:lnTo>
                        <a:pt x="796" y="1693"/>
                      </a:lnTo>
                      <a:lnTo>
                        <a:pt x="685" y="1639"/>
                      </a:lnTo>
                      <a:lnTo>
                        <a:pt x="581" y="1584"/>
                      </a:lnTo>
                      <a:lnTo>
                        <a:pt x="484" y="1526"/>
                      </a:lnTo>
                      <a:lnTo>
                        <a:pt x="396" y="1467"/>
                      </a:lnTo>
                      <a:lnTo>
                        <a:pt x="316" y="1406"/>
                      </a:lnTo>
                      <a:lnTo>
                        <a:pt x="244" y="1344"/>
                      </a:lnTo>
                      <a:lnTo>
                        <a:pt x="181" y="1280"/>
                      </a:lnTo>
                      <a:lnTo>
                        <a:pt x="127" y="1215"/>
                      </a:lnTo>
                      <a:lnTo>
                        <a:pt x="83" y="1149"/>
                      </a:lnTo>
                      <a:lnTo>
                        <a:pt x="47" y="1081"/>
                      </a:lnTo>
                      <a:lnTo>
                        <a:pt x="22" y="1013"/>
                      </a:lnTo>
                      <a:lnTo>
                        <a:pt x="6" y="944"/>
                      </a:lnTo>
                      <a:lnTo>
                        <a:pt x="0" y="873"/>
                      </a:lnTo>
                      <a:lnTo>
                        <a:pt x="0" y="0"/>
                      </a:lnTo>
                      <a:lnTo>
                        <a:pt x="6" y="71"/>
                      </a:lnTo>
                      <a:lnTo>
                        <a:pt x="22" y="141"/>
                      </a:lnTo>
                      <a:lnTo>
                        <a:pt x="47" y="209"/>
                      </a:lnTo>
                      <a:lnTo>
                        <a:pt x="83" y="277"/>
                      </a:lnTo>
                      <a:lnTo>
                        <a:pt x="127" y="344"/>
                      </a:lnTo>
                      <a:lnTo>
                        <a:pt x="181" y="409"/>
                      </a:lnTo>
                      <a:lnTo>
                        <a:pt x="244" y="473"/>
                      </a:lnTo>
                      <a:lnTo>
                        <a:pt x="316" y="535"/>
                      </a:lnTo>
                      <a:lnTo>
                        <a:pt x="396" y="596"/>
                      </a:lnTo>
                      <a:lnTo>
                        <a:pt x="484" y="656"/>
                      </a:lnTo>
                      <a:lnTo>
                        <a:pt x="581" y="714"/>
                      </a:lnTo>
                      <a:lnTo>
                        <a:pt x="685" y="770"/>
                      </a:lnTo>
                      <a:lnTo>
                        <a:pt x="796" y="824"/>
                      </a:lnTo>
                      <a:lnTo>
                        <a:pt x="915" y="876"/>
                      </a:lnTo>
                      <a:lnTo>
                        <a:pt x="1041" y="926"/>
                      </a:lnTo>
                      <a:lnTo>
                        <a:pt x="1174" y="974"/>
                      </a:lnTo>
                      <a:lnTo>
                        <a:pt x="1312" y="1019"/>
                      </a:lnTo>
                      <a:lnTo>
                        <a:pt x="1457" y="1063"/>
                      </a:lnTo>
                      <a:lnTo>
                        <a:pt x="1608" y="1104"/>
                      </a:lnTo>
                      <a:lnTo>
                        <a:pt x="1765" y="1142"/>
                      </a:lnTo>
                      <a:lnTo>
                        <a:pt x="1926" y="1179"/>
                      </a:lnTo>
                      <a:lnTo>
                        <a:pt x="2093" y="1212"/>
                      </a:lnTo>
                      <a:lnTo>
                        <a:pt x="2266" y="1243"/>
                      </a:lnTo>
                      <a:lnTo>
                        <a:pt x="2443" y="1270"/>
                      </a:lnTo>
                      <a:lnTo>
                        <a:pt x="2624" y="1294"/>
                      </a:lnTo>
                      <a:lnTo>
                        <a:pt x="2809" y="1317"/>
                      </a:lnTo>
                      <a:lnTo>
                        <a:pt x="2999" y="1335"/>
                      </a:lnTo>
                      <a:lnTo>
                        <a:pt x="3192" y="1350"/>
                      </a:lnTo>
                      <a:lnTo>
                        <a:pt x="3388" y="1362"/>
                      </a:lnTo>
                      <a:lnTo>
                        <a:pt x="3587" y="1372"/>
                      </a:lnTo>
                      <a:lnTo>
                        <a:pt x="3790" y="1377"/>
                      </a:lnTo>
                      <a:lnTo>
                        <a:pt x="3995" y="1379"/>
                      </a:lnTo>
                      <a:lnTo>
                        <a:pt x="4199" y="1377"/>
                      </a:lnTo>
                      <a:lnTo>
                        <a:pt x="4402" y="1372"/>
                      </a:lnTo>
                      <a:lnTo>
                        <a:pt x="4601" y="1362"/>
                      </a:lnTo>
                      <a:lnTo>
                        <a:pt x="4798" y="1350"/>
                      </a:lnTo>
                      <a:lnTo>
                        <a:pt x="4990" y="1335"/>
                      </a:lnTo>
                      <a:lnTo>
                        <a:pt x="5180" y="1317"/>
                      </a:lnTo>
                      <a:lnTo>
                        <a:pt x="5365" y="1294"/>
                      </a:lnTo>
                      <a:lnTo>
                        <a:pt x="5546" y="1270"/>
                      </a:lnTo>
                      <a:lnTo>
                        <a:pt x="5723" y="1243"/>
                      </a:lnTo>
                      <a:lnTo>
                        <a:pt x="5895" y="1212"/>
                      </a:lnTo>
                      <a:lnTo>
                        <a:pt x="6062" y="1179"/>
                      </a:lnTo>
                      <a:lnTo>
                        <a:pt x="6224" y="1142"/>
                      </a:lnTo>
                      <a:lnTo>
                        <a:pt x="6381" y="1104"/>
                      </a:lnTo>
                      <a:lnTo>
                        <a:pt x="6532" y="1063"/>
                      </a:lnTo>
                      <a:lnTo>
                        <a:pt x="6677" y="1019"/>
                      </a:lnTo>
                      <a:lnTo>
                        <a:pt x="6816" y="974"/>
                      </a:lnTo>
                      <a:lnTo>
                        <a:pt x="6948" y="926"/>
                      </a:lnTo>
                      <a:lnTo>
                        <a:pt x="7073" y="875"/>
                      </a:lnTo>
                      <a:lnTo>
                        <a:pt x="7192" y="824"/>
                      </a:lnTo>
                      <a:lnTo>
                        <a:pt x="7304" y="770"/>
                      </a:lnTo>
                      <a:lnTo>
                        <a:pt x="7408" y="714"/>
                      </a:lnTo>
                      <a:lnTo>
                        <a:pt x="7504" y="656"/>
                      </a:lnTo>
                      <a:lnTo>
                        <a:pt x="7592" y="596"/>
                      </a:lnTo>
                      <a:lnTo>
                        <a:pt x="7672" y="535"/>
                      </a:lnTo>
                      <a:lnTo>
                        <a:pt x="7744" y="473"/>
                      </a:lnTo>
                      <a:lnTo>
                        <a:pt x="7807" y="409"/>
                      </a:lnTo>
                      <a:lnTo>
                        <a:pt x="7861" y="344"/>
                      </a:lnTo>
                      <a:lnTo>
                        <a:pt x="7906" y="277"/>
                      </a:lnTo>
                      <a:lnTo>
                        <a:pt x="7941" y="209"/>
                      </a:lnTo>
                      <a:lnTo>
                        <a:pt x="7966" y="140"/>
                      </a:lnTo>
                      <a:lnTo>
                        <a:pt x="7982" y="70"/>
                      </a:lnTo>
                      <a:lnTo>
                        <a:pt x="7988" y="0"/>
                      </a:lnTo>
                      <a:lnTo>
                        <a:pt x="7988" y="867"/>
                      </a:lnTo>
                    </a:path>
                  </a:pathLst>
                </a:custGeom>
                <a:ln/>
                <a:extLst>
                  <a:ext uri="{91240B29-F687-4F45-9708-019B960494DF}">
                    <a14:hiddenLine xmlns:a14="http://schemas.microsoft.com/office/drawing/2010/main" w="1588">
                      <a:solidFill>
                        <a:srgbClr val="1F1A17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3" name="Freeform 436"/>
                <p:cNvSpPr>
                  <a:spLocks noChangeAspect="1"/>
                </p:cNvSpPr>
                <p:nvPr/>
              </p:nvSpPr>
              <p:spPr bwMode="auto">
                <a:xfrm>
                  <a:off x="3052" y="3066"/>
                  <a:ext cx="307" cy="86"/>
                </a:xfrm>
                <a:custGeom>
                  <a:avLst/>
                  <a:gdLst>
                    <a:gd name="T0" fmla="*/ 7966 w 7988"/>
                    <a:gd name="T1" fmla="*/ 1009 h 2248"/>
                    <a:gd name="T2" fmla="*/ 7861 w 7988"/>
                    <a:gd name="T3" fmla="*/ 1213 h 2248"/>
                    <a:gd name="T4" fmla="*/ 7672 w 7988"/>
                    <a:gd name="T5" fmla="*/ 1404 h 2248"/>
                    <a:gd name="T6" fmla="*/ 7408 w 7988"/>
                    <a:gd name="T7" fmla="*/ 1583 h 2248"/>
                    <a:gd name="T8" fmla="*/ 7073 w 7988"/>
                    <a:gd name="T9" fmla="*/ 1745 h 2248"/>
                    <a:gd name="T10" fmla="*/ 6677 w 7988"/>
                    <a:gd name="T11" fmla="*/ 1888 h 2248"/>
                    <a:gd name="T12" fmla="*/ 6224 w 7988"/>
                    <a:gd name="T13" fmla="*/ 2011 h 2248"/>
                    <a:gd name="T14" fmla="*/ 5723 w 7988"/>
                    <a:gd name="T15" fmla="*/ 2112 h 2248"/>
                    <a:gd name="T16" fmla="*/ 5180 w 7988"/>
                    <a:gd name="T17" fmla="*/ 2186 h 2248"/>
                    <a:gd name="T18" fmla="*/ 4601 w 7988"/>
                    <a:gd name="T19" fmla="*/ 2232 h 2248"/>
                    <a:gd name="T20" fmla="*/ 3995 w 7988"/>
                    <a:gd name="T21" fmla="*/ 2248 h 2248"/>
                    <a:gd name="T22" fmla="*/ 3388 w 7988"/>
                    <a:gd name="T23" fmla="*/ 2232 h 2248"/>
                    <a:gd name="T24" fmla="*/ 2809 w 7988"/>
                    <a:gd name="T25" fmla="*/ 2186 h 2248"/>
                    <a:gd name="T26" fmla="*/ 2266 w 7988"/>
                    <a:gd name="T27" fmla="*/ 2112 h 2248"/>
                    <a:gd name="T28" fmla="*/ 1765 w 7988"/>
                    <a:gd name="T29" fmla="*/ 2012 h 2248"/>
                    <a:gd name="T30" fmla="*/ 1312 w 7988"/>
                    <a:gd name="T31" fmla="*/ 1889 h 2248"/>
                    <a:gd name="T32" fmla="*/ 915 w 7988"/>
                    <a:gd name="T33" fmla="*/ 1746 h 2248"/>
                    <a:gd name="T34" fmla="*/ 581 w 7988"/>
                    <a:gd name="T35" fmla="*/ 1584 h 2248"/>
                    <a:gd name="T36" fmla="*/ 316 w 7988"/>
                    <a:gd name="T37" fmla="*/ 1406 h 2248"/>
                    <a:gd name="T38" fmla="*/ 127 w 7988"/>
                    <a:gd name="T39" fmla="*/ 1216 h 2248"/>
                    <a:gd name="T40" fmla="*/ 22 w 7988"/>
                    <a:gd name="T41" fmla="*/ 1014 h 2248"/>
                    <a:gd name="T42" fmla="*/ 0 w 7988"/>
                    <a:gd name="T43" fmla="*/ 0 h 2248"/>
                    <a:gd name="T44" fmla="*/ 47 w 7988"/>
                    <a:gd name="T45" fmla="*/ 210 h 2248"/>
                    <a:gd name="T46" fmla="*/ 181 w 7988"/>
                    <a:gd name="T47" fmla="*/ 410 h 2248"/>
                    <a:gd name="T48" fmla="*/ 396 w 7988"/>
                    <a:gd name="T49" fmla="*/ 597 h 2248"/>
                    <a:gd name="T50" fmla="*/ 685 w 7988"/>
                    <a:gd name="T51" fmla="*/ 770 h 2248"/>
                    <a:gd name="T52" fmla="*/ 1041 w 7988"/>
                    <a:gd name="T53" fmla="*/ 926 h 2248"/>
                    <a:gd name="T54" fmla="*/ 1457 w 7988"/>
                    <a:gd name="T55" fmla="*/ 1063 h 2248"/>
                    <a:gd name="T56" fmla="*/ 1926 w 7988"/>
                    <a:gd name="T57" fmla="*/ 1179 h 2248"/>
                    <a:gd name="T58" fmla="*/ 2443 w 7988"/>
                    <a:gd name="T59" fmla="*/ 1270 h 2248"/>
                    <a:gd name="T60" fmla="*/ 2999 w 7988"/>
                    <a:gd name="T61" fmla="*/ 1335 h 2248"/>
                    <a:gd name="T62" fmla="*/ 3587 w 7988"/>
                    <a:gd name="T63" fmla="*/ 1372 h 2248"/>
                    <a:gd name="T64" fmla="*/ 4199 w 7988"/>
                    <a:gd name="T65" fmla="*/ 1378 h 2248"/>
                    <a:gd name="T66" fmla="*/ 4798 w 7988"/>
                    <a:gd name="T67" fmla="*/ 1352 h 2248"/>
                    <a:gd name="T68" fmla="*/ 5365 w 7988"/>
                    <a:gd name="T69" fmla="*/ 1296 h 2248"/>
                    <a:gd name="T70" fmla="*/ 5895 w 7988"/>
                    <a:gd name="T71" fmla="*/ 1213 h 2248"/>
                    <a:gd name="T72" fmla="*/ 6381 w 7988"/>
                    <a:gd name="T73" fmla="*/ 1105 h 2248"/>
                    <a:gd name="T74" fmla="*/ 6816 w 7988"/>
                    <a:gd name="T75" fmla="*/ 974 h 2248"/>
                    <a:gd name="T76" fmla="*/ 7192 w 7988"/>
                    <a:gd name="T77" fmla="*/ 824 h 2248"/>
                    <a:gd name="T78" fmla="*/ 7504 w 7988"/>
                    <a:gd name="T79" fmla="*/ 656 h 2248"/>
                    <a:gd name="T80" fmla="*/ 7744 w 7988"/>
                    <a:gd name="T81" fmla="*/ 473 h 2248"/>
                    <a:gd name="T82" fmla="*/ 7906 w 7988"/>
                    <a:gd name="T83" fmla="*/ 277 h 2248"/>
                    <a:gd name="T84" fmla="*/ 7982 w 7988"/>
                    <a:gd name="T85" fmla="*/ 71 h 22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7988" h="2248">
                      <a:moveTo>
                        <a:pt x="7988" y="869"/>
                      </a:moveTo>
                      <a:lnTo>
                        <a:pt x="7982" y="939"/>
                      </a:lnTo>
                      <a:lnTo>
                        <a:pt x="7966" y="1009"/>
                      </a:lnTo>
                      <a:lnTo>
                        <a:pt x="7941" y="1078"/>
                      </a:lnTo>
                      <a:lnTo>
                        <a:pt x="7906" y="1146"/>
                      </a:lnTo>
                      <a:lnTo>
                        <a:pt x="7861" y="1213"/>
                      </a:lnTo>
                      <a:lnTo>
                        <a:pt x="7807" y="1277"/>
                      </a:lnTo>
                      <a:lnTo>
                        <a:pt x="7744" y="1341"/>
                      </a:lnTo>
                      <a:lnTo>
                        <a:pt x="7672" y="1404"/>
                      </a:lnTo>
                      <a:lnTo>
                        <a:pt x="7592" y="1465"/>
                      </a:lnTo>
                      <a:lnTo>
                        <a:pt x="7504" y="1525"/>
                      </a:lnTo>
                      <a:lnTo>
                        <a:pt x="7408" y="1583"/>
                      </a:lnTo>
                      <a:lnTo>
                        <a:pt x="7304" y="1639"/>
                      </a:lnTo>
                      <a:lnTo>
                        <a:pt x="7192" y="1693"/>
                      </a:lnTo>
                      <a:lnTo>
                        <a:pt x="7073" y="1745"/>
                      </a:lnTo>
                      <a:lnTo>
                        <a:pt x="6948" y="1795"/>
                      </a:lnTo>
                      <a:lnTo>
                        <a:pt x="6816" y="1843"/>
                      </a:lnTo>
                      <a:lnTo>
                        <a:pt x="6677" y="1888"/>
                      </a:lnTo>
                      <a:lnTo>
                        <a:pt x="6532" y="1932"/>
                      </a:lnTo>
                      <a:lnTo>
                        <a:pt x="6381" y="1973"/>
                      </a:lnTo>
                      <a:lnTo>
                        <a:pt x="6224" y="2011"/>
                      </a:lnTo>
                      <a:lnTo>
                        <a:pt x="6062" y="2048"/>
                      </a:lnTo>
                      <a:lnTo>
                        <a:pt x="5895" y="2081"/>
                      </a:lnTo>
                      <a:lnTo>
                        <a:pt x="5723" y="2112"/>
                      </a:lnTo>
                      <a:lnTo>
                        <a:pt x="5546" y="2139"/>
                      </a:lnTo>
                      <a:lnTo>
                        <a:pt x="5365" y="2164"/>
                      </a:lnTo>
                      <a:lnTo>
                        <a:pt x="5180" y="2186"/>
                      </a:lnTo>
                      <a:lnTo>
                        <a:pt x="4990" y="2204"/>
                      </a:lnTo>
                      <a:lnTo>
                        <a:pt x="4798" y="2219"/>
                      </a:lnTo>
                      <a:lnTo>
                        <a:pt x="4601" y="2232"/>
                      </a:lnTo>
                      <a:lnTo>
                        <a:pt x="4402" y="2240"/>
                      </a:lnTo>
                      <a:lnTo>
                        <a:pt x="4199" y="2246"/>
                      </a:lnTo>
                      <a:lnTo>
                        <a:pt x="3995" y="2248"/>
                      </a:lnTo>
                      <a:lnTo>
                        <a:pt x="3790" y="2246"/>
                      </a:lnTo>
                      <a:lnTo>
                        <a:pt x="3587" y="2240"/>
                      </a:lnTo>
                      <a:lnTo>
                        <a:pt x="3388" y="2232"/>
                      </a:lnTo>
                      <a:lnTo>
                        <a:pt x="3192" y="2220"/>
                      </a:lnTo>
                      <a:lnTo>
                        <a:pt x="2999" y="2204"/>
                      </a:lnTo>
                      <a:lnTo>
                        <a:pt x="2809" y="2186"/>
                      </a:lnTo>
                      <a:lnTo>
                        <a:pt x="2624" y="2164"/>
                      </a:lnTo>
                      <a:lnTo>
                        <a:pt x="2443" y="2139"/>
                      </a:lnTo>
                      <a:lnTo>
                        <a:pt x="2266" y="2112"/>
                      </a:lnTo>
                      <a:lnTo>
                        <a:pt x="2093" y="2081"/>
                      </a:lnTo>
                      <a:lnTo>
                        <a:pt x="1926" y="2048"/>
                      </a:lnTo>
                      <a:lnTo>
                        <a:pt x="1765" y="2012"/>
                      </a:lnTo>
                      <a:lnTo>
                        <a:pt x="1608" y="1974"/>
                      </a:lnTo>
                      <a:lnTo>
                        <a:pt x="1457" y="1933"/>
                      </a:lnTo>
                      <a:lnTo>
                        <a:pt x="1312" y="1889"/>
                      </a:lnTo>
                      <a:lnTo>
                        <a:pt x="1174" y="1844"/>
                      </a:lnTo>
                      <a:lnTo>
                        <a:pt x="1041" y="1796"/>
                      </a:lnTo>
                      <a:lnTo>
                        <a:pt x="915" y="1746"/>
                      </a:lnTo>
                      <a:lnTo>
                        <a:pt x="796" y="1694"/>
                      </a:lnTo>
                      <a:lnTo>
                        <a:pt x="685" y="1640"/>
                      </a:lnTo>
                      <a:lnTo>
                        <a:pt x="581" y="1584"/>
                      </a:lnTo>
                      <a:lnTo>
                        <a:pt x="484" y="1527"/>
                      </a:lnTo>
                      <a:lnTo>
                        <a:pt x="396" y="1467"/>
                      </a:lnTo>
                      <a:lnTo>
                        <a:pt x="316" y="1406"/>
                      </a:lnTo>
                      <a:lnTo>
                        <a:pt x="244" y="1344"/>
                      </a:lnTo>
                      <a:lnTo>
                        <a:pt x="181" y="1281"/>
                      </a:lnTo>
                      <a:lnTo>
                        <a:pt x="127" y="1216"/>
                      </a:lnTo>
                      <a:lnTo>
                        <a:pt x="83" y="1150"/>
                      </a:lnTo>
                      <a:lnTo>
                        <a:pt x="47" y="1083"/>
                      </a:lnTo>
                      <a:lnTo>
                        <a:pt x="22" y="1014"/>
                      </a:lnTo>
                      <a:lnTo>
                        <a:pt x="6" y="945"/>
                      </a:lnTo>
                      <a:lnTo>
                        <a:pt x="0" y="874"/>
                      </a:lnTo>
                      <a:lnTo>
                        <a:pt x="0" y="0"/>
                      </a:lnTo>
                      <a:lnTo>
                        <a:pt x="6" y="71"/>
                      </a:lnTo>
                      <a:lnTo>
                        <a:pt x="22" y="141"/>
                      </a:lnTo>
                      <a:lnTo>
                        <a:pt x="47" y="210"/>
                      </a:lnTo>
                      <a:lnTo>
                        <a:pt x="83" y="277"/>
                      </a:lnTo>
                      <a:lnTo>
                        <a:pt x="127" y="344"/>
                      </a:lnTo>
                      <a:lnTo>
                        <a:pt x="181" y="410"/>
                      </a:lnTo>
                      <a:lnTo>
                        <a:pt x="244" y="474"/>
                      </a:lnTo>
                      <a:lnTo>
                        <a:pt x="316" y="536"/>
                      </a:lnTo>
                      <a:lnTo>
                        <a:pt x="396" y="597"/>
                      </a:lnTo>
                      <a:lnTo>
                        <a:pt x="484" y="656"/>
                      </a:lnTo>
                      <a:lnTo>
                        <a:pt x="581" y="714"/>
                      </a:lnTo>
                      <a:lnTo>
                        <a:pt x="685" y="770"/>
                      </a:lnTo>
                      <a:lnTo>
                        <a:pt x="796" y="824"/>
                      </a:lnTo>
                      <a:lnTo>
                        <a:pt x="915" y="877"/>
                      </a:lnTo>
                      <a:lnTo>
                        <a:pt x="1041" y="926"/>
                      </a:lnTo>
                      <a:lnTo>
                        <a:pt x="1174" y="974"/>
                      </a:lnTo>
                      <a:lnTo>
                        <a:pt x="1312" y="1020"/>
                      </a:lnTo>
                      <a:lnTo>
                        <a:pt x="1457" y="1063"/>
                      </a:lnTo>
                      <a:lnTo>
                        <a:pt x="1608" y="1105"/>
                      </a:lnTo>
                      <a:lnTo>
                        <a:pt x="1765" y="1144"/>
                      </a:lnTo>
                      <a:lnTo>
                        <a:pt x="1926" y="1179"/>
                      </a:lnTo>
                      <a:lnTo>
                        <a:pt x="2093" y="1213"/>
                      </a:lnTo>
                      <a:lnTo>
                        <a:pt x="2266" y="1243"/>
                      </a:lnTo>
                      <a:lnTo>
                        <a:pt x="2443" y="1270"/>
                      </a:lnTo>
                      <a:lnTo>
                        <a:pt x="2624" y="1296"/>
                      </a:lnTo>
                      <a:lnTo>
                        <a:pt x="2809" y="1317"/>
                      </a:lnTo>
                      <a:lnTo>
                        <a:pt x="2999" y="1335"/>
                      </a:lnTo>
                      <a:lnTo>
                        <a:pt x="3192" y="1352"/>
                      </a:lnTo>
                      <a:lnTo>
                        <a:pt x="3388" y="1364"/>
                      </a:lnTo>
                      <a:lnTo>
                        <a:pt x="3587" y="1372"/>
                      </a:lnTo>
                      <a:lnTo>
                        <a:pt x="3790" y="1378"/>
                      </a:lnTo>
                      <a:lnTo>
                        <a:pt x="3995" y="1379"/>
                      </a:lnTo>
                      <a:lnTo>
                        <a:pt x="4199" y="1378"/>
                      </a:lnTo>
                      <a:lnTo>
                        <a:pt x="4402" y="1372"/>
                      </a:lnTo>
                      <a:lnTo>
                        <a:pt x="4601" y="1364"/>
                      </a:lnTo>
                      <a:lnTo>
                        <a:pt x="4798" y="1352"/>
                      </a:lnTo>
                      <a:lnTo>
                        <a:pt x="4990" y="1335"/>
                      </a:lnTo>
                      <a:lnTo>
                        <a:pt x="5180" y="1317"/>
                      </a:lnTo>
                      <a:lnTo>
                        <a:pt x="5365" y="1296"/>
                      </a:lnTo>
                      <a:lnTo>
                        <a:pt x="5546" y="1270"/>
                      </a:lnTo>
                      <a:lnTo>
                        <a:pt x="5723" y="1243"/>
                      </a:lnTo>
                      <a:lnTo>
                        <a:pt x="5895" y="1213"/>
                      </a:lnTo>
                      <a:lnTo>
                        <a:pt x="6062" y="1179"/>
                      </a:lnTo>
                      <a:lnTo>
                        <a:pt x="6224" y="1144"/>
                      </a:lnTo>
                      <a:lnTo>
                        <a:pt x="6381" y="1105"/>
                      </a:lnTo>
                      <a:lnTo>
                        <a:pt x="6532" y="1063"/>
                      </a:lnTo>
                      <a:lnTo>
                        <a:pt x="6677" y="1020"/>
                      </a:lnTo>
                      <a:lnTo>
                        <a:pt x="6816" y="974"/>
                      </a:lnTo>
                      <a:lnTo>
                        <a:pt x="6948" y="926"/>
                      </a:lnTo>
                      <a:lnTo>
                        <a:pt x="7073" y="877"/>
                      </a:lnTo>
                      <a:lnTo>
                        <a:pt x="7192" y="824"/>
                      </a:lnTo>
                      <a:lnTo>
                        <a:pt x="7304" y="770"/>
                      </a:lnTo>
                      <a:lnTo>
                        <a:pt x="7408" y="714"/>
                      </a:lnTo>
                      <a:lnTo>
                        <a:pt x="7504" y="656"/>
                      </a:lnTo>
                      <a:lnTo>
                        <a:pt x="7592" y="597"/>
                      </a:lnTo>
                      <a:lnTo>
                        <a:pt x="7672" y="536"/>
                      </a:lnTo>
                      <a:lnTo>
                        <a:pt x="7744" y="473"/>
                      </a:lnTo>
                      <a:lnTo>
                        <a:pt x="7807" y="409"/>
                      </a:lnTo>
                      <a:lnTo>
                        <a:pt x="7861" y="344"/>
                      </a:lnTo>
                      <a:lnTo>
                        <a:pt x="7906" y="277"/>
                      </a:lnTo>
                      <a:lnTo>
                        <a:pt x="7941" y="209"/>
                      </a:lnTo>
                      <a:lnTo>
                        <a:pt x="7966" y="140"/>
                      </a:lnTo>
                      <a:lnTo>
                        <a:pt x="7982" y="71"/>
                      </a:lnTo>
                      <a:lnTo>
                        <a:pt x="7988" y="0"/>
                      </a:lnTo>
                      <a:lnTo>
                        <a:pt x="7988" y="869"/>
                      </a:lnTo>
                    </a:path>
                  </a:pathLst>
                </a:custGeom>
                <a:gradFill rotWithShape="0">
                  <a:gsLst>
                    <a:gs pos="0">
                      <a:srgbClr val="997BB7"/>
                    </a:gs>
                    <a:gs pos="100000">
                      <a:srgbClr val="501E7D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588">
                      <a:solidFill>
                        <a:srgbClr val="1F1A17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60" name="Freeform 437"/>
              <p:cNvSpPr>
                <a:spLocks noChangeAspect="1"/>
              </p:cNvSpPr>
              <p:nvPr/>
            </p:nvSpPr>
            <p:spPr bwMode="auto">
              <a:xfrm>
                <a:off x="4157" y="2842"/>
                <a:ext cx="307" cy="111"/>
              </a:xfrm>
              <a:custGeom>
                <a:avLst/>
                <a:gdLst>
                  <a:gd name="T0" fmla="*/ 4401 w 7988"/>
                  <a:gd name="T1" fmla="*/ 8 h 2886"/>
                  <a:gd name="T2" fmla="*/ 4989 w 7988"/>
                  <a:gd name="T3" fmla="*/ 46 h 2886"/>
                  <a:gd name="T4" fmla="*/ 5546 w 7988"/>
                  <a:gd name="T5" fmla="*/ 114 h 2886"/>
                  <a:gd name="T6" fmla="*/ 6062 w 7988"/>
                  <a:gd name="T7" fmla="*/ 210 h 2886"/>
                  <a:gd name="T8" fmla="*/ 6532 w 7988"/>
                  <a:gd name="T9" fmla="*/ 331 h 2886"/>
                  <a:gd name="T10" fmla="*/ 6947 w 7988"/>
                  <a:gd name="T11" fmla="*/ 474 h 2886"/>
                  <a:gd name="T12" fmla="*/ 7303 w 7988"/>
                  <a:gd name="T13" fmla="*/ 637 h 2886"/>
                  <a:gd name="T14" fmla="*/ 7592 w 7988"/>
                  <a:gd name="T15" fmla="*/ 819 h 2886"/>
                  <a:gd name="T16" fmla="*/ 7807 w 7988"/>
                  <a:gd name="T17" fmla="*/ 1015 h 2886"/>
                  <a:gd name="T18" fmla="*/ 7941 w 7988"/>
                  <a:gd name="T19" fmla="*/ 1224 h 2886"/>
                  <a:gd name="T20" fmla="*/ 7988 w 7988"/>
                  <a:gd name="T21" fmla="*/ 1443 h 2886"/>
                  <a:gd name="T22" fmla="*/ 7941 w 7988"/>
                  <a:gd name="T23" fmla="*/ 1662 h 2886"/>
                  <a:gd name="T24" fmla="*/ 7807 w 7988"/>
                  <a:gd name="T25" fmla="*/ 1871 h 2886"/>
                  <a:gd name="T26" fmla="*/ 7592 w 7988"/>
                  <a:gd name="T27" fmla="*/ 2068 h 2886"/>
                  <a:gd name="T28" fmla="*/ 7303 w 7988"/>
                  <a:gd name="T29" fmla="*/ 2249 h 2886"/>
                  <a:gd name="T30" fmla="*/ 6947 w 7988"/>
                  <a:gd name="T31" fmla="*/ 2412 h 2886"/>
                  <a:gd name="T32" fmla="*/ 6532 w 7988"/>
                  <a:gd name="T33" fmla="*/ 2556 h 2886"/>
                  <a:gd name="T34" fmla="*/ 6062 w 7988"/>
                  <a:gd name="T35" fmla="*/ 2677 h 2886"/>
                  <a:gd name="T36" fmla="*/ 5546 w 7988"/>
                  <a:gd name="T37" fmla="*/ 2773 h 2886"/>
                  <a:gd name="T38" fmla="*/ 4989 w 7988"/>
                  <a:gd name="T39" fmla="*/ 2840 h 2886"/>
                  <a:gd name="T40" fmla="*/ 4401 w 7988"/>
                  <a:gd name="T41" fmla="*/ 2879 h 2886"/>
                  <a:gd name="T42" fmla="*/ 3789 w 7988"/>
                  <a:gd name="T43" fmla="*/ 2884 h 2886"/>
                  <a:gd name="T44" fmla="*/ 3191 w 7988"/>
                  <a:gd name="T45" fmla="*/ 2857 h 2886"/>
                  <a:gd name="T46" fmla="*/ 2624 w 7988"/>
                  <a:gd name="T47" fmla="*/ 2799 h 2886"/>
                  <a:gd name="T48" fmla="*/ 2093 w 7988"/>
                  <a:gd name="T49" fmla="*/ 2712 h 2886"/>
                  <a:gd name="T50" fmla="*/ 1608 w 7988"/>
                  <a:gd name="T51" fmla="*/ 2599 h 2886"/>
                  <a:gd name="T52" fmla="*/ 1173 w 7988"/>
                  <a:gd name="T53" fmla="*/ 2463 h 2886"/>
                  <a:gd name="T54" fmla="*/ 795 w 7988"/>
                  <a:gd name="T55" fmla="*/ 2306 h 2886"/>
                  <a:gd name="T56" fmla="*/ 484 w 7988"/>
                  <a:gd name="T57" fmla="*/ 2130 h 2886"/>
                  <a:gd name="T58" fmla="*/ 244 w 7988"/>
                  <a:gd name="T59" fmla="*/ 1938 h 2886"/>
                  <a:gd name="T60" fmla="*/ 82 w 7988"/>
                  <a:gd name="T61" fmla="*/ 1733 h 2886"/>
                  <a:gd name="T62" fmla="*/ 6 w 7988"/>
                  <a:gd name="T63" fmla="*/ 1517 h 2886"/>
                  <a:gd name="T64" fmla="*/ 22 w 7988"/>
                  <a:gd name="T65" fmla="*/ 1296 h 2886"/>
                  <a:gd name="T66" fmla="*/ 126 w 7988"/>
                  <a:gd name="T67" fmla="*/ 1084 h 2886"/>
                  <a:gd name="T68" fmla="*/ 315 w 7988"/>
                  <a:gd name="T69" fmla="*/ 883 h 2886"/>
                  <a:gd name="T70" fmla="*/ 581 w 7988"/>
                  <a:gd name="T71" fmla="*/ 696 h 2886"/>
                  <a:gd name="T72" fmla="*/ 914 w 7988"/>
                  <a:gd name="T73" fmla="*/ 527 h 2886"/>
                  <a:gd name="T74" fmla="*/ 1312 w 7988"/>
                  <a:gd name="T75" fmla="*/ 377 h 2886"/>
                  <a:gd name="T76" fmla="*/ 1764 w 7988"/>
                  <a:gd name="T77" fmla="*/ 248 h 2886"/>
                  <a:gd name="T78" fmla="*/ 2266 w 7988"/>
                  <a:gd name="T79" fmla="*/ 143 h 2886"/>
                  <a:gd name="T80" fmla="*/ 2808 w 7988"/>
                  <a:gd name="T81" fmla="*/ 66 h 2886"/>
                  <a:gd name="T82" fmla="*/ 3387 w 7988"/>
                  <a:gd name="T83" fmla="*/ 17 h 2886"/>
                  <a:gd name="T84" fmla="*/ 3994 w 7988"/>
                  <a:gd name="T85" fmla="*/ 0 h 2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988" h="2886">
                    <a:moveTo>
                      <a:pt x="3994" y="0"/>
                    </a:moveTo>
                    <a:lnTo>
                      <a:pt x="4198" y="2"/>
                    </a:lnTo>
                    <a:lnTo>
                      <a:pt x="4401" y="8"/>
                    </a:lnTo>
                    <a:lnTo>
                      <a:pt x="4601" y="17"/>
                    </a:lnTo>
                    <a:lnTo>
                      <a:pt x="4797" y="30"/>
                    </a:lnTo>
                    <a:lnTo>
                      <a:pt x="4989" y="46"/>
                    </a:lnTo>
                    <a:lnTo>
                      <a:pt x="5179" y="66"/>
                    </a:lnTo>
                    <a:lnTo>
                      <a:pt x="5365" y="89"/>
                    </a:lnTo>
                    <a:lnTo>
                      <a:pt x="5546" y="114"/>
                    </a:lnTo>
                    <a:lnTo>
                      <a:pt x="5723" y="143"/>
                    </a:lnTo>
                    <a:lnTo>
                      <a:pt x="5895" y="175"/>
                    </a:lnTo>
                    <a:lnTo>
                      <a:pt x="6062" y="210"/>
                    </a:lnTo>
                    <a:lnTo>
                      <a:pt x="6224" y="248"/>
                    </a:lnTo>
                    <a:lnTo>
                      <a:pt x="6381" y="288"/>
                    </a:lnTo>
                    <a:lnTo>
                      <a:pt x="6532" y="331"/>
                    </a:lnTo>
                    <a:lnTo>
                      <a:pt x="6677" y="377"/>
                    </a:lnTo>
                    <a:lnTo>
                      <a:pt x="6816" y="424"/>
                    </a:lnTo>
                    <a:lnTo>
                      <a:pt x="6947" y="474"/>
                    </a:lnTo>
                    <a:lnTo>
                      <a:pt x="7073" y="527"/>
                    </a:lnTo>
                    <a:lnTo>
                      <a:pt x="7192" y="582"/>
                    </a:lnTo>
                    <a:lnTo>
                      <a:pt x="7303" y="637"/>
                    </a:lnTo>
                    <a:lnTo>
                      <a:pt x="7408" y="696"/>
                    </a:lnTo>
                    <a:lnTo>
                      <a:pt x="7504" y="757"/>
                    </a:lnTo>
                    <a:lnTo>
                      <a:pt x="7592" y="819"/>
                    </a:lnTo>
                    <a:lnTo>
                      <a:pt x="7672" y="883"/>
                    </a:lnTo>
                    <a:lnTo>
                      <a:pt x="7744" y="948"/>
                    </a:lnTo>
                    <a:lnTo>
                      <a:pt x="7807" y="1015"/>
                    </a:lnTo>
                    <a:lnTo>
                      <a:pt x="7861" y="1084"/>
                    </a:lnTo>
                    <a:lnTo>
                      <a:pt x="7906" y="1153"/>
                    </a:lnTo>
                    <a:lnTo>
                      <a:pt x="7941" y="1224"/>
                    </a:lnTo>
                    <a:lnTo>
                      <a:pt x="7966" y="1296"/>
                    </a:lnTo>
                    <a:lnTo>
                      <a:pt x="7982" y="1369"/>
                    </a:lnTo>
                    <a:lnTo>
                      <a:pt x="7988" y="1443"/>
                    </a:lnTo>
                    <a:lnTo>
                      <a:pt x="7982" y="1517"/>
                    </a:lnTo>
                    <a:lnTo>
                      <a:pt x="7966" y="1590"/>
                    </a:lnTo>
                    <a:lnTo>
                      <a:pt x="7941" y="1662"/>
                    </a:lnTo>
                    <a:lnTo>
                      <a:pt x="7906" y="1733"/>
                    </a:lnTo>
                    <a:lnTo>
                      <a:pt x="7861" y="1803"/>
                    </a:lnTo>
                    <a:lnTo>
                      <a:pt x="7807" y="1871"/>
                    </a:lnTo>
                    <a:lnTo>
                      <a:pt x="7744" y="1938"/>
                    </a:lnTo>
                    <a:lnTo>
                      <a:pt x="7672" y="2004"/>
                    </a:lnTo>
                    <a:lnTo>
                      <a:pt x="7592" y="2068"/>
                    </a:lnTo>
                    <a:lnTo>
                      <a:pt x="7504" y="2130"/>
                    </a:lnTo>
                    <a:lnTo>
                      <a:pt x="7408" y="2191"/>
                    </a:lnTo>
                    <a:lnTo>
                      <a:pt x="7303" y="2249"/>
                    </a:lnTo>
                    <a:lnTo>
                      <a:pt x="7192" y="2306"/>
                    </a:lnTo>
                    <a:lnTo>
                      <a:pt x="7073" y="2361"/>
                    </a:lnTo>
                    <a:lnTo>
                      <a:pt x="6947" y="2412"/>
                    </a:lnTo>
                    <a:lnTo>
                      <a:pt x="6816" y="2463"/>
                    </a:lnTo>
                    <a:lnTo>
                      <a:pt x="6677" y="2511"/>
                    </a:lnTo>
                    <a:lnTo>
                      <a:pt x="6532" y="2556"/>
                    </a:lnTo>
                    <a:lnTo>
                      <a:pt x="6381" y="2599"/>
                    </a:lnTo>
                    <a:lnTo>
                      <a:pt x="6224" y="2640"/>
                    </a:lnTo>
                    <a:lnTo>
                      <a:pt x="6062" y="2677"/>
                    </a:lnTo>
                    <a:lnTo>
                      <a:pt x="5895" y="2712"/>
                    </a:lnTo>
                    <a:lnTo>
                      <a:pt x="5723" y="2744"/>
                    </a:lnTo>
                    <a:lnTo>
                      <a:pt x="5546" y="2773"/>
                    </a:lnTo>
                    <a:lnTo>
                      <a:pt x="5365" y="2799"/>
                    </a:lnTo>
                    <a:lnTo>
                      <a:pt x="5179" y="2821"/>
                    </a:lnTo>
                    <a:lnTo>
                      <a:pt x="4989" y="2840"/>
                    </a:lnTo>
                    <a:lnTo>
                      <a:pt x="4797" y="2857"/>
                    </a:lnTo>
                    <a:lnTo>
                      <a:pt x="4601" y="2870"/>
                    </a:lnTo>
                    <a:lnTo>
                      <a:pt x="4401" y="2879"/>
                    </a:lnTo>
                    <a:lnTo>
                      <a:pt x="4198" y="2884"/>
                    </a:lnTo>
                    <a:lnTo>
                      <a:pt x="3994" y="2886"/>
                    </a:lnTo>
                    <a:lnTo>
                      <a:pt x="3789" y="2884"/>
                    </a:lnTo>
                    <a:lnTo>
                      <a:pt x="3587" y="2879"/>
                    </a:lnTo>
                    <a:lnTo>
                      <a:pt x="3387" y="2870"/>
                    </a:lnTo>
                    <a:lnTo>
                      <a:pt x="3191" y="2857"/>
                    </a:lnTo>
                    <a:lnTo>
                      <a:pt x="2998" y="2840"/>
                    </a:lnTo>
                    <a:lnTo>
                      <a:pt x="2808" y="2821"/>
                    </a:lnTo>
                    <a:lnTo>
                      <a:pt x="2624" y="2799"/>
                    </a:lnTo>
                    <a:lnTo>
                      <a:pt x="2442" y="2773"/>
                    </a:lnTo>
                    <a:lnTo>
                      <a:pt x="2266" y="2744"/>
                    </a:lnTo>
                    <a:lnTo>
                      <a:pt x="2093" y="2712"/>
                    </a:lnTo>
                    <a:lnTo>
                      <a:pt x="1926" y="2677"/>
                    </a:lnTo>
                    <a:lnTo>
                      <a:pt x="1764" y="2640"/>
                    </a:lnTo>
                    <a:lnTo>
                      <a:pt x="1608" y="2599"/>
                    </a:lnTo>
                    <a:lnTo>
                      <a:pt x="1457" y="2556"/>
                    </a:lnTo>
                    <a:lnTo>
                      <a:pt x="1312" y="2511"/>
                    </a:lnTo>
                    <a:lnTo>
                      <a:pt x="1173" y="2463"/>
                    </a:lnTo>
                    <a:lnTo>
                      <a:pt x="1040" y="2412"/>
                    </a:lnTo>
                    <a:lnTo>
                      <a:pt x="914" y="2361"/>
                    </a:lnTo>
                    <a:lnTo>
                      <a:pt x="795" y="2306"/>
                    </a:lnTo>
                    <a:lnTo>
                      <a:pt x="684" y="2249"/>
                    </a:lnTo>
                    <a:lnTo>
                      <a:pt x="581" y="2191"/>
                    </a:lnTo>
                    <a:lnTo>
                      <a:pt x="484" y="2130"/>
                    </a:lnTo>
                    <a:lnTo>
                      <a:pt x="395" y="2068"/>
                    </a:lnTo>
                    <a:lnTo>
                      <a:pt x="315" y="2004"/>
                    </a:lnTo>
                    <a:lnTo>
                      <a:pt x="244" y="1938"/>
                    </a:lnTo>
                    <a:lnTo>
                      <a:pt x="181" y="1871"/>
                    </a:lnTo>
                    <a:lnTo>
                      <a:pt x="126" y="1803"/>
                    </a:lnTo>
                    <a:lnTo>
                      <a:pt x="82" y="1733"/>
                    </a:lnTo>
                    <a:lnTo>
                      <a:pt x="47" y="1662"/>
                    </a:lnTo>
                    <a:lnTo>
                      <a:pt x="22" y="1590"/>
                    </a:lnTo>
                    <a:lnTo>
                      <a:pt x="6" y="1517"/>
                    </a:lnTo>
                    <a:lnTo>
                      <a:pt x="0" y="1443"/>
                    </a:lnTo>
                    <a:lnTo>
                      <a:pt x="6" y="1369"/>
                    </a:lnTo>
                    <a:lnTo>
                      <a:pt x="22" y="1296"/>
                    </a:lnTo>
                    <a:lnTo>
                      <a:pt x="47" y="1224"/>
                    </a:lnTo>
                    <a:lnTo>
                      <a:pt x="82" y="1153"/>
                    </a:lnTo>
                    <a:lnTo>
                      <a:pt x="126" y="1084"/>
                    </a:lnTo>
                    <a:lnTo>
                      <a:pt x="181" y="1015"/>
                    </a:lnTo>
                    <a:lnTo>
                      <a:pt x="244" y="948"/>
                    </a:lnTo>
                    <a:lnTo>
                      <a:pt x="315" y="883"/>
                    </a:lnTo>
                    <a:lnTo>
                      <a:pt x="395" y="819"/>
                    </a:lnTo>
                    <a:lnTo>
                      <a:pt x="484" y="757"/>
                    </a:lnTo>
                    <a:lnTo>
                      <a:pt x="581" y="696"/>
                    </a:lnTo>
                    <a:lnTo>
                      <a:pt x="684" y="637"/>
                    </a:lnTo>
                    <a:lnTo>
                      <a:pt x="795" y="582"/>
                    </a:lnTo>
                    <a:lnTo>
                      <a:pt x="914" y="527"/>
                    </a:lnTo>
                    <a:lnTo>
                      <a:pt x="1040" y="474"/>
                    </a:lnTo>
                    <a:lnTo>
                      <a:pt x="1173" y="424"/>
                    </a:lnTo>
                    <a:lnTo>
                      <a:pt x="1312" y="377"/>
                    </a:lnTo>
                    <a:lnTo>
                      <a:pt x="1457" y="331"/>
                    </a:lnTo>
                    <a:lnTo>
                      <a:pt x="1608" y="288"/>
                    </a:lnTo>
                    <a:lnTo>
                      <a:pt x="1764" y="248"/>
                    </a:lnTo>
                    <a:lnTo>
                      <a:pt x="1926" y="210"/>
                    </a:lnTo>
                    <a:lnTo>
                      <a:pt x="2093" y="175"/>
                    </a:lnTo>
                    <a:lnTo>
                      <a:pt x="2266" y="143"/>
                    </a:lnTo>
                    <a:lnTo>
                      <a:pt x="2442" y="114"/>
                    </a:lnTo>
                    <a:lnTo>
                      <a:pt x="2624" y="89"/>
                    </a:lnTo>
                    <a:lnTo>
                      <a:pt x="2808" y="66"/>
                    </a:lnTo>
                    <a:lnTo>
                      <a:pt x="2998" y="46"/>
                    </a:lnTo>
                    <a:lnTo>
                      <a:pt x="3191" y="30"/>
                    </a:lnTo>
                    <a:lnTo>
                      <a:pt x="3387" y="17"/>
                    </a:lnTo>
                    <a:lnTo>
                      <a:pt x="3587" y="8"/>
                    </a:lnTo>
                    <a:lnTo>
                      <a:pt x="3789" y="2"/>
                    </a:lnTo>
                    <a:lnTo>
                      <a:pt x="3994" y="0"/>
                    </a:lnTo>
                  </a:path>
                </a:pathLst>
              </a:custGeom>
              <a:solidFill>
                <a:srgbClr val="997B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8">
                    <a:solidFill>
                      <a:srgbClr val="1F1A17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7" name="Text Box 438"/>
            <p:cNvSpPr txBox="1">
              <a:spLocks noChangeAspect="1" noChangeArrowheads="1"/>
            </p:cNvSpPr>
            <p:nvPr/>
          </p:nvSpPr>
          <p:spPr bwMode="auto">
            <a:xfrm>
              <a:off x="4550" y="2702"/>
              <a:ext cx="272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9991" tIns="46796" rIns="89991" bIns="46796" anchor="ctr">
              <a:spAutoFit/>
            </a:bodyPr>
            <a:lstStyle/>
            <a:p>
              <a:pPr algn="ctr" eaLnBrk="0" hangingPunct="0">
                <a:spcBef>
                  <a:spcPct val="0"/>
                </a:spcBef>
              </a:pPr>
              <a:r>
                <a:rPr lang="zh-CN" altLang="en-US" sz="11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数据库</a:t>
              </a:r>
              <a:endParaRPr lang="en-US" altLang="zh-CN" sz="11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64" name="Line 492"/>
          <p:cNvSpPr>
            <a:spLocks noChangeShapeType="1"/>
          </p:cNvSpPr>
          <p:nvPr/>
        </p:nvSpPr>
        <p:spPr bwMode="auto">
          <a:xfrm flipV="1">
            <a:off x="2714612" y="3822479"/>
            <a:ext cx="714756" cy="608014"/>
          </a:xfrm>
          <a:prstGeom prst="line">
            <a:avLst/>
          </a:prstGeom>
          <a:noFill/>
          <a:ln w="38100">
            <a:solidFill>
              <a:srgbClr val="CC99CC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465" name="Text Box 507"/>
          <p:cNvSpPr txBox="1">
            <a:spLocks noChangeArrowheads="1"/>
          </p:cNvSpPr>
          <p:nvPr/>
        </p:nvSpPr>
        <p:spPr bwMode="auto">
          <a:xfrm>
            <a:off x="5001857" y="4322545"/>
            <a:ext cx="498837" cy="276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1" tIns="45716" rIns="91431" bIns="45716" anchor="ctr">
            <a:spAutoFit/>
          </a:bodyPr>
          <a:lstStyle>
            <a:lvl1pPr defTabSz="762000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5715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7145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2860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/>
            <a:r>
              <a:rPr lang="en-US" altLang="zh-CN" sz="1000" b="1" dirty="0">
                <a:solidFill>
                  <a:schemeClr val="bg1"/>
                </a:solidFill>
                <a:ea typeface="宋体" pitchFamily="2" charset="-122"/>
              </a:rPr>
              <a:t>SBC</a:t>
            </a:r>
            <a:r>
              <a:rPr kumimoji="0" lang="en-US" altLang="zh-CN" sz="1200" dirty="0" smtClean="0">
                <a:solidFill>
                  <a:schemeClr val="bg1"/>
                </a:solidFill>
                <a:ea typeface="宋体" pitchFamily="2" charset="-122"/>
              </a:rPr>
              <a:t> </a:t>
            </a:r>
            <a:endParaRPr kumimoji="0" lang="en-US" altLang="zh-CN" sz="1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66" name="Rectangle 512"/>
          <p:cNvSpPr>
            <a:spLocks noChangeArrowheads="1"/>
          </p:cNvSpPr>
          <p:nvPr/>
        </p:nvSpPr>
        <p:spPr bwMode="auto">
          <a:xfrm>
            <a:off x="4786314" y="2618023"/>
            <a:ext cx="947293" cy="330956"/>
          </a:xfrm>
          <a:prstGeom prst="rect">
            <a:avLst/>
          </a:prstGeom>
          <a:solidFill>
            <a:srgbClr val="00CCFF"/>
          </a:solidFill>
          <a:ln w="127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0CC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应用服务器</a:t>
            </a:r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AS</a:t>
            </a:r>
            <a:endParaRPr kumimoji="0"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67" name="Group 418"/>
          <p:cNvGrpSpPr>
            <a:grpSpLocks noChangeAspect="1"/>
          </p:cNvGrpSpPr>
          <p:nvPr/>
        </p:nvGrpSpPr>
        <p:grpSpPr bwMode="auto">
          <a:xfrm>
            <a:off x="1571604" y="2448704"/>
            <a:ext cx="814857" cy="626483"/>
            <a:chOff x="4493" y="2592"/>
            <a:chExt cx="351" cy="344"/>
          </a:xfrm>
        </p:grpSpPr>
        <p:grpSp>
          <p:nvGrpSpPr>
            <p:cNvPr id="468" name="Group 419"/>
            <p:cNvGrpSpPr>
              <a:grpSpLocks noChangeAspect="1"/>
            </p:cNvGrpSpPr>
            <p:nvPr/>
          </p:nvGrpSpPr>
          <p:grpSpPr bwMode="auto">
            <a:xfrm>
              <a:off x="4512" y="2592"/>
              <a:ext cx="307" cy="344"/>
              <a:chOff x="4157" y="2842"/>
              <a:chExt cx="307" cy="344"/>
            </a:xfrm>
          </p:grpSpPr>
          <p:sp>
            <p:nvSpPr>
              <p:cNvPr id="470" name="Freeform 420"/>
              <p:cNvSpPr>
                <a:spLocks noChangeAspect="1"/>
              </p:cNvSpPr>
              <p:nvPr/>
            </p:nvSpPr>
            <p:spPr bwMode="auto">
              <a:xfrm>
                <a:off x="4157" y="2842"/>
                <a:ext cx="307" cy="344"/>
              </a:xfrm>
              <a:custGeom>
                <a:avLst/>
                <a:gdLst>
                  <a:gd name="T0" fmla="*/ 22 w 7988"/>
                  <a:gd name="T1" fmla="*/ 7678 h 8962"/>
                  <a:gd name="T2" fmla="*/ 126 w 7988"/>
                  <a:gd name="T3" fmla="*/ 7890 h 8962"/>
                  <a:gd name="T4" fmla="*/ 316 w 7988"/>
                  <a:gd name="T5" fmla="*/ 8089 h 8962"/>
                  <a:gd name="T6" fmla="*/ 581 w 7988"/>
                  <a:gd name="T7" fmla="*/ 8273 h 8962"/>
                  <a:gd name="T8" fmla="*/ 915 w 7988"/>
                  <a:gd name="T9" fmla="*/ 8442 h 8962"/>
                  <a:gd name="T10" fmla="*/ 1312 w 7988"/>
                  <a:gd name="T11" fmla="*/ 8591 h 8962"/>
                  <a:gd name="T12" fmla="*/ 1765 w 7988"/>
                  <a:gd name="T13" fmla="*/ 8719 h 8962"/>
                  <a:gd name="T14" fmla="*/ 2266 w 7988"/>
                  <a:gd name="T15" fmla="*/ 8821 h 8962"/>
                  <a:gd name="T16" fmla="*/ 2809 w 7988"/>
                  <a:gd name="T17" fmla="*/ 8898 h 8962"/>
                  <a:gd name="T18" fmla="*/ 3388 w 7988"/>
                  <a:gd name="T19" fmla="*/ 8946 h 8962"/>
                  <a:gd name="T20" fmla="*/ 3995 w 7988"/>
                  <a:gd name="T21" fmla="*/ 8962 h 8962"/>
                  <a:gd name="T22" fmla="*/ 4601 w 7988"/>
                  <a:gd name="T23" fmla="*/ 8946 h 8962"/>
                  <a:gd name="T24" fmla="*/ 5180 w 7988"/>
                  <a:gd name="T25" fmla="*/ 8898 h 8962"/>
                  <a:gd name="T26" fmla="*/ 5723 w 7988"/>
                  <a:gd name="T27" fmla="*/ 8821 h 8962"/>
                  <a:gd name="T28" fmla="*/ 6224 w 7988"/>
                  <a:gd name="T29" fmla="*/ 8717 h 8962"/>
                  <a:gd name="T30" fmla="*/ 6677 w 7988"/>
                  <a:gd name="T31" fmla="*/ 8590 h 8962"/>
                  <a:gd name="T32" fmla="*/ 7073 w 7988"/>
                  <a:gd name="T33" fmla="*/ 8440 h 8962"/>
                  <a:gd name="T34" fmla="*/ 7408 w 7988"/>
                  <a:gd name="T35" fmla="*/ 8271 h 8962"/>
                  <a:gd name="T36" fmla="*/ 7672 w 7988"/>
                  <a:gd name="T37" fmla="*/ 8086 h 8962"/>
                  <a:gd name="T38" fmla="*/ 7861 w 7988"/>
                  <a:gd name="T39" fmla="*/ 7886 h 8962"/>
                  <a:gd name="T40" fmla="*/ 7966 w 7988"/>
                  <a:gd name="T41" fmla="*/ 7675 h 8962"/>
                  <a:gd name="T42" fmla="*/ 7988 w 7988"/>
                  <a:gd name="T43" fmla="*/ 1435 h 8962"/>
                  <a:gd name="T44" fmla="*/ 7941 w 7988"/>
                  <a:gd name="T45" fmla="*/ 1217 h 8962"/>
                  <a:gd name="T46" fmla="*/ 7807 w 7988"/>
                  <a:gd name="T47" fmla="*/ 1010 h 8962"/>
                  <a:gd name="T48" fmla="*/ 7592 w 7988"/>
                  <a:gd name="T49" fmla="*/ 814 h 8962"/>
                  <a:gd name="T50" fmla="*/ 7304 w 7988"/>
                  <a:gd name="T51" fmla="*/ 634 h 8962"/>
                  <a:gd name="T52" fmla="*/ 6948 w 7988"/>
                  <a:gd name="T53" fmla="*/ 471 h 8962"/>
                  <a:gd name="T54" fmla="*/ 6532 w 7988"/>
                  <a:gd name="T55" fmla="*/ 329 h 8962"/>
                  <a:gd name="T56" fmla="*/ 6062 w 7988"/>
                  <a:gd name="T57" fmla="*/ 209 h 8962"/>
                  <a:gd name="T58" fmla="*/ 5546 w 7988"/>
                  <a:gd name="T59" fmla="*/ 114 h 8962"/>
                  <a:gd name="T60" fmla="*/ 4990 w 7988"/>
                  <a:gd name="T61" fmla="*/ 46 h 8962"/>
                  <a:gd name="T62" fmla="*/ 4401 w 7988"/>
                  <a:gd name="T63" fmla="*/ 8 h 8962"/>
                  <a:gd name="T64" fmla="*/ 3790 w 7988"/>
                  <a:gd name="T65" fmla="*/ 2 h 8962"/>
                  <a:gd name="T66" fmla="*/ 3192 w 7988"/>
                  <a:gd name="T67" fmla="*/ 30 h 8962"/>
                  <a:gd name="T68" fmla="*/ 2624 w 7988"/>
                  <a:gd name="T69" fmla="*/ 89 h 8962"/>
                  <a:gd name="T70" fmla="*/ 2093 w 7988"/>
                  <a:gd name="T71" fmla="*/ 175 h 8962"/>
                  <a:gd name="T72" fmla="*/ 1608 w 7988"/>
                  <a:gd name="T73" fmla="*/ 287 h 8962"/>
                  <a:gd name="T74" fmla="*/ 1173 w 7988"/>
                  <a:gd name="T75" fmla="*/ 423 h 8962"/>
                  <a:gd name="T76" fmla="*/ 795 w 7988"/>
                  <a:gd name="T77" fmla="*/ 580 h 8962"/>
                  <a:gd name="T78" fmla="*/ 484 w 7988"/>
                  <a:gd name="T79" fmla="*/ 755 h 8962"/>
                  <a:gd name="T80" fmla="*/ 244 w 7988"/>
                  <a:gd name="T81" fmla="*/ 946 h 8962"/>
                  <a:gd name="T82" fmla="*/ 82 w 7988"/>
                  <a:gd name="T83" fmla="*/ 1150 h 8962"/>
                  <a:gd name="T84" fmla="*/ 6 w 7988"/>
                  <a:gd name="T85" fmla="*/ 1365 h 89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988" h="8962">
                    <a:moveTo>
                      <a:pt x="0" y="7532"/>
                    </a:moveTo>
                    <a:lnTo>
                      <a:pt x="6" y="7606"/>
                    </a:lnTo>
                    <a:lnTo>
                      <a:pt x="22" y="7678"/>
                    </a:lnTo>
                    <a:lnTo>
                      <a:pt x="47" y="7750"/>
                    </a:lnTo>
                    <a:lnTo>
                      <a:pt x="82" y="7820"/>
                    </a:lnTo>
                    <a:lnTo>
                      <a:pt x="126" y="7890"/>
                    </a:lnTo>
                    <a:lnTo>
                      <a:pt x="181" y="7958"/>
                    </a:lnTo>
                    <a:lnTo>
                      <a:pt x="244" y="8024"/>
                    </a:lnTo>
                    <a:lnTo>
                      <a:pt x="316" y="8089"/>
                    </a:lnTo>
                    <a:lnTo>
                      <a:pt x="396" y="8153"/>
                    </a:lnTo>
                    <a:lnTo>
                      <a:pt x="484" y="8214"/>
                    </a:lnTo>
                    <a:lnTo>
                      <a:pt x="581" y="8273"/>
                    </a:lnTo>
                    <a:lnTo>
                      <a:pt x="684" y="8332"/>
                    </a:lnTo>
                    <a:lnTo>
                      <a:pt x="795" y="8388"/>
                    </a:lnTo>
                    <a:lnTo>
                      <a:pt x="915" y="8442"/>
                    </a:lnTo>
                    <a:lnTo>
                      <a:pt x="1041" y="8494"/>
                    </a:lnTo>
                    <a:lnTo>
                      <a:pt x="1173" y="8543"/>
                    </a:lnTo>
                    <a:lnTo>
                      <a:pt x="1312" y="8591"/>
                    </a:lnTo>
                    <a:lnTo>
                      <a:pt x="1457" y="8636"/>
                    </a:lnTo>
                    <a:lnTo>
                      <a:pt x="1608" y="8678"/>
                    </a:lnTo>
                    <a:lnTo>
                      <a:pt x="1765" y="8719"/>
                    </a:lnTo>
                    <a:lnTo>
                      <a:pt x="1926" y="8755"/>
                    </a:lnTo>
                    <a:lnTo>
                      <a:pt x="2093" y="8790"/>
                    </a:lnTo>
                    <a:lnTo>
                      <a:pt x="2266" y="8821"/>
                    </a:lnTo>
                    <a:lnTo>
                      <a:pt x="2443" y="8851"/>
                    </a:lnTo>
                    <a:lnTo>
                      <a:pt x="2624" y="8876"/>
                    </a:lnTo>
                    <a:lnTo>
                      <a:pt x="2809" y="8898"/>
                    </a:lnTo>
                    <a:lnTo>
                      <a:pt x="2999" y="8918"/>
                    </a:lnTo>
                    <a:lnTo>
                      <a:pt x="3192" y="8934"/>
                    </a:lnTo>
                    <a:lnTo>
                      <a:pt x="3388" y="8946"/>
                    </a:lnTo>
                    <a:lnTo>
                      <a:pt x="3587" y="8955"/>
                    </a:lnTo>
                    <a:lnTo>
                      <a:pt x="3790" y="8961"/>
                    </a:lnTo>
                    <a:lnTo>
                      <a:pt x="3995" y="8962"/>
                    </a:lnTo>
                    <a:lnTo>
                      <a:pt x="4199" y="8961"/>
                    </a:lnTo>
                    <a:lnTo>
                      <a:pt x="4401" y="8955"/>
                    </a:lnTo>
                    <a:lnTo>
                      <a:pt x="4601" y="8946"/>
                    </a:lnTo>
                    <a:lnTo>
                      <a:pt x="4798" y="8934"/>
                    </a:lnTo>
                    <a:lnTo>
                      <a:pt x="4990" y="8918"/>
                    </a:lnTo>
                    <a:lnTo>
                      <a:pt x="5180" y="8898"/>
                    </a:lnTo>
                    <a:lnTo>
                      <a:pt x="5365" y="8876"/>
                    </a:lnTo>
                    <a:lnTo>
                      <a:pt x="5546" y="8850"/>
                    </a:lnTo>
                    <a:lnTo>
                      <a:pt x="5723" y="8821"/>
                    </a:lnTo>
                    <a:lnTo>
                      <a:pt x="5895" y="8789"/>
                    </a:lnTo>
                    <a:lnTo>
                      <a:pt x="6062" y="8754"/>
                    </a:lnTo>
                    <a:lnTo>
                      <a:pt x="6224" y="8717"/>
                    </a:lnTo>
                    <a:lnTo>
                      <a:pt x="6381" y="8677"/>
                    </a:lnTo>
                    <a:lnTo>
                      <a:pt x="6532" y="8635"/>
                    </a:lnTo>
                    <a:lnTo>
                      <a:pt x="6677" y="8590"/>
                    </a:lnTo>
                    <a:lnTo>
                      <a:pt x="6816" y="8542"/>
                    </a:lnTo>
                    <a:lnTo>
                      <a:pt x="6948" y="8493"/>
                    </a:lnTo>
                    <a:lnTo>
                      <a:pt x="7073" y="8440"/>
                    </a:lnTo>
                    <a:lnTo>
                      <a:pt x="7192" y="8386"/>
                    </a:lnTo>
                    <a:lnTo>
                      <a:pt x="7304" y="8329"/>
                    </a:lnTo>
                    <a:lnTo>
                      <a:pt x="7408" y="8271"/>
                    </a:lnTo>
                    <a:lnTo>
                      <a:pt x="7504" y="8212"/>
                    </a:lnTo>
                    <a:lnTo>
                      <a:pt x="7592" y="8150"/>
                    </a:lnTo>
                    <a:lnTo>
                      <a:pt x="7672" y="8086"/>
                    </a:lnTo>
                    <a:lnTo>
                      <a:pt x="7744" y="8021"/>
                    </a:lnTo>
                    <a:lnTo>
                      <a:pt x="7807" y="7954"/>
                    </a:lnTo>
                    <a:lnTo>
                      <a:pt x="7861" y="7886"/>
                    </a:lnTo>
                    <a:lnTo>
                      <a:pt x="7906" y="7817"/>
                    </a:lnTo>
                    <a:lnTo>
                      <a:pt x="7941" y="7747"/>
                    </a:lnTo>
                    <a:lnTo>
                      <a:pt x="7966" y="7675"/>
                    </a:lnTo>
                    <a:lnTo>
                      <a:pt x="7982" y="7602"/>
                    </a:lnTo>
                    <a:lnTo>
                      <a:pt x="7988" y="7529"/>
                    </a:lnTo>
                    <a:lnTo>
                      <a:pt x="7988" y="1435"/>
                    </a:lnTo>
                    <a:lnTo>
                      <a:pt x="7982" y="1362"/>
                    </a:lnTo>
                    <a:lnTo>
                      <a:pt x="7966" y="1289"/>
                    </a:lnTo>
                    <a:lnTo>
                      <a:pt x="7941" y="1217"/>
                    </a:lnTo>
                    <a:lnTo>
                      <a:pt x="7906" y="1147"/>
                    </a:lnTo>
                    <a:lnTo>
                      <a:pt x="7861" y="1078"/>
                    </a:lnTo>
                    <a:lnTo>
                      <a:pt x="7807" y="1010"/>
                    </a:lnTo>
                    <a:lnTo>
                      <a:pt x="7744" y="943"/>
                    </a:lnTo>
                    <a:lnTo>
                      <a:pt x="7672" y="878"/>
                    </a:lnTo>
                    <a:lnTo>
                      <a:pt x="7592" y="814"/>
                    </a:lnTo>
                    <a:lnTo>
                      <a:pt x="7504" y="752"/>
                    </a:lnTo>
                    <a:lnTo>
                      <a:pt x="7408" y="692"/>
                    </a:lnTo>
                    <a:lnTo>
                      <a:pt x="7304" y="634"/>
                    </a:lnTo>
                    <a:lnTo>
                      <a:pt x="7192" y="578"/>
                    </a:lnTo>
                    <a:lnTo>
                      <a:pt x="7073" y="524"/>
                    </a:lnTo>
                    <a:lnTo>
                      <a:pt x="6948" y="471"/>
                    </a:lnTo>
                    <a:lnTo>
                      <a:pt x="6816" y="421"/>
                    </a:lnTo>
                    <a:lnTo>
                      <a:pt x="6677" y="374"/>
                    </a:lnTo>
                    <a:lnTo>
                      <a:pt x="6532" y="329"/>
                    </a:lnTo>
                    <a:lnTo>
                      <a:pt x="6381" y="286"/>
                    </a:lnTo>
                    <a:lnTo>
                      <a:pt x="6224" y="246"/>
                    </a:lnTo>
                    <a:lnTo>
                      <a:pt x="6062" y="209"/>
                    </a:lnTo>
                    <a:lnTo>
                      <a:pt x="5895" y="174"/>
                    </a:lnTo>
                    <a:lnTo>
                      <a:pt x="5723" y="142"/>
                    </a:lnTo>
                    <a:lnTo>
                      <a:pt x="5546" y="114"/>
                    </a:lnTo>
                    <a:lnTo>
                      <a:pt x="5365" y="88"/>
                    </a:lnTo>
                    <a:lnTo>
                      <a:pt x="5180" y="65"/>
                    </a:lnTo>
                    <a:lnTo>
                      <a:pt x="4990" y="46"/>
                    </a:lnTo>
                    <a:lnTo>
                      <a:pt x="4798" y="30"/>
                    </a:lnTo>
                    <a:lnTo>
                      <a:pt x="4601" y="17"/>
                    </a:lnTo>
                    <a:lnTo>
                      <a:pt x="4401" y="8"/>
                    </a:lnTo>
                    <a:lnTo>
                      <a:pt x="4199" y="2"/>
                    </a:lnTo>
                    <a:lnTo>
                      <a:pt x="3995" y="0"/>
                    </a:lnTo>
                    <a:lnTo>
                      <a:pt x="3790" y="2"/>
                    </a:lnTo>
                    <a:lnTo>
                      <a:pt x="3587" y="8"/>
                    </a:lnTo>
                    <a:lnTo>
                      <a:pt x="3388" y="17"/>
                    </a:lnTo>
                    <a:lnTo>
                      <a:pt x="3192" y="30"/>
                    </a:lnTo>
                    <a:lnTo>
                      <a:pt x="2999" y="46"/>
                    </a:lnTo>
                    <a:lnTo>
                      <a:pt x="2809" y="65"/>
                    </a:lnTo>
                    <a:lnTo>
                      <a:pt x="2624" y="89"/>
                    </a:lnTo>
                    <a:lnTo>
                      <a:pt x="2443" y="114"/>
                    </a:lnTo>
                    <a:lnTo>
                      <a:pt x="2266" y="143"/>
                    </a:lnTo>
                    <a:lnTo>
                      <a:pt x="2093" y="175"/>
                    </a:lnTo>
                    <a:lnTo>
                      <a:pt x="1926" y="210"/>
                    </a:lnTo>
                    <a:lnTo>
                      <a:pt x="1765" y="248"/>
                    </a:lnTo>
                    <a:lnTo>
                      <a:pt x="1608" y="287"/>
                    </a:lnTo>
                    <a:lnTo>
                      <a:pt x="1457" y="330"/>
                    </a:lnTo>
                    <a:lnTo>
                      <a:pt x="1312" y="376"/>
                    </a:lnTo>
                    <a:lnTo>
                      <a:pt x="1173" y="423"/>
                    </a:lnTo>
                    <a:lnTo>
                      <a:pt x="1041" y="473"/>
                    </a:lnTo>
                    <a:lnTo>
                      <a:pt x="915" y="526"/>
                    </a:lnTo>
                    <a:lnTo>
                      <a:pt x="795" y="580"/>
                    </a:lnTo>
                    <a:lnTo>
                      <a:pt x="684" y="636"/>
                    </a:lnTo>
                    <a:lnTo>
                      <a:pt x="581" y="695"/>
                    </a:lnTo>
                    <a:lnTo>
                      <a:pt x="484" y="755"/>
                    </a:lnTo>
                    <a:lnTo>
                      <a:pt x="396" y="817"/>
                    </a:lnTo>
                    <a:lnTo>
                      <a:pt x="316" y="881"/>
                    </a:lnTo>
                    <a:lnTo>
                      <a:pt x="244" y="946"/>
                    </a:lnTo>
                    <a:lnTo>
                      <a:pt x="181" y="1013"/>
                    </a:lnTo>
                    <a:lnTo>
                      <a:pt x="126" y="1081"/>
                    </a:lnTo>
                    <a:lnTo>
                      <a:pt x="82" y="1150"/>
                    </a:lnTo>
                    <a:lnTo>
                      <a:pt x="47" y="1221"/>
                    </a:lnTo>
                    <a:lnTo>
                      <a:pt x="22" y="1292"/>
                    </a:lnTo>
                    <a:lnTo>
                      <a:pt x="6" y="1365"/>
                    </a:lnTo>
                    <a:lnTo>
                      <a:pt x="0" y="1438"/>
                    </a:lnTo>
                    <a:lnTo>
                      <a:pt x="0" y="7532"/>
                    </a:lnTo>
                  </a:path>
                </a:pathLst>
              </a:custGeom>
              <a:gradFill rotWithShape="0">
                <a:gsLst>
                  <a:gs pos="0">
                    <a:srgbClr val="744D99"/>
                  </a:gs>
                  <a:gs pos="100000">
                    <a:srgbClr val="501E7D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588">
                    <a:solidFill>
                      <a:srgbClr val="1F1A17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71" name="Group 421"/>
              <p:cNvGrpSpPr>
                <a:grpSpLocks noChangeAspect="1"/>
              </p:cNvGrpSpPr>
              <p:nvPr/>
            </p:nvGrpSpPr>
            <p:grpSpPr bwMode="auto">
              <a:xfrm>
                <a:off x="4157" y="2933"/>
                <a:ext cx="307" cy="219"/>
                <a:chOff x="3052" y="2933"/>
                <a:chExt cx="307" cy="219"/>
              </a:xfrm>
            </p:grpSpPr>
            <p:sp>
              <p:nvSpPr>
                <p:cNvPr id="473" name="Freeform 422"/>
                <p:cNvSpPr>
                  <a:spLocks noChangeAspect="1"/>
                </p:cNvSpPr>
                <p:nvPr/>
              </p:nvSpPr>
              <p:spPr bwMode="auto">
                <a:xfrm>
                  <a:off x="3052" y="2933"/>
                  <a:ext cx="307" cy="86"/>
                </a:xfrm>
                <a:custGeom>
                  <a:avLst/>
                  <a:gdLst>
                    <a:gd name="T0" fmla="*/ 7966 w 7988"/>
                    <a:gd name="T1" fmla="*/ 1009 h 2248"/>
                    <a:gd name="T2" fmla="*/ 7861 w 7988"/>
                    <a:gd name="T3" fmla="*/ 1212 h 2248"/>
                    <a:gd name="T4" fmla="*/ 7672 w 7988"/>
                    <a:gd name="T5" fmla="*/ 1404 h 2248"/>
                    <a:gd name="T6" fmla="*/ 7408 w 7988"/>
                    <a:gd name="T7" fmla="*/ 1583 h 2248"/>
                    <a:gd name="T8" fmla="*/ 7073 w 7988"/>
                    <a:gd name="T9" fmla="*/ 1745 h 2248"/>
                    <a:gd name="T10" fmla="*/ 6677 w 7988"/>
                    <a:gd name="T11" fmla="*/ 1889 h 2248"/>
                    <a:gd name="T12" fmla="*/ 6224 w 7988"/>
                    <a:gd name="T13" fmla="*/ 2012 h 2248"/>
                    <a:gd name="T14" fmla="*/ 5723 w 7988"/>
                    <a:gd name="T15" fmla="*/ 2111 h 2248"/>
                    <a:gd name="T16" fmla="*/ 5180 w 7988"/>
                    <a:gd name="T17" fmla="*/ 2185 h 2248"/>
                    <a:gd name="T18" fmla="*/ 4601 w 7988"/>
                    <a:gd name="T19" fmla="*/ 2232 h 2248"/>
                    <a:gd name="T20" fmla="*/ 3995 w 7988"/>
                    <a:gd name="T21" fmla="*/ 2248 h 2248"/>
                    <a:gd name="T22" fmla="*/ 3388 w 7988"/>
                    <a:gd name="T23" fmla="*/ 2232 h 2248"/>
                    <a:gd name="T24" fmla="*/ 2809 w 7988"/>
                    <a:gd name="T25" fmla="*/ 2185 h 2248"/>
                    <a:gd name="T26" fmla="*/ 2266 w 7988"/>
                    <a:gd name="T27" fmla="*/ 2111 h 2248"/>
                    <a:gd name="T28" fmla="*/ 1765 w 7988"/>
                    <a:gd name="T29" fmla="*/ 2012 h 2248"/>
                    <a:gd name="T30" fmla="*/ 1312 w 7988"/>
                    <a:gd name="T31" fmla="*/ 1889 h 2248"/>
                    <a:gd name="T32" fmla="*/ 915 w 7988"/>
                    <a:gd name="T33" fmla="*/ 1746 h 2248"/>
                    <a:gd name="T34" fmla="*/ 581 w 7988"/>
                    <a:gd name="T35" fmla="*/ 1585 h 2248"/>
                    <a:gd name="T36" fmla="*/ 316 w 7988"/>
                    <a:gd name="T37" fmla="*/ 1407 h 2248"/>
                    <a:gd name="T38" fmla="*/ 127 w 7988"/>
                    <a:gd name="T39" fmla="*/ 1216 h 2248"/>
                    <a:gd name="T40" fmla="*/ 22 w 7988"/>
                    <a:gd name="T41" fmla="*/ 1014 h 2248"/>
                    <a:gd name="T42" fmla="*/ 0 w 7988"/>
                    <a:gd name="T43" fmla="*/ 1 h 2248"/>
                    <a:gd name="T44" fmla="*/ 47 w 7988"/>
                    <a:gd name="T45" fmla="*/ 210 h 2248"/>
                    <a:gd name="T46" fmla="*/ 181 w 7988"/>
                    <a:gd name="T47" fmla="*/ 410 h 2248"/>
                    <a:gd name="T48" fmla="*/ 396 w 7988"/>
                    <a:gd name="T49" fmla="*/ 597 h 2248"/>
                    <a:gd name="T50" fmla="*/ 685 w 7988"/>
                    <a:gd name="T51" fmla="*/ 770 h 2248"/>
                    <a:gd name="T52" fmla="*/ 1041 w 7988"/>
                    <a:gd name="T53" fmla="*/ 927 h 2248"/>
                    <a:gd name="T54" fmla="*/ 1457 w 7988"/>
                    <a:gd name="T55" fmla="*/ 1064 h 2248"/>
                    <a:gd name="T56" fmla="*/ 1926 w 7988"/>
                    <a:gd name="T57" fmla="*/ 1179 h 2248"/>
                    <a:gd name="T58" fmla="*/ 2443 w 7988"/>
                    <a:gd name="T59" fmla="*/ 1271 h 2248"/>
                    <a:gd name="T60" fmla="*/ 2999 w 7988"/>
                    <a:gd name="T61" fmla="*/ 1336 h 2248"/>
                    <a:gd name="T62" fmla="*/ 3587 w 7988"/>
                    <a:gd name="T63" fmla="*/ 1373 h 2248"/>
                    <a:gd name="T64" fmla="*/ 4199 w 7988"/>
                    <a:gd name="T65" fmla="*/ 1378 h 2248"/>
                    <a:gd name="T66" fmla="*/ 4798 w 7988"/>
                    <a:gd name="T67" fmla="*/ 1351 h 2248"/>
                    <a:gd name="T68" fmla="*/ 5365 w 7988"/>
                    <a:gd name="T69" fmla="*/ 1295 h 2248"/>
                    <a:gd name="T70" fmla="*/ 5895 w 7988"/>
                    <a:gd name="T71" fmla="*/ 1212 h 2248"/>
                    <a:gd name="T72" fmla="*/ 6381 w 7988"/>
                    <a:gd name="T73" fmla="*/ 1105 h 2248"/>
                    <a:gd name="T74" fmla="*/ 6816 w 7988"/>
                    <a:gd name="T75" fmla="*/ 975 h 2248"/>
                    <a:gd name="T76" fmla="*/ 7192 w 7988"/>
                    <a:gd name="T77" fmla="*/ 825 h 2248"/>
                    <a:gd name="T78" fmla="*/ 7504 w 7988"/>
                    <a:gd name="T79" fmla="*/ 656 h 2248"/>
                    <a:gd name="T80" fmla="*/ 7744 w 7988"/>
                    <a:gd name="T81" fmla="*/ 473 h 2248"/>
                    <a:gd name="T82" fmla="*/ 7906 w 7988"/>
                    <a:gd name="T83" fmla="*/ 278 h 2248"/>
                    <a:gd name="T84" fmla="*/ 7982 w 7988"/>
                    <a:gd name="T85" fmla="*/ 71 h 22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7988" h="2248">
                      <a:moveTo>
                        <a:pt x="7988" y="868"/>
                      </a:moveTo>
                      <a:lnTo>
                        <a:pt x="7982" y="939"/>
                      </a:lnTo>
                      <a:lnTo>
                        <a:pt x="7966" y="1009"/>
                      </a:lnTo>
                      <a:lnTo>
                        <a:pt x="7941" y="1078"/>
                      </a:lnTo>
                      <a:lnTo>
                        <a:pt x="7906" y="1145"/>
                      </a:lnTo>
                      <a:lnTo>
                        <a:pt x="7861" y="1212"/>
                      </a:lnTo>
                      <a:lnTo>
                        <a:pt x="7807" y="1278"/>
                      </a:lnTo>
                      <a:lnTo>
                        <a:pt x="7744" y="1342"/>
                      </a:lnTo>
                      <a:lnTo>
                        <a:pt x="7672" y="1404"/>
                      </a:lnTo>
                      <a:lnTo>
                        <a:pt x="7592" y="1466"/>
                      </a:lnTo>
                      <a:lnTo>
                        <a:pt x="7504" y="1525"/>
                      </a:lnTo>
                      <a:lnTo>
                        <a:pt x="7408" y="1583"/>
                      </a:lnTo>
                      <a:lnTo>
                        <a:pt x="7304" y="1638"/>
                      </a:lnTo>
                      <a:lnTo>
                        <a:pt x="7192" y="1693"/>
                      </a:lnTo>
                      <a:lnTo>
                        <a:pt x="7073" y="1745"/>
                      </a:lnTo>
                      <a:lnTo>
                        <a:pt x="6948" y="1795"/>
                      </a:lnTo>
                      <a:lnTo>
                        <a:pt x="6816" y="1843"/>
                      </a:lnTo>
                      <a:lnTo>
                        <a:pt x="6677" y="1889"/>
                      </a:lnTo>
                      <a:lnTo>
                        <a:pt x="6532" y="1932"/>
                      </a:lnTo>
                      <a:lnTo>
                        <a:pt x="6381" y="1973"/>
                      </a:lnTo>
                      <a:lnTo>
                        <a:pt x="6224" y="2012"/>
                      </a:lnTo>
                      <a:lnTo>
                        <a:pt x="6062" y="2047"/>
                      </a:lnTo>
                      <a:lnTo>
                        <a:pt x="5895" y="2081"/>
                      </a:lnTo>
                      <a:lnTo>
                        <a:pt x="5723" y="2111"/>
                      </a:lnTo>
                      <a:lnTo>
                        <a:pt x="5546" y="2139"/>
                      </a:lnTo>
                      <a:lnTo>
                        <a:pt x="5365" y="2164"/>
                      </a:lnTo>
                      <a:lnTo>
                        <a:pt x="5180" y="2185"/>
                      </a:lnTo>
                      <a:lnTo>
                        <a:pt x="4990" y="2205"/>
                      </a:lnTo>
                      <a:lnTo>
                        <a:pt x="4798" y="2220"/>
                      </a:lnTo>
                      <a:lnTo>
                        <a:pt x="4601" y="2232"/>
                      </a:lnTo>
                      <a:lnTo>
                        <a:pt x="4402" y="2241"/>
                      </a:lnTo>
                      <a:lnTo>
                        <a:pt x="4199" y="2246"/>
                      </a:lnTo>
                      <a:lnTo>
                        <a:pt x="3995" y="2248"/>
                      </a:lnTo>
                      <a:lnTo>
                        <a:pt x="3790" y="2246"/>
                      </a:lnTo>
                      <a:lnTo>
                        <a:pt x="3587" y="2241"/>
                      </a:lnTo>
                      <a:lnTo>
                        <a:pt x="3388" y="2232"/>
                      </a:lnTo>
                      <a:lnTo>
                        <a:pt x="3192" y="2220"/>
                      </a:lnTo>
                      <a:lnTo>
                        <a:pt x="2999" y="2205"/>
                      </a:lnTo>
                      <a:lnTo>
                        <a:pt x="2809" y="2185"/>
                      </a:lnTo>
                      <a:lnTo>
                        <a:pt x="2624" y="2164"/>
                      </a:lnTo>
                      <a:lnTo>
                        <a:pt x="2443" y="2140"/>
                      </a:lnTo>
                      <a:lnTo>
                        <a:pt x="2266" y="2111"/>
                      </a:lnTo>
                      <a:lnTo>
                        <a:pt x="2093" y="2081"/>
                      </a:lnTo>
                      <a:lnTo>
                        <a:pt x="1926" y="2048"/>
                      </a:lnTo>
                      <a:lnTo>
                        <a:pt x="1765" y="2012"/>
                      </a:lnTo>
                      <a:lnTo>
                        <a:pt x="1608" y="1973"/>
                      </a:lnTo>
                      <a:lnTo>
                        <a:pt x="1457" y="1933"/>
                      </a:lnTo>
                      <a:lnTo>
                        <a:pt x="1312" y="1889"/>
                      </a:lnTo>
                      <a:lnTo>
                        <a:pt x="1174" y="1843"/>
                      </a:lnTo>
                      <a:lnTo>
                        <a:pt x="1041" y="1796"/>
                      </a:lnTo>
                      <a:lnTo>
                        <a:pt x="915" y="1746"/>
                      </a:lnTo>
                      <a:lnTo>
                        <a:pt x="796" y="1694"/>
                      </a:lnTo>
                      <a:lnTo>
                        <a:pt x="685" y="1640"/>
                      </a:lnTo>
                      <a:lnTo>
                        <a:pt x="581" y="1585"/>
                      </a:lnTo>
                      <a:lnTo>
                        <a:pt x="484" y="1527"/>
                      </a:lnTo>
                      <a:lnTo>
                        <a:pt x="396" y="1468"/>
                      </a:lnTo>
                      <a:lnTo>
                        <a:pt x="316" y="1407"/>
                      </a:lnTo>
                      <a:lnTo>
                        <a:pt x="244" y="1345"/>
                      </a:lnTo>
                      <a:lnTo>
                        <a:pt x="181" y="1281"/>
                      </a:lnTo>
                      <a:lnTo>
                        <a:pt x="127" y="1216"/>
                      </a:lnTo>
                      <a:lnTo>
                        <a:pt x="83" y="1149"/>
                      </a:lnTo>
                      <a:lnTo>
                        <a:pt x="47" y="1082"/>
                      </a:lnTo>
                      <a:lnTo>
                        <a:pt x="22" y="1014"/>
                      </a:lnTo>
                      <a:lnTo>
                        <a:pt x="6" y="944"/>
                      </a:lnTo>
                      <a:lnTo>
                        <a:pt x="0" y="874"/>
                      </a:lnTo>
                      <a:lnTo>
                        <a:pt x="0" y="1"/>
                      </a:lnTo>
                      <a:lnTo>
                        <a:pt x="6" y="71"/>
                      </a:lnTo>
                      <a:lnTo>
                        <a:pt x="22" y="141"/>
                      </a:lnTo>
                      <a:lnTo>
                        <a:pt x="47" y="210"/>
                      </a:lnTo>
                      <a:lnTo>
                        <a:pt x="83" y="278"/>
                      </a:lnTo>
                      <a:lnTo>
                        <a:pt x="127" y="345"/>
                      </a:lnTo>
                      <a:lnTo>
                        <a:pt x="181" y="410"/>
                      </a:lnTo>
                      <a:lnTo>
                        <a:pt x="244" y="473"/>
                      </a:lnTo>
                      <a:lnTo>
                        <a:pt x="316" y="536"/>
                      </a:lnTo>
                      <a:lnTo>
                        <a:pt x="396" y="597"/>
                      </a:lnTo>
                      <a:lnTo>
                        <a:pt x="484" y="656"/>
                      </a:lnTo>
                      <a:lnTo>
                        <a:pt x="581" y="714"/>
                      </a:lnTo>
                      <a:lnTo>
                        <a:pt x="685" y="770"/>
                      </a:lnTo>
                      <a:lnTo>
                        <a:pt x="796" y="825"/>
                      </a:lnTo>
                      <a:lnTo>
                        <a:pt x="915" y="876"/>
                      </a:lnTo>
                      <a:lnTo>
                        <a:pt x="1041" y="927"/>
                      </a:lnTo>
                      <a:lnTo>
                        <a:pt x="1174" y="975"/>
                      </a:lnTo>
                      <a:lnTo>
                        <a:pt x="1312" y="1020"/>
                      </a:lnTo>
                      <a:lnTo>
                        <a:pt x="1457" y="1064"/>
                      </a:lnTo>
                      <a:lnTo>
                        <a:pt x="1608" y="1105"/>
                      </a:lnTo>
                      <a:lnTo>
                        <a:pt x="1765" y="1143"/>
                      </a:lnTo>
                      <a:lnTo>
                        <a:pt x="1926" y="1179"/>
                      </a:lnTo>
                      <a:lnTo>
                        <a:pt x="2093" y="1212"/>
                      </a:lnTo>
                      <a:lnTo>
                        <a:pt x="2266" y="1243"/>
                      </a:lnTo>
                      <a:lnTo>
                        <a:pt x="2443" y="1271"/>
                      </a:lnTo>
                      <a:lnTo>
                        <a:pt x="2624" y="1295"/>
                      </a:lnTo>
                      <a:lnTo>
                        <a:pt x="2809" y="1317"/>
                      </a:lnTo>
                      <a:lnTo>
                        <a:pt x="2999" y="1336"/>
                      </a:lnTo>
                      <a:lnTo>
                        <a:pt x="3192" y="1351"/>
                      </a:lnTo>
                      <a:lnTo>
                        <a:pt x="3388" y="1363"/>
                      </a:lnTo>
                      <a:lnTo>
                        <a:pt x="3587" y="1373"/>
                      </a:lnTo>
                      <a:lnTo>
                        <a:pt x="3790" y="1378"/>
                      </a:lnTo>
                      <a:lnTo>
                        <a:pt x="3995" y="1380"/>
                      </a:lnTo>
                      <a:lnTo>
                        <a:pt x="4199" y="1378"/>
                      </a:lnTo>
                      <a:lnTo>
                        <a:pt x="4402" y="1373"/>
                      </a:lnTo>
                      <a:lnTo>
                        <a:pt x="4601" y="1363"/>
                      </a:lnTo>
                      <a:lnTo>
                        <a:pt x="4798" y="1351"/>
                      </a:lnTo>
                      <a:lnTo>
                        <a:pt x="4990" y="1336"/>
                      </a:lnTo>
                      <a:lnTo>
                        <a:pt x="5180" y="1317"/>
                      </a:lnTo>
                      <a:lnTo>
                        <a:pt x="5365" y="1295"/>
                      </a:lnTo>
                      <a:lnTo>
                        <a:pt x="5546" y="1271"/>
                      </a:lnTo>
                      <a:lnTo>
                        <a:pt x="5723" y="1243"/>
                      </a:lnTo>
                      <a:lnTo>
                        <a:pt x="5895" y="1212"/>
                      </a:lnTo>
                      <a:lnTo>
                        <a:pt x="6062" y="1179"/>
                      </a:lnTo>
                      <a:lnTo>
                        <a:pt x="6224" y="1143"/>
                      </a:lnTo>
                      <a:lnTo>
                        <a:pt x="6381" y="1105"/>
                      </a:lnTo>
                      <a:lnTo>
                        <a:pt x="6532" y="1064"/>
                      </a:lnTo>
                      <a:lnTo>
                        <a:pt x="6677" y="1020"/>
                      </a:lnTo>
                      <a:lnTo>
                        <a:pt x="6816" y="975"/>
                      </a:lnTo>
                      <a:lnTo>
                        <a:pt x="6948" y="926"/>
                      </a:lnTo>
                      <a:lnTo>
                        <a:pt x="7073" y="876"/>
                      </a:lnTo>
                      <a:lnTo>
                        <a:pt x="7192" y="825"/>
                      </a:lnTo>
                      <a:lnTo>
                        <a:pt x="7304" y="770"/>
                      </a:lnTo>
                      <a:lnTo>
                        <a:pt x="7408" y="714"/>
                      </a:lnTo>
                      <a:lnTo>
                        <a:pt x="7504" y="656"/>
                      </a:lnTo>
                      <a:lnTo>
                        <a:pt x="7592" y="597"/>
                      </a:lnTo>
                      <a:lnTo>
                        <a:pt x="7672" y="535"/>
                      </a:lnTo>
                      <a:lnTo>
                        <a:pt x="7744" y="473"/>
                      </a:lnTo>
                      <a:lnTo>
                        <a:pt x="7807" y="410"/>
                      </a:lnTo>
                      <a:lnTo>
                        <a:pt x="7861" y="344"/>
                      </a:lnTo>
                      <a:lnTo>
                        <a:pt x="7906" y="278"/>
                      </a:lnTo>
                      <a:lnTo>
                        <a:pt x="7941" y="210"/>
                      </a:lnTo>
                      <a:lnTo>
                        <a:pt x="7966" y="141"/>
                      </a:lnTo>
                      <a:lnTo>
                        <a:pt x="7982" y="71"/>
                      </a:lnTo>
                      <a:lnTo>
                        <a:pt x="7988" y="0"/>
                      </a:lnTo>
                      <a:lnTo>
                        <a:pt x="7988" y="868"/>
                      </a:lnTo>
                    </a:path>
                  </a:pathLst>
                </a:custGeom>
                <a:gradFill rotWithShape="0">
                  <a:gsLst>
                    <a:gs pos="0">
                      <a:srgbClr val="997BB7"/>
                    </a:gs>
                    <a:gs pos="100000">
                      <a:srgbClr val="501E7D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588">
                      <a:solidFill>
                        <a:srgbClr val="1F1A17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4" name="Freeform 423"/>
                <p:cNvSpPr>
                  <a:spLocks noChangeAspect="1"/>
                </p:cNvSpPr>
                <p:nvPr/>
              </p:nvSpPr>
              <p:spPr bwMode="auto">
                <a:xfrm>
                  <a:off x="3052" y="2999"/>
                  <a:ext cx="307" cy="86"/>
                </a:xfrm>
                <a:custGeom>
                  <a:avLst/>
                  <a:gdLst>
                    <a:gd name="T0" fmla="*/ 7966 w 7988"/>
                    <a:gd name="T1" fmla="*/ 1008 h 2247"/>
                    <a:gd name="T2" fmla="*/ 7861 w 7988"/>
                    <a:gd name="T3" fmla="*/ 1212 h 2247"/>
                    <a:gd name="T4" fmla="*/ 7672 w 7988"/>
                    <a:gd name="T5" fmla="*/ 1404 h 2247"/>
                    <a:gd name="T6" fmla="*/ 7408 w 7988"/>
                    <a:gd name="T7" fmla="*/ 1582 h 2247"/>
                    <a:gd name="T8" fmla="*/ 7073 w 7988"/>
                    <a:gd name="T9" fmla="*/ 1744 h 2247"/>
                    <a:gd name="T10" fmla="*/ 6677 w 7988"/>
                    <a:gd name="T11" fmla="*/ 1888 h 2247"/>
                    <a:gd name="T12" fmla="*/ 6224 w 7988"/>
                    <a:gd name="T13" fmla="*/ 2011 h 2247"/>
                    <a:gd name="T14" fmla="*/ 5723 w 7988"/>
                    <a:gd name="T15" fmla="*/ 2111 h 2247"/>
                    <a:gd name="T16" fmla="*/ 5180 w 7988"/>
                    <a:gd name="T17" fmla="*/ 2185 h 2247"/>
                    <a:gd name="T18" fmla="*/ 4601 w 7988"/>
                    <a:gd name="T19" fmla="*/ 2231 h 2247"/>
                    <a:gd name="T20" fmla="*/ 3995 w 7988"/>
                    <a:gd name="T21" fmla="*/ 2247 h 2247"/>
                    <a:gd name="T22" fmla="*/ 3388 w 7988"/>
                    <a:gd name="T23" fmla="*/ 2231 h 2247"/>
                    <a:gd name="T24" fmla="*/ 2809 w 7988"/>
                    <a:gd name="T25" fmla="*/ 2185 h 2247"/>
                    <a:gd name="T26" fmla="*/ 2266 w 7988"/>
                    <a:gd name="T27" fmla="*/ 2111 h 2247"/>
                    <a:gd name="T28" fmla="*/ 1765 w 7988"/>
                    <a:gd name="T29" fmla="*/ 2012 h 2247"/>
                    <a:gd name="T30" fmla="*/ 1312 w 7988"/>
                    <a:gd name="T31" fmla="*/ 1889 h 2247"/>
                    <a:gd name="T32" fmla="*/ 915 w 7988"/>
                    <a:gd name="T33" fmla="*/ 1745 h 2247"/>
                    <a:gd name="T34" fmla="*/ 581 w 7988"/>
                    <a:gd name="T35" fmla="*/ 1584 h 2247"/>
                    <a:gd name="T36" fmla="*/ 316 w 7988"/>
                    <a:gd name="T37" fmla="*/ 1406 h 2247"/>
                    <a:gd name="T38" fmla="*/ 127 w 7988"/>
                    <a:gd name="T39" fmla="*/ 1215 h 2247"/>
                    <a:gd name="T40" fmla="*/ 22 w 7988"/>
                    <a:gd name="T41" fmla="*/ 1013 h 2247"/>
                    <a:gd name="T42" fmla="*/ 0 w 7988"/>
                    <a:gd name="T43" fmla="*/ 0 h 2247"/>
                    <a:gd name="T44" fmla="*/ 47 w 7988"/>
                    <a:gd name="T45" fmla="*/ 209 h 2247"/>
                    <a:gd name="T46" fmla="*/ 181 w 7988"/>
                    <a:gd name="T47" fmla="*/ 409 h 2247"/>
                    <a:gd name="T48" fmla="*/ 396 w 7988"/>
                    <a:gd name="T49" fmla="*/ 596 h 2247"/>
                    <a:gd name="T50" fmla="*/ 685 w 7988"/>
                    <a:gd name="T51" fmla="*/ 770 h 2247"/>
                    <a:gd name="T52" fmla="*/ 1041 w 7988"/>
                    <a:gd name="T53" fmla="*/ 926 h 2247"/>
                    <a:gd name="T54" fmla="*/ 1457 w 7988"/>
                    <a:gd name="T55" fmla="*/ 1063 h 2247"/>
                    <a:gd name="T56" fmla="*/ 1926 w 7988"/>
                    <a:gd name="T57" fmla="*/ 1179 h 2247"/>
                    <a:gd name="T58" fmla="*/ 2443 w 7988"/>
                    <a:gd name="T59" fmla="*/ 1270 h 2247"/>
                    <a:gd name="T60" fmla="*/ 2999 w 7988"/>
                    <a:gd name="T61" fmla="*/ 1335 h 2247"/>
                    <a:gd name="T62" fmla="*/ 3587 w 7988"/>
                    <a:gd name="T63" fmla="*/ 1372 h 2247"/>
                    <a:gd name="T64" fmla="*/ 4199 w 7988"/>
                    <a:gd name="T65" fmla="*/ 1377 h 2247"/>
                    <a:gd name="T66" fmla="*/ 4798 w 7988"/>
                    <a:gd name="T67" fmla="*/ 1350 h 2247"/>
                    <a:gd name="T68" fmla="*/ 5365 w 7988"/>
                    <a:gd name="T69" fmla="*/ 1294 h 2247"/>
                    <a:gd name="T70" fmla="*/ 5895 w 7988"/>
                    <a:gd name="T71" fmla="*/ 1212 h 2247"/>
                    <a:gd name="T72" fmla="*/ 6381 w 7988"/>
                    <a:gd name="T73" fmla="*/ 1104 h 2247"/>
                    <a:gd name="T74" fmla="*/ 6816 w 7988"/>
                    <a:gd name="T75" fmla="*/ 974 h 2247"/>
                    <a:gd name="T76" fmla="*/ 7192 w 7988"/>
                    <a:gd name="T77" fmla="*/ 824 h 2247"/>
                    <a:gd name="T78" fmla="*/ 7504 w 7988"/>
                    <a:gd name="T79" fmla="*/ 656 h 2247"/>
                    <a:gd name="T80" fmla="*/ 7744 w 7988"/>
                    <a:gd name="T81" fmla="*/ 473 h 2247"/>
                    <a:gd name="T82" fmla="*/ 7906 w 7988"/>
                    <a:gd name="T83" fmla="*/ 277 h 2247"/>
                    <a:gd name="T84" fmla="*/ 7982 w 7988"/>
                    <a:gd name="T85" fmla="*/ 70 h 2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7988" h="2247">
                      <a:moveTo>
                        <a:pt x="7988" y="867"/>
                      </a:moveTo>
                      <a:lnTo>
                        <a:pt x="7982" y="938"/>
                      </a:lnTo>
                      <a:lnTo>
                        <a:pt x="7966" y="1008"/>
                      </a:lnTo>
                      <a:lnTo>
                        <a:pt x="7941" y="1077"/>
                      </a:lnTo>
                      <a:lnTo>
                        <a:pt x="7906" y="1145"/>
                      </a:lnTo>
                      <a:lnTo>
                        <a:pt x="7861" y="1212"/>
                      </a:lnTo>
                      <a:lnTo>
                        <a:pt x="7807" y="1277"/>
                      </a:lnTo>
                      <a:lnTo>
                        <a:pt x="7744" y="1341"/>
                      </a:lnTo>
                      <a:lnTo>
                        <a:pt x="7672" y="1404"/>
                      </a:lnTo>
                      <a:lnTo>
                        <a:pt x="7592" y="1465"/>
                      </a:lnTo>
                      <a:lnTo>
                        <a:pt x="7504" y="1524"/>
                      </a:lnTo>
                      <a:lnTo>
                        <a:pt x="7408" y="1582"/>
                      </a:lnTo>
                      <a:lnTo>
                        <a:pt x="7304" y="1638"/>
                      </a:lnTo>
                      <a:lnTo>
                        <a:pt x="7192" y="1692"/>
                      </a:lnTo>
                      <a:lnTo>
                        <a:pt x="7073" y="1744"/>
                      </a:lnTo>
                      <a:lnTo>
                        <a:pt x="6948" y="1795"/>
                      </a:lnTo>
                      <a:lnTo>
                        <a:pt x="6816" y="1842"/>
                      </a:lnTo>
                      <a:lnTo>
                        <a:pt x="6677" y="1888"/>
                      </a:lnTo>
                      <a:lnTo>
                        <a:pt x="6532" y="1932"/>
                      </a:lnTo>
                      <a:lnTo>
                        <a:pt x="6381" y="1972"/>
                      </a:lnTo>
                      <a:lnTo>
                        <a:pt x="6224" y="2011"/>
                      </a:lnTo>
                      <a:lnTo>
                        <a:pt x="6062" y="2047"/>
                      </a:lnTo>
                      <a:lnTo>
                        <a:pt x="5895" y="2080"/>
                      </a:lnTo>
                      <a:lnTo>
                        <a:pt x="5723" y="2111"/>
                      </a:lnTo>
                      <a:lnTo>
                        <a:pt x="5546" y="2139"/>
                      </a:lnTo>
                      <a:lnTo>
                        <a:pt x="5365" y="2163"/>
                      </a:lnTo>
                      <a:lnTo>
                        <a:pt x="5180" y="2185"/>
                      </a:lnTo>
                      <a:lnTo>
                        <a:pt x="4990" y="2204"/>
                      </a:lnTo>
                      <a:lnTo>
                        <a:pt x="4798" y="2219"/>
                      </a:lnTo>
                      <a:lnTo>
                        <a:pt x="4601" y="2231"/>
                      </a:lnTo>
                      <a:lnTo>
                        <a:pt x="4402" y="2240"/>
                      </a:lnTo>
                      <a:lnTo>
                        <a:pt x="4199" y="2245"/>
                      </a:lnTo>
                      <a:lnTo>
                        <a:pt x="3995" y="2247"/>
                      </a:lnTo>
                      <a:lnTo>
                        <a:pt x="3790" y="2245"/>
                      </a:lnTo>
                      <a:lnTo>
                        <a:pt x="3587" y="2240"/>
                      </a:lnTo>
                      <a:lnTo>
                        <a:pt x="3388" y="2231"/>
                      </a:lnTo>
                      <a:lnTo>
                        <a:pt x="3192" y="2219"/>
                      </a:lnTo>
                      <a:lnTo>
                        <a:pt x="2999" y="2204"/>
                      </a:lnTo>
                      <a:lnTo>
                        <a:pt x="2809" y="2185"/>
                      </a:lnTo>
                      <a:lnTo>
                        <a:pt x="2624" y="2163"/>
                      </a:lnTo>
                      <a:lnTo>
                        <a:pt x="2443" y="2139"/>
                      </a:lnTo>
                      <a:lnTo>
                        <a:pt x="2266" y="2111"/>
                      </a:lnTo>
                      <a:lnTo>
                        <a:pt x="2093" y="2081"/>
                      </a:lnTo>
                      <a:lnTo>
                        <a:pt x="1926" y="2047"/>
                      </a:lnTo>
                      <a:lnTo>
                        <a:pt x="1765" y="2012"/>
                      </a:lnTo>
                      <a:lnTo>
                        <a:pt x="1608" y="1973"/>
                      </a:lnTo>
                      <a:lnTo>
                        <a:pt x="1457" y="1932"/>
                      </a:lnTo>
                      <a:lnTo>
                        <a:pt x="1312" y="1889"/>
                      </a:lnTo>
                      <a:lnTo>
                        <a:pt x="1174" y="1843"/>
                      </a:lnTo>
                      <a:lnTo>
                        <a:pt x="1041" y="1796"/>
                      </a:lnTo>
                      <a:lnTo>
                        <a:pt x="915" y="1745"/>
                      </a:lnTo>
                      <a:lnTo>
                        <a:pt x="796" y="1693"/>
                      </a:lnTo>
                      <a:lnTo>
                        <a:pt x="685" y="1639"/>
                      </a:lnTo>
                      <a:lnTo>
                        <a:pt x="581" y="1584"/>
                      </a:lnTo>
                      <a:lnTo>
                        <a:pt x="484" y="1526"/>
                      </a:lnTo>
                      <a:lnTo>
                        <a:pt x="396" y="1467"/>
                      </a:lnTo>
                      <a:lnTo>
                        <a:pt x="316" y="1406"/>
                      </a:lnTo>
                      <a:lnTo>
                        <a:pt x="244" y="1344"/>
                      </a:lnTo>
                      <a:lnTo>
                        <a:pt x="181" y="1280"/>
                      </a:lnTo>
                      <a:lnTo>
                        <a:pt x="127" y="1215"/>
                      </a:lnTo>
                      <a:lnTo>
                        <a:pt x="83" y="1149"/>
                      </a:lnTo>
                      <a:lnTo>
                        <a:pt x="47" y="1081"/>
                      </a:lnTo>
                      <a:lnTo>
                        <a:pt x="22" y="1013"/>
                      </a:lnTo>
                      <a:lnTo>
                        <a:pt x="6" y="944"/>
                      </a:lnTo>
                      <a:lnTo>
                        <a:pt x="0" y="873"/>
                      </a:lnTo>
                      <a:lnTo>
                        <a:pt x="0" y="0"/>
                      </a:lnTo>
                      <a:lnTo>
                        <a:pt x="6" y="71"/>
                      </a:lnTo>
                      <a:lnTo>
                        <a:pt x="22" y="141"/>
                      </a:lnTo>
                      <a:lnTo>
                        <a:pt x="47" y="209"/>
                      </a:lnTo>
                      <a:lnTo>
                        <a:pt x="83" y="277"/>
                      </a:lnTo>
                      <a:lnTo>
                        <a:pt x="127" y="344"/>
                      </a:lnTo>
                      <a:lnTo>
                        <a:pt x="181" y="409"/>
                      </a:lnTo>
                      <a:lnTo>
                        <a:pt x="244" y="473"/>
                      </a:lnTo>
                      <a:lnTo>
                        <a:pt x="316" y="535"/>
                      </a:lnTo>
                      <a:lnTo>
                        <a:pt x="396" y="596"/>
                      </a:lnTo>
                      <a:lnTo>
                        <a:pt x="484" y="656"/>
                      </a:lnTo>
                      <a:lnTo>
                        <a:pt x="581" y="714"/>
                      </a:lnTo>
                      <a:lnTo>
                        <a:pt x="685" y="770"/>
                      </a:lnTo>
                      <a:lnTo>
                        <a:pt x="796" y="824"/>
                      </a:lnTo>
                      <a:lnTo>
                        <a:pt x="915" y="876"/>
                      </a:lnTo>
                      <a:lnTo>
                        <a:pt x="1041" y="926"/>
                      </a:lnTo>
                      <a:lnTo>
                        <a:pt x="1174" y="974"/>
                      </a:lnTo>
                      <a:lnTo>
                        <a:pt x="1312" y="1019"/>
                      </a:lnTo>
                      <a:lnTo>
                        <a:pt x="1457" y="1063"/>
                      </a:lnTo>
                      <a:lnTo>
                        <a:pt x="1608" y="1104"/>
                      </a:lnTo>
                      <a:lnTo>
                        <a:pt x="1765" y="1142"/>
                      </a:lnTo>
                      <a:lnTo>
                        <a:pt x="1926" y="1179"/>
                      </a:lnTo>
                      <a:lnTo>
                        <a:pt x="2093" y="1212"/>
                      </a:lnTo>
                      <a:lnTo>
                        <a:pt x="2266" y="1243"/>
                      </a:lnTo>
                      <a:lnTo>
                        <a:pt x="2443" y="1270"/>
                      </a:lnTo>
                      <a:lnTo>
                        <a:pt x="2624" y="1294"/>
                      </a:lnTo>
                      <a:lnTo>
                        <a:pt x="2809" y="1317"/>
                      </a:lnTo>
                      <a:lnTo>
                        <a:pt x="2999" y="1335"/>
                      </a:lnTo>
                      <a:lnTo>
                        <a:pt x="3192" y="1350"/>
                      </a:lnTo>
                      <a:lnTo>
                        <a:pt x="3388" y="1362"/>
                      </a:lnTo>
                      <a:lnTo>
                        <a:pt x="3587" y="1372"/>
                      </a:lnTo>
                      <a:lnTo>
                        <a:pt x="3790" y="1377"/>
                      </a:lnTo>
                      <a:lnTo>
                        <a:pt x="3995" y="1379"/>
                      </a:lnTo>
                      <a:lnTo>
                        <a:pt x="4199" y="1377"/>
                      </a:lnTo>
                      <a:lnTo>
                        <a:pt x="4402" y="1372"/>
                      </a:lnTo>
                      <a:lnTo>
                        <a:pt x="4601" y="1362"/>
                      </a:lnTo>
                      <a:lnTo>
                        <a:pt x="4798" y="1350"/>
                      </a:lnTo>
                      <a:lnTo>
                        <a:pt x="4990" y="1335"/>
                      </a:lnTo>
                      <a:lnTo>
                        <a:pt x="5180" y="1317"/>
                      </a:lnTo>
                      <a:lnTo>
                        <a:pt x="5365" y="1294"/>
                      </a:lnTo>
                      <a:lnTo>
                        <a:pt x="5546" y="1270"/>
                      </a:lnTo>
                      <a:lnTo>
                        <a:pt x="5723" y="1243"/>
                      </a:lnTo>
                      <a:lnTo>
                        <a:pt x="5895" y="1212"/>
                      </a:lnTo>
                      <a:lnTo>
                        <a:pt x="6062" y="1179"/>
                      </a:lnTo>
                      <a:lnTo>
                        <a:pt x="6224" y="1142"/>
                      </a:lnTo>
                      <a:lnTo>
                        <a:pt x="6381" y="1104"/>
                      </a:lnTo>
                      <a:lnTo>
                        <a:pt x="6532" y="1063"/>
                      </a:lnTo>
                      <a:lnTo>
                        <a:pt x="6677" y="1019"/>
                      </a:lnTo>
                      <a:lnTo>
                        <a:pt x="6816" y="974"/>
                      </a:lnTo>
                      <a:lnTo>
                        <a:pt x="6948" y="926"/>
                      </a:lnTo>
                      <a:lnTo>
                        <a:pt x="7073" y="875"/>
                      </a:lnTo>
                      <a:lnTo>
                        <a:pt x="7192" y="824"/>
                      </a:lnTo>
                      <a:lnTo>
                        <a:pt x="7304" y="770"/>
                      </a:lnTo>
                      <a:lnTo>
                        <a:pt x="7408" y="714"/>
                      </a:lnTo>
                      <a:lnTo>
                        <a:pt x="7504" y="656"/>
                      </a:lnTo>
                      <a:lnTo>
                        <a:pt x="7592" y="596"/>
                      </a:lnTo>
                      <a:lnTo>
                        <a:pt x="7672" y="535"/>
                      </a:lnTo>
                      <a:lnTo>
                        <a:pt x="7744" y="473"/>
                      </a:lnTo>
                      <a:lnTo>
                        <a:pt x="7807" y="409"/>
                      </a:lnTo>
                      <a:lnTo>
                        <a:pt x="7861" y="344"/>
                      </a:lnTo>
                      <a:lnTo>
                        <a:pt x="7906" y="277"/>
                      </a:lnTo>
                      <a:lnTo>
                        <a:pt x="7941" y="209"/>
                      </a:lnTo>
                      <a:lnTo>
                        <a:pt x="7966" y="140"/>
                      </a:lnTo>
                      <a:lnTo>
                        <a:pt x="7982" y="70"/>
                      </a:lnTo>
                      <a:lnTo>
                        <a:pt x="7988" y="0"/>
                      </a:lnTo>
                      <a:lnTo>
                        <a:pt x="7988" y="867"/>
                      </a:lnTo>
                    </a:path>
                  </a:pathLst>
                </a:custGeom>
                <a:gradFill rotWithShape="0">
                  <a:gsLst>
                    <a:gs pos="0">
                      <a:srgbClr val="997BB7"/>
                    </a:gs>
                    <a:gs pos="100000">
                      <a:srgbClr val="501E7D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588">
                      <a:solidFill>
                        <a:srgbClr val="1F1A17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5" name="Freeform 424"/>
                <p:cNvSpPr>
                  <a:spLocks noChangeAspect="1"/>
                </p:cNvSpPr>
                <p:nvPr/>
              </p:nvSpPr>
              <p:spPr bwMode="auto">
                <a:xfrm>
                  <a:off x="3052" y="3066"/>
                  <a:ext cx="307" cy="86"/>
                </a:xfrm>
                <a:custGeom>
                  <a:avLst/>
                  <a:gdLst>
                    <a:gd name="T0" fmla="*/ 7966 w 7988"/>
                    <a:gd name="T1" fmla="*/ 1009 h 2248"/>
                    <a:gd name="T2" fmla="*/ 7861 w 7988"/>
                    <a:gd name="T3" fmla="*/ 1213 h 2248"/>
                    <a:gd name="T4" fmla="*/ 7672 w 7988"/>
                    <a:gd name="T5" fmla="*/ 1404 h 2248"/>
                    <a:gd name="T6" fmla="*/ 7408 w 7988"/>
                    <a:gd name="T7" fmla="*/ 1583 h 2248"/>
                    <a:gd name="T8" fmla="*/ 7073 w 7988"/>
                    <a:gd name="T9" fmla="*/ 1745 h 2248"/>
                    <a:gd name="T10" fmla="*/ 6677 w 7988"/>
                    <a:gd name="T11" fmla="*/ 1888 h 2248"/>
                    <a:gd name="T12" fmla="*/ 6224 w 7988"/>
                    <a:gd name="T13" fmla="*/ 2011 h 2248"/>
                    <a:gd name="T14" fmla="*/ 5723 w 7988"/>
                    <a:gd name="T15" fmla="*/ 2112 h 2248"/>
                    <a:gd name="T16" fmla="*/ 5180 w 7988"/>
                    <a:gd name="T17" fmla="*/ 2186 h 2248"/>
                    <a:gd name="T18" fmla="*/ 4601 w 7988"/>
                    <a:gd name="T19" fmla="*/ 2232 h 2248"/>
                    <a:gd name="T20" fmla="*/ 3995 w 7988"/>
                    <a:gd name="T21" fmla="*/ 2248 h 2248"/>
                    <a:gd name="T22" fmla="*/ 3388 w 7988"/>
                    <a:gd name="T23" fmla="*/ 2232 h 2248"/>
                    <a:gd name="T24" fmla="*/ 2809 w 7988"/>
                    <a:gd name="T25" fmla="*/ 2186 h 2248"/>
                    <a:gd name="T26" fmla="*/ 2266 w 7988"/>
                    <a:gd name="T27" fmla="*/ 2112 h 2248"/>
                    <a:gd name="T28" fmla="*/ 1765 w 7988"/>
                    <a:gd name="T29" fmla="*/ 2012 h 2248"/>
                    <a:gd name="T30" fmla="*/ 1312 w 7988"/>
                    <a:gd name="T31" fmla="*/ 1889 h 2248"/>
                    <a:gd name="T32" fmla="*/ 915 w 7988"/>
                    <a:gd name="T33" fmla="*/ 1746 h 2248"/>
                    <a:gd name="T34" fmla="*/ 581 w 7988"/>
                    <a:gd name="T35" fmla="*/ 1584 h 2248"/>
                    <a:gd name="T36" fmla="*/ 316 w 7988"/>
                    <a:gd name="T37" fmla="*/ 1406 h 2248"/>
                    <a:gd name="T38" fmla="*/ 127 w 7988"/>
                    <a:gd name="T39" fmla="*/ 1216 h 2248"/>
                    <a:gd name="T40" fmla="*/ 22 w 7988"/>
                    <a:gd name="T41" fmla="*/ 1014 h 2248"/>
                    <a:gd name="T42" fmla="*/ 0 w 7988"/>
                    <a:gd name="T43" fmla="*/ 0 h 2248"/>
                    <a:gd name="T44" fmla="*/ 47 w 7988"/>
                    <a:gd name="T45" fmla="*/ 210 h 2248"/>
                    <a:gd name="T46" fmla="*/ 181 w 7988"/>
                    <a:gd name="T47" fmla="*/ 410 h 2248"/>
                    <a:gd name="T48" fmla="*/ 396 w 7988"/>
                    <a:gd name="T49" fmla="*/ 597 h 2248"/>
                    <a:gd name="T50" fmla="*/ 685 w 7988"/>
                    <a:gd name="T51" fmla="*/ 770 h 2248"/>
                    <a:gd name="T52" fmla="*/ 1041 w 7988"/>
                    <a:gd name="T53" fmla="*/ 926 h 2248"/>
                    <a:gd name="T54" fmla="*/ 1457 w 7988"/>
                    <a:gd name="T55" fmla="*/ 1063 h 2248"/>
                    <a:gd name="T56" fmla="*/ 1926 w 7988"/>
                    <a:gd name="T57" fmla="*/ 1179 h 2248"/>
                    <a:gd name="T58" fmla="*/ 2443 w 7988"/>
                    <a:gd name="T59" fmla="*/ 1270 h 2248"/>
                    <a:gd name="T60" fmla="*/ 2999 w 7988"/>
                    <a:gd name="T61" fmla="*/ 1335 h 2248"/>
                    <a:gd name="T62" fmla="*/ 3587 w 7988"/>
                    <a:gd name="T63" fmla="*/ 1372 h 2248"/>
                    <a:gd name="T64" fmla="*/ 4199 w 7988"/>
                    <a:gd name="T65" fmla="*/ 1378 h 2248"/>
                    <a:gd name="T66" fmla="*/ 4798 w 7988"/>
                    <a:gd name="T67" fmla="*/ 1352 h 2248"/>
                    <a:gd name="T68" fmla="*/ 5365 w 7988"/>
                    <a:gd name="T69" fmla="*/ 1296 h 2248"/>
                    <a:gd name="T70" fmla="*/ 5895 w 7988"/>
                    <a:gd name="T71" fmla="*/ 1213 h 2248"/>
                    <a:gd name="T72" fmla="*/ 6381 w 7988"/>
                    <a:gd name="T73" fmla="*/ 1105 h 2248"/>
                    <a:gd name="T74" fmla="*/ 6816 w 7988"/>
                    <a:gd name="T75" fmla="*/ 974 h 2248"/>
                    <a:gd name="T76" fmla="*/ 7192 w 7988"/>
                    <a:gd name="T77" fmla="*/ 824 h 2248"/>
                    <a:gd name="T78" fmla="*/ 7504 w 7988"/>
                    <a:gd name="T79" fmla="*/ 656 h 2248"/>
                    <a:gd name="T80" fmla="*/ 7744 w 7988"/>
                    <a:gd name="T81" fmla="*/ 473 h 2248"/>
                    <a:gd name="T82" fmla="*/ 7906 w 7988"/>
                    <a:gd name="T83" fmla="*/ 277 h 2248"/>
                    <a:gd name="T84" fmla="*/ 7982 w 7988"/>
                    <a:gd name="T85" fmla="*/ 71 h 22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7988" h="2248">
                      <a:moveTo>
                        <a:pt x="7988" y="869"/>
                      </a:moveTo>
                      <a:lnTo>
                        <a:pt x="7982" y="939"/>
                      </a:lnTo>
                      <a:lnTo>
                        <a:pt x="7966" y="1009"/>
                      </a:lnTo>
                      <a:lnTo>
                        <a:pt x="7941" y="1078"/>
                      </a:lnTo>
                      <a:lnTo>
                        <a:pt x="7906" y="1146"/>
                      </a:lnTo>
                      <a:lnTo>
                        <a:pt x="7861" y="1213"/>
                      </a:lnTo>
                      <a:lnTo>
                        <a:pt x="7807" y="1277"/>
                      </a:lnTo>
                      <a:lnTo>
                        <a:pt x="7744" y="1341"/>
                      </a:lnTo>
                      <a:lnTo>
                        <a:pt x="7672" y="1404"/>
                      </a:lnTo>
                      <a:lnTo>
                        <a:pt x="7592" y="1465"/>
                      </a:lnTo>
                      <a:lnTo>
                        <a:pt x="7504" y="1525"/>
                      </a:lnTo>
                      <a:lnTo>
                        <a:pt x="7408" y="1583"/>
                      </a:lnTo>
                      <a:lnTo>
                        <a:pt x="7304" y="1639"/>
                      </a:lnTo>
                      <a:lnTo>
                        <a:pt x="7192" y="1693"/>
                      </a:lnTo>
                      <a:lnTo>
                        <a:pt x="7073" y="1745"/>
                      </a:lnTo>
                      <a:lnTo>
                        <a:pt x="6948" y="1795"/>
                      </a:lnTo>
                      <a:lnTo>
                        <a:pt x="6816" y="1843"/>
                      </a:lnTo>
                      <a:lnTo>
                        <a:pt x="6677" y="1888"/>
                      </a:lnTo>
                      <a:lnTo>
                        <a:pt x="6532" y="1932"/>
                      </a:lnTo>
                      <a:lnTo>
                        <a:pt x="6381" y="1973"/>
                      </a:lnTo>
                      <a:lnTo>
                        <a:pt x="6224" y="2011"/>
                      </a:lnTo>
                      <a:lnTo>
                        <a:pt x="6062" y="2048"/>
                      </a:lnTo>
                      <a:lnTo>
                        <a:pt x="5895" y="2081"/>
                      </a:lnTo>
                      <a:lnTo>
                        <a:pt x="5723" y="2112"/>
                      </a:lnTo>
                      <a:lnTo>
                        <a:pt x="5546" y="2139"/>
                      </a:lnTo>
                      <a:lnTo>
                        <a:pt x="5365" y="2164"/>
                      </a:lnTo>
                      <a:lnTo>
                        <a:pt x="5180" y="2186"/>
                      </a:lnTo>
                      <a:lnTo>
                        <a:pt x="4990" y="2204"/>
                      </a:lnTo>
                      <a:lnTo>
                        <a:pt x="4798" y="2219"/>
                      </a:lnTo>
                      <a:lnTo>
                        <a:pt x="4601" y="2232"/>
                      </a:lnTo>
                      <a:lnTo>
                        <a:pt x="4402" y="2240"/>
                      </a:lnTo>
                      <a:lnTo>
                        <a:pt x="4199" y="2246"/>
                      </a:lnTo>
                      <a:lnTo>
                        <a:pt x="3995" y="2248"/>
                      </a:lnTo>
                      <a:lnTo>
                        <a:pt x="3790" y="2246"/>
                      </a:lnTo>
                      <a:lnTo>
                        <a:pt x="3587" y="2240"/>
                      </a:lnTo>
                      <a:lnTo>
                        <a:pt x="3388" y="2232"/>
                      </a:lnTo>
                      <a:lnTo>
                        <a:pt x="3192" y="2220"/>
                      </a:lnTo>
                      <a:lnTo>
                        <a:pt x="2999" y="2204"/>
                      </a:lnTo>
                      <a:lnTo>
                        <a:pt x="2809" y="2186"/>
                      </a:lnTo>
                      <a:lnTo>
                        <a:pt x="2624" y="2164"/>
                      </a:lnTo>
                      <a:lnTo>
                        <a:pt x="2443" y="2139"/>
                      </a:lnTo>
                      <a:lnTo>
                        <a:pt x="2266" y="2112"/>
                      </a:lnTo>
                      <a:lnTo>
                        <a:pt x="2093" y="2081"/>
                      </a:lnTo>
                      <a:lnTo>
                        <a:pt x="1926" y="2048"/>
                      </a:lnTo>
                      <a:lnTo>
                        <a:pt x="1765" y="2012"/>
                      </a:lnTo>
                      <a:lnTo>
                        <a:pt x="1608" y="1974"/>
                      </a:lnTo>
                      <a:lnTo>
                        <a:pt x="1457" y="1933"/>
                      </a:lnTo>
                      <a:lnTo>
                        <a:pt x="1312" y="1889"/>
                      </a:lnTo>
                      <a:lnTo>
                        <a:pt x="1174" y="1844"/>
                      </a:lnTo>
                      <a:lnTo>
                        <a:pt x="1041" y="1796"/>
                      </a:lnTo>
                      <a:lnTo>
                        <a:pt x="915" y="1746"/>
                      </a:lnTo>
                      <a:lnTo>
                        <a:pt x="796" y="1694"/>
                      </a:lnTo>
                      <a:lnTo>
                        <a:pt x="685" y="1640"/>
                      </a:lnTo>
                      <a:lnTo>
                        <a:pt x="581" y="1584"/>
                      </a:lnTo>
                      <a:lnTo>
                        <a:pt x="484" y="1527"/>
                      </a:lnTo>
                      <a:lnTo>
                        <a:pt x="396" y="1467"/>
                      </a:lnTo>
                      <a:lnTo>
                        <a:pt x="316" y="1406"/>
                      </a:lnTo>
                      <a:lnTo>
                        <a:pt x="244" y="1344"/>
                      </a:lnTo>
                      <a:lnTo>
                        <a:pt x="181" y="1281"/>
                      </a:lnTo>
                      <a:lnTo>
                        <a:pt x="127" y="1216"/>
                      </a:lnTo>
                      <a:lnTo>
                        <a:pt x="83" y="1150"/>
                      </a:lnTo>
                      <a:lnTo>
                        <a:pt x="47" y="1083"/>
                      </a:lnTo>
                      <a:lnTo>
                        <a:pt x="22" y="1014"/>
                      </a:lnTo>
                      <a:lnTo>
                        <a:pt x="6" y="945"/>
                      </a:lnTo>
                      <a:lnTo>
                        <a:pt x="0" y="874"/>
                      </a:lnTo>
                      <a:lnTo>
                        <a:pt x="0" y="0"/>
                      </a:lnTo>
                      <a:lnTo>
                        <a:pt x="6" y="71"/>
                      </a:lnTo>
                      <a:lnTo>
                        <a:pt x="22" y="141"/>
                      </a:lnTo>
                      <a:lnTo>
                        <a:pt x="47" y="210"/>
                      </a:lnTo>
                      <a:lnTo>
                        <a:pt x="83" y="277"/>
                      </a:lnTo>
                      <a:lnTo>
                        <a:pt x="127" y="344"/>
                      </a:lnTo>
                      <a:lnTo>
                        <a:pt x="181" y="410"/>
                      </a:lnTo>
                      <a:lnTo>
                        <a:pt x="244" y="474"/>
                      </a:lnTo>
                      <a:lnTo>
                        <a:pt x="316" y="536"/>
                      </a:lnTo>
                      <a:lnTo>
                        <a:pt x="396" y="597"/>
                      </a:lnTo>
                      <a:lnTo>
                        <a:pt x="484" y="656"/>
                      </a:lnTo>
                      <a:lnTo>
                        <a:pt x="581" y="714"/>
                      </a:lnTo>
                      <a:lnTo>
                        <a:pt x="685" y="770"/>
                      </a:lnTo>
                      <a:lnTo>
                        <a:pt x="796" y="824"/>
                      </a:lnTo>
                      <a:lnTo>
                        <a:pt x="915" y="877"/>
                      </a:lnTo>
                      <a:lnTo>
                        <a:pt x="1041" y="926"/>
                      </a:lnTo>
                      <a:lnTo>
                        <a:pt x="1174" y="974"/>
                      </a:lnTo>
                      <a:lnTo>
                        <a:pt x="1312" y="1020"/>
                      </a:lnTo>
                      <a:lnTo>
                        <a:pt x="1457" y="1063"/>
                      </a:lnTo>
                      <a:lnTo>
                        <a:pt x="1608" y="1105"/>
                      </a:lnTo>
                      <a:lnTo>
                        <a:pt x="1765" y="1144"/>
                      </a:lnTo>
                      <a:lnTo>
                        <a:pt x="1926" y="1179"/>
                      </a:lnTo>
                      <a:lnTo>
                        <a:pt x="2093" y="1213"/>
                      </a:lnTo>
                      <a:lnTo>
                        <a:pt x="2266" y="1243"/>
                      </a:lnTo>
                      <a:lnTo>
                        <a:pt x="2443" y="1270"/>
                      </a:lnTo>
                      <a:lnTo>
                        <a:pt x="2624" y="1296"/>
                      </a:lnTo>
                      <a:lnTo>
                        <a:pt x="2809" y="1317"/>
                      </a:lnTo>
                      <a:lnTo>
                        <a:pt x="2999" y="1335"/>
                      </a:lnTo>
                      <a:lnTo>
                        <a:pt x="3192" y="1352"/>
                      </a:lnTo>
                      <a:lnTo>
                        <a:pt x="3388" y="1364"/>
                      </a:lnTo>
                      <a:lnTo>
                        <a:pt x="3587" y="1372"/>
                      </a:lnTo>
                      <a:lnTo>
                        <a:pt x="3790" y="1378"/>
                      </a:lnTo>
                      <a:lnTo>
                        <a:pt x="3995" y="1379"/>
                      </a:lnTo>
                      <a:lnTo>
                        <a:pt x="4199" y="1378"/>
                      </a:lnTo>
                      <a:lnTo>
                        <a:pt x="4402" y="1372"/>
                      </a:lnTo>
                      <a:lnTo>
                        <a:pt x="4601" y="1364"/>
                      </a:lnTo>
                      <a:lnTo>
                        <a:pt x="4798" y="1352"/>
                      </a:lnTo>
                      <a:lnTo>
                        <a:pt x="4990" y="1335"/>
                      </a:lnTo>
                      <a:lnTo>
                        <a:pt x="5180" y="1317"/>
                      </a:lnTo>
                      <a:lnTo>
                        <a:pt x="5365" y="1296"/>
                      </a:lnTo>
                      <a:lnTo>
                        <a:pt x="5546" y="1270"/>
                      </a:lnTo>
                      <a:lnTo>
                        <a:pt x="5723" y="1243"/>
                      </a:lnTo>
                      <a:lnTo>
                        <a:pt x="5895" y="1213"/>
                      </a:lnTo>
                      <a:lnTo>
                        <a:pt x="6062" y="1179"/>
                      </a:lnTo>
                      <a:lnTo>
                        <a:pt x="6224" y="1144"/>
                      </a:lnTo>
                      <a:lnTo>
                        <a:pt x="6381" y="1105"/>
                      </a:lnTo>
                      <a:lnTo>
                        <a:pt x="6532" y="1063"/>
                      </a:lnTo>
                      <a:lnTo>
                        <a:pt x="6677" y="1020"/>
                      </a:lnTo>
                      <a:lnTo>
                        <a:pt x="6816" y="974"/>
                      </a:lnTo>
                      <a:lnTo>
                        <a:pt x="6948" y="926"/>
                      </a:lnTo>
                      <a:lnTo>
                        <a:pt x="7073" y="877"/>
                      </a:lnTo>
                      <a:lnTo>
                        <a:pt x="7192" y="824"/>
                      </a:lnTo>
                      <a:lnTo>
                        <a:pt x="7304" y="770"/>
                      </a:lnTo>
                      <a:lnTo>
                        <a:pt x="7408" y="714"/>
                      </a:lnTo>
                      <a:lnTo>
                        <a:pt x="7504" y="656"/>
                      </a:lnTo>
                      <a:lnTo>
                        <a:pt x="7592" y="597"/>
                      </a:lnTo>
                      <a:lnTo>
                        <a:pt x="7672" y="536"/>
                      </a:lnTo>
                      <a:lnTo>
                        <a:pt x="7744" y="473"/>
                      </a:lnTo>
                      <a:lnTo>
                        <a:pt x="7807" y="409"/>
                      </a:lnTo>
                      <a:lnTo>
                        <a:pt x="7861" y="344"/>
                      </a:lnTo>
                      <a:lnTo>
                        <a:pt x="7906" y="277"/>
                      </a:lnTo>
                      <a:lnTo>
                        <a:pt x="7941" y="209"/>
                      </a:lnTo>
                      <a:lnTo>
                        <a:pt x="7966" y="140"/>
                      </a:lnTo>
                      <a:lnTo>
                        <a:pt x="7982" y="71"/>
                      </a:lnTo>
                      <a:lnTo>
                        <a:pt x="7988" y="0"/>
                      </a:lnTo>
                      <a:lnTo>
                        <a:pt x="7988" y="869"/>
                      </a:lnTo>
                    </a:path>
                  </a:pathLst>
                </a:custGeom>
                <a:gradFill rotWithShape="0">
                  <a:gsLst>
                    <a:gs pos="0">
                      <a:srgbClr val="997BB7"/>
                    </a:gs>
                    <a:gs pos="100000">
                      <a:srgbClr val="501E7D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588">
                      <a:solidFill>
                        <a:srgbClr val="1F1A17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72" name="Freeform 425"/>
              <p:cNvSpPr>
                <a:spLocks noChangeAspect="1"/>
              </p:cNvSpPr>
              <p:nvPr/>
            </p:nvSpPr>
            <p:spPr bwMode="auto">
              <a:xfrm>
                <a:off x="4157" y="2842"/>
                <a:ext cx="307" cy="111"/>
              </a:xfrm>
              <a:custGeom>
                <a:avLst/>
                <a:gdLst>
                  <a:gd name="T0" fmla="*/ 4401 w 7988"/>
                  <a:gd name="T1" fmla="*/ 8 h 2886"/>
                  <a:gd name="T2" fmla="*/ 4989 w 7988"/>
                  <a:gd name="T3" fmla="*/ 46 h 2886"/>
                  <a:gd name="T4" fmla="*/ 5546 w 7988"/>
                  <a:gd name="T5" fmla="*/ 114 h 2886"/>
                  <a:gd name="T6" fmla="*/ 6062 w 7988"/>
                  <a:gd name="T7" fmla="*/ 210 h 2886"/>
                  <a:gd name="T8" fmla="*/ 6532 w 7988"/>
                  <a:gd name="T9" fmla="*/ 331 h 2886"/>
                  <a:gd name="T10" fmla="*/ 6947 w 7988"/>
                  <a:gd name="T11" fmla="*/ 474 h 2886"/>
                  <a:gd name="T12" fmla="*/ 7303 w 7988"/>
                  <a:gd name="T13" fmla="*/ 637 h 2886"/>
                  <a:gd name="T14" fmla="*/ 7592 w 7988"/>
                  <a:gd name="T15" fmla="*/ 819 h 2886"/>
                  <a:gd name="T16" fmla="*/ 7807 w 7988"/>
                  <a:gd name="T17" fmla="*/ 1015 h 2886"/>
                  <a:gd name="T18" fmla="*/ 7941 w 7988"/>
                  <a:gd name="T19" fmla="*/ 1224 h 2886"/>
                  <a:gd name="T20" fmla="*/ 7988 w 7988"/>
                  <a:gd name="T21" fmla="*/ 1443 h 2886"/>
                  <a:gd name="T22" fmla="*/ 7941 w 7988"/>
                  <a:gd name="T23" fmla="*/ 1662 h 2886"/>
                  <a:gd name="T24" fmla="*/ 7807 w 7988"/>
                  <a:gd name="T25" fmla="*/ 1871 h 2886"/>
                  <a:gd name="T26" fmla="*/ 7592 w 7988"/>
                  <a:gd name="T27" fmla="*/ 2068 h 2886"/>
                  <a:gd name="T28" fmla="*/ 7303 w 7988"/>
                  <a:gd name="T29" fmla="*/ 2249 h 2886"/>
                  <a:gd name="T30" fmla="*/ 6947 w 7988"/>
                  <a:gd name="T31" fmla="*/ 2412 h 2886"/>
                  <a:gd name="T32" fmla="*/ 6532 w 7988"/>
                  <a:gd name="T33" fmla="*/ 2556 h 2886"/>
                  <a:gd name="T34" fmla="*/ 6062 w 7988"/>
                  <a:gd name="T35" fmla="*/ 2677 h 2886"/>
                  <a:gd name="T36" fmla="*/ 5546 w 7988"/>
                  <a:gd name="T37" fmla="*/ 2773 h 2886"/>
                  <a:gd name="T38" fmla="*/ 4989 w 7988"/>
                  <a:gd name="T39" fmla="*/ 2840 h 2886"/>
                  <a:gd name="T40" fmla="*/ 4401 w 7988"/>
                  <a:gd name="T41" fmla="*/ 2879 h 2886"/>
                  <a:gd name="T42" fmla="*/ 3789 w 7988"/>
                  <a:gd name="T43" fmla="*/ 2884 h 2886"/>
                  <a:gd name="T44" fmla="*/ 3191 w 7988"/>
                  <a:gd name="T45" fmla="*/ 2857 h 2886"/>
                  <a:gd name="T46" fmla="*/ 2624 w 7988"/>
                  <a:gd name="T47" fmla="*/ 2799 h 2886"/>
                  <a:gd name="T48" fmla="*/ 2093 w 7988"/>
                  <a:gd name="T49" fmla="*/ 2712 h 2886"/>
                  <a:gd name="T50" fmla="*/ 1608 w 7988"/>
                  <a:gd name="T51" fmla="*/ 2599 h 2886"/>
                  <a:gd name="T52" fmla="*/ 1173 w 7988"/>
                  <a:gd name="T53" fmla="*/ 2463 h 2886"/>
                  <a:gd name="T54" fmla="*/ 795 w 7988"/>
                  <a:gd name="T55" fmla="*/ 2306 h 2886"/>
                  <a:gd name="T56" fmla="*/ 484 w 7988"/>
                  <a:gd name="T57" fmla="*/ 2130 h 2886"/>
                  <a:gd name="T58" fmla="*/ 244 w 7988"/>
                  <a:gd name="T59" fmla="*/ 1938 h 2886"/>
                  <a:gd name="T60" fmla="*/ 82 w 7988"/>
                  <a:gd name="T61" fmla="*/ 1733 h 2886"/>
                  <a:gd name="T62" fmla="*/ 6 w 7988"/>
                  <a:gd name="T63" fmla="*/ 1517 h 2886"/>
                  <a:gd name="T64" fmla="*/ 22 w 7988"/>
                  <a:gd name="T65" fmla="*/ 1296 h 2886"/>
                  <a:gd name="T66" fmla="*/ 126 w 7988"/>
                  <a:gd name="T67" fmla="*/ 1084 h 2886"/>
                  <a:gd name="T68" fmla="*/ 315 w 7988"/>
                  <a:gd name="T69" fmla="*/ 883 h 2886"/>
                  <a:gd name="T70" fmla="*/ 581 w 7988"/>
                  <a:gd name="T71" fmla="*/ 696 h 2886"/>
                  <a:gd name="T72" fmla="*/ 914 w 7988"/>
                  <a:gd name="T73" fmla="*/ 527 h 2886"/>
                  <a:gd name="T74" fmla="*/ 1312 w 7988"/>
                  <a:gd name="T75" fmla="*/ 377 h 2886"/>
                  <a:gd name="T76" fmla="*/ 1764 w 7988"/>
                  <a:gd name="T77" fmla="*/ 248 h 2886"/>
                  <a:gd name="T78" fmla="*/ 2266 w 7988"/>
                  <a:gd name="T79" fmla="*/ 143 h 2886"/>
                  <a:gd name="T80" fmla="*/ 2808 w 7988"/>
                  <a:gd name="T81" fmla="*/ 66 h 2886"/>
                  <a:gd name="T82" fmla="*/ 3387 w 7988"/>
                  <a:gd name="T83" fmla="*/ 17 h 2886"/>
                  <a:gd name="T84" fmla="*/ 3994 w 7988"/>
                  <a:gd name="T85" fmla="*/ 0 h 2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988" h="2886">
                    <a:moveTo>
                      <a:pt x="3994" y="0"/>
                    </a:moveTo>
                    <a:lnTo>
                      <a:pt x="4198" y="2"/>
                    </a:lnTo>
                    <a:lnTo>
                      <a:pt x="4401" y="8"/>
                    </a:lnTo>
                    <a:lnTo>
                      <a:pt x="4601" y="17"/>
                    </a:lnTo>
                    <a:lnTo>
                      <a:pt x="4797" y="30"/>
                    </a:lnTo>
                    <a:lnTo>
                      <a:pt x="4989" y="46"/>
                    </a:lnTo>
                    <a:lnTo>
                      <a:pt x="5179" y="66"/>
                    </a:lnTo>
                    <a:lnTo>
                      <a:pt x="5365" y="89"/>
                    </a:lnTo>
                    <a:lnTo>
                      <a:pt x="5546" y="114"/>
                    </a:lnTo>
                    <a:lnTo>
                      <a:pt x="5723" y="143"/>
                    </a:lnTo>
                    <a:lnTo>
                      <a:pt x="5895" y="175"/>
                    </a:lnTo>
                    <a:lnTo>
                      <a:pt x="6062" y="210"/>
                    </a:lnTo>
                    <a:lnTo>
                      <a:pt x="6224" y="248"/>
                    </a:lnTo>
                    <a:lnTo>
                      <a:pt x="6381" y="288"/>
                    </a:lnTo>
                    <a:lnTo>
                      <a:pt x="6532" y="331"/>
                    </a:lnTo>
                    <a:lnTo>
                      <a:pt x="6677" y="377"/>
                    </a:lnTo>
                    <a:lnTo>
                      <a:pt x="6816" y="424"/>
                    </a:lnTo>
                    <a:lnTo>
                      <a:pt x="6947" y="474"/>
                    </a:lnTo>
                    <a:lnTo>
                      <a:pt x="7073" y="527"/>
                    </a:lnTo>
                    <a:lnTo>
                      <a:pt x="7192" y="582"/>
                    </a:lnTo>
                    <a:lnTo>
                      <a:pt x="7303" y="637"/>
                    </a:lnTo>
                    <a:lnTo>
                      <a:pt x="7408" y="696"/>
                    </a:lnTo>
                    <a:lnTo>
                      <a:pt x="7504" y="757"/>
                    </a:lnTo>
                    <a:lnTo>
                      <a:pt x="7592" y="819"/>
                    </a:lnTo>
                    <a:lnTo>
                      <a:pt x="7672" y="883"/>
                    </a:lnTo>
                    <a:lnTo>
                      <a:pt x="7744" y="948"/>
                    </a:lnTo>
                    <a:lnTo>
                      <a:pt x="7807" y="1015"/>
                    </a:lnTo>
                    <a:lnTo>
                      <a:pt x="7861" y="1084"/>
                    </a:lnTo>
                    <a:lnTo>
                      <a:pt x="7906" y="1153"/>
                    </a:lnTo>
                    <a:lnTo>
                      <a:pt x="7941" y="1224"/>
                    </a:lnTo>
                    <a:lnTo>
                      <a:pt x="7966" y="1296"/>
                    </a:lnTo>
                    <a:lnTo>
                      <a:pt x="7982" y="1369"/>
                    </a:lnTo>
                    <a:lnTo>
                      <a:pt x="7988" y="1443"/>
                    </a:lnTo>
                    <a:lnTo>
                      <a:pt x="7982" y="1517"/>
                    </a:lnTo>
                    <a:lnTo>
                      <a:pt x="7966" y="1590"/>
                    </a:lnTo>
                    <a:lnTo>
                      <a:pt x="7941" y="1662"/>
                    </a:lnTo>
                    <a:lnTo>
                      <a:pt x="7906" y="1733"/>
                    </a:lnTo>
                    <a:lnTo>
                      <a:pt x="7861" y="1803"/>
                    </a:lnTo>
                    <a:lnTo>
                      <a:pt x="7807" y="1871"/>
                    </a:lnTo>
                    <a:lnTo>
                      <a:pt x="7744" y="1938"/>
                    </a:lnTo>
                    <a:lnTo>
                      <a:pt x="7672" y="2004"/>
                    </a:lnTo>
                    <a:lnTo>
                      <a:pt x="7592" y="2068"/>
                    </a:lnTo>
                    <a:lnTo>
                      <a:pt x="7504" y="2130"/>
                    </a:lnTo>
                    <a:lnTo>
                      <a:pt x="7408" y="2191"/>
                    </a:lnTo>
                    <a:lnTo>
                      <a:pt x="7303" y="2249"/>
                    </a:lnTo>
                    <a:lnTo>
                      <a:pt x="7192" y="2306"/>
                    </a:lnTo>
                    <a:lnTo>
                      <a:pt x="7073" y="2361"/>
                    </a:lnTo>
                    <a:lnTo>
                      <a:pt x="6947" y="2412"/>
                    </a:lnTo>
                    <a:lnTo>
                      <a:pt x="6816" y="2463"/>
                    </a:lnTo>
                    <a:lnTo>
                      <a:pt x="6677" y="2511"/>
                    </a:lnTo>
                    <a:lnTo>
                      <a:pt x="6532" y="2556"/>
                    </a:lnTo>
                    <a:lnTo>
                      <a:pt x="6381" y="2599"/>
                    </a:lnTo>
                    <a:lnTo>
                      <a:pt x="6224" y="2640"/>
                    </a:lnTo>
                    <a:lnTo>
                      <a:pt x="6062" y="2677"/>
                    </a:lnTo>
                    <a:lnTo>
                      <a:pt x="5895" y="2712"/>
                    </a:lnTo>
                    <a:lnTo>
                      <a:pt x="5723" y="2744"/>
                    </a:lnTo>
                    <a:lnTo>
                      <a:pt x="5546" y="2773"/>
                    </a:lnTo>
                    <a:lnTo>
                      <a:pt x="5365" y="2799"/>
                    </a:lnTo>
                    <a:lnTo>
                      <a:pt x="5179" y="2821"/>
                    </a:lnTo>
                    <a:lnTo>
                      <a:pt x="4989" y="2840"/>
                    </a:lnTo>
                    <a:lnTo>
                      <a:pt x="4797" y="2857"/>
                    </a:lnTo>
                    <a:lnTo>
                      <a:pt x="4601" y="2870"/>
                    </a:lnTo>
                    <a:lnTo>
                      <a:pt x="4401" y="2879"/>
                    </a:lnTo>
                    <a:lnTo>
                      <a:pt x="4198" y="2884"/>
                    </a:lnTo>
                    <a:lnTo>
                      <a:pt x="3994" y="2886"/>
                    </a:lnTo>
                    <a:lnTo>
                      <a:pt x="3789" y="2884"/>
                    </a:lnTo>
                    <a:lnTo>
                      <a:pt x="3587" y="2879"/>
                    </a:lnTo>
                    <a:lnTo>
                      <a:pt x="3387" y="2870"/>
                    </a:lnTo>
                    <a:lnTo>
                      <a:pt x="3191" y="2857"/>
                    </a:lnTo>
                    <a:lnTo>
                      <a:pt x="2998" y="2840"/>
                    </a:lnTo>
                    <a:lnTo>
                      <a:pt x="2808" y="2821"/>
                    </a:lnTo>
                    <a:lnTo>
                      <a:pt x="2624" y="2799"/>
                    </a:lnTo>
                    <a:lnTo>
                      <a:pt x="2442" y="2773"/>
                    </a:lnTo>
                    <a:lnTo>
                      <a:pt x="2266" y="2744"/>
                    </a:lnTo>
                    <a:lnTo>
                      <a:pt x="2093" y="2712"/>
                    </a:lnTo>
                    <a:lnTo>
                      <a:pt x="1926" y="2677"/>
                    </a:lnTo>
                    <a:lnTo>
                      <a:pt x="1764" y="2640"/>
                    </a:lnTo>
                    <a:lnTo>
                      <a:pt x="1608" y="2599"/>
                    </a:lnTo>
                    <a:lnTo>
                      <a:pt x="1457" y="2556"/>
                    </a:lnTo>
                    <a:lnTo>
                      <a:pt x="1312" y="2511"/>
                    </a:lnTo>
                    <a:lnTo>
                      <a:pt x="1173" y="2463"/>
                    </a:lnTo>
                    <a:lnTo>
                      <a:pt x="1040" y="2412"/>
                    </a:lnTo>
                    <a:lnTo>
                      <a:pt x="914" y="2361"/>
                    </a:lnTo>
                    <a:lnTo>
                      <a:pt x="795" y="2306"/>
                    </a:lnTo>
                    <a:lnTo>
                      <a:pt x="684" y="2249"/>
                    </a:lnTo>
                    <a:lnTo>
                      <a:pt x="581" y="2191"/>
                    </a:lnTo>
                    <a:lnTo>
                      <a:pt x="484" y="2130"/>
                    </a:lnTo>
                    <a:lnTo>
                      <a:pt x="395" y="2068"/>
                    </a:lnTo>
                    <a:lnTo>
                      <a:pt x="315" y="2004"/>
                    </a:lnTo>
                    <a:lnTo>
                      <a:pt x="244" y="1938"/>
                    </a:lnTo>
                    <a:lnTo>
                      <a:pt x="181" y="1871"/>
                    </a:lnTo>
                    <a:lnTo>
                      <a:pt x="126" y="1803"/>
                    </a:lnTo>
                    <a:lnTo>
                      <a:pt x="82" y="1733"/>
                    </a:lnTo>
                    <a:lnTo>
                      <a:pt x="47" y="1662"/>
                    </a:lnTo>
                    <a:lnTo>
                      <a:pt x="22" y="1590"/>
                    </a:lnTo>
                    <a:lnTo>
                      <a:pt x="6" y="1517"/>
                    </a:lnTo>
                    <a:lnTo>
                      <a:pt x="0" y="1443"/>
                    </a:lnTo>
                    <a:lnTo>
                      <a:pt x="6" y="1369"/>
                    </a:lnTo>
                    <a:lnTo>
                      <a:pt x="22" y="1296"/>
                    </a:lnTo>
                    <a:lnTo>
                      <a:pt x="47" y="1224"/>
                    </a:lnTo>
                    <a:lnTo>
                      <a:pt x="82" y="1153"/>
                    </a:lnTo>
                    <a:lnTo>
                      <a:pt x="126" y="1084"/>
                    </a:lnTo>
                    <a:lnTo>
                      <a:pt x="181" y="1015"/>
                    </a:lnTo>
                    <a:lnTo>
                      <a:pt x="244" y="948"/>
                    </a:lnTo>
                    <a:lnTo>
                      <a:pt x="315" y="883"/>
                    </a:lnTo>
                    <a:lnTo>
                      <a:pt x="395" y="819"/>
                    </a:lnTo>
                    <a:lnTo>
                      <a:pt x="484" y="757"/>
                    </a:lnTo>
                    <a:lnTo>
                      <a:pt x="581" y="696"/>
                    </a:lnTo>
                    <a:lnTo>
                      <a:pt x="684" y="637"/>
                    </a:lnTo>
                    <a:lnTo>
                      <a:pt x="795" y="582"/>
                    </a:lnTo>
                    <a:lnTo>
                      <a:pt x="914" y="527"/>
                    </a:lnTo>
                    <a:lnTo>
                      <a:pt x="1040" y="474"/>
                    </a:lnTo>
                    <a:lnTo>
                      <a:pt x="1173" y="424"/>
                    </a:lnTo>
                    <a:lnTo>
                      <a:pt x="1312" y="377"/>
                    </a:lnTo>
                    <a:lnTo>
                      <a:pt x="1457" y="331"/>
                    </a:lnTo>
                    <a:lnTo>
                      <a:pt x="1608" y="288"/>
                    </a:lnTo>
                    <a:lnTo>
                      <a:pt x="1764" y="248"/>
                    </a:lnTo>
                    <a:lnTo>
                      <a:pt x="1926" y="210"/>
                    </a:lnTo>
                    <a:lnTo>
                      <a:pt x="2093" y="175"/>
                    </a:lnTo>
                    <a:lnTo>
                      <a:pt x="2266" y="143"/>
                    </a:lnTo>
                    <a:lnTo>
                      <a:pt x="2442" y="114"/>
                    </a:lnTo>
                    <a:lnTo>
                      <a:pt x="2624" y="89"/>
                    </a:lnTo>
                    <a:lnTo>
                      <a:pt x="2808" y="66"/>
                    </a:lnTo>
                    <a:lnTo>
                      <a:pt x="2998" y="46"/>
                    </a:lnTo>
                    <a:lnTo>
                      <a:pt x="3191" y="30"/>
                    </a:lnTo>
                    <a:lnTo>
                      <a:pt x="3387" y="17"/>
                    </a:lnTo>
                    <a:lnTo>
                      <a:pt x="3587" y="8"/>
                    </a:lnTo>
                    <a:lnTo>
                      <a:pt x="3789" y="2"/>
                    </a:lnTo>
                    <a:lnTo>
                      <a:pt x="3994" y="0"/>
                    </a:lnTo>
                  </a:path>
                </a:pathLst>
              </a:custGeom>
              <a:solidFill>
                <a:srgbClr val="997B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8">
                    <a:solidFill>
                      <a:srgbClr val="1F1A17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69" name="Text Box 426"/>
            <p:cNvSpPr txBox="1">
              <a:spLocks noChangeAspect="1" noChangeArrowheads="1"/>
            </p:cNvSpPr>
            <p:nvPr/>
          </p:nvSpPr>
          <p:spPr bwMode="auto">
            <a:xfrm>
              <a:off x="4493" y="2674"/>
              <a:ext cx="351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9991" tIns="46796" rIns="89991" bIns="46796" anchor="ctr">
              <a:spAutoFit/>
            </a:bodyPr>
            <a:lstStyle/>
            <a:p>
              <a:pPr algn="ctr" eaLnBrk="0" hangingPunct="0">
                <a:spcBef>
                  <a:spcPct val="0"/>
                </a:spcBef>
              </a:pPr>
              <a:r>
                <a:rPr lang="zh-CN" altLang="en-US" sz="11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计费服务器</a:t>
              </a:r>
              <a:endParaRPr lang="en-US" altLang="zh-CN" sz="11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>
                <a:spcBef>
                  <a:spcPct val="0"/>
                </a:spcBef>
              </a:pPr>
              <a:r>
                <a:rPr kumimoji="0" lang="en-US" altLang="zh-CN" sz="11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AAA</a:t>
              </a:r>
              <a:endParaRPr kumimoji="0" lang="de-DE" sz="11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76" name="Line 27"/>
          <p:cNvSpPr>
            <a:spLocks noChangeShapeType="1"/>
          </p:cNvSpPr>
          <p:nvPr/>
        </p:nvSpPr>
        <p:spPr bwMode="auto">
          <a:xfrm flipV="1">
            <a:off x="2214546" y="2543408"/>
            <a:ext cx="1040841" cy="136007"/>
          </a:xfrm>
          <a:prstGeom prst="line">
            <a:avLst/>
          </a:prstGeom>
          <a:noFill/>
          <a:ln w="38100">
            <a:solidFill>
              <a:srgbClr val="CC99CC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477" name="Text Box 507"/>
          <p:cNvSpPr txBox="1">
            <a:spLocks noChangeArrowheads="1"/>
          </p:cNvSpPr>
          <p:nvPr/>
        </p:nvSpPr>
        <p:spPr bwMode="auto">
          <a:xfrm>
            <a:off x="5168156" y="5231624"/>
            <a:ext cx="689594" cy="276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1" tIns="45716" rIns="91431" bIns="45716" anchor="ctr">
            <a:spAutoFit/>
          </a:bodyPr>
          <a:lstStyle>
            <a:lvl1pPr defTabSz="762000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5715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7145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2860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/>
            <a:r>
              <a:rPr kumimoji="0" lang="zh-CN" altLang="en-US" sz="1200" dirty="0" smtClean="0">
                <a:solidFill>
                  <a:schemeClr val="bg1"/>
                </a:solidFill>
                <a:ea typeface="宋体" pitchFamily="2" charset="-122"/>
              </a:rPr>
              <a:t>互联网</a:t>
            </a:r>
            <a:r>
              <a:rPr kumimoji="0" lang="en-US" altLang="zh-CN" sz="1200" dirty="0" smtClean="0">
                <a:solidFill>
                  <a:schemeClr val="bg1"/>
                </a:solidFill>
                <a:ea typeface="宋体" pitchFamily="2" charset="-122"/>
              </a:rPr>
              <a:t> </a:t>
            </a:r>
            <a:endParaRPr kumimoji="0" lang="en-US" altLang="zh-CN" sz="1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78" name="Rectangle 66"/>
          <p:cNvSpPr>
            <a:spLocks noChangeArrowheads="1"/>
          </p:cNvSpPr>
          <p:nvPr/>
        </p:nvSpPr>
        <p:spPr bwMode="auto">
          <a:xfrm>
            <a:off x="4507662" y="3465289"/>
            <a:ext cx="1064470" cy="318056"/>
          </a:xfrm>
          <a:prstGeom prst="rect">
            <a:avLst/>
          </a:prstGeom>
          <a:solidFill>
            <a:srgbClr val="00CCFF"/>
          </a:solidFill>
          <a:ln w="127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0CC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pPr algn="ctr" defTabSz="933450"/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媒体服务器</a:t>
            </a:r>
            <a:endParaRPr lang="en-US" altLang="zh-CN" sz="1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933450"/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MS</a:t>
            </a:r>
            <a:endParaRPr lang="en-US" altLang="zh-CN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9" name="Line 41"/>
          <p:cNvSpPr>
            <a:spLocks noChangeShapeType="1"/>
          </p:cNvSpPr>
          <p:nvPr/>
        </p:nvSpPr>
        <p:spPr bwMode="auto">
          <a:xfrm flipV="1">
            <a:off x="1838328" y="4751330"/>
            <a:ext cx="482628" cy="865242"/>
          </a:xfrm>
          <a:prstGeom prst="line">
            <a:avLst/>
          </a:prstGeom>
          <a:noFill/>
          <a:ln w="38100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480" name="Line 492"/>
          <p:cNvSpPr>
            <a:spLocks noChangeShapeType="1"/>
          </p:cNvSpPr>
          <p:nvPr/>
        </p:nvSpPr>
        <p:spPr bwMode="auto">
          <a:xfrm flipH="1" flipV="1">
            <a:off x="5429254" y="4693005"/>
            <a:ext cx="188118" cy="558827"/>
          </a:xfrm>
          <a:prstGeom prst="line">
            <a:avLst/>
          </a:prstGeom>
          <a:noFill/>
          <a:ln w="38100">
            <a:solidFill>
              <a:srgbClr val="CC99CC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481" name="Line 492"/>
          <p:cNvSpPr>
            <a:spLocks noChangeShapeType="1"/>
          </p:cNvSpPr>
          <p:nvPr/>
        </p:nvSpPr>
        <p:spPr bwMode="auto">
          <a:xfrm flipH="1" flipV="1">
            <a:off x="3643303" y="3893917"/>
            <a:ext cx="1785951" cy="1356090"/>
          </a:xfrm>
          <a:prstGeom prst="line">
            <a:avLst/>
          </a:prstGeom>
          <a:noFill/>
          <a:ln w="38100">
            <a:solidFill>
              <a:srgbClr val="CC99CC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482" name="Line 291"/>
          <p:cNvSpPr>
            <a:spLocks noChangeShapeType="1"/>
          </p:cNvSpPr>
          <p:nvPr/>
        </p:nvSpPr>
        <p:spPr bwMode="auto">
          <a:xfrm flipV="1">
            <a:off x="6929454" y="2764180"/>
            <a:ext cx="1428760" cy="785818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/>
          <a:lstStyle/>
          <a:p>
            <a:endParaRPr lang="zh-CN" altLang="en-US"/>
          </a:p>
        </p:txBody>
      </p:sp>
      <p:sp>
        <p:nvSpPr>
          <p:cNvPr id="483" name="Line 492"/>
          <p:cNvSpPr>
            <a:spLocks noChangeShapeType="1"/>
          </p:cNvSpPr>
          <p:nvPr/>
        </p:nvSpPr>
        <p:spPr bwMode="auto">
          <a:xfrm flipH="1" flipV="1">
            <a:off x="5072066" y="3764312"/>
            <a:ext cx="142876" cy="558232"/>
          </a:xfrm>
          <a:prstGeom prst="line">
            <a:avLst/>
          </a:prstGeom>
          <a:noFill/>
          <a:ln w="38100">
            <a:solidFill>
              <a:srgbClr val="CC99CC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484" name="Line 492"/>
          <p:cNvSpPr>
            <a:spLocks noChangeShapeType="1"/>
          </p:cNvSpPr>
          <p:nvPr/>
        </p:nvSpPr>
        <p:spPr bwMode="auto">
          <a:xfrm flipV="1">
            <a:off x="5072067" y="2965223"/>
            <a:ext cx="142876" cy="441899"/>
          </a:xfrm>
          <a:prstGeom prst="line">
            <a:avLst/>
          </a:prstGeom>
          <a:noFill/>
          <a:ln w="38100">
            <a:solidFill>
              <a:srgbClr val="CC99CC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485" name="Line 492"/>
          <p:cNvSpPr>
            <a:spLocks noChangeShapeType="1"/>
          </p:cNvSpPr>
          <p:nvPr/>
        </p:nvSpPr>
        <p:spPr bwMode="auto">
          <a:xfrm>
            <a:off x="6143636" y="5407386"/>
            <a:ext cx="1214446" cy="239452"/>
          </a:xfrm>
          <a:prstGeom prst="line">
            <a:avLst/>
          </a:prstGeom>
          <a:noFill/>
          <a:ln w="38100">
            <a:solidFill>
              <a:srgbClr val="CC99CC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486" name="Line 47"/>
          <p:cNvSpPr>
            <a:spLocks noChangeShapeType="1"/>
          </p:cNvSpPr>
          <p:nvPr/>
        </p:nvSpPr>
        <p:spPr bwMode="auto">
          <a:xfrm flipH="1" flipV="1">
            <a:off x="3571552" y="2750908"/>
            <a:ext cx="45719" cy="682245"/>
          </a:xfrm>
          <a:prstGeom prst="line">
            <a:avLst/>
          </a:prstGeom>
          <a:noFill/>
          <a:ln w="38100">
            <a:solidFill>
              <a:srgbClr val="CC99CC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487" name="Line 47"/>
          <p:cNvSpPr>
            <a:spLocks noChangeShapeType="1"/>
          </p:cNvSpPr>
          <p:nvPr/>
        </p:nvSpPr>
        <p:spPr bwMode="auto">
          <a:xfrm flipV="1">
            <a:off x="3727977" y="2965223"/>
            <a:ext cx="1272651" cy="467932"/>
          </a:xfrm>
          <a:prstGeom prst="line">
            <a:avLst/>
          </a:prstGeom>
          <a:noFill/>
          <a:ln w="38100">
            <a:solidFill>
              <a:srgbClr val="CC99CC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488" name="Line 492"/>
          <p:cNvSpPr>
            <a:spLocks noChangeShapeType="1"/>
          </p:cNvSpPr>
          <p:nvPr/>
        </p:nvSpPr>
        <p:spPr bwMode="auto">
          <a:xfrm flipV="1">
            <a:off x="2947177" y="4478691"/>
            <a:ext cx="2053451" cy="93375"/>
          </a:xfrm>
          <a:prstGeom prst="line">
            <a:avLst/>
          </a:prstGeom>
          <a:noFill/>
          <a:ln w="38100">
            <a:solidFill>
              <a:srgbClr val="CC99CC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489" name="Rectangle 512"/>
          <p:cNvSpPr>
            <a:spLocks noChangeArrowheads="1"/>
          </p:cNvSpPr>
          <p:nvPr/>
        </p:nvSpPr>
        <p:spPr bwMode="auto">
          <a:xfrm>
            <a:off x="2955674" y="3465289"/>
            <a:ext cx="1187698" cy="412185"/>
          </a:xfrm>
          <a:prstGeom prst="rect">
            <a:avLst/>
          </a:prstGeom>
          <a:solidFill>
            <a:srgbClr val="00CCFF"/>
          </a:solidFill>
          <a:ln w="127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0CC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软交换服务器</a:t>
            </a:r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SS</a:t>
            </a:r>
            <a:endParaRPr kumimoji="0"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90" name="Group 100"/>
          <p:cNvGrpSpPr>
            <a:grpSpLocks noChangeAspect="1"/>
          </p:cNvGrpSpPr>
          <p:nvPr/>
        </p:nvGrpSpPr>
        <p:grpSpPr bwMode="auto">
          <a:xfrm>
            <a:off x="1285852" y="5250007"/>
            <a:ext cx="1071570" cy="436321"/>
            <a:chOff x="3648" y="367"/>
            <a:chExt cx="696" cy="463"/>
          </a:xfrm>
        </p:grpSpPr>
        <p:sp>
          <p:nvSpPr>
            <p:cNvPr id="491" name="AutoShape 101"/>
            <p:cNvSpPr>
              <a:spLocks noChangeAspect="1" noChangeArrowheads="1" noTextEdit="1"/>
            </p:cNvSpPr>
            <p:nvPr/>
          </p:nvSpPr>
          <p:spPr bwMode="auto">
            <a:xfrm>
              <a:off x="3648" y="367"/>
              <a:ext cx="696" cy="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3" name="Freeform 102"/>
            <p:cNvSpPr>
              <a:spLocks/>
            </p:cNvSpPr>
            <p:nvPr/>
          </p:nvSpPr>
          <p:spPr bwMode="auto">
            <a:xfrm>
              <a:off x="3636" y="363"/>
              <a:ext cx="709" cy="468"/>
            </a:xfrm>
            <a:custGeom>
              <a:avLst/>
              <a:gdLst>
                <a:gd name="T0" fmla="*/ 113 w 1048"/>
                <a:gd name="T1" fmla="*/ 312 h 691"/>
                <a:gd name="T2" fmla="*/ 13 w 1048"/>
                <a:gd name="T3" fmla="*/ 189 h 691"/>
                <a:gd name="T4" fmla="*/ 190 w 1048"/>
                <a:gd name="T5" fmla="*/ 68 h 691"/>
                <a:gd name="T6" fmla="*/ 369 w 1048"/>
                <a:gd name="T7" fmla="*/ 5 h 691"/>
                <a:gd name="T8" fmla="*/ 534 w 1048"/>
                <a:gd name="T9" fmla="*/ 77 h 691"/>
                <a:gd name="T10" fmla="*/ 708 w 1048"/>
                <a:gd name="T11" fmla="*/ 217 h 691"/>
                <a:gd name="T12" fmla="*/ 568 w 1048"/>
                <a:gd name="T13" fmla="*/ 346 h 691"/>
                <a:gd name="T14" fmla="*/ 300 w 1048"/>
                <a:gd name="T15" fmla="*/ 389 h 691"/>
                <a:gd name="T16" fmla="*/ 150 w 1048"/>
                <a:gd name="T17" fmla="*/ 468 h 691"/>
                <a:gd name="T18" fmla="*/ 193 w 1048"/>
                <a:gd name="T19" fmla="*/ 389 h 691"/>
                <a:gd name="T20" fmla="*/ 113 w 1048"/>
                <a:gd name="T21" fmla="*/ 312 h 691"/>
                <a:gd name="T22" fmla="*/ 113 w 1048"/>
                <a:gd name="T23" fmla="*/ 312 h 6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48" h="691">
                  <a:moveTo>
                    <a:pt x="167" y="461"/>
                  </a:moveTo>
                  <a:cubicBezTo>
                    <a:pt x="167" y="461"/>
                    <a:pt x="0" y="446"/>
                    <a:pt x="19" y="279"/>
                  </a:cubicBezTo>
                  <a:cubicBezTo>
                    <a:pt x="38" y="107"/>
                    <a:pt x="281" y="101"/>
                    <a:pt x="281" y="101"/>
                  </a:cubicBezTo>
                  <a:cubicBezTo>
                    <a:pt x="281" y="101"/>
                    <a:pt x="325" y="0"/>
                    <a:pt x="545" y="7"/>
                  </a:cubicBezTo>
                  <a:cubicBezTo>
                    <a:pt x="774" y="15"/>
                    <a:pt x="789" y="113"/>
                    <a:pt x="789" y="113"/>
                  </a:cubicBezTo>
                  <a:cubicBezTo>
                    <a:pt x="789" y="113"/>
                    <a:pt x="1045" y="86"/>
                    <a:pt x="1046" y="320"/>
                  </a:cubicBezTo>
                  <a:cubicBezTo>
                    <a:pt x="1048" y="505"/>
                    <a:pt x="839" y="511"/>
                    <a:pt x="839" y="511"/>
                  </a:cubicBezTo>
                  <a:cubicBezTo>
                    <a:pt x="839" y="511"/>
                    <a:pt x="759" y="671"/>
                    <a:pt x="443" y="575"/>
                  </a:cubicBezTo>
                  <a:cubicBezTo>
                    <a:pt x="443" y="575"/>
                    <a:pt x="321" y="665"/>
                    <a:pt x="222" y="691"/>
                  </a:cubicBezTo>
                  <a:cubicBezTo>
                    <a:pt x="222" y="691"/>
                    <a:pt x="273" y="640"/>
                    <a:pt x="286" y="574"/>
                  </a:cubicBezTo>
                  <a:cubicBezTo>
                    <a:pt x="286" y="574"/>
                    <a:pt x="184" y="578"/>
                    <a:pt x="167" y="461"/>
                  </a:cubicBezTo>
                  <a:cubicBezTo>
                    <a:pt x="167" y="461"/>
                    <a:pt x="167" y="461"/>
                    <a:pt x="167" y="461"/>
                  </a:cubicBezTo>
                  <a:close/>
                </a:path>
              </a:pathLst>
            </a:custGeom>
            <a:solidFill>
              <a:srgbClr val="4D61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4" name="Freeform 103"/>
            <p:cNvSpPr>
              <a:spLocks noEditPoints="1"/>
            </p:cNvSpPr>
            <p:nvPr/>
          </p:nvSpPr>
          <p:spPr bwMode="auto">
            <a:xfrm>
              <a:off x="3820" y="547"/>
              <a:ext cx="56" cy="83"/>
            </a:xfrm>
            <a:custGeom>
              <a:avLst/>
              <a:gdLst>
                <a:gd name="T0" fmla="*/ 0 w 82"/>
                <a:gd name="T1" fmla="*/ 83 h 122"/>
                <a:gd name="T2" fmla="*/ 0 w 82"/>
                <a:gd name="T3" fmla="*/ 0 h 122"/>
                <a:gd name="T4" fmla="*/ 21 w 82"/>
                <a:gd name="T5" fmla="*/ 0 h 122"/>
                <a:gd name="T6" fmla="*/ 56 w 82"/>
                <a:gd name="T7" fmla="*/ 25 h 122"/>
                <a:gd name="T8" fmla="*/ 46 w 82"/>
                <a:gd name="T9" fmla="*/ 46 h 122"/>
                <a:gd name="T10" fmla="*/ 24 w 82"/>
                <a:gd name="T11" fmla="*/ 52 h 122"/>
                <a:gd name="T12" fmla="*/ 16 w 82"/>
                <a:gd name="T13" fmla="*/ 52 h 122"/>
                <a:gd name="T14" fmla="*/ 16 w 82"/>
                <a:gd name="T15" fmla="*/ 83 h 122"/>
                <a:gd name="T16" fmla="*/ 0 w 82"/>
                <a:gd name="T17" fmla="*/ 83 h 122"/>
                <a:gd name="T18" fmla="*/ 0 w 82"/>
                <a:gd name="T19" fmla="*/ 83 h 122"/>
                <a:gd name="T20" fmla="*/ 16 w 82"/>
                <a:gd name="T21" fmla="*/ 13 h 122"/>
                <a:gd name="T22" fmla="*/ 16 w 82"/>
                <a:gd name="T23" fmla="*/ 39 h 122"/>
                <a:gd name="T24" fmla="*/ 23 w 82"/>
                <a:gd name="T25" fmla="*/ 39 h 122"/>
                <a:gd name="T26" fmla="*/ 38 w 82"/>
                <a:gd name="T27" fmla="*/ 26 h 122"/>
                <a:gd name="T28" fmla="*/ 23 w 82"/>
                <a:gd name="T29" fmla="*/ 13 h 122"/>
                <a:gd name="T30" fmla="*/ 16 w 82"/>
                <a:gd name="T31" fmla="*/ 13 h 122"/>
                <a:gd name="T32" fmla="*/ 16 w 82"/>
                <a:gd name="T33" fmla="*/ 13 h 12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2" h="122">
                  <a:moveTo>
                    <a:pt x="0" y="12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65" y="0"/>
                    <a:pt x="82" y="13"/>
                    <a:pt x="82" y="37"/>
                  </a:cubicBezTo>
                  <a:cubicBezTo>
                    <a:pt x="82" y="50"/>
                    <a:pt x="77" y="60"/>
                    <a:pt x="68" y="67"/>
                  </a:cubicBezTo>
                  <a:cubicBezTo>
                    <a:pt x="60" y="73"/>
                    <a:pt x="49" y="76"/>
                    <a:pt x="35" y="76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4" y="122"/>
                    <a:pt x="24" y="122"/>
                    <a:pt x="24" y="122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22"/>
                    <a:pt x="0" y="122"/>
                    <a:pt x="0" y="122"/>
                  </a:cubicBezTo>
                  <a:close/>
                  <a:moveTo>
                    <a:pt x="24" y="19"/>
                  </a:moveTo>
                  <a:cubicBezTo>
                    <a:pt x="24" y="57"/>
                    <a:pt x="24" y="57"/>
                    <a:pt x="24" y="57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48" y="57"/>
                    <a:pt x="56" y="51"/>
                    <a:pt x="56" y="38"/>
                  </a:cubicBezTo>
                  <a:cubicBezTo>
                    <a:pt x="56" y="26"/>
                    <a:pt x="48" y="19"/>
                    <a:pt x="33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5" name="Freeform 104"/>
            <p:cNvSpPr>
              <a:spLocks/>
            </p:cNvSpPr>
            <p:nvPr/>
          </p:nvSpPr>
          <p:spPr bwMode="auto">
            <a:xfrm>
              <a:off x="3885" y="546"/>
              <a:ext cx="52" cy="85"/>
            </a:xfrm>
            <a:custGeom>
              <a:avLst/>
              <a:gdLst>
                <a:gd name="T0" fmla="*/ 47 w 78"/>
                <a:gd name="T1" fmla="*/ 3 h 126"/>
                <a:gd name="T2" fmla="*/ 46 w 78"/>
                <a:gd name="T3" fmla="*/ 17 h 126"/>
                <a:gd name="T4" fmla="*/ 29 w 78"/>
                <a:gd name="T5" fmla="*/ 13 h 126"/>
                <a:gd name="T6" fmla="*/ 21 w 78"/>
                <a:gd name="T7" fmla="*/ 16 h 126"/>
                <a:gd name="T8" fmla="*/ 17 w 78"/>
                <a:gd name="T9" fmla="*/ 24 h 126"/>
                <a:gd name="T10" fmla="*/ 26 w 78"/>
                <a:gd name="T11" fmla="*/ 34 h 126"/>
                <a:gd name="T12" fmla="*/ 43 w 78"/>
                <a:gd name="T13" fmla="*/ 42 h 126"/>
                <a:gd name="T14" fmla="*/ 52 w 78"/>
                <a:gd name="T15" fmla="*/ 60 h 126"/>
                <a:gd name="T16" fmla="*/ 43 w 78"/>
                <a:gd name="T17" fmla="*/ 80 h 126"/>
                <a:gd name="T18" fmla="*/ 22 w 78"/>
                <a:gd name="T19" fmla="*/ 85 h 126"/>
                <a:gd name="T20" fmla="*/ 1 w 78"/>
                <a:gd name="T21" fmla="*/ 82 h 126"/>
                <a:gd name="T22" fmla="*/ 3 w 78"/>
                <a:gd name="T23" fmla="*/ 67 h 126"/>
                <a:gd name="T24" fmla="*/ 21 w 78"/>
                <a:gd name="T25" fmla="*/ 72 h 126"/>
                <a:gd name="T26" fmla="*/ 30 w 78"/>
                <a:gd name="T27" fmla="*/ 69 h 126"/>
                <a:gd name="T28" fmla="*/ 35 w 78"/>
                <a:gd name="T29" fmla="*/ 61 h 126"/>
                <a:gd name="T30" fmla="*/ 26 w 78"/>
                <a:gd name="T31" fmla="*/ 51 h 126"/>
                <a:gd name="T32" fmla="*/ 9 w 78"/>
                <a:gd name="T33" fmla="*/ 43 h 126"/>
                <a:gd name="T34" fmla="*/ 0 w 78"/>
                <a:gd name="T35" fmla="*/ 25 h 126"/>
                <a:gd name="T36" fmla="*/ 8 w 78"/>
                <a:gd name="T37" fmla="*/ 6 h 126"/>
                <a:gd name="T38" fmla="*/ 28 w 78"/>
                <a:gd name="T39" fmla="*/ 0 h 126"/>
                <a:gd name="T40" fmla="*/ 47 w 78"/>
                <a:gd name="T41" fmla="*/ 3 h 126"/>
                <a:gd name="T42" fmla="*/ 47 w 78"/>
                <a:gd name="T43" fmla="*/ 3 h 12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78" h="126">
                  <a:moveTo>
                    <a:pt x="71" y="5"/>
                  </a:moveTo>
                  <a:cubicBezTo>
                    <a:pt x="69" y="25"/>
                    <a:pt x="69" y="25"/>
                    <a:pt x="69" y="25"/>
                  </a:cubicBezTo>
                  <a:cubicBezTo>
                    <a:pt x="61" y="21"/>
                    <a:pt x="53" y="19"/>
                    <a:pt x="44" y="19"/>
                  </a:cubicBezTo>
                  <a:cubicBezTo>
                    <a:pt x="38" y="19"/>
                    <a:pt x="34" y="21"/>
                    <a:pt x="31" y="23"/>
                  </a:cubicBezTo>
                  <a:cubicBezTo>
                    <a:pt x="27" y="26"/>
                    <a:pt x="25" y="31"/>
                    <a:pt x="25" y="36"/>
                  </a:cubicBezTo>
                  <a:cubicBezTo>
                    <a:pt x="25" y="42"/>
                    <a:pt x="30" y="46"/>
                    <a:pt x="39" y="50"/>
                  </a:cubicBezTo>
                  <a:cubicBezTo>
                    <a:pt x="54" y="57"/>
                    <a:pt x="62" y="61"/>
                    <a:pt x="64" y="62"/>
                  </a:cubicBezTo>
                  <a:cubicBezTo>
                    <a:pt x="74" y="68"/>
                    <a:pt x="78" y="77"/>
                    <a:pt x="78" y="89"/>
                  </a:cubicBezTo>
                  <a:cubicBezTo>
                    <a:pt x="78" y="102"/>
                    <a:pt x="74" y="111"/>
                    <a:pt x="64" y="118"/>
                  </a:cubicBezTo>
                  <a:cubicBezTo>
                    <a:pt x="56" y="123"/>
                    <a:pt x="46" y="126"/>
                    <a:pt x="33" y="126"/>
                  </a:cubicBezTo>
                  <a:cubicBezTo>
                    <a:pt x="25" y="126"/>
                    <a:pt x="14" y="124"/>
                    <a:pt x="2" y="121"/>
                  </a:cubicBezTo>
                  <a:cubicBezTo>
                    <a:pt x="4" y="99"/>
                    <a:pt x="4" y="99"/>
                    <a:pt x="4" y="99"/>
                  </a:cubicBezTo>
                  <a:cubicBezTo>
                    <a:pt x="13" y="104"/>
                    <a:pt x="22" y="107"/>
                    <a:pt x="31" y="107"/>
                  </a:cubicBezTo>
                  <a:cubicBezTo>
                    <a:pt x="37" y="107"/>
                    <a:pt x="41" y="106"/>
                    <a:pt x="45" y="103"/>
                  </a:cubicBezTo>
                  <a:cubicBezTo>
                    <a:pt x="50" y="100"/>
                    <a:pt x="53" y="96"/>
                    <a:pt x="53" y="91"/>
                  </a:cubicBezTo>
                  <a:cubicBezTo>
                    <a:pt x="53" y="85"/>
                    <a:pt x="48" y="80"/>
                    <a:pt x="39" y="76"/>
                  </a:cubicBezTo>
                  <a:cubicBezTo>
                    <a:pt x="23" y="69"/>
                    <a:pt x="15" y="65"/>
                    <a:pt x="13" y="64"/>
                  </a:cubicBezTo>
                  <a:cubicBezTo>
                    <a:pt x="4" y="58"/>
                    <a:pt x="0" y="49"/>
                    <a:pt x="0" y="37"/>
                  </a:cubicBezTo>
                  <a:cubicBezTo>
                    <a:pt x="0" y="25"/>
                    <a:pt x="4" y="16"/>
                    <a:pt x="12" y="9"/>
                  </a:cubicBezTo>
                  <a:cubicBezTo>
                    <a:pt x="20" y="3"/>
                    <a:pt x="30" y="0"/>
                    <a:pt x="42" y="0"/>
                  </a:cubicBezTo>
                  <a:cubicBezTo>
                    <a:pt x="53" y="0"/>
                    <a:pt x="62" y="2"/>
                    <a:pt x="71" y="5"/>
                  </a:cubicBezTo>
                  <a:cubicBezTo>
                    <a:pt x="71" y="5"/>
                    <a:pt x="71" y="5"/>
                    <a:pt x="71" y="5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6" name="Freeform 105"/>
            <p:cNvSpPr>
              <a:spLocks/>
            </p:cNvSpPr>
            <p:nvPr/>
          </p:nvSpPr>
          <p:spPr bwMode="auto">
            <a:xfrm>
              <a:off x="3944" y="547"/>
              <a:ext cx="63" cy="83"/>
            </a:xfrm>
            <a:custGeom>
              <a:avLst/>
              <a:gdLst>
                <a:gd name="T0" fmla="*/ 23 w 63"/>
                <a:gd name="T1" fmla="*/ 83 h 83"/>
                <a:gd name="T2" fmla="*/ 23 w 63"/>
                <a:gd name="T3" fmla="*/ 13 h 83"/>
                <a:gd name="T4" fmla="*/ 0 w 63"/>
                <a:gd name="T5" fmla="*/ 13 h 83"/>
                <a:gd name="T6" fmla="*/ 0 w 63"/>
                <a:gd name="T7" fmla="*/ 0 h 83"/>
                <a:gd name="T8" fmla="*/ 63 w 63"/>
                <a:gd name="T9" fmla="*/ 0 h 83"/>
                <a:gd name="T10" fmla="*/ 63 w 63"/>
                <a:gd name="T11" fmla="*/ 13 h 83"/>
                <a:gd name="T12" fmla="*/ 39 w 63"/>
                <a:gd name="T13" fmla="*/ 13 h 83"/>
                <a:gd name="T14" fmla="*/ 39 w 63"/>
                <a:gd name="T15" fmla="*/ 83 h 83"/>
                <a:gd name="T16" fmla="*/ 23 w 63"/>
                <a:gd name="T17" fmla="*/ 83 h 83"/>
                <a:gd name="T18" fmla="*/ 23 w 63"/>
                <a:gd name="T19" fmla="*/ 83 h 83"/>
                <a:gd name="T20" fmla="*/ 23 w 63"/>
                <a:gd name="T21" fmla="*/ 83 h 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3" h="83">
                  <a:moveTo>
                    <a:pt x="23" y="83"/>
                  </a:moveTo>
                  <a:lnTo>
                    <a:pt x="23" y="13"/>
                  </a:lnTo>
                  <a:lnTo>
                    <a:pt x="0" y="13"/>
                  </a:lnTo>
                  <a:lnTo>
                    <a:pt x="0" y="0"/>
                  </a:lnTo>
                  <a:lnTo>
                    <a:pt x="63" y="0"/>
                  </a:lnTo>
                  <a:lnTo>
                    <a:pt x="63" y="13"/>
                  </a:lnTo>
                  <a:lnTo>
                    <a:pt x="39" y="13"/>
                  </a:lnTo>
                  <a:lnTo>
                    <a:pt x="39" y="83"/>
                  </a:lnTo>
                  <a:lnTo>
                    <a:pt x="23" y="8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7" name="Freeform 106"/>
            <p:cNvSpPr>
              <a:spLocks/>
            </p:cNvSpPr>
            <p:nvPr/>
          </p:nvSpPr>
          <p:spPr bwMode="auto">
            <a:xfrm>
              <a:off x="4017" y="547"/>
              <a:ext cx="68" cy="83"/>
            </a:xfrm>
            <a:custGeom>
              <a:avLst/>
              <a:gdLst>
                <a:gd name="T0" fmla="*/ 0 w 68"/>
                <a:gd name="T1" fmla="*/ 83 h 83"/>
                <a:gd name="T2" fmla="*/ 0 w 68"/>
                <a:gd name="T3" fmla="*/ 0 h 83"/>
                <a:gd name="T4" fmla="*/ 21 w 68"/>
                <a:gd name="T5" fmla="*/ 0 h 83"/>
                <a:gd name="T6" fmla="*/ 52 w 68"/>
                <a:gd name="T7" fmla="*/ 62 h 83"/>
                <a:gd name="T8" fmla="*/ 52 w 68"/>
                <a:gd name="T9" fmla="*/ 62 h 83"/>
                <a:gd name="T10" fmla="*/ 52 w 68"/>
                <a:gd name="T11" fmla="*/ 0 h 83"/>
                <a:gd name="T12" fmla="*/ 68 w 68"/>
                <a:gd name="T13" fmla="*/ 0 h 83"/>
                <a:gd name="T14" fmla="*/ 68 w 68"/>
                <a:gd name="T15" fmla="*/ 83 h 83"/>
                <a:gd name="T16" fmla="*/ 48 w 68"/>
                <a:gd name="T17" fmla="*/ 83 h 83"/>
                <a:gd name="T18" fmla="*/ 16 w 68"/>
                <a:gd name="T19" fmla="*/ 21 h 83"/>
                <a:gd name="T20" fmla="*/ 16 w 68"/>
                <a:gd name="T21" fmla="*/ 21 h 83"/>
                <a:gd name="T22" fmla="*/ 16 w 68"/>
                <a:gd name="T23" fmla="*/ 83 h 83"/>
                <a:gd name="T24" fmla="*/ 0 w 68"/>
                <a:gd name="T25" fmla="*/ 83 h 83"/>
                <a:gd name="T26" fmla="*/ 0 w 68"/>
                <a:gd name="T27" fmla="*/ 83 h 83"/>
                <a:gd name="T28" fmla="*/ 0 w 68"/>
                <a:gd name="T29" fmla="*/ 83 h 8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8" h="83">
                  <a:moveTo>
                    <a:pt x="0" y="83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52" y="62"/>
                  </a:lnTo>
                  <a:lnTo>
                    <a:pt x="52" y="0"/>
                  </a:lnTo>
                  <a:lnTo>
                    <a:pt x="68" y="0"/>
                  </a:lnTo>
                  <a:lnTo>
                    <a:pt x="68" y="83"/>
                  </a:lnTo>
                  <a:lnTo>
                    <a:pt x="48" y="83"/>
                  </a:lnTo>
                  <a:lnTo>
                    <a:pt x="16" y="21"/>
                  </a:lnTo>
                  <a:lnTo>
                    <a:pt x="16" y="83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8" name="Freeform 107"/>
            <p:cNvSpPr>
              <a:spLocks noEditPoints="1"/>
            </p:cNvSpPr>
            <p:nvPr/>
          </p:nvSpPr>
          <p:spPr bwMode="auto">
            <a:xfrm>
              <a:off x="4106" y="548"/>
              <a:ext cx="84" cy="92"/>
            </a:xfrm>
            <a:custGeom>
              <a:avLst/>
              <a:gdLst>
                <a:gd name="T0" fmla="*/ 0 w 124"/>
                <a:gd name="T1" fmla="*/ 90 h 136"/>
                <a:gd name="T2" fmla="*/ 0 w 124"/>
                <a:gd name="T3" fmla="*/ 0 h 136"/>
                <a:gd name="T4" fmla="*/ 81 w 124"/>
                <a:gd name="T5" fmla="*/ 0 h 136"/>
                <a:gd name="T6" fmla="*/ 81 w 124"/>
                <a:gd name="T7" fmla="*/ 78 h 136"/>
                <a:gd name="T8" fmla="*/ 59 w 124"/>
                <a:gd name="T9" fmla="*/ 92 h 136"/>
                <a:gd name="T10" fmla="*/ 55 w 124"/>
                <a:gd name="T11" fmla="*/ 79 h 136"/>
                <a:gd name="T12" fmla="*/ 68 w 124"/>
                <a:gd name="T13" fmla="*/ 74 h 136"/>
                <a:gd name="T14" fmla="*/ 68 w 124"/>
                <a:gd name="T15" fmla="*/ 11 h 136"/>
                <a:gd name="T16" fmla="*/ 13 w 124"/>
                <a:gd name="T17" fmla="*/ 11 h 136"/>
                <a:gd name="T18" fmla="*/ 13 w 124"/>
                <a:gd name="T19" fmla="*/ 24 h 136"/>
                <a:gd name="T20" fmla="*/ 20 w 124"/>
                <a:gd name="T21" fmla="*/ 19 h 136"/>
                <a:gd name="T22" fmla="*/ 24 w 124"/>
                <a:gd name="T23" fmla="*/ 25 h 136"/>
                <a:gd name="T24" fmla="*/ 27 w 124"/>
                <a:gd name="T25" fmla="*/ 30 h 136"/>
                <a:gd name="T26" fmla="*/ 30 w 124"/>
                <a:gd name="T27" fmla="*/ 15 h 136"/>
                <a:gd name="T28" fmla="*/ 42 w 124"/>
                <a:gd name="T29" fmla="*/ 18 h 136"/>
                <a:gd name="T30" fmla="*/ 40 w 124"/>
                <a:gd name="T31" fmla="*/ 26 h 136"/>
                <a:gd name="T32" fmla="*/ 45 w 124"/>
                <a:gd name="T33" fmla="*/ 23 h 136"/>
                <a:gd name="T34" fmla="*/ 51 w 124"/>
                <a:gd name="T35" fmla="*/ 34 h 136"/>
                <a:gd name="T36" fmla="*/ 56 w 124"/>
                <a:gd name="T37" fmla="*/ 16 h 136"/>
                <a:gd name="T38" fmla="*/ 67 w 124"/>
                <a:gd name="T39" fmla="*/ 19 h 136"/>
                <a:gd name="T40" fmla="*/ 59 w 124"/>
                <a:gd name="T41" fmla="*/ 47 h 136"/>
                <a:gd name="T42" fmla="*/ 67 w 124"/>
                <a:gd name="T43" fmla="*/ 66 h 136"/>
                <a:gd name="T44" fmla="*/ 56 w 124"/>
                <a:gd name="T45" fmla="*/ 72 h 136"/>
                <a:gd name="T46" fmla="*/ 55 w 124"/>
                <a:gd name="T47" fmla="*/ 66 h 136"/>
                <a:gd name="T48" fmla="*/ 53 w 124"/>
                <a:gd name="T49" fmla="*/ 60 h 136"/>
                <a:gd name="T50" fmla="*/ 49 w 124"/>
                <a:gd name="T51" fmla="*/ 64 h 136"/>
                <a:gd name="T52" fmla="*/ 41 w 124"/>
                <a:gd name="T53" fmla="*/ 78 h 136"/>
                <a:gd name="T54" fmla="*/ 30 w 124"/>
                <a:gd name="T55" fmla="*/ 73 h 136"/>
                <a:gd name="T56" fmla="*/ 39 w 124"/>
                <a:gd name="T57" fmla="*/ 62 h 136"/>
                <a:gd name="T58" fmla="*/ 33 w 124"/>
                <a:gd name="T59" fmla="*/ 65 h 136"/>
                <a:gd name="T60" fmla="*/ 29 w 124"/>
                <a:gd name="T61" fmla="*/ 56 h 136"/>
                <a:gd name="T62" fmla="*/ 17 w 124"/>
                <a:gd name="T63" fmla="*/ 74 h 136"/>
                <a:gd name="T64" fmla="*/ 12 w 124"/>
                <a:gd name="T65" fmla="*/ 68 h 136"/>
                <a:gd name="T66" fmla="*/ 12 w 124"/>
                <a:gd name="T67" fmla="*/ 90 h 136"/>
                <a:gd name="T68" fmla="*/ 0 w 124"/>
                <a:gd name="T69" fmla="*/ 90 h 136"/>
                <a:gd name="T70" fmla="*/ 0 w 124"/>
                <a:gd name="T71" fmla="*/ 90 h 136"/>
                <a:gd name="T72" fmla="*/ 12 w 124"/>
                <a:gd name="T73" fmla="*/ 64 h 136"/>
                <a:gd name="T74" fmla="*/ 23 w 124"/>
                <a:gd name="T75" fmla="*/ 44 h 136"/>
                <a:gd name="T76" fmla="*/ 12 w 124"/>
                <a:gd name="T77" fmla="*/ 26 h 136"/>
                <a:gd name="T78" fmla="*/ 12 w 124"/>
                <a:gd name="T79" fmla="*/ 64 h 136"/>
                <a:gd name="T80" fmla="*/ 12 w 124"/>
                <a:gd name="T81" fmla="*/ 64 h 136"/>
                <a:gd name="T82" fmla="*/ 42 w 124"/>
                <a:gd name="T83" fmla="*/ 58 h 136"/>
                <a:gd name="T84" fmla="*/ 47 w 124"/>
                <a:gd name="T85" fmla="*/ 47 h 136"/>
                <a:gd name="T86" fmla="*/ 38 w 124"/>
                <a:gd name="T87" fmla="*/ 31 h 136"/>
                <a:gd name="T88" fmla="*/ 35 w 124"/>
                <a:gd name="T89" fmla="*/ 43 h 136"/>
                <a:gd name="T90" fmla="*/ 42 w 124"/>
                <a:gd name="T91" fmla="*/ 58 h 136"/>
                <a:gd name="T92" fmla="*/ 42 w 124"/>
                <a:gd name="T93" fmla="*/ 58 h 1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24" h="136">
                  <a:moveTo>
                    <a:pt x="0" y="13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0" y="116"/>
                    <a:pt x="120" y="116"/>
                    <a:pt x="120" y="116"/>
                  </a:cubicBezTo>
                  <a:cubicBezTo>
                    <a:pt x="124" y="130"/>
                    <a:pt x="112" y="136"/>
                    <a:pt x="87" y="136"/>
                  </a:cubicBezTo>
                  <a:cubicBezTo>
                    <a:pt x="87" y="127"/>
                    <a:pt x="85" y="121"/>
                    <a:pt x="81" y="117"/>
                  </a:cubicBezTo>
                  <a:cubicBezTo>
                    <a:pt x="97" y="117"/>
                    <a:pt x="103" y="115"/>
                    <a:pt x="101" y="110"/>
                  </a:cubicBezTo>
                  <a:cubicBezTo>
                    <a:pt x="101" y="16"/>
                    <a:pt x="101" y="16"/>
                    <a:pt x="101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3" y="32"/>
                    <a:pt x="26" y="30"/>
                    <a:pt x="29" y="28"/>
                  </a:cubicBezTo>
                  <a:cubicBezTo>
                    <a:pt x="30" y="29"/>
                    <a:pt x="32" y="33"/>
                    <a:pt x="35" y="37"/>
                  </a:cubicBezTo>
                  <a:cubicBezTo>
                    <a:pt x="38" y="42"/>
                    <a:pt x="40" y="45"/>
                    <a:pt x="40" y="45"/>
                  </a:cubicBezTo>
                  <a:cubicBezTo>
                    <a:pt x="42" y="38"/>
                    <a:pt x="43" y="31"/>
                    <a:pt x="44" y="22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66" y="34"/>
                    <a:pt x="66" y="34"/>
                    <a:pt x="66" y="34"/>
                  </a:cubicBezTo>
                  <a:cubicBezTo>
                    <a:pt x="68" y="37"/>
                    <a:pt x="72" y="42"/>
                    <a:pt x="76" y="50"/>
                  </a:cubicBezTo>
                  <a:cubicBezTo>
                    <a:pt x="79" y="39"/>
                    <a:pt x="81" y="31"/>
                    <a:pt x="82" y="23"/>
                  </a:cubicBezTo>
                  <a:cubicBezTo>
                    <a:pt x="99" y="28"/>
                    <a:pt x="99" y="28"/>
                    <a:pt x="99" y="28"/>
                  </a:cubicBezTo>
                  <a:cubicBezTo>
                    <a:pt x="98" y="36"/>
                    <a:pt x="93" y="50"/>
                    <a:pt x="87" y="69"/>
                  </a:cubicBezTo>
                  <a:cubicBezTo>
                    <a:pt x="93" y="83"/>
                    <a:pt x="98" y="93"/>
                    <a:pt x="99" y="98"/>
                  </a:cubicBezTo>
                  <a:cubicBezTo>
                    <a:pt x="94" y="99"/>
                    <a:pt x="89" y="102"/>
                    <a:pt x="83" y="106"/>
                  </a:cubicBezTo>
                  <a:cubicBezTo>
                    <a:pt x="83" y="104"/>
                    <a:pt x="82" y="101"/>
                    <a:pt x="81" y="97"/>
                  </a:cubicBezTo>
                  <a:cubicBezTo>
                    <a:pt x="79" y="94"/>
                    <a:pt x="78" y="91"/>
                    <a:pt x="78" y="89"/>
                  </a:cubicBezTo>
                  <a:cubicBezTo>
                    <a:pt x="73" y="95"/>
                    <a:pt x="73" y="95"/>
                    <a:pt x="73" y="95"/>
                  </a:cubicBezTo>
                  <a:cubicBezTo>
                    <a:pt x="67" y="105"/>
                    <a:pt x="63" y="112"/>
                    <a:pt x="60" y="116"/>
                  </a:cubicBezTo>
                  <a:cubicBezTo>
                    <a:pt x="56" y="112"/>
                    <a:pt x="51" y="110"/>
                    <a:pt x="45" y="108"/>
                  </a:cubicBezTo>
                  <a:cubicBezTo>
                    <a:pt x="49" y="103"/>
                    <a:pt x="53" y="98"/>
                    <a:pt x="58" y="91"/>
                  </a:cubicBezTo>
                  <a:cubicBezTo>
                    <a:pt x="55" y="92"/>
                    <a:pt x="52" y="94"/>
                    <a:pt x="48" y="96"/>
                  </a:cubicBezTo>
                  <a:cubicBezTo>
                    <a:pt x="46" y="91"/>
                    <a:pt x="44" y="86"/>
                    <a:pt x="43" y="83"/>
                  </a:cubicBezTo>
                  <a:cubicBezTo>
                    <a:pt x="38" y="92"/>
                    <a:pt x="32" y="101"/>
                    <a:pt x="25" y="109"/>
                  </a:cubicBezTo>
                  <a:cubicBezTo>
                    <a:pt x="24" y="107"/>
                    <a:pt x="22" y="104"/>
                    <a:pt x="18" y="101"/>
                  </a:cubicBezTo>
                  <a:cubicBezTo>
                    <a:pt x="18" y="133"/>
                    <a:pt x="18" y="133"/>
                    <a:pt x="18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lose/>
                  <a:moveTo>
                    <a:pt x="18" y="94"/>
                  </a:moveTo>
                  <a:cubicBezTo>
                    <a:pt x="24" y="87"/>
                    <a:pt x="29" y="77"/>
                    <a:pt x="34" y="65"/>
                  </a:cubicBezTo>
                  <a:cubicBezTo>
                    <a:pt x="29" y="56"/>
                    <a:pt x="24" y="47"/>
                    <a:pt x="18" y="39"/>
                  </a:cubicBezTo>
                  <a:cubicBezTo>
                    <a:pt x="18" y="94"/>
                    <a:pt x="18" y="94"/>
                    <a:pt x="18" y="94"/>
                  </a:cubicBezTo>
                  <a:cubicBezTo>
                    <a:pt x="18" y="94"/>
                    <a:pt x="18" y="94"/>
                    <a:pt x="18" y="94"/>
                  </a:cubicBezTo>
                  <a:close/>
                  <a:moveTo>
                    <a:pt x="62" y="85"/>
                  </a:moveTo>
                  <a:cubicBezTo>
                    <a:pt x="65" y="81"/>
                    <a:pt x="67" y="75"/>
                    <a:pt x="69" y="69"/>
                  </a:cubicBezTo>
                  <a:cubicBezTo>
                    <a:pt x="65" y="61"/>
                    <a:pt x="61" y="54"/>
                    <a:pt x="56" y="46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3" y="68"/>
                    <a:pt x="57" y="75"/>
                    <a:pt x="62" y="85"/>
                  </a:cubicBezTo>
                  <a:cubicBezTo>
                    <a:pt x="62" y="85"/>
                    <a:pt x="62" y="85"/>
                    <a:pt x="62" y="85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99" name="Group 156"/>
          <p:cNvGrpSpPr>
            <a:grpSpLocks noChangeAspect="1"/>
          </p:cNvGrpSpPr>
          <p:nvPr/>
        </p:nvGrpSpPr>
        <p:grpSpPr bwMode="auto">
          <a:xfrm>
            <a:off x="8286777" y="2543435"/>
            <a:ext cx="571504" cy="442308"/>
            <a:chOff x="4812" y="386"/>
            <a:chExt cx="455" cy="649"/>
          </a:xfrm>
        </p:grpSpPr>
        <p:sp>
          <p:nvSpPr>
            <p:cNvPr id="500" name="AutoShape 157"/>
            <p:cNvSpPr>
              <a:spLocks noChangeAspect="1" noChangeArrowheads="1" noTextEdit="1"/>
            </p:cNvSpPr>
            <p:nvPr/>
          </p:nvSpPr>
          <p:spPr bwMode="auto">
            <a:xfrm>
              <a:off x="4813" y="386"/>
              <a:ext cx="453" cy="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" name="Freeform 158"/>
            <p:cNvSpPr>
              <a:spLocks/>
            </p:cNvSpPr>
            <p:nvPr/>
          </p:nvSpPr>
          <p:spPr bwMode="auto">
            <a:xfrm>
              <a:off x="4979" y="470"/>
              <a:ext cx="288" cy="549"/>
            </a:xfrm>
            <a:custGeom>
              <a:avLst/>
              <a:gdLst>
                <a:gd name="T0" fmla="*/ 1 w 288"/>
                <a:gd name="T1" fmla="*/ 166 h 549"/>
                <a:gd name="T2" fmla="*/ 288 w 288"/>
                <a:gd name="T3" fmla="*/ 0 h 549"/>
                <a:gd name="T4" fmla="*/ 286 w 288"/>
                <a:gd name="T5" fmla="*/ 383 h 549"/>
                <a:gd name="T6" fmla="*/ 0 w 288"/>
                <a:gd name="T7" fmla="*/ 549 h 549"/>
                <a:gd name="T8" fmla="*/ 1 w 288"/>
                <a:gd name="T9" fmla="*/ 166 h 549"/>
                <a:gd name="T10" fmla="*/ 1 w 288"/>
                <a:gd name="T11" fmla="*/ 166 h 549"/>
                <a:gd name="T12" fmla="*/ 1 w 288"/>
                <a:gd name="T13" fmla="*/ 166 h 549"/>
                <a:gd name="T14" fmla="*/ 1 w 288"/>
                <a:gd name="T15" fmla="*/ 166 h 54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88" h="549">
                  <a:moveTo>
                    <a:pt x="1" y="166"/>
                  </a:moveTo>
                  <a:lnTo>
                    <a:pt x="288" y="0"/>
                  </a:lnTo>
                  <a:lnTo>
                    <a:pt x="286" y="383"/>
                  </a:lnTo>
                  <a:lnTo>
                    <a:pt x="0" y="549"/>
                  </a:lnTo>
                  <a:lnTo>
                    <a:pt x="1" y="166"/>
                  </a:lnTo>
                  <a:close/>
                </a:path>
              </a:pathLst>
            </a:custGeom>
            <a:solidFill>
              <a:srgbClr val="1D297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" name="Freeform 159"/>
            <p:cNvSpPr>
              <a:spLocks/>
            </p:cNvSpPr>
            <p:nvPr/>
          </p:nvSpPr>
          <p:spPr bwMode="auto">
            <a:xfrm>
              <a:off x="4834" y="387"/>
              <a:ext cx="433" cy="249"/>
            </a:xfrm>
            <a:custGeom>
              <a:avLst/>
              <a:gdLst>
                <a:gd name="T0" fmla="*/ 0 w 433"/>
                <a:gd name="T1" fmla="*/ 165 h 249"/>
                <a:gd name="T2" fmla="*/ 286 w 433"/>
                <a:gd name="T3" fmla="*/ 0 h 249"/>
                <a:gd name="T4" fmla="*/ 433 w 433"/>
                <a:gd name="T5" fmla="*/ 83 h 249"/>
                <a:gd name="T6" fmla="*/ 146 w 433"/>
                <a:gd name="T7" fmla="*/ 249 h 249"/>
                <a:gd name="T8" fmla="*/ 0 w 433"/>
                <a:gd name="T9" fmla="*/ 165 h 249"/>
                <a:gd name="T10" fmla="*/ 0 w 433"/>
                <a:gd name="T11" fmla="*/ 165 h 249"/>
                <a:gd name="T12" fmla="*/ 0 w 433"/>
                <a:gd name="T13" fmla="*/ 165 h 249"/>
                <a:gd name="T14" fmla="*/ 0 w 433"/>
                <a:gd name="T15" fmla="*/ 165 h 24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33" h="249">
                  <a:moveTo>
                    <a:pt x="0" y="165"/>
                  </a:moveTo>
                  <a:lnTo>
                    <a:pt x="286" y="0"/>
                  </a:lnTo>
                  <a:lnTo>
                    <a:pt x="433" y="83"/>
                  </a:lnTo>
                  <a:lnTo>
                    <a:pt x="146" y="249"/>
                  </a:lnTo>
                  <a:lnTo>
                    <a:pt x="0" y="165"/>
                  </a:lnTo>
                  <a:close/>
                </a:path>
              </a:pathLst>
            </a:custGeom>
            <a:solidFill>
              <a:srgbClr val="4D61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3" name="Freeform 160"/>
            <p:cNvSpPr>
              <a:spLocks/>
            </p:cNvSpPr>
            <p:nvPr/>
          </p:nvSpPr>
          <p:spPr bwMode="auto">
            <a:xfrm>
              <a:off x="4832" y="552"/>
              <a:ext cx="148" cy="467"/>
            </a:xfrm>
            <a:custGeom>
              <a:avLst/>
              <a:gdLst>
                <a:gd name="T0" fmla="*/ 148 w 148"/>
                <a:gd name="T1" fmla="*/ 84 h 467"/>
                <a:gd name="T2" fmla="*/ 147 w 148"/>
                <a:gd name="T3" fmla="*/ 467 h 467"/>
                <a:gd name="T4" fmla="*/ 0 w 148"/>
                <a:gd name="T5" fmla="*/ 383 h 467"/>
                <a:gd name="T6" fmla="*/ 2 w 148"/>
                <a:gd name="T7" fmla="*/ 0 h 467"/>
                <a:gd name="T8" fmla="*/ 148 w 148"/>
                <a:gd name="T9" fmla="*/ 84 h 467"/>
                <a:gd name="T10" fmla="*/ 148 w 148"/>
                <a:gd name="T11" fmla="*/ 84 h 467"/>
                <a:gd name="T12" fmla="*/ 148 w 148"/>
                <a:gd name="T13" fmla="*/ 84 h 467"/>
                <a:gd name="T14" fmla="*/ 148 w 148"/>
                <a:gd name="T15" fmla="*/ 84 h 46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8" h="467">
                  <a:moveTo>
                    <a:pt x="148" y="84"/>
                  </a:moveTo>
                  <a:lnTo>
                    <a:pt x="147" y="467"/>
                  </a:lnTo>
                  <a:lnTo>
                    <a:pt x="0" y="383"/>
                  </a:lnTo>
                  <a:lnTo>
                    <a:pt x="2" y="0"/>
                  </a:lnTo>
                  <a:lnTo>
                    <a:pt x="148" y="84"/>
                  </a:lnTo>
                  <a:close/>
                </a:path>
              </a:pathLst>
            </a:custGeom>
            <a:solidFill>
              <a:srgbClr val="36458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4" name="Freeform 161"/>
            <p:cNvSpPr>
              <a:spLocks/>
            </p:cNvSpPr>
            <p:nvPr/>
          </p:nvSpPr>
          <p:spPr bwMode="auto">
            <a:xfrm>
              <a:off x="4851" y="933"/>
              <a:ext cx="14" cy="17"/>
            </a:xfrm>
            <a:custGeom>
              <a:avLst/>
              <a:gdLst>
                <a:gd name="T0" fmla="*/ 0 w 14"/>
                <a:gd name="T1" fmla="*/ 8 h 17"/>
                <a:gd name="T2" fmla="*/ 14 w 14"/>
                <a:gd name="T3" fmla="*/ 0 h 17"/>
                <a:gd name="T4" fmla="*/ 14 w 14"/>
                <a:gd name="T5" fmla="*/ 9 h 17"/>
                <a:gd name="T6" fmla="*/ 0 w 14"/>
                <a:gd name="T7" fmla="*/ 17 h 17"/>
                <a:gd name="T8" fmla="*/ 0 w 14"/>
                <a:gd name="T9" fmla="*/ 8 h 17"/>
                <a:gd name="T10" fmla="*/ 0 w 14"/>
                <a:gd name="T11" fmla="*/ 8 h 17"/>
                <a:gd name="T12" fmla="*/ 0 w 14"/>
                <a:gd name="T13" fmla="*/ 8 h 17"/>
                <a:gd name="T14" fmla="*/ 0 w 14"/>
                <a:gd name="T15" fmla="*/ 8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" h="17">
                  <a:moveTo>
                    <a:pt x="0" y="8"/>
                  </a:moveTo>
                  <a:lnTo>
                    <a:pt x="14" y="0"/>
                  </a:lnTo>
                  <a:lnTo>
                    <a:pt x="14" y="9"/>
                  </a:lnTo>
                  <a:lnTo>
                    <a:pt x="0" y="17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1D297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5" name="Freeform 162"/>
            <p:cNvSpPr>
              <a:spLocks/>
            </p:cNvSpPr>
            <p:nvPr/>
          </p:nvSpPr>
          <p:spPr bwMode="auto">
            <a:xfrm>
              <a:off x="4851" y="916"/>
              <a:ext cx="14" cy="18"/>
            </a:xfrm>
            <a:custGeom>
              <a:avLst/>
              <a:gdLst>
                <a:gd name="T0" fmla="*/ 0 w 14"/>
                <a:gd name="T1" fmla="*/ 9 h 18"/>
                <a:gd name="T2" fmla="*/ 14 w 14"/>
                <a:gd name="T3" fmla="*/ 0 h 18"/>
                <a:gd name="T4" fmla="*/ 14 w 14"/>
                <a:gd name="T5" fmla="*/ 9 h 18"/>
                <a:gd name="T6" fmla="*/ 0 w 14"/>
                <a:gd name="T7" fmla="*/ 18 h 18"/>
                <a:gd name="T8" fmla="*/ 0 w 14"/>
                <a:gd name="T9" fmla="*/ 9 h 18"/>
                <a:gd name="T10" fmla="*/ 0 w 14"/>
                <a:gd name="T11" fmla="*/ 9 h 18"/>
                <a:gd name="T12" fmla="*/ 0 w 14"/>
                <a:gd name="T13" fmla="*/ 9 h 18"/>
                <a:gd name="T14" fmla="*/ 0 w 14"/>
                <a:gd name="T15" fmla="*/ 9 h 1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" h="18">
                  <a:moveTo>
                    <a:pt x="0" y="9"/>
                  </a:moveTo>
                  <a:lnTo>
                    <a:pt x="14" y="0"/>
                  </a:lnTo>
                  <a:lnTo>
                    <a:pt x="14" y="9"/>
                  </a:lnTo>
                  <a:lnTo>
                    <a:pt x="0" y="18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1D297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6" name="Freeform 163"/>
            <p:cNvSpPr>
              <a:spLocks/>
            </p:cNvSpPr>
            <p:nvPr/>
          </p:nvSpPr>
          <p:spPr bwMode="auto">
            <a:xfrm>
              <a:off x="4851" y="900"/>
              <a:ext cx="14" cy="17"/>
            </a:xfrm>
            <a:custGeom>
              <a:avLst/>
              <a:gdLst>
                <a:gd name="T0" fmla="*/ 0 w 14"/>
                <a:gd name="T1" fmla="*/ 8 h 17"/>
                <a:gd name="T2" fmla="*/ 14 w 14"/>
                <a:gd name="T3" fmla="*/ 0 h 17"/>
                <a:gd name="T4" fmla="*/ 14 w 14"/>
                <a:gd name="T5" fmla="*/ 9 h 17"/>
                <a:gd name="T6" fmla="*/ 0 w 14"/>
                <a:gd name="T7" fmla="*/ 17 h 17"/>
                <a:gd name="T8" fmla="*/ 0 w 14"/>
                <a:gd name="T9" fmla="*/ 8 h 17"/>
                <a:gd name="T10" fmla="*/ 0 w 14"/>
                <a:gd name="T11" fmla="*/ 8 h 17"/>
                <a:gd name="T12" fmla="*/ 0 w 14"/>
                <a:gd name="T13" fmla="*/ 8 h 17"/>
                <a:gd name="T14" fmla="*/ 0 w 14"/>
                <a:gd name="T15" fmla="*/ 8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" h="17">
                  <a:moveTo>
                    <a:pt x="0" y="8"/>
                  </a:moveTo>
                  <a:lnTo>
                    <a:pt x="14" y="0"/>
                  </a:lnTo>
                  <a:lnTo>
                    <a:pt x="14" y="9"/>
                  </a:lnTo>
                  <a:lnTo>
                    <a:pt x="0" y="17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1D297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8" name="Freeform 164"/>
            <p:cNvSpPr>
              <a:spLocks/>
            </p:cNvSpPr>
            <p:nvPr/>
          </p:nvSpPr>
          <p:spPr bwMode="auto">
            <a:xfrm>
              <a:off x="4851" y="884"/>
              <a:ext cx="14" cy="17"/>
            </a:xfrm>
            <a:custGeom>
              <a:avLst/>
              <a:gdLst>
                <a:gd name="T0" fmla="*/ 0 w 14"/>
                <a:gd name="T1" fmla="*/ 8 h 17"/>
                <a:gd name="T2" fmla="*/ 14 w 14"/>
                <a:gd name="T3" fmla="*/ 0 h 17"/>
                <a:gd name="T4" fmla="*/ 14 w 14"/>
                <a:gd name="T5" fmla="*/ 8 h 17"/>
                <a:gd name="T6" fmla="*/ 0 w 14"/>
                <a:gd name="T7" fmla="*/ 17 h 17"/>
                <a:gd name="T8" fmla="*/ 0 w 14"/>
                <a:gd name="T9" fmla="*/ 8 h 17"/>
                <a:gd name="T10" fmla="*/ 0 w 14"/>
                <a:gd name="T11" fmla="*/ 8 h 17"/>
                <a:gd name="T12" fmla="*/ 0 w 14"/>
                <a:gd name="T13" fmla="*/ 8 h 17"/>
                <a:gd name="T14" fmla="*/ 0 w 14"/>
                <a:gd name="T15" fmla="*/ 8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" h="17">
                  <a:moveTo>
                    <a:pt x="0" y="8"/>
                  </a:moveTo>
                  <a:lnTo>
                    <a:pt x="14" y="0"/>
                  </a:lnTo>
                  <a:lnTo>
                    <a:pt x="14" y="8"/>
                  </a:lnTo>
                  <a:lnTo>
                    <a:pt x="0" y="17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1D297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9" name="Freeform 165"/>
            <p:cNvSpPr>
              <a:spLocks/>
            </p:cNvSpPr>
            <p:nvPr/>
          </p:nvSpPr>
          <p:spPr bwMode="auto">
            <a:xfrm>
              <a:off x="4851" y="867"/>
              <a:ext cx="14" cy="17"/>
            </a:xfrm>
            <a:custGeom>
              <a:avLst/>
              <a:gdLst>
                <a:gd name="T0" fmla="*/ 0 w 14"/>
                <a:gd name="T1" fmla="*/ 8 h 17"/>
                <a:gd name="T2" fmla="*/ 14 w 14"/>
                <a:gd name="T3" fmla="*/ 0 h 17"/>
                <a:gd name="T4" fmla="*/ 14 w 14"/>
                <a:gd name="T5" fmla="*/ 9 h 17"/>
                <a:gd name="T6" fmla="*/ 0 w 14"/>
                <a:gd name="T7" fmla="*/ 17 h 17"/>
                <a:gd name="T8" fmla="*/ 0 w 14"/>
                <a:gd name="T9" fmla="*/ 8 h 17"/>
                <a:gd name="T10" fmla="*/ 0 w 14"/>
                <a:gd name="T11" fmla="*/ 8 h 17"/>
                <a:gd name="T12" fmla="*/ 0 w 14"/>
                <a:gd name="T13" fmla="*/ 8 h 17"/>
                <a:gd name="T14" fmla="*/ 0 w 14"/>
                <a:gd name="T15" fmla="*/ 8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" h="17">
                  <a:moveTo>
                    <a:pt x="0" y="8"/>
                  </a:moveTo>
                  <a:lnTo>
                    <a:pt x="14" y="0"/>
                  </a:lnTo>
                  <a:lnTo>
                    <a:pt x="14" y="9"/>
                  </a:lnTo>
                  <a:lnTo>
                    <a:pt x="0" y="17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1D297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0" name="Freeform 166"/>
            <p:cNvSpPr>
              <a:spLocks/>
            </p:cNvSpPr>
            <p:nvPr/>
          </p:nvSpPr>
          <p:spPr bwMode="auto">
            <a:xfrm>
              <a:off x="4851" y="851"/>
              <a:ext cx="14" cy="16"/>
            </a:xfrm>
            <a:custGeom>
              <a:avLst/>
              <a:gdLst>
                <a:gd name="T0" fmla="*/ 0 w 14"/>
                <a:gd name="T1" fmla="*/ 8 h 16"/>
                <a:gd name="T2" fmla="*/ 14 w 14"/>
                <a:gd name="T3" fmla="*/ 0 h 16"/>
                <a:gd name="T4" fmla="*/ 14 w 14"/>
                <a:gd name="T5" fmla="*/ 9 h 16"/>
                <a:gd name="T6" fmla="*/ 0 w 14"/>
                <a:gd name="T7" fmla="*/ 16 h 16"/>
                <a:gd name="T8" fmla="*/ 0 w 14"/>
                <a:gd name="T9" fmla="*/ 8 h 16"/>
                <a:gd name="T10" fmla="*/ 0 w 14"/>
                <a:gd name="T11" fmla="*/ 8 h 16"/>
                <a:gd name="T12" fmla="*/ 0 w 14"/>
                <a:gd name="T13" fmla="*/ 8 h 16"/>
                <a:gd name="T14" fmla="*/ 0 w 14"/>
                <a:gd name="T15" fmla="*/ 8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" h="16">
                  <a:moveTo>
                    <a:pt x="0" y="8"/>
                  </a:moveTo>
                  <a:lnTo>
                    <a:pt x="14" y="0"/>
                  </a:lnTo>
                  <a:lnTo>
                    <a:pt x="14" y="9"/>
                  </a:lnTo>
                  <a:lnTo>
                    <a:pt x="0" y="1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1D297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" name="Freeform 167"/>
            <p:cNvSpPr>
              <a:spLocks/>
            </p:cNvSpPr>
            <p:nvPr/>
          </p:nvSpPr>
          <p:spPr bwMode="auto">
            <a:xfrm>
              <a:off x="4959" y="1004"/>
              <a:ext cx="14" cy="30"/>
            </a:xfrm>
            <a:custGeom>
              <a:avLst/>
              <a:gdLst>
                <a:gd name="T0" fmla="*/ 0 w 14"/>
                <a:gd name="T1" fmla="*/ 8 h 30"/>
                <a:gd name="T2" fmla="*/ 14 w 14"/>
                <a:gd name="T3" fmla="*/ 0 h 30"/>
                <a:gd name="T4" fmla="*/ 14 w 14"/>
                <a:gd name="T5" fmla="*/ 22 h 30"/>
                <a:gd name="T6" fmla="*/ 0 w 14"/>
                <a:gd name="T7" fmla="*/ 30 h 30"/>
                <a:gd name="T8" fmla="*/ 0 w 14"/>
                <a:gd name="T9" fmla="*/ 8 h 30"/>
                <a:gd name="T10" fmla="*/ 0 w 14"/>
                <a:gd name="T11" fmla="*/ 8 h 30"/>
                <a:gd name="T12" fmla="*/ 0 w 14"/>
                <a:gd name="T13" fmla="*/ 8 h 30"/>
                <a:gd name="T14" fmla="*/ 0 w 14"/>
                <a:gd name="T15" fmla="*/ 8 h 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" h="30">
                  <a:moveTo>
                    <a:pt x="0" y="8"/>
                  </a:moveTo>
                  <a:lnTo>
                    <a:pt x="14" y="0"/>
                  </a:lnTo>
                  <a:lnTo>
                    <a:pt x="14" y="22"/>
                  </a:lnTo>
                  <a:lnTo>
                    <a:pt x="0" y="3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1D297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" name="Freeform 168"/>
            <p:cNvSpPr>
              <a:spLocks/>
            </p:cNvSpPr>
            <p:nvPr/>
          </p:nvSpPr>
          <p:spPr bwMode="auto">
            <a:xfrm>
              <a:off x="4851" y="942"/>
              <a:ext cx="122" cy="70"/>
            </a:xfrm>
            <a:custGeom>
              <a:avLst/>
              <a:gdLst>
                <a:gd name="T0" fmla="*/ 0 w 122"/>
                <a:gd name="T1" fmla="*/ 8 h 70"/>
                <a:gd name="T2" fmla="*/ 14 w 122"/>
                <a:gd name="T3" fmla="*/ 0 h 70"/>
                <a:gd name="T4" fmla="*/ 122 w 122"/>
                <a:gd name="T5" fmla="*/ 62 h 70"/>
                <a:gd name="T6" fmla="*/ 108 w 122"/>
                <a:gd name="T7" fmla="*/ 70 h 70"/>
                <a:gd name="T8" fmla="*/ 0 w 122"/>
                <a:gd name="T9" fmla="*/ 8 h 70"/>
                <a:gd name="T10" fmla="*/ 0 w 122"/>
                <a:gd name="T11" fmla="*/ 8 h 70"/>
                <a:gd name="T12" fmla="*/ 0 w 122"/>
                <a:gd name="T13" fmla="*/ 8 h 70"/>
                <a:gd name="T14" fmla="*/ 0 w 122"/>
                <a:gd name="T15" fmla="*/ 8 h 7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2" h="70">
                  <a:moveTo>
                    <a:pt x="0" y="8"/>
                  </a:moveTo>
                  <a:lnTo>
                    <a:pt x="14" y="0"/>
                  </a:lnTo>
                  <a:lnTo>
                    <a:pt x="122" y="62"/>
                  </a:lnTo>
                  <a:lnTo>
                    <a:pt x="108" y="7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4D61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" name="Freeform 169"/>
            <p:cNvSpPr>
              <a:spLocks/>
            </p:cNvSpPr>
            <p:nvPr/>
          </p:nvSpPr>
          <p:spPr bwMode="auto">
            <a:xfrm>
              <a:off x="4851" y="925"/>
              <a:ext cx="122" cy="71"/>
            </a:xfrm>
            <a:custGeom>
              <a:avLst/>
              <a:gdLst>
                <a:gd name="T0" fmla="*/ 0 w 122"/>
                <a:gd name="T1" fmla="*/ 9 h 71"/>
                <a:gd name="T2" fmla="*/ 14 w 122"/>
                <a:gd name="T3" fmla="*/ 0 h 71"/>
                <a:gd name="T4" fmla="*/ 122 w 122"/>
                <a:gd name="T5" fmla="*/ 62 h 71"/>
                <a:gd name="T6" fmla="*/ 108 w 122"/>
                <a:gd name="T7" fmla="*/ 71 h 71"/>
                <a:gd name="T8" fmla="*/ 0 w 122"/>
                <a:gd name="T9" fmla="*/ 9 h 71"/>
                <a:gd name="T10" fmla="*/ 0 w 122"/>
                <a:gd name="T11" fmla="*/ 9 h 71"/>
                <a:gd name="T12" fmla="*/ 0 w 122"/>
                <a:gd name="T13" fmla="*/ 9 h 71"/>
                <a:gd name="T14" fmla="*/ 0 w 122"/>
                <a:gd name="T15" fmla="*/ 9 h 7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2" h="71">
                  <a:moveTo>
                    <a:pt x="0" y="9"/>
                  </a:moveTo>
                  <a:lnTo>
                    <a:pt x="14" y="0"/>
                  </a:lnTo>
                  <a:lnTo>
                    <a:pt x="122" y="62"/>
                  </a:lnTo>
                  <a:lnTo>
                    <a:pt x="108" y="71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4D61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8" name="Freeform 170"/>
            <p:cNvSpPr>
              <a:spLocks/>
            </p:cNvSpPr>
            <p:nvPr/>
          </p:nvSpPr>
          <p:spPr bwMode="auto">
            <a:xfrm>
              <a:off x="4959" y="987"/>
              <a:ext cx="14" cy="16"/>
            </a:xfrm>
            <a:custGeom>
              <a:avLst/>
              <a:gdLst>
                <a:gd name="T0" fmla="*/ 0 w 14"/>
                <a:gd name="T1" fmla="*/ 9 h 16"/>
                <a:gd name="T2" fmla="*/ 14 w 14"/>
                <a:gd name="T3" fmla="*/ 0 h 16"/>
                <a:gd name="T4" fmla="*/ 14 w 14"/>
                <a:gd name="T5" fmla="*/ 8 h 16"/>
                <a:gd name="T6" fmla="*/ 0 w 14"/>
                <a:gd name="T7" fmla="*/ 16 h 16"/>
                <a:gd name="T8" fmla="*/ 0 w 14"/>
                <a:gd name="T9" fmla="*/ 9 h 16"/>
                <a:gd name="T10" fmla="*/ 0 w 14"/>
                <a:gd name="T11" fmla="*/ 9 h 16"/>
                <a:gd name="T12" fmla="*/ 0 w 14"/>
                <a:gd name="T13" fmla="*/ 9 h 16"/>
                <a:gd name="T14" fmla="*/ 0 w 14"/>
                <a:gd name="T15" fmla="*/ 9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" h="16">
                  <a:moveTo>
                    <a:pt x="0" y="9"/>
                  </a:moveTo>
                  <a:lnTo>
                    <a:pt x="14" y="0"/>
                  </a:lnTo>
                  <a:lnTo>
                    <a:pt x="14" y="8"/>
                  </a:lnTo>
                  <a:lnTo>
                    <a:pt x="0" y="16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1D297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" name="Freeform 171"/>
            <p:cNvSpPr>
              <a:spLocks/>
            </p:cNvSpPr>
            <p:nvPr/>
          </p:nvSpPr>
          <p:spPr bwMode="auto">
            <a:xfrm>
              <a:off x="4851" y="909"/>
              <a:ext cx="122" cy="71"/>
            </a:xfrm>
            <a:custGeom>
              <a:avLst/>
              <a:gdLst>
                <a:gd name="T0" fmla="*/ 0 w 122"/>
                <a:gd name="T1" fmla="*/ 8 h 71"/>
                <a:gd name="T2" fmla="*/ 14 w 122"/>
                <a:gd name="T3" fmla="*/ 0 h 71"/>
                <a:gd name="T4" fmla="*/ 122 w 122"/>
                <a:gd name="T5" fmla="*/ 62 h 71"/>
                <a:gd name="T6" fmla="*/ 108 w 122"/>
                <a:gd name="T7" fmla="*/ 71 h 71"/>
                <a:gd name="T8" fmla="*/ 0 w 122"/>
                <a:gd name="T9" fmla="*/ 8 h 71"/>
                <a:gd name="T10" fmla="*/ 0 w 122"/>
                <a:gd name="T11" fmla="*/ 8 h 71"/>
                <a:gd name="T12" fmla="*/ 0 w 122"/>
                <a:gd name="T13" fmla="*/ 8 h 71"/>
                <a:gd name="T14" fmla="*/ 0 w 122"/>
                <a:gd name="T15" fmla="*/ 8 h 7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2" h="71">
                  <a:moveTo>
                    <a:pt x="0" y="8"/>
                  </a:moveTo>
                  <a:lnTo>
                    <a:pt x="14" y="0"/>
                  </a:lnTo>
                  <a:lnTo>
                    <a:pt x="122" y="62"/>
                  </a:lnTo>
                  <a:lnTo>
                    <a:pt x="108" y="71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4D61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0" name="Freeform 172"/>
            <p:cNvSpPr>
              <a:spLocks/>
            </p:cNvSpPr>
            <p:nvPr/>
          </p:nvSpPr>
          <p:spPr bwMode="auto">
            <a:xfrm>
              <a:off x="4959" y="971"/>
              <a:ext cx="14" cy="16"/>
            </a:xfrm>
            <a:custGeom>
              <a:avLst/>
              <a:gdLst>
                <a:gd name="T0" fmla="*/ 0 w 14"/>
                <a:gd name="T1" fmla="*/ 9 h 16"/>
                <a:gd name="T2" fmla="*/ 14 w 14"/>
                <a:gd name="T3" fmla="*/ 0 h 16"/>
                <a:gd name="T4" fmla="*/ 14 w 14"/>
                <a:gd name="T5" fmla="*/ 7 h 16"/>
                <a:gd name="T6" fmla="*/ 0 w 14"/>
                <a:gd name="T7" fmla="*/ 16 h 16"/>
                <a:gd name="T8" fmla="*/ 0 w 14"/>
                <a:gd name="T9" fmla="*/ 9 h 16"/>
                <a:gd name="T10" fmla="*/ 0 w 14"/>
                <a:gd name="T11" fmla="*/ 9 h 16"/>
                <a:gd name="T12" fmla="*/ 0 w 14"/>
                <a:gd name="T13" fmla="*/ 9 h 16"/>
                <a:gd name="T14" fmla="*/ 0 w 14"/>
                <a:gd name="T15" fmla="*/ 9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" h="16">
                  <a:moveTo>
                    <a:pt x="0" y="9"/>
                  </a:moveTo>
                  <a:lnTo>
                    <a:pt x="14" y="0"/>
                  </a:lnTo>
                  <a:lnTo>
                    <a:pt x="14" y="7"/>
                  </a:lnTo>
                  <a:lnTo>
                    <a:pt x="0" y="16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1D297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" name="Freeform 173"/>
            <p:cNvSpPr>
              <a:spLocks/>
            </p:cNvSpPr>
            <p:nvPr/>
          </p:nvSpPr>
          <p:spPr bwMode="auto">
            <a:xfrm>
              <a:off x="4959" y="954"/>
              <a:ext cx="14" cy="17"/>
            </a:xfrm>
            <a:custGeom>
              <a:avLst/>
              <a:gdLst>
                <a:gd name="T0" fmla="*/ 0 w 14"/>
                <a:gd name="T1" fmla="*/ 9 h 17"/>
                <a:gd name="T2" fmla="*/ 14 w 14"/>
                <a:gd name="T3" fmla="*/ 0 h 17"/>
                <a:gd name="T4" fmla="*/ 14 w 14"/>
                <a:gd name="T5" fmla="*/ 8 h 17"/>
                <a:gd name="T6" fmla="*/ 0 w 14"/>
                <a:gd name="T7" fmla="*/ 17 h 17"/>
                <a:gd name="T8" fmla="*/ 0 w 14"/>
                <a:gd name="T9" fmla="*/ 9 h 17"/>
                <a:gd name="T10" fmla="*/ 0 w 14"/>
                <a:gd name="T11" fmla="*/ 9 h 17"/>
                <a:gd name="T12" fmla="*/ 0 w 14"/>
                <a:gd name="T13" fmla="*/ 9 h 17"/>
                <a:gd name="T14" fmla="*/ 0 w 14"/>
                <a:gd name="T15" fmla="*/ 9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" h="17">
                  <a:moveTo>
                    <a:pt x="0" y="9"/>
                  </a:moveTo>
                  <a:lnTo>
                    <a:pt x="14" y="0"/>
                  </a:lnTo>
                  <a:lnTo>
                    <a:pt x="14" y="8"/>
                  </a:lnTo>
                  <a:lnTo>
                    <a:pt x="0" y="17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1D297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" name="Freeform 174"/>
            <p:cNvSpPr>
              <a:spLocks/>
            </p:cNvSpPr>
            <p:nvPr/>
          </p:nvSpPr>
          <p:spPr bwMode="auto">
            <a:xfrm>
              <a:off x="4851" y="892"/>
              <a:ext cx="122" cy="71"/>
            </a:xfrm>
            <a:custGeom>
              <a:avLst/>
              <a:gdLst>
                <a:gd name="T0" fmla="*/ 0 w 122"/>
                <a:gd name="T1" fmla="*/ 9 h 71"/>
                <a:gd name="T2" fmla="*/ 14 w 122"/>
                <a:gd name="T3" fmla="*/ 0 h 71"/>
                <a:gd name="T4" fmla="*/ 122 w 122"/>
                <a:gd name="T5" fmla="*/ 62 h 71"/>
                <a:gd name="T6" fmla="*/ 108 w 122"/>
                <a:gd name="T7" fmla="*/ 71 h 71"/>
                <a:gd name="T8" fmla="*/ 0 w 122"/>
                <a:gd name="T9" fmla="*/ 9 h 71"/>
                <a:gd name="T10" fmla="*/ 0 w 122"/>
                <a:gd name="T11" fmla="*/ 9 h 71"/>
                <a:gd name="T12" fmla="*/ 0 w 122"/>
                <a:gd name="T13" fmla="*/ 9 h 71"/>
                <a:gd name="T14" fmla="*/ 0 w 122"/>
                <a:gd name="T15" fmla="*/ 9 h 7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2" h="71">
                  <a:moveTo>
                    <a:pt x="0" y="9"/>
                  </a:moveTo>
                  <a:lnTo>
                    <a:pt x="14" y="0"/>
                  </a:lnTo>
                  <a:lnTo>
                    <a:pt x="122" y="62"/>
                  </a:lnTo>
                  <a:lnTo>
                    <a:pt x="108" y="71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4D61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" name="Freeform 175"/>
            <p:cNvSpPr>
              <a:spLocks/>
            </p:cNvSpPr>
            <p:nvPr/>
          </p:nvSpPr>
          <p:spPr bwMode="auto">
            <a:xfrm>
              <a:off x="4959" y="938"/>
              <a:ext cx="14" cy="16"/>
            </a:xfrm>
            <a:custGeom>
              <a:avLst/>
              <a:gdLst>
                <a:gd name="T0" fmla="*/ 0 w 14"/>
                <a:gd name="T1" fmla="*/ 8 h 16"/>
                <a:gd name="T2" fmla="*/ 14 w 14"/>
                <a:gd name="T3" fmla="*/ 0 h 16"/>
                <a:gd name="T4" fmla="*/ 14 w 14"/>
                <a:gd name="T5" fmla="*/ 8 h 16"/>
                <a:gd name="T6" fmla="*/ 0 w 14"/>
                <a:gd name="T7" fmla="*/ 16 h 16"/>
                <a:gd name="T8" fmla="*/ 0 w 14"/>
                <a:gd name="T9" fmla="*/ 8 h 16"/>
                <a:gd name="T10" fmla="*/ 0 w 14"/>
                <a:gd name="T11" fmla="*/ 8 h 16"/>
                <a:gd name="T12" fmla="*/ 0 w 14"/>
                <a:gd name="T13" fmla="*/ 8 h 16"/>
                <a:gd name="T14" fmla="*/ 0 w 14"/>
                <a:gd name="T15" fmla="*/ 8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" h="16">
                  <a:moveTo>
                    <a:pt x="0" y="8"/>
                  </a:moveTo>
                  <a:lnTo>
                    <a:pt x="14" y="0"/>
                  </a:lnTo>
                  <a:lnTo>
                    <a:pt x="14" y="8"/>
                  </a:lnTo>
                  <a:lnTo>
                    <a:pt x="0" y="1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1D297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4" name="Freeform 176"/>
            <p:cNvSpPr>
              <a:spLocks/>
            </p:cNvSpPr>
            <p:nvPr/>
          </p:nvSpPr>
          <p:spPr bwMode="auto">
            <a:xfrm>
              <a:off x="4851" y="876"/>
              <a:ext cx="122" cy="70"/>
            </a:xfrm>
            <a:custGeom>
              <a:avLst/>
              <a:gdLst>
                <a:gd name="T0" fmla="*/ 0 w 122"/>
                <a:gd name="T1" fmla="*/ 8 h 70"/>
                <a:gd name="T2" fmla="*/ 14 w 122"/>
                <a:gd name="T3" fmla="*/ 0 h 70"/>
                <a:gd name="T4" fmla="*/ 122 w 122"/>
                <a:gd name="T5" fmla="*/ 62 h 70"/>
                <a:gd name="T6" fmla="*/ 108 w 122"/>
                <a:gd name="T7" fmla="*/ 70 h 70"/>
                <a:gd name="T8" fmla="*/ 0 w 122"/>
                <a:gd name="T9" fmla="*/ 8 h 70"/>
                <a:gd name="T10" fmla="*/ 0 w 122"/>
                <a:gd name="T11" fmla="*/ 8 h 70"/>
                <a:gd name="T12" fmla="*/ 0 w 122"/>
                <a:gd name="T13" fmla="*/ 8 h 70"/>
                <a:gd name="T14" fmla="*/ 0 w 122"/>
                <a:gd name="T15" fmla="*/ 8 h 7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2" h="70">
                  <a:moveTo>
                    <a:pt x="0" y="8"/>
                  </a:moveTo>
                  <a:lnTo>
                    <a:pt x="14" y="0"/>
                  </a:lnTo>
                  <a:lnTo>
                    <a:pt x="122" y="62"/>
                  </a:lnTo>
                  <a:lnTo>
                    <a:pt x="108" y="7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4D61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5" name="Freeform 177"/>
            <p:cNvSpPr>
              <a:spLocks/>
            </p:cNvSpPr>
            <p:nvPr/>
          </p:nvSpPr>
          <p:spPr bwMode="auto">
            <a:xfrm>
              <a:off x="4959" y="922"/>
              <a:ext cx="14" cy="15"/>
            </a:xfrm>
            <a:custGeom>
              <a:avLst/>
              <a:gdLst>
                <a:gd name="T0" fmla="*/ 0 w 14"/>
                <a:gd name="T1" fmla="*/ 8 h 15"/>
                <a:gd name="T2" fmla="*/ 14 w 14"/>
                <a:gd name="T3" fmla="*/ 0 h 15"/>
                <a:gd name="T4" fmla="*/ 14 w 14"/>
                <a:gd name="T5" fmla="*/ 7 h 15"/>
                <a:gd name="T6" fmla="*/ 0 w 14"/>
                <a:gd name="T7" fmla="*/ 15 h 15"/>
                <a:gd name="T8" fmla="*/ 0 w 14"/>
                <a:gd name="T9" fmla="*/ 8 h 15"/>
                <a:gd name="T10" fmla="*/ 0 w 14"/>
                <a:gd name="T11" fmla="*/ 8 h 15"/>
                <a:gd name="T12" fmla="*/ 0 w 14"/>
                <a:gd name="T13" fmla="*/ 8 h 15"/>
                <a:gd name="T14" fmla="*/ 0 w 14"/>
                <a:gd name="T15" fmla="*/ 8 h 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" h="15">
                  <a:moveTo>
                    <a:pt x="0" y="8"/>
                  </a:moveTo>
                  <a:lnTo>
                    <a:pt x="14" y="0"/>
                  </a:lnTo>
                  <a:lnTo>
                    <a:pt x="14" y="7"/>
                  </a:lnTo>
                  <a:lnTo>
                    <a:pt x="0" y="15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1D297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" name="Freeform 178"/>
            <p:cNvSpPr>
              <a:spLocks/>
            </p:cNvSpPr>
            <p:nvPr/>
          </p:nvSpPr>
          <p:spPr bwMode="auto">
            <a:xfrm>
              <a:off x="4851" y="860"/>
              <a:ext cx="122" cy="70"/>
            </a:xfrm>
            <a:custGeom>
              <a:avLst/>
              <a:gdLst>
                <a:gd name="T0" fmla="*/ 0 w 122"/>
                <a:gd name="T1" fmla="*/ 7 h 70"/>
                <a:gd name="T2" fmla="*/ 14 w 122"/>
                <a:gd name="T3" fmla="*/ 0 h 70"/>
                <a:gd name="T4" fmla="*/ 122 w 122"/>
                <a:gd name="T5" fmla="*/ 62 h 70"/>
                <a:gd name="T6" fmla="*/ 108 w 122"/>
                <a:gd name="T7" fmla="*/ 70 h 70"/>
                <a:gd name="T8" fmla="*/ 0 w 122"/>
                <a:gd name="T9" fmla="*/ 7 h 70"/>
                <a:gd name="T10" fmla="*/ 0 w 122"/>
                <a:gd name="T11" fmla="*/ 7 h 70"/>
                <a:gd name="T12" fmla="*/ 0 w 122"/>
                <a:gd name="T13" fmla="*/ 7 h 70"/>
                <a:gd name="T14" fmla="*/ 0 w 122"/>
                <a:gd name="T15" fmla="*/ 7 h 7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2" h="70">
                  <a:moveTo>
                    <a:pt x="0" y="7"/>
                  </a:moveTo>
                  <a:lnTo>
                    <a:pt x="14" y="0"/>
                  </a:lnTo>
                  <a:lnTo>
                    <a:pt x="122" y="62"/>
                  </a:lnTo>
                  <a:lnTo>
                    <a:pt x="108" y="7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4D61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7" name="Freeform 179"/>
            <p:cNvSpPr>
              <a:spLocks/>
            </p:cNvSpPr>
            <p:nvPr/>
          </p:nvSpPr>
          <p:spPr bwMode="auto">
            <a:xfrm>
              <a:off x="4832" y="622"/>
              <a:ext cx="15" cy="23"/>
            </a:xfrm>
            <a:custGeom>
              <a:avLst/>
              <a:gdLst>
                <a:gd name="T0" fmla="*/ 0 w 15"/>
                <a:gd name="T1" fmla="*/ 8 h 23"/>
                <a:gd name="T2" fmla="*/ 15 w 15"/>
                <a:gd name="T3" fmla="*/ 0 h 23"/>
                <a:gd name="T4" fmla="*/ 14 w 15"/>
                <a:gd name="T5" fmla="*/ 14 h 23"/>
                <a:gd name="T6" fmla="*/ 0 w 15"/>
                <a:gd name="T7" fmla="*/ 23 h 23"/>
                <a:gd name="T8" fmla="*/ 0 w 15"/>
                <a:gd name="T9" fmla="*/ 8 h 23"/>
                <a:gd name="T10" fmla="*/ 0 w 15"/>
                <a:gd name="T11" fmla="*/ 8 h 23"/>
                <a:gd name="T12" fmla="*/ 0 w 15"/>
                <a:gd name="T13" fmla="*/ 8 h 23"/>
                <a:gd name="T14" fmla="*/ 0 w 15"/>
                <a:gd name="T15" fmla="*/ 8 h 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" h="23">
                  <a:moveTo>
                    <a:pt x="0" y="8"/>
                  </a:moveTo>
                  <a:lnTo>
                    <a:pt x="15" y="0"/>
                  </a:lnTo>
                  <a:lnTo>
                    <a:pt x="14" y="14"/>
                  </a:lnTo>
                  <a:lnTo>
                    <a:pt x="0" y="23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1D297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8" name="Freeform 180"/>
            <p:cNvSpPr>
              <a:spLocks/>
            </p:cNvSpPr>
            <p:nvPr/>
          </p:nvSpPr>
          <p:spPr bwMode="auto">
            <a:xfrm>
              <a:off x="4832" y="636"/>
              <a:ext cx="123" cy="71"/>
            </a:xfrm>
            <a:custGeom>
              <a:avLst/>
              <a:gdLst>
                <a:gd name="T0" fmla="*/ 0 w 123"/>
                <a:gd name="T1" fmla="*/ 9 h 71"/>
                <a:gd name="T2" fmla="*/ 14 w 123"/>
                <a:gd name="T3" fmla="*/ 0 h 71"/>
                <a:gd name="T4" fmla="*/ 123 w 123"/>
                <a:gd name="T5" fmla="*/ 62 h 71"/>
                <a:gd name="T6" fmla="*/ 108 w 123"/>
                <a:gd name="T7" fmla="*/ 71 h 71"/>
                <a:gd name="T8" fmla="*/ 0 w 123"/>
                <a:gd name="T9" fmla="*/ 9 h 71"/>
                <a:gd name="T10" fmla="*/ 0 w 123"/>
                <a:gd name="T11" fmla="*/ 9 h 71"/>
                <a:gd name="T12" fmla="*/ 0 w 123"/>
                <a:gd name="T13" fmla="*/ 9 h 71"/>
                <a:gd name="T14" fmla="*/ 0 w 123"/>
                <a:gd name="T15" fmla="*/ 9 h 7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3" h="71">
                  <a:moveTo>
                    <a:pt x="0" y="9"/>
                  </a:moveTo>
                  <a:lnTo>
                    <a:pt x="14" y="0"/>
                  </a:lnTo>
                  <a:lnTo>
                    <a:pt x="123" y="62"/>
                  </a:lnTo>
                  <a:lnTo>
                    <a:pt x="108" y="71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4D61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9" name="Freeform 181"/>
            <p:cNvSpPr>
              <a:spLocks/>
            </p:cNvSpPr>
            <p:nvPr/>
          </p:nvSpPr>
          <p:spPr bwMode="auto">
            <a:xfrm>
              <a:off x="4959" y="687"/>
              <a:ext cx="15" cy="234"/>
            </a:xfrm>
            <a:custGeom>
              <a:avLst/>
              <a:gdLst>
                <a:gd name="T0" fmla="*/ 1 w 15"/>
                <a:gd name="T1" fmla="*/ 8 h 234"/>
                <a:gd name="T2" fmla="*/ 15 w 15"/>
                <a:gd name="T3" fmla="*/ 0 h 234"/>
                <a:gd name="T4" fmla="*/ 14 w 15"/>
                <a:gd name="T5" fmla="*/ 226 h 234"/>
                <a:gd name="T6" fmla="*/ 0 w 15"/>
                <a:gd name="T7" fmla="*/ 234 h 234"/>
                <a:gd name="T8" fmla="*/ 1 w 15"/>
                <a:gd name="T9" fmla="*/ 8 h 234"/>
                <a:gd name="T10" fmla="*/ 1 w 15"/>
                <a:gd name="T11" fmla="*/ 8 h 234"/>
                <a:gd name="T12" fmla="*/ 1 w 15"/>
                <a:gd name="T13" fmla="*/ 8 h 234"/>
                <a:gd name="T14" fmla="*/ 1 w 15"/>
                <a:gd name="T15" fmla="*/ 8 h 23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" h="234">
                  <a:moveTo>
                    <a:pt x="1" y="8"/>
                  </a:moveTo>
                  <a:lnTo>
                    <a:pt x="15" y="0"/>
                  </a:lnTo>
                  <a:lnTo>
                    <a:pt x="14" y="226"/>
                  </a:lnTo>
                  <a:lnTo>
                    <a:pt x="0" y="234"/>
                  </a:lnTo>
                  <a:lnTo>
                    <a:pt x="1" y="8"/>
                  </a:lnTo>
                  <a:close/>
                </a:path>
              </a:pathLst>
            </a:custGeom>
            <a:solidFill>
              <a:srgbClr val="1D297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0" name="Freeform 182"/>
            <p:cNvSpPr>
              <a:spLocks/>
            </p:cNvSpPr>
            <p:nvPr/>
          </p:nvSpPr>
          <p:spPr bwMode="auto">
            <a:xfrm>
              <a:off x="4814" y="603"/>
              <a:ext cx="160" cy="92"/>
            </a:xfrm>
            <a:custGeom>
              <a:avLst/>
              <a:gdLst>
                <a:gd name="T0" fmla="*/ 0 w 160"/>
                <a:gd name="T1" fmla="*/ 8 h 92"/>
                <a:gd name="T2" fmla="*/ 14 w 160"/>
                <a:gd name="T3" fmla="*/ 0 h 92"/>
                <a:gd name="T4" fmla="*/ 160 w 160"/>
                <a:gd name="T5" fmla="*/ 84 h 92"/>
                <a:gd name="T6" fmla="*/ 146 w 160"/>
                <a:gd name="T7" fmla="*/ 92 h 92"/>
                <a:gd name="T8" fmla="*/ 0 w 160"/>
                <a:gd name="T9" fmla="*/ 8 h 92"/>
                <a:gd name="T10" fmla="*/ 0 w 160"/>
                <a:gd name="T11" fmla="*/ 8 h 92"/>
                <a:gd name="T12" fmla="*/ 0 w 160"/>
                <a:gd name="T13" fmla="*/ 8 h 92"/>
                <a:gd name="T14" fmla="*/ 0 w 160"/>
                <a:gd name="T15" fmla="*/ 8 h 9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60" h="92">
                  <a:moveTo>
                    <a:pt x="0" y="8"/>
                  </a:moveTo>
                  <a:lnTo>
                    <a:pt x="14" y="0"/>
                  </a:lnTo>
                  <a:lnTo>
                    <a:pt x="160" y="84"/>
                  </a:lnTo>
                  <a:lnTo>
                    <a:pt x="146" y="92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4D61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1" name="Freeform 183"/>
            <p:cNvSpPr>
              <a:spLocks noEditPoints="1"/>
            </p:cNvSpPr>
            <p:nvPr/>
          </p:nvSpPr>
          <p:spPr bwMode="auto">
            <a:xfrm>
              <a:off x="4812" y="611"/>
              <a:ext cx="148" cy="423"/>
            </a:xfrm>
            <a:custGeom>
              <a:avLst/>
              <a:gdLst>
                <a:gd name="T0" fmla="*/ 147 w 148"/>
                <a:gd name="T1" fmla="*/ 310 h 423"/>
                <a:gd name="T2" fmla="*/ 39 w 148"/>
                <a:gd name="T3" fmla="*/ 248 h 423"/>
                <a:gd name="T4" fmla="*/ 39 w 148"/>
                <a:gd name="T5" fmla="*/ 256 h 423"/>
                <a:gd name="T6" fmla="*/ 147 w 148"/>
                <a:gd name="T7" fmla="*/ 319 h 423"/>
                <a:gd name="T8" fmla="*/ 147 w 148"/>
                <a:gd name="T9" fmla="*/ 326 h 423"/>
                <a:gd name="T10" fmla="*/ 39 w 148"/>
                <a:gd name="T11" fmla="*/ 264 h 423"/>
                <a:gd name="T12" fmla="*/ 39 w 148"/>
                <a:gd name="T13" fmla="*/ 273 h 423"/>
                <a:gd name="T14" fmla="*/ 147 w 148"/>
                <a:gd name="T15" fmla="*/ 335 h 423"/>
                <a:gd name="T16" fmla="*/ 147 w 148"/>
                <a:gd name="T17" fmla="*/ 343 h 423"/>
                <a:gd name="T18" fmla="*/ 39 w 148"/>
                <a:gd name="T19" fmla="*/ 281 h 423"/>
                <a:gd name="T20" fmla="*/ 39 w 148"/>
                <a:gd name="T21" fmla="*/ 290 h 423"/>
                <a:gd name="T22" fmla="*/ 147 w 148"/>
                <a:gd name="T23" fmla="*/ 352 h 423"/>
                <a:gd name="T24" fmla="*/ 147 w 148"/>
                <a:gd name="T25" fmla="*/ 360 h 423"/>
                <a:gd name="T26" fmla="*/ 39 w 148"/>
                <a:gd name="T27" fmla="*/ 297 h 423"/>
                <a:gd name="T28" fmla="*/ 39 w 148"/>
                <a:gd name="T29" fmla="*/ 306 h 423"/>
                <a:gd name="T30" fmla="*/ 147 w 148"/>
                <a:gd name="T31" fmla="*/ 369 h 423"/>
                <a:gd name="T32" fmla="*/ 147 w 148"/>
                <a:gd name="T33" fmla="*/ 376 h 423"/>
                <a:gd name="T34" fmla="*/ 39 w 148"/>
                <a:gd name="T35" fmla="*/ 314 h 423"/>
                <a:gd name="T36" fmla="*/ 39 w 148"/>
                <a:gd name="T37" fmla="*/ 323 h 423"/>
                <a:gd name="T38" fmla="*/ 147 w 148"/>
                <a:gd name="T39" fmla="*/ 385 h 423"/>
                <a:gd name="T40" fmla="*/ 147 w 148"/>
                <a:gd name="T41" fmla="*/ 392 h 423"/>
                <a:gd name="T42" fmla="*/ 39 w 148"/>
                <a:gd name="T43" fmla="*/ 330 h 423"/>
                <a:gd name="T44" fmla="*/ 39 w 148"/>
                <a:gd name="T45" fmla="*/ 339 h 423"/>
                <a:gd name="T46" fmla="*/ 147 w 148"/>
                <a:gd name="T47" fmla="*/ 401 h 423"/>
                <a:gd name="T48" fmla="*/ 147 w 148"/>
                <a:gd name="T49" fmla="*/ 423 h 423"/>
                <a:gd name="T50" fmla="*/ 0 w 148"/>
                <a:gd name="T51" fmla="*/ 340 h 423"/>
                <a:gd name="T52" fmla="*/ 2 w 148"/>
                <a:gd name="T53" fmla="*/ 0 h 423"/>
                <a:gd name="T54" fmla="*/ 148 w 148"/>
                <a:gd name="T55" fmla="*/ 84 h 423"/>
                <a:gd name="T56" fmla="*/ 147 w 148"/>
                <a:gd name="T57" fmla="*/ 310 h 423"/>
                <a:gd name="T58" fmla="*/ 147 w 148"/>
                <a:gd name="T59" fmla="*/ 310 h 423"/>
                <a:gd name="T60" fmla="*/ 147 w 148"/>
                <a:gd name="T61" fmla="*/ 310 h 423"/>
                <a:gd name="T62" fmla="*/ 147 w 148"/>
                <a:gd name="T63" fmla="*/ 310 h 423"/>
                <a:gd name="T64" fmla="*/ 20 w 148"/>
                <a:gd name="T65" fmla="*/ 34 h 423"/>
                <a:gd name="T66" fmla="*/ 128 w 148"/>
                <a:gd name="T67" fmla="*/ 96 h 423"/>
                <a:gd name="T68" fmla="*/ 128 w 148"/>
                <a:gd name="T69" fmla="*/ 82 h 423"/>
                <a:gd name="T70" fmla="*/ 20 w 148"/>
                <a:gd name="T71" fmla="*/ 19 h 423"/>
                <a:gd name="T72" fmla="*/ 20 w 148"/>
                <a:gd name="T73" fmla="*/ 34 h 42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48" h="423">
                  <a:moveTo>
                    <a:pt x="147" y="310"/>
                  </a:moveTo>
                  <a:lnTo>
                    <a:pt x="39" y="248"/>
                  </a:lnTo>
                  <a:lnTo>
                    <a:pt x="39" y="256"/>
                  </a:lnTo>
                  <a:lnTo>
                    <a:pt x="147" y="319"/>
                  </a:lnTo>
                  <a:lnTo>
                    <a:pt x="147" y="326"/>
                  </a:lnTo>
                  <a:lnTo>
                    <a:pt x="39" y="264"/>
                  </a:lnTo>
                  <a:lnTo>
                    <a:pt x="39" y="273"/>
                  </a:lnTo>
                  <a:lnTo>
                    <a:pt x="147" y="335"/>
                  </a:lnTo>
                  <a:lnTo>
                    <a:pt x="147" y="343"/>
                  </a:lnTo>
                  <a:lnTo>
                    <a:pt x="39" y="281"/>
                  </a:lnTo>
                  <a:lnTo>
                    <a:pt x="39" y="290"/>
                  </a:lnTo>
                  <a:lnTo>
                    <a:pt x="147" y="352"/>
                  </a:lnTo>
                  <a:lnTo>
                    <a:pt x="147" y="360"/>
                  </a:lnTo>
                  <a:lnTo>
                    <a:pt x="39" y="297"/>
                  </a:lnTo>
                  <a:lnTo>
                    <a:pt x="39" y="306"/>
                  </a:lnTo>
                  <a:lnTo>
                    <a:pt x="147" y="369"/>
                  </a:lnTo>
                  <a:lnTo>
                    <a:pt x="147" y="376"/>
                  </a:lnTo>
                  <a:lnTo>
                    <a:pt x="39" y="314"/>
                  </a:lnTo>
                  <a:lnTo>
                    <a:pt x="39" y="323"/>
                  </a:lnTo>
                  <a:lnTo>
                    <a:pt x="147" y="385"/>
                  </a:lnTo>
                  <a:lnTo>
                    <a:pt x="147" y="392"/>
                  </a:lnTo>
                  <a:lnTo>
                    <a:pt x="39" y="330"/>
                  </a:lnTo>
                  <a:lnTo>
                    <a:pt x="39" y="339"/>
                  </a:lnTo>
                  <a:lnTo>
                    <a:pt x="147" y="401"/>
                  </a:lnTo>
                  <a:lnTo>
                    <a:pt x="147" y="423"/>
                  </a:lnTo>
                  <a:lnTo>
                    <a:pt x="0" y="340"/>
                  </a:lnTo>
                  <a:lnTo>
                    <a:pt x="2" y="0"/>
                  </a:lnTo>
                  <a:lnTo>
                    <a:pt x="148" y="84"/>
                  </a:lnTo>
                  <a:lnTo>
                    <a:pt x="147" y="310"/>
                  </a:lnTo>
                  <a:close/>
                  <a:moveTo>
                    <a:pt x="20" y="34"/>
                  </a:moveTo>
                  <a:lnTo>
                    <a:pt x="128" y="96"/>
                  </a:lnTo>
                  <a:lnTo>
                    <a:pt x="128" y="82"/>
                  </a:lnTo>
                  <a:lnTo>
                    <a:pt x="20" y="19"/>
                  </a:lnTo>
                  <a:lnTo>
                    <a:pt x="20" y="34"/>
                  </a:lnTo>
                  <a:close/>
                </a:path>
              </a:pathLst>
            </a:custGeom>
            <a:solidFill>
              <a:srgbClr val="36458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" name="Freeform 184"/>
            <p:cNvSpPr>
              <a:spLocks noEditPoints="1"/>
            </p:cNvSpPr>
            <p:nvPr/>
          </p:nvSpPr>
          <p:spPr bwMode="auto">
            <a:xfrm>
              <a:off x="4812" y="611"/>
              <a:ext cx="148" cy="423"/>
            </a:xfrm>
            <a:custGeom>
              <a:avLst/>
              <a:gdLst>
                <a:gd name="T0" fmla="*/ 147 w 148"/>
                <a:gd name="T1" fmla="*/ 310 h 423"/>
                <a:gd name="T2" fmla="*/ 39 w 148"/>
                <a:gd name="T3" fmla="*/ 248 h 423"/>
                <a:gd name="T4" fmla="*/ 39 w 148"/>
                <a:gd name="T5" fmla="*/ 256 h 423"/>
                <a:gd name="T6" fmla="*/ 147 w 148"/>
                <a:gd name="T7" fmla="*/ 319 h 423"/>
                <a:gd name="T8" fmla="*/ 147 w 148"/>
                <a:gd name="T9" fmla="*/ 326 h 423"/>
                <a:gd name="T10" fmla="*/ 39 w 148"/>
                <a:gd name="T11" fmla="*/ 264 h 423"/>
                <a:gd name="T12" fmla="*/ 39 w 148"/>
                <a:gd name="T13" fmla="*/ 273 h 423"/>
                <a:gd name="T14" fmla="*/ 147 w 148"/>
                <a:gd name="T15" fmla="*/ 335 h 423"/>
                <a:gd name="T16" fmla="*/ 147 w 148"/>
                <a:gd name="T17" fmla="*/ 343 h 423"/>
                <a:gd name="T18" fmla="*/ 39 w 148"/>
                <a:gd name="T19" fmla="*/ 281 h 423"/>
                <a:gd name="T20" fmla="*/ 39 w 148"/>
                <a:gd name="T21" fmla="*/ 290 h 423"/>
                <a:gd name="T22" fmla="*/ 147 w 148"/>
                <a:gd name="T23" fmla="*/ 352 h 423"/>
                <a:gd name="T24" fmla="*/ 147 w 148"/>
                <a:gd name="T25" fmla="*/ 360 h 423"/>
                <a:gd name="T26" fmla="*/ 39 w 148"/>
                <a:gd name="T27" fmla="*/ 297 h 423"/>
                <a:gd name="T28" fmla="*/ 39 w 148"/>
                <a:gd name="T29" fmla="*/ 306 h 423"/>
                <a:gd name="T30" fmla="*/ 147 w 148"/>
                <a:gd name="T31" fmla="*/ 369 h 423"/>
                <a:gd name="T32" fmla="*/ 147 w 148"/>
                <a:gd name="T33" fmla="*/ 376 h 423"/>
                <a:gd name="T34" fmla="*/ 39 w 148"/>
                <a:gd name="T35" fmla="*/ 314 h 423"/>
                <a:gd name="T36" fmla="*/ 39 w 148"/>
                <a:gd name="T37" fmla="*/ 323 h 423"/>
                <a:gd name="T38" fmla="*/ 147 w 148"/>
                <a:gd name="T39" fmla="*/ 385 h 423"/>
                <a:gd name="T40" fmla="*/ 147 w 148"/>
                <a:gd name="T41" fmla="*/ 392 h 423"/>
                <a:gd name="T42" fmla="*/ 39 w 148"/>
                <a:gd name="T43" fmla="*/ 330 h 423"/>
                <a:gd name="T44" fmla="*/ 39 w 148"/>
                <a:gd name="T45" fmla="*/ 339 h 423"/>
                <a:gd name="T46" fmla="*/ 147 w 148"/>
                <a:gd name="T47" fmla="*/ 401 h 423"/>
                <a:gd name="T48" fmla="*/ 147 w 148"/>
                <a:gd name="T49" fmla="*/ 423 h 423"/>
                <a:gd name="T50" fmla="*/ 0 w 148"/>
                <a:gd name="T51" fmla="*/ 340 h 423"/>
                <a:gd name="T52" fmla="*/ 2 w 148"/>
                <a:gd name="T53" fmla="*/ 0 h 423"/>
                <a:gd name="T54" fmla="*/ 148 w 148"/>
                <a:gd name="T55" fmla="*/ 84 h 423"/>
                <a:gd name="T56" fmla="*/ 147 w 148"/>
                <a:gd name="T57" fmla="*/ 310 h 423"/>
                <a:gd name="T58" fmla="*/ 147 w 148"/>
                <a:gd name="T59" fmla="*/ 310 h 423"/>
                <a:gd name="T60" fmla="*/ 147 w 148"/>
                <a:gd name="T61" fmla="*/ 310 h 423"/>
                <a:gd name="T62" fmla="*/ 147 w 148"/>
                <a:gd name="T63" fmla="*/ 310 h 423"/>
                <a:gd name="T64" fmla="*/ 20 w 148"/>
                <a:gd name="T65" fmla="*/ 34 h 423"/>
                <a:gd name="T66" fmla="*/ 128 w 148"/>
                <a:gd name="T67" fmla="*/ 96 h 423"/>
                <a:gd name="T68" fmla="*/ 128 w 148"/>
                <a:gd name="T69" fmla="*/ 82 h 423"/>
                <a:gd name="T70" fmla="*/ 20 w 148"/>
                <a:gd name="T71" fmla="*/ 19 h 423"/>
                <a:gd name="T72" fmla="*/ 20 w 148"/>
                <a:gd name="T73" fmla="*/ 34 h 42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48" h="423">
                  <a:moveTo>
                    <a:pt x="147" y="310"/>
                  </a:moveTo>
                  <a:lnTo>
                    <a:pt x="39" y="248"/>
                  </a:lnTo>
                  <a:lnTo>
                    <a:pt x="39" y="256"/>
                  </a:lnTo>
                  <a:lnTo>
                    <a:pt x="147" y="319"/>
                  </a:lnTo>
                  <a:lnTo>
                    <a:pt x="147" y="326"/>
                  </a:lnTo>
                  <a:lnTo>
                    <a:pt x="39" y="264"/>
                  </a:lnTo>
                  <a:lnTo>
                    <a:pt x="39" y="273"/>
                  </a:lnTo>
                  <a:lnTo>
                    <a:pt x="147" y="335"/>
                  </a:lnTo>
                  <a:lnTo>
                    <a:pt x="147" y="343"/>
                  </a:lnTo>
                  <a:lnTo>
                    <a:pt x="39" y="281"/>
                  </a:lnTo>
                  <a:lnTo>
                    <a:pt x="39" y="290"/>
                  </a:lnTo>
                  <a:lnTo>
                    <a:pt x="147" y="352"/>
                  </a:lnTo>
                  <a:lnTo>
                    <a:pt x="147" y="360"/>
                  </a:lnTo>
                  <a:lnTo>
                    <a:pt x="39" y="297"/>
                  </a:lnTo>
                  <a:lnTo>
                    <a:pt x="39" y="306"/>
                  </a:lnTo>
                  <a:lnTo>
                    <a:pt x="147" y="369"/>
                  </a:lnTo>
                  <a:lnTo>
                    <a:pt x="147" y="376"/>
                  </a:lnTo>
                  <a:lnTo>
                    <a:pt x="39" y="314"/>
                  </a:lnTo>
                  <a:lnTo>
                    <a:pt x="39" y="323"/>
                  </a:lnTo>
                  <a:lnTo>
                    <a:pt x="147" y="385"/>
                  </a:lnTo>
                  <a:lnTo>
                    <a:pt x="147" y="392"/>
                  </a:lnTo>
                  <a:lnTo>
                    <a:pt x="39" y="330"/>
                  </a:lnTo>
                  <a:lnTo>
                    <a:pt x="39" y="339"/>
                  </a:lnTo>
                  <a:lnTo>
                    <a:pt x="147" y="401"/>
                  </a:lnTo>
                  <a:lnTo>
                    <a:pt x="147" y="423"/>
                  </a:lnTo>
                  <a:lnTo>
                    <a:pt x="0" y="340"/>
                  </a:lnTo>
                  <a:lnTo>
                    <a:pt x="2" y="0"/>
                  </a:lnTo>
                  <a:lnTo>
                    <a:pt x="148" y="84"/>
                  </a:lnTo>
                  <a:lnTo>
                    <a:pt x="147" y="310"/>
                  </a:lnTo>
                  <a:moveTo>
                    <a:pt x="20" y="34"/>
                  </a:moveTo>
                  <a:lnTo>
                    <a:pt x="128" y="96"/>
                  </a:lnTo>
                  <a:lnTo>
                    <a:pt x="128" y="82"/>
                  </a:lnTo>
                  <a:lnTo>
                    <a:pt x="20" y="19"/>
                  </a:lnTo>
                  <a:lnTo>
                    <a:pt x="20" y="3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" name="Freeform 185"/>
            <p:cNvSpPr>
              <a:spLocks/>
            </p:cNvSpPr>
            <p:nvPr/>
          </p:nvSpPr>
          <p:spPr bwMode="auto">
            <a:xfrm>
              <a:off x="4959" y="639"/>
              <a:ext cx="15" cy="51"/>
            </a:xfrm>
            <a:custGeom>
              <a:avLst/>
              <a:gdLst>
                <a:gd name="T0" fmla="*/ 0 w 15"/>
                <a:gd name="T1" fmla="*/ 8 h 51"/>
                <a:gd name="T2" fmla="*/ 15 w 15"/>
                <a:gd name="T3" fmla="*/ 0 h 51"/>
                <a:gd name="T4" fmla="*/ 14 w 15"/>
                <a:gd name="T5" fmla="*/ 43 h 51"/>
                <a:gd name="T6" fmla="*/ 0 w 15"/>
                <a:gd name="T7" fmla="*/ 51 h 51"/>
                <a:gd name="T8" fmla="*/ 0 w 15"/>
                <a:gd name="T9" fmla="*/ 8 h 51"/>
                <a:gd name="T10" fmla="*/ 0 w 15"/>
                <a:gd name="T11" fmla="*/ 8 h 51"/>
                <a:gd name="T12" fmla="*/ 0 w 15"/>
                <a:gd name="T13" fmla="*/ 8 h 51"/>
                <a:gd name="T14" fmla="*/ 0 w 15"/>
                <a:gd name="T15" fmla="*/ 8 h 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" h="51">
                  <a:moveTo>
                    <a:pt x="0" y="8"/>
                  </a:moveTo>
                  <a:lnTo>
                    <a:pt x="15" y="0"/>
                  </a:lnTo>
                  <a:lnTo>
                    <a:pt x="14" y="43"/>
                  </a:lnTo>
                  <a:lnTo>
                    <a:pt x="0" y="51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1D297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" name="Freeform 186"/>
            <p:cNvSpPr>
              <a:spLocks/>
            </p:cNvSpPr>
            <p:nvPr/>
          </p:nvSpPr>
          <p:spPr bwMode="auto">
            <a:xfrm>
              <a:off x="4814" y="556"/>
              <a:ext cx="160" cy="91"/>
            </a:xfrm>
            <a:custGeom>
              <a:avLst/>
              <a:gdLst>
                <a:gd name="T0" fmla="*/ 0 w 160"/>
                <a:gd name="T1" fmla="*/ 8 h 91"/>
                <a:gd name="T2" fmla="*/ 15 w 160"/>
                <a:gd name="T3" fmla="*/ 0 h 91"/>
                <a:gd name="T4" fmla="*/ 160 w 160"/>
                <a:gd name="T5" fmla="*/ 83 h 91"/>
                <a:gd name="T6" fmla="*/ 145 w 160"/>
                <a:gd name="T7" fmla="*/ 91 h 91"/>
                <a:gd name="T8" fmla="*/ 0 w 160"/>
                <a:gd name="T9" fmla="*/ 8 h 91"/>
                <a:gd name="T10" fmla="*/ 0 w 160"/>
                <a:gd name="T11" fmla="*/ 8 h 91"/>
                <a:gd name="T12" fmla="*/ 0 w 160"/>
                <a:gd name="T13" fmla="*/ 8 h 91"/>
                <a:gd name="T14" fmla="*/ 0 w 160"/>
                <a:gd name="T15" fmla="*/ 8 h 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60" h="91">
                  <a:moveTo>
                    <a:pt x="0" y="8"/>
                  </a:moveTo>
                  <a:lnTo>
                    <a:pt x="15" y="0"/>
                  </a:lnTo>
                  <a:lnTo>
                    <a:pt x="160" y="83"/>
                  </a:lnTo>
                  <a:lnTo>
                    <a:pt x="145" y="91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4D61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" name="Freeform 187"/>
            <p:cNvSpPr>
              <a:spLocks/>
            </p:cNvSpPr>
            <p:nvPr/>
          </p:nvSpPr>
          <p:spPr bwMode="auto">
            <a:xfrm>
              <a:off x="4814" y="564"/>
              <a:ext cx="145" cy="126"/>
            </a:xfrm>
            <a:custGeom>
              <a:avLst/>
              <a:gdLst>
                <a:gd name="T0" fmla="*/ 145 w 145"/>
                <a:gd name="T1" fmla="*/ 83 h 126"/>
                <a:gd name="T2" fmla="*/ 145 w 145"/>
                <a:gd name="T3" fmla="*/ 126 h 126"/>
                <a:gd name="T4" fmla="*/ 0 w 145"/>
                <a:gd name="T5" fmla="*/ 43 h 126"/>
                <a:gd name="T6" fmla="*/ 0 w 145"/>
                <a:gd name="T7" fmla="*/ 0 h 126"/>
                <a:gd name="T8" fmla="*/ 145 w 145"/>
                <a:gd name="T9" fmla="*/ 83 h 126"/>
                <a:gd name="T10" fmla="*/ 145 w 145"/>
                <a:gd name="T11" fmla="*/ 83 h 126"/>
                <a:gd name="T12" fmla="*/ 145 w 145"/>
                <a:gd name="T13" fmla="*/ 83 h 126"/>
                <a:gd name="T14" fmla="*/ 145 w 145"/>
                <a:gd name="T15" fmla="*/ 83 h 12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5" h="126">
                  <a:moveTo>
                    <a:pt x="145" y="83"/>
                  </a:moveTo>
                  <a:lnTo>
                    <a:pt x="145" y="126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45" y="83"/>
                  </a:lnTo>
                  <a:close/>
                </a:path>
              </a:pathLst>
            </a:custGeom>
            <a:solidFill>
              <a:srgbClr val="36458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6" name="TextBox 535"/>
          <p:cNvSpPr txBox="1"/>
          <p:nvPr/>
        </p:nvSpPr>
        <p:spPr>
          <a:xfrm>
            <a:off x="8425541" y="2626692"/>
            <a:ext cx="432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AS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grpSp>
        <p:nvGrpSpPr>
          <p:cNvPr id="537" name="Group 524"/>
          <p:cNvGrpSpPr>
            <a:grpSpLocks noChangeAspect="1"/>
          </p:cNvGrpSpPr>
          <p:nvPr/>
        </p:nvGrpSpPr>
        <p:grpSpPr bwMode="auto">
          <a:xfrm>
            <a:off x="1214414" y="5843292"/>
            <a:ext cx="571504" cy="336641"/>
            <a:chOff x="3552" y="336"/>
            <a:chExt cx="673" cy="499"/>
          </a:xfrm>
        </p:grpSpPr>
        <p:sp>
          <p:nvSpPr>
            <p:cNvPr id="538" name="AutoShape 525"/>
            <p:cNvSpPr>
              <a:spLocks noChangeAspect="1" noChangeArrowheads="1" noTextEdit="1"/>
            </p:cNvSpPr>
            <p:nvPr/>
          </p:nvSpPr>
          <p:spPr bwMode="auto">
            <a:xfrm>
              <a:off x="3552" y="336"/>
              <a:ext cx="673" cy="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9" name="Freeform 526"/>
            <p:cNvSpPr>
              <a:spLocks/>
            </p:cNvSpPr>
            <p:nvPr/>
          </p:nvSpPr>
          <p:spPr bwMode="auto">
            <a:xfrm>
              <a:off x="3939" y="611"/>
              <a:ext cx="274" cy="218"/>
            </a:xfrm>
            <a:custGeom>
              <a:avLst/>
              <a:gdLst>
                <a:gd name="T0" fmla="*/ 274 w 274"/>
                <a:gd name="T1" fmla="*/ 0 h 218"/>
                <a:gd name="T2" fmla="*/ 274 w 274"/>
                <a:gd name="T3" fmla="*/ 60 h 218"/>
                <a:gd name="T4" fmla="*/ 0 w 274"/>
                <a:gd name="T5" fmla="*/ 218 h 218"/>
                <a:gd name="T6" fmla="*/ 274 w 274"/>
                <a:gd name="T7" fmla="*/ 0 h 218"/>
                <a:gd name="T8" fmla="*/ 274 w 274"/>
                <a:gd name="T9" fmla="*/ 0 h 218"/>
                <a:gd name="T10" fmla="*/ 274 w 274"/>
                <a:gd name="T11" fmla="*/ 0 h 2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4" h="218">
                  <a:moveTo>
                    <a:pt x="274" y="0"/>
                  </a:moveTo>
                  <a:lnTo>
                    <a:pt x="274" y="60"/>
                  </a:lnTo>
                  <a:lnTo>
                    <a:pt x="0" y="21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0B2F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0" name="Freeform 527"/>
            <p:cNvSpPr>
              <a:spLocks/>
            </p:cNvSpPr>
            <p:nvPr/>
          </p:nvSpPr>
          <p:spPr bwMode="auto">
            <a:xfrm>
              <a:off x="3561" y="597"/>
              <a:ext cx="21" cy="69"/>
            </a:xfrm>
            <a:custGeom>
              <a:avLst/>
              <a:gdLst>
                <a:gd name="T0" fmla="*/ 18 w 48"/>
                <a:gd name="T1" fmla="*/ 27 h 156"/>
                <a:gd name="T2" fmla="*/ 21 w 48"/>
                <a:gd name="T3" fmla="*/ 69 h 156"/>
                <a:gd name="T4" fmla="*/ 3 w 48"/>
                <a:gd name="T5" fmla="*/ 41 h 156"/>
                <a:gd name="T6" fmla="*/ 0 w 48"/>
                <a:gd name="T7" fmla="*/ 0 h 156"/>
                <a:gd name="T8" fmla="*/ 18 w 48"/>
                <a:gd name="T9" fmla="*/ 27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" h="156">
                  <a:moveTo>
                    <a:pt x="41" y="62"/>
                  </a:moveTo>
                  <a:cubicBezTo>
                    <a:pt x="48" y="156"/>
                    <a:pt x="48" y="156"/>
                    <a:pt x="48" y="156"/>
                  </a:cubicBezTo>
                  <a:cubicBezTo>
                    <a:pt x="21" y="140"/>
                    <a:pt x="9" y="117"/>
                    <a:pt x="7" y="9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24"/>
                    <a:pt x="14" y="47"/>
                    <a:pt x="41" y="62"/>
                  </a:cubicBezTo>
                </a:path>
              </a:pathLst>
            </a:custGeom>
            <a:solidFill>
              <a:srgbClr val="36458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1" name="Freeform 528"/>
            <p:cNvSpPr>
              <a:spLocks/>
            </p:cNvSpPr>
            <p:nvPr/>
          </p:nvSpPr>
          <p:spPr bwMode="auto">
            <a:xfrm>
              <a:off x="4194" y="579"/>
              <a:ext cx="32" cy="79"/>
            </a:xfrm>
            <a:custGeom>
              <a:avLst/>
              <a:gdLst>
                <a:gd name="T0" fmla="*/ 28 w 72"/>
                <a:gd name="T1" fmla="*/ 0 h 177"/>
                <a:gd name="T2" fmla="*/ 31 w 72"/>
                <a:gd name="T3" fmla="*/ 42 h 177"/>
                <a:gd name="T4" fmla="*/ 3 w 72"/>
                <a:gd name="T5" fmla="*/ 79 h 177"/>
                <a:gd name="T6" fmla="*/ 0 w 72"/>
                <a:gd name="T7" fmla="*/ 37 h 177"/>
                <a:gd name="T8" fmla="*/ 28 w 72"/>
                <a:gd name="T9" fmla="*/ 0 h 177"/>
                <a:gd name="T10" fmla="*/ 28 w 72"/>
                <a:gd name="T11" fmla="*/ 0 h 1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" h="177">
                  <a:moveTo>
                    <a:pt x="63" y="0"/>
                  </a:moveTo>
                  <a:cubicBezTo>
                    <a:pt x="70" y="93"/>
                    <a:pt x="70" y="93"/>
                    <a:pt x="70" y="93"/>
                  </a:cubicBezTo>
                  <a:cubicBezTo>
                    <a:pt x="72" y="123"/>
                    <a:pt x="48" y="150"/>
                    <a:pt x="7" y="177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41" y="57"/>
                    <a:pt x="65" y="29"/>
                    <a:pt x="63" y="0"/>
                  </a:cubicBezTo>
                  <a:cubicBezTo>
                    <a:pt x="63" y="0"/>
                    <a:pt x="63" y="0"/>
                    <a:pt x="63" y="0"/>
                  </a:cubicBezTo>
                  <a:close/>
                </a:path>
              </a:pathLst>
            </a:custGeom>
            <a:solidFill>
              <a:srgbClr val="17317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" name="Freeform 529"/>
            <p:cNvSpPr>
              <a:spLocks/>
            </p:cNvSpPr>
            <p:nvPr/>
          </p:nvSpPr>
          <p:spPr bwMode="auto">
            <a:xfrm>
              <a:off x="3579" y="624"/>
              <a:ext cx="267" cy="194"/>
            </a:xfrm>
            <a:custGeom>
              <a:avLst/>
              <a:gdLst>
                <a:gd name="T0" fmla="*/ 264 w 267"/>
                <a:gd name="T1" fmla="*/ 152 h 194"/>
                <a:gd name="T2" fmla="*/ 267 w 267"/>
                <a:gd name="T3" fmla="*/ 194 h 194"/>
                <a:gd name="T4" fmla="*/ 3 w 267"/>
                <a:gd name="T5" fmla="*/ 42 h 194"/>
                <a:gd name="T6" fmla="*/ 0 w 267"/>
                <a:gd name="T7" fmla="*/ 0 h 194"/>
                <a:gd name="T8" fmla="*/ 264 w 267"/>
                <a:gd name="T9" fmla="*/ 152 h 194"/>
                <a:gd name="T10" fmla="*/ 264 w 267"/>
                <a:gd name="T11" fmla="*/ 152 h 194"/>
                <a:gd name="T12" fmla="*/ 264 w 267"/>
                <a:gd name="T13" fmla="*/ 152 h 1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7" h="194">
                  <a:moveTo>
                    <a:pt x="264" y="152"/>
                  </a:moveTo>
                  <a:lnTo>
                    <a:pt x="267" y="194"/>
                  </a:lnTo>
                  <a:lnTo>
                    <a:pt x="3" y="42"/>
                  </a:lnTo>
                  <a:lnTo>
                    <a:pt x="0" y="0"/>
                  </a:lnTo>
                  <a:lnTo>
                    <a:pt x="264" y="152"/>
                  </a:lnTo>
                  <a:close/>
                </a:path>
              </a:pathLst>
            </a:custGeom>
            <a:solidFill>
              <a:srgbClr val="36458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" name="Freeform 530"/>
            <p:cNvSpPr>
              <a:spLocks/>
            </p:cNvSpPr>
            <p:nvPr/>
          </p:nvSpPr>
          <p:spPr bwMode="auto">
            <a:xfrm>
              <a:off x="3955" y="616"/>
              <a:ext cx="242" cy="204"/>
            </a:xfrm>
            <a:custGeom>
              <a:avLst/>
              <a:gdLst>
                <a:gd name="T0" fmla="*/ 239 w 242"/>
                <a:gd name="T1" fmla="*/ 0 h 204"/>
                <a:gd name="T2" fmla="*/ 242 w 242"/>
                <a:gd name="T3" fmla="*/ 42 h 204"/>
                <a:gd name="T4" fmla="*/ 3 w 242"/>
                <a:gd name="T5" fmla="*/ 204 h 204"/>
                <a:gd name="T6" fmla="*/ 0 w 242"/>
                <a:gd name="T7" fmla="*/ 163 h 204"/>
                <a:gd name="T8" fmla="*/ 239 w 242"/>
                <a:gd name="T9" fmla="*/ 0 h 204"/>
                <a:gd name="T10" fmla="*/ 239 w 242"/>
                <a:gd name="T11" fmla="*/ 0 h 204"/>
                <a:gd name="T12" fmla="*/ 239 w 242"/>
                <a:gd name="T13" fmla="*/ 0 h 2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2" h="204">
                  <a:moveTo>
                    <a:pt x="239" y="0"/>
                  </a:moveTo>
                  <a:lnTo>
                    <a:pt x="242" y="42"/>
                  </a:lnTo>
                  <a:lnTo>
                    <a:pt x="3" y="204"/>
                  </a:lnTo>
                  <a:lnTo>
                    <a:pt x="0" y="163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17317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" name="Freeform 531"/>
            <p:cNvSpPr>
              <a:spLocks/>
            </p:cNvSpPr>
            <p:nvPr/>
          </p:nvSpPr>
          <p:spPr bwMode="auto">
            <a:xfrm>
              <a:off x="3894" y="779"/>
              <a:ext cx="64" cy="56"/>
            </a:xfrm>
            <a:custGeom>
              <a:avLst/>
              <a:gdLst>
                <a:gd name="T0" fmla="*/ 61 w 145"/>
                <a:gd name="T1" fmla="*/ 0 h 126"/>
                <a:gd name="T2" fmla="*/ 56 w 145"/>
                <a:gd name="T3" fmla="*/ 3 h 126"/>
                <a:gd name="T4" fmla="*/ 42 w 145"/>
                <a:gd name="T5" fmla="*/ 9 h 126"/>
                <a:gd name="T6" fmla="*/ 34 w 145"/>
                <a:gd name="T7" fmla="*/ 12 h 126"/>
                <a:gd name="T8" fmla="*/ 27 w 145"/>
                <a:gd name="T9" fmla="*/ 13 h 126"/>
                <a:gd name="T10" fmla="*/ 21 w 145"/>
                <a:gd name="T11" fmla="*/ 14 h 126"/>
                <a:gd name="T12" fmla="*/ 14 w 145"/>
                <a:gd name="T13" fmla="*/ 15 h 126"/>
                <a:gd name="T14" fmla="*/ 8 w 145"/>
                <a:gd name="T15" fmla="*/ 15 h 126"/>
                <a:gd name="T16" fmla="*/ 0 w 145"/>
                <a:gd name="T17" fmla="*/ 14 h 126"/>
                <a:gd name="T18" fmla="*/ 3 w 145"/>
                <a:gd name="T19" fmla="*/ 56 h 126"/>
                <a:gd name="T20" fmla="*/ 11 w 145"/>
                <a:gd name="T21" fmla="*/ 56 h 126"/>
                <a:gd name="T22" fmla="*/ 17 w 145"/>
                <a:gd name="T23" fmla="*/ 56 h 126"/>
                <a:gd name="T24" fmla="*/ 24 w 145"/>
                <a:gd name="T25" fmla="*/ 56 h 126"/>
                <a:gd name="T26" fmla="*/ 30 w 145"/>
                <a:gd name="T27" fmla="*/ 55 h 126"/>
                <a:gd name="T28" fmla="*/ 37 w 145"/>
                <a:gd name="T29" fmla="*/ 53 h 126"/>
                <a:gd name="T30" fmla="*/ 45 w 145"/>
                <a:gd name="T31" fmla="*/ 51 h 126"/>
                <a:gd name="T32" fmla="*/ 59 w 145"/>
                <a:gd name="T33" fmla="*/ 44 h 126"/>
                <a:gd name="T34" fmla="*/ 64 w 145"/>
                <a:gd name="T35" fmla="*/ 41 h 126"/>
                <a:gd name="T36" fmla="*/ 61 w 145"/>
                <a:gd name="T37" fmla="*/ 0 h 126"/>
                <a:gd name="T38" fmla="*/ 61 w 145"/>
                <a:gd name="T39" fmla="*/ 0 h 12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45" h="126">
                  <a:moveTo>
                    <a:pt x="138" y="0"/>
                  </a:moveTo>
                  <a:cubicBezTo>
                    <a:pt x="134" y="3"/>
                    <a:pt x="130" y="5"/>
                    <a:pt x="126" y="7"/>
                  </a:cubicBezTo>
                  <a:cubicBezTo>
                    <a:pt x="116" y="13"/>
                    <a:pt x="106" y="18"/>
                    <a:pt x="95" y="21"/>
                  </a:cubicBezTo>
                  <a:cubicBezTo>
                    <a:pt x="89" y="23"/>
                    <a:pt x="83" y="25"/>
                    <a:pt x="77" y="27"/>
                  </a:cubicBezTo>
                  <a:cubicBezTo>
                    <a:pt x="71" y="28"/>
                    <a:pt x="66" y="29"/>
                    <a:pt x="61" y="30"/>
                  </a:cubicBezTo>
                  <a:cubicBezTo>
                    <a:pt x="56" y="31"/>
                    <a:pt x="51" y="31"/>
                    <a:pt x="47" y="32"/>
                  </a:cubicBezTo>
                  <a:cubicBezTo>
                    <a:pt x="42" y="32"/>
                    <a:pt x="37" y="32"/>
                    <a:pt x="32" y="33"/>
                  </a:cubicBezTo>
                  <a:cubicBezTo>
                    <a:pt x="27" y="33"/>
                    <a:pt x="22" y="33"/>
                    <a:pt x="17" y="33"/>
                  </a:cubicBezTo>
                  <a:cubicBezTo>
                    <a:pt x="11" y="32"/>
                    <a:pt x="6" y="32"/>
                    <a:pt x="0" y="31"/>
                  </a:cubicBezTo>
                  <a:cubicBezTo>
                    <a:pt x="7" y="125"/>
                    <a:pt x="7" y="125"/>
                    <a:pt x="7" y="125"/>
                  </a:cubicBezTo>
                  <a:cubicBezTo>
                    <a:pt x="13" y="125"/>
                    <a:pt x="18" y="125"/>
                    <a:pt x="24" y="126"/>
                  </a:cubicBezTo>
                  <a:cubicBezTo>
                    <a:pt x="29" y="126"/>
                    <a:pt x="34" y="126"/>
                    <a:pt x="39" y="126"/>
                  </a:cubicBezTo>
                  <a:cubicBezTo>
                    <a:pt x="44" y="126"/>
                    <a:pt x="49" y="125"/>
                    <a:pt x="54" y="125"/>
                  </a:cubicBezTo>
                  <a:cubicBezTo>
                    <a:pt x="59" y="124"/>
                    <a:pt x="63" y="124"/>
                    <a:pt x="68" y="123"/>
                  </a:cubicBezTo>
                  <a:cubicBezTo>
                    <a:pt x="73" y="122"/>
                    <a:pt x="79" y="121"/>
                    <a:pt x="84" y="120"/>
                  </a:cubicBezTo>
                  <a:cubicBezTo>
                    <a:pt x="90" y="118"/>
                    <a:pt x="96" y="117"/>
                    <a:pt x="102" y="115"/>
                  </a:cubicBezTo>
                  <a:cubicBezTo>
                    <a:pt x="113" y="111"/>
                    <a:pt x="124" y="106"/>
                    <a:pt x="133" y="100"/>
                  </a:cubicBezTo>
                  <a:cubicBezTo>
                    <a:pt x="137" y="98"/>
                    <a:pt x="141" y="96"/>
                    <a:pt x="145" y="93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lose/>
                </a:path>
              </a:pathLst>
            </a:custGeom>
            <a:solidFill>
              <a:srgbClr val="223E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5" name="Freeform 532"/>
            <p:cNvSpPr>
              <a:spLocks/>
            </p:cNvSpPr>
            <p:nvPr/>
          </p:nvSpPr>
          <p:spPr bwMode="auto">
            <a:xfrm>
              <a:off x="3843" y="776"/>
              <a:ext cx="54" cy="59"/>
            </a:xfrm>
            <a:custGeom>
              <a:avLst/>
              <a:gdLst>
                <a:gd name="T0" fmla="*/ 30 w 121"/>
                <a:gd name="T1" fmla="*/ 13 h 132"/>
                <a:gd name="T2" fmla="*/ 0 w 121"/>
                <a:gd name="T3" fmla="*/ 0 h 132"/>
                <a:gd name="T4" fmla="*/ 3 w 121"/>
                <a:gd name="T5" fmla="*/ 42 h 132"/>
                <a:gd name="T6" fmla="*/ 33 w 121"/>
                <a:gd name="T7" fmla="*/ 55 h 132"/>
                <a:gd name="T8" fmla="*/ 45 w 121"/>
                <a:gd name="T9" fmla="*/ 58 h 132"/>
                <a:gd name="T10" fmla="*/ 54 w 121"/>
                <a:gd name="T11" fmla="*/ 59 h 132"/>
                <a:gd name="T12" fmla="*/ 51 w 121"/>
                <a:gd name="T13" fmla="*/ 17 h 132"/>
                <a:gd name="T14" fmla="*/ 42 w 121"/>
                <a:gd name="T15" fmla="*/ 16 h 132"/>
                <a:gd name="T16" fmla="*/ 30 w 121"/>
                <a:gd name="T17" fmla="*/ 13 h 132"/>
                <a:gd name="T18" fmla="*/ 30 w 121"/>
                <a:gd name="T19" fmla="*/ 13 h 1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1" h="132">
                  <a:moveTo>
                    <a:pt x="67" y="29"/>
                  </a:moveTo>
                  <a:cubicBezTo>
                    <a:pt x="45" y="23"/>
                    <a:pt x="22" y="13"/>
                    <a:pt x="0" y="0"/>
                  </a:cubicBezTo>
                  <a:cubicBezTo>
                    <a:pt x="7" y="94"/>
                    <a:pt x="7" y="94"/>
                    <a:pt x="7" y="94"/>
                  </a:cubicBezTo>
                  <a:cubicBezTo>
                    <a:pt x="29" y="107"/>
                    <a:pt x="52" y="116"/>
                    <a:pt x="74" y="123"/>
                  </a:cubicBezTo>
                  <a:cubicBezTo>
                    <a:pt x="83" y="125"/>
                    <a:pt x="92" y="127"/>
                    <a:pt x="101" y="129"/>
                  </a:cubicBezTo>
                  <a:cubicBezTo>
                    <a:pt x="108" y="130"/>
                    <a:pt x="114" y="131"/>
                    <a:pt x="121" y="132"/>
                  </a:cubicBezTo>
                  <a:cubicBezTo>
                    <a:pt x="114" y="38"/>
                    <a:pt x="114" y="38"/>
                    <a:pt x="114" y="38"/>
                  </a:cubicBezTo>
                  <a:cubicBezTo>
                    <a:pt x="107" y="38"/>
                    <a:pt x="101" y="37"/>
                    <a:pt x="94" y="36"/>
                  </a:cubicBezTo>
                  <a:cubicBezTo>
                    <a:pt x="85" y="34"/>
                    <a:pt x="76" y="32"/>
                    <a:pt x="67" y="29"/>
                  </a:cubicBezTo>
                  <a:cubicBezTo>
                    <a:pt x="67" y="29"/>
                    <a:pt x="67" y="29"/>
                    <a:pt x="67" y="29"/>
                  </a:cubicBezTo>
                  <a:close/>
                </a:path>
              </a:pathLst>
            </a:custGeom>
            <a:solidFill>
              <a:srgbClr val="36458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6" name="Freeform 533"/>
            <p:cNvSpPr>
              <a:spLocks/>
            </p:cNvSpPr>
            <p:nvPr/>
          </p:nvSpPr>
          <p:spPr bwMode="auto">
            <a:xfrm>
              <a:off x="3551" y="378"/>
              <a:ext cx="686" cy="422"/>
            </a:xfrm>
            <a:custGeom>
              <a:avLst/>
              <a:gdLst>
                <a:gd name="T0" fmla="*/ 633 w 1546"/>
                <a:gd name="T1" fmla="*/ 161 h 953"/>
                <a:gd name="T2" fmla="*/ 643 w 1546"/>
                <a:gd name="T3" fmla="*/ 238 h 953"/>
                <a:gd name="T4" fmla="*/ 404 w 1546"/>
                <a:gd name="T5" fmla="*/ 401 h 953"/>
                <a:gd name="T6" fmla="*/ 292 w 1546"/>
                <a:gd name="T7" fmla="*/ 398 h 953"/>
                <a:gd name="T8" fmla="*/ 28 w 1546"/>
                <a:gd name="T9" fmla="*/ 246 h 953"/>
                <a:gd name="T10" fmla="*/ 28 w 1546"/>
                <a:gd name="T11" fmla="*/ 180 h 953"/>
                <a:gd name="T12" fmla="*/ 254 w 1546"/>
                <a:gd name="T13" fmla="*/ 27 h 953"/>
                <a:gd name="T14" fmla="*/ 388 w 1546"/>
                <a:gd name="T15" fmla="*/ 26 h 953"/>
                <a:gd name="T16" fmla="*/ 633 w 1546"/>
                <a:gd name="T17" fmla="*/ 161 h 953"/>
                <a:gd name="T18" fmla="*/ 633 w 1546"/>
                <a:gd name="T19" fmla="*/ 161 h 9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46" h="953">
                  <a:moveTo>
                    <a:pt x="1427" y="363"/>
                  </a:moveTo>
                  <a:cubicBezTo>
                    <a:pt x="1546" y="432"/>
                    <a:pt x="1529" y="484"/>
                    <a:pt x="1450" y="538"/>
                  </a:cubicBezTo>
                  <a:cubicBezTo>
                    <a:pt x="911" y="906"/>
                    <a:pt x="911" y="906"/>
                    <a:pt x="911" y="906"/>
                  </a:cubicBezTo>
                  <a:cubicBezTo>
                    <a:pt x="849" y="948"/>
                    <a:pt x="751" y="953"/>
                    <a:pt x="659" y="899"/>
                  </a:cubicBezTo>
                  <a:cubicBezTo>
                    <a:pt x="63" y="555"/>
                    <a:pt x="63" y="555"/>
                    <a:pt x="63" y="555"/>
                  </a:cubicBezTo>
                  <a:cubicBezTo>
                    <a:pt x="0" y="519"/>
                    <a:pt x="17" y="439"/>
                    <a:pt x="63" y="407"/>
                  </a:cubicBezTo>
                  <a:cubicBezTo>
                    <a:pt x="573" y="60"/>
                    <a:pt x="573" y="60"/>
                    <a:pt x="573" y="60"/>
                  </a:cubicBezTo>
                  <a:cubicBezTo>
                    <a:pt x="627" y="23"/>
                    <a:pt x="772" y="0"/>
                    <a:pt x="874" y="59"/>
                  </a:cubicBezTo>
                  <a:cubicBezTo>
                    <a:pt x="1427" y="363"/>
                    <a:pt x="1427" y="363"/>
                    <a:pt x="1427" y="363"/>
                  </a:cubicBezTo>
                  <a:cubicBezTo>
                    <a:pt x="1427" y="363"/>
                    <a:pt x="1427" y="363"/>
                    <a:pt x="1427" y="363"/>
                  </a:cubicBezTo>
                  <a:close/>
                </a:path>
              </a:pathLst>
            </a:custGeom>
            <a:solidFill>
              <a:srgbClr val="4F64A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7" name="Freeform 534"/>
            <p:cNvSpPr>
              <a:spLocks/>
            </p:cNvSpPr>
            <p:nvPr/>
          </p:nvSpPr>
          <p:spPr bwMode="auto">
            <a:xfrm>
              <a:off x="3665" y="434"/>
              <a:ext cx="227" cy="172"/>
            </a:xfrm>
            <a:custGeom>
              <a:avLst/>
              <a:gdLst>
                <a:gd name="T0" fmla="*/ 227 w 511"/>
                <a:gd name="T1" fmla="*/ 41 h 389"/>
                <a:gd name="T2" fmla="*/ 120 w 511"/>
                <a:gd name="T3" fmla="*/ 95 h 389"/>
                <a:gd name="T4" fmla="*/ 40 w 511"/>
                <a:gd name="T5" fmla="*/ 172 h 389"/>
                <a:gd name="T6" fmla="*/ 0 w 511"/>
                <a:gd name="T7" fmla="*/ 143 h 389"/>
                <a:gd name="T8" fmla="*/ 164 w 511"/>
                <a:gd name="T9" fmla="*/ 0 h 389"/>
                <a:gd name="T10" fmla="*/ 227 w 511"/>
                <a:gd name="T11" fmla="*/ 41 h 389"/>
                <a:gd name="T12" fmla="*/ 227 w 511"/>
                <a:gd name="T13" fmla="*/ 41 h 3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11" h="389">
                  <a:moveTo>
                    <a:pt x="511" y="92"/>
                  </a:moveTo>
                  <a:cubicBezTo>
                    <a:pt x="511" y="92"/>
                    <a:pt x="366" y="146"/>
                    <a:pt x="271" y="214"/>
                  </a:cubicBezTo>
                  <a:cubicBezTo>
                    <a:pt x="180" y="281"/>
                    <a:pt x="89" y="389"/>
                    <a:pt x="89" y="389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369" y="0"/>
                    <a:pt x="369" y="0"/>
                    <a:pt x="369" y="0"/>
                  </a:cubicBezTo>
                  <a:cubicBezTo>
                    <a:pt x="511" y="92"/>
                    <a:pt x="511" y="92"/>
                    <a:pt x="511" y="92"/>
                  </a:cubicBezTo>
                  <a:cubicBezTo>
                    <a:pt x="511" y="92"/>
                    <a:pt x="511" y="92"/>
                    <a:pt x="511" y="92"/>
                  </a:cubicBezTo>
                  <a:close/>
                </a:path>
              </a:pathLst>
            </a:custGeom>
            <a:solidFill>
              <a:srgbClr val="182E7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8" name="Freeform 535"/>
            <p:cNvSpPr>
              <a:spLocks/>
            </p:cNvSpPr>
            <p:nvPr/>
          </p:nvSpPr>
          <p:spPr bwMode="auto">
            <a:xfrm>
              <a:off x="3839" y="405"/>
              <a:ext cx="131" cy="76"/>
            </a:xfrm>
            <a:custGeom>
              <a:avLst/>
              <a:gdLst>
                <a:gd name="T0" fmla="*/ 76 w 295"/>
                <a:gd name="T1" fmla="*/ 6 h 173"/>
                <a:gd name="T2" fmla="*/ 108 w 295"/>
                <a:gd name="T3" fmla="*/ 17 h 173"/>
                <a:gd name="T4" fmla="*/ 87 w 295"/>
                <a:gd name="T5" fmla="*/ 46 h 173"/>
                <a:gd name="T6" fmla="*/ 36 w 295"/>
                <a:gd name="T7" fmla="*/ 71 h 173"/>
                <a:gd name="T8" fmla="*/ 8 w 295"/>
                <a:gd name="T9" fmla="*/ 43 h 173"/>
                <a:gd name="T10" fmla="*/ 76 w 295"/>
                <a:gd name="T11" fmla="*/ 6 h 173"/>
                <a:gd name="T12" fmla="*/ 76 w 295"/>
                <a:gd name="T13" fmla="*/ 6 h 1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95" h="173">
                  <a:moveTo>
                    <a:pt x="171" y="13"/>
                  </a:moveTo>
                  <a:cubicBezTo>
                    <a:pt x="193" y="0"/>
                    <a:pt x="202" y="14"/>
                    <a:pt x="244" y="38"/>
                  </a:cubicBezTo>
                  <a:cubicBezTo>
                    <a:pt x="295" y="67"/>
                    <a:pt x="219" y="89"/>
                    <a:pt x="197" y="105"/>
                  </a:cubicBezTo>
                  <a:cubicBezTo>
                    <a:pt x="134" y="151"/>
                    <a:pt x="125" y="173"/>
                    <a:pt x="82" y="161"/>
                  </a:cubicBezTo>
                  <a:cubicBezTo>
                    <a:pt x="28" y="146"/>
                    <a:pt x="0" y="103"/>
                    <a:pt x="17" y="99"/>
                  </a:cubicBezTo>
                  <a:cubicBezTo>
                    <a:pt x="55" y="89"/>
                    <a:pt x="159" y="19"/>
                    <a:pt x="171" y="13"/>
                  </a:cubicBezTo>
                  <a:cubicBezTo>
                    <a:pt x="171" y="13"/>
                    <a:pt x="171" y="13"/>
                    <a:pt x="171" y="13"/>
                  </a:cubicBezTo>
                  <a:close/>
                </a:path>
              </a:pathLst>
            </a:custGeom>
            <a:solidFill>
              <a:srgbClr val="14286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" name="Freeform 536"/>
            <p:cNvSpPr>
              <a:spLocks/>
            </p:cNvSpPr>
            <p:nvPr/>
          </p:nvSpPr>
          <p:spPr bwMode="auto">
            <a:xfrm>
              <a:off x="3592" y="574"/>
              <a:ext cx="131" cy="72"/>
            </a:xfrm>
            <a:custGeom>
              <a:avLst/>
              <a:gdLst>
                <a:gd name="T0" fmla="*/ 76 w 295"/>
                <a:gd name="T1" fmla="*/ 6 h 162"/>
                <a:gd name="T2" fmla="*/ 108 w 295"/>
                <a:gd name="T3" fmla="*/ 17 h 162"/>
                <a:gd name="T4" fmla="*/ 87 w 295"/>
                <a:gd name="T5" fmla="*/ 47 h 162"/>
                <a:gd name="T6" fmla="*/ 51 w 295"/>
                <a:gd name="T7" fmla="*/ 71 h 162"/>
                <a:gd name="T8" fmla="*/ 42 w 295"/>
                <a:gd name="T9" fmla="*/ 66 h 162"/>
                <a:gd name="T10" fmla="*/ 8 w 295"/>
                <a:gd name="T11" fmla="*/ 31 h 162"/>
                <a:gd name="T12" fmla="*/ 76 w 295"/>
                <a:gd name="T13" fmla="*/ 6 h 162"/>
                <a:gd name="T14" fmla="*/ 76 w 295"/>
                <a:gd name="T15" fmla="*/ 6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95" h="162">
                  <a:moveTo>
                    <a:pt x="171" y="13"/>
                  </a:moveTo>
                  <a:cubicBezTo>
                    <a:pt x="193" y="0"/>
                    <a:pt x="202" y="14"/>
                    <a:pt x="244" y="38"/>
                  </a:cubicBezTo>
                  <a:cubicBezTo>
                    <a:pt x="295" y="67"/>
                    <a:pt x="219" y="89"/>
                    <a:pt x="197" y="105"/>
                  </a:cubicBezTo>
                  <a:cubicBezTo>
                    <a:pt x="159" y="133"/>
                    <a:pt x="129" y="154"/>
                    <a:pt x="114" y="159"/>
                  </a:cubicBezTo>
                  <a:cubicBezTo>
                    <a:pt x="105" y="162"/>
                    <a:pt x="111" y="153"/>
                    <a:pt x="94" y="148"/>
                  </a:cubicBezTo>
                  <a:cubicBezTo>
                    <a:pt x="40" y="134"/>
                    <a:pt x="0" y="73"/>
                    <a:pt x="17" y="69"/>
                  </a:cubicBezTo>
                  <a:cubicBezTo>
                    <a:pt x="55" y="60"/>
                    <a:pt x="159" y="19"/>
                    <a:pt x="171" y="13"/>
                  </a:cubicBezTo>
                  <a:cubicBezTo>
                    <a:pt x="171" y="13"/>
                    <a:pt x="171" y="13"/>
                    <a:pt x="171" y="13"/>
                  </a:cubicBezTo>
                  <a:close/>
                </a:path>
              </a:pathLst>
            </a:custGeom>
            <a:solidFill>
              <a:srgbClr val="14286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0" name="Freeform 537"/>
            <p:cNvSpPr>
              <a:spLocks/>
            </p:cNvSpPr>
            <p:nvPr/>
          </p:nvSpPr>
          <p:spPr bwMode="auto">
            <a:xfrm>
              <a:off x="3570" y="609"/>
              <a:ext cx="71" cy="36"/>
            </a:xfrm>
            <a:custGeom>
              <a:avLst/>
              <a:gdLst>
                <a:gd name="T0" fmla="*/ 71 w 160"/>
                <a:gd name="T1" fmla="*/ 36 h 81"/>
                <a:gd name="T2" fmla="*/ 2 w 160"/>
                <a:gd name="T3" fmla="*/ 3 h 81"/>
                <a:gd name="T4" fmla="*/ 0 w 160"/>
                <a:gd name="T5" fmla="*/ 0 h 81"/>
                <a:gd name="T6" fmla="*/ 69 w 160"/>
                <a:gd name="T7" fmla="*/ 34 h 81"/>
                <a:gd name="T8" fmla="*/ 71 w 160"/>
                <a:gd name="T9" fmla="*/ 36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0" h="81">
                  <a:moveTo>
                    <a:pt x="160" y="81"/>
                  </a:moveTo>
                  <a:cubicBezTo>
                    <a:pt x="5" y="6"/>
                    <a:pt x="5" y="6"/>
                    <a:pt x="5" y="6"/>
                  </a:cubicBezTo>
                  <a:cubicBezTo>
                    <a:pt x="3" y="5"/>
                    <a:pt x="1" y="3"/>
                    <a:pt x="0" y="0"/>
                  </a:cubicBezTo>
                  <a:cubicBezTo>
                    <a:pt x="155" y="76"/>
                    <a:pt x="155" y="76"/>
                    <a:pt x="155" y="76"/>
                  </a:cubicBezTo>
                  <a:cubicBezTo>
                    <a:pt x="156" y="78"/>
                    <a:pt x="158" y="80"/>
                    <a:pt x="160" y="81"/>
                  </a:cubicBezTo>
                </a:path>
              </a:pathLst>
            </a:custGeom>
            <a:solidFill>
              <a:srgbClr val="14286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1" name="Freeform 538"/>
            <p:cNvSpPr>
              <a:spLocks/>
            </p:cNvSpPr>
            <p:nvPr/>
          </p:nvSpPr>
          <p:spPr bwMode="auto">
            <a:xfrm>
              <a:off x="3552" y="561"/>
              <a:ext cx="72" cy="43"/>
            </a:xfrm>
            <a:custGeom>
              <a:avLst/>
              <a:gdLst>
                <a:gd name="T0" fmla="*/ 4 w 163"/>
                <a:gd name="T1" fmla="*/ 0 h 96"/>
                <a:gd name="T2" fmla="*/ 4 w 163"/>
                <a:gd name="T3" fmla="*/ 0 h 96"/>
                <a:gd name="T4" fmla="*/ 3 w 163"/>
                <a:gd name="T5" fmla="*/ 0 h 96"/>
                <a:gd name="T6" fmla="*/ 2 w 163"/>
                <a:gd name="T7" fmla="*/ 1 h 96"/>
                <a:gd name="T8" fmla="*/ 2 w 163"/>
                <a:gd name="T9" fmla="*/ 2 h 96"/>
                <a:gd name="T10" fmla="*/ 1 w 163"/>
                <a:gd name="T11" fmla="*/ 3 h 96"/>
                <a:gd name="T12" fmla="*/ 1 w 163"/>
                <a:gd name="T13" fmla="*/ 4 h 96"/>
                <a:gd name="T14" fmla="*/ 0 w 163"/>
                <a:gd name="T15" fmla="*/ 4 h 96"/>
                <a:gd name="T16" fmla="*/ 1 w 163"/>
                <a:gd name="T17" fmla="*/ 9 h 96"/>
                <a:gd name="T18" fmla="*/ 69 w 163"/>
                <a:gd name="T19" fmla="*/ 43 h 96"/>
                <a:gd name="T20" fmla="*/ 69 w 163"/>
                <a:gd name="T21" fmla="*/ 39 h 96"/>
                <a:gd name="T22" fmla="*/ 69 w 163"/>
                <a:gd name="T23" fmla="*/ 37 h 96"/>
                <a:gd name="T24" fmla="*/ 70 w 163"/>
                <a:gd name="T25" fmla="*/ 36 h 96"/>
                <a:gd name="T26" fmla="*/ 70 w 163"/>
                <a:gd name="T27" fmla="*/ 36 h 96"/>
                <a:gd name="T28" fmla="*/ 71 w 163"/>
                <a:gd name="T29" fmla="*/ 35 h 96"/>
                <a:gd name="T30" fmla="*/ 71 w 163"/>
                <a:gd name="T31" fmla="*/ 34 h 96"/>
                <a:gd name="T32" fmla="*/ 72 w 163"/>
                <a:gd name="T33" fmla="*/ 34 h 96"/>
                <a:gd name="T34" fmla="*/ 72 w 163"/>
                <a:gd name="T35" fmla="*/ 34 h 96"/>
                <a:gd name="T36" fmla="*/ 4 w 163"/>
                <a:gd name="T37" fmla="*/ 0 h 96"/>
                <a:gd name="T38" fmla="*/ 4 w 163"/>
                <a:gd name="T39" fmla="*/ 0 h 9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63" h="96">
                  <a:moveTo>
                    <a:pt x="9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7" y="1"/>
                    <a:pt x="6" y="1"/>
                  </a:cubicBezTo>
                  <a:cubicBezTo>
                    <a:pt x="6" y="2"/>
                    <a:pt x="6" y="2"/>
                    <a:pt x="5" y="3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4" y="5"/>
                    <a:pt x="3" y="5"/>
                    <a:pt x="3" y="6"/>
                  </a:cubicBezTo>
                  <a:cubicBezTo>
                    <a:pt x="3" y="7"/>
                    <a:pt x="2" y="7"/>
                    <a:pt x="2" y="8"/>
                  </a:cubicBezTo>
                  <a:cubicBezTo>
                    <a:pt x="2" y="9"/>
                    <a:pt x="2" y="9"/>
                    <a:pt x="1" y="10"/>
                  </a:cubicBezTo>
                  <a:cubicBezTo>
                    <a:pt x="0" y="14"/>
                    <a:pt x="1" y="17"/>
                    <a:pt x="2" y="20"/>
                  </a:cubicBezTo>
                  <a:cubicBezTo>
                    <a:pt x="157" y="96"/>
                    <a:pt x="157" y="96"/>
                    <a:pt x="157" y="96"/>
                  </a:cubicBezTo>
                  <a:cubicBezTo>
                    <a:pt x="155" y="93"/>
                    <a:pt x="155" y="89"/>
                    <a:pt x="156" y="86"/>
                  </a:cubicBezTo>
                  <a:cubicBezTo>
                    <a:pt x="156" y="85"/>
                    <a:pt x="157" y="84"/>
                    <a:pt x="157" y="83"/>
                  </a:cubicBezTo>
                  <a:cubicBezTo>
                    <a:pt x="157" y="83"/>
                    <a:pt x="157" y="82"/>
                    <a:pt x="158" y="81"/>
                  </a:cubicBezTo>
                  <a:cubicBezTo>
                    <a:pt x="158" y="81"/>
                    <a:pt x="158" y="80"/>
                    <a:pt x="159" y="80"/>
                  </a:cubicBezTo>
                  <a:cubicBezTo>
                    <a:pt x="159" y="79"/>
                    <a:pt x="159" y="79"/>
                    <a:pt x="160" y="78"/>
                  </a:cubicBezTo>
                  <a:cubicBezTo>
                    <a:pt x="160" y="78"/>
                    <a:pt x="161" y="77"/>
                    <a:pt x="161" y="77"/>
                  </a:cubicBezTo>
                  <a:cubicBezTo>
                    <a:pt x="162" y="76"/>
                    <a:pt x="162" y="76"/>
                    <a:pt x="163" y="75"/>
                  </a:cubicBezTo>
                  <a:cubicBezTo>
                    <a:pt x="163" y="75"/>
                    <a:pt x="163" y="75"/>
                    <a:pt x="163" y="75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4A67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2" name="Freeform 539"/>
            <p:cNvSpPr>
              <a:spLocks/>
            </p:cNvSpPr>
            <p:nvPr/>
          </p:nvSpPr>
          <p:spPr bwMode="auto">
            <a:xfrm>
              <a:off x="3854" y="336"/>
              <a:ext cx="74" cy="35"/>
            </a:xfrm>
            <a:custGeom>
              <a:avLst/>
              <a:gdLst>
                <a:gd name="T0" fmla="*/ 6 w 167"/>
                <a:gd name="T1" fmla="*/ 0 h 78"/>
                <a:gd name="T2" fmla="*/ 5 w 167"/>
                <a:gd name="T3" fmla="*/ 0 h 78"/>
                <a:gd name="T4" fmla="*/ 4 w 167"/>
                <a:gd name="T5" fmla="*/ 0 h 78"/>
                <a:gd name="T6" fmla="*/ 3 w 167"/>
                <a:gd name="T7" fmla="*/ 0 h 78"/>
                <a:gd name="T8" fmla="*/ 3 w 167"/>
                <a:gd name="T9" fmla="*/ 0 h 78"/>
                <a:gd name="T10" fmla="*/ 1 w 167"/>
                <a:gd name="T11" fmla="*/ 0 h 78"/>
                <a:gd name="T12" fmla="*/ 0 w 167"/>
                <a:gd name="T13" fmla="*/ 1 h 78"/>
                <a:gd name="T14" fmla="*/ 69 w 167"/>
                <a:gd name="T15" fmla="*/ 35 h 78"/>
                <a:gd name="T16" fmla="*/ 70 w 167"/>
                <a:gd name="T17" fmla="*/ 34 h 78"/>
                <a:gd name="T18" fmla="*/ 71 w 167"/>
                <a:gd name="T19" fmla="*/ 34 h 78"/>
                <a:gd name="T20" fmla="*/ 71 w 167"/>
                <a:gd name="T21" fmla="*/ 34 h 78"/>
                <a:gd name="T22" fmla="*/ 73 w 167"/>
                <a:gd name="T23" fmla="*/ 34 h 78"/>
                <a:gd name="T24" fmla="*/ 74 w 167"/>
                <a:gd name="T25" fmla="*/ 34 h 78"/>
                <a:gd name="T26" fmla="*/ 74 w 167"/>
                <a:gd name="T27" fmla="*/ 34 h 78"/>
                <a:gd name="T28" fmla="*/ 6 w 167"/>
                <a:gd name="T29" fmla="*/ 0 h 78"/>
                <a:gd name="T30" fmla="*/ 6 w 167"/>
                <a:gd name="T31" fmla="*/ 0 h 7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67" h="78">
                  <a:moveTo>
                    <a:pt x="13" y="1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4" y="0"/>
                    <a:pt x="3" y="1"/>
                  </a:cubicBezTo>
                  <a:cubicBezTo>
                    <a:pt x="2" y="1"/>
                    <a:pt x="1" y="1"/>
                    <a:pt x="0" y="2"/>
                  </a:cubicBezTo>
                  <a:cubicBezTo>
                    <a:pt x="155" y="78"/>
                    <a:pt x="155" y="78"/>
                    <a:pt x="155" y="78"/>
                  </a:cubicBezTo>
                  <a:cubicBezTo>
                    <a:pt x="156" y="77"/>
                    <a:pt x="157" y="76"/>
                    <a:pt x="158" y="76"/>
                  </a:cubicBezTo>
                  <a:cubicBezTo>
                    <a:pt x="159" y="76"/>
                    <a:pt x="160" y="75"/>
                    <a:pt x="160" y="75"/>
                  </a:cubicBezTo>
                  <a:cubicBezTo>
                    <a:pt x="161" y="75"/>
                    <a:pt x="161" y="75"/>
                    <a:pt x="161" y="75"/>
                  </a:cubicBezTo>
                  <a:cubicBezTo>
                    <a:pt x="162" y="75"/>
                    <a:pt x="164" y="75"/>
                    <a:pt x="165" y="75"/>
                  </a:cubicBezTo>
                  <a:cubicBezTo>
                    <a:pt x="165" y="75"/>
                    <a:pt x="166" y="76"/>
                    <a:pt x="167" y="76"/>
                  </a:cubicBezTo>
                  <a:cubicBezTo>
                    <a:pt x="167" y="76"/>
                    <a:pt x="167" y="76"/>
                    <a:pt x="167" y="76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lose/>
                </a:path>
              </a:pathLst>
            </a:custGeom>
            <a:solidFill>
              <a:srgbClr val="4762A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" name="Freeform 540"/>
            <p:cNvSpPr>
              <a:spLocks/>
            </p:cNvSpPr>
            <p:nvPr/>
          </p:nvSpPr>
          <p:spPr bwMode="auto">
            <a:xfrm>
              <a:off x="3763" y="337"/>
              <a:ext cx="160" cy="82"/>
            </a:xfrm>
            <a:custGeom>
              <a:avLst/>
              <a:gdLst>
                <a:gd name="T0" fmla="*/ 69 w 160"/>
                <a:gd name="T1" fmla="*/ 82 h 82"/>
                <a:gd name="T2" fmla="*/ 0 w 160"/>
                <a:gd name="T3" fmla="*/ 49 h 82"/>
                <a:gd name="T4" fmla="*/ 91 w 160"/>
                <a:gd name="T5" fmla="*/ 0 h 82"/>
                <a:gd name="T6" fmla="*/ 160 w 160"/>
                <a:gd name="T7" fmla="*/ 34 h 82"/>
                <a:gd name="T8" fmla="*/ 69 w 160"/>
                <a:gd name="T9" fmla="*/ 82 h 82"/>
                <a:gd name="T10" fmla="*/ 69 w 160"/>
                <a:gd name="T11" fmla="*/ 82 h 82"/>
                <a:gd name="T12" fmla="*/ 69 w 160"/>
                <a:gd name="T13" fmla="*/ 82 h 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0" h="82">
                  <a:moveTo>
                    <a:pt x="69" y="82"/>
                  </a:moveTo>
                  <a:lnTo>
                    <a:pt x="0" y="49"/>
                  </a:lnTo>
                  <a:lnTo>
                    <a:pt x="91" y="0"/>
                  </a:lnTo>
                  <a:lnTo>
                    <a:pt x="160" y="34"/>
                  </a:lnTo>
                  <a:lnTo>
                    <a:pt x="69" y="82"/>
                  </a:lnTo>
                  <a:close/>
                </a:path>
              </a:pathLst>
            </a:custGeom>
            <a:solidFill>
              <a:srgbClr val="4762A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" name="Freeform 541"/>
            <p:cNvSpPr>
              <a:spLocks/>
            </p:cNvSpPr>
            <p:nvPr/>
          </p:nvSpPr>
          <p:spPr bwMode="auto">
            <a:xfrm>
              <a:off x="3553" y="570"/>
              <a:ext cx="85" cy="73"/>
            </a:xfrm>
            <a:custGeom>
              <a:avLst/>
              <a:gdLst>
                <a:gd name="T0" fmla="*/ 85 w 85"/>
                <a:gd name="T1" fmla="*/ 73 h 73"/>
                <a:gd name="T2" fmla="*/ 17 w 85"/>
                <a:gd name="T3" fmla="*/ 39 h 73"/>
                <a:gd name="T4" fmla="*/ 0 w 85"/>
                <a:gd name="T5" fmla="*/ 0 h 73"/>
                <a:gd name="T6" fmla="*/ 69 w 85"/>
                <a:gd name="T7" fmla="*/ 34 h 73"/>
                <a:gd name="T8" fmla="*/ 85 w 85"/>
                <a:gd name="T9" fmla="*/ 73 h 73"/>
                <a:gd name="T10" fmla="*/ 85 w 85"/>
                <a:gd name="T11" fmla="*/ 73 h 73"/>
                <a:gd name="T12" fmla="*/ 85 w 85"/>
                <a:gd name="T13" fmla="*/ 73 h 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5" h="73">
                  <a:moveTo>
                    <a:pt x="85" y="73"/>
                  </a:moveTo>
                  <a:lnTo>
                    <a:pt x="17" y="39"/>
                  </a:lnTo>
                  <a:lnTo>
                    <a:pt x="0" y="0"/>
                  </a:lnTo>
                  <a:lnTo>
                    <a:pt x="69" y="34"/>
                  </a:lnTo>
                  <a:lnTo>
                    <a:pt x="85" y="73"/>
                  </a:lnTo>
                  <a:close/>
                </a:path>
              </a:pathLst>
            </a:custGeom>
            <a:solidFill>
              <a:srgbClr val="36458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5" name="Freeform 542"/>
            <p:cNvSpPr>
              <a:spLocks/>
            </p:cNvSpPr>
            <p:nvPr/>
          </p:nvSpPr>
          <p:spPr bwMode="auto">
            <a:xfrm>
              <a:off x="3556" y="488"/>
              <a:ext cx="141" cy="106"/>
            </a:xfrm>
            <a:custGeom>
              <a:avLst/>
              <a:gdLst>
                <a:gd name="T0" fmla="*/ 68 w 141"/>
                <a:gd name="T1" fmla="*/ 106 h 106"/>
                <a:gd name="T2" fmla="*/ 0 w 141"/>
                <a:gd name="T3" fmla="*/ 73 h 106"/>
                <a:gd name="T4" fmla="*/ 72 w 141"/>
                <a:gd name="T5" fmla="*/ 0 h 106"/>
                <a:gd name="T6" fmla="*/ 141 w 141"/>
                <a:gd name="T7" fmla="*/ 33 h 106"/>
                <a:gd name="T8" fmla="*/ 68 w 141"/>
                <a:gd name="T9" fmla="*/ 106 h 106"/>
                <a:gd name="T10" fmla="*/ 68 w 141"/>
                <a:gd name="T11" fmla="*/ 106 h 106"/>
                <a:gd name="T12" fmla="*/ 68 w 141"/>
                <a:gd name="T13" fmla="*/ 106 h 1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1" h="106">
                  <a:moveTo>
                    <a:pt x="68" y="106"/>
                  </a:moveTo>
                  <a:lnTo>
                    <a:pt x="0" y="73"/>
                  </a:lnTo>
                  <a:lnTo>
                    <a:pt x="72" y="0"/>
                  </a:lnTo>
                  <a:lnTo>
                    <a:pt x="141" y="33"/>
                  </a:lnTo>
                  <a:lnTo>
                    <a:pt x="68" y="106"/>
                  </a:lnTo>
                  <a:close/>
                </a:path>
              </a:pathLst>
            </a:custGeom>
            <a:solidFill>
              <a:srgbClr val="4A67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6" name="Freeform 543"/>
            <p:cNvSpPr>
              <a:spLocks/>
            </p:cNvSpPr>
            <p:nvPr/>
          </p:nvSpPr>
          <p:spPr bwMode="auto">
            <a:xfrm>
              <a:off x="3628" y="386"/>
              <a:ext cx="204" cy="135"/>
            </a:xfrm>
            <a:custGeom>
              <a:avLst/>
              <a:gdLst>
                <a:gd name="T0" fmla="*/ 69 w 460"/>
                <a:gd name="T1" fmla="*/ 135 h 305"/>
                <a:gd name="T2" fmla="*/ 0 w 460"/>
                <a:gd name="T3" fmla="*/ 102 h 305"/>
                <a:gd name="T4" fmla="*/ 73 w 460"/>
                <a:gd name="T5" fmla="*/ 50 h 305"/>
                <a:gd name="T6" fmla="*/ 135 w 460"/>
                <a:gd name="T7" fmla="*/ 0 h 305"/>
                <a:gd name="T8" fmla="*/ 204 w 460"/>
                <a:gd name="T9" fmla="*/ 33 h 305"/>
                <a:gd name="T10" fmla="*/ 69 w 460"/>
                <a:gd name="T11" fmla="*/ 135 h 305"/>
                <a:gd name="T12" fmla="*/ 69 w 460"/>
                <a:gd name="T13" fmla="*/ 135 h 30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60" h="305">
                  <a:moveTo>
                    <a:pt x="155" y="305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30"/>
                    <a:pt x="129" y="136"/>
                    <a:pt x="164" y="113"/>
                  </a:cubicBezTo>
                  <a:cubicBezTo>
                    <a:pt x="200" y="89"/>
                    <a:pt x="305" y="0"/>
                    <a:pt x="305" y="0"/>
                  </a:cubicBezTo>
                  <a:cubicBezTo>
                    <a:pt x="460" y="75"/>
                    <a:pt x="460" y="75"/>
                    <a:pt x="460" y="75"/>
                  </a:cubicBezTo>
                  <a:cubicBezTo>
                    <a:pt x="155" y="305"/>
                    <a:pt x="155" y="305"/>
                    <a:pt x="155" y="305"/>
                  </a:cubicBezTo>
                  <a:cubicBezTo>
                    <a:pt x="155" y="305"/>
                    <a:pt x="155" y="305"/>
                    <a:pt x="155" y="305"/>
                  </a:cubicBezTo>
                  <a:close/>
                </a:path>
              </a:pathLst>
            </a:custGeom>
            <a:solidFill>
              <a:srgbClr val="4F64A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7" name="Freeform 544"/>
            <p:cNvSpPr>
              <a:spLocks/>
            </p:cNvSpPr>
            <p:nvPr/>
          </p:nvSpPr>
          <p:spPr bwMode="auto">
            <a:xfrm>
              <a:off x="3620" y="369"/>
              <a:ext cx="337" cy="277"/>
            </a:xfrm>
            <a:custGeom>
              <a:avLst/>
              <a:gdLst>
                <a:gd name="T0" fmla="*/ 305 w 760"/>
                <a:gd name="T1" fmla="*/ 0 h 626"/>
                <a:gd name="T2" fmla="*/ 310 w 760"/>
                <a:gd name="T3" fmla="*/ 4 h 626"/>
                <a:gd name="T4" fmla="*/ 336 w 760"/>
                <a:gd name="T5" fmla="*/ 62 h 626"/>
                <a:gd name="T6" fmla="*/ 333 w 760"/>
                <a:gd name="T7" fmla="*/ 71 h 626"/>
                <a:gd name="T8" fmla="*/ 272 w 760"/>
                <a:gd name="T9" fmla="*/ 112 h 626"/>
                <a:gd name="T10" fmla="*/ 231 w 760"/>
                <a:gd name="T11" fmla="*/ 102 h 626"/>
                <a:gd name="T12" fmla="*/ 153 w 760"/>
                <a:gd name="T13" fmla="*/ 139 h 626"/>
                <a:gd name="T14" fmla="*/ 84 w 760"/>
                <a:gd name="T15" fmla="*/ 199 h 626"/>
                <a:gd name="T16" fmla="*/ 63 w 760"/>
                <a:gd name="T17" fmla="*/ 249 h 626"/>
                <a:gd name="T18" fmla="*/ 26 w 760"/>
                <a:gd name="T19" fmla="*/ 276 h 626"/>
                <a:gd name="T20" fmla="*/ 24 w 760"/>
                <a:gd name="T21" fmla="*/ 277 h 626"/>
                <a:gd name="T22" fmla="*/ 18 w 760"/>
                <a:gd name="T23" fmla="*/ 274 h 626"/>
                <a:gd name="T24" fmla="*/ 1 w 760"/>
                <a:gd name="T25" fmla="*/ 235 h 626"/>
                <a:gd name="T26" fmla="*/ 4 w 760"/>
                <a:gd name="T27" fmla="*/ 225 h 626"/>
                <a:gd name="T28" fmla="*/ 130 w 760"/>
                <a:gd name="T29" fmla="*/ 103 h 626"/>
                <a:gd name="T30" fmla="*/ 212 w 760"/>
                <a:gd name="T31" fmla="*/ 50 h 626"/>
                <a:gd name="T32" fmla="*/ 303 w 760"/>
                <a:gd name="T33" fmla="*/ 2 h 626"/>
                <a:gd name="T34" fmla="*/ 305 w 760"/>
                <a:gd name="T35" fmla="*/ 0 h 626"/>
                <a:gd name="T36" fmla="*/ 305 w 760"/>
                <a:gd name="T37" fmla="*/ 0 h 62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760" h="626">
                  <a:moveTo>
                    <a:pt x="688" y="1"/>
                  </a:moveTo>
                  <a:cubicBezTo>
                    <a:pt x="693" y="0"/>
                    <a:pt x="698" y="3"/>
                    <a:pt x="700" y="8"/>
                  </a:cubicBezTo>
                  <a:cubicBezTo>
                    <a:pt x="757" y="141"/>
                    <a:pt x="757" y="141"/>
                    <a:pt x="757" y="141"/>
                  </a:cubicBezTo>
                  <a:cubicBezTo>
                    <a:pt x="760" y="148"/>
                    <a:pt x="757" y="157"/>
                    <a:pt x="751" y="161"/>
                  </a:cubicBezTo>
                  <a:cubicBezTo>
                    <a:pt x="613" y="254"/>
                    <a:pt x="613" y="254"/>
                    <a:pt x="613" y="254"/>
                  </a:cubicBezTo>
                  <a:cubicBezTo>
                    <a:pt x="613" y="254"/>
                    <a:pt x="539" y="228"/>
                    <a:pt x="522" y="231"/>
                  </a:cubicBezTo>
                  <a:cubicBezTo>
                    <a:pt x="505" y="234"/>
                    <a:pt x="404" y="272"/>
                    <a:pt x="345" y="313"/>
                  </a:cubicBezTo>
                  <a:cubicBezTo>
                    <a:pt x="285" y="355"/>
                    <a:pt x="198" y="430"/>
                    <a:pt x="190" y="450"/>
                  </a:cubicBezTo>
                  <a:cubicBezTo>
                    <a:pt x="181" y="470"/>
                    <a:pt x="143" y="562"/>
                    <a:pt x="143" y="562"/>
                  </a:cubicBezTo>
                  <a:cubicBezTo>
                    <a:pt x="58" y="623"/>
                    <a:pt x="58" y="623"/>
                    <a:pt x="58" y="623"/>
                  </a:cubicBezTo>
                  <a:cubicBezTo>
                    <a:pt x="57" y="624"/>
                    <a:pt x="55" y="625"/>
                    <a:pt x="53" y="625"/>
                  </a:cubicBezTo>
                  <a:cubicBezTo>
                    <a:pt x="48" y="626"/>
                    <a:pt x="43" y="624"/>
                    <a:pt x="41" y="619"/>
                  </a:cubicBezTo>
                  <a:cubicBezTo>
                    <a:pt x="3" y="530"/>
                    <a:pt x="3" y="530"/>
                    <a:pt x="3" y="530"/>
                  </a:cubicBezTo>
                  <a:cubicBezTo>
                    <a:pt x="0" y="523"/>
                    <a:pt x="3" y="514"/>
                    <a:pt x="9" y="509"/>
                  </a:cubicBezTo>
                  <a:cubicBezTo>
                    <a:pt x="9" y="509"/>
                    <a:pt x="163" y="329"/>
                    <a:pt x="294" y="232"/>
                  </a:cubicBezTo>
                  <a:cubicBezTo>
                    <a:pt x="367" y="178"/>
                    <a:pt x="478" y="113"/>
                    <a:pt x="478" y="113"/>
                  </a:cubicBezTo>
                  <a:cubicBezTo>
                    <a:pt x="683" y="4"/>
                    <a:pt x="683" y="4"/>
                    <a:pt x="683" y="4"/>
                  </a:cubicBezTo>
                  <a:cubicBezTo>
                    <a:pt x="685" y="2"/>
                    <a:pt x="687" y="2"/>
                    <a:pt x="688" y="1"/>
                  </a:cubicBezTo>
                  <a:cubicBezTo>
                    <a:pt x="688" y="1"/>
                    <a:pt x="688" y="1"/>
                    <a:pt x="688" y="1"/>
                  </a:cubicBezTo>
                  <a:close/>
                </a:path>
              </a:pathLst>
            </a:custGeom>
            <a:solidFill>
              <a:srgbClr val="17317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8" name="Freeform 545"/>
            <p:cNvSpPr>
              <a:spLocks/>
            </p:cNvSpPr>
            <p:nvPr/>
          </p:nvSpPr>
          <p:spPr bwMode="auto">
            <a:xfrm>
              <a:off x="3736" y="444"/>
              <a:ext cx="494" cy="311"/>
            </a:xfrm>
            <a:custGeom>
              <a:avLst/>
              <a:gdLst>
                <a:gd name="T0" fmla="*/ 451 w 1116"/>
                <a:gd name="T1" fmla="*/ 96 h 703"/>
                <a:gd name="T2" fmla="*/ 423 w 1116"/>
                <a:gd name="T3" fmla="*/ 191 h 703"/>
                <a:gd name="T4" fmla="*/ 280 w 1116"/>
                <a:gd name="T5" fmla="*/ 289 h 703"/>
                <a:gd name="T6" fmla="*/ 186 w 1116"/>
                <a:gd name="T7" fmla="*/ 293 h 703"/>
                <a:gd name="T8" fmla="*/ 33 w 1116"/>
                <a:gd name="T9" fmla="*/ 204 h 703"/>
                <a:gd name="T10" fmla="*/ 50 w 1116"/>
                <a:gd name="T11" fmla="*/ 136 h 703"/>
                <a:gd name="T12" fmla="*/ 139 w 1116"/>
                <a:gd name="T13" fmla="*/ 75 h 703"/>
                <a:gd name="T14" fmla="*/ 299 w 1116"/>
                <a:gd name="T15" fmla="*/ 14 h 703"/>
                <a:gd name="T16" fmla="*/ 451 w 1116"/>
                <a:gd name="T17" fmla="*/ 96 h 703"/>
                <a:gd name="T18" fmla="*/ 451 w 1116"/>
                <a:gd name="T19" fmla="*/ 96 h 70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16" h="703">
                  <a:moveTo>
                    <a:pt x="1018" y="218"/>
                  </a:moveTo>
                  <a:cubicBezTo>
                    <a:pt x="1116" y="274"/>
                    <a:pt x="1088" y="342"/>
                    <a:pt x="956" y="432"/>
                  </a:cubicBezTo>
                  <a:cubicBezTo>
                    <a:pt x="632" y="653"/>
                    <a:pt x="632" y="653"/>
                    <a:pt x="632" y="653"/>
                  </a:cubicBezTo>
                  <a:cubicBezTo>
                    <a:pt x="559" y="703"/>
                    <a:pt x="468" y="689"/>
                    <a:pt x="421" y="662"/>
                  </a:cubicBezTo>
                  <a:cubicBezTo>
                    <a:pt x="75" y="462"/>
                    <a:pt x="75" y="462"/>
                    <a:pt x="75" y="462"/>
                  </a:cubicBezTo>
                  <a:cubicBezTo>
                    <a:pt x="0" y="419"/>
                    <a:pt x="52" y="348"/>
                    <a:pt x="112" y="307"/>
                  </a:cubicBezTo>
                  <a:cubicBezTo>
                    <a:pt x="313" y="170"/>
                    <a:pt x="313" y="170"/>
                    <a:pt x="313" y="170"/>
                  </a:cubicBezTo>
                  <a:cubicBezTo>
                    <a:pt x="561" y="0"/>
                    <a:pt x="633" y="6"/>
                    <a:pt x="676" y="31"/>
                  </a:cubicBezTo>
                  <a:cubicBezTo>
                    <a:pt x="1018" y="218"/>
                    <a:pt x="1018" y="218"/>
                    <a:pt x="1018" y="218"/>
                  </a:cubicBezTo>
                  <a:cubicBezTo>
                    <a:pt x="1018" y="218"/>
                    <a:pt x="1018" y="218"/>
                    <a:pt x="1018" y="218"/>
                  </a:cubicBezTo>
                  <a:close/>
                </a:path>
              </a:pathLst>
            </a:custGeom>
            <a:noFill/>
            <a:ln w="0" cap="flat">
              <a:solidFill>
                <a:srgbClr val="0B2F69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9" name="Freeform 546"/>
            <p:cNvSpPr>
              <a:spLocks/>
            </p:cNvSpPr>
            <p:nvPr/>
          </p:nvSpPr>
          <p:spPr bwMode="auto">
            <a:xfrm>
              <a:off x="3923" y="474"/>
              <a:ext cx="258" cy="143"/>
            </a:xfrm>
            <a:custGeom>
              <a:avLst/>
              <a:gdLst>
                <a:gd name="T0" fmla="*/ 252 w 582"/>
                <a:gd name="T1" fmla="*/ 94 h 323"/>
                <a:gd name="T2" fmla="*/ 95 w 582"/>
                <a:gd name="T3" fmla="*/ 4 h 323"/>
                <a:gd name="T4" fmla="*/ 74 w 582"/>
                <a:gd name="T5" fmla="*/ 4 h 323"/>
                <a:gd name="T6" fmla="*/ 0 w 582"/>
                <a:gd name="T7" fmla="*/ 26 h 323"/>
                <a:gd name="T8" fmla="*/ 69 w 582"/>
                <a:gd name="T9" fmla="*/ 65 h 323"/>
                <a:gd name="T10" fmla="*/ 70 w 582"/>
                <a:gd name="T11" fmla="*/ 71 h 323"/>
                <a:gd name="T12" fmla="*/ 86 w 582"/>
                <a:gd name="T13" fmla="*/ 75 h 323"/>
                <a:gd name="T14" fmla="*/ 88 w 582"/>
                <a:gd name="T15" fmla="*/ 75 h 323"/>
                <a:gd name="T16" fmla="*/ 118 w 582"/>
                <a:gd name="T17" fmla="*/ 92 h 323"/>
                <a:gd name="T18" fmla="*/ 114 w 582"/>
                <a:gd name="T19" fmla="*/ 92 h 323"/>
                <a:gd name="T20" fmla="*/ 113 w 582"/>
                <a:gd name="T21" fmla="*/ 99 h 323"/>
                <a:gd name="T22" fmla="*/ 130 w 582"/>
                <a:gd name="T23" fmla="*/ 104 h 323"/>
                <a:gd name="T24" fmla="*/ 134 w 582"/>
                <a:gd name="T25" fmla="*/ 101 h 323"/>
                <a:gd name="T26" fmla="*/ 164 w 582"/>
                <a:gd name="T27" fmla="*/ 117 h 323"/>
                <a:gd name="T28" fmla="*/ 161 w 582"/>
                <a:gd name="T29" fmla="*/ 117 h 323"/>
                <a:gd name="T30" fmla="*/ 160 w 582"/>
                <a:gd name="T31" fmla="*/ 124 h 323"/>
                <a:gd name="T32" fmla="*/ 177 w 582"/>
                <a:gd name="T33" fmla="*/ 129 h 323"/>
                <a:gd name="T34" fmla="*/ 181 w 582"/>
                <a:gd name="T35" fmla="*/ 127 h 323"/>
                <a:gd name="T36" fmla="*/ 211 w 582"/>
                <a:gd name="T37" fmla="*/ 143 h 323"/>
                <a:gd name="T38" fmla="*/ 252 w 582"/>
                <a:gd name="T39" fmla="*/ 106 h 323"/>
                <a:gd name="T40" fmla="*/ 252 w 582"/>
                <a:gd name="T41" fmla="*/ 94 h 32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82" h="323">
                  <a:moveTo>
                    <a:pt x="569" y="212"/>
                  </a:moveTo>
                  <a:cubicBezTo>
                    <a:pt x="215" y="8"/>
                    <a:pt x="215" y="8"/>
                    <a:pt x="215" y="8"/>
                  </a:cubicBezTo>
                  <a:cubicBezTo>
                    <a:pt x="202" y="0"/>
                    <a:pt x="181" y="0"/>
                    <a:pt x="168" y="8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55" y="146"/>
                    <a:pt x="155" y="146"/>
                    <a:pt x="155" y="146"/>
                  </a:cubicBezTo>
                  <a:cubicBezTo>
                    <a:pt x="148" y="149"/>
                    <a:pt x="149" y="155"/>
                    <a:pt x="157" y="160"/>
                  </a:cubicBezTo>
                  <a:cubicBezTo>
                    <a:pt x="166" y="168"/>
                    <a:pt x="184" y="172"/>
                    <a:pt x="195" y="170"/>
                  </a:cubicBezTo>
                  <a:cubicBezTo>
                    <a:pt x="196" y="170"/>
                    <a:pt x="197" y="170"/>
                    <a:pt x="198" y="170"/>
                  </a:cubicBezTo>
                  <a:cubicBezTo>
                    <a:pt x="266" y="207"/>
                    <a:pt x="266" y="207"/>
                    <a:pt x="266" y="207"/>
                  </a:cubicBezTo>
                  <a:cubicBezTo>
                    <a:pt x="263" y="207"/>
                    <a:pt x="260" y="207"/>
                    <a:pt x="258" y="208"/>
                  </a:cubicBezTo>
                  <a:cubicBezTo>
                    <a:pt x="246" y="209"/>
                    <a:pt x="244" y="217"/>
                    <a:pt x="254" y="224"/>
                  </a:cubicBezTo>
                  <a:cubicBezTo>
                    <a:pt x="264" y="231"/>
                    <a:pt x="281" y="235"/>
                    <a:pt x="293" y="234"/>
                  </a:cubicBezTo>
                  <a:cubicBezTo>
                    <a:pt x="299" y="233"/>
                    <a:pt x="302" y="230"/>
                    <a:pt x="303" y="228"/>
                  </a:cubicBezTo>
                  <a:cubicBezTo>
                    <a:pt x="369" y="265"/>
                    <a:pt x="369" y="265"/>
                    <a:pt x="369" y="265"/>
                  </a:cubicBezTo>
                  <a:cubicBezTo>
                    <a:pt x="367" y="265"/>
                    <a:pt x="366" y="265"/>
                    <a:pt x="364" y="265"/>
                  </a:cubicBezTo>
                  <a:cubicBezTo>
                    <a:pt x="352" y="267"/>
                    <a:pt x="350" y="274"/>
                    <a:pt x="360" y="281"/>
                  </a:cubicBezTo>
                  <a:cubicBezTo>
                    <a:pt x="369" y="288"/>
                    <a:pt x="387" y="293"/>
                    <a:pt x="399" y="291"/>
                  </a:cubicBezTo>
                  <a:cubicBezTo>
                    <a:pt x="404" y="290"/>
                    <a:pt x="407" y="289"/>
                    <a:pt x="408" y="286"/>
                  </a:cubicBezTo>
                  <a:cubicBezTo>
                    <a:pt x="475" y="323"/>
                    <a:pt x="475" y="323"/>
                    <a:pt x="475" y="323"/>
                  </a:cubicBezTo>
                  <a:cubicBezTo>
                    <a:pt x="569" y="240"/>
                    <a:pt x="569" y="240"/>
                    <a:pt x="569" y="240"/>
                  </a:cubicBezTo>
                  <a:cubicBezTo>
                    <a:pt x="582" y="232"/>
                    <a:pt x="582" y="220"/>
                    <a:pt x="569" y="212"/>
                  </a:cubicBezTo>
                  <a:close/>
                </a:path>
              </a:pathLst>
            </a:custGeom>
            <a:solidFill>
              <a:srgbClr val="0724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" name="Freeform 547"/>
            <p:cNvSpPr>
              <a:spLocks/>
            </p:cNvSpPr>
            <p:nvPr/>
          </p:nvSpPr>
          <p:spPr bwMode="auto">
            <a:xfrm>
              <a:off x="3758" y="640"/>
              <a:ext cx="187" cy="109"/>
            </a:xfrm>
            <a:custGeom>
              <a:avLst/>
              <a:gdLst>
                <a:gd name="T0" fmla="*/ 187 w 187"/>
                <a:gd name="T1" fmla="*/ 96 h 109"/>
                <a:gd name="T2" fmla="*/ 168 w 187"/>
                <a:gd name="T3" fmla="*/ 109 h 109"/>
                <a:gd name="T4" fmla="*/ 0 w 187"/>
                <a:gd name="T5" fmla="*/ 13 h 109"/>
                <a:gd name="T6" fmla="*/ 19 w 187"/>
                <a:gd name="T7" fmla="*/ 0 h 109"/>
                <a:gd name="T8" fmla="*/ 187 w 187"/>
                <a:gd name="T9" fmla="*/ 96 h 109"/>
                <a:gd name="T10" fmla="*/ 187 w 187"/>
                <a:gd name="T11" fmla="*/ 96 h 109"/>
                <a:gd name="T12" fmla="*/ 187 w 187"/>
                <a:gd name="T13" fmla="*/ 96 h 1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7" h="109">
                  <a:moveTo>
                    <a:pt x="187" y="96"/>
                  </a:moveTo>
                  <a:lnTo>
                    <a:pt x="168" y="109"/>
                  </a:lnTo>
                  <a:lnTo>
                    <a:pt x="0" y="13"/>
                  </a:lnTo>
                  <a:lnTo>
                    <a:pt x="19" y="0"/>
                  </a:lnTo>
                  <a:lnTo>
                    <a:pt x="187" y="96"/>
                  </a:lnTo>
                  <a:close/>
                </a:path>
              </a:pathLst>
            </a:custGeom>
            <a:solidFill>
              <a:srgbClr val="F2F2F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1" name="Freeform 548"/>
            <p:cNvSpPr>
              <a:spLocks/>
            </p:cNvSpPr>
            <p:nvPr/>
          </p:nvSpPr>
          <p:spPr bwMode="auto">
            <a:xfrm>
              <a:off x="4006" y="532"/>
              <a:ext cx="24" cy="10"/>
            </a:xfrm>
            <a:custGeom>
              <a:avLst/>
              <a:gdLst>
                <a:gd name="T0" fmla="*/ 0 w 24"/>
                <a:gd name="T1" fmla="*/ 10 h 10"/>
                <a:gd name="T2" fmla="*/ 24 w 24"/>
                <a:gd name="T3" fmla="*/ 0 h 10"/>
                <a:gd name="T4" fmla="*/ 0 w 24"/>
                <a:gd name="T5" fmla="*/ 10 h 1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" h="10">
                  <a:moveTo>
                    <a:pt x="0" y="10"/>
                  </a:moveTo>
                  <a:lnTo>
                    <a:pt x="24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724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2" name="Line 549"/>
            <p:cNvSpPr>
              <a:spLocks noChangeShapeType="1"/>
            </p:cNvSpPr>
            <p:nvPr/>
          </p:nvSpPr>
          <p:spPr bwMode="auto">
            <a:xfrm flipV="1">
              <a:off x="4006" y="532"/>
              <a:ext cx="24" cy="10"/>
            </a:xfrm>
            <a:prstGeom prst="line">
              <a:avLst/>
            </a:prstGeom>
            <a:noFill/>
            <a:ln w="1588">
              <a:solidFill>
                <a:srgbClr val="1B0B1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" name="Freeform 550"/>
            <p:cNvSpPr>
              <a:spLocks/>
            </p:cNvSpPr>
            <p:nvPr/>
          </p:nvSpPr>
          <p:spPr bwMode="auto">
            <a:xfrm>
              <a:off x="4050" y="559"/>
              <a:ext cx="24" cy="10"/>
            </a:xfrm>
            <a:custGeom>
              <a:avLst/>
              <a:gdLst>
                <a:gd name="T0" fmla="*/ 0 w 24"/>
                <a:gd name="T1" fmla="*/ 10 h 10"/>
                <a:gd name="T2" fmla="*/ 24 w 24"/>
                <a:gd name="T3" fmla="*/ 0 h 10"/>
                <a:gd name="T4" fmla="*/ 0 w 24"/>
                <a:gd name="T5" fmla="*/ 10 h 1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" h="10">
                  <a:moveTo>
                    <a:pt x="0" y="10"/>
                  </a:moveTo>
                  <a:lnTo>
                    <a:pt x="24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724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" name="Line 551"/>
            <p:cNvSpPr>
              <a:spLocks noChangeShapeType="1"/>
            </p:cNvSpPr>
            <p:nvPr/>
          </p:nvSpPr>
          <p:spPr bwMode="auto">
            <a:xfrm flipV="1">
              <a:off x="4050" y="559"/>
              <a:ext cx="24" cy="10"/>
            </a:xfrm>
            <a:prstGeom prst="line">
              <a:avLst/>
            </a:prstGeom>
            <a:noFill/>
            <a:ln w="1588">
              <a:solidFill>
                <a:srgbClr val="1B0B1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5" name="Freeform 552"/>
            <p:cNvSpPr>
              <a:spLocks/>
            </p:cNvSpPr>
            <p:nvPr/>
          </p:nvSpPr>
          <p:spPr bwMode="auto">
            <a:xfrm>
              <a:off x="4096" y="586"/>
              <a:ext cx="24" cy="10"/>
            </a:xfrm>
            <a:custGeom>
              <a:avLst/>
              <a:gdLst>
                <a:gd name="T0" fmla="*/ 0 w 24"/>
                <a:gd name="T1" fmla="*/ 10 h 10"/>
                <a:gd name="T2" fmla="*/ 24 w 24"/>
                <a:gd name="T3" fmla="*/ 0 h 10"/>
                <a:gd name="T4" fmla="*/ 0 w 24"/>
                <a:gd name="T5" fmla="*/ 10 h 1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" h="10">
                  <a:moveTo>
                    <a:pt x="0" y="10"/>
                  </a:moveTo>
                  <a:lnTo>
                    <a:pt x="24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724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" name="Line 553"/>
            <p:cNvSpPr>
              <a:spLocks noChangeShapeType="1"/>
            </p:cNvSpPr>
            <p:nvPr/>
          </p:nvSpPr>
          <p:spPr bwMode="auto">
            <a:xfrm flipV="1">
              <a:off x="4096" y="586"/>
              <a:ext cx="24" cy="10"/>
            </a:xfrm>
            <a:prstGeom prst="line">
              <a:avLst/>
            </a:prstGeom>
            <a:noFill/>
            <a:ln w="1588">
              <a:solidFill>
                <a:srgbClr val="1B0B1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" name="Freeform 554"/>
            <p:cNvSpPr>
              <a:spLocks/>
            </p:cNvSpPr>
            <p:nvPr/>
          </p:nvSpPr>
          <p:spPr bwMode="auto">
            <a:xfrm>
              <a:off x="3967" y="478"/>
              <a:ext cx="207" cy="120"/>
            </a:xfrm>
            <a:custGeom>
              <a:avLst/>
              <a:gdLst>
                <a:gd name="T0" fmla="*/ 39 w 207"/>
                <a:gd name="T1" fmla="*/ 0 h 120"/>
                <a:gd name="T2" fmla="*/ 207 w 207"/>
                <a:gd name="T3" fmla="*/ 97 h 120"/>
                <a:gd name="T4" fmla="*/ 207 w 207"/>
                <a:gd name="T5" fmla="*/ 100 h 120"/>
                <a:gd name="T6" fmla="*/ 172 w 207"/>
                <a:gd name="T7" fmla="*/ 120 h 120"/>
                <a:gd name="T8" fmla="*/ 0 w 207"/>
                <a:gd name="T9" fmla="*/ 21 h 120"/>
                <a:gd name="T10" fmla="*/ 36 w 207"/>
                <a:gd name="T11" fmla="*/ 0 h 120"/>
                <a:gd name="T12" fmla="*/ 39 w 207"/>
                <a:gd name="T13" fmla="*/ 0 h 120"/>
                <a:gd name="T14" fmla="*/ 39 w 207"/>
                <a:gd name="T15" fmla="*/ 0 h 120"/>
                <a:gd name="T16" fmla="*/ 39 w 207"/>
                <a:gd name="T17" fmla="*/ 0 h 1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7" h="120">
                  <a:moveTo>
                    <a:pt x="39" y="0"/>
                  </a:moveTo>
                  <a:lnTo>
                    <a:pt x="207" y="97"/>
                  </a:lnTo>
                  <a:lnTo>
                    <a:pt x="207" y="100"/>
                  </a:lnTo>
                  <a:lnTo>
                    <a:pt x="172" y="120"/>
                  </a:lnTo>
                  <a:lnTo>
                    <a:pt x="0" y="21"/>
                  </a:lnTo>
                  <a:lnTo>
                    <a:pt x="36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6B8DC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8" name="Freeform 555"/>
            <p:cNvSpPr>
              <a:spLocks/>
            </p:cNvSpPr>
            <p:nvPr/>
          </p:nvSpPr>
          <p:spPr bwMode="auto">
            <a:xfrm>
              <a:off x="4068" y="490"/>
              <a:ext cx="95" cy="54"/>
            </a:xfrm>
            <a:custGeom>
              <a:avLst/>
              <a:gdLst>
                <a:gd name="T0" fmla="*/ 93 w 215"/>
                <a:gd name="T1" fmla="*/ 48 h 124"/>
                <a:gd name="T2" fmla="*/ 93 w 215"/>
                <a:gd name="T3" fmla="*/ 53 h 124"/>
                <a:gd name="T4" fmla="*/ 85 w 215"/>
                <a:gd name="T5" fmla="*/ 53 h 124"/>
                <a:gd name="T6" fmla="*/ 2 w 215"/>
                <a:gd name="T7" fmla="*/ 6 h 124"/>
                <a:gd name="T8" fmla="*/ 2 w 215"/>
                <a:gd name="T9" fmla="*/ 1 h 124"/>
                <a:gd name="T10" fmla="*/ 10 w 215"/>
                <a:gd name="T11" fmla="*/ 1 h 124"/>
                <a:gd name="T12" fmla="*/ 93 w 215"/>
                <a:gd name="T13" fmla="*/ 48 h 124"/>
                <a:gd name="T14" fmla="*/ 93 w 215"/>
                <a:gd name="T15" fmla="*/ 48 h 1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5" h="124">
                  <a:moveTo>
                    <a:pt x="210" y="111"/>
                  </a:moveTo>
                  <a:cubicBezTo>
                    <a:pt x="215" y="114"/>
                    <a:pt x="215" y="118"/>
                    <a:pt x="210" y="121"/>
                  </a:cubicBezTo>
                  <a:cubicBezTo>
                    <a:pt x="205" y="124"/>
                    <a:pt x="197" y="124"/>
                    <a:pt x="192" y="121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0" y="10"/>
                    <a:pt x="0" y="6"/>
                    <a:pt x="5" y="3"/>
                  </a:cubicBezTo>
                  <a:cubicBezTo>
                    <a:pt x="10" y="0"/>
                    <a:pt x="18" y="0"/>
                    <a:pt x="23" y="3"/>
                  </a:cubicBezTo>
                  <a:cubicBezTo>
                    <a:pt x="210" y="111"/>
                    <a:pt x="210" y="111"/>
                    <a:pt x="210" y="111"/>
                  </a:cubicBezTo>
                  <a:cubicBezTo>
                    <a:pt x="210" y="111"/>
                    <a:pt x="210" y="111"/>
                    <a:pt x="210" y="111"/>
                  </a:cubicBezTo>
                  <a:close/>
                </a:path>
              </a:pathLst>
            </a:custGeom>
            <a:noFill/>
            <a:ln w="1588" cap="flat">
              <a:solidFill>
                <a:srgbClr val="072466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9" name="Freeform 556"/>
            <p:cNvSpPr>
              <a:spLocks/>
            </p:cNvSpPr>
            <p:nvPr/>
          </p:nvSpPr>
          <p:spPr bwMode="auto">
            <a:xfrm>
              <a:off x="3989" y="538"/>
              <a:ext cx="26" cy="12"/>
            </a:xfrm>
            <a:custGeom>
              <a:avLst/>
              <a:gdLst>
                <a:gd name="T0" fmla="*/ 22 w 59"/>
                <a:gd name="T1" fmla="*/ 4 h 27"/>
                <a:gd name="T2" fmla="*/ 20 w 59"/>
                <a:gd name="T3" fmla="*/ 12 h 27"/>
                <a:gd name="T4" fmla="*/ 4 w 59"/>
                <a:gd name="T5" fmla="*/ 8 h 27"/>
                <a:gd name="T6" fmla="*/ 6 w 59"/>
                <a:gd name="T7" fmla="*/ 0 h 27"/>
                <a:gd name="T8" fmla="*/ 22 w 59"/>
                <a:gd name="T9" fmla="*/ 4 h 27"/>
                <a:gd name="T10" fmla="*/ 22 w 59"/>
                <a:gd name="T11" fmla="*/ 4 h 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9" h="27">
                  <a:moveTo>
                    <a:pt x="50" y="10"/>
                  </a:moveTo>
                  <a:cubicBezTo>
                    <a:pt x="59" y="17"/>
                    <a:pt x="57" y="24"/>
                    <a:pt x="46" y="26"/>
                  </a:cubicBezTo>
                  <a:cubicBezTo>
                    <a:pt x="35" y="27"/>
                    <a:pt x="18" y="23"/>
                    <a:pt x="9" y="17"/>
                  </a:cubicBezTo>
                  <a:cubicBezTo>
                    <a:pt x="0" y="10"/>
                    <a:pt x="2" y="3"/>
                    <a:pt x="13" y="1"/>
                  </a:cubicBezTo>
                  <a:cubicBezTo>
                    <a:pt x="24" y="0"/>
                    <a:pt x="41" y="4"/>
                    <a:pt x="50" y="10"/>
                  </a:cubicBezTo>
                  <a:cubicBezTo>
                    <a:pt x="50" y="10"/>
                    <a:pt x="50" y="10"/>
                    <a:pt x="50" y="10"/>
                  </a:cubicBezTo>
                  <a:close/>
                </a:path>
              </a:pathLst>
            </a:custGeom>
            <a:solidFill>
              <a:srgbClr val="14286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0" name="Freeform 557"/>
            <p:cNvSpPr>
              <a:spLocks/>
            </p:cNvSpPr>
            <p:nvPr/>
          </p:nvSpPr>
          <p:spPr bwMode="auto">
            <a:xfrm>
              <a:off x="4032" y="566"/>
              <a:ext cx="26" cy="12"/>
            </a:xfrm>
            <a:custGeom>
              <a:avLst/>
              <a:gdLst>
                <a:gd name="T0" fmla="*/ 22 w 58"/>
                <a:gd name="T1" fmla="*/ 5 h 28"/>
                <a:gd name="T2" fmla="*/ 21 w 58"/>
                <a:gd name="T3" fmla="*/ 11 h 28"/>
                <a:gd name="T4" fmla="*/ 4 w 58"/>
                <a:gd name="T5" fmla="*/ 7 h 28"/>
                <a:gd name="T6" fmla="*/ 6 w 58"/>
                <a:gd name="T7" fmla="*/ 1 h 28"/>
                <a:gd name="T8" fmla="*/ 22 w 58"/>
                <a:gd name="T9" fmla="*/ 5 h 28"/>
                <a:gd name="T10" fmla="*/ 22 w 58"/>
                <a:gd name="T11" fmla="*/ 5 h 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8" h="28">
                  <a:moveTo>
                    <a:pt x="49" y="11"/>
                  </a:moveTo>
                  <a:cubicBezTo>
                    <a:pt x="58" y="18"/>
                    <a:pt x="57" y="24"/>
                    <a:pt x="46" y="26"/>
                  </a:cubicBezTo>
                  <a:cubicBezTo>
                    <a:pt x="34" y="28"/>
                    <a:pt x="18" y="24"/>
                    <a:pt x="9" y="17"/>
                  </a:cubicBezTo>
                  <a:cubicBezTo>
                    <a:pt x="0" y="10"/>
                    <a:pt x="1" y="3"/>
                    <a:pt x="13" y="2"/>
                  </a:cubicBezTo>
                  <a:cubicBezTo>
                    <a:pt x="24" y="0"/>
                    <a:pt x="40" y="4"/>
                    <a:pt x="49" y="11"/>
                  </a:cubicBezTo>
                  <a:cubicBezTo>
                    <a:pt x="49" y="11"/>
                    <a:pt x="49" y="11"/>
                    <a:pt x="49" y="11"/>
                  </a:cubicBezTo>
                  <a:close/>
                </a:path>
              </a:pathLst>
            </a:custGeom>
            <a:solidFill>
              <a:srgbClr val="14286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1" name="Freeform 558"/>
            <p:cNvSpPr>
              <a:spLocks/>
            </p:cNvSpPr>
            <p:nvPr/>
          </p:nvSpPr>
          <p:spPr bwMode="auto">
            <a:xfrm>
              <a:off x="4079" y="591"/>
              <a:ext cx="26" cy="12"/>
            </a:xfrm>
            <a:custGeom>
              <a:avLst/>
              <a:gdLst>
                <a:gd name="T0" fmla="*/ 22 w 59"/>
                <a:gd name="T1" fmla="*/ 5 h 28"/>
                <a:gd name="T2" fmla="*/ 20 w 59"/>
                <a:gd name="T3" fmla="*/ 12 h 28"/>
                <a:gd name="T4" fmla="*/ 4 w 59"/>
                <a:gd name="T5" fmla="*/ 7 h 28"/>
                <a:gd name="T6" fmla="*/ 6 w 59"/>
                <a:gd name="T7" fmla="*/ 1 h 28"/>
                <a:gd name="T8" fmla="*/ 22 w 59"/>
                <a:gd name="T9" fmla="*/ 5 h 28"/>
                <a:gd name="T10" fmla="*/ 22 w 59"/>
                <a:gd name="T11" fmla="*/ 5 h 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9" h="28">
                  <a:moveTo>
                    <a:pt x="50" y="11"/>
                  </a:moveTo>
                  <a:cubicBezTo>
                    <a:pt x="59" y="18"/>
                    <a:pt x="57" y="25"/>
                    <a:pt x="46" y="27"/>
                  </a:cubicBezTo>
                  <a:cubicBezTo>
                    <a:pt x="35" y="28"/>
                    <a:pt x="19" y="24"/>
                    <a:pt x="10" y="17"/>
                  </a:cubicBezTo>
                  <a:cubicBezTo>
                    <a:pt x="0" y="11"/>
                    <a:pt x="2" y="4"/>
                    <a:pt x="13" y="2"/>
                  </a:cubicBezTo>
                  <a:cubicBezTo>
                    <a:pt x="24" y="0"/>
                    <a:pt x="41" y="5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lose/>
                </a:path>
              </a:pathLst>
            </a:custGeom>
            <a:solidFill>
              <a:srgbClr val="14286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2" name="Freeform 559"/>
            <p:cNvSpPr>
              <a:spLocks/>
            </p:cNvSpPr>
            <p:nvPr/>
          </p:nvSpPr>
          <p:spPr bwMode="auto">
            <a:xfrm>
              <a:off x="3929" y="545"/>
              <a:ext cx="50" cy="29"/>
            </a:xfrm>
            <a:custGeom>
              <a:avLst/>
              <a:gdLst>
                <a:gd name="T0" fmla="*/ 41 w 113"/>
                <a:gd name="T1" fmla="*/ 5 h 66"/>
                <a:gd name="T2" fmla="*/ 41 w 113"/>
                <a:gd name="T3" fmla="*/ 24 h 66"/>
                <a:gd name="T4" fmla="*/ 9 w 113"/>
                <a:gd name="T5" fmla="*/ 24 h 66"/>
                <a:gd name="T6" fmla="*/ 9 w 113"/>
                <a:gd name="T7" fmla="*/ 5 h 66"/>
                <a:gd name="T8" fmla="*/ 41 w 113"/>
                <a:gd name="T9" fmla="*/ 5 h 66"/>
                <a:gd name="T10" fmla="*/ 41 w 113"/>
                <a:gd name="T11" fmla="*/ 5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3" h="66">
                  <a:moveTo>
                    <a:pt x="93" y="12"/>
                  </a:moveTo>
                  <a:cubicBezTo>
                    <a:pt x="113" y="24"/>
                    <a:pt x="113" y="43"/>
                    <a:pt x="93" y="54"/>
                  </a:cubicBezTo>
                  <a:cubicBezTo>
                    <a:pt x="73" y="66"/>
                    <a:pt x="41" y="66"/>
                    <a:pt x="21" y="54"/>
                  </a:cubicBezTo>
                  <a:cubicBezTo>
                    <a:pt x="0" y="43"/>
                    <a:pt x="0" y="24"/>
                    <a:pt x="20" y="12"/>
                  </a:cubicBezTo>
                  <a:cubicBezTo>
                    <a:pt x="40" y="0"/>
                    <a:pt x="73" y="0"/>
                    <a:pt x="93" y="12"/>
                  </a:cubicBezTo>
                  <a:cubicBezTo>
                    <a:pt x="93" y="12"/>
                    <a:pt x="93" y="12"/>
                    <a:pt x="93" y="12"/>
                  </a:cubicBezTo>
                  <a:close/>
                </a:path>
              </a:pathLst>
            </a:custGeom>
            <a:solidFill>
              <a:srgbClr val="0724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" name="Freeform 560"/>
            <p:cNvSpPr>
              <a:spLocks/>
            </p:cNvSpPr>
            <p:nvPr/>
          </p:nvSpPr>
          <p:spPr bwMode="auto">
            <a:xfrm>
              <a:off x="3931" y="544"/>
              <a:ext cx="45" cy="26"/>
            </a:xfrm>
            <a:custGeom>
              <a:avLst/>
              <a:gdLst>
                <a:gd name="T0" fmla="*/ 37 w 102"/>
                <a:gd name="T1" fmla="*/ 4 h 59"/>
                <a:gd name="T2" fmla="*/ 37 w 102"/>
                <a:gd name="T3" fmla="*/ 21 h 59"/>
                <a:gd name="T4" fmla="*/ 8 w 102"/>
                <a:gd name="T5" fmla="*/ 21 h 59"/>
                <a:gd name="T6" fmla="*/ 8 w 102"/>
                <a:gd name="T7" fmla="*/ 4 h 59"/>
                <a:gd name="T8" fmla="*/ 37 w 102"/>
                <a:gd name="T9" fmla="*/ 4 h 59"/>
                <a:gd name="T10" fmla="*/ 37 w 102"/>
                <a:gd name="T11" fmla="*/ 4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" h="59">
                  <a:moveTo>
                    <a:pt x="84" y="10"/>
                  </a:moveTo>
                  <a:cubicBezTo>
                    <a:pt x="102" y="21"/>
                    <a:pt x="102" y="38"/>
                    <a:pt x="84" y="48"/>
                  </a:cubicBezTo>
                  <a:cubicBezTo>
                    <a:pt x="66" y="59"/>
                    <a:pt x="36" y="59"/>
                    <a:pt x="18" y="48"/>
                  </a:cubicBezTo>
                  <a:cubicBezTo>
                    <a:pt x="0" y="38"/>
                    <a:pt x="0" y="21"/>
                    <a:pt x="18" y="10"/>
                  </a:cubicBezTo>
                  <a:cubicBezTo>
                    <a:pt x="36" y="0"/>
                    <a:pt x="65" y="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" name="Freeform 561"/>
            <p:cNvSpPr>
              <a:spLocks/>
            </p:cNvSpPr>
            <p:nvPr/>
          </p:nvSpPr>
          <p:spPr bwMode="auto">
            <a:xfrm>
              <a:off x="3888" y="569"/>
              <a:ext cx="50" cy="28"/>
            </a:xfrm>
            <a:custGeom>
              <a:avLst/>
              <a:gdLst>
                <a:gd name="T0" fmla="*/ 41 w 113"/>
                <a:gd name="T1" fmla="*/ 5 h 65"/>
                <a:gd name="T2" fmla="*/ 41 w 113"/>
                <a:gd name="T3" fmla="*/ 23 h 65"/>
                <a:gd name="T4" fmla="*/ 9 w 113"/>
                <a:gd name="T5" fmla="*/ 23 h 65"/>
                <a:gd name="T6" fmla="*/ 9 w 113"/>
                <a:gd name="T7" fmla="*/ 5 h 65"/>
                <a:gd name="T8" fmla="*/ 41 w 113"/>
                <a:gd name="T9" fmla="*/ 5 h 65"/>
                <a:gd name="T10" fmla="*/ 41 w 113"/>
                <a:gd name="T11" fmla="*/ 5 h 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3" h="65">
                  <a:moveTo>
                    <a:pt x="92" y="11"/>
                  </a:moveTo>
                  <a:cubicBezTo>
                    <a:pt x="113" y="23"/>
                    <a:pt x="113" y="42"/>
                    <a:pt x="93" y="53"/>
                  </a:cubicBezTo>
                  <a:cubicBezTo>
                    <a:pt x="73" y="65"/>
                    <a:pt x="40" y="65"/>
                    <a:pt x="20" y="53"/>
                  </a:cubicBezTo>
                  <a:cubicBezTo>
                    <a:pt x="0" y="42"/>
                    <a:pt x="0" y="23"/>
                    <a:pt x="20" y="11"/>
                  </a:cubicBezTo>
                  <a:cubicBezTo>
                    <a:pt x="40" y="0"/>
                    <a:pt x="72" y="0"/>
                    <a:pt x="92" y="11"/>
                  </a:cubicBezTo>
                  <a:cubicBezTo>
                    <a:pt x="92" y="11"/>
                    <a:pt x="92" y="11"/>
                    <a:pt x="92" y="11"/>
                  </a:cubicBezTo>
                  <a:close/>
                </a:path>
              </a:pathLst>
            </a:custGeom>
            <a:solidFill>
              <a:srgbClr val="0724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5" name="Freeform 562"/>
            <p:cNvSpPr>
              <a:spLocks/>
            </p:cNvSpPr>
            <p:nvPr/>
          </p:nvSpPr>
          <p:spPr bwMode="auto">
            <a:xfrm>
              <a:off x="3889" y="568"/>
              <a:ext cx="46" cy="26"/>
            </a:xfrm>
            <a:custGeom>
              <a:avLst/>
              <a:gdLst>
                <a:gd name="T0" fmla="*/ 38 w 102"/>
                <a:gd name="T1" fmla="*/ 4 h 59"/>
                <a:gd name="T2" fmla="*/ 38 w 102"/>
                <a:gd name="T3" fmla="*/ 21 h 59"/>
                <a:gd name="T4" fmla="*/ 8 w 102"/>
                <a:gd name="T5" fmla="*/ 21 h 59"/>
                <a:gd name="T6" fmla="*/ 8 w 102"/>
                <a:gd name="T7" fmla="*/ 4 h 59"/>
                <a:gd name="T8" fmla="*/ 38 w 102"/>
                <a:gd name="T9" fmla="*/ 4 h 59"/>
                <a:gd name="T10" fmla="*/ 38 w 102"/>
                <a:gd name="T11" fmla="*/ 4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" h="59">
                  <a:moveTo>
                    <a:pt x="84" y="10"/>
                  </a:moveTo>
                  <a:cubicBezTo>
                    <a:pt x="102" y="21"/>
                    <a:pt x="102" y="38"/>
                    <a:pt x="84" y="48"/>
                  </a:cubicBezTo>
                  <a:cubicBezTo>
                    <a:pt x="66" y="59"/>
                    <a:pt x="37" y="59"/>
                    <a:pt x="18" y="48"/>
                  </a:cubicBezTo>
                  <a:cubicBezTo>
                    <a:pt x="0" y="38"/>
                    <a:pt x="0" y="21"/>
                    <a:pt x="18" y="10"/>
                  </a:cubicBezTo>
                  <a:cubicBezTo>
                    <a:pt x="36" y="0"/>
                    <a:pt x="66" y="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6" name="Freeform 563"/>
            <p:cNvSpPr>
              <a:spLocks/>
            </p:cNvSpPr>
            <p:nvPr/>
          </p:nvSpPr>
          <p:spPr bwMode="auto">
            <a:xfrm>
              <a:off x="3847" y="592"/>
              <a:ext cx="50" cy="29"/>
            </a:xfrm>
            <a:custGeom>
              <a:avLst/>
              <a:gdLst>
                <a:gd name="T0" fmla="*/ 41 w 113"/>
                <a:gd name="T1" fmla="*/ 5 h 65"/>
                <a:gd name="T2" fmla="*/ 41 w 113"/>
                <a:gd name="T3" fmla="*/ 24 h 65"/>
                <a:gd name="T4" fmla="*/ 9 w 113"/>
                <a:gd name="T5" fmla="*/ 24 h 65"/>
                <a:gd name="T6" fmla="*/ 9 w 113"/>
                <a:gd name="T7" fmla="*/ 5 h 65"/>
                <a:gd name="T8" fmla="*/ 41 w 113"/>
                <a:gd name="T9" fmla="*/ 5 h 65"/>
                <a:gd name="T10" fmla="*/ 41 w 113"/>
                <a:gd name="T11" fmla="*/ 5 h 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3" h="65">
                  <a:moveTo>
                    <a:pt x="93" y="11"/>
                  </a:moveTo>
                  <a:cubicBezTo>
                    <a:pt x="113" y="23"/>
                    <a:pt x="113" y="42"/>
                    <a:pt x="93" y="53"/>
                  </a:cubicBezTo>
                  <a:cubicBezTo>
                    <a:pt x="73" y="65"/>
                    <a:pt x="41" y="65"/>
                    <a:pt x="21" y="53"/>
                  </a:cubicBezTo>
                  <a:cubicBezTo>
                    <a:pt x="0" y="42"/>
                    <a:pt x="0" y="23"/>
                    <a:pt x="20" y="11"/>
                  </a:cubicBezTo>
                  <a:cubicBezTo>
                    <a:pt x="40" y="0"/>
                    <a:pt x="73" y="0"/>
                    <a:pt x="93" y="11"/>
                  </a:cubicBezTo>
                  <a:cubicBezTo>
                    <a:pt x="93" y="11"/>
                    <a:pt x="93" y="11"/>
                    <a:pt x="93" y="11"/>
                  </a:cubicBezTo>
                  <a:close/>
                </a:path>
              </a:pathLst>
            </a:custGeom>
            <a:solidFill>
              <a:srgbClr val="0724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7" name="Freeform 564"/>
            <p:cNvSpPr>
              <a:spLocks/>
            </p:cNvSpPr>
            <p:nvPr/>
          </p:nvSpPr>
          <p:spPr bwMode="auto">
            <a:xfrm>
              <a:off x="3849" y="591"/>
              <a:ext cx="45" cy="26"/>
            </a:xfrm>
            <a:custGeom>
              <a:avLst/>
              <a:gdLst>
                <a:gd name="T0" fmla="*/ 37 w 102"/>
                <a:gd name="T1" fmla="*/ 5 h 59"/>
                <a:gd name="T2" fmla="*/ 37 w 102"/>
                <a:gd name="T3" fmla="*/ 22 h 59"/>
                <a:gd name="T4" fmla="*/ 8 w 102"/>
                <a:gd name="T5" fmla="*/ 22 h 59"/>
                <a:gd name="T6" fmla="*/ 8 w 102"/>
                <a:gd name="T7" fmla="*/ 5 h 59"/>
                <a:gd name="T8" fmla="*/ 37 w 102"/>
                <a:gd name="T9" fmla="*/ 5 h 59"/>
                <a:gd name="T10" fmla="*/ 37 w 102"/>
                <a:gd name="T11" fmla="*/ 5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" h="59">
                  <a:moveTo>
                    <a:pt x="83" y="11"/>
                  </a:moveTo>
                  <a:cubicBezTo>
                    <a:pt x="102" y="21"/>
                    <a:pt x="102" y="38"/>
                    <a:pt x="84" y="49"/>
                  </a:cubicBezTo>
                  <a:cubicBezTo>
                    <a:pt x="66" y="59"/>
                    <a:pt x="36" y="59"/>
                    <a:pt x="18" y="49"/>
                  </a:cubicBezTo>
                  <a:cubicBezTo>
                    <a:pt x="0" y="38"/>
                    <a:pt x="0" y="21"/>
                    <a:pt x="18" y="11"/>
                  </a:cubicBezTo>
                  <a:cubicBezTo>
                    <a:pt x="36" y="0"/>
                    <a:pt x="65" y="0"/>
                    <a:pt x="83" y="11"/>
                  </a:cubicBezTo>
                  <a:cubicBezTo>
                    <a:pt x="83" y="11"/>
                    <a:pt x="83" y="11"/>
                    <a:pt x="83" y="11"/>
                  </a:cubicBez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8" name="Freeform 565"/>
            <p:cNvSpPr>
              <a:spLocks/>
            </p:cNvSpPr>
            <p:nvPr/>
          </p:nvSpPr>
          <p:spPr bwMode="auto">
            <a:xfrm>
              <a:off x="3806" y="616"/>
              <a:ext cx="50" cy="28"/>
            </a:xfrm>
            <a:custGeom>
              <a:avLst/>
              <a:gdLst>
                <a:gd name="T0" fmla="*/ 41 w 113"/>
                <a:gd name="T1" fmla="*/ 5 h 65"/>
                <a:gd name="T2" fmla="*/ 41 w 113"/>
                <a:gd name="T3" fmla="*/ 23 h 65"/>
                <a:gd name="T4" fmla="*/ 9 w 113"/>
                <a:gd name="T5" fmla="*/ 23 h 65"/>
                <a:gd name="T6" fmla="*/ 9 w 113"/>
                <a:gd name="T7" fmla="*/ 5 h 65"/>
                <a:gd name="T8" fmla="*/ 41 w 113"/>
                <a:gd name="T9" fmla="*/ 5 h 65"/>
                <a:gd name="T10" fmla="*/ 41 w 113"/>
                <a:gd name="T11" fmla="*/ 5 h 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3" h="65">
                  <a:moveTo>
                    <a:pt x="92" y="12"/>
                  </a:moveTo>
                  <a:cubicBezTo>
                    <a:pt x="113" y="23"/>
                    <a:pt x="113" y="42"/>
                    <a:pt x="93" y="54"/>
                  </a:cubicBezTo>
                  <a:cubicBezTo>
                    <a:pt x="73" y="65"/>
                    <a:pt x="40" y="65"/>
                    <a:pt x="20" y="54"/>
                  </a:cubicBezTo>
                  <a:cubicBezTo>
                    <a:pt x="0" y="42"/>
                    <a:pt x="0" y="23"/>
                    <a:pt x="20" y="12"/>
                  </a:cubicBezTo>
                  <a:cubicBezTo>
                    <a:pt x="40" y="0"/>
                    <a:pt x="72" y="0"/>
                    <a:pt x="92" y="12"/>
                  </a:cubicBezTo>
                  <a:cubicBezTo>
                    <a:pt x="92" y="12"/>
                    <a:pt x="92" y="12"/>
                    <a:pt x="92" y="12"/>
                  </a:cubicBezTo>
                  <a:close/>
                </a:path>
              </a:pathLst>
            </a:custGeom>
            <a:solidFill>
              <a:srgbClr val="0724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9" name="Freeform 566"/>
            <p:cNvSpPr>
              <a:spLocks/>
            </p:cNvSpPr>
            <p:nvPr/>
          </p:nvSpPr>
          <p:spPr bwMode="auto">
            <a:xfrm>
              <a:off x="3807" y="615"/>
              <a:ext cx="46" cy="26"/>
            </a:xfrm>
            <a:custGeom>
              <a:avLst/>
              <a:gdLst>
                <a:gd name="T0" fmla="*/ 38 w 102"/>
                <a:gd name="T1" fmla="*/ 5 h 59"/>
                <a:gd name="T2" fmla="*/ 38 w 102"/>
                <a:gd name="T3" fmla="*/ 22 h 59"/>
                <a:gd name="T4" fmla="*/ 8 w 102"/>
                <a:gd name="T5" fmla="*/ 22 h 59"/>
                <a:gd name="T6" fmla="*/ 8 w 102"/>
                <a:gd name="T7" fmla="*/ 5 h 59"/>
                <a:gd name="T8" fmla="*/ 38 w 102"/>
                <a:gd name="T9" fmla="*/ 5 h 59"/>
                <a:gd name="T10" fmla="*/ 38 w 102"/>
                <a:gd name="T11" fmla="*/ 5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" h="59">
                  <a:moveTo>
                    <a:pt x="84" y="11"/>
                  </a:moveTo>
                  <a:cubicBezTo>
                    <a:pt x="102" y="21"/>
                    <a:pt x="102" y="38"/>
                    <a:pt x="84" y="49"/>
                  </a:cubicBezTo>
                  <a:cubicBezTo>
                    <a:pt x="66" y="59"/>
                    <a:pt x="37" y="59"/>
                    <a:pt x="18" y="49"/>
                  </a:cubicBezTo>
                  <a:cubicBezTo>
                    <a:pt x="0" y="38"/>
                    <a:pt x="0" y="21"/>
                    <a:pt x="18" y="11"/>
                  </a:cubicBezTo>
                  <a:cubicBezTo>
                    <a:pt x="36" y="0"/>
                    <a:pt x="66" y="0"/>
                    <a:pt x="84" y="11"/>
                  </a:cubicBezTo>
                  <a:cubicBezTo>
                    <a:pt x="84" y="11"/>
                    <a:pt x="84" y="11"/>
                    <a:pt x="84" y="11"/>
                  </a:cubicBez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0" name="Freeform 567"/>
            <p:cNvSpPr>
              <a:spLocks/>
            </p:cNvSpPr>
            <p:nvPr/>
          </p:nvSpPr>
          <p:spPr bwMode="auto">
            <a:xfrm>
              <a:off x="3976" y="574"/>
              <a:ext cx="50" cy="28"/>
            </a:xfrm>
            <a:custGeom>
              <a:avLst/>
              <a:gdLst>
                <a:gd name="T0" fmla="*/ 41 w 113"/>
                <a:gd name="T1" fmla="*/ 5 h 65"/>
                <a:gd name="T2" fmla="*/ 41 w 113"/>
                <a:gd name="T3" fmla="*/ 23 h 65"/>
                <a:gd name="T4" fmla="*/ 9 w 113"/>
                <a:gd name="T5" fmla="*/ 23 h 65"/>
                <a:gd name="T6" fmla="*/ 9 w 113"/>
                <a:gd name="T7" fmla="*/ 5 h 65"/>
                <a:gd name="T8" fmla="*/ 41 w 113"/>
                <a:gd name="T9" fmla="*/ 5 h 65"/>
                <a:gd name="T10" fmla="*/ 41 w 113"/>
                <a:gd name="T11" fmla="*/ 5 h 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3" h="65">
                  <a:moveTo>
                    <a:pt x="93" y="11"/>
                  </a:moveTo>
                  <a:cubicBezTo>
                    <a:pt x="113" y="23"/>
                    <a:pt x="113" y="42"/>
                    <a:pt x="93" y="53"/>
                  </a:cubicBezTo>
                  <a:cubicBezTo>
                    <a:pt x="73" y="65"/>
                    <a:pt x="41" y="65"/>
                    <a:pt x="21" y="53"/>
                  </a:cubicBezTo>
                  <a:cubicBezTo>
                    <a:pt x="0" y="42"/>
                    <a:pt x="0" y="23"/>
                    <a:pt x="20" y="11"/>
                  </a:cubicBezTo>
                  <a:cubicBezTo>
                    <a:pt x="40" y="0"/>
                    <a:pt x="73" y="0"/>
                    <a:pt x="93" y="11"/>
                  </a:cubicBezTo>
                  <a:cubicBezTo>
                    <a:pt x="93" y="11"/>
                    <a:pt x="93" y="11"/>
                    <a:pt x="93" y="11"/>
                  </a:cubicBezTo>
                  <a:close/>
                </a:path>
              </a:pathLst>
            </a:custGeom>
            <a:solidFill>
              <a:srgbClr val="0724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1" name="Freeform 568"/>
            <p:cNvSpPr>
              <a:spLocks/>
            </p:cNvSpPr>
            <p:nvPr/>
          </p:nvSpPr>
          <p:spPr bwMode="auto">
            <a:xfrm>
              <a:off x="3978" y="573"/>
              <a:ext cx="45" cy="26"/>
            </a:xfrm>
            <a:custGeom>
              <a:avLst/>
              <a:gdLst>
                <a:gd name="T0" fmla="*/ 37 w 102"/>
                <a:gd name="T1" fmla="*/ 5 h 59"/>
                <a:gd name="T2" fmla="*/ 37 w 102"/>
                <a:gd name="T3" fmla="*/ 22 h 59"/>
                <a:gd name="T4" fmla="*/ 8 w 102"/>
                <a:gd name="T5" fmla="*/ 22 h 59"/>
                <a:gd name="T6" fmla="*/ 8 w 102"/>
                <a:gd name="T7" fmla="*/ 5 h 59"/>
                <a:gd name="T8" fmla="*/ 37 w 102"/>
                <a:gd name="T9" fmla="*/ 5 h 59"/>
                <a:gd name="T10" fmla="*/ 37 w 102"/>
                <a:gd name="T11" fmla="*/ 5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" h="59">
                  <a:moveTo>
                    <a:pt x="84" y="11"/>
                  </a:moveTo>
                  <a:cubicBezTo>
                    <a:pt x="102" y="21"/>
                    <a:pt x="102" y="38"/>
                    <a:pt x="84" y="49"/>
                  </a:cubicBezTo>
                  <a:cubicBezTo>
                    <a:pt x="66" y="59"/>
                    <a:pt x="36" y="59"/>
                    <a:pt x="18" y="49"/>
                  </a:cubicBezTo>
                  <a:cubicBezTo>
                    <a:pt x="0" y="38"/>
                    <a:pt x="0" y="21"/>
                    <a:pt x="18" y="11"/>
                  </a:cubicBezTo>
                  <a:cubicBezTo>
                    <a:pt x="36" y="0"/>
                    <a:pt x="65" y="0"/>
                    <a:pt x="84" y="11"/>
                  </a:cubicBezTo>
                  <a:cubicBezTo>
                    <a:pt x="84" y="11"/>
                    <a:pt x="84" y="11"/>
                    <a:pt x="84" y="11"/>
                  </a:cubicBez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2" name="Freeform 569"/>
            <p:cNvSpPr>
              <a:spLocks/>
            </p:cNvSpPr>
            <p:nvPr/>
          </p:nvSpPr>
          <p:spPr bwMode="auto">
            <a:xfrm>
              <a:off x="3935" y="597"/>
              <a:ext cx="51" cy="29"/>
            </a:xfrm>
            <a:custGeom>
              <a:avLst/>
              <a:gdLst>
                <a:gd name="T0" fmla="*/ 42 w 113"/>
                <a:gd name="T1" fmla="*/ 5 h 65"/>
                <a:gd name="T2" fmla="*/ 42 w 113"/>
                <a:gd name="T3" fmla="*/ 24 h 65"/>
                <a:gd name="T4" fmla="*/ 9 w 113"/>
                <a:gd name="T5" fmla="*/ 24 h 65"/>
                <a:gd name="T6" fmla="*/ 9 w 113"/>
                <a:gd name="T7" fmla="*/ 5 h 65"/>
                <a:gd name="T8" fmla="*/ 42 w 113"/>
                <a:gd name="T9" fmla="*/ 5 h 65"/>
                <a:gd name="T10" fmla="*/ 42 w 113"/>
                <a:gd name="T11" fmla="*/ 5 h 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3" h="65">
                  <a:moveTo>
                    <a:pt x="92" y="12"/>
                  </a:moveTo>
                  <a:cubicBezTo>
                    <a:pt x="113" y="23"/>
                    <a:pt x="113" y="42"/>
                    <a:pt x="93" y="54"/>
                  </a:cubicBezTo>
                  <a:cubicBezTo>
                    <a:pt x="73" y="65"/>
                    <a:pt x="40" y="65"/>
                    <a:pt x="20" y="54"/>
                  </a:cubicBezTo>
                  <a:cubicBezTo>
                    <a:pt x="0" y="42"/>
                    <a:pt x="0" y="23"/>
                    <a:pt x="20" y="12"/>
                  </a:cubicBezTo>
                  <a:cubicBezTo>
                    <a:pt x="40" y="0"/>
                    <a:pt x="72" y="0"/>
                    <a:pt x="92" y="12"/>
                  </a:cubicBezTo>
                  <a:cubicBezTo>
                    <a:pt x="92" y="12"/>
                    <a:pt x="92" y="12"/>
                    <a:pt x="92" y="12"/>
                  </a:cubicBezTo>
                  <a:close/>
                </a:path>
              </a:pathLst>
            </a:custGeom>
            <a:solidFill>
              <a:srgbClr val="0724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" name="Freeform 570"/>
            <p:cNvSpPr>
              <a:spLocks/>
            </p:cNvSpPr>
            <p:nvPr/>
          </p:nvSpPr>
          <p:spPr bwMode="auto">
            <a:xfrm>
              <a:off x="3937" y="596"/>
              <a:ext cx="45" cy="26"/>
            </a:xfrm>
            <a:custGeom>
              <a:avLst/>
              <a:gdLst>
                <a:gd name="T0" fmla="*/ 37 w 102"/>
                <a:gd name="T1" fmla="*/ 5 h 59"/>
                <a:gd name="T2" fmla="*/ 37 w 102"/>
                <a:gd name="T3" fmla="*/ 22 h 59"/>
                <a:gd name="T4" fmla="*/ 8 w 102"/>
                <a:gd name="T5" fmla="*/ 22 h 59"/>
                <a:gd name="T6" fmla="*/ 8 w 102"/>
                <a:gd name="T7" fmla="*/ 5 h 59"/>
                <a:gd name="T8" fmla="*/ 37 w 102"/>
                <a:gd name="T9" fmla="*/ 5 h 59"/>
                <a:gd name="T10" fmla="*/ 37 w 102"/>
                <a:gd name="T11" fmla="*/ 5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" h="59">
                  <a:moveTo>
                    <a:pt x="84" y="11"/>
                  </a:moveTo>
                  <a:cubicBezTo>
                    <a:pt x="102" y="21"/>
                    <a:pt x="102" y="38"/>
                    <a:pt x="84" y="49"/>
                  </a:cubicBezTo>
                  <a:cubicBezTo>
                    <a:pt x="66" y="59"/>
                    <a:pt x="37" y="59"/>
                    <a:pt x="18" y="49"/>
                  </a:cubicBezTo>
                  <a:cubicBezTo>
                    <a:pt x="0" y="38"/>
                    <a:pt x="0" y="21"/>
                    <a:pt x="18" y="11"/>
                  </a:cubicBezTo>
                  <a:cubicBezTo>
                    <a:pt x="36" y="0"/>
                    <a:pt x="66" y="0"/>
                    <a:pt x="84" y="11"/>
                  </a:cubicBezTo>
                  <a:cubicBezTo>
                    <a:pt x="84" y="11"/>
                    <a:pt x="84" y="11"/>
                    <a:pt x="84" y="11"/>
                  </a:cubicBez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" name="Freeform 571"/>
            <p:cNvSpPr>
              <a:spLocks/>
            </p:cNvSpPr>
            <p:nvPr/>
          </p:nvSpPr>
          <p:spPr bwMode="auto">
            <a:xfrm>
              <a:off x="3894" y="620"/>
              <a:ext cx="50" cy="29"/>
            </a:xfrm>
            <a:custGeom>
              <a:avLst/>
              <a:gdLst>
                <a:gd name="T0" fmla="*/ 41 w 113"/>
                <a:gd name="T1" fmla="*/ 5 h 65"/>
                <a:gd name="T2" fmla="*/ 41 w 113"/>
                <a:gd name="T3" fmla="*/ 24 h 65"/>
                <a:gd name="T4" fmla="*/ 9 w 113"/>
                <a:gd name="T5" fmla="*/ 24 h 65"/>
                <a:gd name="T6" fmla="*/ 9 w 113"/>
                <a:gd name="T7" fmla="*/ 5 h 65"/>
                <a:gd name="T8" fmla="*/ 41 w 113"/>
                <a:gd name="T9" fmla="*/ 5 h 65"/>
                <a:gd name="T10" fmla="*/ 41 w 113"/>
                <a:gd name="T11" fmla="*/ 5 h 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3" h="65">
                  <a:moveTo>
                    <a:pt x="93" y="12"/>
                  </a:moveTo>
                  <a:cubicBezTo>
                    <a:pt x="113" y="23"/>
                    <a:pt x="113" y="42"/>
                    <a:pt x="93" y="54"/>
                  </a:cubicBezTo>
                  <a:cubicBezTo>
                    <a:pt x="73" y="65"/>
                    <a:pt x="41" y="65"/>
                    <a:pt x="21" y="54"/>
                  </a:cubicBezTo>
                  <a:cubicBezTo>
                    <a:pt x="0" y="42"/>
                    <a:pt x="0" y="23"/>
                    <a:pt x="20" y="12"/>
                  </a:cubicBezTo>
                  <a:cubicBezTo>
                    <a:pt x="40" y="0"/>
                    <a:pt x="73" y="0"/>
                    <a:pt x="93" y="12"/>
                  </a:cubicBezTo>
                  <a:cubicBezTo>
                    <a:pt x="93" y="12"/>
                    <a:pt x="93" y="12"/>
                    <a:pt x="93" y="12"/>
                  </a:cubicBezTo>
                  <a:close/>
                </a:path>
              </a:pathLst>
            </a:custGeom>
            <a:solidFill>
              <a:srgbClr val="0724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" name="Freeform 572"/>
            <p:cNvSpPr>
              <a:spLocks/>
            </p:cNvSpPr>
            <p:nvPr/>
          </p:nvSpPr>
          <p:spPr bwMode="auto">
            <a:xfrm>
              <a:off x="3896" y="620"/>
              <a:ext cx="45" cy="26"/>
            </a:xfrm>
            <a:custGeom>
              <a:avLst/>
              <a:gdLst>
                <a:gd name="T0" fmla="*/ 37 w 102"/>
                <a:gd name="T1" fmla="*/ 5 h 59"/>
                <a:gd name="T2" fmla="*/ 37 w 102"/>
                <a:gd name="T3" fmla="*/ 22 h 59"/>
                <a:gd name="T4" fmla="*/ 8 w 102"/>
                <a:gd name="T5" fmla="*/ 22 h 59"/>
                <a:gd name="T6" fmla="*/ 8 w 102"/>
                <a:gd name="T7" fmla="*/ 5 h 59"/>
                <a:gd name="T8" fmla="*/ 37 w 102"/>
                <a:gd name="T9" fmla="*/ 5 h 59"/>
                <a:gd name="T10" fmla="*/ 37 w 102"/>
                <a:gd name="T11" fmla="*/ 5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" h="59">
                  <a:moveTo>
                    <a:pt x="83" y="11"/>
                  </a:moveTo>
                  <a:cubicBezTo>
                    <a:pt x="102" y="21"/>
                    <a:pt x="102" y="38"/>
                    <a:pt x="84" y="49"/>
                  </a:cubicBezTo>
                  <a:cubicBezTo>
                    <a:pt x="66" y="59"/>
                    <a:pt x="36" y="59"/>
                    <a:pt x="18" y="49"/>
                  </a:cubicBezTo>
                  <a:cubicBezTo>
                    <a:pt x="0" y="38"/>
                    <a:pt x="0" y="21"/>
                    <a:pt x="18" y="11"/>
                  </a:cubicBezTo>
                  <a:cubicBezTo>
                    <a:pt x="36" y="0"/>
                    <a:pt x="65" y="0"/>
                    <a:pt x="83" y="11"/>
                  </a:cubicBezTo>
                  <a:cubicBezTo>
                    <a:pt x="83" y="11"/>
                    <a:pt x="83" y="11"/>
                    <a:pt x="83" y="11"/>
                  </a:cubicBez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6" name="Freeform 573"/>
            <p:cNvSpPr>
              <a:spLocks/>
            </p:cNvSpPr>
            <p:nvPr/>
          </p:nvSpPr>
          <p:spPr bwMode="auto">
            <a:xfrm>
              <a:off x="3853" y="644"/>
              <a:ext cx="51" cy="29"/>
            </a:xfrm>
            <a:custGeom>
              <a:avLst/>
              <a:gdLst>
                <a:gd name="T0" fmla="*/ 42 w 113"/>
                <a:gd name="T1" fmla="*/ 5 h 66"/>
                <a:gd name="T2" fmla="*/ 42 w 113"/>
                <a:gd name="T3" fmla="*/ 24 h 66"/>
                <a:gd name="T4" fmla="*/ 9 w 113"/>
                <a:gd name="T5" fmla="*/ 24 h 66"/>
                <a:gd name="T6" fmla="*/ 9 w 113"/>
                <a:gd name="T7" fmla="*/ 5 h 66"/>
                <a:gd name="T8" fmla="*/ 42 w 113"/>
                <a:gd name="T9" fmla="*/ 5 h 66"/>
                <a:gd name="T10" fmla="*/ 42 w 113"/>
                <a:gd name="T11" fmla="*/ 5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3" h="66">
                  <a:moveTo>
                    <a:pt x="92" y="12"/>
                  </a:moveTo>
                  <a:cubicBezTo>
                    <a:pt x="113" y="23"/>
                    <a:pt x="113" y="42"/>
                    <a:pt x="93" y="54"/>
                  </a:cubicBezTo>
                  <a:cubicBezTo>
                    <a:pt x="73" y="66"/>
                    <a:pt x="40" y="66"/>
                    <a:pt x="20" y="54"/>
                  </a:cubicBezTo>
                  <a:cubicBezTo>
                    <a:pt x="0" y="42"/>
                    <a:pt x="0" y="23"/>
                    <a:pt x="20" y="12"/>
                  </a:cubicBezTo>
                  <a:cubicBezTo>
                    <a:pt x="40" y="0"/>
                    <a:pt x="72" y="0"/>
                    <a:pt x="92" y="12"/>
                  </a:cubicBezTo>
                  <a:cubicBezTo>
                    <a:pt x="92" y="12"/>
                    <a:pt x="92" y="12"/>
                    <a:pt x="92" y="12"/>
                  </a:cubicBezTo>
                  <a:close/>
                </a:path>
              </a:pathLst>
            </a:custGeom>
            <a:solidFill>
              <a:srgbClr val="0724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7" name="Freeform 574"/>
            <p:cNvSpPr>
              <a:spLocks/>
            </p:cNvSpPr>
            <p:nvPr/>
          </p:nvSpPr>
          <p:spPr bwMode="auto">
            <a:xfrm>
              <a:off x="3855" y="643"/>
              <a:ext cx="45" cy="27"/>
            </a:xfrm>
            <a:custGeom>
              <a:avLst/>
              <a:gdLst>
                <a:gd name="T0" fmla="*/ 37 w 102"/>
                <a:gd name="T1" fmla="*/ 5 h 60"/>
                <a:gd name="T2" fmla="*/ 37 w 102"/>
                <a:gd name="T3" fmla="*/ 22 h 60"/>
                <a:gd name="T4" fmla="*/ 8 w 102"/>
                <a:gd name="T5" fmla="*/ 22 h 60"/>
                <a:gd name="T6" fmla="*/ 8 w 102"/>
                <a:gd name="T7" fmla="*/ 5 h 60"/>
                <a:gd name="T8" fmla="*/ 37 w 102"/>
                <a:gd name="T9" fmla="*/ 5 h 60"/>
                <a:gd name="T10" fmla="*/ 37 w 102"/>
                <a:gd name="T11" fmla="*/ 5 h 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" h="60">
                  <a:moveTo>
                    <a:pt x="84" y="11"/>
                  </a:moveTo>
                  <a:cubicBezTo>
                    <a:pt x="102" y="22"/>
                    <a:pt x="102" y="39"/>
                    <a:pt x="84" y="49"/>
                  </a:cubicBezTo>
                  <a:cubicBezTo>
                    <a:pt x="66" y="60"/>
                    <a:pt x="37" y="60"/>
                    <a:pt x="18" y="49"/>
                  </a:cubicBezTo>
                  <a:cubicBezTo>
                    <a:pt x="0" y="39"/>
                    <a:pt x="0" y="22"/>
                    <a:pt x="18" y="11"/>
                  </a:cubicBezTo>
                  <a:cubicBezTo>
                    <a:pt x="36" y="0"/>
                    <a:pt x="66" y="0"/>
                    <a:pt x="84" y="11"/>
                  </a:cubicBezTo>
                  <a:cubicBezTo>
                    <a:pt x="84" y="11"/>
                    <a:pt x="84" y="11"/>
                    <a:pt x="84" y="11"/>
                  </a:cubicBez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8" name="Freeform 575"/>
            <p:cNvSpPr>
              <a:spLocks/>
            </p:cNvSpPr>
            <p:nvPr/>
          </p:nvSpPr>
          <p:spPr bwMode="auto">
            <a:xfrm>
              <a:off x="4024" y="602"/>
              <a:ext cx="50" cy="29"/>
            </a:xfrm>
            <a:custGeom>
              <a:avLst/>
              <a:gdLst>
                <a:gd name="T0" fmla="*/ 41 w 113"/>
                <a:gd name="T1" fmla="*/ 5 h 65"/>
                <a:gd name="T2" fmla="*/ 41 w 113"/>
                <a:gd name="T3" fmla="*/ 24 h 65"/>
                <a:gd name="T4" fmla="*/ 9 w 113"/>
                <a:gd name="T5" fmla="*/ 24 h 65"/>
                <a:gd name="T6" fmla="*/ 9 w 113"/>
                <a:gd name="T7" fmla="*/ 5 h 65"/>
                <a:gd name="T8" fmla="*/ 41 w 113"/>
                <a:gd name="T9" fmla="*/ 5 h 65"/>
                <a:gd name="T10" fmla="*/ 41 w 113"/>
                <a:gd name="T11" fmla="*/ 5 h 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3" h="65">
                  <a:moveTo>
                    <a:pt x="93" y="12"/>
                  </a:moveTo>
                  <a:cubicBezTo>
                    <a:pt x="113" y="23"/>
                    <a:pt x="113" y="42"/>
                    <a:pt x="93" y="54"/>
                  </a:cubicBezTo>
                  <a:cubicBezTo>
                    <a:pt x="73" y="65"/>
                    <a:pt x="41" y="65"/>
                    <a:pt x="21" y="54"/>
                  </a:cubicBezTo>
                  <a:cubicBezTo>
                    <a:pt x="1" y="42"/>
                    <a:pt x="0" y="23"/>
                    <a:pt x="20" y="12"/>
                  </a:cubicBezTo>
                  <a:cubicBezTo>
                    <a:pt x="40" y="0"/>
                    <a:pt x="73" y="0"/>
                    <a:pt x="93" y="12"/>
                  </a:cubicBezTo>
                  <a:cubicBezTo>
                    <a:pt x="93" y="12"/>
                    <a:pt x="93" y="12"/>
                    <a:pt x="93" y="12"/>
                  </a:cubicBezTo>
                  <a:close/>
                </a:path>
              </a:pathLst>
            </a:custGeom>
            <a:solidFill>
              <a:srgbClr val="0724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9" name="Freeform 576"/>
            <p:cNvSpPr>
              <a:spLocks/>
            </p:cNvSpPr>
            <p:nvPr/>
          </p:nvSpPr>
          <p:spPr bwMode="auto">
            <a:xfrm>
              <a:off x="4025" y="601"/>
              <a:ext cx="46" cy="26"/>
            </a:xfrm>
            <a:custGeom>
              <a:avLst/>
              <a:gdLst>
                <a:gd name="T0" fmla="*/ 38 w 102"/>
                <a:gd name="T1" fmla="*/ 5 h 59"/>
                <a:gd name="T2" fmla="*/ 38 w 102"/>
                <a:gd name="T3" fmla="*/ 22 h 59"/>
                <a:gd name="T4" fmla="*/ 8 w 102"/>
                <a:gd name="T5" fmla="*/ 22 h 59"/>
                <a:gd name="T6" fmla="*/ 8 w 102"/>
                <a:gd name="T7" fmla="*/ 5 h 59"/>
                <a:gd name="T8" fmla="*/ 38 w 102"/>
                <a:gd name="T9" fmla="*/ 5 h 59"/>
                <a:gd name="T10" fmla="*/ 38 w 102"/>
                <a:gd name="T11" fmla="*/ 5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" h="59">
                  <a:moveTo>
                    <a:pt x="84" y="11"/>
                  </a:moveTo>
                  <a:cubicBezTo>
                    <a:pt x="102" y="21"/>
                    <a:pt x="102" y="38"/>
                    <a:pt x="84" y="49"/>
                  </a:cubicBezTo>
                  <a:cubicBezTo>
                    <a:pt x="66" y="59"/>
                    <a:pt x="36" y="59"/>
                    <a:pt x="18" y="49"/>
                  </a:cubicBezTo>
                  <a:cubicBezTo>
                    <a:pt x="0" y="38"/>
                    <a:pt x="0" y="21"/>
                    <a:pt x="18" y="11"/>
                  </a:cubicBezTo>
                  <a:cubicBezTo>
                    <a:pt x="36" y="0"/>
                    <a:pt x="65" y="0"/>
                    <a:pt x="84" y="11"/>
                  </a:cubicBezTo>
                  <a:cubicBezTo>
                    <a:pt x="84" y="11"/>
                    <a:pt x="84" y="11"/>
                    <a:pt x="84" y="11"/>
                  </a:cubicBez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0" name="Freeform 577"/>
            <p:cNvSpPr>
              <a:spLocks/>
            </p:cNvSpPr>
            <p:nvPr/>
          </p:nvSpPr>
          <p:spPr bwMode="auto">
            <a:xfrm>
              <a:off x="3983" y="625"/>
              <a:ext cx="50" cy="30"/>
            </a:xfrm>
            <a:custGeom>
              <a:avLst/>
              <a:gdLst>
                <a:gd name="T0" fmla="*/ 41 w 113"/>
                <a:gd name="T1" fmla="*/ 5 h 66"/>
                <a:gd name="T2" fmla="*/ 41 w 113"/>
                <a:gd name="T3" fmla="*/ 25 h 66"/>
                <a:gd name="T4" fmla="*/ 9 w 113"/>
                <a:gd name="T5" fmla="*/ 25 h 66"/>
                <a:gd name="T6" fmla="*/ 9 w 113"/>
                <a:gd name="T7" fmla="*/ 5 h 66"/>
                <a:gd name="T8" fmla="*/ 41 w 113"/>
                <a:gd name="T9" fmla="*/ 5 h 66"/>
                <a:gd name="T10" fmla="*/ 41 w 113"/>
                <a:gd name="T11" fmla="*/ 5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3" h="66">
                  <a:moveTo>
                    <a:pt x="93" y="12"/>
                  </a:moveTo>
                  <a:cubicBezTo>
                    <a:pt x="113" y="23"/>
                    <a:pt x="113" y="42"/>
                    <a:pt x="93" y="54"/>
                  </a:cubicBezTo>
                  <a:cubicBezTo>
                    <a:pt x="73" y="66"/>
                    <a:pt x="40" y="66"/>
                    <a:pt x="20" y="54"/>
                  </a:cubicBezTo>
                  <a:cubicBezTo>
                    <a:pt x="0" y="42"/>
                    <a:pt x="0" y="23"/>
                    <a:pt x="20" y="12"/>
                  </a:cubicBezTo>
                  <a:cubicBezTo>
                    <a:pt x="40" y="0"/>
                    <a:pt x="72" y="0"/>
                    <a:pt x="93" y="12"/>
                  </a:cubicBezTo>
                  <a:cubicBezTo>
                    <a:pt x="93" y="12"/>
                    <a:pt x="93" y="12"/>
                    <a:pt x="93" y="12"/>
                  </a:cubicBezTo>
                  <a:close/>
                </a:path>
              </a:pathLst>
            </a:custGeom>
            <a:solidFill>
              <a:srgbClr val="0724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1" name="Freeform 578"/>
            <p:cNvSpPr>
              <a:spLocks/>
            </p:cNvSpPr>
            <p:nvPr/>
          </p:nvSpPr>
          <p:spPr bwMode="auto">
            <a:xfrm>
              <a:off x="3984" y="624"/>
              <a:ext cx="45" cy="27"/>
            </a:xfrm>
            <a:custGeom>
              <a:avLst/>
              <a:gdLst>
                <a:gd name="T0" fmla="*/ 37 w 102"/>
                <a:gd name="T1" fmla="*/ 5 h 60"/>
                <a:gd name="T2" fmla="*/ 37 w 102"/>
                <a:gd name="T3" fmla="*/ 22 h 60"/>
                <a:gd name="T4" fmla="*/ 8 w 102"/>
                <a:gd name="T5" fmla="*/ 22 h 60"/>
                <a:gd name="T6" fmla="*/ 8 w 102"/>
                <a:gd name="T7" fmla="*/ 5 h 60"/>
                <a:gd name="T8" fmla="*/ 37 w 102"/>
                <a:gd name="T9" fmla="*/ 5 h 60"/>
                <a:gd name="T10" fmla="*/ 37 w 102"/>
                <a:gd name="T11" fmla="*/ 5 h 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" h="60">
                  <a:moveTo>
                    <a:pt x="84" y="11"/>
                  </a:moveTo>
                  <a:cubicBezTo>
                    <a:pt x="102" y="21"/>
                    <a:pt x="102" y="39"/>
                    <a:pt x="84" y="49"/>
                  </a:cubicBezTo>
                  <a:cubicBezTo>
                    <a:pt x="66" y="60"/>
                    <a:pt x="37" y="60"/>
                    <a:pt x="19" y="49"/>
                  </a:cubicBezTo>
                  <a:cubicBezTo>
                    <a:pt x="0" y="39"/>
                    <a:pt x="0" y="21"/>
                    <a:pt x="18" y="11"/>
                  </a:cubicBezTo>
                  <a:cubicBezTo>
                    <a:pt x="36" y="0"/>
                    <a:pt x="66" y="0"/>
                    <a:pt x="84" y="11"/>
                  </a:cubicBezTo>
                  <a:cubicBezTo>
                    <a:pt x="84" y="11"/>
                    <a:pt x="84" y="11"/>
                    <a:pt x="84" y="11"/>
                  </a:cubicBez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2" name="Freeform 579"/>
            <p:cNvSpPr>
              <a:spLocks/>
            </p:cNvSpPr>
            <p:nvPr/>
          </p:nvSpPr>
          <p:spPr bwMode="auto">
            <a:xfrm>
              <a:off x="3942" y="649"/>
              <a:ext cx="50" cy="29"/>
            </a:xfrm>
            <a:custGeom>
              <a:avLst/>
              <a:gdLst>
                <a:gd name="T0" fmla="*/ 41 w 113"/>
                <a:gd name="T1" fmla="*/ 5 h 66"/>
                <a:gd name="T2" fmla="*/ 41 w 113"/>
                <a:gd name="T3" fmla="*/ 24 h 66"/>
                <a:gd name="T4" fmla="*/ 9 w 113"/>
                <a:gd name="T5" fmla="*/ 24 h 66"/>
                <a:gd name="T6" fmla="*/ 9 w 113"/>
                <a:gd name="T7" fmla="*/ 5 h 66"/>
                <a:gd name="T8" fmla="*/ 41 w 113"/>
                <a:gd name="T9" fmla="*/ 5 h 66"/>
                <a:gd name="T10" fmla="*/ 41 w 113"/>
                <a:gd name="T11" fmla="*/ 5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3" h="66">
                  <a:moveTo>
                    <a:pt x="93" y="12"/>
                  </a:moveTo>
                  <a:cubicBezTo>
                    <a:pt x="113" y="24"/>
                    <a:pt x="113" y="42"/>
                    <a:pt x="93" y="54"/>
                  </a:cubicBezTo>
                  <a:cubicBezTo>
                    <a:pt x="73" y="66"/>
                    <a:pt x="41" y="66"/>
                    <a:pt x="21" y="54"/>
                  </a:cubicBezTo>
                  <a:cubicBezTo>
                    <a:pt x="0" y="42"/>
                    <a:pt x="0" y="24"/>
                    <a:pt x="20" y="12"/>
                  </a:cubicBezTo>
                  <a:cubicBezTo>
                    <a:pt x="40" y="0"/>
                    <a:pt x="73" y="0"/>
                    <a:pt x="93" y="12"/>
                  </a:cubicBezTo>
                  <a:cubicBezTo>
                    <a:pt x="93" y="12"/>
                    <a:pt x="93" y="12"/>
                    <a:pt x="93" y="12"/>
                  </a:cubicBezTo>
                  <a:close/>
                </a:path>
              </a:pathLst>
            </a:custGeom>
            <a:solidFill>
              <a:srgbClr val="0724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3" name="Freeform 580"/>
            <p:cNvSpPr>
              <a:spLocks/>
            </p:cNvSpPr>
            <p:nvPr/>
          </p:nvSpPr>
          <p:spPr bwMode="auto">
            <a:xfrm>
              <a:off x="3943" y="648"/>
              <a:ext cx="46" cy="26"/>
            </a:xfrm>
            <a:custGeom>
              <a:avLst/>
              <a:gdLst>
                <a:gd name="T0" fmla="*/ 37 w 102"/>
                <a:gd name="T1" fmla="*/ 4 h 59"/>
                <a:gd name="T2" fmla="*/ 38 w 102"/>
                <a:gd name="T3" fmla="*/ 21 h 59"/>
                <a:gd name="T4" fmla="*/ 8 w 102"/>
                <a:gd name="T5" fmla="*/ 21 h 59"/>
                <a:gd name="T6" fmla="*/ 8 w 102"/>
                <a:gd name="T7" fmla="*/ 4 h 59"/>
                <a:gd name="T8" fmla="*/ 37 w 102"/>
                <a:gd name="T9" fmla="*/ 4 h 59"/>
                <a:gd name="T10" fmla="*/ 37 w 102"/>
                <a:gd name="T11" fmla="*/ 4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" h="59">
                  <a:moveTo>
                    <a:pt x="83" y="10"/>
                  </a:moveTo>
                  <a:cubicBezTo>
                    <a:pt x="102" y="21"/>
                    <a:pt x="102" y="38"/>
                    <a:pt x="84" y="48"/>
                  </a:cubicBezTo>
                  <a:cubicBezTo>
                    <a:pt x="66" y="59"/>
                    <a:pt x="36" y="59"/>
                    <a:pt x="18" y="48"/>
                  </a:cubicBezTo>
                  <a:cubicBezTo>
                    <a:pt x="0" y="38"/>
                    <a:pt x="0" y="21"/>
                    <a:pt x="18" y="10"/>
                  </a:cubicBezTo>
                  <a:cubicBezTo>
                    <a:pt x="36" y="0"/>
                    <a:pt x="65" y="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" name="Freeform 581"/>
            <p:cNvSpPr>
              <a:spLocks/>
            </p:cNvSpPr>
            <p:nvPr/>
          </p:nvSpPr>
          <p:spPr bwMode="auto">
            <a:xfrm>
              <a:off x="3901" y="672"/>
              <a:ext cx="50" cy="29"/>
            </a:xfrm>
            <a:custGeom>
              <a:avLst/>
              <a:gdLst>
                <a:gd name="T0" fmla="*/ 41 w 113"/>
                <a:gd name="T1" fmla="*/ 5 h 66"/>
                <a:gd name="T2" fmla="*/ 41 w 113"/>
                <a:gd name="T3" fmla="*/ 24 h 66"/>
                <a:gd name="T4" fmla="*/ 9 w 113"/>
                <a:gd name="T5" fmla="*/ 24 h 66"/>
                <a:gd name="T6" fmla="*/ 9 w 113"/>
                <a:gd name="T7" fmla="*/ 5 h 66"/>
                <a:gd name="T8" fmla="*/ 41 w 113"/>
                <a:gd name="T9" fmla="*/ 5 h 66"/>
                <a:gd name="T10" fmla="*/ 41 w 113"/>
                <a:gd name="T11" fmla="*/ 5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3" h="66">
                  <a:moveTo>
                    <a:pt x="92" y="12"/>
                  </a:moveTo>
                  <a:cubicBezTo>
                    <a:pt x="113" y="24"/>
                    <a:pt x="113" y="43"/>
                    <a:pt x="93" y="54"/>
                  </a:cubicBezTo>
                  <a:cubicBezTo>
                    <a:pt x="73" y="66"/>
                    <a:pt x="40" y="66"/>
                    <a:pt x="20" y="54"/>
                  </a:cubicBezTo>
                  <a:cubicBezTo>
                    <a:pt x="0" y="43"/>
                    <a:pt x="0" y="24"/>
                    <a:pt x="20" y="12"/>
                  </a:cubicBezTo>
                  <a:cubicBezTo>
                    <a:pt x="40" y="0"/>
                    <a:pt x="72" y="0"/>
                    <a:pt x="92" y="12"/>
                  </a:cubicBezTo>
                  <a:cubicBezTo>
                    <a:pt x="92" y="12"/>
                    <a:pt x="92" y="12"/>
                    <a:pt x="92" y="12"/>
                  </a:cubicBezTo>
                  <a:close/>
                </a:path>
              </a:pathLst>
            </a:custGeom>
            <a:solidFill>
              <a:srgbClr val="0724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" name="Freeform 582"/>
            <p:cNvSpPr>
              <a:spLocks/>
            </p:cNvSpPr>
            <p:nvPr/>
          </p:nvSpPr>
          <p:spPr bwMode="auto">
            <a:xfrm>
              <a:off x="3902" y="672"/>
              <a:ext cx="45" cy="26"/>
            </a:xfrm>
            <a:custGeom>
              <a:avLst/>
              <a:gdLst>
                <a:gd name="T0" fmla="*/ 37 w 102"/>
                <a:gd name="T1" fmla="*/ 4 h 59"/>
                <a:gd name="T2" fmla="*/ 37 w 102"/>
                <a:gd name="T3" fmla="*/ 21 h 59"/>
                <a:gd name="T4" fmla="*/ 8 w 102"/>
                <a:gd name="T5" fmla="*/ 21 h 59"/>
                <a:gd name="T6" fmla="*/ 8 w 102"/>
                <a:gd name="T7" fmla="*/ 4 h 59"/>
                <a:gd name="T8" fmla="*/ 37 w 102"/>
                <a:gd name="T9" fmla="*/ 4 h 59"/>
                <a:gd name="T10" fmla="*/ 37 w 102"/>
                <a:gd name="T11" fmla="*/ 4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2" h="59">
                  <a:moveTo>
                    <a:pt x="84" y="10"/>
                  </a:moveTo>
                  <a:cubicBezTo>
                    <a:pt x="102" y="21"/>
                    <a:pt x="102" y="38"/>
                    <a:pt x="84" y="48"/>
                  </a:cubicBezTo>
                  <a:cubicBezTo>
                    <a:pt x="66" y="59"/>
                    <a:pt x="37" y="59"/>
                    <a:pt x="18" y="48"/>
                  </a:cubicBezTo>
                  <a:cubicBezTo>
                    <a:pt x="0" y="38"/>
                    <a:pt x="0" y="21"/>
                    <a:pt x="18" y="10"/>
                  </a:cubicBezTo>
                  <a:cubicBezTo>
                    <a:pt x="36" y="0"/>
                    <a:pt x="66" y="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6" name="Freeform 583"/>
            <p:cNvSpPr>
              <a:spLocks/>
            </p:cNvSpPr>
            <p:nvPr/>
          </p:nvSpPr>
          <p:spPr bwMode="auto">
            <a:xfrm>
              <a:off x="3971" y="699"/>
              <a:ext cx="39" cy="23"/>
            </a:xfrm>
            <a:custGeom>
              <a:avLst/>
              <a:gdLst>
                <a:gd name="T0" fmla="*/ 28 w 89"/>
                <a:gd name="T1" fmla="*/ 7 h 51"/>
                <a:gd name="T2" fmla="*/ 35 w 89"/>
                <a:gd name="T3" fmla="*/ 20 h 51"/>
                <a:gd name="T4" fmla="*/ 11 w 89"/>
                <a:gd name="T5" fmla="*/ 16 h 51"/>
                <a:gd name="T6" fmla="*/ 4 w 89"/>
                <a:gd name="T7" fmla="*/ 3 h 51"/>
                <a:gd name="T8" fmla="*/ 28 w 89"/>
                <a:gd name="T9" fmla="*/ 7 h 51"/>
                <a:gd name="T10" fmla="*/ 28 w 89"/>
                <a:gd name="T11" fmla="*/ 7 h 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9" h="51">
                  <a:moveTo>
                    <a:pt x="63" y="15"/>
                  </a:moveTo>
                  <a:cubicBezTo>
                    <a:pt x="82" y="25"/>
                    <a:pt x="89" y="39"/>
                    <a:pt x="79" y="45"/>
                  </a:cubicBezTo>
                  <a:cubicBezTo>
                    <a:pt x="68" y="51"/>
                    <a:pt x="45" y="47"/>
                    <a:pt x="26" y="36"/>
                  </a:cubicBezTo>
                  <a:cubicBezTo>
                    <a:pt x="7" y="25"/>
                    <a:pt x="0" y="11"/>
                    <a:pt x="10" y="6"/>
                  </a:cubicBezTo>
                  <a:cubicBezTo>
                    <a:pt x="20" y="0"/>
                    <a:pt x="44" y="4"/>
                    <a:pt x="63" y="15"/>
                  </a:cubicBezTo>
                  <a:cubicBezTo>
                    <a:pt x="63" y="15"/>
                    <a:pt x="63" y="15"/>
                    <a:pt x="63" y="15"/>
                  </a:cubicBezTo>
                  <a:close/>
                </a:path>
              </a:pathLst>
            </a:custGeom>
            <a:solidFill>
              <a:srgbClr val="0724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7" name="Freeform 584"/>
            <p:cNvSpPr>
              <a:spLocks/>
            </p:cNvSpPr>
            <p:nvPr/>
          </p:nvSpPr>
          <p:spPr bwMode="auto">
            <a:xfrm>
              <a:off x="3972" y="699"/>
              <a:ext cx="37" cy="21"/>
            </a:xfrm>
            <a:custGeom>
              <a:avLst/>
              <a:gdLst>
                <a:gd name="T0" fmla="*/ 26 w 82"/>
                <a:gd name="T1" fmla="*/ 6 h 47"/>
                <a:gd name="T2" fmla="*/ 32 w 82"/>
                <a:gd name="T3" fmla="*/ 19 h 47"/>
                <a:gd name="T4" fmla="*/ 11 w 82"/>
                <a:gd name="T5" fmla="*/ 15 h 47"/>
                <a:gd name="T6" fmla="*/ 5 w 82"/>
                <a:gd name="T7" fmla="*/ 3 h 47"/>
                <a:gd name="T8" fmla="*/ 26 w 82"/>
                <a:gd name="T9" fmla="*/ 6 h 47"/>
                <a:gd name="T10" fmla="*/ 26 w 82"/>
                <a:gd name="T11" fmla="*/ 6 h 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2" h="47">
                  <a:moveTo>
                    <a:pt x="58" y="14"/>
                  </a:moveTo>
                  <a:cubicBezTo>
                    <a:pt x="75" y="24"/>
                    <a:pt x="82" y="36"/>
                    <a:pt x="72" y="42"/>
                  </a:cubicBezTo>
                  <a:cubicBezTo>
                    <a:pt x="63" y="47"/>
                    <a:pt x="41" y="43"/>
                    <a:pt x="24" y="33"/>
                  </a:cubicBezTo>
                  <a:cubicBezTo>
                    <a:pt x="7" y="24"/>
                    <a:pt x="0" y="11"/>
                    <a:pt x="10" y="6"/>
                  </a:cubicBezTo>
                  <a:cubicBezTo>
                    <a:pt x="19" y="0"/>
                    <a:pt x="41" y="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lose/>
                </a:path>
              </a:pathLst>
            </a:custGeom>
            <a:solidFill>
              <a:srgbClr val="01408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8" name="Freeform 585"/>
            <p:cNvSpPr>
              <a:spLocks/>
            </p:cNvSpPr>
            <p:nvPr/>
          </p:nvSpPr>
          <p:spPr bwMode="auto">
            <a:xfrm>
              <a:off x="3988" y="702"/>
              <a:ext cx="12" cy="7"/>
            </a:xfrm>
            <a:custGeom>
              <a:avLst/>
              <a:gdLst>
                <a:gd name="T0" fmla="*/ 9 w 26"/>
                <a:gd name="T1" fmla="*/ 2 h 15"/>
                <a:gd name="T2" fmla="*/ 11 w 26"/>
                <a:gd name="T3" fmla="*/ 6 h 15"/>
                <a:gd name="T4" fmla="*/ 4 w 26"/>
                <a:gd name="T5" fmla="*/ 5 h 15"/>
                <a:gd name="T6" fmla="*/ 1 w 26"/>
                <a:gd name="T7" fmla="*/ 1 h 15"/>
                <a:gd name="T8" fmla="*/ 9 w 26"/>
                <a:gd name="T9" fmla="*/ 2 h 15"/>
                <a:gd name="T10" fmla="*/ 9 w 26"/>
                <a:gd name="T11" fmla="*/ 2 h 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">
                  <a:moveTo>
                    <a:pt x="19" y="4"/>
                  </a:moveTo>
                  <a:cubicBezTo>
                    <a:pt x="24" y="7"/>
                    <a:pt x="26" y="11"/>
                    <a:pt x="23" y="13"/>
                  </a:cubicBezTo>
                  <a:cubicBezTo>
                    <a:pt x="20" y="15"/>
                    <a:pt x="13" y="14"/>
                    <a:pt x="8" y="10"/>
                  </a:cubicBezTo>
                  <a:cubicBezTo>
                    <a:pt x="2" y="7"/>
                    <a:pt x="0" y="3"/>
                    <a:pt x="3" y="2"/>
                  </a:cubicBezTo>
                  <a:cubicBezTo>
                    <a:pt x="6" y="0"/>
                    <a:pt x="13" y="1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9" name="Freeform 586"/>
            <p:cNvSpPr>
              <a:spLocks/>
            </p:cNvSpPr>
            <p:nvPr/>
          </p:nvSpPr>
          <p:spPr bwMode="auto">
            <a:xfrm>
              <a:off x="4001" y="682"/>
              <a:ext cx="40" cy="22"/>
            </a:xfrm>
            <a:custGeom>
              <a:avLst/>
              <a:gdLst>
                <a:gd name="T0" fmla="*/ 28 w 89"/>
                <a:gd name="T1" fmla="*/ 6 h 51"/>
                <a:gd name="T2" fmla="*/ 36 w 89"/>
                <a:gd name="T3" fmla="*/ 19 h 51"/>
                <a:gd name="T4" fmla="*/ 12 w 89"/>
                <a:gd name="T5" fmla="*/ 16 h 51"/>
                <a:gd name="T6" fmla="*/ 4 w 89"/>
                <a:gd name="T7" fmla="*/ 3 h 51"/>
                <a:gd name="T8" fmla="*/ 28 w 89"/>
                <a:gd name="T9" fmla="*/ 6 h 51"/>
                <a:gd name="T10" fmla="*/ 28 w 89"/>
                <a:gd name="T11" fmla="*/ 6 h 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9" h="51">
                  <a:moveTo>
                    <a:pt x="63" y="15"/>
                  </a:moveTo>
                  <a:cubicBezTo>
                    <a:pt x="82" y="26"/>
                    <a:pt x="89" y="39"/>
                    <a:pt x="79" y="45"/>
                  </a:cubicBezTo>
                  <a:cubicBezTo>
                    <a:pt x="69" y="51"/>
                    <a:pt x="45" y="47"/>
                    <a:pt x="26" y="36"/>
                  </a:cubicBezTo>
                  <a:cubicBezTo>
                    <a:pt x="7" y="25"/>
                    <a:pt x="0" y="12"/>
                    <a:pt x="10" y="6"/>
                  </a:cubicBezTo>
                  <a:cubicBezTo>
                    <a:pt x="21" y="0"/>
                    <a:pt x="44" y="4"/>
                    <a:pt x="63" y="15"/>
                  </a:cubicBezTo>
                  <a:cubicBezTo>
                    <a:pt x="63" y="15"/>
                    <a:pt x="63" y="15"/>
                    <a:pt x="63" y="15"/>
                  </a:cubicBezTo>
                  <a:close/>
                </a:path>
              </a:pathLst>
            </a:custGeom>
            <a:solidFill>
              <a:srgbClr val="0724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0" name="Freeform 587"/>
            <p:cNvSpPr>
              <a:spLocks/>
            </p:cNvSpPr>
            <p:nvPr/>
          </p:nvSpPr>
          <p:spPr bwMode="auto">
            <a:xfrm>
              <a:off x="4003" y="681"/>
              <a:ext cx="36" cy="21"/>
            </a:xfrm>
            <a:custGeom>
              <a:avLst/>
              <a:gdLst>
                <a:gd name="T0" fmla="*/ 25 w 81"/>
                <a:gd name="T1" fmla="*/ 6 h 47"/>
                <a:gd name="T2" fmla="*/ 32 w 81"/>
                <a:gd name="T3" fmla="*/ 19 h 47"/>
                <a:gd name="T4" fmla="*/ 10 w 81"/>
                <a:gd name="T5" fmla="*/ 15 h 47"/>
                <a:gd name="T6" fmla="*/ 4 w 81"/>
                <a:gd name="T7" fmla="*/ 3 h 47"/>
                <a:gd name="T8" fmla="*/ 25 w 81"/>
                <a:gd name="T9" fmla="*/ 6 h 47"/>
                <a:gd name="T10" fmla="*/ 25 w 81"/>
                <a:gd name="T11" fmla="*/ 6 h 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1" h="47">
                  <a:moveTo>
                    <a:pt x="57" y="14"/>
                  </a:moveTo>
                  <a:cubicBezTo>
                    <a:pt x="74" y="24"/>
                    <a:pt x="81" y="36"/>
                    <a:pt x="71" y="42"/>
                  </a:cubicBezTo>
                  <a:cubicBezTo>
                    <a:pt x="62" y="47"/>
                    <a:pt x="40" y="43"/>
                    <a:pt x="23" y="34"/>
                  </a:cubicBezTo>
                  <a:cubicBezTo>
                    <a:pt x="6" y="24"/>
                    <a:pt x="0" y="11"/>
                    <a:pt x="9" y="6"/>
                  </a:cubicBezTo>
                  <a:cubicBezTo>
                    <a:pt x="18" y="0"/>
                    <a:pt x="40" y="4"/>
                    <a:pt x="57" y="14"/>
                  </a:cubicBezTo>
                  <a:cubicBezTo>
                    <a:pt x="57" y="14"/>
                    <a:pt x="57" y="14"/>
                    <a:pt x="57" y="14"/>
                  </a:cubicBezTo>
                  <a:close/>
                </a:path>
              </a:pathLst>
            </a:custGeom>
            <a:solidFill>
              <a:srgbClr val="6B8DC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1" name="Freeform 588"/>
            <p:cNvSpPr>
              <a:spLocks/>
            </p:cNvSpPr>
            <p:nvPr/>
          </p:nvSpPr>
          <p:spPr bwMode="auto">
            <a:xfrm>
              <a:off x="4019" y="685"/>
              <a:ext cx="11" cy="6"/>
            </a:xfrm>
            <a:custGeom>
              <a:avLst/>
              <a:gdLst>
                <a:gd name="T0" fmla="*/ 8 w 26"/>
                <a:gd name="T1" fmla="*/ 2 h 15"/>
                <a:gd name="T2" fmla="*/ 10 w 26"/>
                <a:gd name="T3" fmla="*/ 5 h 15"/>
                <a:gd name="T4" fmla="*/ 3 w 26"/>
                <a:gd name="T5" fmla="*/ 4 h 15"/>
                <a:gd name="T6" fmla="*/ 1 w 26"/>
                <a:gd name="T7" fmla="*/ 1 h 15"/>
                <a:gd name="T8" fmla="*/ 8 w 26"/>
                <a:gd name="T9" fmla="*/ 2 h 15"/>
                <a:gd name="T10" fmla="*/ 8 w 26"/>
                <a:gd name="T11" fmla="*/ 2 h 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5">
                  <a:moveTo>
                    <a:pt x="19" y="4"/>
                  </a:moveTo>
                  <a:cubicBezTo>
                    <a:pt x="24" y="7"/>
                    <a:pt x="26" y="11"/>
                    <a:pt x="23" y="13"/>
                  </a:cubicBezTo>
                  <a:cubicBezTo>
                    <a:pt x="20" y="15"/>
                    <a:pt x="13" y="14"/>
                    <a:pt x="8" y="10"/>
                  </a:cubicBezTo>
                  <a:cubicBezTo>
                    <a:pt x="2" y="7"/>
                    <a:pt x="0" y="3"/>
                    <a:pt x="3" y="2"/>
                  </a:cubicBezTo>
                  <a:cubicBezTo>
                    <a:pt x="6" y="0"/>
                    <a:pt x="13" y="1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2" name="Freeform 589"/>
            <p:cNvSpPr>
              <a:spLocks/>
            </p:cNvSpPr>
            <p:nvPr/>
          </p:nvSpPr>
          <p:spPr bwMode="auto">
            <a:xfrm>
              <a:off x="3898" y="520"/>
              <a:ext cx="26" cy="15"/>
            </a:xfrm>
            <a:custGeom>
              <a:avLst/>
              <a:gdLst>
                <a:gd name="T0" fmla="*/ 22 w 59"/>
                <a:gd name="T1" fmla="*/ 3 h 34"/>
                <a:gd name="T2" fmla="*/ 22 w 59"/>
                <a:gd name="T3" fmla="*/ 12 h 34"/>
                <a:gd name="T4" fmla="*/ 5 w 59"/>
                <a:gd name="T5" fmla="*/ 12 h 34"/>
                <a:gd name="T6" fmla="*/ 5 w 59"/>
                <a:gd name="T7" fmla="*/ 3 h 34"/>
                <a:gd name="T8" fmla="*/ 22 w 59"/>
                <a:gd name="T9" fmla="*/ 3 h 34"/>
                <a:gd name="T10" fmla="*/ 22 w 59"/>
                <a:gd name="T11" fmla="*/ 3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9" h="34">
                  <a:moveTo>
                    <a:pt x="49" y="6"/>
                  </a:moveTo>
                  <a:cubicBezTo>
                    <a:pt x="59" y="12"/>
                    <a:pt x="59" y="22"/>
                    <a:pt x="49" y="28"/>
                  </a:cubicBezTo>
                  <a:cubicBezTo>
                    <a:pt x="38" y="34"/>
                    <a:pt x="21" y="34"/>
                    <a:pt x="11" y="28"/>
                  </a:cubicBezTo>
                  <a:cubicBezTo>
                    <a:pt x="0" y="22"/>
                    <a:pt x="0" y="12"/>
                    <a:pt x="11" y="6"/>
                  </a:cubicBezTo>
                  <a:cubicBezTo>
                    <a:pt x="21" y="0"/>
                    <a:pt x="38" y="0"/>
                    <a:pt x="49" y="6"/>
                  </a:cubicBezTo>
                  <a:cubicBezTo>
                    <a:pt x="49" y="6"/>
                    <a:pt x="49" y="6"/>
                    <a:pt x="49" y="6"/>
                  </a:cubicBezTo>
                  <a:close/>
                </a:path>
              </a:pathLst>
            </a:custGeom>
            <a:solidFill>
              <a:srgbClr val="0724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3" name="Freeform 590"/>
            <p:cNvSpPr>
              <a:spLocks/>
            </p:cNvSpPr>
            <p:nvPr/>
          </p:nvSpPr>
          <p:spPr bwMode="auto">
            <a:xfrm>
              <a:off x="3899" y="519"/>
              <a:ext cx="24" cy="14"/>
            </a:xfrm>
            <a:custGeom>
              <a:avLst/>
              <a:gdLst>
                <a:gd name="T0" fmla="*/ 20 w 54"/>
                <a:gd name="T1" fmla="*/ 2 h 31"/>
                <a:gd name="T2" fmla="*/ 20 w 54"/>
                <a:gd name="T3" fmla="*/ 11 h 31"/>
                <a:gd name="T4" fmla="*/ 4 w 54"/>
                <a:gd name="T5" fmla="*/ 11 h 31"/>
                <a:gd name="T6" fmla="*/ 4 w 54"/>
                <a:gd name="T7" fmla="*/ 2 h 31"/>
                <a:gd name="T8" fmla="*/ 20 w 54"/>
                <a:gd name="T9" fmla="*/ 2 h 31"/>
                <a:gd name="T10" fmla="*/ 20 w 54"/>
                <a:gd name="T11" fmla="*/ 2 h 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4" h="31">
                  <a:moveTo>
                    <a:pt x="44" y="5"/>
                  </a:moveTo>
                  <a:cubicBezTo>
                    <a:pt x="54" y="11"/>
                    <a:pt x="54" y="20"/>
                    <a:pt x="44" y="25"/>
                  </a:cubicBezTo>
                  <a:cubicBezTo>
                    <a:pt x="35" y="31"/>
                    <a:pt x="19" y="31"/>
                    <a:pt x="10" y="25"/>
                  </a:cubicBezTo>
                  <a:cubicBezTo>
                    <a:pt x="0" y="20"/>
                    <a:pt x="0" y="11"/>
                    <a:pt x="9" y="5"/>
                  </a:cubicBezTo>
                  <a:cubicBezTo>
                    <a:pt x="19" y="0"/>
                    <a:pt x="34" y="0"/>
                    <a:pt x="44" y="5"/>
                  </a:cubicBezTo>
                  <a:cubicBezTo>
                    <a:pt x="44" y="5"/>
                    <a:pt x="44" y="5"/>
                    <a:pt x="44" y="5"/>
                  </a:cubicBezTo>
                  <a:close/>
                </a:path>
              </a:pathLst>
            </a:custGeom>
            <a:solidFill>
              <a:srgbClr val="14286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" name="Freeform 591"/>
            <p:cNvSpPr>
              <a:spLocks/>
            </p:cNvSpPr>
            <p:nvPr/>
          </p:nvSpPr>
          <p:spPr bwMode="auto">
            <a:xfrm>
              <a:off x="3865" y="530"/>
              <a:ext cx="38" cy="22"/>
            </a:xfrm>
            <a:custGeom>
              <a:avLst/>
              <a:gdLst>
                <a:gd name="T0" fmla="*/ 31 w 87"/>
                <a:gd name="T1" fmla="*/ 4 h 50"/>
                <a:gd name="T2" fmla="*/ 31 w 87"/>
                <a:gd name="T3" fmla="*/ 18 h 50"/>
                <a:gd name="T4" fmla="*/ 7 w 87"/>
                <a:gd name="T5" fmla="*/ 18 h 50"/>
                <a:gd name="T6" fmla="*/ 7 w 87"/>
                <a:gd name="T7" fmla="*/ 4 h 50"/>
                <a:gd name="T8" fmla="*/ 31 w 87"/>
                <a:gd name="T9" fmla="*/ 4 h 50"/>
                <a:gd name="T10" fmla="*/ 31 w 87"/>
                <a:gd name="T11" fmla="*/ 4 h 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7" h="50">
                  <a:moveTo>
                    <a:pt x="71" y="9"/>
                  </a:moveTo>
                  <a:cubicBezTo>
                    <a:pt x="87" y="18"/>
                    <a:pt x="87" y="32"/>
                    <a:pt x="71" y="41"/>
                  </a:cubicBezTo>
                  <a:cubicBezTo>
                    <a:pt x="56" y="50"/>
                    <a:pt x="31" y="50"/>
                    <a:pt x="16" y="41"/>
                  </a:cubicBezTo>
                  <a:cubicBezTo>
                    <a:pt x="0" y="32"/>
                    <a:pt x="0" y="18"/>
                    <a:pt x="16" y="9"/>
                  </a:cubicBezTo>
                  <a:cubicBezTo>
                    <a:pt x="31" y="0"/>
                    <a:pt x="56" y="0"/>
                    <a:pt x="71" y="9"/>
                  </a:cubicBezTo>
                  <a:cubicBezTo>
                    <a:pt x="71" y="9"/>
                    <a:pt x="71" y="9"/>
                    <a:pt x="71" y="9"/>
                  </a:cubicBezTo>
                  <a:close/>
                </a:path>
              </a:pathLst>
            </a:custGeom>
            <a:solidFill>
              <a:srgbClr val="0724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" name="Freeform 592"/>
            <p:cNvSpPr>
              <a:spLocks/>
            </p:cNvSpPr>
            <p:nvPr/>
          </p:nvSpPr>
          <p:spPr bwMode="auto">
            <a:xfrm>
              <a:off x="3866" y="529"/>
              <a:ext cx="34" cy="20"/>
            </a:xfrm>
            <a:custGeom>
              <a:avLst/>
              <a:gdLst>
                <a:gd name="T0" fmla="*/ 28 w 78"/>
                <a:gd name="T1" fmla="*/ 3 h 46"/>
                <a:gd name="T2" fmla="*/ 28 w 78"/>
                <a:gd name="T3" fmla="*/ 17 h 46"/>
                <a:gd name="T4" fmla="*/ 6 w 78"/>
                <a:gd name="T5" fmla="*/ 17 h 46"/>
                <a:gd name="T6" fmla="*/ 6 w 78"/>
                <a:gd name="T7" fmla="*/ 3 h 46"/>
                <a:gd name="T8" fmla="*/ 28 w 78"/>
                <a:gd name="T9" fmla="*/ 3 h 46"/>
                <a:gd name="T10" fmla="*/ 28 w 78"/>
                <a:gd name="T11" fmla="*/ 3 h 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8" h="46">
                  <a:moveTo>
                    <a:pt x="64" y="8"/>
                  </a:moveTo>
                  <a:cubicBezTo>
                    <a:pt x="78" y="17"/>
                    <a:pt x="78" y="30"/>
                    <a:pt x="64" y="38"/>
                  </a:cubicBezTo>
                  <a:cubicBezTo>
                    <a:pt x="50" y="46"/>
                    <a:pt x="28" y="46"/>
                    <a:pt x="14" y="38"/>
                  </a:cubicBezTo>
                  <a:cubicBezTo>
                    <a:pt x="0" y="30"/>
                    <a:pt x="0" y="17"/>
                    <a:pt x="14" y="8"/>
                  </a:cubicBezTo>
                  <a:cubicBezTo>
                    <a:pt x="28" y="0"/>
                    <a:pt x="50" y="0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lose/>
                </a:path>
              </a:pathLst>
            </a:custGeom>
            <a:solidFill>
              <a:srgbClr val="14286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6" name="Freeform 593"/>
            <p:cNvSpPr>
              <a:spLocks/>
            </p:cNvSpPr>
            <p:nvPr/>
          </p:nvSpPr>
          <p:spPr bwMode="auto">
            <a:xfrm>
              <a:off x="3869" y="533"/>
              <a:ext cx="15" cy="8"/>
            </a:xfrm>
            <a:custGeom>
              <a:avLst/>
              <a:gdLst>
                <a:gd name="T0" fmla="*/ 12 w 33"/>
                <a:gd name="T1" fmla="*/ 1 h 19"/>
                <a:gd name="T2" fmla="*/ 12 w 33"/>
                <a:gd name="T3" fmla="*/ 6 h 19"/>
                <a:gd name="T4" fmla="*/ 3 w 33"/>
                <a:gd name="T5" fmla="*/ 6 h 19"/>
                <a:gd name="T6" fmla="*/ 3 w 33"/>
                <a:gd name="T7" fmla="*/ 1 h 19"/>
                <a:gd name="T8" fmla="*/ 12 w 33"/>
                <a:gd name="T9" fmla="*/ 1 h 19"/>
                <a:gd name="T10" fmla="*/ 12 w 33"/>
                <a:gd name="T11" fmla="*/ 1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19">
                  <a:moveTo>
                    <a:pt x="27" y="3"/>
                  </a:moveTo>
                  <a:cubicBezTo>
                    <a:pt x="33" y="6"/>
                    <a:pt x="33" y="12"/>
                    <a:pt x="27" y="15"/>
                  </a:cubicBezTo>
                  <a:cubicBezTo>
                    <a:pt x="21" y="19"/>
                    <a:pt x="12" y="19"/>
                    <a:pt x="6" y="15"/>
                  </a:cubicBezTo>
                  <a:cubicBezTo>
                    <a:pt x="0" y="12"/>
                    <a:pt x="0" y="6"/>
                    <a:pt x="6" y="3"/>
                  </a:cubicBezTo>
                  <a:cubicBezTo>
                    <a:pt x="12" y="0"/>
                    <a:pt x="21" y="0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7" name="Freeform 594"/>
            <p:cNvSpPr>
              <a:spLocks/>
            </p:cNvSpPr>
            <p:nvPr/>
          </p:nvSpPr>
          <p:spPr bwMode="auto">
            <a:xfrm>
              <a:off x="3845" y="548"/>
              <a:ext cx="26" cy="15"/>
            </a:xfrm>
            <a:custGeom>
              <a:avLst/>
              <a:gdLst>
                <a:gd name="T0" fmla="*/ 22 w 59"/>
                <a:gd name="T1" fmla="*/ 3 h 34"/>
                <a:gd name="T2" fmla="*/ 22 w 59"/>
                <a:gd name="T3" fmla="*/ 12 h 34"/>
                <a:gd name="T4" fmla="*/ 5 w 59"/>
                <a:gd name="T5" fmla="*/ 12 h 34"/>
                <a:gd name="T6" fmla="*/ 5 w 59"/>
                <a:gd name="T7" fmla="*/ 3 h 34"/>
                <a:gd name="T8" fmla="*/ 22 w 59"/>
                <a:gd name="T9" fmla="*/ 3 h 34"/>
                <a:gd name="T10" fmla="*/ 22 w 59"/>
                <a:gd name="T11" fmla="*/ 3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9" h="34">
                  <a:moveTo>
                    <a:pt x="49" y="6"/>
                  </a:moveTo>
                  <a:cubicBezTo>
                    <a:pt x="59" y="12"/>
                    <a:pt x="59" y="22"/>
                    <a:pt x="49" y="28"/>
                  </a:cubicBezTo>
                  <a:cubicBezTo>
                    <a:pt x="38" y="34"/>
                    <a:pt x="21" y="34"/>
                    <a:pt x="11" y="28"/>
                  </a:cubicBezTo>
                  <a:cubicBezTo>
                    <a:pt x="0" y="22"/>
                    <a:pt x="0" y="12"/>
                    <a:pt x="11" y="6"/>
                  </a:cubicBezTo>
                  <a:cubicBezTo>
                    <a:pt x="21" y="0"/>
                    <a:pt x="38" y="0"/>
                    <a:pt x="49" y="6"/>
                  </a:cubicBezTo>
                  <a:cubicBezTo>
                    <a:pt x="49" y="6"/>
                    <a:pt x="49" y="6"/>
                    <a:pt x="49" y="6"/>
                  </a:cubicBezTo>
                  <a:close/>
                </a:path>
              </a:pathLst>
            </a:custGeom>
            <a:solidFill>
              <a:srgbClr val="0724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8" name="Freeform 595"/>
            <p:cNvSpPr>
              <a:spLocks/>
            </p:cNvSpPr>
            <p:nvPr/>
          </p:nvSpPr>
          <p:spPr bwMode="auto">
            <a:xfrm>
              <a:off x="3846" y="547"/>
              <a:ext cx="23" cy="14"/>
            </a:xfrm>
            <a:custGeom>
              <a:avLst/>
              <a:gdLst>
                <a:gd name="T0" fmla="*/ 19 w 53"/>
                <a:gd name="T1" fmla="*/ 2 h 31"/>
                <a:gd name="T2" fmla="*/ 19 w 53"/>
                <a:gd name="T3" fmla="*/ 11 h 31"/>
                <a:gd name="T4" fmla="*/ 4 w 53"/>
                <a:gd name="T5" fmla="*/ 11 h 31"/>
                <a:gd name="T6" fmla="*/ 4 w 53"/>
                <a:gd name="T7" fmla="*/ 2 h 31"/>
                <a:gd name="T8" fmla="*/ 19 w 53"/>
                <a:gd name="T9" fmla="*/ 2 h 31"/>
                <a:gd name="T10" fmla="*/ 19 w 53"/>
                <a:gd name="T11" fmla="*/ 2 h 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3" h="31">
                  <a:moveTo>
                    <a:pt x="44" y="5"/>
                  </a:moveTo>
                  <a:cubicBezTo>
                    <a:pt x="53" y="11"/>
                    <a:pt x="53" y="20"/>
                    <a:pt x="44" y="25"/>
                  </a:cubicBezTo>
                  <a:cubicBezTo>
                    <a:pt x="34" y="31"/>
                    <a:pt x="19" y="31"/>
                    <a:pt x="9" y="25"/>
                  </a:cubicBezTo>
                  <a:cubicBezTo>
                    <a:pt x="0" y="20"/>
                    <a:pt x="0" y="11"/>
                    <a:pt x="9" y="5"/>
                  </a:cubicBezTo>
                  <a:cubicBezTo>
                    <a:pt x="19" y="0"/>
                    <a:pt x="34" y="0"/>
                    <a:pt x="44" y="5"/>
                  </a:cubicBezTo>
                  <a:cubicBezTo>
                    <a:pt x="44" y="5"/>
                    <a:pt x="44" y="5"/>
                    <a:pt x="44" y="5"/>
                  </a:cubicBezTo>
                  <a:close/>
                </a:path>
              </a:pathLst>
            </a:custGeom>
            <a:solidFill>
              <a:srgbClr val="14286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9" name="Freeform 596"/>
            <p:cNvSpPr>
              <a:spLocks/>
            </p:cNvSpPr>
            <p:nvPr/>
          </p:nvSpPr>
          <p:spPr bwMode="auto">
            <a:xfrm>
              <a:off x="4058" y="651"/>
              <a:ext cx="26" cy="15"/>
            </a:xfrm>
            <a:custGeom>
              <a:avLst/>
              <a:gdLst>
                <a:gd name="T0" fmla="*/ 21 w 60"/>
                <a:gd name="T1" fmla="*/ 3 h 34"/>
                <a:gd name="T2" fmla="*/ 21 w 60"/>
                <a:gd name="T3" fmla="*/ 12 h 34"/>
                <a:gd name="T4" fmla="*/ 4 w 60"/>
                <a:gd name="T5" fmla="*/ 12 h 34"/>
                <a:gd name="T6" fmla="*/ 4 w 60"/>
                <a:gd name="T7" fmla="*/ 3 h 34"/>
                <a:gd name="T8" fmla="*/ 21 w 60"/>
                <a:gd name="T9" fmla="*/ 3 h 34"/>
                <a:gd name="T10" fmla="*/ 21 w 60"/>
                <a:gd name="T11" fmla="*/ 3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34">
                  <a:moveTo>
                    <a:pt x="49" y="6"/>
                  </a:moveTo>
                  <a:cubicBezTo>
                    <a:pt x="60" y="12"/>
                    <a:pt x="60" y="22"/>
                    <a:pt x="49" y="28"/>
                  </a:cubicBezTo>
                  <a:cubicBezTo>
                    <a:pt x="38" y="34"/>
                    <a:pt x="21" y="34"/>
                    <a:pt x="10" y="28"/>
                  </a:cubicBezTo>
                  <a:cubicBezTo>
                    <a:pt x="0" y="22"/>
                    <a:pt x="0" y="12"/>
                    <a:pt x="10" y="6"/>
                  </a:cubicBezTo>
                  <a:cubicBezTo>
                    <a:pt x="21" y="0"/>
                    <a:pt x="38" y="0"/>
                    <a:pt x="49" y="6"/>
                  </a:cubicBezTo>
                  <a:cubicBezTo>
                    <a:pt x="49" y="6"/>
                    <a:pt x="49" y="6"/>
                    <a:pt x="49" y="6"/>
                  </a:cubicBezTo>
                  <a:close/>
                </a:path>
              </a:pathLst>
            </a:custGeom>
            <a:solidFill>
              <a:srgbClr val="0724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0" name="Freeform 597"/>
            <p:cNvSpPr>
              <a:spLocks/>
            </p:cNvSpPr>
            <p:nvPr/>
          </p:nvSpPr>
          <p:spPr bwMode="auto">
            <a:xfrm>
              <a:off x="4058" y="651"/>
              <a:ext cx="25" cy="14"/>
            </a:xfrm>
            <a:custGeom>
              <a:avLst/>
              <a:gdLst>
                <a:gd name="T0" fmla="*/ 20 w 55"/>
                <a:gd name="T1" fmla="*/ 2 h 31"/>
                <a:gd name="T2" fmla="*/ 20 w 55"/>
                <a:gd name="T3" fmla="*/ 11 h 31"/>
                <a:gd name="T4" fmla="*/ 5 w 55"/>
                <a:gd name="T5" fmla="*/ 11 h 31"/>
                <a:gd name="T6" fmla="*/ 5 w 55"/>
                <a:gd name="T7" fmla="*/ 2 h 31"/>
                <a:gd name="T8" fmla="*/ 20 w 55"/>
                <a:gd name="T9" fmla="*/ 2 h 31"/>
                <a:gd name="T10" fmla="*/ 20 w 55"/>
                <a:gd name="T11" fmla="*/ 2 h 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" h="31">
                  <a:moveTo>
                    <a:pt x="45" y="5"/>
                  </a:moveTo>
                  <a:cubicBezTo>
                    <a:pt x="55" y="11"/>
                    <a:pt x="55" y="20"/>
                    <a:pt x="45" y="25"/>
                  </a:cubicBezTo>
                  <a:cubicBezTo>
                    <a:pt x="35" y="31"/>
                    <a:pt x="20" y="31"/>
                    <a:pt x="10" y="25"/>
                  </a:cubicBezTo>
                  <a:cubicBezTo>
                    <a:pt x="0" y="20"/>
                    <a:pt x="0" y="11"/>
                    <a:pt x="10" y="5"/>
                  </a:cubicBezTo>
                  <a:cubicBezTo>
                    <a:pt x="20" y="0"/>
                    <a:pt x="35" y="0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lose/>
                </a:path>
              </a:pathLst>
            </a:custGeom>
            <a:solidFill>
              <a:srgbClr val="182E7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1" name="Freeform 598"/>
            <p:cNvSpPr>
              <a:spLocks/>
            </p:cNvSpPr>
            <p:nvPr/>
          </p:nvSpPr>
          <p:spPr bwMode="auto">
            <a:xfrm>
              <a:off x="4061" y="653"/>
              <a:ext cx="10" cy="6"/>
            </a:xfrm>
            <a:custGeom>
              <a:avLst/>
              <a:gdLst>
                <a:gd name="T0" fmla="*/ 8 w 23"/>
                <a:gd name="T1" fmla="*/ 1 h 14"/>
                <a:gd name="T2" fmla="*/ 8 w 23"/>
                <a:gd name="T3" fmla="*/ 5 h 14"/>
                <a:gd name="T4" fmla="*/ 2 w 23"/>
                <a:gd name="T5" fmla="*/ 5 h 14"/>
                <a:gd name="T6" fmla="*/ 2 w 23"/>
                <a:gd name="T7" fmla="*/ 1 h 14"/>
                <a:gd name="T8" fmla="*/ 8 w 23"/>
                <a:gd name="T9" fmla="*/ 1 h 14"/>
                <a:gd name="T10" fmla="*/ 8 w 23"/>
                <a:gd name="T11" fmla="*/ 1 h 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3" h="14">
                  <a:moveTo>
                    <a:pt x="19" y="3"/>
                  </a:moveTo>
                  <a:cubicBezTo>
                    <a:pt x="23" y="5"/>
                    <a:pt x="23" y="9"/>
                    <a:pt x="19" y="11"/>
                  </a:cubicBezTo>
                  <a:cubicBezTo>
                    <a:pt x="15" y="14"/>
                    <a:pt x="8" y="14"/>
                    <a:pt x="4" y="11"/>
                  </a:cubicBezTo>
                  <a:cubicBezTo>
                    <a:pt x="0" y="9"/>
                    <a:pt x="0" y="5"/>
                    <a:pt x="4" y="3"/>
                  </a:cubicBezTo>
                  <a:cubicBezTo>
                    <a:pt x="8" y="0"/>
                    <a:pt x="15" y="0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2" name="Freeform 599"/>
            <p:cNvSpPr>
              <a:spLocks/>
            </p:cNvSpPr>
            <p:nvPr/>
          </p:nvSpPr>
          <p:spPr bwMode="auto">
            <a:xfrm>
              <a:off x="4039" y="639"/>
              <a:ext cx="30" cy="17"/>
            </a:xfrm>
            <a:custGeom>
              <a:avLst/>
              <a:gdLst>
                <a:gd name="T0" fmla="*/ 27 w 69"/>
                <a:gd name="T1" fmla="*/ 2 h 40"/>
                <a:gd name="T2" fmla="*/ 28 w 69"/>
                <a:gd name="T3" fmla="*/ 6 h 40"/>
                <a:gd name="T4" fmla="*/ 11 w 69"/>
                <a:gd name="T5" fmla="*/ 16 h 40"/>
                <a:gd name="T6" fmla="*/ 3 w 69"/>
                <a:gd name="T7" fmla="*/ 15 h 40"/>
                <a:gd name="T8" fmla="*/ 2 w 69"/>
                <a:gd name="T9" fmla="*/ 11 h 40"/>
                <a:gd name="T10" fmla="*/ 19 w 69"/>
                <a:gd name="T11" fmla="*/ 1 h 40"/>
                <a:gd name="T12" fmla="*/ 27 w 69"/>
                <a:gd name="T13" fmla="*/ 2 h 40"/>
                <a:gd name="T14" fmla="*/ 27 w 69"/>
                <a:gd name="T15" fmla="*/ 2 h 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9" h="40">
                  <a:moveTo>
                    <a:pt x="62" y="4"/>
                  </a:moveTo>
                  <a:cubicBezTo>
                    <a:pt x="68" y="7"/>
                    <a:pt x="69" y="12"/>
                    <a:pt x="65" y="14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0" y="40"/>
                    <a:pt x="12" y="40"/>
                    <a:pt x="6" y="36"/>
                  </a:cubicBezTo>
                  <a:cubicBezTo>
                    <a:pt x="1" y="33"/>
                    <a:pt x="0" y="28"/>
                    <a:pt x="4" y="26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8" y="0"/>
                    <a:pt x="57" y="0"/>
                    <a:pt x="62" y="4"/>
                  </a:cubicBezTo>
                  <a:cubicBezTo>
                    <a:pt x="62" y="4"/>
                    <a:pt x="62" y="4"/>
                    <a:pt x="62" y="4"/>
                  </a:cubicBezTo>
                  <a:close/>
                </a:path>
              </a:pathLst>
            </a:custGeom>
            <a:solidFill>
              <a:srgbClr val="0724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3" name="Freeform 600"/>
            <p:cNvSpPr>
              <a:spLocks/>
            </p:cNvSpPr>
            <p:nvPr/>
          </p:nvSpPr>
          <p:spPr bwMode="auto">
            <a:xfrm>
              <a:off x="4038" y="638"/>
              <a:ext cx="31" cy="18"/>
            </a:xfrm>
            <a:custGeom>
              <a:avLst/>
              <a:gdLst>
                <a:gd name="T0" fmla="*/ 28 w 70"/>
                <a:gd name="T1" fmla="*/ 1 h 40"/>
                <a:gd name="T2" fmla="*/ 29 w 70"/>
                <a:gd name="T3" fmla="*/ 6 h 40"/>
                <a:gd name="T4" fmla="*/ 12 w 70"/>
                <a:gd name="T5" fmla="*/ 17 h 40"/>
                <a:gd name="T6" fmla="*/ 3 w 70"/>
                <a:gd name="T7" fmla="*/ 16 h 40"/>
                <a:gd name="T8" fmla="*/ 2 w 70"/>
                <a:gd name="T9" fmla="*/ 11 h 40"/>
                <a:gd name="T10" fmla="*/ 20 w 70"/>
                <a:gd name="T11" fmla="*/ 1 h 40"/>
                <a:gd name="T12" fmla="*/ 28 w 70"/>
                <a:gd name="T13" fmla="*/ 1 h 40"/>
                <a:gd name="T14" fmla="*/ 28 w 70"/>
                <a:gd name="T15" fmla="*/ 1 h 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0" h="40">
                  <a:moveTo>
                    <a:pt x="63" y="3"/>
                  </a:moveTo>
                  <a:cubicBezTo>
                    <a:pt x="69" y="7"/>
                    <a:pt x="70" y="11"/>
                    <a:pt x="65" y="14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1" y="40"/>
                    <a:pt x="13" y="39"/>
                    <a:pt x="7" y="36"/>
                  </a:cubicBezTo>
                  <a:cubicBezTo>
                    <a:pt x="1" y="33"/>
                    <a:pt x="0" y="28"/>
                    <a:pt x="5" y="25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9" y="0"/>
                    <a:pt x="57" y="0"/>
                    <a:pt x="63" y="3"/>
                  </a:cubicBezTo>
                  <a:cubicBezTo>
                    <a:pt x="63" y="3"/>
                    <a:pt x="63" y="3"/>
                    <a:pt x="63" y="3"/>
                  </a:cubicBezTo>
                  <a:close/>
                </a:path>
              </a:pathLst>
            </a:custGeom>
            <a:solidFill>
              <a:srgbClr val="182E7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" name="Freeform 601"/>
            <p:cNvSpPr>
              <a:spLocks/>
            </p:cNvSpPr>
            <p:nvPr/>
          </p:nvSpPr>
          <p:spPr bwMode="auto">
            <a:xfrm>
              <a:off x="4042" y="647"/>
              <a:ext cx="7" cy="4"/>
            </a:xfrm>
            <a:custGeom>
              <a:avLst/>
              <a:gdLst>
                <a:gd name="T0" fmla="*/ 7 w 15"/>
                <a:gd name="T1" fmla="*/ 0 h 9"/>
                <a:gd name="T2" fmla="*/ 7 w 15"/>
                <a:gd name="T3" fmla="*/ 1 h 9"/>
                <a:gd name="T4" fmla="*/ 3 w 15"/>
                <a:gd name="T5" fmla="*/ 4 h 9"/>
                <a:gd name="T6" fmla="*/ 1 w 15"/>
                <a:gd name="T7" fmla="*/ 4 h 9"/>
                <a:gd name="T8" fmla="*/ 0 w 15"/>
                <a:gd name="T9" fmla="*/ 3 h 9"/>
                <a:gd name="T10" fmla="*/ 5 w 15"/>
                <a:gd name="T11" fmla="*/ 0 h 9"/>
                <a:gd name="T12" fmla="*/ 7 w 15"/>
                <a:gd name="T13" fmla="*/ 0 h 9"/>
                <a:gd name="T14" fmla="*/ 7 w 15"/>
                <a:gd name="T15" fmla="*/ 0 h 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" h="9">
                  <a:moveTo>
                    <a:pt x="14" y="1"/>
                  </a:moveTo>
                  <a:cubicBezTo>
                    <a:pt x="15" y="2"/>
                    <a:pt x="15" y="3"/>
                    <a:pt x="14" y="3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9"/>
                    <a:pt x="3" y="9"/>
                    <a:pt x="2" y="8"/>
                  </a:cubicBezTo>
                  <a:cubicBezTo>
                    <a:pt x="1" y="7"/>
                    <a:pt x="0" y="6"/>
                    <a:pt x="1" y="6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0"/>
                    <a:pt x="13" y="0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" name="Freeform 602"/>
            <p:cNvSpPr>
              <a:spLocks/>
            </p:cNvSpPr>
            <p:nvPr/>
          </p:nvSpPr>
          <p:spPr bwMode="auto">
            <a:xfrm>
              <a:off x="4072" y="662"/>
              <a:ext cx="31" cy="17"/>
            </a:xfrm>
            <a:custGeom>
              <a:avLst/>
              <a:gdLst>
                <a:gd name="T0" fmla="*/ 28 w 69"/>
                <a:gd name="T1" fmla="*/ 2 h 40"/>
                <a:gd name="T2" fmla="*/ 29 w 69"/>
                <a:gd name="T3" fmla="*/ 6 h 40"/>
                <a:gd name="T4" fmla="*/ 11 w 69"/>
                <a:gd name="T5" fmla="*/ 16 h 40"/>
                <a:gd name="T6" fmla="*/ 3 w 69"/>
                <a:gd name="T7" fmla="*/ 15 h 40"/>
                <a:gd name="T8" fmla="*/ 2 w 69"/>
                <a:gd name="T9" fmla="*/ 11 h 40"/>
                <a:gd name="T10" fmla="*/ 20 w 69"/>
                <a:gd name="T11" fmla="*/ 1 h 40"/>
                <a:gd name="T12" fmla="*/ 28 w 69"/>
                <a:gd name="T13" fmla="*/ 2 h 40"/>
                <a:gd name="T14" fmla="*/ 28 w 69"/>
                <a:gd name="T15" fmla="*/ 2 h 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9" h="40">
                  <a:moveTo>
                    <a:pt x="63" y="4"/>
                  </a:moveTo>
                  <a:cubicBezTo>
                    <a:pt x="68" y="7"/>
                    <a:pt x="69" y="12"/>
                    <a:pt x="65" y="14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1" y="40"/>
                    <a:pt x="12" y="39"/>
                    <a:pt x="7" y="36"/>
                  </a:cubicBezTo>
                  <a:cubicBezTo>
                    <a:pt x="1" y="33"/>
                    <a:pt x="0" y="28"/>
                    <a:pt x="4" y="25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9" y="0"/>
                    <a:pt x="57" y="0"/>
                    <a:pt x="63" y="4"/>
                  </a:cubicBezTo>
                  <a:cubicBezTo>
                    <a:pt x="63" y="4"/>
                    <a:pt x="63" y="4"/>
                    <a:pt x="63" y="4"/>
                  </a:cubicBezTo>
                  <a:close/>
                </a:path>
              </a:pathLst>
            </a:custGeom>
            <a:solidFill>
              <a:srgbClr val="0724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" name="Freeform 603"/>
            <p:cNvSpPr>
              <a:spLocks/>
            </p:cNvSpPr>
            <p:nvPr/>
          </p:nvSpPr>
          <p:spPr bwMode="auto">
            <a:xfrm>
              <a:off x="4072" y="661"/>
              <a:ext cx="31" cy="18"/>
            </a:xfrm>
            <a:custGeom>
              <a:avLst/>
              <a:gdLst>
                <a:gd name="T0" fmla="*/ 28 w 69"/>
                <a:gd name="T1" fmla="*/ 2 h 41"/>
                <a:gd name="T2" fmla="*/ 29 w 69"/>
                <a:gd name="T3" fmla="*/ 7 h 41"/>
                <a:gd name="T4" fmla="*/ 11 w 69"/>
                <a:gd name="T5" fmla="*/ 17 h 41"/>
                <a:gd name="T6" fmla="*/ 3 w 69"/>
                <a:gd name="T7" fmla="*/ 16 h 41"/>
                <a:gd name="T8" fmla="*/ 2 w 69"/>
                <a:gd name="T9" fmla="*/ 11 h 41"/>
                <a:gd name="T10" fmla="*/ 20 w 69"/>
                <a:gd name="T11" fmla="*/ 1 h 41"/>
                <a:gd name="T12" fmla="*/ 28 w 69"/>
                <a:gd name="T13" fmla="*/ 2 h 41"/>
                <a:gd name="T14" fmla="*/ 28 w 69"/>
                <a:gd name="T15" fmla="*/ 2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9" h="41">
                  <a:moveTo>
                    <a:pt x="62" y="4"/>
                  </a:moveTo>
                  <a:cubicBezTo>
                    <a:pt x="68" y="8"/>
                    <a:pt x="69" y="12"/>
                    <a:pt x="65" y="15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0" y="41"/>
                    <a:pt x="12" y="40"/>
                    <a:pt x="6" y="37"/>
                  </a:cubicBezTo>
                  <a:cubicBezTo>
                    <a:pt x="1" y="33"/>
                    <a:pt x="0" y="29"/>
                    <a:pt x="4" y="26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8" y="0"/>
                    <a:pt x="57" y="1"/>
                    <a:pt x="62" y="4"/>
                  </a:cubicBezTo>
                  <a:cubicBezTo>
                    <a:pt x="62" y="4"/>
                    <a:pt x="62" y="4"/>
                    <a:pt x="62" y="4"/>
                  </a:cubicBezTo>
                  <a:close/>
                </a:path>
              </a:pathLst>
            </a:custGeom>
            <a:solidFill>
              <a:srgbClr val="182E7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" name="Freeform 604"/>
            <p:cNvSpPr>
              <a:spLocks/>
            </p:cNvSpPr>
            <p:nvPr/>
          </p:nvSpPr>
          <p:spPr bwMode="auto">
            <a:xfrm>
              <a:off x="4076" y="670"/>
              <a:ext cx="6" cy="4"/>
            </a:xfrm>
            <a:custGeom>
              <a:avLst/>
              <a:gdLst>
                <a:gd name="T0" fmla="*/ 6 w 14"/>
                <a:gd name="T1" fmla="*/ 0 h 9"/>
                <a:gd name="T2" fmla="*/ 6 w 14"/>
                <a:gd name="T3" fmla="*/ 1 h 9"/>
                <a:gd name="T4" fmla="*/ 2 w 14"/>
                <a:gd name="T5" fmla="*/ 4 h 9"/>
                <a:gd name="T6" fmla="*/ 0 w 14"/>
                <a:gd name="T7" fmla="*/ 4 h 9"/>
                <a:gd name="T8" fmla="*/ 0 w 14"/>
                <a:gd name="T9" fmla="*/ 3 h 9"/>
                <a:gd name="T10" fmla="*/ 4 w 14"/>
                <a:gd name="T11" fmla="*/ 0 h 9"/>
                <a:gd name="T12" fmla="*/ 6 w 14"/>
                <a:gd name="T13" fmla="*/ 0 h 9"/>
                <a:gd name="T14" fmla="*/ 6 w 14"/>
                <a:gd name="T15" fmla="*/ 0 h 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" h="9">
                  <a:moveTo>
                    <a:pt x="13" y="1"/>
                  </a:moveTo>
                  <a:cubicBezTo>
                    <a:pt x="14" y="2"/>
                    <a:pt x="14" y="3"/>
                    <a:pt x="13" y="3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4" y="9"/>
                    <a:pt x="2" y="8"/>
                    <a:pt x="1" y="8"/>
                  </a:cubicBezTo>
                  <a:cubicBezTo>
                    <a:pt x="0" y="7"/>
                    <a:pt x="0" y="6"/>
                    <a:pt x="1" y="6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0"/>
                    <a:pt x="12" y="0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" name="Freeform 605"/>
            <p:cNvSpPr>
              <a:spLocks/>
            </p:cNvSpPr>
            <p:nvPr/>
          </p:nvSpPr>
          <p:spPr bwMode="auto">
            <a:xfrm>
              <a:off x="4071" y="642"/>
              <a:ext cx="30" cy="18"/>
            </a:xfrm>
            <a:custGeom>
              <a:avLst/>
              <a:gdLst>
                <a:gd name="T0" fmla="*/ 28 w 69"/>
                <a:gd name="T1" fmla="*/ 11 h 40"/>
                <a:gd name="T2" fmla="*/ 27 w 69"/>
                <a:gd name="T3" fmla="*/ 16 h 40"/>
                <a:gd name="T4" fmla="*/ 19 w 69"/>
                <a:gd name="T5" fmla="*/ 17 h 40"/>
                <a:gd name="T6" fmla="*/ 2 w 69"/>
                <a:gd name="T7" fmla="*/ 6 h 40"/>
                <a:gd name="T8" fmla="*/ 3 w 69"/>
                <a:gd name="T9" fmla="*/ 2 h 40"/>
                <a:gd name="T10" fmla="*/ 11 w 69"/>
                <a:gd name="T11" fmla="*/ 1 h 40"/>
                <a:gd name="T12" fmla="*/ 28 w 69"/>
                <a:gd name="T13" fmla="*/ 11 h 40"/>
                <a:gd name="T14" fmla="*/ 28 w 69"/>
                <a:gd name="T15" fmla="*/ 11 h 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9" h="40">
                  <a:moveTo>
                    <a:pt x="65" y="25"/>
                  </a:moveTo>
                  <a:cubicBezTo>
                    <a:pt x="69" y="28"/>
                    <a:pt x="69" y="33"/>
                    <a:pt x="63" y="36"/>
                  </a:cubicBezTo>
                  <a:cubicBezTo>
                    <a:pt x="57" y="39"/>
                    <a:pt x="49" y="40"/>
                    <a:pt x="44" y="37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0" y="12"/>
                    <a:pt x="1" y="7"/>
                    <a:pt x="7" y="4"/>
                  </a:cubicBezTo>
                  <a:cubicBezTo>
                    <a:pt x="12" y="0"/>
                    <a:pt x="20" y="0"/>
                    <a:pt x="25" y="2"/>
                  </a:cubicBezTo>
                  <a:cubicBezTo>
                    <a:pt x="65" y="25"/>
                    <a:pt x="65" y="25"/>
                    <a:pt x="65" y="25"/>
                  </a:cubicBezTo>
                  <a:cubicBezTo>
                    <a:pt x="65" y="25"/>
                    <a:pt x="65" y="25"/>
                    <a:pt x="65" y="25"/>
                  </a:cubicBezTo>
                  <a:close/>
                </a:path>
              </a:pathLst>
            </a:custGeom>
            <a:solidFill>
              <a:srgbClr val="0724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" name="Freeform 606"/>
            <p:cNvSpPr>
              <a:spLocks/>
            </p:cNvSpPr>
            <p:nvPr/>
          </p:nvSpPr>
          <p:spPr bwMode="auto">
            <a:xfrm>
              <a:off x="4071" y="640"/>
              <a:ext cx="30" cy="19"/>
            </a:xfrm>
            <a:custGeom>
              <a:avLst/>
              <a:gdLst>
                <a:gd name="T0" fmla="*/ 28 w 69"/>
                <a:gd name="T1" fmla="*/ 12 h 41"/>
                <a:gd name="T2" fmla="*/ 27 w 69"/>
                <a:gd name="T3" fmla="*/ 17 h 41"/>
                <a:gd name="T4" fmla="*/ 19 w 69"/>
                <a:gd name="T5" fmla="*/ 18 h 41"/>
                <a:gd name="T6" fmla="*/ 2 w 69"/>
                <a:gd name="T7" fmla="*/ 7 h 41"/>
                <a:gd name="T8" fmla="*/ 3 w 69"/>
                <a:gd name="T9" fmla="*/ 2 h 41"/>
                <a:gd name="T10" fmla="*/ 11 w 69"/>
                <a:gd name="T11" fmla="*/ 1 h 41"/>
                <a:gd name="T12" fmla="*/ 28 w 69"/>
                <a:gd name="T13" fmla="*/ 12 h 41"/>
                <a:gd name="T14" fmla="*/ 28 w 69"/>
                <a:gd name="T15" fmla="*/ 12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9" h="41">
                  <a:moveTo>
                    <a:pt x="65" y="26"/>
                  </a:moveTo>
                  <a:cubicBezTo>
                    <a:pt x="69" y="29"/>
                    <a:pt x="69" y="34"/>
                    <a:pt x="63" y="37"/>
                  </a:cubicBezTo>
                  <a:cubicBezTo>
                    <a:pt x="57" y="40"/>
                    <a:pt x="49" y="41"/>
                    <a:pt x="44" y="38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0" y="12"/>
                    <a:pt x="1" y="8"/>
                    <a:pt x="7" y="4"/>
                  </a:cubicBezTo>
                  <a:cubicBezTo>
                    <a:pt x="12" y="1"/>
                    <a:pt x="20" y="0"/>
                    <a:pt x="25" y="3"/>
                  </a:cubicBezTo>
                  <a:cubicBezTo>
                    <a:pt x="65" y="26"/>
                    <a:pt x="65" y="26"/>
                    <a:pt x="65" y="26"/>
                  </a:cubicBezTo>
                  <a:cubicBezTo>
                    <a:pt x="65" y="26"/>
                    <a:pt x="65" y="26"/>
                    <a:pt x="65" y="26"/>
                  </a:cubicBezTo>
                  <a:close/>
                </a:path>
              </a:pathLst>
            </a:custGeom>
            <a:solidFill>
              <a:srgbClr val="182E7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0" name="Freeform 607"/>
            <p:cNvSpPr>
              <a:spLocks/>
            </p:cNvSpPr>
            <p:nvPr/>
          </p:nvSpPr>
          <p:spPr bwMode="auto">
            <a:xfrm>
              <a:off x="4074" y="644"/>
              <a:ext cx="14" cy="8"/>
            </a:xfrm>
            <a:custGeom>
              <a:avLst/>
              <a:gdLst>
                <a:gd name="T0" fmla="*/ 14 w 30"/>
                <a:gd name="T1" fmla="*/ 6 h 19"/>
                <a:gd name="T2" fmla="*/ 14 w 30"/>
                <a:gd name="T3" fmla="*/ 8 h 19"/>
                <a:gd name="T4" fmla="*/ 12 w 30"/>
                <a:gd name="T5" fmla="*/ 8 h 19"/>
                <a:gd name="T6" fmla="*/ 0 w 30"/>
                <a:gd name="T7" fmla="*/ 1 h 19"/>
                <a:gd name="T8" fmla="*/ 0 w 30"/>
                <a:gd name="T9" fmla="*/ 0 h 19"/>
                <a:gd name="T10" fmla="*/ 2 w 30"/>
                <a:gd name="T11" fmla="*/ 0 h 19"/>
                <a:gd name="T12" fmla="*/ 14 w 30"/>
                <a:gd name="T13" fmla="*/ 6 h 19"/>
                <a:gd name="T14" fmla="*/ 14 w 30"/>
                <a:gd name="T15" fmla="*/ 6 h 1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0" h="19">
                  <a:moveTo>
                    <a:pt x="29" y="15"/>
                  </a:moveTo>
                  <a:cubicBezTo>
                    <a:pt x="30" y="15"/>
                    <a:pt x="30" y="17"/>
                    <a:pt x="29" y="18"/>
                  </a:cubicBezTo>
                  <a:cubicBezTo>
                    <a:pt x="28" y="19"/>
                    <a:pt x="26" y="19"/>
                    <a:pt x="25" y="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1" y="0"/>
                    <a:pt x="3" y="0"/>
                    <a:pt x="4" y="0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" name="Freeform 608"/>
            <p:cNvSpPr>
              <a:spLocks/>
            </p:cNvSpPr>
            <p:nvPr/>
          </p:nvSpPr>
          <p:spPr bwMode="auto">
            <a:xfrm>
              <a:off x="4040" y="659"/>
              <a:ext cx="31" cy="18"/>
            </a:xfrm>
            <a:custGeom>
              <a:avLst/>
              <a:gdLst>
                <a:gd name="T0" fmla="*/ 29 w 69"/>
                <a:gd name="T1" fmla="*/ 12 h 40"/>
                <a:gd name="T2" fmla="*/ 28 w 69"/>
                <a:gd name="T3" fmla="*/ 17 h 40"/>
                <a:gd name="T4" fmla="*/ 20 w 69"/>
                <a:gd name="T5" fmla="*/ 17 h 40"/>
                <a:gd name="T6" fmla="*/ 2 w 69"/>
                <a:gd name="T7" fmla="*/ 7 h 40"/>
                <a:gd name="T8" fmla="*/ 3 w 69"/>
                <a:gd name="T9" fmla="*/ 2 h 40"/>
                <a:gd name="T10" fmla="*/ 11 w 69"/>
                <a:gd name="T11" fmla="*/ 1 h 40"/>
                <a:gd name="T12" fmla="*/ 29 w 69"/>
                <a:gd name="T13" fmla="*/ 12 h 40"/>
                <a:gd name="T14" fmla="*/ 29 w 69"/>
                <a:gd name="T15" fmla="*/ 12 h 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9" h="40">
                  <a:moveTo>
                    <a:pt x="65" y="26"/>
                  </a:moveTo>
                  <a:cubicBezTo>
                    <a:pt x="69" y="28"/>
                    <a:pt x="68" y="33"/>
                    <a:pt x="63" y="37"/>
                  </a:cubicBezTo>
                  <a:cubicBezTo>
                    <a:pt x="57" y="40"/>
                    <a:pt x="49" y="40"/>
                    <a:pt x="44" y="38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0" y="12"/>
                    <a:pt x="1" y="7"/>
                    <a:pt x="6" y="4"/>
                  </a:cubicBezTo>
                  <a:cubicBezTo>
                    <a:pt x="12" y="1"/>
                    <a:pt x="20" y="0"/>
                    <a:pt x="25" y="3"/>
                  </a:cubicBezTo>
                  <a:cubicBezTo>
                    <a:pt x="65" y="26"/>
                    <a:pt x="65" y="26"/>
                    <a:pt x="65" y="26"/>
                  </a:cubicBezTo>
                  <a:cubicBezTo>
                    <a:pt x="65" y="26"/>
                    <a:pt x="65" y="26"/>
                    <a:pt x="65" y="26"/>
                  </a:cubicBezTo>
                  <a:close/>
                </a:path>
              </a:pathLst>
            </a:custGeom>
            <a:solidFill>
              <a:srgbClr val="0724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2" name="Freeform 609"/>
            <p:cNvSpPr>
              <a:spLocks/>
            </p:cNvSpPr>
            <p:nvPr/>
          </p:nvSpPr>
          <p:spPr bwMode="auto">
            <a:xfrm>
              <a:off x="4040" y="658"/>
              <a:ext cx="31" cy="18"/>
            </a:xfrm>
            <a:custGeom>
              <a:avLst/>
              <a:gdLst>
                <a:gd name="T0" fmla="*/ 29 w 69"/>
                <a:gd name="T1" fmla="*/ 11 h 40"/>
                <a:gd name="T2" fmla="*/ 28 w 69"/>
                <a:gd name="T3" fmla="*/ 16 h 40"/>
                <a:gd name="T4" fmla="*/ 20 w 69"/>
                <a:gd name="T5" fmla="*/ 17 h 40"/>
                <a:gd name="T6" fmla="*/ 2 w 69"/>
                <a:gd name="T7" fmla="*/ 6 h 40"/>
                <a:gd name="T8" fmla="*/ 3 w 69"/>
                <a:gd name="T9" fmla="*/ 2 h 40"/>
                <a:gd name="T10" fmla="*/ 11 w 69"/>
                <a:gd name="T11" fmla="*/ 1 h 40"/>
                <a:gd name="T12" fmla="*/ 29 w 69"/>
                <a:gd name="T13" fmla="*/ 11 h 40"/>
                <a:gd name="T14" fmla="*/ 29 w 69"/>
                <a:gd name="T15" fmla="*/ 11 h 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9" h="40">
                  <a:moveTo>
                    <a:pt x="65" y="25"/>
                  </a:moveTo>
                  <a:cubicBezTo>
                    <a:pt x="69" y="28"/>
                    <a:pt x="68" y="33"/>
                    <a:pt x="63" y="36"/>
                  </a:cubicBezTo>
                  <a:cubicBezTo>
                    <a:pt x="57" y="40"/>
                    <a:pt x="49" y="40"/>
                    <a:pt x="44" y="37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0" y="12"/>
                    <a:pt x="1" y="7"/>
                    <a:pt x="6" y="4"/>
                  </a:cubicBezTo>
                  <a:cubicBezTo>
                    <a:pt x="12" y="0"/>
                    <a:pt x="20" y="0"/>
                    <a:pt x="25" y="2"/>
                  </a:cubicBezTo>
                  <a:cubicBezTo>
                    <a:pt x="65" y="25"/>
                    <a:pt x="65" y="25"/>
                    <a:pt x="65" y="25"/>
                  </a:cubicBezTo>
                  <a:cubicBezTo>
                    <a:pt x="65" y="25"/>
                    <a:pt x="65" y="25"/>
                    <a:pt x="65" y="25"/>
                  </a:cubicBezTo>
                  <a:close/>
                </a:path>
              </a:pathLst>
            </a:custGeom>
            <a:solidFill>
              <a:srgbClr val="182E7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3" name="Freeform 610"/>
            <p:cNvSpPr>
              <a:spLocks/>
            </p:cNvSpPr>
            <p:nvPr/>
          </p:nvSpPr>
          <p:spPr bwMode="auto">
            <a:xfrm>
              <a:off x="4044" y="661"/>
              <a:ext cx="13" cy="9"/>
            </a:xfrm>
            <a:custGeom>
              <a:avLst/>
              <a:gdLst>
                <a:gd name="T0" fmla="*/ 13 w 30"/>
                <a:gd name="T1" fmla="*/ 7 h 19"/>
                <a:gd name="T2" fmla="*/ 13 w 30"/>
                <a:gd name="T3" fmla="*/ 9 h 19"/>
                <a:gd name="T4" fmla="*/ 11 w 30"/>
                <a:gd name="T5" fmla="*/ 9 h 19"/>
                <a:gd name="T6" fmla="*/ 0 w 30"/>
                <a:gd name="T7" fmla="*/ 2 h 19"/>
                <a:gd name="T8" fmla="*/ 0 w 30"/>
                <a:gd name="T9" fmla="*/ 0 h 19"/>
                <a:gd name="T10" fmla="*/ 2 w 30"/>
                <a:gd name="T11" fmla="*/ 0 h 19"/>
                <a:gd name="T12" fmla="*/ 13 w 30"/>
                <a:gd name="T13" fmla="*/ 7 h 19"/>
                <a:gd name="T14" fmla="*/ 13 w 30"/>
                <a:gd name="T15" fmla="*/ 7 h 1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0" h="19">
                  <a:moveTo>
                    <a:pt x="29" y="15"/>
                  </a:moveTo>
                  <a:cubicBezTo>
                    <a:pt x="30" y="16"/>
                    <a:pt x="30" y="17"/>
                    <a:pt x="29" y="18"/>
                  </a:cubicBezTo>
                  <a:cubicBezTo>
                    <a:pt x="28" y="19"/>
                    <a:pt x="26" y="19"/>
                    <a:pt x="25" y="1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2"/>
                    <a:pt x="0" y="1"/>
                  </a:cubicBezTo>
                  <a:cubicBezTo>
                    <a:pt x="1" y="1"/>
                    <a:pt x="3" y="0"/>
                    <a:pt x="4" y="0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" name="Freeform 611"/>
            <p:cNvSpPr>
              <a:spLocks/>
            </p:cNvSpPr>
            <p:nvPr/>
          </p:nvSpPr>
          <p:spPr bwMode="auto">
            <a:xfrm>
              <a:off x="3719" y="668"/>
              <a:ext cx="39" cy="22"/>
            </a:xfrm>
            <a:custGeom>
              <a:avLst/>
              <a:gdLst>
                <a:gd name="T0" fmla="*/ 32 w 87"/>
                <a:gd name="T1" fmla="*/ 4 h 50"/>
                <a:gd name="T2" fmla="*/ 32 w 87"/>
                <a:gd name="T3" fmla="*/ 18 h 50"/>
                <a:gd name="T4" fmla="*/ 7 w 87"/>
                <a:gd name="T5" fmla="*/ 18 h 50"/>
                <a:gd name="T6" fmla="*/ 7 w 87"/>
                <a:gd name="T7" fmla="*/ 4 h 50"/>
                <a:gd name="T8" fmla="*/ 32 w 87"/>
                <a:gd name="T9" fmla="*/ 4 h 50"/>
                <a:gd name="T10" fmla="*/ 32 w 87"/>
                <a:gd name="T11" fmla="*/ 4 h 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7" h="50">
                  <a:moveTo>
                    <a:pt x="71" y="9"/>
                  </a:moveTo>
                  <a:cubicBezTo>
                    <a:pt x="87" y="18"/>
                    <a:pt x="87" y="32"/>
                    <a:pt x="71" y="41"/>
                  </a:cubicBezTo>
                  <a:cubicBezTo>
                    <a:pt x="56" y="50"/>
                    <a:pt x="31" y="50"/>
                    <a:pt x="16" y="41"/>
                  </a:cubicBezTo>
                  <a:cubicBezTo>
                    <a:pt x="0" y="32"/>
                    <a:pt x="0" y="18"/>
                    <a:pt x="16" y="9"/>
                  </a:cubicBezTo>
                  <a:cubicBezTo>
                    <a:pt x="31" y="0"/>
                    <a:pt x="56" y="0"/>
                    <a:pt x="71" y="9"/>
                  </a:cubicBezTo>
                  <a:cubicBezTo>
                    <a:pt x="71" y="9"/>
                    <a:pt x="71" y="9"/>
                    <a:pt x="71" y="9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" name="Freeform 612"/>
            <p:cNvSpPr>
              <a:spLocks/>
            </p:cNvSpPr>
            <p:nvPr/>
          </p:nvSpPr>
          <p:spPr bwMode="auto">
            <a:xfrm>
              <a:off x="3720" y="667"/>
              <a:ext cx="35" cy="20"/>
            </a:xfrm>
            <a:custGeom>
              <a:avLst/>
              <a:gdLst>
                <a:gd name="T0" fmla="*/ 29 w 78"/>
                <a:gd name="T1" fmla="*/ 3 h 46"/>
                <a:gd name="T2" fmla="*/ 29 w 78"/>
                <a:gd name="T3" fmla="*/ 17 h 46"/>
                <a:gd name="T4" fmla="*/ 6 w 78"/>
                <a:gd name="T5" fmla="*/ 17 h 46"/>
                <a:gd name="T6" fmla="*/ 6 w 78"/>
                <a:gd name="T7" fmla="*/ 3 h 46"/>
                <a:gd name="T8" fmla="*/ 29 w 78"/>
                <a:gd name="T9" fmla="*/ 3 h 46"/>
                <a:gd name="T10" fmla="*/ 29 w 78"/>
                <a:gd name="T11" fmla="*/ 3 h 4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8" h="46">
                  <a:moveTo>
                    <a:pt x="64" y="8"/>
                  </a:moveTo>
                  <a:cubicBezTo>
                    <a:pt x="78" y="17"/>
                    <a:pt x="78" y="30"/>
                    <a:pt x="64" y="38"/>
                  </a:cubicBezTo>
                  <a:cubicBezTo>
                    <a:pt x="50" y="46"/>
                    <a:pt x="28" y="46"/>
                    <a:pt x="14" y="38"/>
                  </a:cubicBezTo>
                  <a:cubicBezTo>
                    <a:pt x="0" y="30"/>
                    <a:pt x="0" y="17"/>
                    <a:pt x="14" y="8"/>
                  </a:cubicBezTo>
                  <a:cubicBezTo>
                    <a:pt x="28" y="0"/>
                    <a:pt x="50" y="0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lose/>
                </a:path>
              </a:pathLst>
            </a:custGeom>
            <a:solidFill>
              <a:srgbClr val="14286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" name="Freeform 613"/>
            <p:cNvSpPr>
              <a:spLocks/>
            </p:cNvSpPr>
            <p:nvPr/>
          </p:nvSpPr>
          <p:spPr bwMode="auto">
            <a:xfrm>
              <a:off x="3724" y="671"/>
              <a:ext cx="15" cy="8"/>
            </a:xfrm>
            <a:custGeom>
              <a:avLst/>
              <a:gdLst>
                <a:gd name="T0" fmla="*/ 12 w 33"/>
                <a:gd name="T1" fmla="*/ 1 h 19"/>
                <a:gd name="T2" fmla="*/ 12 w 33"/>
                <a:gd name="T3" fmla="*/ 6 h 19"/>
                <a:gd name="T4" fmla="*/ 3 w 33"/>
                <a:gd name="T5" fmla="*/ 6 h 19"/>
                <a:gd name="T6" fmla="*/ 3 w 33"/>
                <a:gd name="T7" fmla="*/ 1 h 19"/>
                <a:gd name="T8" fmla="*/ 12 w 33"/>
                <a:gd name="T9" fmla="*/ 1 h 19"/>
                <a:gd name="T10" fmla="*/ 12 w 33"/>
                <a:gd name="T11" fmla="*/ 1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19">
                  <a:moveTo>
                    <a:pt x="27" y="3"/>
                  </a:moveTo>
                  <a:cubicBezTo>
                    <a:pt x="33" y="6"/>
                    <a:pt x="33" y="12"/>
                    <a:pt x="27" y="15"/>
                  </a:cubicBezTo>
                  <a:cubicBezTo>
                    <a:pt x="22" y="19"/>
                    <a:pt x="12" y="19"/>
                    <a:pt x="6" y="15"/>
                  </a:cubicBezTo>
                  <a:cubicBezTo>
                    <a:pt x="0" y="12"/>
                    <a:pt x="0" y="6"/>
                    <a:pt x="6" y="3"/>
                  </a:cubicBezTo>
                  <a:cubicBezTo>
                    <a:pt x="12" y="0"/>
                    <a:pt x="21" y="0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7" name="Freeform 614"/>
            <p:cNvSpPr>
              <a:spLocks/>
            </p:cNvSpPr>
            <p:nvPr/>
          </p:nvSpPr>
          <p:spPr bwMode="auto">
            <a:xfrm>
              <a:off x="3755" y="686"/>
              <a:ext cx="40" cy="20"/>
            </a:xfrm>
            <a:custGeom>
              <a:avLst/>
              <a:gdLst>
                <a:gd name="T0" fmla="*/ 34 w 88"/>
                <a:gd name="T1" fmla="*/ 11 h 45"/>
                <a:gd name="T2" fmla="*/ 30 w 88"/>
                <a:gd name="T3" fmla="*/ 20 h 45"/>
                <a:gd name="T4" fmla="*/ 6 w 88"/>
                <a:gd name="T5" fmla="*/ 9 h 45"/>
                <a:gd name="T6" fmla="*/ 10 w 88"/>
                <a:gd name="T7" fmla="*/ 0 h 45"/>
                <a:gd name="T8" fmla="*/ 34 w 88"/>
                <a:gd name="T9" fmla="*/ 11 h 45"/>
                <a:gd name="T10" fmla="*/ 34 w 88"/>
                <a:gd name="T11" fmla="*/ 11 h 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8" h="45">
                  <a:moveTo>
                    <a:pt x="75" y="24"/>
                  </a:moveTo>
                  <a:cubicBezTo>
                    <a:pt x="88" y="36"/>
                    <a:pt x="84" y="45"/>
                    <a:pt x="67" y="45"/>
                  </a:cubicBezTo>
                  <a:cubicBezTo>
                    <a:pt x="49" y="44"/>
                    <a:pt x="25" y="33"/>
                    <a:pt x="13" y="21"/>
                  </a:cubicBezTo>
                  <a:cubicBezTo>
                    <a:pt x="0" y="9"/>
                    <a:pt x="4" y="0"/>
                    <a:pt x="22" y="1"/>
                  </a:cubicBezTo>
                  <a:cubicBezTo>
                    <a:pt x="39" y="2"/>
                    <a:pt x="63" y="12"/>
                    <a:pt x="75" y="24"/>
                  </a:cubicBezTo>
                  <a:cubicBezTo>
                    <a:pt x="75" y="24"/>
                    <a:pt x="75" y="24"/>
                    <a:pt x="75" y="24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8" name="Freeform 615"/>
            <p:cNvSpPr>
              <a:spLocks/>
            </p:cNvSpPr>
            <p:nvPr/>
          </p:nvSpPr>
          <p:spPr bwMode="auto">
            <a:xfrm>
              <a:off x="3757" y="686"/>
              <a:ext cx="35" cy="18"/>
            </a:xfrm>
            <a:custGeom>
              <a:avLst/>
              <a:gdLst>
                <a:gd name="T0" fmla="*/ 30 w 79"/>
                <a:gd name="T1" fmla="*/ 10 h 41"/>
                <a:gd name="T2" fmla="*/ 27 w 79"/>
                <a:gd name="T3" fmla="*/ 18 h 41"/>
                <a:gd name="T4" fmla="*/ 5 w 79"/>
                <a:gd name="T5" fmla="*/ 8 h 41"/>
                <a:gd name="T6" fmla="*/ 8 w 79"/>
                <a:gd name="T7" fmla="*/ 0 h 41"/>
                <a:gd name="T8" fmla="*/ 30 w 79"/>
                <a:gd name="T9" fmla="*/ 10 h 41"/>
                <a:gd name="T10" fmla="*/ 30 w 79"/>
                <a:gd name="T11" fmla="*/ 10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9" h="41">
                  <a:moveTo>
                    <a:pt x="68" y="22"/>
                  </a:moveTo>
                  <a:cubicBezTo>
                    <a:pt x="79" y="33"/>
                    <a:pt x="76" y="41"/>
                    <a:pt x="60" y="40"/>
                  </a:cubicBezTo>
                  <a:cubicBezTo>
                    <a:pt x="44" y="40"/>
                    <a:pt x="23" y="30"/>
                    <a:pt x="11" y="19"/>
                  </a:cubicBezTo>
                  <a:cubicBezTo>
                    <a:pt x="0" y="8"/>
                    <a:pt x="4" y="0"/>
                    <a:pt x="19" y="1"/>
                  </a:cubicBezTo>
                  <a:cubicBezTo>
                    <a:pt x="35" y="2"/>
                    <a:pt x="56" y="11"/>
                    <a:pt x="68" y="22"/>
                  </a:cubicBezTo>
                  <a:cubicBezTo>
                    <a:pt x="68" y="22"/>
                    <a:pt x="68" y="22"/>
                    <a:pt x="68" y="22"/>
                  </a:cubicBezTo>
                  <a:close/>
                </a:path>
              </a:pathLst>
            </a:custGeom>
            <a:solidFill>
              <a:srgbClr val="14286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9" name="Freeform 616"/>
            <p:cNvSpPr>
              <a:spLocks/>
            </p:cNvSpPr>
            <p:nvPr/>
          </p:nvSpPr>
          <p:spPr bwMode="auto">
            <a:xfrm>
              <a:off x="3762" y="688"/>
              <a:ext cx="15" cy="8"/>
            </a:xfrm>
            <a:custGeom>
              <a:avLst/>
              <a:gdLst>
                <a:gd name="T0" fmla="*/ 13 w 33"/>
                <a:gd name="T1" fmla="*/ 4 h 18"/>
                <a:gd name="T2" fmla="*/ 11 w 33"/>
                <a:gd name="T3" fmla="*/ 8 h 18"/>
                <a:gd name="T4" fmla="*/ 2 w 33"/>
                <a:gd name="T5" fmla="*/ 4 h 18"/>
                <a:gd name="T6" fmla="*/ 4 w 33"/>
                <a:gd name="T7" fmla="*/ 0 h 18"/>
                <a:gd name="T8" fmla="*/ 13 w 33"/>
                <a:gd name="T9" fmla="*/ 4 h 18"/>
                <a:gd name="T10" fmla="*/ 13 w 33"/>
                <a:gd name="T11" fmla="*/ 4 h 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18">
                  <a:moveTo>
                    <a:pt x="29" y="9"/>
                  </a:moveTo>
                  <a:cubicBezTo>
                    <a:pt x="33" y="14"/>
                    <a:pt x="32" y="18"/>
                    <a:pt x="25" y="17"/>
                  </a:cubicBezTo>
                  <a:cubicBezTo>
                    <a:pt x="19" y="17"/>
                    <a:pt x="9" y="13"/>
                    <a:pt x="5" y="8"/>
                  </a:cubicBezTo>
                  <a:cubicBezTo>
                    <a:pt x="0" y="4"/>
                    <a:pt x="1" y="0"/>
                    <a:pt x="8" y="0"/>
                  </a:cubicBezTo>
                  <a:cubicBezTo>
                    <a:pt x="15" y="1"/>
                    <a:pt x="24" y="5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0" name="Freeform 617"/>
            <p:cNvSpPr>
              <a:spLocks/>
            </p:cNvSpPr>
            <p:nvPr/>
          </p:nvSpPr>
          <p:spPr bwMode="auto">
            <a:xfrm>
              <a:off x="3794" y="707"/>
              <a:ext cx="38" cy="20"/>
            </a:xfrm>
            <a:custGeom>
              <a:avLst/>
              <a:gdLst>
                <a:gd name="T0" fmla="*/ 33 w 87"/>
                <a:gd name="T1" fmla="*/ 11 h 45"/>
                <a:gd name="T2" fmla="*/ 29 w 87"/>
                <a:gd name="T3" fmla="*/ 20 h 45"/>
                <a:gd name="T4" fmla="*/ 5 w 87"/>
                <a:gd name="T5" fmla="*/ 9 h 45"/>
                <a:gd name="T6" fmla="*/ 9 w 87"/>
                <a:gd name="T7" fmla="*/ 0 h 45"/>
                <a:gd name="T8" fmla="*/ 33 w 87"/>
                <a:gd name="T9" fmla="*/ 11 h 45"/>
                <a:gd name="T10" fmla="*/ 33 w 87"/>
                <a:gd name="T11" fmla="*/ 11 h 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7" h="45">
                  <a:moveTo>
                    <a:pt x="75" y="24"/>
                  </a:moveTo>
                  <a:cubicBezTo>
                    <a:pt x="87" y="36"/>
                    <a:pt x="83" y="45"/>
                    <a:pt x="66" y="44"/>
                  </a:cubicBezTo>
                  <a:cubicBezTo>
                    <a:pt x="49" y="44"/>
                    <a:pt x="25" y="33"/>
                    <a:pt x="12" y="21"/>
                  </a:cubicBezTo>
                  <a:cubicBezTo>
                    <a:pt x="0" y="9"/>
                    <a:pt x="4" y="0"/>
                    <a:pt x="21" y="1"/>
                  </a:cubicBezTo>
                  <a:cubicBezTo>
                    <a:pt x="38" y="2"/>
                    <a:pt x="62" y="12"/>
                    <a:pt x="75" y="24"/>
                  </a:cubicBezTo>
                  <a:cubicBezTo>
                    <a:pt x="75" y="24"/>
                    <a:pt x="75" y="24"/>
                    <a:pt x="75" y="24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1" name="Freeform 618"/>
            <p:cNvSpPr>
              <a:spLocks/>
            </p:cNvSpPr>
            <p:nvPr/>
          </p:nvSpPr>
          <p:spPr bwMode="auto">
            <a:xfrm>
              <a:off x="3795" y="706"/>
              <a:ext cx="35" cy="18"/>
            </a:xfrm>
            <a:custGeom>
              <a:avLst/>
              <a:gdLst>
                <a:gd name="T0" fmla="*/ 30 w 79"/>
                <a:gd name="T1" fmla="*/ 10 h 41"/>
                <a:gd name="T2" fmla="*/ 27 w 79"/>
                <a:gd name="T3" fmla="*/ 18 h 41"/>
                <a:gd name="T4" fmla="*/ 5 w 79"/>
                <a:gd name="T5" fmla="*/ 8 h 41"/>
                <a:gd name="T6" fmla="*/ 8 w 79"/>
                <a:gd name="T7" fmla="*/ 0 h 41"/>
                <a:gd name="T8" fmla="*/ 30 w 79"/>
                <a:gd name="T9" fmla="*/ 10 h 41"/>
                <a:gd name="T10" fmla="*/ 30 w 79"/>
                <a:gd name="T11" fmla="*/ 10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9" h="41">
                  <a:moveTo>
                    <a:pt x="67" y="22"/>
                  </a:moveTo>
                  <a:cubicBezTo>
                    <a:pt x="79" y="33"/>
                    <a:pt x="75" y="41"/>
                    <a:pt x="60" y="40"/>
                  </a:cubicBezTo>
                  <a:cubicBezTo>
                    <a:pt x="44" y="40"/>
                    <a:pt x="22" y="30"/>
                    <a:pt x="11" y="19"/>
                  </a:cubicBezTo>
                  <a:cubicBezTo>
                    <a:pt x="0" y="8"/>
                    <a:pt x="3" y="0"/>
                    <a:pt x="19" y="1"/>
                  </a:cubicBezTo>
                  <a:cubicBezTo>
                    <a:pt x="34" y="2"/>
                    <a:pt x="56" y="11"/>
                    <a:pt x="67" y="22"/>
                  </a:cubicBezTo>
                  <a:cubicBezTo>
                    <a:pt x="67" y="22"/>
                    <a:pt x="67" y="22"/>
                    <a:pt x="67" y="22"/>
                  </a:cubicBezTo>
                  <a:close/>
                </a:path>
              </a:pathLst>
            </a:custGeom>
            <a:solidFill>
              <a:srgbClr val="14286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2" name="Freeform 619"/>
            <p:cNvSpPr>
              <a:spLocks/>
            </p:cNvSpPr>
            <p:nvPr/>
          </p:nvSpPr>
          <p:spPr bwMode="auto">
            <a:xfrm>
              <a:off x="3800" y="708"/>
              <a:ext cx="15" cy="8"/>
            </a:xfrm>
            <a:custGeom>
              <a:avLst/>
              <a:gdLst>
                <a:gd name="T0" fmla="*/ 13 w 34"/>
                <a:gd name="T1" fmla="*/ 4 h 18"/>
                <a:gd name="T2" fmla="*/ 11 w 34"/>
                <a:gd name="T3" fmla="*/ 8 h 18"/>
                <a:gd name="T4" fmla="*/ 2 w 34"/>
                <a:gd name="T5" fmla="*/ 4 h 18"/>
                <a:gd name="T6" fmla="*/ 4 w 34"/>
                <a:gd name="T7" fmla="*/ 0 h 18"/>
                <a:gd name="T8" fmla="*/ 13 w 34"/>
                <a:gd name="T9" fmla="*/ 4 h 18"/>
                <a:gd name="T10" fmla="*/ 13 w 34"/>
                <a:gd name="T11" fmla="*/ 4 h 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18">
                  <a:moveTo>
                    <a:pt x="29" y="9"/>
                  </a:moveTo>
                  <a:cubicBezTo>
                    <a:pt x="34" y="14"/>
                    <a:pt x="32" y="18"/>
                    <a:pt x="26" y="17"/>
                  </a:cubicBezTo>
                  <a:cubicBezTo>
                    <a:pt x="19" y="17"/>
                    <a:pt x="10" y="13"/>
                    <a:pt x="5" y="8"/>
                  </a:cubicBezTo>
                  <a:cubicBezTo>
                    <a:pt x="0" y="4"/>
                    <a:pt x="2" y="0"/>
                    <a:pt x="8" y="0"/>
                  </a:cubicBezTo>
                  <a:cubicBezTo>
                    <a:pt x="15" y="1"/>
                    <a:pt x="24" y="5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3" name="Freeform 620"/>
            <p:cNvSpPr>
              <a:spLocks/>
            </p:cNvSpPr>
            <p:nvPr/>
          </p:nvSpPr>
          <p:spPr bwMode="auto">
            <a:xfrm>
              <a:off x="3832" y="727"/>
              <a:ext cx="38" cy="20"/>
            </a:xfrm>
            <a:custGeom>
              <a:avLst/>
              <a:gdLst>
                <a:gd name="T0" fmla="*/ 32 w 87"/>
                <a:gd name="T1" fmla="*/ 11 h 45"/>
                <a:gd name="T2" fmla="*/ 29 w 87"/>
                <a:gd name="T3" fmla="*/ 20 h 45"/>
                <a:gd name="T4" fmla="*/ 5 w 87"/>
                <a:gd name="T5" fmla="*/ 9 h 45"/>
                <a:gd name="T6" fmla="*/ 9 w 87"/>
                <a:gd name="T7" fmla="*/ 0 h 45"/>
                <a:gd name="T8" fmla="*/ 32 w 87"/>
                <a:gd name="T9" fmla="*/ 11 h 45"/>
                <a:gd name="T10" fmla="*/ 32 w 87"/>
                <a:gd name="T11" fmla="*/ 11 h 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7" h="45">
                  <a:moveTo>
                    <a:pt x="74" y="24"/>
                  </a:moveTo>
                  <a:cubicBezTo>
                    <a:pt x="87" y="36"/>
                    <a:pt x="83" y="45"/>
                    <a:pt x="66" y="44"/>
                  </a:cubicBezTo>
                  <a:cubicBezTo>
                    <a:pt x="48" y="44"/>
                    <a:pt x="24" y="33"/>
                    <a:pt x="12" y="21"/>
                  </a:cubicBezTo>
                  <a:cubicBezTo>
                    <a:pt x="0" y="9"/>
                    <a:pt x="3" y="0"/>
                    <a:pt x="21" y="1"/>
                  </a:cubicBezTo>
                  <a:cubicBezTo>
                    <a:pt x="38" y="2"/>
                    <a:pt x="62" y="12"/>
                    <a:pt x="74" y="24"/>
                  </a:cubicBezTo>
                  <a:cubicBezTo>
                    <a:pt x="74" y="24"/>
                    <a:pt x="74" y="24"/>
                    <a:pt x="74" y="24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4" name="Freeform 621"/>
            <p:cNvSpPr>
              <a:spLocks/>
            </p:cNvSpPr>
            <p:nvPr/>
          </p:nvSpPr>
          <p:spPr bwMode="auto">
            <a:xfrm>
              <a:off x="3833" y="727"/>
              <a:ext cx="35" cy="18"/>
            </a:xfrm>
            <a:custGeom>
              <a:avLst/>
              <a:gdLst>
                <a:gd name="T0" fmla="*/ 30 w 79"/>
                <a:gd name="T1" fmla="*/ 10 h 41"/>
                <a:gd name="T2" fmla="*/ 27 w 79"/>
                <a:gd name="T3" fmla="*/ 18 h 41"/>
                <a:gd name="T4" fmla="*/ 5 w 79"/>
                <a:gd name="T5" fmla="*/ 8 h 41"/>
                <a:gd name="T6" fmla="*/ 8 w 79"/>
                <a:gd name="T7" fmla="*/ 0 h 41"/>
                <a:gd name="T8" fmla="*/ 30 w 79"/>
                <a:gd name="T9" fmla="*/ 10 h 41"/>
                <a:gd name="T10" fmla="*/ 30 w 79"/>
                <a:gd name="T11" fmla="*/ 10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9" h="41">
                  <a:moveTo>
                    <a:pt x="68" y="22"/>
                  </a:moveTo>
                  <a:cubicBezTo>
                    <a:pt x="79" y="33"/>
                    <a:pt x="76" y="41"/>
                    <a:pt x="60" y="40"/>
                  </a:cubicBezTo>
                  <a:cubicBezTo>
                    <a:pt x="44" y="40"/>
                    <a:pt x="23" y="30"/>
                    <a:pt x="11" y="19"/>
                  </a:cubicBezTo>
                  <a:cubicBezTo>
                    <a:pt x="0" y="8"/>
                    <a:pt x="4" y="0"/>
                    <a:pt x="19" y="1"/>
                  </a:cubicBezTo>
                  <a:cubicBezTo>
                    <a:pt x="35" y="2"/>
                    <a:pt x="57" y="11"/>
                    <a:pt x="68" y="22"/>
                  </a:cubicBezTo>
                  <a:cubicBezTo>
                    <a:pt x="68" y="22"/>
                    <a:pt x="68" y="22"/>
                    <a:pt x="68" y="22"/>
                  </a:cubicBezTo>
                  <a:close/>
                </a:path>
              </a:pathLst>
            </a:custGeom>
            <a:solidFill>
              <a:srgbClr val="14286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" name="Freeform 622"/>
            <p:cNvSpPr>
              <a:spLocks/>
            </p:cNvSpPr>
            <p:nvPr/>
          </p:nvSpPr>
          <p:spPr bwMode="auto">
            <a:xfrm>
              <a:off x="3838" y="728"/>
              <a:ext cx="15" cy="8"/>
            </a:xfrm>
            <a:custGeom>
              <a:avLst/>
              <a:gdLst>
                <a:gd name="T0" fmla="*/ 13 w 33"/>
                <a:gd name="T1" fmla="*/ 4 h 17"/>
                <a:gd name="T2" fmla="*/ 11 w 33"/>
                <a:gd name="T3" fmla="*/ 8 h 17"/>
                <a:gd name="T4" fmla="*/ 2 w 33"/>
                <a:gd name="T5" fmla="*/ 4 h 17"/>
                <a:gd name="T6" fmla="*/ 4 w 33"/>
                <a:gd name="T7" fmla="*/ 0 h 17"/>
                <a:gd name="T8" fmla="*/ 13 w 33"/>
                <a:gd name="T9" fmla="*/ 4 h 17"/>
                <a:gd name="T10" fmla="*/ 13 w 33"/>
                <a:gd name="T11" fmla="*/ 4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17">
                  <a:moveTo>
                    <a:pt x="29" y="9"/>
                  </a:moveTo>
                  <a:cubicBezTo>
                    <a:pt x="33" y="14"/>
                    <a:pt x="32" y="17"/>
                    <a:pt x="25" y="17"/>
                  </a:cubicBezTo>
                  <a:cubicBezTo>
                    <a:pt x="19" y="17"/>
                    <a:pt x="9" y="13"/>
                    <a:pt x="5" y="8"/>
                  </a:cubicBezTo>
                  <a:cubicBezTo>
                    <a:pt x="0" y="3"/>
                    <a:pt x="1" y="0"/>
                    <a:pt x="8" y="0"/>
                  </a:cubicBezTo>
                  <a:cubicBezTo>
                    <a:pt x="15" y="1"/>
                    <a:pt x="24" y="5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6" name="Freeform 623"/>
            <p:cNvSpPr>
              <a:spLocks/>
            </p:cNvSpPr>
            <p:nvPr/>
          </p:nvSpPr>
          <p:spPr bwMode="auto">
            <a:xfrm>
              <a:off x="3869" y="747"/>
              <a:ext cx="39" cy="20"/>
            </a:xfrm>
            <a:custGeom>
              <a:avLst/>
              <a:gdLst>
                <a:gd name="T0" fmla="*/ 34 w 87"/>
                <a:gd name="T1" fmla="*/ 11 h 45"/>
                <a:gd name="T2" fmla="*/ 30 w 87"/>
                <a:gd name="T3" fmla="*/ 20 h 45"/>
                <a:gd name="T4" fmla="*/ 6 w 87"/>
                <a:gd name="T5" fmla="*/ 9 h 45"/>
                <a:gd name="T6" fmla="*/ 9 w 87"/>
                <a:gd name="T7" fmla="*/ 0 h 45"/>
                <a:gd name="T8" fmla="*/ 34 w 87"/>
                <a:gd name="T9" fmla="*/ 11 h 45"/>
                <a:gd name="T10" fmla="*/ 34 w 87"/>
                <a:gd name="T11" fmla="*/ 11 h 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7" h="45">
                  <a:moveTo>
                    <a:pt x="75" y="24"/>
                  </a:moveTo>
                  <a:cubicBezTo>
                    <a:pt x="87" y="36"/>
                    <a:pt x="83" y="45"/>
                    <a:pt x="66" y="44"/>
                  </a:cubicBezTo>
                  <a:cubicBezTo>
                    <a:pt x="49" y="44"/>
                    <a:pt x="25" y="33"/>
                    <a:pt x="13" y="21"/>
                  </a:cubicBezTo>
                  <a:cubicBezTo>
                    <a:pt x="0" y="9"/>
                    <a:pt x="4" y="0"/>
                    <a:pt x="21" y="1"/>
                  </a:cubicBezTo>
                  <a:cubicBezTo>
                    <a:pt x="38" y="2"/>
                    <a:pt x="62" y="12"/>
                    <a:pt x="75" y="24"/>
                  </a:cubicBezTo>
                  <a:cubicBezTo>
                    <a:pt x="75" y="24"/>
                    <a:pt x="75" y="24"/>
                    <a:pt x="75" y="24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7" name="Freeform 624"/>
            <p:cNvSpPr>
              <a:spLocks/>
            </p:cNvSpPr>
            <p:nvPr/>
          </p:nvSpPr>
          <p:spPr bwMode="auto">
            <a:xfrm>
              <a:off x="3871" y="747"/>
              <a:ext cx="35" cy="18"/>
            </a:xfrm>
            <a:custGeom>
              <a:avLst/>
              <a:gdLst>
                <a:gd name="T0" fmla="*/ 30 w 79"/>
                <a:gd name="T1" fmla="*/ 10 h 41"/>
                <a:gd name="T2" fmla="*/ 27 w 79"/>
                <a:gd name="T3" fmla="*/ 18 h 41"/>
                <a:gd name="T4" fmla="*/ 5 w 79"/>
                <a:gd name="T5" fmla="*/ 8 h 41"/>
                <a:gd name="T6" fmla="*/ 8 w 79"/>
                <a:gd name="T7" fmla="*/ 0 h 41"/>
                <a:gd name="T8" fmla="*/ 30 w 79"/>
                <a:gd name="T9" fmla="*/ 10 h 41"/>
                <a:gd name="T10" fmla="*/ 30 w 79"/>
                <a:gd name="T11" fmla="*/ 10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9" h="41">
                  <a:moveTo>
                    <a:pt x="67" y="22"/>
                  </a:moveTo>
                  <a:cubicBezTo>
                    <a:pt x="79" y="33"/>
                    <a:pt x="75" y="41"/>
                    <a:pt x="60" y="40"/>
                  </a:cubicBezTo>
                  <a:cubicBezTo>
                    <a:pt x="44" y="40"/>
                    <a:pt x="22" y="30"/>
                    <a:pt x="11" y="19"/>
                  </a:cubicBezTo>
                  <a:cubicBezTo>
                    <a:pt x="0" y="8"/>
                    <a:pt x="3" y="0"/>
                    <a:pt x="19" y="1"/>
                  </a:cubicBezTo>
                  <a:cubicBezTo>
                    <a:pt x="34" y="2"/>
                    <a:pt x="56" y="11"/>
                    <a:pt x="67" y="22"/>
                  </a:cubicBezTo>
                  <a:cubicBezTo>
                    <a:pt x="67" y="22"/>
                    <a:pt x="67" y="22"/>
                    <a:pt x="67" y="22"/>
                  </a:cubicBezTo>
                  <a:close/>
                </a:path>
              </a:pathLst>
            </a:custGeom>
            <a:solidFill>
              <a:srgbClr val="14286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8" name="Freeform 625"/>
            <p:cNvSpPr>
              <a:spLocks/>
            </p:cNvSpPr>
            <p:nvPr/>
          </p:nvSpPr>
          <p:spPr bwMode="auto">
            <a:xfrm>
              <a:off x="3876" y="749"/>
              <a:ext cx="15" cy="7"/>
            </a:xfrm>
            <a:custGeom>
              <a:avLst/>
              <a:gdLst>
                <a:gd name="T0" fmla="*/ 13 w 34"/>
                <a:gd name="T1" fmla="*/ 4 h 17"/>
                <a:gd name="T2" fmla="*/ 11 w 34"/>
                <a:gd name="T3" fmla="*/ 7 h 17"/>
                <a:gd name="T4" fmla="*/ 2 w 34"/>
                <a:gd name="T5" fmla="*/ 3 h 17"/>
                <a:gd name="T6" fmla="*/ 4 w 34"/>
                <a:gd name="T7" fmla="*/ 0 h 17"/>
                <a:gd name="T8" fmla="*/ 13 w 34"/>
                <a:gd name="T9" fmla="*/ 4 h 17"/>
                <a:gd name="T10" fmla="*/ 13 w 34"/>
                <a:gd name="T11" fmla="*/ 4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17">
                  <a:moveTo>
                    <a:pt x="29" y="9"/>
                  </a:moveTo>
                  <a:cubicBezTo>
                    <a:pt x="34" y="14"/>
                    <a:pt x="33" y="17"/>
                    <a:pt x="26" y="17"/>
                  </a:cubicBezTo>
                  <a:cubicBezTo>
                    <a:pt x="19" y="17"/>
                    <a:pt x="10" y="13"/>
                    <a:pt x="5" y="8"/>
                  </a:cubicBezTo>
                  <a:cubicBezTo>
                    <a:pt x="0" y="3"/>
                    <a:pt x="2" y="0"/>
                    <a:pt x="9" y="0"/>
                  </a:cubicBezTo>
                  <a:cubicBezTo>
                    <a:pt x="15" y="1"/>
                    <a:pt x="24" y="5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9" name="Freeform 626"/>
            <p:cNvSpPr>
              <a:spLocks/>
            </p:cNvSpPr>
            <p:nvPr/>
          </p:nvSpPr>
          <p:spPr bwMode="auto">
            <a:xfrm>
              <a:off x="3887" y="424"/>
              <a:ext cx="78" cy="73"/>
            </a:xfrm>
            <a:custGeom>
              <a:avLst/>
              <a:gdLst>
                <a:gd name="T0" fmla="*/ 71 w 176"/>
                <a:gd name="T1" fmla="*/ 0 h 164"/>
                <a:gd name="T2" fmla="*/ 67 w 176"/>
                <a:gd name="T3" fmla="*/ 0 h 164"/>
                <a:gd name="T4" fmla="*/ 64 w 176"/>
                <a:gd name="T5" fmla="*/ 10 h 164"/>
                <a:gd name="T6" fmla="*/ 42 w 176"/>
                <a:gd name="T7" fmla="*/ 26 h 164"/>
                <a:gd name="T8" fmla="*/ 11 w 176"/>
                <a:gd name="T9" fmla="*/ 49 h 164"/>
                <a:gd name="T10" fmla="*/ 0 w 176"/>
                <a:gd name="T11" fmla="*/ 57 h 164"/>
                <a:gd name="T12" fmla="*/ 3 w 176"/>
                <a:gd name="T13" fmla="*/ 60 h 164"/>
                <a:gd name="T14" fmla="*/ 47 w 176"/>
                <a:gd name="T15" fmla="*/ 40 h 164"/>
                <a:gd name="T16" fmla="*/ 78 w 176"/>
                <a:gd name="T17" fmla="*/ 17 h 164"/>
                <a:gd name="T18" fmla="*/ 71 w 176"/>
                <a:gd name="T19" fmla="*/ 0 h 164"/>
                <a:gd name="T20" fmla="*/ 71 w 176"/>
                <a:gd name="T21" fmla="*/ 0 h 1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76" h="164">
                  <a:moveTo>
                    <a:pt x="161" y="0"/>
                  </a:move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6" y="16"/>
                    <a:pt x="145" y="23"/>
                  </a:cubicBezTo>
                  <a:cubicBezTo>
                    <a:pt x="138" y="27"/>
                    <a:pt x="112" y="45"/>
                    <a:pt x="94" y="58"/>
                  </a:cubicBezTo>
                  <a:cubicBezTo>
                    <a:pt x="77" y="70"/>
                    <a:pt x="35" y="105"/>
                    <a:pt x="24" y="111"/>
                  </a:cubicBezTo>
                  <a:cubicBezTo>
                    <a:pt x="12" y="118"/>
                    <a:pt x="0" y="128"/>
                    <a:pt x="0" y="128"/>
                  </a:cubicBezTo>
                  <a:cubicBezTo>
                    <a:pt x="0" y="128"/>
                    <a:pt x="0" y="129"/>
                    <a:pt x="6" y="135"/>
                  </a:cubicBezTo>
                  <a:cubicBezTo>
                    <a:pt x="35" y="164"/>
                    <a:pt x="105" y="90"/>
                    <a:pt x="105" y="90"/>
                  </a:cubicBezTo>
                  <a:cubicBezTo>
                    <a:pt x="176" y="39"/>
                    <a:pt x="176" y="39"/>
                    <a:pt x="176" y="39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161" y="0"/>
                    <a:pt x="161" y="0"/>
                    <a:pt x="161" y="0"/>
                  </a:cubicBezTo>
                  <a:close/>
                </a:path>
              </a:pathLst>
            </a:custGeom>
            <a:solidFill>
              <a:srgbClr val="4F64A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640" name="Picture 200" descr="comput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5786562"/>
            <a:ext cx="571504" cy="387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1" name="Line 492"/>
          <p:cNvSpPr>
            <a:spLocks noChangeShapeType="1"/>
          </p:cNvSpPr>
          <p:nvPr/>
        </p:nvSpPr>
        <p:spPr bwMode="auto">
          <a:xfrm flipV="1">
            <a:off x="3857620" y="5373350"/>
            <a:ext cx="1643075" cy="462664"/>
          </a:xfrm>
          <a:prstGeom prst="line">
            <a:avLst/>
          </a:prstGeom>
          <a:noFill/>
          <a:ln w="38100">
            <a:solidFill>
              <a:srgbClr val="CC99CC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pSp>
        <p:nvGrpSpPr>
          <p:cNvPr id="642" name="Group 1885"/>
          <p:cNvGrpSpPr>
            <a:grpSpLocks noChangeAspect="1"/>
          </p:cNvGrpSpPr>
          <p:nvPr/>
        </p:nvGrpSpPr>
        <p:grpSpPr bwMode="auto">
          <a:xfrm>
            <a:off x="7358082" y="5665945"/>
            <a:ext cx="214314" cy="331731"/>
            <a:chOff x="3887" y="273"/>
            <a:chExt cx="236" cy="500"/>
          </a:xfrm>
        </p:grpSpPr>
        <p:sp>
          <p:nvSpPr>
            <p:cNvPr id="643" name="AutoShape 1884"/>
            <p:cNvSpPr>
              <a:spLocks noChangeAspect="1" noChangeArrowheads="1" noTextEdit="1"/>
            </p:cNvSpPr>
            <p:nvPr/>
          </p:nvSpPr>
          <p:spPr bwMode="auto">
            <a:xfrm>
              <a:off x="3887" y="273"/>
              <a:ext cx="236" cy="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4" name="Freeform 1886"/>
            <p:cNvSpPr>
              <a:spLocks/>
            </p:cNvSpPr>
            <p:nvPr/>
          </p:nvSpPr>
          <p:spPr bwMode="auto">
            <a:xfrm>
              <a:off x="4102" y="389"/>
              <a:ext cx="21" cy="384"/>
            </a:xfrm>
            <a:custGeom>
              <a:avLst/>
              <a:gdLst>
                <a:gd name="T0" fmla="*/ 1 w 21"/>
                <a:gd name="T1" fmla="*/ 12 h 384"/>
                <a:gd name="T2" fmla="*/ 21 w 21"/>
                <a:gd name="T3" fmla="*/ 0 h 384"/>
                <a:gd name="T4" fmla="*/ 20 w 21"/>
                <a:gd name="T5" fmla="*/ 373 h 384"/>
                <a:gd name="T6" fmla="*/ 0 w 21"/>
                <a:gd name="T7" fmla="*/ 384 h 384"/>
                <a:gd name="T8" fmla="*/ 1 w 21"/>
                <a:gd name="T9" fmla="*/ 12 h 384"/>
                <a:gd name="T10" fmla="*/ 1 w 21"/>
                <a:gd name="T11" fmla="*/ 12 h 384"/>
                <a:gd name="T12" fmla="*/ 1 w 21"/>
                <a:gd name="T13" fmla="*/ 12 h 384"/>
                <a:gd name="T14" fmla="*/ 1 w 21"/>
                <a:gd name="T15" fmla="*/ 12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" h="384">
                  <a:moveTo>
                    <a:pt x="1" y="12"/>
                  </a:moveTo>
                  <a:lnTo>
                    <a:pt x="21" y="0"/>
                  </a:lnTo>
                  <a:lnTo>
                    <a:pt x="20" y="373"/>
                  </a:lnTo>
                  <a:lnTo>
                    <a:pt x="0" y="384"/>
                  </a:lnTo>
                  <a:lnTo>
                    <a:pt x="1" y="12"/>
                  </a:lnTo>
                  <a:close/>
                </a:path>
              </a:pathLst>
            </a:custGeom>
            <a:solidFill>
              <a:srgbClr val="1D297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" name="Freeform 1887"/>
            <p:cNvSpPr>
              <a:spLocks/>
            </p:cNvSpPr>
            <p:nvPr/>
          </p:nvSpPr>
          <p:spPr bwMode="auto">
            <a:xfrm>
              <a:off x="3902" y="273"/>
              <a:ext cx="221" cy="128"/>
            </a:xfrm>
            <a:custGeom>
              <a:avLst/>
              <a:gdLst>
                <a:gd name="T0" fmla="*/ 0 w 221"/>
                <a:gd name="T1" fmla="*/ 11 h 128"/>
                <a:gd name="T2" fmla="*/ 20 w 221"/>
                <a:gd name="T3" fmla="*/ 0 h 128"/>
                <a:gd name="T4" fmla="*/ 221 w 221"/>
                <a:gd name="T5" fmla="*/ 116 h 128"/>
                <a:gd name="T6" fmla="*/ 201 w 221"/>
                <a:gd name="T7" fmla="*/ 128 h 128"/>
                <a:gd name="T8" fmla="*/ 0 w 221"/>
                <a:gd name="T9" fmla="*/ 11 h 128"/>
                <a:gd name="T10" fmla="*/ 0 w 221"/>
                <a:gd name="T11" fmla="*/ 11 h 128"/>
                <a:gd name="T12" fmla="*/ 0 w 221"/>
                <a:gd name="T13" fmla="*/ 11 h 128"/>
                <a:gd name="T14" fmla="*/ 0 w 221"/>
                <a:gd name="T15" fmla="*/ 11 h 12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21" h="128">
                  <a:moveTo>
                    <a:pt x="0" y="11"/>
                  </a:moveTo>
                  <a:lnTo>
                    <a:pt x="20" y="0"/>
                  </a:lnTo>
                  <a:lnTo>
                    <a:pt x="221" y="116"/>
                  </a:lnTo>
                  <a:lnTo>
                    <a:pt x="201" y="128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4D61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6" name="Freeform 1888"/>
            <p:cNvSpPr>
              <a:spLocks/>
            </p:cNvSpPr>
            <p:nvPr/>
          </p:nvSpPr>
          <p:spPr bwMode="auto">
            <a:xfrm>
              <a:off x="3900" y="284"/>
              <a:ext cx="203" cy="489"/>
            </a:xfrm>
            <a:custGeom>
              <a:avLst/>
              <a:gdLst>
                <a:gd name="T0" fmla="*/ 203 w 203"/>
                <a:gd name="T1" fmla="*/ 117 h 489"/>
                <a:gd name="T2" fmla="*/ 202 w 203"/>
                <a:gd name="T3" fmla="*/ 489 h 489"/>
                <a:gd name="T4" fmla="*/ 0 w 203"/>
                <a:gd name="T5" fmla="*/ 373 h 489"/>
                <a:gd name="T6" fmla="*/ 2 w 203"/>
                <a:gd name="T7" fmla="*/ 0 h 489"/>
                <a:gd name="T8" fmla="*/ 203 w 203"/>
                <a:gd name="T9" fmla="*/ 117 h 489"/>
                <a:gd name="T10" fmla="*/ 203 w 203"/>
                <a:gd name="T11" fmla="*/ 117 h 489"/>
                <a:gd name="T12" fmla="*/ 203 w 203"/>
                <a:gd name="T13" fmla="*/ 117 h 489"/>
                <a:gd name="T14" fmla="*/ 203 w 203"/>
                <a:gd name="T15" fmla="*/ 117 h 48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03" h="489">
                  <a:moveTo>
                    <a:pt x="203" y="117"/>
                  </a:moveTo>
                  <a:lnTo>
                    <a:pt x="202" y="489"/>
                  </a:lnTo>
                  <a:lnTo>
                    <a:pt x="0" y="373"/>
                  </a:lnTo>
                  <a:lnTo>
                    <a:pt x="2" y="0"/>
                  </a:lnTo>
                  <a:lnTo>
                    <a:pt x="203" y="117"/>
                  </a:lnTo>
                  <a:close/>
                </a:path>
              </a:pathLst>
            </a:custGeom>
            <a:solidFill>
              <a:srgbClr val="36458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" name="Freeform 1889"/>
            <p:cNvSpPr>
              <a:spLocks/>
            </p:cNvSpPr>
            <p:nvPr/>
          </p:nvSpPr>
          <p:spPr bwMode="auto">
            <a:xfrm>
              <a:off x="4089" y="716"/>
              <a:ext cx="8" cy="57"/>
            </a:xfrm>
            <a:custGeom>
              <a:avLst/>
              <a:gdLst>
                <a:gd name="T0" fmla="*/ 0 w 8"/>
                <a:gd name="T1" fmla="*/ 5 h 57"/>
                <a:gd name="T2" fmla="*/ 8 w 8"/>
                <a:gd name="T3" fmla="*/ 0 h 57"/>
                <a:gd name="T4" fmla="*/ 8 w 8"/>
                <a:gd name="T5" fmla="*/ 53 h 57"/>
                <a:gd name="T6" fmla="*/ 0 w 8"/>
                <a:gd name="T7" fmla="*/ 57 h 57"/>
                <a:gd name="T8" fmla="*/ 0 w 8"/>
                <a:gd name="T9" fmla="*/ 5 h 57"/>
                <a:gd name="T10" fmla="*/ 0 w 8"/>
                <a:gd name="T11" fmla="*/ 5 h 57"/>
                <a:gd name="T12" fmla="*/ 0 w 8"/>
                <a:gd name="T13" fmla="*/ 5 h 57"/>
                <a:gd name="T14" fmla="*/ 0 w 8"/>
                <a:gd name="T15" fmla="*/ 5 h 5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" h="57">
                  <a:moveTo>
                    <a:pt x="0" y="5"/>
                  </a:moveTo>
                  <a:lnTo>
                    <a:pt x="8" y="0"/>
                  </a:lnTo>
                  <a:lnTo>
                    <a:pt x="8" y="53"/>
                  </a:lnTo>
                  <a:lnTo>
                    <a:pt x="0" y="57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1D297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8" name="Freeform 1890"/>
            <p:cNvSpPr>
              <a:spLocks/>
            </p:cNvSpPr>
            <p:nvPr/>
          </p:nvSpPr>
          <p:spPr bwMode="auto">
            <a:xfrm>
              <a:off x="3888" y="599"/>
              <a:ext cx="209" cy="122"/>
            </a:xfrm>
            <a:custGeom>
              <a:avLst/>
              <a:gdLst>
                <a:gd name="T0" fmla="*/ 0 w 209"/>
                <a:gd name="T1" fmla="*/ 5 h 122"/>
                <a:gd name="T2" fmla="*/ 8 w 209"/>
                <a:gd name="T3" fmla="*/ 0 h 122"/>
                <a:gd name="T4" fmla="*/ 209 w 209"/>
                <a:gd name="T5" fmla="*/ 117 h 122"/>
                <a:gd name="T6" fmla="*/ 201 w 209"/>
                <a:gd name="T7" fmla="*/ 122 h 122"/>
                <a:gd name="T8" fmla="*/ 0 w 209"/>
                <a:gd name="T9" fmla="*/ 5 h 122"/>
                <a:gd name="T10" fmla="*/ 0 w 209"/>
                <a:gd name="T11" fmla="*/ 5 h 122"/>
                <a:gd name="T12" fmla="*/ 0 w 209"/>
                <a:gd name="T13" fmla="*/ 5 h 122"/>
                <a:gd name="T14" fmla="*/ 0 w 209"/>
                <a:gd name="T15" fmla="*/ 5 h 12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09" h="122">
                  <a:moveTo>
                    <a:pt x="0" y="5"/>
                  </a:moveTo>
                  <a:lnTo>
                    <a:pt x="8" y="0"/>
                  </a:lnTo>
                  <a:lnTo>
                    <a:pt x="209" y="117"/>
                  </a:lnTo>
                  <a:lnTo>
                    <a:pt x="201" y="122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4D61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9" name="Freeform 1891"/>
            <p:cNvSpPr>
              <a:spLocks/>
            </p:cNvSpPr>
            <p:nvPr/>
          </p:nvSpPr>
          <p:spPr bwMode="auto">
            <a:xfrm>
              <a:off x="3888" y="604"/>
              <a:ext cx="201" cy="169"/>
            </a:xfrm>
            <a:custGeom>
              <a:avLst/>
              <a:gdLst>
                <a:gd name="T0" fmla="*/ 201 w 201"/>
                <a:gd name="T1" fmla="*/ 117 h 169"/>
                <a:gd name="T2" fmla="*/ 201 w 201"/>
                <a:gd name="T3" fmla="*/ 169 h 169"/>
                <a:gd name="T4" fmla="*/ 0 w 201"/>
                <a:gd name="T5" fmla="*/ 53 h 169"/>
                <a:gd name="T6" fmla="*/ 0 w 201"/>
                <a:gd name="T7" fmla="*/ 0 h 169"/>
                <a:gd name="T8" fmla="*/ 201 w 201"/>
                <a:gd name="T9" fmla="*/ 117 h 169"/>
                <a:gd name="T10" fmla="*/ 201 w 201"/>
                <a:gd name="T11" fmla="*/ 117 h 169"/>
                <a:gd name="T12" fmla="*/ 201 w 201"/>
                <a:gd name="T13" fmla="*/ 117 h 169"/>
                <a:gd name="T14" fmla="*/ 201 w 201"/>
                <a:gd name="T15" fmla="*/ 117 h 16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01" h="169">
                  <a:moveTo>
                    <a:pt x="201" y="117"/>
                  </a:moveTo>
                  <a:lnTo>
                    <a:pt x="201" y="169"/>
                  </a:lnTo>
                  <a:lnTo>
                    <a:pt x="0" y="53"/>
                  </a:lnTo>
                  <a:lnTo>
                    <a:pt x="0" y="0"/>
                  </a:lnTo>
                  <a:lnTo>
                    <a:pt x="201" y="117"/>
                  </a:lnTo>
                  <a:close/>
                </a:path>
              </a:pathLst>
            </a:custGeom>
            <a:solidFill>
              <a:srgbClr val="36458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0" name="Freeform 1892"/>
            <p:cNvSpPr>
              <a:spLocks/>
            </p:cNvSpPr>
            <p:nvPr/>
          </p:nvSpPr>
          <p:spPr bwMode="auto">
            <a:xfrm>
              <a:off x="4088" y="402"/>
              <a:ext cx="9" cy="308"/>
            </a:xfrm>
            <a:custGeom>
              <a:avLst/>
              <a:gdLst>
                <a:gd name="T0" fmla="*/ 1 w 9"/>
                <a:gd name="T1" fmla="*/ 5 h 308"/>
                <a:gd name="T2" fmla="*/ 9 w 9"/>
                <a:gd name="T3" fmla="*/ 0 h 308"/>
                <a:gd name="T4" fmla="*/ 8 w 9"/>
                <a:gd name="T5" fmla="*/ 304 h 308"/>
                <a:gd name="T6" fmla="*/ 0 w 9"/>
                <a:gd name="T7" fmla="*/ 308 h 308"/>
                <a:gd name="T8" fmla="*/ 1 w 9"/>
                <a:gd name="T9" fmla="*/ 5 h 308"/>
                <a:gd name="T10" fmla="*/ 1 w 9"/>
                <a:gd name="T11" fmla="*/ 5 h 308"/>
                <a:gd name="T12" fmla="*/ 1 w 9"/>
                <a:gd name="T13" fmla="*/ 5 h 308"/>
                <a:gd name="T14" fmla="*/ 1 w 9"/>
                <a:gd name="T15" fmla="*/ 5 h 30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" h="308">
                  <a:moveTo>
                    <a:pt x="1" y="5"/>
                  </a:moveTo>
                  <a:lnTo>
                    <a:pt x="9" y="0"/>
                  </a:lnTo>
                  <a:lnTo>
                    <a:pt x="8" y="304"/>
                  </a:lnTo>
                  <a:lnTo>
                    <a:pt x="0" y="308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7172A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1" name="Freeform 1893"/>
            <p:cNvSpPr>
              <a:spLocks/>
            </p:cNvSpPr>
            <p:nvPr/>
          </p:nvSpPr>
          <p:spPr bwMode="auto">
            <a:xfrm>
              <a:off x="3889" y="287"/>
              <a:ext cx="208" cy="120"/>
            </a:xfrm>
            <a:custGeom>
              <a:avLst/>
              <a:gdLst>
                <a:gd name="T0" fmla="*/ 0 w 208"/>
                <a:gd name="T1" fmla="*/ 5 h 120"/>
                <a:gd name="T2" fmla="*/ 9 w 208"/>
                <a:gd name="T3" fmla="*/ 0 h 120"/>
                <a:gd name="T4" fmla="*/ 208 w 208"/>
                <a:gd name="T5" fmla="*/ 115 h 120"/>
                <a:gd name="T6" fmla="*/ 200 w 208"/>
                <a:gd name="T7" fmla="*/ 120 h 120"/>
                <a:gd name="T8" fmla="*/ 0 w 208"/>
                <a:gd name="T9" fmla="*/ 5 h 120"/>
                <a:gd name="T10" fmla="*/ 0 w 208"/>
                <a:gd name="T11" fmla="*/ 5 h 120"/>
                <a:gd name="T12" fmla="*/ 0 w 208"/>
                <a:gd name="T13" fmla="*/ 5 h 120"/>
                <a:gd name="T14" fmla="*/ 0 w 208"/>
                <a:gd name="T15" fmla="*/ 5 h 1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08" h="120">
                  <a:moveTo>
                    <a:pt x="0" y="5"/>
                  </a:moveTo>
                  <a:lnTo>
                    <a:pt x="9" y="0"/>
                  </a:lnTo>
                  <a:lnTo>
                    <a:pt x="208" y="115"/>
                  </a:lnTo>
                  <a:lnTo>
                    <a:pt x="200" y="12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8C88C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2" name="Freeform 1894"/>
            <p:cNvSpPr>
              <a:spLocks/>
            </p:cNvSpPr>
            <p:nvPr/>
          </p:nvSpPr>
          <p:spPr bwMode="auto">
            <a:xfrm>
              <a:off x="3889" y="292"/>
              <a:ext cx="200" cy="418"/>
            </a:xfrm>
            <a:custGeom>
              <a:avLst/>
              <a:gdLst>
                <a:gd name="T0" fmla="*/ 200 w 200"/>
                <a:gd name="T1" fmla="*/ 115 h 418"/>
                <a:gd name="T2" fmla="*/ 199 w 200"/>
                <a:gd name="T3" fmla="*/ 418 h 418"/>
                <a:gd name="T4" fmla="*/ 0 w 200"/>
                <a:gd name="T5" fmla="*/ 303 h 418"/>
                <a:gd name="T6" fmla="*/ 0 w 200"/>
                <a:gd name="T7" fmla="*/ 0 h 418"/>
                <a:gd name="T8" fmla="*/ 200 w 200"/>
                <a:gd name="T9" fmla="*/ 115 h 418"/>
                <a:gd name="T10" fmla="*/ 200 w 200"/>
                <a:gd name="T11" fmla="*/ 115 h 418"/>
                <a:gd name="T12" fmla="*/ 200 w 200"/>
                <a:gd name="T13" fmla="*/ 115 h 418"/>
                <a:gd name="T14" fmla="*/ 200 w 200"/>
                <a:gd name="T15" fmla="*/ 115 h 41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00" h="418">
                  <a:moveTo>
                    <a:pt x="200" y="115"/>
                  </a:moveTo>
                  <a:lnTo>
                    <a:pt x="199" y="418"/>
                  </a:lnTo>
                  <a:lnTo>
                    <a:pt x="0" y="303"/>
                  </a:lnTo>
                  <a:lnTo>
                    <a:pt x="0" y="0"/>
                  </a:lnTo>
                  <a:lnTo>
                    <a:pt x="200" y="115"/>
                  </a:lnTo>
                  <a:close/>
                </a:path>
              </a:pathLst>
            </a:custGeom>
            <a:solidFill>
              <a:srgbClr val="7F8FC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3" name="Freeform 1895"/>
            <p:cNvSpPr>
              <a:spLocks/>
            </p:cNvSpPr>
            <p:nvPr/>
          </p:nvSpPr>
          <p:spPr bwMode="auto">
            <a:xfrm>
              <a:off x="3902" y="580"/>
              <a:ext cx="180" cy="104"/>
            </a:xfrm>
            <a:custGeom>
              <a:avLst/>
              <a:gdLst>
                <a:gd name="T0" fmla="*/ 0 w 180"/>
                <a:gd name="T1" fmla="*/ 5 h 104"/>
                <a:gd name="T2" fmla="*/ 8 w 180"/>
                <a:gd name="T3" fmla="*/ 0 h 104"/>
                <a:gd name="T4" fmla="*/ 180 w 180"/>
                <a:gd name="T5" fmla="*/ 100 h 104"/>
                <a:gd name="T6" fmla="*/ 172 w 180"/>
                <a:gd name="T7" fmla="*/ 104 h 104"/>
                <a:gd name="T8" fmla="*/ 0 w 180"/>
                <a:gd name="T9" fmla="*/ 5 h 104"/>
                <a:gd name="T10" fmla="*/ 0 w 180"/>
                <a:gd name="T11" fmla="*/ 5 h 104"/>
                <a:gd name="T12" fmla="*/ 0 w 180"/>
                <a:gd name="T13" fmla="*/ 5 h 104"/>
                <a:gd name="T14" fmla="*/ 0 w 180"/>
                <a:gd name="T15" fmla="*/ 5 h 1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80" h="104">
                  <a:moveTo>
                    <a:pt x="0" y="5"/>
                  </a:moveTo>
                  <a:lnTo>
                    <a:pt x="8" y="0"/>
                  </a:lnTo>
                  <a:lnTo>
                    <a:pt x="180" y="100"/>
                  </a:lnTo>
                  <a:lnTo>
                    <a:pt x="172" y="104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4D61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4" name="Freeform 1896"/>
            <p:cNvSpPr>
              <a:spLocks/>
            </p:cNvSpPr>
            <p:nvPr/>
          </p:nvSpPr>
          <p:spPr bwMode="auto">
            <a:xfrm>
              <a:off x="3902" y="313"/>
              <a:ext cx="9" cy="272"/>
            </a:xfrm>
            <a:custGeom>
              <a:avLst/>
              <a:gdLst>
                <a:gd name="T0" fmla="*/ 1 w 9"/>
                <a:gd name="T1" fmla="*/ 4 h 272"/>
                <a:gd name="T2" fmla="*/ 9 w 9"/>
                <a:gd name="T3" fmla="*/ 0 h 272"/>
                <a:gd name="T4" fmla="*/ 8 w 9"/>
                <a:gd name="T5" fmla="*/ 267 h 272"/>
                <a:gd name="T6" fmla="*/ 0 w 9"/>
                <a:gd name="T7" fmla="*/ 272 h 272"/>
                <a:gd name="T8" fmla="*/ 1 w 9"/>
                <a:gd name="T9" fmla="*/ 4 h 272"/>
                <a:gd name="T10" fmla="*/ 1 w 9"/>
                <a:gd name="T11" fmla="*/ 4 h 272"/>
                <a:gd name="T12" fmla="*/ 1 w 9"/>
                <a:gd name="T13" fmla="*/ 4 h 272"/>
                <a:gd name="T14" fmla="*/ 1 w 9"/>
                <a:gd name="T15" fmla="*/ 4 h 2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" h="272">
                  <a:moveTo>
                    <a:pt x="1" y="4"/>
                  </a:moveTo>
                  <a:lnTo>
                    <a:pt x="9" y="0"/>
                  </a:lnTo>
                  <a:lnTo>
                    <a:pt x="8" y="267"/>
                  </a:lnTo>
                  <a:lnTo>
                    <a:pt x="0" y="272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1D297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" name="Freeform 1897"/>
            <p:cNvSpPr>
              <a:spLocks/>
            </p:cNvSpPr>
            <p:nvPr/>
          </p:nvSpPr>
          <p:spPr bwMode="auto">
            <a:xfrm>
              <a:off x="4089" y="402"/>
              <a:ext cx="9" cy="309"/>
            </a:xfrm>
            <a:custGeom>
              <a:avLst/>
              <a:gdLst>
                <a:gd name="T0" fmla="*/ 1 w 9"/>
                <a:gd name="T1" fmla="*/ 5 h 309"/>
                <a:gd name="T2" fmla="*/ 9 w 9"/>
                <a:gd name="T3" fmla="*/ 0 h 309"/>
                <a:gd name="T4" fmla="*/ 8 w 9"/>
                <a:gd name="T5" fmla="*/ 304 h 309"/>
                <a:gd name="T6" fmla="*/ 0 w 9"/>
                <a:gd name="T7" fmla="*/ 309 h 309"/>
                <a:gd name="T8" fmla="*/ 1 w 9"/>
                <a:gd name="T9" fmla="*/ 5 h 309"/>
                <a:gd name="T10" fmla="*/ 1 w 9"/>
                <a:gd name="T11" fmla="*/ 5 h 309"/>
                <a:gd name="T12" fmla="*/ 1 w 9"/>
                <a:gd name="T13" fmla="*/ 5 h 309"/>
                <a:gd name="T14" fmla="*/ 1 w 9"/>
                <a:gd name="T15" fmla="*/ 5 h 30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" h="309">
                  <a:moveTo>
                    <a:pt x="1" y="5"/>
                  </a:moveTo>
                  <a:lnTo>
                    <a:pt x="9" y="0"/>
                  </a:lnTo>
                  <a:lnTo>
                    <a:pt x="8" y="304"/>
                  </a:lnTo>
                  <a:lnTo>
                    <a:pt x="0" y="309"/>
                  </a:lnTo>
                  <a:lnTo>
                    <a:pt x="1" y="5"/>
                  </a:lnTo>
                  <a:close/>
                </a:path>
              </a:pathLst>
            </a:custGeom>
            <a:solidFill>
              <a:srgbClr val="1D297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" name="Freeform 1898"/>
            <p:cNvSpPr>
              <a:spLocks/>
            </p:cNvSpPr>
            <p:nvPr/>
          </p:nvSpPr>
          <p:spPr bwMode="auto">
            <a:xfrm>
              <a:off x="3889" y="286"/>
              <a:ext cx="209" cy="121"/>
            </a:xfrm>
            <a:custGeom>
              <a:avLst/>
              <a:gdLst>
                <a:gd name="T0" fmla="*/ 0 w 209"/>
                <a:gd name="T1" fmla="*/ 5 h 121"/>
                <a:gd name="T2" fmla="*/ 8 w 209"/>
                <a:gd name="T3" fmla="*/ 0 h 121"/>
                <a:gd name="T4" fmla="*/ 209 w 209"/>
                <a:gd name="T5" fmla="*/ 116 h 121"/>
                <a:gd name="T6" fmla="*/ 201 w 209"/>
                <a:gd name="T7" fmla="*/ 121 h 121"/>
                <a:gd name="T8" fmla="*/ 0 w 209"/>
                <a:gd name="T9" fmla="*/ 5 h 121"/>
                <a:gd name="T10" fmla="*/ 0 w 209"/>
                <a:gd name="T11" fmla="*/ 5 h 121"/>
                <a:gd name="T12" fmla="*/ 0 w 209"/>
                <a:gd name="T13" fmla="*/ 5 h 121"/>
                <a:gd name="T14" fmla="*/ 0 w 209"/>
                <a:gd name="T15" fmla="*/ 5 h 1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09" h="121">
                  <a:moveTo>
                    <a:pt x="0" y="5"/>
                  </a:moveTo>
                  <a:lnTo>
                    <a:pt x="8" y="0"/>
                  </a:lnTo>
                  <a:lnTo>
                    <a:pt x="209" y="116"/>
                  </a:lnTo>
                  <a:lnTo>
                    <a:pt x="201" y="12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4D61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7" name="Freeform 1899"/>
            <p:cNvSpPr>
              <a:spLocks noEditPoints="1"/>
            </p:cNvSpPr>
            <p:nvPr/>
          </p:nvSpPr>
          <p:spPr bwMode="auto">
            <a:xfrm>
              <a:off x="3887" y="291"/>
              <a:ext cx="203" cy="420"/>
            </a:xfrm>
            <a:custGeom>
              <a:avLst/>
              <a:gdLst>
                <a:gd name="T0" fmla="*/ 2 w 203"/>
                <a:gd name="T1" fmla="*/ 0 h 420"/>
                <a:gd name="T2" fmla="*/ 203 w 203"/>
                <a:gd name="T3" fmla="*/ 116 h 420"/>
                <a:gd name="T4" fmla="*/ 202 w 203"/>
                <a:gd name="T5" fmla="*/ 420 h 420"/>
                <a:gd name="T6" fmla="*/ 0 w 203"/>
                <a:gd name="T7" fmla="*/ 304 h 420"/>
                <a:gd name="T8" fmla="*/ 2 w 203"/>
                <a:gd name="T9" fmla="*/ 0 h 420"/>
                <a:gd name="T10" fmla="*/ 2 w 203"/>
                <a:gd name="T11" fmla="*/ 0 h 420"/>
                <a:gd name="T12" fmla="*/ 2 w 203"/>
                <a:gd name="T13" fmla="*/ 0 h 420"/>
                <a:gd name="T14" fmla="*/ 2 w 203"/>
                <a:gd name="T15" fmla="*/ 0 h 420"/>
                <a:gd name="T16" fmla="*/ 187 w 203"/>
                <a:gd name="T17" fmla="*/ 393 h 420"/>
                <a:gd name="T18" fmla="*/ 188 w 203"/>
                <a:gd name="T19" fmla="*/ 126 h 420"/>
                <a:gd name="T20" fmla="*/ 16 w 203"/>
                <a:gd name="T21" fmla="*/ 26 h 420"/>
                <a:gd name="T22" fmla="*/ 15 w 203"/>
                <a:gd name="T23" fmla="*/ 294 h 420"/>
                <a:gd name="T24" fmla="*/ 187 w 203"/>
                <a:gd name="T25" fmla="*/ 393 h 42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3" h="420">
                  <a:moveTo>
                    <a:pt x="2" y="0"/>
                  </a:moveTo>
                  <a:lnTo>
                    <a:pt x="203" y="116"/>
                  </a:lnTo>
                  <a:lnTo>
                    <a:pt x="202" y="420"/>
                  </a:lnTo>
                  <a:lnTo>
                    <a:pt x="0" y="304"/>
                  </a:lnTo>
                  <a:lnTo>
                    <a:pt x="2" y="0"/>
                  </a:lnTo>
                  <a:close/>
                  <a:moveTo>
                    <a:pt x="187" y="393"/>
                  </a:moveTo>
                  <a:lnTo>
                    <a:pt x="188" y="126"/>
                  </a:lnTo>
                  <a:lnTo>
                    <a:pt x="16" y="26"/>
                  </a:lnTo>
                  <a:lnTo>
                    <a:pt x="15" y="294"/>
                  </a:lnTo>
                  <a:lnTo>
                    <a:pt x="187" y="393"/>
                  </a:lnTo>
                  <a:close/>
                </a:path>
              </a:pathLst>
            </a:custGeom>
            <a:solidFill>
              <a:srgbClr val="36458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8" name="Freeform 1900"/>
            <p:cNvSpPr>
              <a:spLocks noEditPoints="1"/>
            </p:cNvSpPr>
            <p:nvPr/>
          </p:nvSpPr>
          <p:spPr bwMode="auto">
            <a:xfrm>
              <a:off x="3887" y="291"/>
              <a:ext cx="203" cy="420"/>
            </a:xfrm>
            <a:custGeom>
              <a:avLst/>
              <a:gdLst>
                <a:gd name="T0" fmla="*/ 2 w 203"/>
                <a:gd name="T1" fmla="*/ 0 h 420"/>
                <a:gd name="T2" fmla="*/ 203 w 203"/>
                <a:gd name="T3" fmla="*/ 116 h 420"/>
                <a:gd name="T4" fmla="*/ 202 w 203"/>
                <a:gd name="T5" fmla="*/ 420 h 420"/>
                <a:gd name="T6" fmla="*/ 0 w 203"/>
                <a:gd name="T7" fmla="*/ 304 h 420"/>
                <a:gd name="T8" fmla="*/ 2 w 203"/>
                <a:gd name="T9" fmla="*/ 0 h 420"/>
                <a:gd name="T10" fmla="*/ 2 w 203"/>
                <a:gd name="T11" fmla="*/ 0 h 420"/>
                <a:gd name="T12" fmla="*/ 2 w 203"/>
                <a:gd name="T13" fmla="*/ 0 h 420"/>
                <a:gd name="T14" fmla="*/ 2 w 203"/>
                <a:gd name="T15" fmla="*/ 0 h 420"/>
                <a:gd name="T16" fmla="*/ 187 w 203"/>
                <a:gd name="T17" fmla="*/ 393 h 420"/>
                <a:gd name="T18" fmla="*/ 188 w 203"/>
                <a:gd name="T19" fmla="*/ 126 h 420"/>
                <a:gd name="T20" fmla="*/ 16 w 203"/>
                <a:gd name="T21" fmla="*/ 26 h 420"/>
                <a:gd name="T22" fmla="*/ 15 w 203"/>
                <a:gd name="T23" fmla="*/ 294 h 420"/>
                <a:gd name="T24" fmla="*/ 187 w 203"/>
                <a:gd name="T25" fmla="*/ 393 h 42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3" h="420">
                  <a:moveTo>
                    <a:pt x="2" y="0"/>
                  </a:moveTo>
                  <a:lnTo>
                    <a:pt x="203" y="116"/>
                  </a:lnTo>
                  <a:lnTo>
                    <a:pt x="202" y="420"/>
                  </a:lnTo>
                  <a:lnTo>
                    <a:pt x="0" y="304"/>
                  </a:lnTo>
                  <a:lnTo>
                    <a:pt x="2" y="0"/>
                  </a:lnTo>
                  <a:moveTo>
                    <a:pt x="187" y="393"/>
                  </a:moveTo>
                  <a:lnTo>
                    <a:pt x="188" y="126"/>
                  </a:lnTo>
                  <a:lnTo>
                    <a:pt x="16" y="26"/>
                  </a:lnTo>
                  <a:lnTo>
                    <a:pt x="15" y="294"/>
                  </a:lnTo>
                  <a:lnTo>
                    <a:pt x="187" y="393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59" name="Group 83"/>
          <p:cNvGrpSpPr>
            <a:grpSpLocks noChangeAspect="1"/>
          </p:cNvGrpSpPr>
          <p:nvPr/>
        </p:nvGrpSpPr>
        <p:grpSpPr bwMode="auto">
          <a:xfrm>
            <a:off x="4991897" y="5251833"/>
            <a:ext cx="1143000" cy="590968"/>
            <a:chOff x="1440" y="349"/>
            <a:chExt cx="720" cy="481"/>
          </a:xfrm>
        </p:grpSpPr>
        <p:sp>
          <p:nvSpPr>
            <p:cNvPr id="660" name="AutoShape 84"/>
            <p:cNvSpPr>
              <a:spLocks noChangeAspect="1" noChangeArrowheads="1" noTextEdit="1"/>
            </p:cNvSpPr>
            <p:nvPr/>
          </p:nvSpPr>
          <p:spPr bwMode="auto">
            <a:xfrm>
              <a:off x="1440" y="349"/>
              <a:ext cx="720" cy="4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1" name="Freeform 85"/>
            <p:cNvSpPr>
              <a:spLocks/>
            </p:cNvSpPr>
            <p:nvPr/>
          </p:nvSpPr>
          <p:spPr bwMode="auto">
            <a:xfrm>
              <a:off x="1428" y="344"/>
              <a:ext cx="733" cy="485"/>
            </a:xfrm>
            <a:custGeom>
              <a:avLst/>
              <a:gdLst>
                <a:gd name="T0" fmla="*/ 117 w 1085"/>
                <a:gd name="T1" fmla="*/ 323 h 717"/>
                <a:gd name="T2" fmla="*/ 13 w 1085"/>
                <a:gd name="T3" fmla="*/ 195 h 717"/>
                <a:gd name="T4" fmla="*/ 197 w 1085"/>
                <a:gd name="T5" fmla="*/ 72 h 717"/>
                <a:gd name="T6" fmla="*/ 381 w 1085"/>
                <a:gd name="T7" fmla="*/ 5 h 717"/>
                <a:gd name="T8" fmla="*/ 552 w 1085"/>
                <a:gd name="T9" fmla="*/ 80 h 717"/>
                <a:gd name="T10" fmla="*/ 732 w 1085"/>
                <a:gd name="T11" fmla="*/ 225 h 717"/>
                <a:gd name="T12" fmla="*/ 587 w 1085"/>
                <a:gd name="T13" fmla="*/ 359 h 717"/>
                <a:gd name="T14" fmla="*/ 310 w 1085"/>
                <a:gd name="T15" fmla="*/ 403 h 717"/>
                <a:gd name="T16" fmla="*/ 155 w 1085"/>
                <a:gd name="T17" fmla="*/ 485 h 717"/>
                <a:gd name="T18" fmla="*/ 200 w 1085"/>
                <a:gd name="T19" fmla="*/ 402 h 717"/>
                <a:gd name="T20" fmla="*/ 117 w 1085"/>
                <a:gd name="T21" fmla="*/ 323 h 717"/>
                <a:gd name="T22" fmla="*/ 117 w 1085"/>
                <a:gd name="T23" fmla="*/ 323 h 71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5" h="717">
                  <a:moveTo>
                    <a:pt x="173" y="478"/>
                  </a:moveTo>
                  <a:cubicBezTo>
                    <a:pt x="173" y="478"/>
                    <a:pt x="0" y="462"/>
                    <a:pt x="19" y="289"/>
                  </a:cubicBezTo>
                  <a:cubicBezTo>
                    <a:pt x="39" y="112"/>
                    <a:pt x="291" y="106"/>
                    <a:pt x="291" y="106"/>
                  </a:cubicBezTo>
                  <a:cubicBezTo>
                    <a:pt x="291" y="106"/>
                    <a:pt x="336" y="0"/>
                    <a:pt x="564" y="8"/>
                  </a:cubicBezTo>
                  <a:cubicBezTo>
                    <a:pt x="801" y="16"/>
                    <a:pt x="817" y="118"/>
                    <a:pt x="817" y="118"/>
                  </a:cubicBezTo>
                  <a:cubicBezTo>
                    <a:pt x="817" y="118"/>
                    <a:pt x="1082" y="90"/>
                    <a:pt x="1084" y="332"/>
                  </a:cubicBezTo>
                  <a:cubicBezTo>
                    <a:pt x="1085" y="524"/>
                    <a:pt x="869" y="530"/>
                    <a:pt x="869" y="530"/>
                  </a:cubicBezTo>
                  <a:cubicBezTo>
                    <a:pt x="869" y="530"/>
                    <a:pt x="786" y="696"/>
                    <a:pt x="459" y="596"/>
                  </a:cubicBezTo>
                  <a:cubicBezTo>
                    <a:pt x="459" y="596"/>
                    <a:pt x="332" y="689"/>
                    <a:pt x="230" y="717"/>
                  </a:cubicBezTo>
                  <a:cubicBezTo>
                    <a:pt x="230" y="717"/>
                    <a:pt x="282" y="664"/>
                    <a:pt x="296" y="595"/>
                  </a:cubicBezTo>
                  <a:cubicBezTo>
                    <a:pt x="296" y="595"/>
                    <a:pt x="190" y="599"/>
                    <a:pt x="173" y="478"/>
                  </a:cubicBezTo>
                  <a:cubicBezTo>
                    <a:pt x="173" y="478"/>
                    <a:pt x="173" y="478"/>
                    <a:pt x="173" y="478"/>
                  </a:cubicBezTo>
                  <a:close/>
                </a:path>
              </a:pathLst>
            </a:custGeom>
            <a:solidFill>
              <a:srgbClr val="4D61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2" name="Freeform 86"/>
            <p:cNvSpPr>
              <a:spLocks/>
            </p:cNvSpPr>
            <p:nvPr/>
          </p:nvSpPr>
          <p:spPr bwMode="auto">
            <a:xfrm>
              <a:off x="1574" y="505"/>
              <a:ext cx="17" cy="85"/>
            </a:xfrm>
            <a:custGeom>
              <a:avLst/>
              <a:gdLst>
                <a:gd name="T0" fmla="*/ 0 w 17"/>
                <a:gd name="T1" fmla="*/ 85 h 85"/>
                <a:gd name="T2" fmla="*/ 0 w 17"/>
                <a:gd name="T3" fmla="*/ 0 h 85"/>
                <a:gd name="T4" fmla="*/ 17 w 17"/>
                <a:gd name="T5" fmla="*/ 0 h 85"/>
                <a:gd name="T6" fmla="*/ 17 w 17"/>
                <a:gd name="T7" fmla="*/ 85 h 85"/>
                <a:gd name="T8" fmla="*/ 0 w 17"/>
                <a:gd name="T9" fmla="*/ 85 h 85"/>
                <a:gd name="T10" fmla="*/ 0 w 17"/>
                <a:gd name="T11" fmla="*/ 85 h 85"/>
                <a:gd name="T12" fmla="*/ 0 w 17"/>
                <a:gd name="T13" fmla="*/ 85 h 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" h="85">
                  <a:moveTo>
                    <a:pt x="0" y="85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85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3" name="Freeform 87"/>
            <p:cNvSpPr>
              <a:spLocks/>
            </p:cNvSpPr>
            <p:nvPr/>
          </p:nvSpPr>
          <p:spPr bwMode="auto">
            <a:xfrm>
              <a:off x="1608" y="526"/>
              <a:ext cx="57" cy="64"/>
            </a:xfrm>
            <a:custGeom>
              <a:avLst/>
              <a:gdLst>
                <a:gd name="T0" fmla="*/ 0 w 85"/>
                <a:gd name="T1" fmla="*/ 64 h 95"/>
                <a:gd name="T2" fmla="*/ 0 w 85"/>
                <a:gd name="T3" fmla="*/ 2 h 95"/>
                <a:gd name="T4" fmla="*/ 15 w 85"/>
                <a:gd name="T5" fmla="*/ 2 h 95"/>
                <a:gd name="T6" fmla="*/ 15 w 85"/>
                <a:gd name="T7" fmla="*/ 10 h 95"/>
                <a:gd name="T8" fmla="*/ 36 w 85"/>
                <a:gd name="T9" fmla="*/ 0 h 95"/>
                <a:gd name="T10" fmla="*/ 52 w 85"/>
                <a:gd name="T11" fmla="*/ 7 h 95"/>
                <a:gd name="T12" fmla="*/ 57 w 85"/>
                <a:gd name="T13" fmla="*/ 25 h 95"/>
                <a:gd name="T14" fmla="*/ 57 w 85"/>
                <a:gd name="T15" fmla="*/ 64 h 95"/>
                <a:gd name="T16" fmla="*/ 41 w 85"/>
                <a:gd name="T17" fmla="*/ 64 h 95"/>
                <a:gd name="T18" fmla="*/ 41 w 85"/>
                <a:gd name="T19" fmla="*/ 31 h 95"/>
                <a:gd name="T20" fmla="*/ 40 w 85"/>
                <a:gd name="T21" fmla="*/ 19 h 95"/>
                <a:gd name="T22" fmla="*/ 30 w 85"/>
                <a:gd name="T23" fmla="*/ 13 h 95"/>
                <a:gd name="T24" fmla="*/ 19 w 85"/>
                <a:gd name="T25" fmla="*/ 20 h 95"/>
                <a:gd name="T26" fmla="*/ 16 w 85"/>
                <a:gd name="T27" fmla="*/ 34 h 95"/>
                <a:gd name="T28" fmla="*/ 16 w 85"/>
                <a:gd name="T29" fmla="*/ 64 h 95"/>
                <a:gd name="T30" fmla="*/ 0 w 85"/>
                <a:gd name="T31" fmla="*/ 64 h 95"/>
                <a:gd name="T32" fmla="*/ 0 w 85"/>
                <a:gd name="T33" fmla="*/ 64 h 9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5" h="95">
                  <a:moveTo>
                    <a:pt x="0" y="95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9" y="5"/>
                    <a:pt x="40" y="0"/>
                    <a:pt x="53" y="0"/>
                  </a:cubicBezTo>
                  <a:cubicBezTo>
                    <a:pt x="64" y="0"/>
                    <a:pt x="72" y="4"/>
                    <a:pt x="77" y="11"/>
                  </a:cubicBezTo>
                  <a:cubicBezTo>
                    <a:pt x="82" y="17"/>
                    <a:pt x="85" y="26"/>
                    <a:pt x="85" y="37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61" y="95"/>
                    <a:pt x="61" y="95"/>
                    <a:pt x="61" y="95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1" y="37"/>
                    <a:pt x="60" y="32"/>
                    <a:pt x="59" y="28"/>
                  </a:cubicBezTo>
                  <a:cubicBezTo>
                    <a:pt x="56" y="22"/>
                    <a:pt x="52" y="19"/>
                    <a:pt x="45" y="19"/>
                  </a:cubicBezTo>
                  <a:cubicBezTo>
                    <a:pt x="38" y="19"/>
                    <a:pt x="32" y="23"/>
                    <a:pt x="28" y="29"/>
                  </a:cubicBezTo>
                  <a:cubicBezTo>
                    <a:pt x="25" y="35"/>
                    <a:pt x="24" y="42"/>
                    <a:pt x="24" y="50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4" name="Freeform 88"/>
            <p:cNvSpPr>
              <a:spLocks/>
            </p:cNvSpPr>
            <p:nvPr/>
          </p:nvSpPr>
          <p:spPr bwMode="auto">
            <a:xfrm>
              <a:off x="1675" y="509"/>
              <a:ext cx="44" cy="83"/>
            </a:xfrm>
            <a:custGeom>
              <a:avLst/>
              <a:gdLst>
                <a:gd name="T0" fmla="*/ 12 w 65"/>
                <a:gd name="T1" fmla="*/ 62 h 122"/>
                <a:gd name="T2" fmla="*/ 12 w 65"/>
                <a:gd name="T3" fmla="*/ 30 h 122"/>
                <a:gd name="T4" fmla="*/ 0 w 65"/>
                <a:gd name="T5" fmla="*/ 30 h 122"/>
                <a:gd name="T6" fmla="*/ 0 w 65"/>
                <a:gd name="T7" fmla="*/ 18 h 122"/>
                <a:gd name="T8" fmla="*/ 12 w 65"/>
                <a:gd name="T9" fmla="*/ 18 h 122"/>
                <a:gd name="T10" fmla="*/ 12 w 65"/>
                <a:gd name="T11" fmla="*/ 5 h 122"/>
                <a:gd name="T12" fmla="*/ 28 w 65"/>
                <a:gd name="T13" fmla="*/ 0 h 122"/>
                <a:gd name="T14" fmla="*/ 28 w 65"/>
                <a:gd name="T15" fmla="*/ 18 h 122"/>
                <a:gd name="T16" fmla="*/ 43 w 65"/>
                <a:gd name="T17" fmla="*/ 18 h 122"/>
                <a:gd name="T18" fmla="*/ 43 w 65"/>
                <a:gd name="T19" fmla="*/ 30 h 122"/>
                <a:gd name="T20" fmla="*/ 28 w 65"/>
                <a:gd name="T21" fmla="*/ 30 h 122"/>
                <a:gd name="T22" fmla="*/ 28 w 65"/>
                <a:gd name="T23" fmla="*/ 59 h 122"/>
                <a:gd name="T24" fmla="*/ 36 w 65"/>
                <a:gd name="T25" fmla="*/ 70 h 122"/>
                <a:gd name="T26" fmla="*/ 43 w 65"/>
                <a:gd name="T27" fmla="*/ 68 h 122"/>
                <a:gd name="T28" fmla="*/ 44 w 65"/>
                <a:gd name="T29" fmla="*/ 81 h 122"/>
                <a:gd name="T30" fmla="*/ 32 w 65"/>
                <a:gd name="T31" fmla="*/ 83 h 122"/>
                <a:gd name="T32" fmla="*/ 17 w 65"/>
                <a:gd name="T33" fmla="*/ 78 h 122"/>
                <a:gd name="T34" fmla="*/ 12 w 65"/>
                <a:gd name="T35" fmla="*/ 62 h 122"/>
                <a:gd name="T36" fmla="*/ 12 w 65"/>
                <a:gd name="T37" fmla="*/ 62 h 12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5" h="122">
                  <a:moveTo>
                    <a:pt x="18" y="91"/>
                  </a:moveTo>
                  <a:cubicBezTo>
                    <a:pt x="18" y="44"/>
                    <a:pt x="18" y="44"/>
                    <a:pt x="18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63" y="27"/>
                    <a:pt x="63" y="27"/>
                    <a:pt x="63" y="27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2" y="98"/>
                    <a:pt x="45" y="103"/>
                    <a:pt x="53" y="103"/>
                  </a:cubicBezTo>
                  <a:cubicBezTo>
                    <a:pt x="58" y="103"/>
                    <a:pt x="61" y="102"/>
                    <a:pt x="64" y="10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0" y="121"/>
                    <a:pt x="54" y="122"/>
                    <a:pt x="47" y="122"/>
                  </a:cubicBezTo>
                  <a:cubicBezTo>
                    <a:pt x="38" y="122"/>
                    <a:pt x="30" y="119"/>
                    <a:pt x="25" y="114"/>
                  </a:cubicBezTo>
                  <a:cubicBezTo>
                    <a:pt x="20" y="108"/>
                    <a:pt x="18" y="101"/>
                    <a:pt x="18" y="91"/>
                  </a:cubicBezTo>
                  <a:cubicBezTo>
                    <a:pt x="18" y="91"/>
                    <a:pt x="18" y="91"/>
                    <a:pt x="18" y="9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" name="Freeform 89"/>
            <p:cNvSpPr>
              <a:spLocks noEditPoints="1"/>
            </p:cNvSpPr>
            <p:nvPr/>
          </p:nvSpPr>
          <p:spPr bwMode="auto">
            <a:xfrm>
              <a:off x="1725" y="526"/>
              <a:ext cx="59" cy="66"/>
            </a:xfrm>
            <a:custGeom>
              <a:avLst/>
              <a:gdLst>
                <a:gd name="T0" fmla="*/ 54 w 87"/>
                <a:gd name="T1" fmla="*/ 48 h 98"/>
                <a:gd name="T2" fmla="*/ 54 w 87"/>
                <a:gd name="T3" fmla="*/ 61 h 98"/>
                <a:gd name="T4" fmla="*/ 33 w 87"/>
                <a:gd name="T5" fmla="*/ 66 h 98"/>
                <a:gd name="T6" fmla="*/ 8 w 87"/>
                <a:gd name="T7" fmla="*/ 57 h 98"/>
                <a:gd name="T8" fmla="*/ 0 w 87"/>
                <a:gd name="T9" fmla="*/ 33 h 98"/>
                <a:gd name="T10" fmla="*/ 7 w 87"/>
                <a:gd name="T11" fmla="*/ 10 h 98"/>
                <a:gd name="T12" fmla="*/ 29 w 87"/>
                <a:gd name="T13" fmla="*/ 0 h 98"/>
                <a:gd name="T14" fmla="*/ 53 w 87"/>
                <a:gd name="T15" fmla="*/ 11 h 98"/>
                <a:gd name="T16" fmla="*/ 59 w 87"/>
                <a:gd name="T17" fmla="*/ 38 h 98"/>
                <a:gd name="T18" fmla="*/ 16 w 87"/>
                <a:gd name="T19" fmla="*/ 38 h 98"/>
                <a:gd name="T20" fmla="*/ 21 w 87"/>
                <a:gd name="T21" fmla="*/ 50 h 98"/>
                <a:gd name="T22" fmla="*/ 33 w 87"/>
                <a:gd name="T23" fmla="*/ 54 h 98"/>
                <a:gd name="T24" fmla="*/ 54 w 87"/>
                <a:gd name="T25" fmla="*/ 48 h 98"/>
                <a:gd name="T26" fmla="*/ 54 w 87"/>
                <a:gd name="T27" fmla="*/ 48 h 98"/>
                <a:gd name="T28" fmla="*/ 16 w 87"/>
                <a:gd name="T29" fmla="*/ 27 h 98"/>
                <a:gd name="T30" fmla="*/ 43 w 87"/>
                <a:gd name="T31" fmla="*/ 27 h 98"/>
                <a:gd name="T32" fmla="*/ 30 w 87"/>
                <a:gd name="T33" fmla="*/ 12 h 98"/>
                <a:gd name="T34" fmla="*/ 16 w 87"/>
                <a:gd name="T35" fmla="*/ 27 h 98"/>
                <a:gd name="T36" fmla="*/ 16 w 87"/>
                <a:gd name="T37" fmla="*/ 27 h 9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87" h="98">
                  <a:moveTo>
                    <a:pt x="80" y="71"/>
                  </a:moveTo>
                  <a:cubicBezTo>
                    <a:pt x="80" y="90"/>
                    <a:pt x="80" y="90"/>
                    <a:pt x="80" y="90"/>
                  </a:cubicBezTo>
                  <a:cubicBezTo>
                    <a:pt x="71" y="95"/>
                    <a:pt x="60" y="98"/>
                    <a:pt x="48" y="98"/>
                  </a:cubicBezTo>
                  <a:cubicBezTo>
                    <a:pt x="33" y="98"/>
                    <a:pt x="21" y="93"/>
                    <a:pt x="12" y="85"/>
                  </a:cubicBezTo>
                  <a:cubicBezTo>
                    <a:pt x="4" y="77"/>
                    <a:pt x="0" y="65"/>
                    <a:pt x="0" y="49"/>
                  </a:cubicBezTo>
                  <a:cubicBezTo>
                    <a:pt x="0" y="35"/>
                    <a:pt x="3" y="24"/>
                    <a:pt x="10" y="15"/>
                  </a:cubicBezTo>
                  <a:cubicBezTo>
                    <a:pt x="18" y="5"/>
                    <a:pt x="29" y="0"/>
                    <a:pt x="43" y="0"/>
                  </a:cubicBezTo>
                  <a:cubicBezTo>
                    <a:pt x="59" y="0"/>
                    <a:pt x="71" y="6"/>
                    <a:pt x="78" y="17"/>
                  </a:cubicBezTo>
                  <a:cubicBezTo>
                    <a:pt x="84" y="26"/>
                    <a:pt x="87" y="39"/>
                    <a:pt x="87" y="57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3" y="64"/>
                    <a:pt x="26" y="70"/>
                    <a:pt x="31" y="74"/>
                  </a:cubicBezTo>
                  <a:cubicBezTo>
                    <a:pt x="35" y="78"/>
                    <a:pt x="42" y="80"/>
                    <a:pt x="49" y="80"/>
                  </a:cubicBezTo>
                  <a:cubicBezTo>
                    <a:pt x="58" y="80"/>
                    <a:pt x="69" y="77"/>
                    <a:pt x="80" y="71"/>
                  </a:cubicBezTo>
                  <a:cubicBezTo>
                    <a:pt x="80" y="71"/>
                    <a:pt x="80" y="71"/>
                    <a:pt x="80" y="71"/>
                  </a:cubicBezTo>
                  <a:close/>
                  <a:moveTo>
                    <a:pt x="23" y="4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63" y="25"/>
                    <a:pt x="56" y="18"/>
                    <a:pt x="44" y="18"/>
                  </a:cubicBezTo>
                  <a:cubicBezTo>
                    <a:pt x="31" y="18"/>
                    <a:pt x="24" y="25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" name="Freeform 90"/>
            <p:cNvSpPr>
              <a:spLocks/>
            </p:cNvSpPr>
            <p:nvPr/>
          </p:nvSpPr>
          <p:spPr bwMode="auto">
            <a:xfrm>
              <a:off x="1797" y="526"/>
              <a:ext cx="37" cy="64"/>
            </a:xfrm>
            <a:custGeom>
              <a:avLst/>
              <a:gdLst>
                <a:gd name="T0" fmla="*/ 0 w 55"/>
                <a:gd name="T1" fmla="*/ 64 h 95"/>
                <a:gd name="T2" fmla="*/ 0 w 55"/>
                <a:gd name="T3" fmla="*/ 2 h 95"/>
                <a:gd name="T4" fmla="*/ 15 w 55"/>
                <a:gd name="T5" fmla="*/ 2 h 95"/>
                <a:gd name="T6" fmla="*/ 15 w 55"/>
                <a:gd name="T7" fmla="*/ 16 h 95"/>
                <a:gd name="T8" fmla="*/ 21 w 55"/>
                <a:gd name="T9" fmla="*/ 5 h 95"/>
                <a:gd name="T10" fmla="*/ 32 w 55"/>
                <a:gd name="T11" fmla="*/ 0 h 95"/>
                <a:gd name="T12" fmla="*/ 37 w 55"/>
                <a:gd name="T13" fmla="*/ 1 h 95"/>
                <a:gd name="T14" fmla="*/ 37 w 55"/>
                <a:gd name="T15" fmla="*/ 17 h 95"/>
                <a:gd name="T16" fmla="*/ 30 w 55"/>
                <a:gd name="T17" fmla="*/ 15 h 95"/>
                <a:gd name="T18" fmla="*/ 18 w 55"/>
                <a:gd name="T19" fmla="*/ 25 h 95"/>
                <a:gd name="T20" fmla="*/ 16 w 55"/>
                <a:gd name="T21" fmla="*/ 41 h 95"/>
                <a:gd name="T22" fmla="*/ 16 w 55"/>
                <a:gd name="T23" fmla="*/ 64 h 95"/>
                <a:gd name="T24" fmla="*/ 0 w 55"/>
                <a:gd name="T25" fmla="*/ 64 h 95"/>
                <a:gd name="T26" fmla="*/ 0 w 55"/>
                <a:gd name="T27" fmla="*/ 64 h 9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5" h="95">
                  <a:moveTo>
                    <a:pt x="0" y="95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3" y="18"/>
                    <a:pt x="26" y="12"/>
                    <a:pt x="31" y="7"/>
                  </a:cubicBezTo>
                  <a:cubicBezTo>
                    <a:pt x="36" y="3"/>
                    <a:pt x="42" y="0"/>
                    <a:pt x="48" y="0"/>
                  </a:cubicBezTo>
                  <a:cubicBezTo>
                    <a:pt x="51" y="0"/>
                    <a:pt x="53" y="1"/>
                    <a:pt x="55" y="1"/>
                  </a:cubicBezTo>
                  <a:cubicBezTo>
                    <a:pt x="55" y="25"/>
                    <a:pt x="55" y="25"/>
                    <a:pt x="55" y="25"/>
                  </a:cubicBezTo>
                  <a:cubicBezTo>
                    <a:pt x="53" y="24"/>
                    <a:pt x="49" y="23"/>
                    <a:pt x="44" y="23"/>
                  </a:cubicBezTo>
                  <a:cubicBezTo>
                    <a:pt x="36" y="23"/>
                    <a:pt x="30" y="28"/>
                    <a:pt x="27" y="37"/>
                  </a:cubicBezTo>
                  <a:cubicBezTo>
                    <a:pt x="25" y="43"/>
                    <a:pt x="24" y="51"/>
                    <a:pt x="24" y="61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7" name="Freeform 91"/>
            <p:cNvSpPr>
              <a:spLocks/>
            </p:cNvSpPr>
            <p:nvPr/>
          </p:nvSpPr>
          <p:spPr bwMode="auto">
            <a:xfrm>
              <a:off x="1844" y="526"/>
              <a:ext cx="58" cy="64"/>
            </a:xfrm>
            <a:custGeom>
              <a:avLst/>
              <a:gdLst>
                <a:gd name="T0" fmla="*/ 0 w 85"/>
                <a:gd name="T1" fmla="*/ 64 h 95"/>
                <a:gd name="T2" fmla="*/ 0 w 85"/>
                <a:gd name="T3" fmla="*/ 2 h 95"/>
                <a:gd name="T4" fmla="*/ 16 w 85"/>
                <a:gd name="T5" fmla="*/ 2 h 95"/>
                <a:gd name="T6" fmla="*/ 16 w 85"/>
                <a:gd name="T7" fmla="*/ 10 h 95"/>
                <a:gd name="T8" fmla="*/ 36 w 85"/>
                <a:gd name="T9" fmla="*/ 0 h 95"/>
                <a:gd name="T10" fmla="*/ 53 w 85"/>
                <a:gd name="T11" fmla="*/ 7 h 95"/>
                <a:gd name="T12" fmla="*/ 58 w 85"/>
                <a:gd name="T13" fmla="*/ 25 h 95"/>
                <a:gd name="T14" fmla="*/ 58 w 85"/>
                <a:gd name="T15" fmla="*/ 64 h 95"/>
                <a:gd name="T16" fmla="*/ 42 w 85"/>
                <a:gd name="T17" fmla="*/ 64 h 95"/>
                <a:gd name="T18" fmla="*/ 42 w 85"/>
                <a:gd name="T19" fmla="*/ 31 h 95"/>
                <a:gd name="T20" fmla="*/ 40 w 85"/>
                <a:gd name="T21" fmla="*/ 19 h 95"/>
                <a:gd name="T22" fmla="*/ 31 w 85"/>
                <a:gd name="T23" fmla="*/ 13 h 95"/>
                <a:gd name="T24" fmla="*/ 20 w 85"/>
                <a:gd name="T25" fmla="*/ 20 h 95"/>
                <a:gd name="T26" fmla="*/ 16 w 85"/>
                <a:gd name="T27" fmla="*/ 34 h 95"/>
                <a:gd name="T28" fmla="*/ 16 w 85"/>
                <a:gd name="T29" fmla="*/ 64 h 95"/>
                <a:gd name="T30" fmla="*/ 0 w 85"/>
                <a:gd name="T31" fmla="*/ 64 h 95"/>
                <a:gd name="T32" fmla="*/ 0 w 85"/>
                <a:gd name="T33" fmla="*/ 64 h 9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5" h="95">
                  <a:moveTo>
                    <a:pt x="0" y="95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30" y="5"/>
                    <a:pt x="40" y="0"/>
                    <a:pt x="53" y="0"/>
                  </a:cubicBezTo>
                  <a:cubicBezTo>
                    <a:pt x="64" y="0"/>
                    <a:pt x="72" y="4"/>
                    <a:pt x="78" y="11"/>
                  </a:cubicBezTo>
                  <a:cubicBezTo>
                    <a:pt x="83" y="17"/>
                    <a:pt x="85" y="26"/>
                    <a:pt x="85" y="37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61" y="95"/>
                    <a:pt x="61" y="95"/>
                    <a:pt x="61" y="95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1" y="37"/>
                    <a:pt x="60" y="32"/>
                    <a:pt x="59" y="28"/>
                  </a:cubicBezTo>
                  <a:cubicBezTo>
                    <a:pt x="57" y="22"/>
                    <a:pt x="52" y="19"/>
                    <a:pt x="45" y="19"/>
                  </a:cubicBezTo>
                  <a:cubicBezTo>
                    <a:pt x="38" y="19"/>
                    <a:pt x="32" y="23"/>
                    <a:pt x="29" y="29"/>
                  </a:cubicBezTo>
                  <a:cubicBezTo>
                    <a:pt x="26" y="35"/>
                    <a:pt x="24" y="42"/>
                    <a:pt x="24" y="50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8" name="Freeform 92"/>
            <p:cNvSpPr>
              <a:spLocks noEditPoints="1"/>
            </p:cNvSpPr>
            <p:nvPr/>
          </p:nvSpPr>
          <p:spPr bwMode="auto">
            <a:xfrm>
              <a:off x="1915" y="526"/>
              <a:ext cx="58" cy="66"/>
            </a:xfrm>
            <a:custGeom>
              <a:avLst/>
              <a:gdLst>
                <a:gd name="T0" fmla="*/ 53 w 87"/>
                <a:gd name="T1" fmla="*/ 48 h 98"/>
                <a:gd name="T2" fmla="*/ 53 w 87"/>
                <a:gd name="T3" fmla="*/ 61 h 98"/>
                <a:gd name="T4" fmla="*/ 32 w 87"/>
                <a:gd name="T5" fmla="*/ 66 h 98"/>
                <a:gd name="T6" fmla="*/ 9 w 87"/>
                <a:gd name="T7" fmla="*/ 57 h 98"/>
                <a:gd name="T8" fmla="*/ 0 w 87"/>
                <a:gd name="T9" fmla="*/ 33 h 98"/>
                <a:gd name="T10" fmla="*/ 7 w 87"/>
                <a:gd name="T11" fmla="*/ 10 h 98"/>
                <a:gd name="T12" fmla="*/ 29 w 87"/>
                <a:gd name="T13" fmla="*/ 0 h 98"/>
                <a:gd name="T14" fmla="*/ 52 w 87"/>
                <a:gd name="T15" fmla="*/ 11 h 98"/>
                <a:gd name="T16" fmla="*/ 58 w 87"/>
                <a:gd name="T17" fmla="*/ 38 h 98"/>
                <a:gd name="T18" fmla="*/ 15 w 87"/>
                <a:gd name="T19" fmla="*/ 38 h 98"/>
                <a:gd name="T20" fmla="*/ 21 w 87"/>
                <a:gd name="T21" fmla="*/ 50 h 98"/>
                <a:gd name="T22" fmla="*/ 33 w 87"/>
                <a:gd name="T23" fmla="*/ 54 h 98"/>
                <a:gd name="T24" fmla="*/ 53 w 87"/>
                <a:gd name="T25" fmla="*/ 48 h 98"/>
                <a:gd name="T26" fmla="*/ 53 w 87"/>
                <a:gd name="T27" fmla="*/ 48 h 98"/>
                <a:gd name="T28" fmla="*/ 15 w 87"/>
                <a:gd name="T29" fmla="*/ 27 h 98"/>
                <a:gd name="T30" fmla="*/ 43 w 87"/>
                <a:gd name="T31" fmla="*/ 27 h 98"/>
                <a:gd name="T32" fmla="*/ 29 w 87"/>
                <a:gd name="T33" fmla="*/ 12 h 98"/>
                <a:gd name="T34" fmla="*/ 15 w 87"/>
                <a:gd name="T35" fmla="*/ 27 h 98"/>
                <a:gd name="T36" fmla="*/ 15 w 87"/>
                <a:gd name="T37" fmla="*/ 27 h 9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87" h="98">
                  <a:moveTo>
                    <a:pt x="80" y="71"/>
                  </a:moveTo>
                  <a:cubicBezTo>
                    <a:pt x="80" y="90"/>
                    <a:pt x="80" y="90"/>
                    <a:pt x="80" y="90"/>
                  </a:cubicBezTo>
                  <a:cubicBezTo>
                    <a:pt x="71" y="95"/>
                    <a:pt x="61" y="98"/>
                    <a:pt x="48" y="98"/>
                  </a:cubicBezTo>
                  <a:cubicBezTo>
                    <a:pt x="33" y="98"/>
                    <a:pt x="21" y="93"/>
                    <a:pt x="13" y="85"/>
                  </a:cubicBezTo>
                  <a:cubicBezTo>
                    <a:pt x="4" y="77"/>
                    <a:pt x="0" y="65"/>
                    <a:pt x="0" y="49"/>
                  </a:cubicBezTo>
                  <a:cubicBezTo>
                    <a:pt x="0" y="35"/>
                    <a:pt x="3" y="24"/>
                    <a:pt x="10" y="15"/>
                  </a:cubicBezTo>
                  <a:cubicBezTo>
                    <a:pt x="18" y="5"/>
                    <a:pt x="29" y="0"/>
                    <a:pt x="43" y="0"/>
                  </a:cubicBezTo>
                  <a:cubicBezTo>
                    <a:pt x="59" y="0"/>
                    <a:pt x="71" y="6"/>
                    <a:pt x="78" y="17"/>
                  </a:cubicBezTo>
                  <a:cubicBezTo>
                    <a:pt x="84" y="26"/>
                    <a:pt x="87" y="39"/>
                    <a:pt x="87" y="57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3" y="64"/>
                    <a:pt x="26" y="70"/>
                    <a:pt x="31" y="74"/>
                  </a:cubicBezTo>
                  <a:cubicBezTo>
                    <a:pt x="36" y="78"/>
                    <a:pt x="42" y="80"/>
                    <a:pt x="49" y="80"/>
                  </a:cubicBezTo>
                  <a:cubicBezTo>
                    <a:pt x="59" y="80"/>
                    <a:pt x="69" y="77"/>
                    <a:pt x="80" y="71"/>
                  </a:cubicBezTo>
                  <a:cubicBezTo>
                    <a:pt x="80" y="71"/>
                    <a:pt x="80" y="71"/>
                    <a:pt x="80" y="71"/>
                  </a:cubicBezTo>
                  <a:close/>
                  <a:moveTo>
                    <a:pt x="23" y="4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63" y="25"/>
                    <a:pt x="57" y="18"/>
                    <a:pt x="44" y="18"/>
                  </a:cubicBezTo>
                  <a:cubicBezTo>
                    <a:pt x="31" y="18"/>
                    <a:pt x="24" y="25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9" name="Freeform 93"/>
            <p:cNvSpPr>
              <a:spLocks/>
            </p:cNvSpPr>
            <p:nvPr/>
          </p:nvSpPr>
          <p:spPr bwMode="auto">
            <a:xfrm>
              <a:off x="1979" y="509"/>
              <a:ext cx="44" cy="83"/>
            </a:xfrm>
            <a:custGeom>
              <a:avLst/>
              <a:gdLst>
                <a:gd name="T0" fmla="*/ 12 w 65"/>
                <a:gd name="T1" fmla="*/ 62 h 122"/>
                <a:gd name="T2" fmla="*/ 12 w 65"/>
                <a:gd name="T3" fmla="*/ 30 h 122"/>
                <a:gd name="T4" fmla="*/ 0 w 65"/>
                <a:gd name="T5" fmla="*/ 30 h 122"/>
                <a:gd name="T6" fmla="*/ 0 w 65"/>
                <a:gd name="T7" fmla="*/ 18 h 122"/>
                <a:gd name="T8" fmla="*/ 12 w 65"/>
                <a:gd name="T9" fmla="*/ 18 h 122"/>
                <a:gd name="T10" fmla="*/ 12 w 65"/>
                <a:gd name="T11" fmla="*/ 5 h 122"/>
                <a:gd name="T12" fmla="*/ 28 w 65"/>
                <a:gd name="T13" fmla="*/ 0 h 122"/>
                <a:gd name="T14" fmla="*/ 28 w 65"/>
                <a:gd name="T15" fmla="*/ 18 h 122"/>
                <a:gd name="T16" fmla="*/ 43 w 65"/>
                <a:gd name="T17" fmla="*/ 18 h 122"/>
                <a:gd name="T18" fmla="*/ 43 w 65"/>
                <a:gd name="T19" fmla="*/ 30 h 122"/>
                <a:gd name="T20" fmla="*/ 28 w 65"/>
                <a:gd name="T21" fmla="*/ 30 h 122"/>
                <a:gd name="T22" fmla="*/ 28 w 65"/>
                <a:gd name="T23" fmla="*/ 59 h 122"/>
                <a:gd name="T24" fmla="*/ 37 w 65"/>
                <a:gd name="T25" fmla="*/ 70 h 122"/>
                <a:gd name="T26" fmla="*/ 44 w 65"/>
                <a:gd name="T27" fmla="*/ 68 h 122"/>
                <a:gd name="T28" fmla="*/ 44 w 65"/>
                <a:gd name="T29" fmla="*/ 81 h 122"/>
                <a:gd name="T30" fmla="*/ 32 w 65"/>
                <a:gd name="T31" fmla="*/ 83 h 122"/>
                <a:gd name="T32" fmla="*/ 18 w 65"/>
                <a:gd name="T33" fmla="*/ 78 h 122"/>
                <a:gd name="T34" fmla="*/ 12 w 65"/>
                <a:gd name="T35" fmla="*/ 62 h 122"/>
                <a:gd name="T36" fmla="*/ 12 w 65"/>
                <a:gd name="T37" fmla="*/ 62 h 12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5" h="122">
                  <a:moveTo>
                    <a:pt x="18" y="91"/>
                  </a:moveTo>
                  <a:cubicBezTo>
                    <a:pt x="18" y="44"/>
                    <a:pt x="18" y="44"/>
                    <a:pt x="18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64" y="44"/>
                    <a:pt x="64" y="44"/>
                    <a:pt x="64" y="44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2" y="98"/>
                    <a:pt x="46" y="103"/>
                    <a:pt x="54" y="103"/>
                  </a:cubicBezTo>
                  <a:cubicBezTo>
                    <a:pt x="58" y="103"/>
                    <a:pt x="62" y="102"/>
                    <a:pt x="65" y="10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0" y="121"/>
                    <a:pt x="54" y="122"/>
                    <a:pt x="47" y="122"/>
                  </a:cubicBezTo>
                  <a:cubicBezTo>
                    <a:pt x="38" y="122"/>
                    <a:pt x="31" y="119"/>
                    <a:pt x="26" y="114"/>
                  </a:cubicBezTo>
                  <a:cubicBezTo>
                    <a:pt x="21" y="108"/>
                    <a:pt x="18" y="101"/>
                    <a:pt x="18" y="91"/>
                  </a:cubicBezTo>
                  <a:cubicBezTo>
                    <a:pt x="18" y="91"/>
                    <a:pt x="18" y="91"/>
                    <a:pt x="18" y="9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70" name="TextBox 669"/>
          <p:cNvSpPr txBox="1"/>
          <p:nvPr/>
        </p:nvSpPr>
        <p:spPr>
          <a:xfrm>
            <a:off x="2168991" y="4392142"/>
            <a:ext cx="902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媒体网关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MG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71" name="Group 1124"/>
          <p:cNvGrpSpPr>
            <a:grpSpLocks noChangeAspect="1"/>
          </p:cNvGrpSpPr>
          <p:nvPr/>
        </p:nvGrpSpPr>
        <p:grpSpPr bwMode="auto">
          <a:xfrm>
            <a:off x="4071934" y="1951411"/>
            <a:ext cx="1000132" cy="442308"/>
            <a:chOff x="2712" y="564"/>
            <a:chExt cx="720" cy="492"/>
          </a:xfrm>
        </p:grpSpPr>
        <p:sp>
          <p:nvSpPr>
            <p:cNvPr id="672" name="AutoShape 1125"/>
            <p:cNvSpPr>
              <a:spLocks noChangeAspect="1" noChangeArrowheads="1" noTextEdit="1"/>
            </p:cNvSpPr>
            <p:nvPr/>
          </p:nvSpPr>
          <p:spPr bwMode="auto">
            <a:xfrm>
              <a:off x="2712" y="564"/>
              <a:ext cx="720" cy="4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3" name="Freeform 1126"/>
            <p:cNvSpPr>
              <a:spLocks/>
            </p:cNvSpPr>
            <p:nvPr/>
          </p:nvSpPr>
          <p:spPr bwMode="auto">
            <a:xfrm>
              <a:off x="3152" y="805"/>
              <a:ext cx="280" cy="245"/>
            </a:xfrm>
            <a:custGeom>
              <a:avLst/>
              <a:gdLst>
                <a:gd name="T0" fmla="*/ 0 w 280"/>
                <a:gd name="T1" fmla="*/ 164 h 245"/>
                <a:gd name="T2" fmla="*/ 280 w 280"/>
                <a:gd name="T3" fmla="*/ 0 h 245"/>
                <a:gd name="T4" fmla="*/ 280 w 280"/>
                <a:gd name="T5" fmla="*/ 80 h 245"/>
                <a:gd name="T6" fmla="*/ 0 w 280"/>
                <a:gd name="T7" fmla="*/ 245 h 245"/>
                <a:gd name="T8" fmla="*/ 0 w 280"/>
                <a:gd name="T9" fmla="*/ 164 h 245"/>
                <a:gd name="T10" fmla="*/ 0 w 280"/>
                <a:gd name="T11" fmla="*/ 164 h 2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0" h="245">
                  <a:moveTo>
                    <a:pt x="0" y="164"/>
                  </a:moveTo>
                  <a:lnTo>
                    <a:pt x="280" y="0"/>
                  </a:lnTo>
                  <a:lnTo>
                    <a:pt x="280" y="80"/>
                  </a:lnTo>
                  <a:lnTo>
                    <a:pt x="0" y="245"/>
                  </a:lnTo>
                  <a:lnTo>
                    <a:pt x="0" y="164"/>
                  </a:lnTo>
                  <a:close/>
                </a:path>
              </a:pathLst>
            </a:custGeom>
            <a:solidFill>
              <a:srgbClr val="31367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4" name="Freeform 1127"/>
            <p:cNvSpPr>
              <a:spLocks/>
            </p:cNvSpPr>
            <p:nvPr/>
          </p:nvSpPr>
          <p:spPr bwMode="auto">
            <a:xfrm>
              <a:off x="2735" y="564"/>
              <a:ext cx="697" cy="405"/>
            </a:xfrm>
            <a:custGeom>
              <a:avLst/>
              <a:gdLst>
                <a:gd name="T0" fmla="*/ 0 w 697"/>
                <a:gd name="T1" fmla="*/ 164 h 405"/>
                <a:gd name="T2" fmla="*/ 280 w 697"/>
                <a:gd name="T3" fmla="*/ 0 h 405"/>
                <a:gd name="T4" fmla="*/ 697 w 697"/>
                <a:gd name="T5" fmla="*/ 241 h 405"/>
                <a:gd name="T6" fmla="*/ 417 w 697"/>
                <a:gd name="T7" fmla="*/ 405 h 405"/>
                <a:gd name="T8" fmla="*/ 0 w 697"/>
                <a:gd name="T9" fmla="*/ 164 h 405"/>
                <a:gd name="T10" fmla="*/ 0 w 697"/>
                <a:gd name="T11" fmla="*/ 164 h 4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97" h="405">
                  <a:moveTo>
                    <a:pt x="0" y="164"/>
                  </a:moveTo>
                  <a:lnTo>
                    <a:pt x="280" y="0"/>
                  </a:lnTo>
                  <a:lnTo>
                    <a:pt x="697" y="241"/>
                  </a:lnTo>
                  <a:lnTo>
                    <a:pt x="417" y="405"/>
                  </a:lnTo>
                  <a:lnTo>
                    <a:pt x="0" y="164"/>
                  </a:lnTo>
                  <a:close/>
                </a:path>
              </a:pathLst>
            </a:custGeom>
            <a:solidFill>
              <a:srgbClr val="5766A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5" name="Freeform 1128"/>
            <p:cNvSpPr>
              <a:spLocks/>
            </p:cNvSpPr>
            <p:nvPr/>
          </p:nvSpPr>
          <p:spPr bwMode="auto">
            <a:xfrm>
              <a:off x="2735" y="728"/>
              <a:ext cx="417" cy="322"/>
            </a:xfrm>
            <a:custGeom>
              <a:avLst/>
              <a:gdLst>
                <a:gd name="T0" fmla="*/ 417 w 417"/>
                <a:gd name="T1" fmla="*/ 241 h 322"/>
                <a:gd name="T2" fmla="*/ 417 w 417"/>
                <a:gd name="T3" fmla="*/ 322 h 322"/>
                <a:gd name="T4" fmla="*/ 0 w 417"/>
                <a:gd name="T5" fmla="*/ 81 h 322"/>
                <a:gd name="T6" fmla="*/ 0 w 417"/>
                <a:gd name="T7" fmla="*/ 0 h 322"/>
                <a:gd name="T8" fmla="*/ 417 w 417"/>
                <a:gd name="T9" fmla="*/ 241 h 322"/>
                <a:gd name="T10" fmla="*/ 417 w 417"/>
                <a:gd name="T11" fmla="*/ 241 h 3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7" h="322">
                  <a:moveTo>
                    <a:pt x="417" y="241"/>
                  </a:moveTo>
                  <a:lnTo>
                    <a:pt x="417" y="322"/>
                  </a:lnTo>
                  <a:lnTo>
                    <a:pt x="0" y="81"/>
                  </a:lnTo>
                  <a:lnTo>
                    <a:pt x="0" y="0"/>
                  </a:lnTo>
                  <a:lnTo>
                    <a:pt x="417" y="241"/>
                  </a:lnTo>
                  <a:close/>
                </a:path>
              </a:pathLst>
            </a:custGeom>
            <a:solidFill>
              <a:srgbClr val="454F8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" name="Freeform 1129"/>
            <p:cNvSpPr>
              <a:spLocks/>
            </p:cNvSpPr>
            <p:nvPr/>
          </p:nvSpPr>
          <p:spPr bwMode="auto">
            <a:xfrm>
              <a:off x="2723" y="730"/>
              <a:ext cx="428" cy="245"/>
            </a:xfrm>
            <a:custGeom>
              <a:avLst/>
              <a:gdLst>
                <a:gd name="T0" fmla="*/ 418 w 428"/>
                <a:gd name="T1" fmla="*/ 245 h 245"/>
                <a:gd name="T2" fmla="*/ 0 w 428"/>
                <a:gd name="T3" fmla="*/ 4 h 245"/>
                <a:gd name="T4" fmla="*/ 9 w 428"/>
                <a:gd name="T5" fmla="*/ 0 h 245"/>
                <a:gd name="T6" fmla="*/ 428 w 428"/>
                <a:gd name="T7" fmla="*/ 240 h 245"/>
                <a:gd name="T8" fmla="*/ 418 w 428"/>
                <a:gd name="T9" fmla="*/ 245 h 2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8" h="245">
                  <a:moveTo>
                    <a:pt x="418" y="245"/>
                  </a:moveTo>
                  <a:lnTo>
                    <a:pt x="0" y="4"/>
                  </a:lnTo>
                  <a:lnTo>
                    <a:pt x="9" y="0"/>
                  </a:lnTo>
                  <a:lnTo>
                    <a:pt x="428" y="240"/>
                  </a:lnTo>
                  <a:lnTo>
                    <a:pt x="418" y="245"/>
                  </a:lnTo>
                  <a:close/>
                </a:path>
              </a:pathLst>
            </a:custGeom>
            <a:solidFill>
              <a:srgbClr val="5766A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" name="Freeform 1130"/>
            <p:cNvSpPr>
              <a:spLocks/>
            </p:cNvSpPr>
            <p:nvPr/>
          </p:nvSpPr>
          <p:spPr bwMode="auto">
            <a:xfrm>
              <a:off x="2712" y="734"/>
              <a:ext cx="429" cy="245"/>
            </a:xfrm>
            <a:custGeom>
              <a:avLst/>
              <a:gdLst>
                <a:gd name="T0" fmla="*/ 426 w 429"/>
                <a:gd name="T1" fmla="*/ 245 h 245"/>
                <a:gd name="T2" fmla="*/ 200 w 429"/>
                <a:gd name="T3" fmla="*/ 139 h 245"/>
                <a:gd name="T4" fmla="*/ 0 w 429"/>
                <a:gd name="T5" fmla="*/ 25 h 245"/>
                <a:gd name="T6" fmla="*/ 11 w 429"/>
                <a:gd name="T7" fmla="*/ 0 h 245"/>
                <a:gd name="T8" fmla="*/ 429 w 429"/>
                <a:gd name="T9" fmla="*/ 241 h 245"/>
                <a:gd name="T10" fmla="*/ 426 w 429"/>
                <a:gd name="T11" fmla="*/ 245 h 2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9" h="245">
                  <a:moveTo>
                    <a:pt x="426" y="245"/>
                  </a:moveTo>
                  <a:lnTo>
                    <a:pt x="200" y="139"/>
                  </a:lnTo>
                  <a:lnTo>
                    <a:pt x="0" y="25"/>
                  </a:lnTo>
                  <a:lnTo>
                    <a:pt x="11" y="0"/>
                  </a:lnTo>
                  <a:lnTo>
                    <a:pt x="429" y="241"/>
                  </a:lnTo>
                  <a:lnTo>
                    <a:pt x="426" y="245"/>
                  </a:lnTo>
                  <a:close/>
                </a:path>
              </a:pathLst>
            </a:custGeom>
            <a:solidFill>
              <a:srgbClr val="4B579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8" name="Freeform 1131"/>
            <p:cNvSpPr>
              <a:spLocks/>
            </p:cNvSpPr>
            <p:nvPr/>
          </p:nvSpPr>
          <p:spPr bwMode="auto">
            <a:xfrm>
              <a:off x="3130" y="970"/>
              <a:ext cx="21" cy="86"/>
            </a:xfrm>
            <a:custGeom>
              <a:avLst/>
              <a:gdLst>
                <a:gd name="T0" fmla="*/ 21 w 21"/>
                <a:gd name="T1" fmla="*/ 0 h 86"/>
                <a:gd name="T2" fmla="*/ 21 w 21"/>
                <a:gd name="T3" fmla="*/ 81 h 86"/>
                <a:gd name="T4" fmla="*/ 11 w 21"/>
                <a:gd name="T5" fmla="*/ 86 h 86"/>
                <a:gd name="T6" fmla="*/ 0 w 21"/>
                <a:gd name="T7" fmla="*/ 81 h 86"/>
                <a:gd name="T8" fmla="*/ 0 w 21"/>
                <a:gd name="T9" fmla="*/ 64 h 86"/>
                <a:gd name="T10" fmla="*/ 8 w 21"/>
                <a:gd name="T11" fmla="*/ 9 h 86"/>
                <a:gd name="T12" fmla="*/ 11 w 21"/>
                <a:gd name="T13" fmla="*/ 5 h 86"/>
                <a:gd name="T14" fmla="*/ 21 w 21"/>
                <a:gd name="T15" fmla="*/ 0 h 8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" h="86">
                  <a:moveTo>
                    <a:pt x="21" y="0"/>
                  </a:moveTo>
                  <a:lnTo>
                    <a:pt x="21" y="81"/>
                  </a:lnTo>
                  <a:lnTo>
                    <a:pt x="11" y="86"/>
                  </a:lnTo>
                  <a:lnTo>
                    <a:pt x="0" y="81"/>
                  </a:lnTo>
                  <a:lnTo>
                    <a:pt x="0" y="64"/>
                  </a:lnTo>
                  <a:lnTo>
                    <a:pt x="8" y="9"/>
                  </a:lnTo>
                  <a:lnTo>
                    <a:pt x="11" y="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31367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9" name="Freeform 1132"/>
            <p:cNvSpPr>
              <a:spLocks/>
            </p:cNvSpPr>
            <p:nvPr/>
          </p:nvSpPr>
          <p:spPr bwMode="auto">
            <a:xfrm>
              <a:off x="2712" y="759"/>
              <a:ext cx="421" cy="292"/>
            </a:xfrm>
            <a:custGeom>
              <a:avLst/>
              <a:gdLst>
                <a:gd name="T0" fmla="*/ 421 w 421"/>
                <a:gd name="T1" fmla="*/ 274 h 292"/>
                <a:gd name="T2" fmla="*/ 418 w 421"/>
                <a:gd name="T3" fmla="*/ 275 h 292"/>
                <a:gd name="T4" fmla="*/ 418 w 421"/>
                <a:gd name="T5" fmla="*/ 240 h 292"/>
                <a:gd name="T6" fmla="*/ 0 w 421"/>
                <a:gd name="T7" fmla="*/ 0 h 292"/>
                <a:gd name="T8" fmla="*/ 0 w 421"/>
                <a:gd name="T9" fmla="*/ 4 h 292"/>
                <a:gd name="T10" fmla="*/ 2 w 421"/>
                <a:gd name="T11" fmla="*/ 5 h 292"/>
                <a:gd name="T12" fmla="*/ 2 w 421"/>
                <a:gd name="T13" fmla="*/ 18 h 292"/>
                <a:gd name="T14" fmla="*/ 0 w 421"/>
                <a:gd name="T15" fmla="*/ 19 h 292"/>
                <a:gd name="T16" fmla="*/ 6 w 421"/>
                <a:gd name="T17" fmla="*/ 46 h 292"/>
                <a:gd name="T18" fmla="*/ 418 w 421"/>
                <a:gd name="T19" fmla="*/ 292 h 292"/>
                <a:gd name="T20" fmla="*/ 418 w 421"/>
                <a:gd name="T21" fmla="*/ 288 h 292"/>
                <a:gd name="T22" fmla="*/ 421 w 421"/>
                <a:gd name="T23" fmla="*/ 287 h 292"/>
                <a:gd name="T24" fmla="*/ 421 w 421"/>
                <a:gd name="T25" fmla="*/ 274 h 29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21" h="292">
                  <a:moveTo>
                    <a:pt x="421" y="274"/>
                  </a:moveTo>
                  <a:lnTo>
                    <a:pt x="418" y="275"/>
                  </a:lnTo>
                  <a:lnTo>
                    <a:pt x="418" y="240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5"/>
                  </a:lnTo>
                  <a:lnTo>
                    <a:pt x="2" y="18"/>
                  </a:lnTo>
                  <a:lnTo>
                    <a:pt x="0" y="19"/>
                  </a:lnTo>
                  <a:lnTo>
                    <a:pt x="6" y="46"/>
                  </a:lnTo>
                  <a:lnTo>
                    <a:pt x="418" y="292"/>
                  </a:lnTo>
                  <a:lnTo>
                    <a:pt x="418" y="288"/>
                  </a:lnTo>
                  <a:lnTo>
                    <a:pt x="421" y="287"/>
                  </a:lnTo>
                  <a:lnTo>
                    <a:pt x="421" y="274"/>
                  </a:lnTo>
                  <a:close/>
                </a:path>
              </a:pathLst>
            </a:custGeom>
            <a:solidFill>
              <a:srgbClr val="6C7AB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0" name="Freeform 1133"/>
            <p:cNvSpPr>
              <a:spLocks/>
            </p:cNvSpPr>
            <p:nvPr/>
          </p:nvSpPr>
          <p:spPr bwMode="auto">
            <a:xfrm>
              <a:off x="2712" y="777"/>
              <a:ext cx="421" cy="272"/>
            </a:xfrm>
            <a:custGeom>
              <a:avLst/>
              <a:gdLst>
                <a:gd name="T0" fmla="*/ 418 w 1790"/>
                <a:gd name="T1" fmla="*/ 270 h 1151"/>
                <a:gd name="T2" fmla="*/ 421 w 1790"/>
                <a:gd name="T3" fmla="*/ 269 h 1151"/>
                <a:gd name="T4" fmla="*/ 180 w 1790"/>
                <a:gd name="T5" fmla="*/ 131 h 1151"/>
                <a:gd name="T6" fmla="*/ 113 w 1790"/>
                <a:gd name="T7" fmla="*/ 63 h 1151"/>
                <a:gd name="T8" fmla="*/ 2 w 1790"/>
                <a:gd name="T9" fmla="*/ 0 h 1151"/>
                <a:gd name="T10" fmla="*/ 0 w 1790"/>
                <a:gd name="T11" fmla="*/ 1 h 1151"/>
                <a:gd name="T12" fmla="*/ 1 w 1790"/>
                <a:gd name="T13" fmla="*/ 4 h 1151"/>
                <a:gd name="T14" fmla="*/ 114 w 1790"/>
                <a:gd name="T15" fmla="*/ 69 h 1151"/>
                <a:gd name="T16" fmla="*/ 175 w 1790"/>
                <a:gd name="T17" fmla="*/ 132 h 1151"/>
                <a:gd name="T18" fmla="*/ 418 w 1790"/>
                <a:gd name="T19" fmla="*/ 272 h 1151"/>
                <a:gd name="T20" fmla="*/ 418 w 1790"/>
                <a:gd name="T21" fmla="*/ 270 h 115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790" h="1151">
                  <a:moveTo>
                    <a:pt x="1777" y="1143"/>
                  </a:moveTo>
                  <a:cubicBezTo>
                    <a:pt x="1790" y="1140"/>
                    <a:pt x="1790" y="1140"/>
                    <a:pt x="1790" y="1140"/>
                  </a:cubicBezTo>
                  <a:cubicBezTo>
                    <a:pt x="1790" y="1140"/>
                    <a:pt x="780" y="563"/>
                    <a:pt x="765" y="555"/>
                  </a:cubicBezTo>
                  <a:cubicBezTo>
                    <a:pt x="675" y="503"/>
                    <a:pt x="565" y="314"/>
                    <a:pt x="481" y="265"/>
                  </a:cubicBezTo>
                  <a:cubicBezTo>
                    <a:pt x="463" y="255"/>
                    <a:pt x="8" y="0"/>
                    <a:pt x="8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77" y="227"/>
                    <a:pt x="486" y="291"/>
                  </a:cubicBezTo>
                  <a:cubicBezTo>
                    <a:pt x="557" y="333"/>
                    <a:pt x="651" y="502"/>
                    <a:pt x="745" y="557"/>
                  </a:cubicBezTo>
                  <a:cubicBezTo>
                    <a:pt x="1134" y="781"/>
                    <a:pt x="1777" y="1151"/>
                    <a:pt x="1777" y="1151"/>
                  </a:cubicBezTo>
                  <a:lnTo>
                    <a:pt x="1777" y="11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1" name="Freeform 1134"/>
            <p:cNvSpPr>
              <a:spLocks noEditPoints="1"/>
            </p:cNvSpPr>
            <p:nvPr/>
          </p:nvSpPr>
          <p:spPr bwMode="auto">
            <a:xfrm>
              <a:off x="2712" y="759"/>
              <a:ext cx="426" cy="292"/>
            </a:xfrm>
            <a:custGeom>
              <a:avLst/>
              <a:gdLst>
                <a:gd name="T0" fmla="*/ 251 w 1810"/>
                <a:gd name="T1" fmla="*/ 179 h 1237"/>
                <a:gd name="T2" fmla="*/ 418 w 1810"/>
                <a:gd name="T3" fmla="*/ 275 h 1237"/>
                <a:gd name="T4" fmla="*/ 426 w 1810"/>
                <a:gd name="T5" fmla="*/ 220 h 1237"/>
                <a:gd name="T6" fmla="*/ 203 w 1810"/>
                <a:gd name="T7" fmla="*/ 114 h 1237"/>
                <a:gd name="T8" fmla="*/ 0 w 1810"/>
                <a:gd name="T9" fmla="*/ 0 h 1237"/>
                <a:gd name="T10" fmla="*/ 0 w 1810"/>
                <a:gd name="T11" fmla="*/ 4 h 1237"/>
                <a:gd name="T12" fmla="*/ 180 w 1810"/>
                <a:gd name="T13" fmla="*/ 106 h 1237"/>
                <a:gd name="T14" fmla="*/ 251 w 1810"/>
                <a:gd name="T15" fmla="*/ 179 h 1237"/>
                <a:gd name="T16" fmla="*/ 418 w 1810"/>
                <a:gd name="T17" fmla="*/ 288 h 1237"/>
                <a:gd name="T18" fmla="*/ 180 w 1810"/>
                <a:gd name="T19" fmla="*/ 151 h 1237"/>
                <a:gd name="T20" fmla="*/ 113 w 1810"/>
                <a:gd name="T21" fmla="*/ 83 h 1237"/>
                <a:gd name="T22" fmla="*/ 0 w 1810"/>
                <a:gd name="T23" fmla="*/ 19 h 1237"/>
                <a:gd name="T24" fmla="*/ 7 w 1810"/>
                <a:gd name="T25" fmla="*/ 47 h 1237"/>
                <a:gd name="T26" fmla="*/ 165 w 1810"/>
                <a:gd name="T27" fmla="*/ 146 h 1237"/>
                <a:gd name="T28" fmla="*/ 418 w 1810"/>
                <a:gd name="T29" fmla="*/ 292 h 1237"/>
                <a:gd name="T30" fmla="*/ 418 w 1810"/>
                <a:gd name="T31" fmla="*/ 288 h 123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810" h="1237">
                  <a:moveTo>
                    <a:pt x="1066" y="759"/>
                  </a:moveTo>
                  <a:cubicBezTo>
                    <a:pt x="1078" y="766"/>
                    <a:pt x="1732" y="1141"/>
                    <a:pt x="1777" y="1166"/>
                  </a:cubicBezTo>
                  <a:cubicBezTo>
                    <a:pt x="1810" y="934"/>
                    <a:pt x="1810" y="934"/>
                    <a:pt x="1810" y="934"/>
                  </a:cubicBezTo>
                  <a:cubicBezTo>
                    <a:pt x="1810" y="934"/>
                    <a:pt x="1071" y="596"/>
                    <a:pt x="864" y="482"/>
                  </a:cubicBezTo>
                  <a:cubicBezTo>
                    <a:pt x="805" y="450"/>
                    <a:pt x="0" y="0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64" y="54"/>
                    <a:pt x="757" y="445"/>
                    <a:pt x="766" y="451"/>
                  </a:cubicBezTo>
                  <a:cubicBezTo>
                    <a:pt x="856" y="503"/>
                    <a:pt x="969" y="704"/>
                    <a:pt x="1066" y="759"/>
                  </a:cubicBezTo>
                  <a:close/>
                  <a:moveTo>
                    <a:pt x="1777" y="1221"/>
                  </a:moveTo>
                  <a:cubicBezTo>
                    <a:pt x="1720" y="1188"/>
                    <a:pt x="780" y="649"/>
                    <a:pt x="765" y="641"/>
                  </a:cubicBezTo>
                  <a:cubicBezTo>
                    <a:pt x="675" y="590"/>
                    <a:pt x="565" y="400"/>
                    <a:pt x="481" y="352"/>
                  </a:cubicBezTo>
                  <a:cubicBezTo>
                    <a:pt x="463" y="341"/>
                    <a:pt x="52" y="112"/>
                    <a:pt x="0" y="82"/>
                  </a:cubicBezTo>
                  <a:cubicBezTo>
                    <a:pt x="28" y="197"/>
                    <a:pt x="28" y="197"/>
                    <a:pt x="28" y="197"/>
                  </a:cubicBezTo>
                  <a:cubicBezTo>
                    <a:pt x="701" y="617"/>
                    <a:pt x="701" y="617"/>
                    <a:pt x="701" y="617"/>
                  </a:cubicBezTo>
                  <a:cubicBezTo>
                    <a:pt x="1777" y="1237"/>
                    <a:pt x="1777" y="1237"/>
                    <a:pt x="1777" y="1237"/>
                  </a:cubicBezTo>
                  <a:lnTo>
                    <a:pt x="1777" y="1221"/>
                  </a:lnTo>
                  <a:close/>
                </a:path>
              </a:pathLst>
            </a:custGeom>
            <a:solidFill>
              <a:srgbClr val="454F8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2" name="Freeform 1135"/>
            <p:cNvSpPr>
              <a:spLocks/>
            </p:cNvSpPr>
            <p:nvPr/>
          </p:nvSpPr>
          <p:spPr bwMode="auto">
            <a:xfrm>
              <a:off x="3103" y="981"/>
              <a:ext cx="19" cy="21"/>
            </a:xfrm>
            <a:custGeom>
              <a:avLst/>
              <a:gdLst>
                <a:gd name="T0" fmla="*/ 8 w 81"/>
                <a:gd name="T1" fmla="*/ 4 h 90"/>
                <a:gd name="T2" fmla="*/ 6 w 81"/>
                <a:gd name="T3" fmla="*/ 7 h 90"/>
                <a:gd name="T4" fmla="*/ 7 w 81"/>
                <a:gd name="T5" fmla="*/ 12 h 90"/>
                <a:gd name="T6" fmla="*/ 12 w 81"/>
                <a:gd name="T7" fmla="*/ 16 h 90"/>
                <a:gd name="T8" fmla="*/ 12 w 81"/>
                <a:gd name="T9" fmla="*/ 17 h 90"/>
                <a:gd name="T10" fmla="*/ 17 w 81"/>
                <a:gd name="T11" fmla="*/ 19 h 90"/>
                <a:gd name="T12" fmla="*/ 17 w 81"/>
                <a:gd name="T13" fmla="*/ 21 h 90"/>
                <a:gd name="T14" fmla="*/ 11 w 81"/>
                <a:gd name="T15" fmla="*/ 18 h 90"/>
                <a:gd name="T16" fmla="*/ 2 w 81"/>
                <a:gd name="T17" fmla="*/ 11 h 90"/>
                <a:gd name="T18" fmla="*/ 0 w 81"/>
                <a:gd name="T19" fmla="*/ 4 h 90"/>
                <a:gd name="T20" fmla="*/ 4 w 81"/>
                <a:gd name="T21" fmla="*/ 0 h 90"/>
                <a:gd name="T22" fmla="*/ 13 w 81"/>
                <a:gd name="T23" fmla="*/ 4 h 90"/>
                <a:gd name="T24" fmla="*/ 19 w 81"/>
                <a:gd name="T25" fmla="*/ 7 h 90"/>
                <a:gd name="T26" fmla="*/ 19 w 81"/>
                <a:gd name="T27" fmla="*/ 10 h 90"/>
                <a:gd name="T28" fmla="*/ 14 w 81"/>
                <a:gd name="T29" fmla="*/ 6 h 90"/>
                <a:gd name="T30" fmla="*/ 8 w 81"/>
                <a:gd name="T31" fmla="*/ 4 h 9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81" h="90">
                  <a:moveTo>
                    <a:pt x="33" y="19"/>
                  </a:moveTo>
                  <a:cubicBezTo>
                    <a:pt x="28" y="20"/>
                    <a:pt x="26" y="25"/>
                    <a:pt x="24" y="31"/>
                  </a:cubicBezTo>
                  <a:cubicBezTo>
                    <a:pt x="23" y="40"/>
                    <a:pt x="25" y="46"/>
                    <a:pt x="30" y="53"/>
                  </a:cubicBezTo>
                  <a:cubicBezTo>
                    <a:pt x="35" y="59"/>
                    <a:pt x="42" y="65"/>
                    <a:pt x="50" y="70"/>
                  </a:cubicBezTo>
                  <a:cubicBezTo>
                    <a:pt x="51" y="70"/>
                    <a:pt x="52" y="71"/>
                    <a:pt x="53" y="71"/>
                  </a:cubicBezTo>
                  <a:cubicBezTo>
                    <a:pt x="61" y="76"/>
                    <a:pt x="64" y="77"/>
                    <a:pt x="73" y="81"/>
                  </a:cubicBezTo>
                  <a:cubicBezTo>
                    <a:pt x="71" y="90"/>
                    <a:pt x="71" y="90"/>
                    <a:pt x="71" y="90"/>
                  </a:cubicBezTo>
                  <a:cubicBezTo>
                    <a:pt x="64" y="86"/>
                    <a:pt x="55" y="82"/>
                    <a:pt x="48" y="78"/>
                  </a:cubicBezTo>
                  <a:cubicBezTo>
                    <a:pt x="32" y="68"/>
                    <a:pt x="15" y="56"/>
                    <a:pt x="8" y="46"/>
                  </a:cubicBezTo>
                  <a:cubicBezTo>
                    <a:pt x="2" y="36"/>
                    <a:pt x="0" y="27"/>
                    <a:pt x="1" y="18"/>
                  </a:cubicBezTo>
                  <a:cubicBezTo>
                    <a:pt x="3" y="9"/>
                    <a:pt x="7" y="3"/>
                    <a:pt x="15" y="1"/>
                  </a:cubicBezTo>
                  <a:cubicBezTo>
                    <a:pt x="24" y="0"/>
                    <a:pt x="41" y="8"/>
                    <a:pt x="57" y="17"/>
                  </a:cubicBezTo>
                  <a:cubicBezTo>
                    <a:pt x="68" y="24"/>
                    <a:pt x="73" y="27"/>
                    <a:pt x="81" y="32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1" y="34"/>
                    <a:pt x="65" y="31"/>
                    <a:pt x="59" y="27"/>
                  </a:cubicBezTo>
                  <a:cubicBezTo>
                    <a:pt x="49" y="21"/>
                    <a:pt x="40" y="18"/>
                    <a:pt x="33" y="19"/>
                  </a:cubicBezTo>
                  <a:close/>
                </a:path>
              </a:pathLst>
            </a:custGeom>
            <a:solidFill>
              <a:srgbClr val="2D306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3" name="Freeform 1136"/>
            <p:cNvSpPr>
              <a:spLocks/>
            </p:cNvSpPr>
            <p:nvPr/>
          </p:nvSpPr>
          <p:spPr bwMode="auto">
            <a:xfrm>
              <a:off x="3084" y="968"/>
              <a:ext cx="18" cy="21"/>
            </a:xfrm>
            <a:custGeom>
              <a:avLst/>
              <a:gdLst>
                <a:gd name="T0" fmla="*/ 16 w 75"/>
                <a:gd name="T1" fmla="*/ 15 h 90"/>
                <a:gd name="T2" fmla="*/ 17 w 75"/>
                <a:gd name="T3" fmla="*/ 17 h 90"/>
                <a:gd name="T4" fmla="*/ 17 w 75"/>
                <a:gd name="T5" fmla="*/ 19 h 90"/>
                <a:gd name="T6" fmla="*/ 15 w 75"/>
                <a:gd name="T7" fmla="*/ 21 h 90"/>
                <a:gd name="T8" fmla="*/ 6 w 75"/>
                <a:gd name="T9" fmla="*/ 17 h 90"/>
                <a:gd name="T10" fmla="*/ 0 w 75"/>
                <a:gd name="T11" fmla="*/ 13 h 90"/>
                <a:gd name="T12" fmla="*/ 0 w 75"/>
                <a:gd name="T13" fmla="*/ 11 h 90"/>
                <a:gd name="T14" fmla="*/ 6 w 75"/>
                <a:gd name="T15" fmla="*/ 16 h 90"/>
                <a:gd name="T16" fmla="*/ 7 w 75"/>
                <a:gd name="T17" fmla="*/ 16 h 90"/>
                <a:gd name="T18" fmla="*/ 11 w 75"/>
                <a:gd name="T19" fmla="*/ 17 h 90"/>
                <a:gd name="T20" fmla="*/ 12 w 75"/>
                <a:gd name="T21" fmla="*/ 16 h 90"/>
                <a:gd name="T22" fmla="*/ 12 w 75"/>
                <a:gd name="T23" fmla="*/ 14 h 90"/>
                <a:gd name="T24" fmla="*/ 10 w 75"/>
                <a:gd name="T25" fmla="*/ 13 h 90"/>
                <a:gd name="T26" fmla="*/ 6 w 75"/>
                <a:gd name="T27" fmla="*/ 10 h 90"/>
                <a:gd name="T28" fmla="*/ 3 w 75"/>
                <a:gd name="T29" fmla="*/ 8 h 90"/>
                <a:gd name="T30" fmla="*/ 3 w 75"/>
                <a:gd name="T31" fmla="*/ 7 h 90"/>
                <a:gd name="T32" fmla="*/ 6 w 75"/>
                <a:gd name="T33" fmla="*/ 8 h 90"/>
                <a:gd name="T34" fmla="*/ 10 w 75"/>
                <a:gd name="T35" fmla="*/ 10 h 90"/>
                <a:gd name="T36" fmla="*/ 12 w 75"/>
                <a:gd name="T37" fmla="*/ 11 h 90"/>
                <a:gd name="T38" fmla="*/ 13 w 75"/>
                <a:gd name="T39" fmla="*/ 9 h 90"/>
                <a:gd name="T40" fmla="*/ 12 w 75"/>
                <a:gd name="T41" fmla="*/ 8 h 90"/>
                <a:gd name="T42" fmla="*/ 8 w 75"/>
                <a:gd name="T43" fmla="*/ 5 h 90"/>
                <a:gd name="T44" fmla="*/ 2 w 75"/>
                <a:gd name="T45" fmla="*/ 2 h 90"/>
                <a:gd name="T46" fmla="*/ 2 w 75"/>
                <a:gd name="T47" fmla="*/ 0 h 90"/>
                <a:gd name="T48" fmla="*/ 9 w 75"/>
                <a:gd name="T49" fmla="*/ 4 h 90"/>
                <a:gd name="T50" fmla="*/ 17 w 75"/>
                <a:gd name="T51" fmla="*/ 9 h 90"/>
                <a:gd name="T52" fmla="*/ 18 w 75"/>
                <a:gd name="T53" fmla="*/ 12 h 90"/>
                <a:gd name="T54" fmla="*/ 16 w 75"/>
                <a:gd name="T55" fmla="*/ 14 h 90"/>
                <a:gd name="T56" fmla="*/ 13 w 75"/>
                <a:gd name="T57" fmla="*/ 13 h 90"/>
                <a:gd name="T58" fmla="*/ 16 w 75"/>
                <a:gd name="T59" fmla="*/ 15 h 9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75" h="90">
                  <a:moveTo>
                    <a:pt x="66" y="65"/>
                  </a:moveTo>
                  <a:cubicBezTo>
                    <a:pt x="69" y="68"/>
                    <a:pt x="71" y="71"/>
                    <a:pt x="72" y="74"/>
                  </a:cubicBezTo>
                  <a:cubicBezTo>
                    <a:pt x="73" y="77"/>
                    <a:pt x="73" y="80"/>
                    <a:pt x="72" y="82"/>
                  </a:cubicBezTo>
                  <a:cubicBezTo>
                    <a:pt x="72" y="84"/>
                    <a:pt x="69" y="90"/>
                    <a:pt x="62" y="90"/>
                  </a:cubicBezTo>
                  <a:cubicBezTo>
                    <a:pt x="55" y="89"/>
                    <a:pt x="40" y="82"/>
                    <a:pt x="27" y="74"/>
                  </a:cubicBezTo>
                  <a:cubicBezTo>
                    <a:pt x="24" y="72"/>
                    <a:pt x="9" y="63"/>
                    <a:pt x="0" y="57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0" y="55"/>
                    <a:pt x="19" y="61"/>
                    <a:pt x="27" y="67"/>
                  </a:cubicBezTo>
                  <a:cubicBezTo>
                    <a:pt x="28" y="67"/>
                    <a:pt x="29" y="67"/>
                    <a:pt x="29" y="68"/>
                  </a:cubicBezTo>
                  <a:cubicBezTo>
                    <a:pt x="35" y="71"/>
                    <a:pt x="41" y="74"/>
                    <a:pt x="45" y="74"/>
                  </a:cubicBezTo>
                  <a:cubicBezTo>
                    <a:pt x="48" y="75"/>
                    <a:pt x="50" y="73"/>
                    <a:pt x="51" y="70"/>
                  </a:cubicBezTo>
                  <a:cubicBezTo>
                    <a:pt x="51" y="68"/>
                    <a:pt x="51" y="65"/>
                    <a:pt x="50" y="62"/>
                  </a:cubicBezTo>
                  <a:cubicBezTo>
                    <a:pt x="48" y="59"/>
                    <a:pt x="46" y="57"/>
                    <a:pt x="42" y="54"/>
                  </a:cubicBezTo>
                  <a:cubicBezTo>
                    <a:pt x="39" y="51"/>
                    <a:pt x="33" y="47"/>
                    <a:pt x="25" y="43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33" y="39"/>
                    <a:pt x="38" y="42"/>
                    <a:pt x="41" y="43"/>
                  </a:cubicBezTo>
                  <a:cubicBezTo>
                    <a:pt x="45" y="45"/>
                    <a:pt x="48" y="45"/>
                    <a:pt x="50" y="45"/>
                  </a:cubicBezTo>
                  <a:cubicBezTo>
                    <a:pt x="52" y="44"/>
                    <a:pt x="53" y="42"/>
                    <a:pt x="53" y="40"/>
                  </a:cubicBezTo>
                  <a:cubicBezTo>
                    <a:pt x="53" y="38"/>
                    <a:pt x="53" y="36"/>
                    <a:pt x="51" y="33"/>
                  </a:cubicBezTo>
                  <a:cubicBezTo>
                    <a:pt x="48" y="30"/>
                    <a:pt x="41" y="25"/>
                    <a:pt x="35" y="21"/>
                  </a:cubicBezTo>
                  <a:cubicBezTo>
                    <a:pt x="28" y="17"/>
                    <a:pt x="17" y="12"/>
                    <a:pt x="9" y="9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21" y="6"/>
                    <a:pt x="33" y="12"/>
                    <a:pt x="39" y="16"/>
                  </a:cubicBezTo>
                  <a:cubicBezTo>
                    <a:pt x="49" y="22"/>
                    <a:pt x="64" y="31"/>
                    <a:pt x="69" y="37"/>
                  </a:cubicBezTo>
                  <a:cubicBezTo>
                    <a:pt x="74" y="43"/>
                    <a:pt x="75" y="47"/>
                    <a:pt x="75" y="51"/>
                  </a:cubicBezTo>
                  <a:cubicBezTo>
                    <a:pt x="74" y="55"/>
                    <a:pt x="72" y="57"/>
                    <a:pt x="68" y="58"/>
                  </a:cubicBezTo>
                  <a:cubicBezTo>
                    <a:pt x="64" y="58"/>
                    <a:pt x="62" y="58"/>
                    <a:pt x="55" y="55"/>
                  </a:cubicBezTo>
                  <a:cubicBezTo>
                    <a:pt x="61" y="60"/>
                    <a:pt x="63" y="62"/>
                    <a:pt x="66" y="65"/>
                  </a:cubicBezTo>
                  <a:close/>
                </a:path>
              </a:pathLst>
            </a:custGeom>
            <a:solidFill>
              <a:srgbClr val="2D306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4" name="Freeform 1137"/>
            <p:cNvSpPr>
              <a:spLocks/>
            </p:cNvSpPr>
            <p:nvPr/>
          </p:nvSpPr>
          <p:spPr bwMode="auto">
            <a:xfrm>
              <a:off x="3065" y="957"/>
              <a:ext cx="20" cy="24"/>
            </a:xfrm>
            <a:custGeom>
              <a:avLst/>
              <a:gdLst>
                <a:gd name="T0" fmla="*/ 14 w 20"/>
                <a:gd name="T1" fmla="*/ 13 h 24"/>
                <a:gd name="T2" fmla="*/ 15 w 20"/>
                <a:gd name="T3" fmla="*/ 7 h 24"/>
                <a:gd name="T4" fmla="*/ 20 w 20"/>
                <a:gd name="T5" fmla="*/ 10 h 24"/>
                <a:gd name="T6" fmla="*/ 18 w 20"/>
                <a:gd name="T7" fmla="*/ 24 h 24"/>
                <a:gd name="T8" fmla="*/ 13 w 20"/>
                <a:gd name="T9" fmla="*/ 21 h 24"/>
                <a:gd name="T10" fmla="*/ 14 w 20"/>
                <a:gd name="T11" fmla="*/ 15 h 24"/>
                <a:gd name="T12" fmla="*/ 6 w 20"/>
                <a:gd name="T13" fmla="*/ 10 h 24"/>
                <a:gd name="T14" fmla="*/ 5 w 20"/>
                <a:gd name="T15" fmla="*/ 17 h 24"/>
                <a:gd name="T16" fmla="*/ 0 w 20"/>
                <a:gd name="T17" fmla="*/ 14 h 24"/>
                <a:gd name="T18" fmla="*/ 2 w 20"/>
                <a:gd name="T19" fmla="*/ 0 h 24"/>
                <a:gd name="T20" fmla="*/ 7 w 20"/>
                <a:gd name="T21" fmla="*/ 3 h 24"/>
                <a:gd name="T22" fmla="*/ 6 w 20"/>
                <a:gd name="T23" fmla="*/ 9 h 24"/>
                <a:gd name="T24" fmla="*/ 14 w 20"/>
                <a:gd name="T25" fmla="*/ 13 h 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" h="24">
                  <a:moveTo>
                    <a:pt x="14" y="13"/>
                  </a:moveTo>
                  <a:lnTo>
                    <a:pt x="15" y="7"/>
                  </a:lnTo>
                  <a:lnTo>
                    <a:pt x="20" y="10"/>
                  </a:lnTo>
                  <a:lnTo>
                    <a:pt x="18" y="24"/>
                  </a:lnTo>
                  <a:lnTo>
                    <a:pt x="13" y="21"/>
                  </a:lnTo>
                  <a:lnTo>
                    <a:pt x="14" y="15"/>
                  </a:lnTo>
                  <a:lnTo>
                    <a:pt x="6" y="10"/>
                  </a:lnTo>
                  <a:lnTo>
                    <a:pt x="5" y="17"/>
                  </a:lnTo>
                  <a:lnTo>
                    <a:pt x="0" y="14"/>
                  </a:lnTo>
                  <a:lnTo>
                    <a:pt x="2" y="0"/>
                  </a:lnTo>
                  <a:lnTo>
                    <a:pt x="7" y="3"/>
                  </a:lnTo>
                  <a:lnTo>
                    <a:pt x="6" y="9"/>
                  </a:lnTo>
                  <a:lnTo>
                    <a:pt x="14" y="13"/>
                  </a:lnTo>
                  <a:close/>
                </a:path>
              </a:pathLst>
            </a:custGeom>
            <a:solidFill>
              <a:srgbClr val="2D306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85" name="Text Box 507"/>
          <p:cNvSpPr txBox="1">
            <a:spLocks noChangeArrowheads="1"/>
          </p:cNvSpPr>
          <p:nvPr/>
        </p:nvSpPr>
        <p:spPr bwMode="auto">
          <a:xfrm>
            <a:off x="4345186" y="1965091"/>
            <a:ext cx="441128" cy="40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1" tIns="45716" rIns="91431" bIns="45716" anchor="ctr">
            <a:spAutoFit/>
          </a:bodyPr>
          <a:lstStyle>
            <a:lvl1pPr defTabSz="762000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5715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7145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286000" defTabSz="762000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/>
            <a:r>
              <a:rPr kumimoji="0" lang="zh-CN" altLang="en-US" sz="1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短信</a:t>
            </a:r>
            <a:endParaRPr kumimoji="0" lang="en-US" altLang="zh-CN" sz="1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hangingPunct="0"/>
            <a:r>
              <a:rPr kumimoji="0" lang="zh-CN" altLang="en-US" sz="1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网关</a:t>
            </a:r>
            <a:endParaRPr kumimoji="0"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6" name="Line 492"/>
          <p:cNvSpPr>
            <a:spLocks noChangeShapeType="1"/>
          </p:cNvSpPr>
          <p:nvPr/>
        </p:nvSpPr>
        <p:spPr bwMode="auto">
          <a:xfrm flipH="1" flipV="1">
            <a:off x="4929190" y="2217238"/>
            <a:ext cx="1515018" cy="1189883"/>
          </a:xfrm>
          <a:prstGeom prst="line">
            <a:avLst/>
          </a:prstGeom>
          <a:noFill/>
          <a:ln w="38100">
            <a:solidFill>
              <a:srgbClr val="CC99CC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pSp>
        <p:nvGrpSpPr>
          <p:cNvPr id="687" name="Group 83"/>
          <p:cNvGrpSpPr>
            <a:grpSpLocks noChangeAspect="1"/>
          </p:cNvGrpSpPr>
          <p:nvPr/>
        </p:nvGrpSpPr>
        <p:grpSpPr bwMode="auto">
          <a:xfrm>
            <a:off x="7143768" y="3049932"/>
            <a:ext cx="785818" cy="448092"/>
            <a:chOff x="1440" y="349"/>
            <a:chExt cx="720" cy="481"/>
          </a:xfrm>
        </p:grpSpPr>
        <p:sp>
          <p:nvSpPr>
            <p:cNvPr id="688" name="AutoShape 84"/>
            <p:cNvSpPr>
              <a:spLocks noChangeAspect="1" noChangeArrowheads="1" noTextEdit="1"/>
            </p:cNvSpPr>
            <p:nvPr/>
          </p:nvSpPr>
          <p:spPr bwMode="auto">
            <a:xfrm>
              <a:off x="1440" y="349"/>
              <a:ext cx="720" cy="4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9" name="Freeform 85"/>
            <p:cNvSpPr>
              <a:spLocks/>
            </p:cNvSpPr>
            <p:nvPr/>
          </p:nvSpPr>
          <p:spPr bwMode="auto">
            <a:xfrm>
              <a:off x="1428" y="344"/>
              <a:ext cx="733" cy="485"/>
            </a:xfrm>
            <a:custGeom>
              <a:avLst/>
              <a:gdLst>
                <a:gd name="T0" fmla="*/ 117 w 1085"/>
                <a:gd name="T1" fmla="*/ 323 h 717"/>
                <a:gd name="T2" fmla="*/ 13 w 1085"/>
                <a:gd name="T3" fmla="*/ 195 h 717"/>
                <a:gd name="T4" fmla="*/ 197 w 1085"/>
                <a:gd name="T5" fmla="*/ 72 h 717"/>
                <a:gd name="T6" fmla="*/ 381 w 1085"/>
                <a:gd name="T7" fmla="*/ 5 h 717"/>
                <a:gd name="T8" fmla="*/ 552 w 1085"/>
                <a:gd name="T9" fmla="*/ 80 h 717"/>
                <a:gd name="T10" fmla="*/ 732 w 1085"/>
                <a:gd name="T11" fmla="*/ 225 h 717"/>
                <a:gd name="T12" fmla="*/ 587 w 1085"/>
                <a:gd name="T13" fmla="*/ 359 h 717"/>
                <a:gd name="T14" fmla="*/ 310 w 1085"/>
                <a:gd name="T15" fmla="*/ 403 h 717"/>
                <a:gd name="T16" fmla="*/ 155 w 1085"/>
                <a:gd name="T17" fmla="*/ 485 h 717"/>
                <a:gd name="T18" fmla="*/ 200 w 1085"/>
                <a:gd name="T19" fmla="*/ 402 h 717"/>
                <a:gd name="T20" fmla="*/ 117 w 1085"/>
                <a:gd name="T21" fmla="*/ 323 h 717"/>
                <a:gd name="T22" fmla="*/ 117 w 1085"/>
                <a:gd name="T23" fmla="*/ 323 h 71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5" h="717">
                  <a:moveTo>
                    <a:pt x="173" y="478"/>
                  </a:moveTo>
                  <a:cubicBezTo>
                    <a:pt x="173" y="478"/>
                    <a:pt x="0" y="462"/>
                    <a:pt x="19" y="289"/>
                  </a:cubicBezTo>
                  <a:cubicBezTo>
                    <a:pt x="39" y="112"/>
                    <a:pt x="291" y="106"/>
                    <a:pt x="291" y="106"/>
                  </a:cubicBezTo>
                  <a:cubicBezTo>
                    <a:pt x="291" y="106"/>
                    <a:pt x="336" y="0"/>
                    <a:pt x="564" y="8"/>
                  </a:cubicBezTo>
                  <a:cubicBezTo>
                    <a:pt x="801" y="16"/>
                    <a:pt x="817" y="118"/>
                    <a:pt x="817" y="118"/>
                  </a:cubicBezTo>
                  <a:cubicBezTo>
                    <a:pt x="817" y="118"/>
                    <a:pt x="1082" y="90"/>
                    <a:pt x="1084" y="332"/>
                  </a:cubicBezTo>
                  <a:cubicBezTo>
                    <a:pt x="1085" y="524"/>
                    <a:pt x="869" y="530"/>
                    <a:pt x="869" y="530"/>
                  </a:cubicBezTo>
                  <a:cubicBezTo>
                    <a:pt x="869" y="530"/>
                    <a:pt x="786" y="696"/>
                    <a:pt x="459" y="596"/>
                  </a:cubicBezTo>
                  <a:cubicBezTo>
                    <a:pt x="459" y="596"/>
                    <a:pt x="332" y="689"/>
                    <a:pt x="230" y="717"/>
                  </a:cubicBezTo>
                  <a:cubicBezTo>
                    <a:pt x="230" y="717"/>
                    <a:pt x="282" y="664"/>
                    <a:pt x="296" y="595"/>
                  </a:cubicBezTo>
                  <a:cubicBezTo>
                    <a:pt x="296" y="595"/>
                    <a:pt x="190" y="599"/>
                    <a:pt x="173" y="478"/>
                  </a:cubicBezTo>
                  <a:cubicBezTo>
                    <a:pt x="173" y="478"/>
                    <a:pt x="173" y="478"/>
                    <a:pt x="173" y="478"/>
                  </a:cubicBezTo>
                  <a:close/>
                </a:path>
              </a:pathLst>
            </a:custGeom>
            <a:solidFill>
              <a:srgbClr val="4D61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0" name="Freeform 86"/>
            <p:cNvSpPr>
              <a:spLocks/>
            </p:cNvSpPr>
            <p:nvPr/>
          </p:nvSpPr>
          <p:spPr bwMode="auto">
            <a:xfrm>
              <a:off x="1574" y="505"/>
              <a:ext cx="17" cy="85"/>
            </a:xfrm>
            <a:custGeom>
              <a:avLst/>
              <a:gdLst>
                <a:gd name="T0" fmla="*/ 0 w 17"/>
                <a:gd name="T1" fmla="*/ 85 h 85"/>
                <a:gd name="T2" fmla="*/ 0 w 17"/>
                <a:gd name="T3" fmla="*/ 0 h 85"/>
                <a:gd name="T4" fmla="*/ 17 w 17"/>
                <a:gd name="T5" fmla="*/ 0 h 85"/>
                <a:gd name="T6" fmla="*/ 17 w 17"/>
                <a:gd name="T7" fmla="*/ 85 h 85"/>
                <a:gd name="T8" fmla="*/ 0 w 17"/>
                <a:gd name="T9" fmla="*/ 85 h 85"/>
                <a:gd name="T10" fmla="*/ 0 w 17"/>
                <a:gd name="T11" fmla="*/ 85 h 85"/>
                <a:gd name="T12" fmla="*/ 0 w 17"/>
                <a:gd name="T13" fmla="*/ 85 h 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" h="85">
                  <a:moveTo>
                    <a:pt x="0" y="85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85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1" name="Freeform 87"/>
            <p:cNvSpPr>
              <a:spLocks/>
            </p:cNvSpPr>
            <p:nvPr/>
          </p:nvSpPr>
          <p:spPr bwMode="auto">
            <a:xfrm>
              <a:off x="1608" y="526"/>
              <a:ext cx="57" cy="64"/>
            </a:xfrm>
            <a:custGeom>
              <a:avLst/>
              <a:gdLst>
                <a:gd name="T0" fmla="*/ 0 w 85"/>
                <a:gd name="T1" fmla="*/ 64 h 95"/>
                <a:gd name="T2" fmla="*/ 0 w 85"/>
                <a:gd name="T3" fmla="*/ 2 h 95"/>
                <a:gd name="T4" fmla="*/ 15 w 85"/>
                <a:gd name="T5" fmla="*/ 2 h 95"/>
                <a:gd name="T6" fmla="*/ 15 w 85"/>
                <a:gd name="T7" fmla="*/ 10 h 95"/>
                <a:gd name="T8" fmla="*/ 36 w 85"/>
                <a:gd name="T9" fmla="*/ 0 h 95"/>
                <a:gd name="T10" fmla="*/ 52 w 85"/>
                <a:gd name="T11" fmla="*/ 7 h 95"/>
                <a:gd name="T12" fmla="*/ 57 w 85"/>
                <a:gd name="T13" fmla="*/ 25 h 95"/>
                <a:gd name="T14" fmla="*/ 57 w 85"/>
                <a:gd name="T15" fmla="*/ 64 h 95"/>
                <a:gd name="T16" fmla="*/ 41 w 85"/>
                <a:gd name="T17" fmla="*/ 64 h 95"/>
                <a:gd name="T18" fmla="*/ 41 w 85"/>
                <a:gd name="T19" fmla="*/ 31 h 95"/>
                <a:gd name="T20" fmla="*/ 40 w 85"/>
                <a:gd name="T21" fmla="*/ 19 h 95"/>
                <a:gd name="T22" fmla="*/ 30 w 85"/>
                <a:gd name="T23" fmla="*/ 13 h 95"/>
                <a:gd name="T24" fmla="*/ 19 w 85"/>
                <a:gd name="T25" fmla="*/ 20 h 95"/>
                <a:gd name="T26" fmla="*/ 16 w 85"/>
                <a:gd name="T27" fmla="*/ 34 h 95"/>
                <a:gd name="T28" fmla="*/ 16 w 85"/>
                <a:gd name="T29" fmla="*/ 64 h 95"/>
                <a:gd name="T30" fmla="*/ 0 w 85"/>
                <a:gd name="T31" fmla="*/ 64 h 95"/>
                <a:gd name="T32" fmla="*/ 0 w 85"/>
                <a:gd name="T33" fmla="*/ 64 h 9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5" h="95">
                  <a:moveTo>
                    <a:pt x="0" y="95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9" y="5"/>
                    <a:pt x="40" y="0"/>
                    <a:pt x="53" y="0"/>
                  </a:cubicBezTo>
                  <a:cubicBezTo>
                    <a:pt x="64" y="0"/>
                    <a:pt x="72" y="4"/>
                    <a:pt x="77" y="11"/>
                  </a:cubicBezTo>
                  <a:cubicBezTo>
                    <a:pt x="82" y="17"/>
                    <a:pt x="85" y="26"/>
                    <a:pt x="85" y="37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61" y="95"/>
                    <a:pt x="61" y="95"/>
                    <a:pt x="61" y="95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1" y="37"/>
                    <a:pt x="60" y="32"/>
                    <a:pt x="59" y="28"/>
                  </a:cubicBezTo>
                  <a:cubicBezTo>
                    <a:pt x="56" y="22"/>
                    <a:pt x="52" y="19"/>
                    <a:pt x="45" y="19"/>
                  </a:cubicBezTo>
                  <a:cubicBezTo>
                    <a:pt x="38" y="19"/>
                    <a:pt x="32" y="23"/>
                    <a:pt x="28" y="29"/>
                  </a:cubicBezTo>
                  <a:cubicBezTo>
                    <a:pt x="25" y="35"/>
                    <a:pt x="24" y="42"/>
                    <a:pt x="24" y="50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2" name="Freeform 88"/>
            <p:cNvSpPr>
              <a:spLocks/>
            </p:cNvSpPr>
            <p:nvPr/>
          </p:nvSpPr>
          <p:spPr bwMode="auto">
            <a:xfrm>
              <a:off x="1675" y="509"/>
              <a:ext cx="44" cy="83"/>
            </a:xfrm>
            <a:custGeom>
              <a:avLst/>
              <a:gdLst>
                <a:gd name="T0" fmla="*/ 12 w 65"/>
                <a:gd name="T1" fmla="*/ 62 h 122"/>
                <a:gd name="T2" fmla="*/ 12 w 65"/>
                <a:gd name="T3" fmla="*/ 30 h 122"/>
                <a:gd name="T4" fmla="*/ 0 w 65"/>
                <a:gd name="T5" fmla="*/ 30 h 122"/>
                <a:gd name="T6" fmla="*/ 0 w 65"/>
                <a:gd name="T7" fmla="*/ 18 h 122"/>
                <a:gd name="T8" fmla="*/ 12 w 65"/>
                <a:gd name="T9" fmla="*/ 18 h 122"/>
                <a:gd name="T10" fmla="*/ 12 w 65"/>
                <a:gd name="T11" fmla="*/ 5 h 122"/>
                <a:gd name="T12" fmla="*/ 28 w 65"/>
                <a:gd name="T13" fmla="*/ 0 h 122"/>
                <a:gd name="T14" fmla="*/ 28 w 65"/>
                <a:gd name="T15" fmla="*/ 18 h 122"/>
                <a:gd name="T16" fmla="*/ 43 w 65"/>
                <a:gd name="T17" fmla="*/ 18 h 122"/>
                <a:gd name="T18" fmla="*/ 43 w 65"/>
                <a:gd name="T19" fmla="*/ 30 h 122"/>
                <a:gd name="T20" fmla="*/ 28 w 65"/>
                <a:gd name="T21" fmla="*/ 30 h 122"/>
                <a:gd name="T22" fmla="*/ 28 w 65"/>
                <a:gd name="T23" fmla="*/ 59 h 122"/>
                <a:gd name="T24" fmla="*/ 36 w 65"/>
                <a:gd name="T25" fmla="*/ 70 h 122"/>
                <a:gd name="T26" fmla="*/ 43 w 65"/>
                <a:gd name="T27" fmla="*/ 68 h 122"/>
                <a:gd name="T28" fmla="*/ 44 w 65"/>
                <a:gd name="T29" fmla="*/ 81 h 122"/>
                <a:gd name="T30" fmla="*/ 32 w 65"/>
                <a:gd name="T31" fmla="*/ 83 h 122"/>
                <a:gd name="T32" fmla="*/ 17 w 65"/>
                <a:gd name="T33" fmla="*/ 78 h 122"/>
                <a:gd name="T34" fmla="*/ 12 w 65"/>
                <a:gd name="T35" fmla="*/ 62 h 122"/>
                <a:gd name="T36" fmla="*/ 12 w 65"/>
                <a:gd name="T37" fmla="*/ 62 h 12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5" h="122">
                  <a:moveTo>
                    <a:pt x="18" y="91"/>
                  </a:moveTo>
                  <a:cubicBezTo>
                    <a:pt x="18" y="44"/>
                    <a:pt x="18" y="44"/>
                    <a:pt x="18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63" y="27"/>
                    <a:pt x="63" y="27"/>
                    <a:pt x="63" y="27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2" y="98"/>
                    <a:pt x="45" y="103"/>
                    <a:pt x="53" y="103"/>
                  </a:cubicBezTo>
                  <a:cubicBezTo>
                    <a:pt x="58" y="103"/>
                    <a:pt x="61" y="102"/>
                    <a:pt x="64" y="10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0" y="121"/>
                    <a:pt x="54" y="122"/>
                    <a:pt x="47" y="122"/>
                  </a:cubicBezTo>
                  <a:cubicBezTo>
                    <a:pt x="38" y="122"/>
                    <a:pt x="30" y="119"/>
                    <a:pt x="25" y="114"/>
                  </a:cubicBezTo>
                  <a:cubicBezTo>
                    <a:pt x="20" y="108"/>
                    <a:pt x="18" y="101"/>
                    <a:pt x="18" y="91"/>
                  </a:cubicBezTo>
                  <a:cubicBezTo>
                    <a:pt x="18" y="91"/>
                    <a:pt x="18" y="91"/>
                    <a:pt x="18" y="9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3" name="Freeform 89"/>
            <p:cNvSpPr>
              <a:spLocks noEditPoints="1"/>
            </p:cNvSpPr>
            <p:nvPr/>
          </p:nvSpPr>
          <p:spPr bwMode="auto">
            <a:xfrm>
              <a:off x="1725" y="526"/>
              <a:ext cx="59" cy="66"/>
            </a:xfrm>
            <a:custGeom>
              <a:avLst/>
              <a:gdLst>
                <a:gd name="T0" fmla="*/ 54 w 87"/>
                <a:gd name="T1" fmla="*/ 48 h 98"/>
                <a:gd name="T2" fmla="*/ 54 w 87"/>
                <a:gd name="T3" fmla="*/ 61 h 98"/>
                <a:gd name="T4" fmla="*/ 33 w 87"/>
                <a:gd name="T5" fmla="*/ 66 h 98"/>
                <a:gd name="T6" fmla="*/ 8 w 87"/>
                <a:gd name="T7" fmla="*/ 57 h 98"/>
                <a:gd name="T8" fmla="*/ 0 w 87"/>
                <a:gd name="T9" fmla="*/ 33 h 98"/>
                <a:gd name="T10" fmla="*/ 7 w 87"/>
                <a:gd name="T11" fmla="*/ 10 h 98"/>
                <a:gd name="T12" fmla="*/ 29 w 87"/>
                <a:gd name="T13" fmla="*/ 0 h 98"/>
                <a:gd name="T14" fmla="*/ 53 w 87"/>
                <a:gd name="T15" fmla="*/ 11 h 98"/>
                <a:gd name="T16" fmla="*/ 59 w 87"/>
                <a:gd name="T17" fmla="*/ 38 h 98"/>
                <a:gd name="T18" fmla="*/ 16 w 87"/>
                <a:gd name="T19" fmla="*/ 38 h 98"/>
                <a:gd name="T20" fmla="*/ 21 w 87"/>
                <a:gd name="T21" fmla="*/ 50 h 98"/>
                <a:gd name="T22" fmla="*/ 33 w 87"/>
                <a:gd name="T23" fmla="*/ 54 h 98"/>
                <a:gd name="T24" fmla="*/ 54 w 87"/>
                <a:gd name="T25" fmla="*/ 48 h 98"/>
                <a:gd name="T26" fmla="*/ 54 w 87"/>
                <a:gd name="T27" fmla="*/ 48 h 98"/>
                <a:gd name="T28" fmla="*/ 16 w 87"/>
                <a:gd name="T29" fmla="*/ 27 h 98"/>
                <a:gd name="T30" fmla="*/ 43 w 87"/>
                <a:gd name="T31" fmla="*/ 27 h 98"/>
                <a:gd name="T32" fmla="*/ 30 w 87"/>
                <a:gd name="T33" fmla="*/ 12 h 98"/>
                <a:gd name="T34" fmla="*/ 16 w 87"/>
                <a:gd name="T35" fmla="*/ 27 h 98"/>
                <a:gd name="T36" fmla="*/ 16 w 87"/>
                <a:gd name="T37" fmla="*/ 27 h 9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87" h="98">
                  <a:moveTo>
                    <a:pt x="80" y="71"/>
                  </a:moveTo>
                  <a:cubicBezTo>
                    <a:pt x="80" y="90"/>
                    <a:pt x="80" y="90"/>
                    <a:pt x="80" y="90"/>
                  </a:cubicBezTo>
                  <a:cubicBezTo>
                    <a:pt x="71" y="95"/>
                    <a:pt x="60" y="98"/>
                    <a:pt x="48" y="98"/>
                  </a:cubicBezTo>
                  <a:cubicBezTo>
                    <a:pt x="33" y="98"/>
                    <a:pt x="21" y="93"/>
                    <a:pt x="12" y="85"/>
                  </a:cubicBezTo>
                  <a:cubicBezTo>
                    <a:pt x="4" y="77"/>
                    <a:pt x="0" y="65"/>
                    <a:pt x="0" y="49"/>
                  </a:cubicBezTo>
                  <a:cubicBezTo>
                    <a:pt x="0" y="35"/>
                    <a:pt x="3" y="24"/>
                    <a:pt x="10" y="15"/>
                  </a:cubicBezTo>
                  <a:cubicBezTo>
                    <a:pt x="18" y="5"/>
                    <a:pt x="29" y="0"/>
                    <a:pt x="43" y="0"/>
                  </a:cubicBezTo>
                  <a:cubicBezTo>
                    <a:pt x="59" y="0"/>
                    <a:pt x="71" y="6"/>
                    <a:pt x="78" y="17"/>
                  </a:cubicBezTo>
                  <a:cubicBezTo>
                    <a:pt x="84" y="26"/>
                    <a:pt x="87" y="39"/>
                    <a:pt x="87" y="57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3" y="64"/>
                    <a:pt x="26" y="70"/>
                    <a:pt x="31" y="74"/>
                  </a:cubicBezTo>
                  <a:cubicBezTo>
                    <a:pt x="35" y="78"/>
                    <a:pt x="42" y="80"/>
                    <a:pt x="49" y="80"/>
                  </a:cubicBezTo>
                  <a:cubicBezTo>
                    <a:pt x="58" y="80"/>
                    <a:pt x="69" y="77"/>
                    <a:pt x="80" y="71"/>
                  </a:cubicBezTo>
                  <a:cubicBezTo>
                    <a:pt x="80" y="71"/>
                    <a:pt x="80" y="71"/>
                    <a:pt x="80" y="71"/>
                  </a:cubicBezTo>
                  <a:close/>
                  <a:moveTo>
                    <a:pt x="23" y="4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63" y="25"/>
                    <a:pt x="56" y="18"/>
                    <a:pt x="44" y="18"/>
                  </a:cubicBezTo>
                  <a:cubicBezTo>
                    <a:pt x="31" y="18"/>
                    <a:pt x="24" y="25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4" name="Freeform 90"/>
            <p:cNvSpPr>
              <a:spLocks/>
            </p:cNvSpPr>
            <p:nvPr/>
          </p:nvSpPr>
          <p:spPr bwMode="auto">
            <a:xfrm>
              <a:off x="1797" y="526"/>
              <a:ext cx="37" cy="64"/>
            </a:xfrm>
            <a:custGeom>
              <a:avLst/>
              <a:gdLst>
                <a:gd name="T0" fmla="*/ 0 w 55"/>
                <a:gd name="T1" fmla="*/ 64 h 95"/>
                <a:gd name="T2" fmla="*/ 0 w 55"/>
                <a:gd name="T3" fmla="*/ 2 h 95"/>
                <a:gd name="T4" fmla="*/ 15 w 55"/>
                <a:gd name="T5" fmla="*/ 2 h 95"/>
                <a:gd name="T6" fmla="*/ 15 w 55"/>
                <a:gd name="T7" fmla="*/ 16 h 95"/>
                <a:gd name="T8" fmla="*/ 21 w 55"/>
                <a:gd name="T9" fmla="*/ 5 h 95"/>
                <a:gd name="T10" fmla="*/ 32 w 55"/>
                <a:gd name="T11" fmla="*/ 0 h 95"/>
                <a:gd name="T12" fmla="*/ 37 w 55"/>
                <a:gd name="T13" fmla="*/ 1 h 95"/>
                <a:gd name="T14" fmla="*/ 37 w 55"/>
                <a:gd name="T15" fmla="*/ 17 h 95"/>
                <a:gd name="T16" fmla="*/ 30 w 55"/>
                <a:gd name="T17" fmla="*/ 15 h 95"/>
                <a:gd name="T18" fmla="*/ 18 w 55"/>
                <a:gd name="T19" fmla="*/ 25 h 95"/>
                <a:gd name="T20" fmla="*/ 16 w 55"/>
                <a:gd name="T21" fmla="*/ 41 h 95"/>
                <a:gd name="T22" fmla="*/ 16 w 55"/>
                <a:gd name="T23" fmla="*/ 64 h 95"/>
                <a:gd name="T24" fmla="*/ 0 w 55"/>
                <a:gd name="T25" fmla="*/ 64 h 95"/>
                <a:gd name="T26" fmla="*/ 0 w 55"/>
                <a:gd name="T27" fmla="*/ 64 h 9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5" h="95">
                  <a:moveTo>
                    <a:pt x="0" y="95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3" y="18"/>
                    <a:pt x="26" y="12"/>
                    <a:pt x="31" y="7"/>
                  </a:cubicBezTo>
                  <a:cubicBezTo>
                    <a:pt x="36" y="3"/>
                    <a:pt x="42" y="0"/>
                    <a:pt x="48" y="0"/>
                  </a:cubicBezTo>
                  <a:cubicBezTo>
                    <a:pt x="51" y="0"/>
                    <a:pt x="53" y="1"/>
                    <a:pt x="55" y="1"/>
                  </a:cubicBezTo>
                  <a:cubicBezTo>
                    <a:pt x="55" y="25"/>
                    <a:pt x="55" y="25"/>
                    <a:pt x="55" y="25"/>
                  </a:cubicBezTo>
                  <a:cubicBezTo>
                    <a:pt x="53" y="24"/>
                    <a:pt x="49" y="23"/>
                    <a:pt x="44" y="23"/>
                  </a:cubicBezTo>
                  <a:cubicBezTo>
                    <a:pt x="36" y="23"/>
                    <a:pt x="30" y="28"/>
                    <a:pt x="27" y="37"/>
                  </a:cubicBezTo>
                  <a:cubicBezTo>
                    <a:pt x="25" y="43"/>
                    <a:pt x="24" y="51"/>
                    <a:pt x="24" y="61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5" name="Freeform 91"/>
            <p:cNvSpPr>
              <a:spLocks/>
            </p:cNvSpPr>
            <p:nvPr/>
          </p:nvSpPr>
          <p:spPr bwMode="auto">
            <a:xfrm>
              <a:off x="1844" y="526"/>
              <a:ext cx="58" cy="64"/>
            </a:xfrm>
            <a:custGeom>
              <a:avLst/>
              <a:gdLst>
                <a:gd name="T0" fmla="*/ 0 w 85"/>
                <a:gd name="T1" fmla="*/ 64 h 95"/>
                <a:gd name="T2" fmla="*/ 0 w 85"/>
                <a:gd name="T3" fmla="*/ 2 h 95"/>
                <a:gd name="T4" fmla="*/ 16 w 85"/>
                <a:gd name="T5" fmla="*/ 2 h 95"/>
                <a:gd name="T6" fmla="*/ 16 w 85"/>
                <a:gd name="T7" fmla="*/ 10 h 95"/>
                <a:gd name="T8" fmla="*/ 36 w 85"/>
                <a:gd name="T9" fmla="*/ 0 h 95"/>
                <a:gd name="T10" fmla="*/ 53 w 85"/>
                <a:gd name="T11" fmla="*/ 7 h 95"/>
                <a:gd name="T12" fmla="*/ 58 w 85"/>
                <a:gd name="T13" fmla="*/ 25 h 95"/>
                <a:gd name="T14" fmla="*/ 58 w 85"/>
                <a:gd name="T15" fmla="*/ 64 h 95"/>
                <a:gd name="T16" fmla="*/ 42 w 85"/>
                <a:gd name="T17" fmla="*/ 64 h 95"/>
                <a:gd name="T18" fmla="*/ 42 w 85"/>
                <a:gd name="T19" fmla="*/ 31 h 95"/>
                <a:gd name="T20" fmla="*/ 40 w 85"/>
                <a:gd name="T21" fmla="*/ 19 h 95"/>
                <a:gd name="T22" fmla="*/ 31 w 85"/>
                <a:gd name="T23" fmla="*/ 13 h 95"/>
                <a:gd name="T24" fmla="*/ 20 w 85"/>
                <a:gd name="T25" fmla="*/ 20 h 95"/>
                <a:gd name="T26" fmla="*/ 16 w 85"/>
                <a:gd name="T27" fmla="*/ 34 h 95"/>
                <a:gd name="T28" fmla="*/ 16 w 85"/>
                <a:gd name="T29" fmla="*/ 64 h 95"/>
                <a:gd name="T30" fmla="*/ 0 w 85"/>
                <a:gd name="T31" fmla="*/ 64 h 95"/>
                <a:gd name="T32" fmla="*/ 0 w 85"/>
                <a:gd name="T33" fmla="*/ 64 h 9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5" h="95">
                  <a:moveTo>
                    <a:pt x="0" y="95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30" y="5"/>
                    <a:pt x="40" y="0"/>
                    <a:pt x="53" y="0"/>
                  </a:cubicBezTo>
                  <a:cubicBezTo>
                    <a:pt x="64" y="0"/>
                    <a:pt x="72" y="4"/>
                    <a:pt x="78" y="11"/>
                  </a:cubicBezTo>
                  <a:cubicBezTo>
                    <a:pt x="83" y="17"/>
                    <a:pt x="85" y="26"/>
                    <a:pt x="85" y="37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61" y="95"/>
                    <a:pt x="61" y="95"/>
                    <a:pt x="61" y="95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1" y="37"/>
                    <a:pt x="60" y="32"/>
                    <a:pt x="59" y="28"/>
                  </a:cubicBezTo>
                  <a:cubicBezTo>
                    <a:pt x="57" y="22"/>
                    <a:pt x="52" y="19"/>
                    <a:pt x="45" y="19"/>
                  </a:cubicBezTo>
                  <a:cubicBezTo>
                    <a:pt x="38" y="19"/>
                    <a:pt x="32" y="23"/>
                    <a:pt x="29" y="29"/>
                  </a:cubicBezTo>
                  <a:cubicBezTo>
                    <a:pt x="26" y="35"/>
                    <a:pt x="24" y="42"/>
                    <a:pt x="24" y="50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" name="Freeform 92"/>
            <p:cNvSpPr>
              <a:spLocks noEditPoints="1"/>
            </p:cNvSpPr>
            <p:nvPr/>
          </p:nvSpPr>
          <p:spPr bwMode="auto">
            <a:xfrm>
              <a:off x="1915" y="526"/>
              <a:ext cx="58" cy="66"/>
            </a:xfrm>
            <a:custGeom>
              <a:avLst/>
              <a:gdLst>
                <a:gd name="T0" fmla="*/ 53 w 87"/>
                <a:gd name="T1" fmla="*/ 48 h 98"/>
                <a:gd name="T2" fmla="*/ 53 w 87"/>
                <a:gd name="T3" fmla="*/ 61 h 98"/>
                <a:gd name="T4" fmla="*/ 32 w 87"/>
                <a:gd name="T5" fmla="*/ 66 h 98"/>
                <a:gd name="T6" fmla="*/ 9 w 87"/>
                <a:gd name="T7" fmla="*/ 57 h 98"/>
                <a:gd name="T8" fmla="*/ 0 w 87"/>
                <a:gd name="T9" fmla="*/ 33 h 98"/>
                <a:gd name="T10" fmla="*/ 7 w 87"/>
                <a:gd name="T11" fmla="*/ 10 h 98"/>
                <a:gd name="T12" fmla="*/ 29 w 87"/>
                <a:gd name="T13" fmla="*/ 0 h 98"/>
                <a:gd name="T14" fmla="*/ 52 w 87"/>
                <a:gd name="T15" fmla="*/ 11 h 98"/>
                <a:gd name="T16" fmla="*/ 58 w 87"/>
                <a:gd name="T17" fmla="*/ 38 h 98"/>
                <a:gd name="T18" fmla="*/ 15 w 87"/>
                <a:gd name="T19" fmla="*/ 38 h 98"/>
                <a:gd name="T20" fmla="*/ 21 w 87"/>
                <a:gd name="T21" fmla="*/ 50 h 98"/>
                <a:gd name="T22" fmla="*/ 33 w 87"/>
                <a:gd name="T23" fmla="*/ 54 h 98"/>
                <a:gd name="T24" fmla="*/ 53 w 87"/>
                <a:gd name="T25" fmla="*/ 48 h 98"/>
                <a:gd name="T26" fmla="*/ 53 w 87"/>
                <a:gd name="T27" fmla="*/ 48 h 98"/>
                <a:gd name="T28" fmla="*/ 15 w 87"/>
                <a:gd name="T29" fmla="*/ 27 h 98"/>
                <a:gd name="T30" fmla="*/ 43 w 87"/>
                <a:gd name="T31" fmla="*/ 27 h 98"/>
                <a:gd name="T32" fmla="*/ 29 w 87"/>
                <a:gd name="T33" fmla="*/ 12 h 98"/>
                <a:gd name="T34" fmla="*/ 15 w 87"/>
                <a:gd name="T35" fmla="*/ 27 h 98"/>
                <a:gd name="T36" fmla="*/ 15 w 87"/>
                <a:gd name="T37" fmla="*/ 27 h 9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87" h="98">
                  <a:moveTo>
                    <a:pt x="80" y="71"/>
                  </a:moveTo>
                  <a:cubicBezTo>
                    <a:pt x="80" y="90"/>
                    <a:pt x="80" y="90"/>
                    <a:pt x="80" y="90"/>
                  </a:cubicBezTo>
                  <a:cubicBezTo>
                    <a:pt x="71" y="95"/>
                    <a:pt x="61" y="98"/>
                    <a:pt x="48" y="98"/>
                  </a:cubicBezTo>
                  <a:cubicBezTo>
                    <a:pt x="33" y="98"/>
                    <a:pt x="21" y="93"/>
                    <a:pt x="13" y="85"/>
                  </a:cubicBezTo>
                  <a:cubicBezTo>
                    <a:pt x="4" y="77"/>
                    <a:pt x="0" y="65"/>
                    <a:pt x="0" y="49"/>
                  </a:cubicBezTo>
                  <a:cubicBezTo>
                    <a:pt x="0" y="35"/>
                    <a:pt x="3" y="24"/>
                    <a:pt x="10" y="15"/>
                  </a:cubicBezTo>
                  <a:cubicBezTo>
                    <a:pt x="18" y="5"/>
                    <a:pt x="29" y="0"/>
                    <a:pt x="43" y="0"/>
                  </a:cubicBezTo>
                  <a:cubicBezTo>
                    <a:pt x="59" y="0"/>
                    <a:pt x="71" y="6"/>
                    <a:pt x="78" y="17"/>
                  </a:cubicBezTo>
                  <a:cubicBezTo>
                    <a:pt x="84" y="26"/>
                    <a:pt x="87" y="39"/>
                    <a:pt x="87" y="57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3" y="64"/>
                    <a:pt x="26" y="70"/>
                    <a:pt x="31" y="74"/>
                  </a:cubicBezTo>
                  <a:cubicBezTo>
                    <a:pt x="36" y="78"/>
                    <a:pt x="42" y="80"/>
                    <a:pt x="49" y="80"/>
                  </a:cubicBezTo>
                  <a:cubicBezTo>
                    <a:pt x="59" y="80"/>
                    <a:pt x="69" y="77"/>
                    <a:pt x="80" y="71"/>
                  </a:cubicBezTo>
                  <a:cubicBezTo>
                    <a:pt x="80" y="71"/>
                    <a:pt x="80" y="71"/>
                    <a:pt x="80" y="71"/>
                  </a:cubicBezTo>
                  <a:close/>
                  <a:moveTo>
                    <a:pt x="23" y="4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63" y="25"/>
                    <a:pt x="57" y="18"/>
                    <a:pt x="44" y="18"/>
                  </a:cubicBezTo>
                  <a:cubicBezTo>
                    <a:pt x="31" y="18"/>
                    <a:pt x="24" y="25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" name="Freeform 93"/>
            <p:cNvSpPr>
              <a:spLocks/>
            </p:cNvSpPr>
            <p:nvPr/>
          </p:nvSpPr>
          <p:spPr bwMode="auto">
            <a:xfrm>
              <a:off x="1979" y="509"/>
              <a:ext cx="44" cy="83"/>
            </a:xfrm>
            <a:custGeom>
              <a:avLst/>
              <a:gdLst>
                <a:gd name="T0" fmla="*/ 12 w 65"/>
                <a:gd name="T1" fmla="*/ 62 h 122"/>
                <a:gd name="T2" fmla="*/ 12 w 65"/>
                <a:gd name="T3" fmla="*/ 30 h 122"/>
                <a:gd name="T4" fmla="*/ 0 w 65"/>
                <a:gd name="T5" fmla="*/ 30 h 122"/>
                <a:gd name="T6" fmla="*/ 0 w 65"/>
                <a:gd name="T7" fmla="*/ 18 h 122"/>
                <a:gd name="T8" fmla="*/ 12 w 65"/>
                <a:gd name="T9" fmla="*/ 18 h 122"/>
                <a:gd name="T10" fmla="*/ 12 w 65"/>
                <a:gd name="T11" fmla="*/ 5 h 122"/>
                <a:gd name="T12" fmla="*/ 28 w 65"/>
                <a:gd name="T13" fmla="*/ 0 h 122"/>
                <a:gd name="T14" fmla="*/ 28 w 65"/>
                <a:gd name="T15" fmla="*/ 18 h 122"/>
                <a:gd name="T16" fmla="*/ 43 w 65"/>
                <a:gd name="T17" fmla="*/ 18 h 122"/>
                <a:gd name="T18" fmla="*/ 43 w 65"/>
                <a:gd name="T19" fmla="*/ 30 h 122"/>
                <a:gd name="T20" fmla="*/ 28 w 65"/>
                <a:gd name="T21" fmla="*/ 30 h 122"/>
                <a:gd name="T22" fmla="*/ 28 w 65"/>
                <a:gd name="T23" fmla="*/ 59 h 122"/>
                <a:gd name="T24" fmla="*/ 37 w 65"/>
                <a:gd name="T25" fmla="*/ 70 h 122"/>
                <a:gd name="T26" fmla="*/ 44 w 65"/>
                <a:gd name="T27" fmla="*/ 68 h 122"/>
                <a:gd name="T28" fmla="*/ 44 w 65"/>
                <a:gd name="T29" fmla="*/ 81 h 122"/>
                <a:gd name="T30" fmla="*/ 32 w 65"/>
                <a:gd name="T31" fmla="*/ 83 h 122"/>
                <a:gd name="T32" fmla="*/ 18 w 65"/>
                <a:gd name="T33" fmla="*/ 78 h 122"/>
                <a:gd name="T34" fmla="*/ 12 w 65"/>
                <a:gd name="T35" fmla="*/ 62 h 122"/>
                <a:gd name="T36" fmla="*/ 12 w 65"/>
                <a:gd name="T37" fmla="*/ 62 h 12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5" h="122">
                  <a:moveTo>
                    <a:pt x="18" y="91"/>
                  </a:moveTo>
                  <a:cubicBezTo>
                    <a:pt x="18" y="44"/>
                    <a:pt x="18" y="44"/>
                    <a:pt x="18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64" y="44"/>
                    <a:pt x="64" y="44"/>
                    <a:pt x="64" y="44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2" y="98"/>
                    <a:pt x="46" y="103"/>
                    <a:pt x="54" y="103"/>
                  </a:cubicBezTo>
                  <a:cubicBezTo>
                    <a:pt x="58" y="103"/>
                    <a:pt x="62" y="102"/>
                    <a:pt x="65" y="10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0" y="121"/>
                    <a:pt x="54" y="122"/>
                    <a:pt x="47" y="122"/>
                  </a:cubicBezTo>
                  <a:cubicBezTo>
                    <a:pt x="38" y="122"/>
                    <a:pt x="31" y="119"/>
                    <a:pt x="26" y="114"/>
                  </a:cubicBezTo>
                  <a:cubicBezTo>
                    <a:pt x="21" y="108"/>
                    <a:pt x="18" y="101"/>
                    <a:pt x="18" y="91"/>
                  </a:cubicBezTo>
                  <a:cubicBezTo>
                    <a:pt x="18" y="91"/>
                    <a:pt x="18" y="91"/>
                    <a:pt x="18" y="9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98" name="Group 156"/>
          <p:cNvGrpSpPr>
            <a:grpSpLocks noChangeAspect="1"/>
          </p:cNvGrpSpPr>
          <p:nvPr/>
        </p:nvGrpSpPr>
        <p:grpSpPr bwMode="auto">
          <a:xfrm>
            <a:off x="5643570" y="1340768"/>
            <a:ext cx="649287" cy="552885"/>
            <a:chOff x="4812" y="386"/>
            <a:chExt cx="455" cy="649"/>
          </a:xfrm>
        </p:grpSpPr>
        <p:sp>
          <p:nvSpPr>
            <p:cNvPr id="699" name="AutoShape 157"/>
            <p:cNvSpPr>
              <a:spLocks noChangeAspect="1" noChangeArrowheads="1" noTextEdit="1"/>
            </p:cNvSpPr>
            <p:nvPr/>
          </p:nvSpPr>
          <p:spPr bwMode="auto">
            <a:xfrm>
              <a:off x="4813" y="386"/>
              <a:ext cx="453" cy="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0" name="Freeform 158"/>
            <p:cNvSpPr>
              <a:spLocks/>
            </p:cNvSpPr>
            <p:nvPr/>
          </p:nvSpPr>
          <p:spPr bwMode="auto">
            <a:xfrm>
              <a:off x="4979" y="470"/>
              <a:ext cx="288" cy="549"/>
            </a:xfrm>
            <a:custGeom>
              <a:avLst/>
              <a:gdLst>
                <a:gd name="T0" fmla="*/ 1 w 288"/>
                <a:gd name="T1" fmla="*/ 166 h 549"/>
                <a:gd name="T2" fmla="*/ 288 w 288"/>
                <a:gd name="T3" fmla="*/ 0 h 549"/>
                <a:gd name="T4" fmla="*/ 286 w 288"/>
                <a:gd name="T5" fmla="*/ 383 h 549"/>
                <a:gd name="T6" fmla="*/ 0 w 288"/>
                <a:gd name="T7" fmla="*/ 549 h 549"/>
                <a:gd name="T8" fmla="*/ 1 w 288"/>
                <a:gd name="T9" fmla="*/ 166 h 549"/>
                <a:gd name="T10" fmla="*/ 1 w 288"/>
                <a:gd name="T11" fmla="*/ 166 h 549"/>
                <a:gd name="T12" fmla="*/ 1 w 288"/>
                <a:gd name="T13" fmla="*/ 166 h 549"/>
                <a:gd name="T14" fmla="*/ 1 w 288"/>
                <a:gd name="T15" fmla="*/ 166 h 54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88" h="549">
                  <a:moveTo>
                    <a:pt x="1" y="166"/>
                  </a:moveTo>
                  <a:lnTo>
                    <a:pt x="288" y="0"/>
                  </a:lnTo>
                  <a:lnTo>
                    <a:pt x="286" y="383"/>
                  </a:lnTo>
                  <a:lnTo>
                    <a:pt x="0" y="549"/>
                  </a:lnTo>
                  <a:lnTo>
                    <a:pt x="1" y="166"/>
                  </a:lnTo>
                  <a:close/>
                </a:path>
              </a:pathLst>
            </a:custGeom>
            <a:solidFill>
              <a:srgbClr val="1D297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1" name="Freeform 159"/>
            <p:cNvSpPr>
              <a:spLocks/>
            </p:cNvSpPr>
            <p:nvPr/>
          </p:nvSpPr>
          <p:spPr bwMode="auto">
            <a:xfrm>
              <a:off x="4834" y="387"/>
              <a:ext cx="433" cy="249"/>
            </a:xfrm>
            <a:custGeom>
              <a:avLst/>
              <a:gdLst>
                <a:gd name="T0" fmla="*/ 0 w 433"/>
                <a:gd name="T1" fmla="*/ 165 h 249"/>
                <a:gd name="T2" fmla="*/ 286 w 433"/>
                <a:gd name="T3" fmla="*/ 0 h 249"/>
                <a:gd name="T4" fmla="*/ 433 w 433"/>
                <a:gd name="T5" fmla="*/ 83 h 249"/>
                <a:gd name="T6" fmla="*/ 146 w 433"/>
                <a:gd name="T7" fmla="*/ 249 h 249"/>
                <a:gd name="T8" fmla="*/ 0 w 433"/>
                <a:gd name="T9" fmla="*/ 165 h 249"/>
                <a:gd name="T10" fmla="*/ 0 w 433"/>
                <a:gd name="T11" fmla="*/ 165 h 249"/>
                <a:gd name="T12" fmla="*/ 0 w 433"/>
                <a:gd name="T13" fmla="*/ 165 h 249"/>
                <a:gd name="T14" fmla="*/ 0 w 433"/>
                <a:gd name="T15" fmla="*/ 165 h 24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33" h="249">
                  <a:moveTo>
                    <a:pt x="0" y="165"/>
                  </a:moveTo>
                  <a:lnTo>
                    <a:pt x="286" y="0"/>
                  </a:lnTo>
                  <a:lnTo>
                    <a:pt x="433" y="83"/>
                  </a:lnTo>
                  <a:lnTo>
                    <a:pt x="146" y="249"/>
                  </a:lnTo>
                  <a:lnTo>
                    <a:pt x="0" y="165"/>
                  </a:lnTo>
                  <a:close/>
                </a:path>
              </a:pathLst>
            </a:custGeom>
            <a:solidFill>
              <a:srgbClr val="4D61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2" name="Freeform 160"/>
            <p:cNvSpPr>
              <a:spLocks/>
            </p:cNvSpPr>
            <p:nvPr/>
          </p:nvSpPr>
          <p:spPr bwMode="auto">
            <a:xfrm>
              <a:off x="4832" y="552"/>
              <a:ext cx="148" cy="467"/>
            </a:xfrm>
            <a:custGeom>
              <a:avLst/>
              <a:gdLst>
                <a:gd name="T0" fmla="*/ 148 w 148"/>
                <a:gd name="T1" fmla="*/ 84 h 467"/>
                <a:gd name="T2" fmla="*/ 147 w 148"/>
                <a:gd name="T3" fmla="*/ 467 h 467"/>
                <a:gd name="T4" fmla="*/ 0 w 148"/>
                <a:gd name="T5" fmla="*/ 383 h 467"/>
                <a:gd name="T6" fmla="*/ 2 w 148"/>
                <a:gd name="T7" fmla="*/ 0 h 467"/>
                <a:gd name="T8" fmla="*/ 148 w 148"/>
                <a:gd name="T9" fmla="*/ 84 h 467"/>
                <a:gd name="T10" fmla="*/ 148 w 148"/>
                <a:gd name="T11" fmla="*/ 84 h 467"/>
                <a:gd name="T12" fmla="*/ 148 w 148"/>
                <a:gd name="T13" fmla="*/ 84 h 467"/>
                <a:gd name="T14" fmla="*/ 148 w 148"/>
                <a:gd name="T15" fmla="*/ 84 h 46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8" h="467">
                  <a:moveTo>
                    <a:pt x="148" y="84"/>
                  </a:moveTo>
                  <a:lnTo>
                    <a:pt x="147" y="467"/>
                  </a:lnTo>
                  <a:lnTo>
                    <a:pt x="0" y="383"/>
                  </a:lnTo>
                  <a:lnTo>
                    <a:pt x="2" y="0"/>
                  </a:lnTo>
                  <a:lnTo>
                    <a:pt x="148" y="84"/>
                  </a:lnTo>
                  <a:close/>
                </a:path>
              </a:pathLst>
            </a:custGeom>
            <a:solidFill>
              <a:srgbClr val="36458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3" name="Freeform 161"/>
            <p:cNvSpPr>
              <a:spLocks/>
            </p:cNvSpPr>
            <p:nvPr/>
          </p:nvSpPr>
          <p:spPr bwMode="auto">
            <a:xfrm>
              <a:off x="4851" y="933"/>
              <a:ext cx="14" cy="17"/>
            </a:xfrm>
            <a:custGeom>
              <a:avLst/>
              <a:gdLst>
                <a:gd name="T0" fmla="*/ 0 w 14"/>
                <a:gd name="T1" fmla="*/ 8 h 17"/>
                <a:gd name="T2" fmla="*/ 14 w 14"/>
                <a:gd name="T3" fmla="*/ 0 h 17"/>
                <a:gd name="T4" fmla="*/ 14 w 14"/>
                <a:gd name="T5" fmla="*/ 9 h 17"/>
                <a:gd name="T6" fmla="*/ 0 w 14"/>
                <a:gd name="T7" fmla="*/ 17 h 17"/>
                <a:gd name="T8" fmla="*/ 0 w 14"/>
                <a:gd name="T9" fmla="*/ 8 h 17"/>
                <a:gd name="T10" fmla="*/ 0 w 14"/>
                <a:gd name="T11" fmla="*/ 8 h 17"/>
                <a:gd name="T12" fmla="*/ 0 w 14"/>
                <a:gd name="T13" fmla="*/ 8 h 17"/>
                <a:gd name="T14" fmla="*/ 0 w 14"/>
                <a:gd name="T15" fmla="*/ 8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" h="17">
                  <a:moveTo>
                    <a:pt x="0" y="8"/>
                  </a:moveTo>
                  <a:lnTo>
                    <a:pt x="14" y="0"/>
                  </a:lnTo>
                  <a:lnTo>
                    <a:pt x="14" y="9"/>
                  </a:lnTo>
                  <a:lnTo>
                    <a:pt x="0" y="17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1D297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4" name="Freeform 162"/>
            <p:cNvSpPr>
              <a:spLocks/>
            </p:cNvSpPr>
            <p:nvPr/>
          </p:nvSpPr>
          <p:spPr bwMode="auto">
            <a:xfrm>
              <a:off x="4851" y="916"/>
              <a:ext cx="14" cy="18"/>
            </a:xfrm>
            <a:custGeom>
              <a:avLst/>
              <a:gdLst>
                <a:gd name="T0" fmla="*/ 0 w 14"/>
                <a:gd name="T1" fmla="*/ 9 h 18"/>
                <a:gd name="T2" fmla="*/ 14 w 14"/>
                <a:gd name="T3" fmla="*/ 0 h 18"/>
                <a:gd name="T4" fmla="*/ 14 w 14"/>
                <a:gd name="T5" fmla="*/ 9 h 18"/>
                <a:gd name="T6" fmla="*/ 0 w 14"/>
                <a:gd name="T7" fmla="*/ 18 h 18"/>
                <a:gd name="T8" fmla="*/ 0 w 14"/>
                <a:gd name="T9" fmla="*/ 9 h 18"/>
                <a:gd name="T10" fmla="*/ 0 w 14"/>
                <a:gd name="T11" fmla="*/ 9 h 18"/>
                <a:gd name="T12" fmla="*/ 0 w 14"/>
                <a:gd name="T13" fmla="*/ 9 h 18"/>
                <a:gd name="T14" fmla="*/ 0 w 14"/>
                <a:gd name="T15" fmla="*/ 9 h 1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" h="18">
                  <a:moveTo>
                    <a:pt x="0" y="9"/>
                  </a:moveTo>
                  <a:lnTo>
                    <a:pt x="14" y="0"/>
                  </a:lnTo>
                  <a:lnTo>
                    <a:pt x="14" y="9"/>
                  </a:lnTo>
                  <a:lnTo>
                    <a:pt x="0" y="18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1D297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5" name="Freeform 163"/>
            <p:cNvSpPr>
              <a:spLocks/>
            </p:cNvSpPr>
            <p:nvPr/>
          </p:nvSpPr>
          <p:spPr bwMode="auto">
            <a:xfrm>
              <a:off x="4851" y="900"/>
              <a:ext cx="14" cy="17"/>
            </a:xfrm>
            <a:custGeom>
              <a:avLst/>
              <a:gdLst>
                <a:gd name="T0" fmla="*/ 0 w 14"/>
                <a:gd name="T1" fmla="*/ 8 h 17"/>
                <a:gd name="T2" fmla="*/ 14 w 14"/>
                <a:gd name="T3" fmla="*/ 0 h 17"/>
                <a:gd name="T4" fmla="*/ 14 w 14"/>
                <a:gd name="T5" fmla="*/ 9 h 17"/>
                <a:gd name="T6" fmla="*/ 0 w 14"/>
                <a:gd name="T7" fmla="*/ 17 h 17"/>
                <a:gd name="T8" fmla="*/ 0 w 14"/>
                <a:gd name="T9" fmla="*/ 8 h 17"/>
                <a:gd name="T10" fmla="*/ 0 w 14"/>
                <a:gd name="T11" fmla="*/ 8 h 17"/>
                <a:gd name="T12" fmla="*/ 0 w 14"/>
                <a:gd name="T13" fmla="*/ 8 h 17"/>
                <a:gd name="T14" fmla="*/ 0 w 14"/>
                <a:gd name="T15" fmla="*/ 8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" h="17">
                  <a:moveTo>
                    <a:pt x="0" y="8"/>
                  </a:moveTo>
                  <a:lnTo>
                    <a:pt x="14" y="0"/>
                  </a:lnTo>
                  <a:lnTo>
                    <a:pt x="14" y="9"/>
                  </a:lnTo>
                  <a:lnTo>
                    <a:pt x="0" y="17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1D297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" name="Freeform 164"/>
            <p:cNvSpPr>
              <a:spLocks/>
            </p:cNvSpPr>
            <p:nvPr/>
          </p:nvSpPr>
          <p:spPr bwMode="auto">
            <a:xfrm>
              <a:off x="4851" y="884"/>
              <a:ext cx="14" cy="17"/>
            </a:xfrm>
            <a:custGeom>
              <a:avLst/>
              <a:gdLst>
                <a:gd name="T0" fmla="*/ 0 w 14"/>
                <a:gd name="T1" fmla="*/ 8 h 17"/>
                <a:gd name="T2" fmla="*/ 14 w 14"/>
                <a:gd name="T3" fmla="*/ 0 h 17"/>
                <a:gd name="T4" fmla="*/ 14 w 14"/>
                <a:gd name="T5" fmla="*/ 8 h 17"/>
                <a:gd name="T6" fmla="*/ 0 w 14"/>
                <a:gd name="T7" fmla="*/ 17 h 17"/>
                <a:gd name="T8" fmla="*/ 0 w 14"/>
                <a:gd name="T9" fmla="*/ 8 h 17"/>
                <a:gd name="T10" fmla="*/ 0 w 14"/>
                <a:gd name="T11" fmla="*/ 8 h 17"/>
                <a:gd name="T12" fmla="*/ 0 w 14"/>
                <a:gd name="T13" fmla="*/ 8 h 17"/>
                <a:gd name="T14" fmla="*/ 0 w 14"/>
                <a:gd name="T15" fmla="*/ 8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" h="17">
                  <a:moveTo>
                    <a:pt x="0" y="8"/>
                  </a:moveTo>
                  <a:lnTo>
                    <a:pt x="14" y="0"/>
                  </a:lnTo>
                  <a:lnTo>
                    <a:pt x="14" y="8"/>
                  </a:lnTo>
                  <a:lnTo>
                    <a:pt x="0" y="17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1D297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" name="Freeform 165"/>
            <p:cNvSpPr>
              <a:spLocks/>
            </p:cNvSpPr>
            <p:nvPr/>
          </p:nvSpPr>
          <p:spPr bwMode="auto">
            <a:xfrm>
              <a:off x="4851" y="867"/>
              <a:ext cx="14" cy="17"/>
            </a:xfrm>
            <a:custGeom>
              <a:avLst/>
              <a:gdLst>
                <a:gd name="T0" fmla="*/ 0 w 14"/>
                <a:gd name="T1" fmla="*/ 8 h 17"/>
                <a:gd name="T2" fmla="*/ 14 w 14"/>
                <a:gd name="T3" fmla="*/ 0 h 17"/>
                <a:gd name="T4" fmla="*/ 14 w 14"/>
                <a:gd name="T5" fmla="*/ 9 h 17"/>
                <a:gd name="T6" fmla="*/ 0 w 14"/>
                <a:gd name="T7" fmla="*/ 17 h 17"/>
                <a:gd name="T8" fmla="*/ 0 w 14"/>
                <a:gd name="T9" fmla="*/ 8 h 17"/>
                <a:gd name="T10" fmla="*/ 0 w 14"/>
                <a:gd name="T11" fmla="*/ 8 h 17"/>
                <a:gd name="T12" fmla="*/ 0 w 14"/>
                <a:gd name="T13" fmla="*/ 8 h 17"/>
                <a:gd name="T14" fmla="*/ 0 w 14"/>
                <a:gd name="T15" fmla="*/ 8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" h="17">
                  <a:moveTo>
                    <a:pt x="0" y="8"/>
                  </a:moveTo>
                  <a:lnTo>
                    <a:pt x="14" y="0"/>
                  </a:lnTo>
                  <a:lnTo>
                    <a:pt x="14" y="9"/>
                  </a:lnTo>
                  <a:lnTo>
                    <a:pt x="0" y="17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1D297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" name="Freeform 166"/>
            <p:cNvSpPr>
              <a:spLocks/>
            </p:cNvSpPr>
            <p:nvPr/>
          </p:nvSpPr>
          <p:spPr bwMode="auto">
            <a:xfrm>
              <a:off x="4851" y="851"/>
              <a:ext cx="14" cy="16"/>
            </a:xfrm>
            <a:custGeom>
              <a:avLst/>
              <a:gdLst>
                <a:gd name="T0" fmla="*/ 0 w 14"/>
                <a:gd name="T1" fmla="*/ 8 h 16"/>
                <a:gd name="T2" fmla="*/ 14 w 14"/>
                <a:gd name="T3" fmla="*/ 0 h 16"/>
                <a:gd name="T4" fmla="*/ 14 w 14"/>
                <a:gd name="T5" fmla="*/ 9 h 16"/>
                <a:gd name="T6" fmla="*/ 0 w 14"/>
                <a:gd name="T7" fmla="*/ 16 h 16"/>
                <a:gd name="T8" fmla="*/ 0 w 14"/>
                <a:gd name="T9" fmla="*/ 8 h 16"/>
                <a:gd name="T10" fmla="*/ 0 w 14"/>
                <a:gd name="T11" fmla="*/ 8 h 16"/>
                <a:gd name="T12" fmla="*/ 0 w 14"/>
                <a:gd name="T13" fmla="*/ 8 h 16"/>
                <a:gd name="T14" fmla="*/ 0 w 14"/>
                <a:gd name="T15" fmla="*/ 8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" h="16">
                  <a:moveTo>
                    <a:pt x="0" y="8"/>
                  </a:moveTo>
                  <a:lnTo>
                    <a:pt x="14" y="0"/>
                  </a:lnTo>
                  <a:lnTo>
                    <a:pt x="14" y="9"/>
                  </a:lnTo>
                  <a:lnTo>
                    <a:pt x="0" y="1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1D297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9" name="Freeform 167"/>
            <p:cNvSpPr>
              <a:spLocks/>
            </p:cNvSpPr>
            <p:nvPr/>
          </p:nvSpPr>
          <p:spPr bwMode="auto">
            <a:xfrm>
              <a:off x="4959" y="1004"/>
              <a:ext cx="14" cy="30"/>
            </a:xfrm>
            <a:custGeom>
              <a:avLst/>
              <a:gdLst>
                <a:gd name="T0" fmla="*/ 0 w 14"/>
                <a:gd name="T1" fmla="*/ 8 h 30"/>
                <a:gd name="T2" fmla="*/ 14 w 14"/>
                <a:gd name="T3" fmla="*/ 0 h 30"/>
                <a:gd name="T4" fmla="*/ 14 w 14"/>
                <a:gd name="T5" fmla="*/ 22 h 30"/>
                <a:gd name="T6" fmla="*/ 0 w 14"/>
                <a:gd name="T7" fmla="*/ 30 h 30"/>
                <a:gd name="T8" fmla="*/ 0 w 14"/>
                <a:gd name="T9" fmla="*/ 8 h 30"/>
                <a:gd name="T10" fmla="*/ 0 w 14"/>
                <a:gd name="T11" fmla="*/ 8 h 30"/>
                <a:gd name="T12" fmla="*/ 0 w 14"/>
                <a:gd name="T13" fmla="*/ 8 h 30"/>
                <a:gd name="T14" fmla="*/ 0 w 14"/>
                <a:gd name="T15" fmla="*/ 8 h 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" h="30">
                  <a:moveTo>
                    <a:pt x="0" y="8"/>
                  </a:moveTo>
                  <a:lnTo>
                    <a:pt x="14" y="0"/>
                  </a:lnTo>
                  <a:lnTo>
                    <a:pt x="14" y="22"/>
                  </a:lnTo>
                  <a:lnTo>
                    <a:pt x="0" y="3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1D297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0" name="Freeform 168"/>
            <p:cNvSpPr>
              <a:spLocks/>
            </p:cNvSpPr>
            <p:nvPr/>
          </p:nvSpPr>
          <p:spPr bwMode="auto">
            <a:xfrm>
              <a:off x="4851" y="942"/>
              <a:ext cx="122" cy="70"/>
            </a:xfrm>
            <a:custGeom>
              <a:avLst/>
              <a:gdLst>
                <a:gd name="T0" fmla="*/ 0 w 122"/>
                <a:gd name="T1" fmla="*/ 8 h 70"/>
                <a:gd name="T2" fmla="*/ 14 w 122"/>
                <a:gd name="T3" fmla="*/ 0 h 70"/>
                <a:gd name="T4" fmla="*/ 122 w 122"/>
                <a:gd name="T5" fmla="*/ 62 h 70"/>
                <a:gd name="T6" fmla="*/ 108 w 122"/>
                <a:gd name="T7" fmla="*/ 70 h 70"/>
                <a:gd name="T8" fmla="*/ 0 w 122"/>
                <a:gd name="T9" fmla="*/ 8 h 70"/>
                <a:gd name="T10" fmla="*/ 0 w 122"/>
                <a:gd name="T11" fmla="*/ 8 h 70"/>
                <a:gd name="T12" fmla="*/ 0 w 122"/>
                <a:gd name="T13" fmla="*/ 8 h 70"/>
                <a:gd name="T14" fmla="*/ 0 w 122"/>
                <a:gd name="T15" fmla="*/ 8 h 7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2" h="70">
                  <a:moveTo>
                    <a:pt x="0" y="8"/>
                  </a:moveTo>
                  <a:lnTo>
                    <a:pt x="14" y="0"/>
                  </a:lnTo>
                  <a:lnTo>
                    <a:pt x="122" y="62"/>
                  </a:lnTo>
                  <a:lnTo>
                    <a:pt x="108" y="7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4D61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1" name="Freeform 169"/>
            <p:cNvSpPr>
              <a:spLocks/>
            </p:cNvSpPr>
            <p:nvPr/>
          </p:nvSpPr>
          <p:spPr bwMode="auto">
            <a:xfrm>
              <a:off x="4851" y="925"/>
              <a:ext cx="122" cy="71"/>
            </a:xfrm>
            <a:custGeom>
              <a:avLst/>
              <a:gdLst>
                <a:gd name="T0" fmla="*/ 0 w 122"/>
                <a:gd name="T1" fmla="*/ 9 h 71"/>
                <a:gd name="T2" fmla="*/ 14 w 122"/>
                <a:gd name="T3" fmla="*/ 0 h 71"/>
                <a:gd name="T4" fmla="*/ 122 w 122"/>
                <a:gd name="T5" fmla="*/ 62 h 71"/>
                <a:gd name="T6" fmla="*/ 108 w 122"/>
                <a:gd name="T7" fmla="*/ 71 h 71"/>
                <a:gd name="T8" fmla="*/ 0 w 122"/>
                <a:gd name="T9" fmla="*/ 9 h 71"/>
                <a:gd name="T10" fmla="*/ 0 w 122"/>
                <a:gd name="T11" fmla="*/ 9 h 71"/>
                <a:gd name="T12" fmla="*/ 0 w 122"/>
                <a:gd name="T13" fmla="*/ 9 h 71"/>
                <a:gd name="T14" fmla="*/ 0 w 122"/>
                <a:gd name="T15" fmla="*/ 9 h 7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2" h="71">
                  <a:moveTo>
                    <a:pt x="0" y="9"/>
                  </a:moveTo>
                  <a:lnTo>
                    <a:pt x="14" y="0"/>
                  </a:lnTo>
                  <a:lnTo>
                    <a:pt x="122" y="62"/>
                  </a:lnTo>
                  <a:lnTo>
                    <a:pt x="108" y="71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4D61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2" name="Freeform 170"/>
            <p:cNvSpPr>
              <a:spLocks/>
            </p:cNvSpPr>
            <p:nvPr/>
          </p:nvSpPr>
          <p:spPr bwMode="auto">
            <a:xfrm>
              <a:off x="4959" y="987"/>
              <a:ext cx="14" cy="16"/>
            </a:xfrm>
            <a:custGeom>
              <a:avLst/>
              <a:gdLst>
                <a:gd name="T0" fmla="*/ 0 w 14"/>
                <a:gd name="T1" fmla="*/ 9 h 16"/>
                <a:gd name="T2" fmla="*/ 14 w 14"/>
                <a:gd name="T3" fmla="*/ 0 h 16"/>
                <a:gd name="T4" fmla="*/ 14 w 14"/>
                <a:gd name="T5" fmla="*/ 8 h 16"/>
                <a:gd name="T6" fmla="*/ 0 w 14"/>
                <a:gd name="T7" fmla="*/ 16 h 16"/>
                <a:gd name="T8" fmla="*/ 0 w 14"/>
                <a:gd name="T9" fmla="*/ 9 h 16"/>
                <a:gd name="T10" fmla="*/ 0 w 14"/>
                <a:gd name="T11" fmla="*/ 9 h 16"/>
                <a:gd name="T12" fmla="*/ 0 w 14"/>
                <a:gd name="T13" fmla="*/ 9 h 16"/>
                <a:gd name="T14" fmla="*/ 0 w 14"/>
                <a:gd name="T15" fmla="*/ 9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" h="16">
                  <a:moveTo>
                    <a:pt x="0" y="9"/>
                  </a:moveTo>
                  <a:lnTo>
                    <a:pt x="14" y="0"/>
                  </a:lnTo>
                  <a:lnTo>
                    <a:pt x="14" y="8"/>
                  </a:lnTo>
                  <a:lnTo>
                    <a:pt x="0" y="16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1D297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3" name="Freeform 171"/>
            <p:cNvSpPr>
              <a:spLocks/>
            </p:cNvSpPr>
            <p:nvPr/>
          </p:nvSpPr>
          <p:spPr bwMode="auto">
            <a:xfrm>
              <a:off x="4851" y="909"/>
              <a:ext cx="122" cy="71"/>
            </a:xfrm>
            <a:custGeom>
              <a:avLst/>
              <a:gdLst>
                <a:gd name="T0" fmla="*/ 0 w 122"/>
                <a:gd name="T1" fmla="*/ 8 h 71"/>
                <a:gd name="T2" fmla="*/ 14 w 122"/>
                <a:gd name="T3" fmla="*/ 0 h 71"/>
                <a:gd name="T4" fmla="*/ 122 w 122"/>
                <a:gd name="T5" fmla="*/ 62 h 71"/>
                <a:gd name="T6" fmla="*/ 108 w 122"/>
                <a:gd name="T7" fmla="*/ 71 h 71"/>
                <a:gd name="T8" fmla="*/ 0 w 122"/>
                <a:gd name="T9" fmla="*/ 8 h 71"/>
                <a:gd name="T10" fmla="*/ 0 w 122"/>
                <a:gd name="T11" fmla="*/ 8 h 71"/>
                <a:gd name="T12" fmla="*/ 0 w 122"/>
                <a:gd name="T13" fmla="*/ 8 h 71"/>
                <a:gd name="T14" fmla="*/ 0 w 122"/>
                <a:gd name="T15" fmla="*/ 8 h 7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2" h="71">
                  <a:moveTo>
                    <a:pt x="0" y="8"/>
                  </a:moveTo>
                  <a:lnTo>
                    <a:pt x="14" y="0"/>
                  </a:lnTo>
                  <a:lnTo>
                    <a:pt x="122" y="62"/>
                  </a:lnTo>
                  <a:lnTo>
                    <a:pt x="108" y="71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4D61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4" name="Freeform 172"/>
            <p:cNvSpPr>
              <a:spLocks/>
            </p:cNvSpPr>
            <p:nvPr/>
          </p:nvSpPr>
          <p:spPr bwMode="auto">
            <a:xfrm>
              <a:off x="4959" y="971"/>
              <a:ext cx="14" cy="16"/>
            </a:xfrm>
            <a:custGeom>
              <a:avLst/>
              <a:gdLst>
                <a:gd name="T0" fmla="*/ 0 w 14"/>
                <a:gd name="T1" fmla="*/ 9 h 16"/>
                <a:gd name="T2" fmla="*/ 14 w 14"/>
                <a:gd name="T3" fmla="*/ 0 h 16"/>
                <a:gd name="T4" fmla="*/ 14 w 14"/>
                <a:gd name="T5" fmla="*/ 7 h 16"/>
                <a:gd name="T6" fmla="*/ 0 w 14"/>
                <a:gd name="T7" fmla="*/ 16 h 16"/>
                <a:gd name="T8" fmla="*/ 0 w 14"/>
                <a:gd name="T9" fmla="*/ 9 h 16"/>
                <a:gd name="T10" fmla="*/ 0 w 14"/>
                <a:gd name="T11" fmla="*/ 9 h 16"/>
                <a:gd name="T12" fmla="*/ 0 w 14"/>
                <a:gd name="T13" fmla="*/ 9 h 16"/>
                <a:gd name="T14" fmla="*/ 0 w 14"/>
                <a:gd name="T15" fmla="*/ 9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" h="16">
                  <a:moveTo>
                    <a:pt x="0" y="9"/>
                  </a:moveTo>
                  <a:lnTo>
                    <a:pt x="14" y="0"/>
                  </a:lnTo>
                  <a:lnTo>
                    <a:pt x="14" y="7"/>
                  </a:lnTo>
                  <a:lnTo>
                    <a:pt x="0" y="16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1D297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5" name="Freeform 173"/>
            <p:cNvSpPr>
              <a:spLocks/>
            </p:cNvSpPr>
            <p:nvPr/>
          </p:nvSpPr>
          <p:spPr bwMode="auto">
            <a:xfrm>
              <a:off x="4959" y="954"/>
              <a:ext cx="14" cy="17"/>
            </a:xfrm>
            <a:custGeom>
              <a:avLst/>
              <a:gdLst>
                <a:gd name="T0" fmla="*/ 0 w 14"/>
                <a:gd name="T1" fmla="*/ 9 h 17"/>
                <a:gd name="T2" fmla="*/ 14 w 14"/>
                <a:gd name="T3" fmla="*/ 0 h 17"/>
                <a:gd name="T4" fmla="*/ 14 w 14"/>
                <a:gd name="T5" fmla="*/ 8 h 17"/>
                <a:gd name="T6" fmla="*/ 0 w 14"/>
                <a:gd name="T7" fmla="*/ 17 h 17"/>
                <a:gd name="T8" fmla="*/ 0 w 14"/>
                <a:gd name="T9" fmla="*/ 9 h 17"/>
                <a:gd name="T10" fmla="*/ 0 w 14"/>
                <a:gd name="T11" fmla="*/ 9 h 17"/>
                <a:gd name="T12" fmla="*/ 0 w 14"/>
                <a:gd name="T13" fmla="*/ 9 h 17"/>
                <a:gd name="T14" fmla="*/ 0 w 14"/>
                <a:gd name="T15" fmla="*/ 9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" h="17">
                  <a:moveTo>
                    <a:pt x="0" y="9"/>
                  </a:moveTo>
                  <a:lnTo>
                    <a:pt x="14" y="0"/>
                  </a:lnTo>
                  <a:lnTo>
                    <a:pt x="14" y="8"/>
                  </a:lnTo>
                  <a:lnTo>
                    <a:pt x="0" y="17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1D297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" name="Freeform 174"/>
            <p:cNvSpPr>
              <a:spLocks/>
            </p:cNvSpPr>
            <p:nvPr/>
          </p:nvSpPr>
          <p:spPr bwMode="auto">
            <a:xfrm>
              <a:off x="4851" y="892"/>
              <a:ext cx="122" cy="71"/>
            </a:xfrm>
            <a:custGeom>
              <a:avLst/>
              <a:gdLst>
                <a:gd name="T0" fmla="*/ 0 w 122"/>
                <a:gd name="T1" fmla="*/ 9 h 71"/>
                <a:gd name="T2" fmla="*/ 14 w 122"/>
                <a:gd name="T3" fmla="*/ 0 h 71"/>
                <a:gd name="T4" fmla="*/ 122 w 122"/>
                <a:gd name="T5" fmla="*/ 62 h 71"/>
                <a:gd name="T6" fmla="*/ 108 w 122"/>
                <a:gd name="T7" fmla="*/ 71 h 71"/>
                <a:gd name="T8" fmla="*/ 0 w 122"/>
                <a:gd name="T9" fmla="*/ 9 h 71"/>
                <a:gd name="T10" fmla="*/ 0 w 122"/>
                <a:gd name="T11" fmla="*/ 9 h 71"/>
                <a:gd name="T12" fmla="*/ 0 w 122"/>
                <a:gd name="T13" fmla="*/ 9 h 71"/>
                <a:gd name="T14" fmla="*/ 0 w 122"/>
                <a:gd name="T15" fmla="*/ 9 h 7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2" h="71">
                  <a:moveTo>
                    <a:pt x="0" y="9"/>
                  </a:moveTo>
                  <a:lnTo>
                    <a:pt x="14" y="0"/>
                  </a:lnTo>
                  <a:lnTo>
                    <a:pt x="122" y="62"/>
                  </a:lnTo>
                  <a:lnTo>
                    <a:pt x="108" y="71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4D61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" name="Freeform 175"/>
            <p:cNvSpPr>
              <a:spLocks/>
            </p:cNvSpPr>
            <p:nvPr/>
          </p:nvSpPr>
          <p:spPr bwMode="auto">
            <a:xfrm>
              <a:off x="4959" y="938"/>
              <a:ext cx="14" cy="16"/>
            </a:xfrm>
            <a:custGeom>
              <a:avLst/>
              <a:gdLst>
                <a:gd name="T0" fmla="*/ 0 w 14"/>
                <a:gd name="T1" fmla="*/ 8 h 16"/>
                <a:gd name="T2" fmla="*/ 14 w 14"/>
                <a:gd name="T3" fmla="*/ 0 h 16"/>
                <a:gd name="T4" fmla="*/ 14 w 14"/>
                <a:gd name="T5" fmla="*/ 8 h 16"/>
                <a:gd name="T6" fmla="*/ 0 w 14"/>
                <a:gd name="T7" fmla="*/ 16 h 16"/>
                <a:gd name="T8" fmla="*/ 0 w 14"/>
                <a:gd name="T9" fmla="*/ 8 h 16"/>
                <a:gd name="T10" fmla="*/ 0 w 14"/>
                <a:gd name="T11" fmla="*/ 8 h 16"/>
                <a:gd name="T12" fmla="*/ 0 w 14"/>
                <a:gd name="T13" fmla="*/ 8 h 16"/>
                <a:gd name="T14" fmla="*/ 0 w 14"/>
                <a:gd name="T15" fmla="*/ 8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" h="16">
                  <a:moveTo>
                    <a:pt x="0" y="8"/>
                  </a:moveTo>
                  <a:lnTo>
                    <a:pt x="14" y="0"/>
                  </a:lnTo>
                  <a:lnTo>
                    <a:pt x="14" y="8"/>
                  </a:lnTo>
                  <a:lnTo>
                    <a:pt x="0" y="1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1D297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" name="Freeform 176"/>
            <p:cNvSpPr>
              <a:spLocks/>
            </p:cNvSpPr>
            <p:nvPr/>
          </p:nvSpPr>
          <p:spPr bwMode="auto">
            <a:xfrm>
              <a:off x="4851" y="876"/>
              <a:ext cx="122" cy="70"/>
            </a:xfrm>
            <a:custGeom>
              <a:avLst/>
              <a:gdLst>
                <a:gd name="T0" fmla="*/ 0 w 122"/>
                <a:gd name="T1" fmla="*/ 8 h 70"/>
                <a:gd name="T2" fmla="*/ 14 w 122"/>
                <a:gd name="T3" fmla="*/ 0 h 70"/>
                <a:gd name="T4" fmla="*/ 122 w 122"/>
                <a:gd name="T5" fmla="*/ 62 h 70"/>
                <a:gd name="T6" fmla="*/ 108 w 122"/>
                <a:gd name="T7" fmla="*/ 70 h 70"/>
                <a:gd name="T8" fmla="*/ 0 w 122"/>
                <a:gd name="T9" fmla="*/ 8 h 70"/>
                <a:gd name="T10" fmla="*/ 0 w 122"/>
                <a:gd name="T11" fmla="*/ 8 h 70"/>
                <a:gd name="T12" fmla="*/ 0 w 122"/>
                <a:gd name="T13" fmla="*/ 8 h 70"/>
                <a:gd name="T14" fmla="*/ 0 w 122"/>
                <a:gd name="T15" fmla="*/ 8 h 7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2" h="70">
                  <a:moveTo>
                    <a:pt x="0" y="8"/>
                  </a:moveTo>
                  <a:lnTo>
                    <a:pt x="14" y="0"/>
                  </a:lnTo>
                  <a:lnTo>
                    <a:pt x="122" y="62"/>
                  </a:lnTo>
                  <a:lnTo>
                    <a:pt x="108" y="7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4D61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" name="Freeform 177"/>
            <p:cNvSpPr>
              <a:spLocks/>
            </p:cNvSpPr>
            <p:nvPr/>
          </p:nvSpPr>
          <p:spPr bwMode="auto">
            <a:xfrm>
              <a:off x="4959" y="922"/>
              <a:ext cx="14" cy="15"/>
            </a:xfrm>
            <a:custGeom>
              <a:avLst/>
              <a:gdLst>
                <a:gd name="T0" fmla="*/ 0 w 14"/>
                <a:gd name="T1" fmla="*/ 8 h 15"/>
                <a:gd name="T2" fmla="*/ 14 w 14"/>
                <a:gd name="T3" fmla="*/ 0 h 15"/>
                <a:gd name="T4" fmla="*/ 14 w 14"/>
                <a:gd name="T5" fmla="*/ 7 h 15"/>
                <a:gd name="T6" fmla="*/ 0 w 14"/>
                <a:gd name="T7" fmla="*/ 15 h 15"/>
                <a:gd name="T8" fmla="*/ 0 w 14"/>
                <a:gd name="T9" fmla="*/ 8 h 15"/>
                <a:gd name="T10" fmla="*/ 0 w 14"/>
                <a:gd name="T11" fmla="*/ 8 h 15"/>
                <a:gd name="T12" fmla="*/ 0 w 14"/>
                <a:gd name="T13" fmla="*/ 8 h 15"/>
                <a:gd name="T14" fmla="*/ 0 w 14"/>
                <a:gd name="T15" fmla="*/ 8 h 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" h="15">
                  <a:moveTo>
                    <a:pt x="0" y="8"/>
                  </a:moveTo>
                  <a:lnTo>
                    <a:pt x="14" y="0"/>
                  </a:lnTo>
                  <a:lnTo>
                    <a:pt x="14" y="7"/>
                  </a:lnTo>
                  <a:lnTo>
                    <a:pt x="0" y="15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1D297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" name="Freeform 178"/>
            <p:cNvSpPr>
              <a:spLocks/>
            </p:cNvSpPr>
            <p:nvPr/>
          </p:nvSpPr>
          <p:spPr bwMode="auto">
            <a:xfrm>
              <a:off x="4851" y="860"/>
              <a:ext cx="122" cy="70"/>
            </a:xfrm>
            <a:custGeom>
              <a:avLst/>
              <a:gdLst>
                <a:gd name="T0" fmla="*/ 0 w 122"/>
                <a:gd name="T1" fmla="*/ 7 h 70"/>
                <a:gd name="T2" fmla="*/ 14 w 122"/>
                <a:gd name="T3" fmla="*/ 0 h 70"/>
                <a:gd name="T4" fmla="*/ 122 w 122"/>
                <a:gd name="T5" fmla="*/ 62 h 70"/>
                <a:gd name="T6" fmla="*/ 108 w 122"/>
                <a:gd name="T7" fmla="*/ 70 h 70"/>
                <a:gd name="T8" fmla="*/ 0 w 122"/>
                <a:gd name="T9" fmla="*/ 7 h 70"/>
                <a:gd name="T10" fmla="*/ 0 w 122"/>
                <a:gd name="T11" fmla="*/ 7 h 70"/>
                <a:gd name="T12" fmla="*/ 0 w 122"/>
                <a:gd name="T13" fmla="*/ 7 h 70"/>
                <a:gd name="T14" fmla="*/ 0 w 122"/>
                <a:gd name="T15" fmla="*/ 7 h 7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2" h="70">
                  <a:moveTo>
                    <a:pt x="0" y="7"/>
                  </a:moveTo>
                  <a:lnTo>
                    <a:pt x="14" y="0"/>
                  </a:lnTo>
                  <a:lnTo>
                    <a:pt x="122" y="62"/>
                  </a:lnTo>
                  <a:lnTo>
                    <a:pt x="108" y="7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4D61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" name="Freeform 179"/>
            <p:cNvSpPr>
              <a:spLocks/>
            </p:cNvSpPr>
            <p:nvPr/>
          </p:nvSpPr>
          <p:spPr bwMode="auto">
            <a:xfrm>
              <a:off x="4832" y="622"/>
              <a:ext cx="15" cy="23"/>
            </a:xfrm>
            <a:custGeom>
              <a:avLst/>
              <a:gdLst>
                <a:gd name="T0" fmla="*/ 0 w 15"/>
                <a:gd name="T1" fmla="*/ 8 h 23"/>
                <a:gd name="T2" fmla="*/ 15 w 15"/>
                <a:gd name="T3" fmla="*/ 0 h 23"/>
                <a:gd name="T4" fmla="*/ 14 w 15"/>
                <a:gd name="T5" fmla="*/ 14 h 23"/>
                <a:gd name="T6" fmla="*/ 0 w 15"/>
                <a:gd name="T7" fmla="*/ 23 h 23"/>
                <a:gd name="T8" fmla="*/ 0 w 15"/>
                <a:gd name="T9" fmla="*/ 8 h 23"/>
                <a:gd name="T10" fmla="*/ 0 w 15"/>
                <a:gd name="T11" fmla="*/ 8 h 23"/>
                <a:gd name="T12" fmla="*/ 0 w 15"/>
                <a:gd name="T13" fmla="*/ 8 h 23"/>
                <a:gd name="T14" fmla="*/ 0 w 15"/>
                <a:gd name="T15" fmla="*/ 8 h 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" h="23">
                  <a:moveTo>
                    <a:pt x="0" y="8"/>
                  </a:moveTo>
                  <a:lnTo>
                    <a:pt x="15" y="0"/>
                  </a:lnTo>
                  <a:lnTo>
                    <a:pt x="14" y="14"/>
                  </a:lnTo>
                  <a:lnTo>
                    <a:pt x="0" y="23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1D297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" name="Freeform 180"/>
            <p:cNvSpPr>
              <a:spLocks/>
            </p:cNvSpPr>
            <p:nvPr/>
          </p:nvSpPr>
          <p:spPr bwMode="auto">
            <a:xfrm>
              <a:off x="4832" y="636"/>
              <a:ext cx="123" cy="71"/>
            </a:xfrm>
            <a:custGeom>
              <a:avLst/>
              <a:gdLst>
                <a:gd name="T0" fmla="*/ 0 w 123"/>
                <a:gd name="T1" fmla="*/ 9 h 71"/>
                <a:gd name="T2" fmla="*/ 14 w 123"/>
                <a:gd name="T3" fmla="*/ 0 h 71"/>
                <a:gd name="T4" fmla="*/ 123 w 123"/>
                <a:gd name="T5" fmla="*/ 62 h 71"/>
                <a:gd name="T6" fmla="*/ 108 w 123"/>
                <a:gd name="T7" fmla="*/ 71 h 71"/>
                <a:gd name="T8" fmla="*/ 0 w 123"/>
                <a:gd name="T9" fmla="*/ 9 h 71"/>
                <a:gd name="T10" fmla="*/ 0 w 123"/>
                <a:gd name="T11" fmla="*/ 9 h 71"/>
                <a:gd name="T12" fmla="*/ 0 w 123"/>
                <a:gd name="T13" fmla="*/ 9 h 71"/>
                <a:gd name="T14" fmla="*/ 0 w 123"/>
                <a:gd name="T15" fmla="*/ 9 h 7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3" h="71">
                  <a:moveTo>
                    <a:pt x="0" y="9"/>
                  </a:moveTo>
                  <a:lnTo>
                    <a:pt x="14" y="0"/>
                  </a:lnTo>
                  <a:lnTo>
                    <a:pt x="123" y="62"/>
                  </a:lnTo>
                  <a:lnTo>
                    <a:pt x="108" y="71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4D61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" name="Freeform 181"/>
            <p:cNvSpPr>
              <a:spLocks/>
            </p:cNvSpPr>
            <p:nvPr/>
          </p:nvSpPr>
          <p:spPr bwMode="auto">
            <a:xfrm>
              <a:off x="4959" y="687"/>
              <a:ext cx="15" cy="234"/>
            </a:xfrm>
            <a:custGeom>
              <a:avLst/>
              <a:gdLst>
                <a:gd name="T0" fmla="*/ 1 w 15"/>
                <a:gd name="T1" fmla="*/ 8 h 234"/>
                <a:gd name="T2" fmla="*/ 15 w 15"/>
                <a:gd name="T3" fmla="*/ 0 h 234"/>
                <a:gd name="T4" fmla="*/ 14 w 15"/>
                <a:gd name="T5" fmla="*/ 226 h 234"/>
                <a:gd name="T6" fmla="*/ 0 w 15"/>
                <a:gd name="T7" fmla="*/ 234 h 234"/>
                <a:gd name="T8" fmla="*/ 1 w 15"/>
                <a:gd name="T9" fmla="*/ 8 h 234"/>
                <a:gd name="T10" fmla="*/ 1 w 15"/>
                <a:gd name="T11" fmla="*/ 8 h 234"/>
                <a:gd name="T12" fmla="*/ 1 w 15"/>
                <a:gd name="T13" fmla="*/ 8 h 234"/>
                <a:gd name="T14" fmla="*/ 1 w 15"/>
                <a:gd name="T15" fmla="*/ 8 h 23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" h="234">
                  <a:moveTo>
                    <a:pt x="1" y="8"/>
                  </a:moveTo>
                  <a:lnTo>
                    <a:pt x="15" y="0"/>
                  </a:lnTo>
                  <a:lnTo>
                    <a:pt x="14" y="226"/>
                  </a:lnTo>
                  <a:lnTo>
                    <a:pt x="0" y="234"/>
                  </a:lnTo>
                  <a:lnTo>
                    <a:pt x="1" y="8"/>
                  </a:lnTo>
                  <a:close/>
                </a:path>
              </a:pathLst>
            </a:custGeom>
            <a:solidFill>
              <a:srgbClr val="1D297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4" name="Freeform 182"/>
            <p:cNvSpPr>
              <a:spLocks/>
            </p:cNvSpPr>
            <p:nvPr/>
          </p:nvSpPr>
          <p:spPr bwMode="auto">
            <a:xfrm>
              <a:off x="4814" y="603"/>
              <a:ext cx="160" cy="92"/>
            </a:xfrm>
            <a:custGeom>
              <a:avLst/>
              <a:gdLst>
                <a:gd name="T0" fmla="*/ 0 w 160"/>
                <a:gd name="T1" fmla="*/ 8 h 92"/>
                <a:gd name="T2" fmla="*/ 14 w 160"/>
                <a:gd name="T3" fmla="*/ 0 h 92"/>
                <a:gd name="T4" fmla="*/ 160 w 160"/>
                <a:gd name="T5" fmla="*/ 84 h 92"/>
                <a:gd name="T6" fmla="*/ 146 w 160"/>
                <a:gd name="T7" fmla="*/ 92 h 92"/>
                <a:gd name="T8" fmla="*/ 0 w 160"/>
                <a:gd name="T9" fmla="*/ 8 h 92"/>
                <a:gd name="T10" fmla="*/ 0 w 160"/>
                <a:gd name="T11" fmla="*/ 8 h 92"/>
                <a:gd name="T12" fmla="*/ 0 w 160"/>
                <a:gd name="T13" fmla="*/ 8 h 92"/>
                <a:gd name="T14" fmla="*/ 0 w 160"/>
                <a:gd name="T15" fmla="*/ 8 h 9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60" h="92">
                  <a:moveTo>
                    <a:pt x="0" y="8"/>
                  </a:moveTo>
                  <a:lnTo>
                    <a:pt x="14" y="0"/>
                  </a:lnTo>
                  <a:lnTo>
                    <a:pt x="160" y="84"/>
                  </a:lnTo>
                  <a:lnTo>
                    <a:pt x="146" y="92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4D61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5" name="Freeform 183"/>
            <p:cNvSpPr>
              <a:spLocks noEditPoints="1"/>
            </p:cNvSpPr>
            <p:nvPr/>
          </p:nvSpPr>
          <p:spPr bwMode="auto">
            <a:xfrm>
              <a:off x="4812" y="611"/>
              <a:ext cx="148" cy="423"/>
            </a:xfrm>
            <a:custGeom>
              <a:avLst/>
              <a:gdLst>
                <a:gd name="T0" fmla="*/ 147 w 148"/>
                <a:gd name="T1" fmla="*/ 310 h 423"/>
                <a:gd name="T2" fmla="*/ 39 w 148"/>
                <a:gd name="T3" fmla="*/ 248 h 423"/>
                <a:gd name="T4" fmla="*/ 39 w 148"/>
                <a:gd name="T5" fmla="*/ 256 h 423"/>
                <a:gd name="T6" fmla="*/ 147 w 148"/>
                <a:gd name="T7" fmla="*/ 319 h 423"/>
                <a:gd name="T8" fmla="*/ 147 w 148"/>
                <a:gd name="T9" fmla="*/ 326 h 423"/>
                <a:gd name="T10" fmla="*/ 39 w 148"/>
                <a:gd name="T11" fmla="*/ 264 h 423"/>
                <a:gd name="T12" fmla="*/ 39 w 148"/>
                <a:gd name="T13" fmla="*/ 273 h 423"/>
                <a:gd name="T14" fmla="*/ 147 w 148"/>
                <a:gd name="T15" fmla="*/ 335 h 423"/>
                <a:gd name="T16" fmla="*/ 147 w 148"/>
                <a:gd name="T17" fmla="*/ 343 h 423"/>
                <a:gd name="T18" fmla="*/ 39 w 148"/>
                <a:gd name="T19" fmla="*/ 281 h 423"/>
                <a:gd name="T20" fmla="*/ 39 w 148"/>
                <a:gd name="T21" fmla="*/ 290 h 423"/>
                <a:gd name="T22" fmla="*/ 147 w 148"/>
                <a:gd name="T23" fmla="*/ 352 h 423"/>
                <a:gd name="T24" fmla="*/ 147 w 148"/>
                <a:gd name="T25" fmla="*/ 360 h 423"/>
                <a:gd name="T26" fmla="*/ 39 w 148"/>
                <a:gd name="T27" fmla="*/ 297 h 423"/>
                <a:gd name="T28" fmla="*/ 39 w 148"/>
                <a:gd name="T29" fmla="*/ 306 h 423"/>
                <a:gd name="T30" fmla="*/ 147 w 148"/>
                <a:gd name="T31" fmla="*/ 369 h 423"/>
                <a:gd name="T32" fmla="*/ 147 w 148"/>
                <a:gd name="T33" fmla="*/ 376 h 423"/>
                <a:gd name="T34" fmla="*/ 39 w 148"/>
                <a:gd name="T35" fmla="*/ 314 h 423"/>
                <a:gd name="T36" fmla="*/ 39 w 148"/>
                <a:gd name="T37" fmla="*/ 323 h 423"/>
                <a:gd name="T38" fmla="*/ 147 w 148"/>
                <a:gd name="T39" fmla="*/ 385 h 423"/>
                <a:gd name="T40" fmla="*/ 147 w 148"/>
                <a:gd name="T41" fmla="*/ 392 h 423"/>
                <a:gd name="T42" fmla="*/ 39 w 148"/>
                <a:gd name="T43" fmla="*/ 330 h 423"/>
                <a:gd name="T44" fmla="*/ 39 w 148"/>
                <a:gd name="T45" fmla="*/ 339 h 423"/>
                <a:gd name="T46" fmla="*/ 147 w 148"/>
                <a:gd name="T47" fmla="*/ 401 h 423"/>
                <a:gd name="T48" fmla="*/ 147 w 148"/>
                <a:gd name="T49" fmla="*/ 423 h 423"/>
                <a:gd name="T50" fmla="*/ 0 w 148"/>
                <a:gd name="T51" fmla="*/ 340 h 423"/>
                <a:gd name="T52" fmla="*/ 2 w 148"/>
                <a:gd name="T53" fmla="*/ 0 h 423"/>
                <a:gd name="T54" fmla="*/ 148 w 148"/>
                <a:gd name="T55" fmla="*/ 84 h 423"/>
                <a:gd name="T56" fmla="*/ 147 w 148"/>
                <a:gd name="T57" fmla="*/ 310 h 423"/>
                <a:gd name="T58" fmla="*/ 147 w 148"/>
                <a:gd name="T59" fmla="*/ 310 h 423"/>
                <a:gd name="T60" fmla="*/ 147 w 148"/>
                <a:gd name="T61" fmla="*/ 310 h 423"/>
                <a:gd name="T62" fmla="*/ 147 w 148"/>
                <a:gd name="T63" fmla="*/ 310 h 423"/>
                <a:gd name="T64" fmla="*/ 20 w 148"/>
                <a:gd name="T65" fmla="*/ 34 h 423"/>
                <a:gd name="T66" fmla="*/ 128 w 148"/>
                <a:gd name="T67" fmla="*/ 96 h 423"/>
                <a:gd name="T68" fmla="*/ 128 w 148"/>
                <a:gd name="T69" fmla="*/ 82 h 423"/>
                <a:gd name="T70" fmla="*/ 20 w 148"/>
                <a:gd name="T71" fmla="*/ 19 h 423"/>
                <a:gd name="T72" fmla="*/ 20 w 148"/>
                <a:gd name="T73" fmla="*/ 34 h 42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48" h="423">
                  <a:moveTo>
                    <a:pt x="147" y="310"/>
                  </a:moveTo>
                  <a:lnTo>
                    <a:pt x="39" y="248"/>
                  </a:lnTo>
                  <a:lnTo>
                    <a:pt x="39" y="256"/>
                  </a:lnTo>
                  <a:lnTo>
                    <a:pt x="147" y="319"/>
                  </a:lnTo>
                  <a:lnTo>
                    <a:pt x="147" y="326"/>
                  </a:lnTo>
                  <a:lnTo>
                    <a:pt x="39" y="264"/>
                  </a:lnTo>
                  <a:lnTo>
                    <a:pt x="39" y="273"/>
                  </a:lnTo>
                  <a:lnTo>
                    <a:pt x="147" y="335"/>
                  </a:lnTo>
                  <a:lnTo>
                    <a:pt x="147" y="343"/>
                  </a:lnTo>
                  <a:lnTo>
                    <a:pt x="39" y="281"/>
                  </a:lnTo>
                  <a:lnTo>
                    <a:pt x="39" y="290"/>
                  </a:lnTo>
                  <a:lnTo>
                    <a:pt x="147" y="352"/>
                  </a:lnTo>
                  <a:lnTo>
                    <a:pt x="147" y="360"/>
                  </a:lnTo>
                  <a:lnTo>
                    <a:pt x="39" y="297"/>
                  </a:lnTo>
                  <a:lnTo>
                    <a:pt x="39" y="306"/>
                  </a:lnTo>
                  <a:lnTo>
                    <a:pt x="147" y="369"/>
                  </a:lnTo>
                  <a:lnTo>
                    <a:pt x="147" y="376"/>
                  </a:lnTo>
                  <a:lnTo>
                    <a:pt x="39" y="314"/>
                  </a:lnTo>
                  <a:lnTo>
                    <a:pt x="39" y="323"/>
                  </a:lnTo>
                  <a:lnTo>
                    <a:pt x="147" y="385"/>
                  </a:lnTo>
                  <a:lnTo>
                    <a:pt x="147" y="392"/>
                  </a:lnTo>
                  <a:lnTo>
                    <a:pt x="39" y="330"/>
                  </a:lnTo>
                  <a:lnTo>
                    <a:pt x="39" y="339"/>
                  </a:lnTo>
                  <a:lnTo>
                    <a:pt x="147" y="401"/>
                  </a:lnTo>
                  <a:lnTo>
                    <a:pt x="147" y="423"/>
                  </a:lnTo>
                  <a:lnTo>
                    <a:pt x="0" y="340"/>
                  </a:lnTo>
                  <a:lnTo>
                    <a:pt x="2" y="0"/>
                  </a:lnTo>
                  <a:lnTo>
                    <a:pt x="148" y="84"/>
                  </a:lnTo>
                  <a:lnTo>
                    <a:pt x="147" y="310"/>
                  </a:lnTo>
                  <a:close/>
                  <a:moveTo>
                    <a:pt x="20" y="34"/>
                  </a:moveTo>
                  <a:lnTo>
                    <a:pt x="128" y="96"/>
                  </a:lnTo>
                  <a:lnTo>
                    <a:pt x="128" y="82"/>
                  </a:lnTo>
                  <a:lnTo>
                    <a:pt x="20" y="19"/>
                  </a:lnTo>
                  <a:lnTo>
                    <a:pt x="20" y="34"/>
                  </a:lnTo>
                  <a:close/>
                </a:path>
              </a:pathLst>
            </a:custGeom>
            <a:solidFill>
              <a:srgbClr val="36458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6" name="Freeform 184"/>
            <p:cNvSpPr>
              <a:spLocks noEditPoints="1"/>
            </p:cNvSpPr>
            <p:nvPr/>
          </p:nvSpPr>
          <p:spPr bwMode="auto">
            <a:xfrm>
              <a:off x="4812" y="611"/>
              <a:ext cx="148" cy="423"/>
            </a:xfrm>
            <a:custGeom>
              <a:avLst/>
              <a:gdLst>
                <a:gd name="T0" fmla="*/ 147 w 148"/>
                <a:gd name="T1" fmla="*/ 310 h 423"/>
                <a:gd name="T2" fmla="*/ 39 w 148"/>
                <a:gd name="T3" fmla="*/ 248 h 423"/>
                <a:gd name="T4" fmla="*/ 39 w 148"/>
                <a:gd name="T5" fmla="*/ 256 h 423"/>
                <a:gd name="T6" fmla="*/ 147 w 148"/>
                <a:gd name="T7" fmla="*/ 319 h 423"/>
                <a:gd name="T8" fmla="*/ 147 w 148"/>
                <a:gd name="T9" fmla="*/ 326 h 423"/>
                <a:gd name="T10" fmla="*/ 39 w 148"/>
                <a:gd name="T11" fmla="*/ 264 h 423"/>
                <a:gd name="T12" fmla="*/ 39 w 148"/>
                <a:gd name="T13" fmla="*/ 273 h 423"/>
                <a:gd name="T14" fmla="*/ 147 w 148"/>
                <a:gd name="T15" fmla="*/ 335 h 423"/>
                <a:gd name="T16" fmla="*/ 147 w 148"/>
                <a:gd name="T17" fmla="*/ 343 h 423"/>
                <a:gd name="T18" fmla="*/ 39 w 148"/>
                <a:gd name="T19" fmla="*/ 281 h 423"/>
                <a:gd name="T20" fmla="*/ 39 w 148"/>
                <a:gd name="T21" fmla="*/ 290 h 423"/>
                <a:gd name="T22" fmla="*/ 147 w 148"/>
                <a:gd name="T23" fmla="*/ 352 h 423"/>
                <a:gd name="T24" fmla="*/ 147 w 148"/>
                <a:gd name="T25" fmla="*/ 360 h 423"/>
                <a:gd name="T26" fmla="*/ 39 w 148"/>
                <a:gd name="T27" fmla="*/ 297 h 423"/>
                <a:gd name="T28" fmla="*/ 39 w 148"/>
                <a:gd name="T29" fmla="*/ 306 h 423"/>
                <a:gd name="T30" fmla="*/ 147 w 148"/>
                <a:gd name="T31" fmla="*/ 369 h 423"/>
                <a:gd name="T32" fmla="*/ 147 w 148"/>
                <a:gd name="T33" fmla="*/ 376 h 423"/>
                <a:gd name="T34" fmla="*/ 39 w 148"/>
                <a:gd name="T35" fmla="*/ 314 h 423"/>
                <a:gd name="T36" fmla="*/ 39 w 148"/>
                <a:gd name="T37" fmla="*/ 323 h 423"/>
                <a:gd name="T38" fmla="*/ 147 w 148"/>
                <a:gd name="T39" fmla="*/ 385 h 423"/>
                <a:gd name="T40" fmla="*/ 147 w 148"/>
                <a:gd name="T41" fmla="*/ 392 h 423"/>
                <a:gd name="T42" fmla="*/ 39 w 148"/>
                <a:gd name="T43" fmla="*/ 330 h 423"/>
                <a:gd name="T44" fmla="*/ 39 w 148"/>
                <a:gd name="T45" fmla="*/ 339 h 423"/>
                <a:gd name="T46" fmla="*/ 147 w 148"/>
                <a:gd name="T47" fmla="*/ 401 h 423"/>
                <a:gd name="T48" fmla="*/ 147 w 148"/>
                <a:gd name="T49" fmla="*/ 423 h 423"/>
                <a:gd name="T50" fmla="*/ 0 w 148"/>
                <a:gd name="T51" fmla="*/ 340 h 423"/>
                <a:gd name="T52" fmla="*/ 2 w 148"/>
                <a:gd name="T53" fmla="*/ 0 h 423"/>
                <a:gd name="T54" fmla="*/ 148 w 148"/>
                <a:gd name="T55" fmla="*/ 84 h 423"/>
                <a:gd name="T56" fmla="*/ 147 w 148"/>
                <a:gd name="T57" fmla="*/ 310 h 423"/>
                <a:gd name="T58" fmla="*/ 147 w 148"/>
                <a:gd name="T59" fmla="*/ 310 h 423"/>
                <a:gd name="T60" fmla="*/ 147 w 148"/>
                <a:gd name="T61" fmla="*/ 310 h 423"/>
                <a:gd name="T62" fmla="*/ 147 w 148"/>
                <a:gd name="T63" fmla="*/ 310 h 423"/>
                <a:gd name="T64" fmla="*/ 20 w 148"/>
                <a:gd name="T65" fmla="*/ 34 h 423"/>
                <a:gd name="T66" fmla="*/ 128 w 148"/>
                <a:gd name="T67" fmla="*/ 96 h 423"/>
                <a:gd name="T68" fmla="*/ 128 w 148"/>
                <a:gd name="T69" fmla="*/ 82 h 423"/>
                <a:gd name="T70" fmla="*/ 20 w 148"/>
                <a:gd name="T71" fmla="*/ 19 h 423"/>
                <a:gd name="T72" fmla="*/ 20 w 148"/>
                <a:gd name="T73" fmla="*/ 34 h 42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48" h="423">
                  <a:moveTo>
                    <a:pt x="147" y="310"/>
                  </a:moveTo>
                  <a:lnTo>
                    <a:pt x="39" y="248"/>
                  </a:lnTo>
                  <a:lnTo>
                    <a:pt x="39" y="256"/>
                  </a:lnTo>
                  <a:lnTo>
                    <a:pt x="147" y="319"/>
                  </a:lnTo>
                  <a:lnTo>
                    <a:pt x="147" y="326"/>
                  </a:lnTo>
                  <a:lnTo>
                    <a:pt x="39" y="264"/>
                  </a:lnTo>
                  <a:lnTo>
                    <a:pt x="39" y="273"/>
                  </a:lnTo>
                  <a:lnTo>
                    <a:pt x="147" y="335"/>
                  </a:lnTo>
                  <a:lnTo>
                    <a:pt x="147" y="343"/>
                  </a:lnTo>
                  <a:lnTo>
                    <a:pt x="39" y="281"/>
                  </a:lnTo>
                  <a:lnTo>
                    <a:pt x="39" y="290"/>
                  </a:lnTo>
                  <a:lnTo>
                    <a:pt x="147" y="352"/>
                  </a:lnTo>
                  <a:lnTo>
                    <a:pt x="147" y="360"/>
                  </a:lnTo>
                  <a:lnTo>
                    <a:pt x="39" y="297"/>
                  </a:lnTo>
                  <a:lnTo>
                    <a:pt x="39" y="306"/>
                  </a:lnTo>
                  <a:lnTo>
                    <a:pt x="147" y="369"/>
                  </a:lnTo>
                  <a:lnTo>
                    <a:pt x="147" y="376"/>
                  </a:lnTo>
                  <a:lnTo>
                    <a:pt x="39" y="314"/>
                  </a:lnTo>
                  <a:lnTo>
                    <a:pt x="39" y="323"/>
                  </a:lnTo>
                  <a:lnTo>
                    <a:pt x="147" y="385"/>
                  </a:lnTo>
                  <a:lnTo>
                    <a:pt x="147" y="392"/>
                  </a:lnTo>
                  <a:lnTo>
                    <a:pt x="39" y="330"/>
                  </a:lnTo>
                  <a:lnTo>
                    <a:pt x="39" y="339"/>
                  </a:lnTo>
                  <a:lnTo>
                    <a:pt x="147" y="401"/>
                  </a:lnTo>
                  <a:lnTo>
                    <a:pt x="147" y="423"/>
                  </a:lnTo>
                  <a:lnTo>
                    <a:pt x="0" y="340"/>
                  </a:lnTo>
                  <a:lnTo>
                    <a:pt x="2" y="0"/>
                  </a:lnTo>
                  <a:lnTo>
                    <a:pt x="148" y="84"/>
                  </a:lnTo>
                  <a:lnTo>
                    <a:pt x="147" y="310"/>
                  </a:lnTo>
                  <a:moveTo>
                    <a:pt x="20" y="34"/>
                  </a:moveTo>
                  <a:lnTo>
                    <a:pt x="128" y="96"/>
                  </a:lnTo>
                  <a:lnTo>
                    <a:pt x="128" y="82"/>
                  </a:lnTo>
                  <a:lnTo>
                    <a:pt x="20" y="19"/>
                  </a:lnTo>
                  <a:lnTo>
                    <a:pt x="20" y="3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" name="Freeform 185"/>
            <p:cNvSpPr>
              <a:spLocks/>
            </p:cNvSpPr>
            <p:nvPr/>
          </p:nvSpPr>
          <p:spPr bwMode="auto">
            <a:xfrm>
              <a:off x="4959" y="639"/>
              <a:ext cx="15" cy="51"/>
            </a:xfrm>
            <a:custGeom>
              <a:avLst/>
              <a:gdLst>
                <a:gd name="T0" fmla="*/ 0 w 15"/>
                <a:gd name="T1" fmla="*/ 8 h 51"/>
                <a:gd name="T2" fmla="*/ 15 w 15"/>
                <a:gd name="T3" fmla="*/ 0 h 51"/>
                <a:gd name="T4" fmla="*/ 14 w 15"/>
                <a:gd name="T5" fmla="*/ 43 h 51"/>
                <a:gd name="T6" fmla="*/ 0 w 15"/>
                <a:gd name="T7" fmla="*/ 51 h 51"/>
                <a:gd name="T8" fmla="*/ 0 w 15"/>
                <a:gd name="T9" fmla="*/ 8 h 51"/>
                <a:gd name="T10" fmla="*/ 0 w 15"/>
                <a:gd name="T11" fmla="*/ 8 h 51"/>
                <a:gd name="T12" fmla="*/ 0 w 15"/>
                <a:gd name="T13" fmla="*/ 8 h 51"/>
                <a:gd name="T14" fmla="*/ 0 w 15"/>
                <a:gd name="T15" fmla="*/ 8 h 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" h="51">
                  <a:moveTo>
                    <a:pt x="0" y="8"/>
                  </a:moveTo>
                  <a:lnTo>
                    <a:pt x="15" y="0"/>
                  </a:lnTo>
                  <a:lnTo>
                    <a:pt x="14" y="43"/>
                  </a:lnTo>
                  <a:lnTo>
                    <a:pt x="0" y="51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1D297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8" name="Freeform 186"/>
            <p:cNvSpPr>
              <a:spLocks/>
            </p:cNvSpPr>
            <p:nvPr/>
          </p:nvSpPr>
          <p:spPr bwMode="auto">
            <a:xfrm>
              <a:off x="4814" y="556"/>
              <a:ext cx="160" cy="91"/>
            </a:xfrm>
            <a:custGeom>
              <a:avLst/>
              <a:gdLst>
                <a:gd name="T0" fmla="*/ 0 w 160"/>
                <a:gd name="T1" fmla="*/ 8 h 91"/>
                <a:gd name="T2" fmla="*/ 15 w 160"/>
                <a:gd name="T3" fmla="*/ 0 h 91"/>
                <a:gd name="T4" fmla="*/ 160 w 160"/>
                <a:gd name="T5" fmla="*/ 83 h 91"/>
                <a:gd name="T6" fmla="*/ 145 w 160"/>
                <a:gd name="T7" fmla="*/ 91 h 91"/>
                <a:gd name="T8" fmla="*/ 0 w 160"/>
                <a:gd name="T9" fmla="*/ 8 h 91"/>
                <a:gd name="T10" fmla="*/ 0 w 160"/>
                <a:gd name="T11" fmla="*/ 8 h 91"/>
                <a:gd name="T12" fmla="*/ 0 w 160"/>
                <a:gd name="T13" fmla="*/ 8 h 91"/>
                <a:gd name="T14" fmla="*/ 0 w 160"/>
                <a:gd name="T15" fmla="*/ 8 h 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60" h="91">
                  <a:moveTo>
                    <a:pt x="0" y="8"/>
                  </a:moveTo>
                  <a:lnTo>
                    <a:pt x="15" y="0"/>
                  </a:lnTo>
                  <a:lnTo>
                    <a:pt x="160" y="83"/>
                  </a:lnTo>
                  <a:lnTo>
                    <a:pt x="145" y="91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4D61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9" name="Freeform 187"/>
            <p:cNvSpPr>
              <a:spLocks/>
            </p:cNvSpPr>
            <p:nvPr/>
          </p:nvSpPr>
          <p:spPr bwMode="auto">
            <a:xfrm>
              <a:off x="4814" y="564"/>
              <a:ext cx="145" cy="126"/>
            </a:xfrm>
            <a:custGeom>
              <a:avLst/>
              <a:gdLst>
                <a:gd name="T0" fmla="*/ 145 w 145"/>
                <a:gd name="T1" fmla="*/ 83 h 126"/>
                <a:gd name="T2" fmla="*/ 145 w 145"/>
                <a:gd name="T3" fmla="*/ 126 h 126"/>
                <a:gd name="T4" fmla="*/ 0 w 145"/>
                <a:gd name="T5" fmla="*/ 43 h 126"/>
                <a:gd name="T6" fmla="*/ 0 w 145"/>
                <a:gd name="T7" fmla="*/ 0 h 126"/>
                <a:gd name="T8" fmla="*/ 145 w 145"/>
                <a:gd name="T9" fmla="*/ 83 h 126"/>
                <a:gd name="T10" fmla="*/ 145 w 145"/>
                <a:gd name="T11" fmla="*/ 83 h 126"/>
                <a:gd name="T12" fmla="*/ 145 w 145"/>
                <a:gd name="T13" fmla="*/ 83 h 126"/>
                <a:gd name="T14" fmla="*/ 145 w 145"/>
                <a:gd name="T15" fmla="*/ 83 h 12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5" h="126">
                  <a:moveTo>
                    <a:pt x="145" y="83"/>
                  </a:moveTo>
                  <a:lnTo>
                    <a:pt x="145" y="126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45" y="83"/>
                  </a:lnTo>
                  <a:close/>
                </a:path>
              </a:pathLst>
            </a:custGeom>
            <a:solidFill>
              <a:srgbClr val="36458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30" name="TextBox 729"/>
          <p:cNvSpPr txBox="1"/>
          <p:nvPr/>
        </p:nvSpPr>
        <p:spPr>
          <a:xfrm>
            <a:off x="6281241" y="1637608"/>
            <a:ext cx="1005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SP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短信网关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1" name="Line 492"/>
          <p:cNvSpPr>
            <a:spLocks noChangeShapeType="1"/>
          </p:cNvSpPr>
          <p:nvPr/>
        </p:nvSpPr>
        <p:spPr bwMode="auto">
          <a:xfrm flipV="1">
            <a:off x="4786314" y="1639587"/>
            <a:ext cx="1000131" cy="396942"/>
          </a:xfrm>
          <a:prstGeom prst="line">
            <a:avLst/>
          </a:prstGeom>
          <a:noFill/>
          <a:ln w="38100">
            <a:solidFill>
              <a:srgbClr val="CC99CC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732" name="Line 492"/>
          <p:cNvSpPr>
            <a:spLocks noChangeShapeType="1"/>
          </p:cNvSpPr>
          <p:nvPr/>
        </p:nvSpPr>
        <p:spPr bwMode="auto">
          <a:xfrm flipH="1">
            <a:off x="4143372" y="3608163"/>
            <a:ext cx="357190" cy="45719"/>
          </a:xfrm>
          <a:prstGeom prst="line">
            <a:avLst/>
          </a:prstGeom>
          <a:noFill/>
          <a:ln w="38100">
            <a:solidFill>
              <a:srgbClr val="CC99CC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733" name="TextBox 732"/>
          <p:cNvSpPr txBox="1"/>
          <p:nvPr/>
        </p:nvSpPr>
        <p:spPr>
          <a:xfrm>
            <a:off x="428596" y="312137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0070C0"/>
                </a:solidFill>
              </a:rPr>
              <a:t>云通讯平台</a:t>
            </a:r>
            <a:endParaRPr lang="zh-CN" altLang="en-US" sz="1400" b="1" dirty="0">
              <a:solidFill>
                <a:srgbClr val="0070C0"/>
              </a:solidFill>
            </a:endParaRPr>
          </a:p>
        </p:txBody>
      </p:sp>
      <p:sp>
        <p:nvSpPr>
          <p:cNvPr id="734" name="Rectangle 66"/>
          <p:cNvSpPr>
            <a:spLocks noChangeArrowheads="1"/>
          </p:cNvSpPr>
          <p:nvPr/>
        </p:nvSpPr>
        <p:spPr bwMode="auto">
          <a:xfrm>
            <a:off x="5786446" y="3478560"/>
            <a:ext cx="1064470" cy="318056"/>
          </a:xfrm>
          <a:prstGeom prst="rect">
            <a:avLst/>
          </a:prstGeom>
          <a:solidFill>
            <a:srgbClr val="00CCFF"/>
          </a:solidFill>
          <a:ln w="127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0CC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pPr algn="ctr" defTabSz="933450"/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Rest Server</a:t>
            </a:r>
          </a:p>
          <a:p>
            <a:pPr algn="ctr" defTabSz="933450"/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RS</a:t>
            </a:r>
            <a:endParaRPr lang="en-US" altLang="zh-CN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5" name="Line 291"/>
          <p:cNvSpPr>
            <a:spLocks noChangeShapeType="1"/>
          </p:cNvSpPr>
          <p:nvPr/>
        </p:nvSpPr>
        <p:spPr bwMode="auto">
          <a:xfrm flipH="1" flipV="1">
            <a:off x="5786446" y="2718459"/>
            <a:ext cx="2500330" cy="4572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/>
          <a:lstStyle/>
          <a:p>
            <a:endParaRPr lang="zh-CN" altLang="en-US"/>
          </a:p>
        </p:txBody>
      </p:sp>
      <p:grpSp>
        <p:nvGrpSpPr>
          <p:cNvPr id="736" name="Group 83"/>
          <p:cNvGrpSpPr>
            <a:grpSpLocks noChangeAspect="1"/>
          </p:cNvGrpSpPr>
          <p:nvPr/>
        </p:nvGrpSpPr>
        <p:grpSpPr bwMode="auto">
          <a:xfrm>
            <a:off x="6858016" y="2549866"/>
            <a:ext cx="785818" cy="448092"/>
            <a:chOff x="1440" y="349"/>
            <a:chExt cx="720" cy="481"/>
          </a:xfrm>
        </p:grpSpPr>
        <p:sp>
          <p:nvSpPr>
            <p:cNvPr id="737" name="AutoShape 84"/>
            <p:cNvSpPr>
              <a:spLocks noChangeAspect="1" noChangeArrowheads="1" noTextEdit="1"/>
            </p:cNvSpPr>
            <p:nvPr/>
          </p:nvSpPr>
          <p:spPr bwMode="auto">
            <a:xfrm>
              <a:off x="1440" y="349"/>
              <a:ext cx="720" cy="4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8" name="Freeform 85"/>
            <p:cNvSpPr>
              <a:spLocks/>
            </p:cNvSpPr>
            <p:nvPr/>
          </p:nvSpPr>
          <p:spPr bwMode="auto">
            <a:xfrm>
              <a:off x="1428" y="344"/>
              <a:ext cx="733" cy="485"/>
            </a:xfrm>
            <a:custGeom>
              <a:avLst/>
              <a:gdLst>
                <a:gd name="T0" fmla="*/ 117 w 1085"/>
                <a:gd name="T1" fmla="*/ 323 h 717"/>
                <a:gd name="T2" fmla="*/ 13 w 1085"/>
                <a:gd name="T3" fmla="*/ 195 h 717"/>
                <a:gd name="T4" fmla="*/ 197 w 1085"/>
                <a:gd name="T5" fmla="*/ 72 h 717"/>
                <a:gd name="T6" fmla="*/ 381 w 1085"/>
                <a:gd name="T7" fmla="*/ 5 h 717"/>
                <a:gd name="T8" fmla="*/ 552 w 1085"/>
                <a:gd name="T9" fmla="*/ 80 h 717"/>
                <a:gd name="T10" fmla="*/ 732 w 1085"/>
                <a:gd name="T11" fmla="*/ 225 h 717"/>
                <a:gd name="T12" fmla="*/ 587 w 1085"/>
                <a:gd name="T13" fmla="*/ 359 h 717"/>
                <a:gd name="T14" fmla="*/ 310 w 1085"/>
                <a:gd name="T15" fmla="*/ 403 h 717"/>
                <a:gd name="T16" fmla="*/ 155 w 1085"/>
                <a:gd name="T17" fmla="*/ 485 h 717"/>
                <a:gd name="T18" fmla="*/ 200 w 1085"/>
                <a:gd name="T19" fmla="*/ 402 h 717"/>
                <a:gd name="T20" fmla="*/ 117 w 1085"/>
                <a:gd name="T21" fmla="*/ 323 h 717"/>
                <a:gd name="T22" fmla="*/ 117 w 1085"/>
                <a:gd name="T23" fmla="*/ 323 h 71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5" h="717">
                  <a:moveTo>
                    <a:pt x="173" y="478"/>
                  </a:moveTo>
                  <a:cubicBezTo>
                    <a:pt x="173" y="478"/>
                    <a:pt x="0" y="462"/>
                    <a:pt x="19" y="289"/>
                  </a:cubicBezTo>
                  <a:cubicBezTo>
                    <a:pt x="39" y="112"/>
                    <a:pt x="291" y="106"/>
                    <a:pt x="291" y="106"/>
                  </a:cubicBezTo>
                  <a:cubicBezTo>
                    <a:pt x="291" y="106"/>
                    <a:pt x="336" y="0"/>
                    <a:pt x="564" y="8"/>
                  </a:cubicBezTo>
                  <a:cubicBezTo>
                    <a:pt x="801" y="16"/>
                    <a:pt x="817" y="118"/>
                    <a:pt x="817" y="118"/>
                  </a:cubicBezTo>
                  <a:cubicBezTo>
                    <a:pt x="817" y="118"/>
                    <a:pt x="1082" y="90"/>
                    <a:pt x="1084" y="332"/>
                  </a:cubicBezTo>
                  <a:cubicBezTo>
                    <a:pt x="1085" y="524"/>
                    <a:pt x="869" y="530"/>
                    <a:pt x="869" y="530"/>
                  </a:cubicBezTo>
                  <a:cubicBezTo>
                    <a:pt x="869" y="530"/>
                    <a:pt x="786" y="696"/>
                    <a:pt x="459" y="596"/>
                  </a:cubicBezTo>
                  <a:cubicBezTo>
                    <a:pt x="459" y="596"/>
                    <a:pt x="332" y="689"/>
                    <a:pt x="230" y="717"/>
                  </a:cubicBezTo>
                  <a:cubicBezTo>
                    <a:pt x="230" y="717"/>
                    <a:pt x="282" y="664"/>
                    <a:pt x="296" y="595"/>
                  </a:cubicBezTo>
                  <a:cubicBezTo>
                    <a:pt x="296" y="595"/>
                    <a:pt x="190" y="599"/>
                    <a:pt x="173" y="478"/>
                  </a:cubicBezTo>
                  <a:cubicBezTo>
                    <a:pt x="173" y="478"/>
                    <a:pt x="173" y="478"/>
                    <a:pt x="173" y="478"/>
                  </a:cubicBezTo>
                  <a:close/>
                </a:path>
              </a:pathLst>
            </a:custGeom>
            <a:solidFill>
              <a:srgbClr val="4D61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9" name="Freeform 86"/>
            <p:cNvSpPr>
              <a:spLocks/>
            </p:cNvSpPr>
            <p:nvPr/>
          </p:nvSpPr>
          <p:spPr bwMode="auto">
            <a:xfrm>
              <a:off x="1574" y="505"/>
              <a:ext cx="17" cy="85"/>
            </a:xfrm>
            <a:custGeom>
              <a:avLst/>
              <a:gdLst>
                <a:gd name="T0" fmla="*/ 0 w 17"/>
                <a:gd name="T1" fmla="*/ 85 h 85"/>
                <a:gd name="T2" fmla="*/ 0 w 17"/>
                <a:gd name="T3" fmla="*/ 0 h 85"/>
                <a:gd name="T4" fmla="*/ 17 w 17"/>
                <a:gd name="T5" fmla="*/ 0 h 85"/>
                <a:gd name="T6" fmla="*/ 17 w 17"/>
                <a:gd name="T7" fmla="*/ 85 h 85"/>
                <a:gd name="T8" fmla="*/ 0 w 17"/>
                <a:gd name="T9" fmla="*/ 85 h 85"/>
                <a:gd name="T10" fmla="*/ 0 w 17"/>
                <a:gd name="T11" fmla="*/ 85 h 85"/>
                <a:gd name="T12" fmla="*/ 0 w 17"/>
                <a:gd name="T13" fmla="*/ 85 h 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" h="85">
                  <a:moveTo>
                    <a:pt x="0" y="85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17" y="85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0" name="Freeform 87"/>
            <p:cNvSpPr>
              <a:spLocks/>
            </p:cNvSpPr>
            <p:nvPr/>
          </p:nvSpPr>
          <p:spPr bwMode="auto">
            <a:xfrm>
              <a:off x="1608" y="526"/>
              <a:ext cx="57" cy="64"/>
            </a:xfrm>
            <a:custGeom>
              <a:avLst/>
              <a:gdLst>
                <a:gd name="T0" fmla="*/ 0 w 85"/>
                <a:gd name="T1" fmla="*/ 64 h 95"/>
                <a:gd name="T2" fmla="*/ 0 w 85"/>
                <a:gd name="T3" fmla="*/ 2 h 95"/>
                <a:gd name="T4" fmla="*/ 15 w 85"/>
                <a:gd name="T5" fmla="*/ 2 h 95"/>
                <a:gd name="T6" fmla="*/ 15 w 85"/>
                <a:gd name="T7" fmla="*/ 10 h 95"/>
                <a:gd name="T8" fmla="*/ 36 w 85"/>
                <a:gd name="T9" fmla="*/ 0 h 95"/>
                <a:gd name="T10" fmla="*/ 52 w 85"/>
                <a:gd name="T11" fmla="*/ 7 h 95"/>
                <a:gd name="T12" fmla="*/ 57 w 85"/>
                <a:gd name="T13" fmla="*/ 25 h 95"/>
                <a:gd name="T14" fmla="*/ 57 w 85"/>
                <a:gd name="T15" fmla="*/ 64 h 95"/>
                <a:gd name="T16" fmla="*/ 41 w 85"/>
                <a:gd name="T17" fmla="*/ 64 h 95"/>
                <a:gd name="T18" fmla="*/ 41 w 85"/>
                <a:gd name="T19" fmla="*/ 31 h 95"/>
                <a:gd name="T20" fmla="*/ 40 w 85"/>
                <a:gd name="T21" fmla="*/ 19 h 95"/>
                <a:gd name="T22" fmla="*/ 30 w 85"/>
                <a:gd name="T23" fmla="*/ 13 h 95"/>
                <a:gd name="T24" fmla="*/ 19 w 85"/>
                <a:gd name="T25" fmla="*/ 20 h 95"/>
                <a:gd name="T26" fmla="*/ 16 w 85"/>
                <a:gd name="T27" fmla="*/ 34 h 95"/>
                <a:gd name="T28" fmla="*/ 16 w 85"/>
                <a:gd name="T29" fmla="*/ 64 h 95"/>
                <a:gd name="T30" fmla="*/ 0 w 85"/>
                <a:gd name="T31" fmla="*/ 64 h 95"/>
                <a:gd name="T32" fmla="*/ 0 w 85"/>
                <a:gd name="T33" fmla="*/ 64 h 9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5" h="95">
                  <a:moveTo>
                    <a:pt x="0" y="95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9" y="5"/>
                    <a:pt x="40" y="0"/>
                    <a:pt x="53" y="0"/>
                  </a:cubicBezTo>
                  <a:cubicBezTo>
                    <a:pt x="64" y="0"/>
                    <a:pt x="72" y="4"/>
                    <a:pt x="77" y="11"/>
                  </a:cubicBezTo>
                  <a:cubicBezTo>
                    <a:pt x="82" y="17"/>
                    <a:pt x="85" y="26"/>
                    <a:pt x="85" y="37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61" y="95"/>
                    <a:pt x="61" y="95"/>
                    <a:pt x="61" y="95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1" y="37"/>
                    <a:pt x="60" y="32"/>
                    <a:pt x="59" y="28"/>
                  </a:cubicBezTo>
                  <a:cubicBezTo>
                    <a:pt x="56" y="22"/>
                    <a:pt x="52" y="19"/>
                    <a:pt x="45" y="19"/>
                  </a:cubicBezTo>
                  <a:cubicBezTo>
                    <a:pt x="38" y="19"/>
                    <a:pt x="32" y="23"/>
                    <a:pt x="28" y="29"/>
                  </a:cubicBezTo>
                  <a:cubicBezTo>
                    <a:pt x="25" y="35"/>
                    <a:pt x="24" y="42"/>
                    <a:pt x="24" y="50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1" name="Freeform 88"/>
            <p:cNvSpPr>
              <a:spLocks/>
            </p:cNvSpPr>
            <p:nvPr/>
          </p:nvSpPr>
          <p:spPr bwMode="auto">
            <a:xfrm>
              <a:off x="1675" y="509"/>
              <a:ext cx="44" cy="83"/>
            </a:xfrm>
            <a:custGeom>
              <a:avLst/>
              <a:gdLst>
                <a:gd name="T0" fmla="*/ 12 w 65"/>
                <a:gd name="T1" fmla="*/ 62 h 122"/>
                <a:gd name="T2" fmla="*/ 12 w 65"/>
                <a:gd name="T3" fmla="*/ 30 h 122"/>
                <a:gd name="T4" fmla="*/ 0 w 65"/>
                <a:gd name="T5" fmla="*/ 30 h 122"/>
                <a:gd name="T6" fmla="*/ 0 w 65"/>
                <a:gd name="T7" fmla="*/ 18 h 122"/>
                <a:gd name="T8" fmla="*/ 12 w 65"/>
                <a:gd name="T9" fmla="*/ 18 h 122"/>
                <a:gd name="T10" fmla="*/ 12 w 65"/>
                <a:gd name="T11" fmla="*/ 5 h 122"/>
                <a:gd name="T12" fmla="*/ 28 w 65"/>
                <a:gd name="T13" fmla="*/ 0 h 122"/>
                <a:gd name="T14" fmla="*/ 28 w 65"/>
                <a:gd name="T15" fmla="*/ 18 h 122"/>
                <a:gd name="T16" fmla="*/ 43 w 65"/>
                <a:gd name="T17" fmla="*/ 18 h 122"/>
                <a:gd name="T18" fmla="*/ 43 w 65"/>
                <a:gd name="T19" fmla="*/ 30 h 122"/>
                <a:gd name="T20" fmla="*/ 28 w 65"/>
                <a:gd name="T21" fmla="*/ 30 h 122"/>
                <a:gd name="T22" fmla="*/ 28 w 65"/>
                <a:gd name="T23" fmla="*/ 59 h 122"/>
                <a:gd name="T24" fmla="*/ 36 w 65"/>
                <a:gd name="T25" fmla="*/ 70 h 122"/>
                <a:gd name="T26" fmla="*/ 43 w 65"/>
                <a:gd name="T27" fmla="*/ 68 h 122"/>
                <a:gd name="T28" fmla="*/ 44 w 65"/>
                <a:gd name="T29" fmla="*/ 81 h 122"/>
                <a:gd name="T30" fmla="*/ 32 w 65"/>
                <a:gd name="T31" fmla="*/ 83 h 122"/>
                <a:gd name="T32" fmla="*/ 17 w 65"/>
                <a:gd name="T33" fmla="*/ 78 h 122"/>
                <a:gd name="T34" fmla="*/ 12 w 65"/>
                <a:gd name="T35" fmla="*/ 62 h 122"/>
                <a:gd name="T36" fmla="*/ 12 w 65"/>
                <a:gd name="T37" fmla="*/ 62 h 12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5" h="122">
                  <a:moveTo>
                    <a:pt x="18" y="91"/>
                  </a:moveTo>
                  <a:cubicBezTo>
                    <a:pt x="18" y="44"/>
                    <a:pt x="18" y="44"/>
                    <a:pt x="18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63" y="27"/>
                    <a:pt x="63" y="27"/>
                    <a:pt x="63" y="27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2" y="98"/>
                    <a:pt x="45" y="103"/>
                    <a:pt x="53" y="103"/>
                  </a:cubicBezTo>
                  <a:cubicBezTo>
                    <a:pt x="58" y="103"/>
                    <a:pt x="61" y="102"/>
                    <a:pt x="64" y="10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0" y="121"/>
                    <a:pt x="54" y="122"/>
                    <a:pt x="47" y="122"/>
                  </a:cubicBezTo>
                  <a:cubicBezTo>
                    <a:pt x="38" y="122"/>
                    <a:pt x="30" y="119"/>
                    <a:pt x="25" y="114"/>
                  </a:cubicBezTo>
                  <a:cubicBezTo>
                    <a:pt x="20" y="108"/>
                    <a:pt x="18" y="101"/>
                    <a:pt x="18" y="91"/>
                  </a:cubicBezTo>
                  <a:cubicBezTo>
                    <a:pt x="18" y="91"/>
                    <a:pt x="18" y="91"/>
                    <a:pt x="18" y="9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2" name="Freeform 89"/>
            <p:cNvSpPr>
              <a:spLocks noEditPoints="1"/>
            </p:cNvSpPr>
            <p:nvPr/>
          </p:nvSpPr>
          <p:spPr bwMode="auto">
            <a:xfrm>
              <a:off x="1725" y="526"/>
              <a:ext cx="59" cy="66"/>
            </a:xfrm>
            <a:custGeom>
              <a:avLst/>
              <a:gdLst>
                <a:gd name="T0" fmla="*/ 54 w 87"/>
                <a:gd name="T1" fmla="*/ 48 h 98"/>
                <a:gd name="T2" fmla="*/ 54 w 87"/>
                <a:gd name="T3" fmla="*/ 61 h 98"/>
                <a:gd name="T4" fmla="*/ 33 w 87"/>
                <a:gd name="T5" fmla="*/ 66 h 98"/>
                <a:gd name="T6" fmla="*/ 8 w 87"/>
                <a:gd name="T7" fmla="*/ 57 h 98"/>
                <a:gd name="T8" fmla="*/ 0 w 87"/>
                <a:gd name="T9" fmla="*/ 33 h 98"/>
                <a:gd name="T10" fmla="*/ 7 w 87"/>
                <a:gd name="T11" fmla="*/ 10 h 98"/>
                <a:gd name="T12" fmla="*/ 29 w 87"/>
                <a:gd name="T13" fmla="*/ 0 h 98"/>
                <a:gd name="T14" fmla="*/ 53 w 87"/>
                <a:gd name="T15" fmla="*/ 11 h 98"/>
                <a:gd name="T16" fmla="*/ 59 w 87"/>
                <a:gd name="T17" fmla="*/ 38 h 98"/>
                <a:gd name="T18" fmla="*/ 16 w 87"/>
                <a:gd name="T19" fmla="*/ 38 h 98"/>
                <a:gd name="T20" fmla="*/ 21 w 87"/>
                <a:gd name="T21" fmla="*/ 50 h 98"/>
                <a:gd name="T22" fmla="*/ 33 w 87"/>
                <a:gd name="T23" fmla="*/ 54 h 98"/>
                <a:gd name="T24" fmla="*/ 54 w 87"/>
                <a:gd name="T25" fmla="*/ 48 h 98"/>
                <a:gd name="T26" fmla="*/ 54 w 87"/>
                <a:gd name="T27" fmla="*/ 48 h 98"/>
                <a:gd name="T28" fmla="*/ 16 w 87"/>
                <a:gd name="T29" fmla="*/ 27 h 98"/>
                <a:gd name="T30" fmla="*/ 43 w 87"/>
                <a:gd name="T31" fmla="*/ 27 h 98"/>
                <a:gd name="T32" fmla="*/ 30 w 87"/>
                <a:gd name="T33" fmla="*/ 12 h 98"/>
                <a:gd name="T34" fmla="*/ 16 w 87"/>
                <a:gd name="T35" fmla="*/ 27 h 98"/>
                <a:gd name="T36" fmla="*/ 16 w 87"/>
                <a:gd name="T37" fmla="*/ 27 h 9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87" h="98">
                  <a:moveTo>
                    <a:pt x="80" y="71"/>
                  </a:moveTo>
                  <a:cubicBezTo>
                    <a:pt x="80" y="90"/>
                    <a:pt x="80" y="90"/>
                    <a:pt x="80" y="90"/>
                  </a:cubicBezTo>
                  <a:cubicBezTo>
                    <a:pt x="71" y="95"/>
                    <a:pt x="60" y="98"/>
                    <a:pt x="48" y="98"/>
                  </a:cubicBezTo>
                  <a:cubicBezTo>
                    <a:pt x="33" y="98"/>
                    <a:pt x="21" y="93"/>
                    <a:pt x="12" y="85"/>
                  </a:cubicBezTo>
                  <a:cubicBezTo>
                    <a:pt x="4" y="77"/>
                    <a:pt x="0" y="65"/>
                    <a:pt x="0" y="49"/>
                  </a:cubicBezTo>
                  <a:cubicBezTo>
                    <a:pt x="0" y="35"/>
                    <a:pt x="3" y="24"/>
                    <a:pt x="10" y="15"/>
                  </a:cubicBezTo>
                  <a:cubicBezTo>
                    <a:pt x="18" y="5"/>
                    <a:pt x="29" y="0"/>
                    <a:pt x="43" y="0"/>
                  </a:cubicBezTo>
                  <a:cubicBezTo>
                    <a:pt x="59" y="0"/>
                    <a:pt x="71" y="6"/>
                    <a:pt x="78" y="17"/>
                  </a:cubicBezTo>
                  <a:cubicBezTo>
                    <a:pt x="84" y="26"/>
                    <a:pt x="87" y="39"/>
                    <a:pt x="87" y="57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3" y="64"/>
                    <a:pt x="26" y="70"/>
                    <a:pt x="31" y="74"/>
                  </a:cubicBezTo>
                  <a:cubicBezTo>
                    <a:pt x="35" y="78"/>
                    <a:pt x="42" y="80"/>
                    <a:pt x="49" y="80"/>
                  </a:cubicBezTo>
                  <a:cubicBezTo>
                    <a:pt x="58" y="80"/>
                    <a:pt x="69" y="77"/>
                    <a:pt x="80" y="71"/>
                  </a:cubicBezTo>
                  <a:cubicBezTo>
                    <a:pt x="80" y="71"/>
                    <a:pt x="80" y="71"/>
                    <a:pt x="80" y="71"/>
                  </a:cubicBezTo>
                  <a:close/>
                  <a:moveTo>
                    <a:pt x="23" y="4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63" y="25"/>
                    <a:pt x="56" y="18"/>
                    <a:pt x="44" y="18"/>
                  </a:cubicBezTo>
                  <a:cubicBezTo>
                    <a:pt x="31" y="18"/>
                    <a:pt x="24" y="25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3" name="Freeform 90"/>
            <p:cNvSpPr>
              <a:spLocks/>
            </p:cNvSpPr>
            <p:nvPr/>
          </p:nvSpPr>
          <p:spPr bwMode="auto">
            <a:xfrm>
              <a:off x="1797" y="526"/>
              <a:ext cx="37" cy="64"/>
            </a:xfrm>
            <a:custGeom>
              <a:avLst/>
              <a:gdLst>
                <a:gd name="T0" fmla="*/ 0 w 55"/>
                <a:gd name="T1" fmla="*/ 64 h 95"/>
                <a:gd name="T2" fmla="*/ 0 w 55"/>
                <a:gd name="T3" fmla="*/ 2 h 95"/>
                <a:gd name="T4" fmla="*/ 15 w 55"/>
                <a:gd name="T5" fmla="*/ 2 h 95"/>
                <a:gd name="T6" fmla="*/ 15 w 55"/>
                <a:gd name="T7" fmla="*/ 16 h 95"/>
                <a:gd name="T8" fmla="*/ 21 w 55"/>
                <a:gd name="T9" fmla="*/ 5 h 95"/>
                <a:gd name="T10" fmla="*/ 32 w 55"/>
                <a:gd name="T11" fmla="*/ 0 h 95"/>
                <a:gd name="T12" fmla="*/ 37 w 55"/>
                <a:gd name="T13" fmla="*/ 1 h 95"/>
                <a:gd name="T14" fmla="*/ 37 w 55"/>
                <a:gd name="T15" fmla="*/ 17 h 95"/>
                <a:gd name="T16" fmla="*/ 30 w 55"/>
                <a:gd name="T17" fmla="*/ 15 h 95"/>
                <a:gd name="T18" fmla="*/ 18 w 55"/>
                <a:gd name="T19" fmla="*/ 25 h 95"/>
                <a:gd name="T20" fmla="*/ 16 w 55"/>
                <a:gd name="T21" fmla="*/ 41 h 95"/>
                <a:gd name="T22" fmla="*/ 16 w 55"/>
                <a:gd name="T23" fmla="*/ 64 h 95"/>
                <a:gd name="T24" fmla="*/ 0 w 55"/>
                <a:gd name="T25" fmla="*/ 64 h 95"/>
                <a:gd name="T26" fmla="*/ 0 w 55"/>
                <a:gd name="T27" fmla="*/ 64 h 9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5" h="95">
                  <a:moveTo>
                    <a:pt x="0" y="95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3" y="18"/>
                    <a:pt x="26" y="12"/>
                    <a:pt x="31" y="7"/>
                  </a:cubicBezTo>
                  <a:cubicBezTo>
                    <a:pt x="36" y="3"/>
                    <a:pt x="42" y="0"/>
                    <a:pt x="48" y="0"/>
                  </a:cubicBezTo>
                  <a:cubicBezTo>
                    <a:pt x="51" y="0"/>
                    <a:pt x="53" y="1"/>
                    <a:pt x="55" y="1"/>
                  </a:cubicBezTo>
                  <a:cubicBezTo>
                    <a:pt x="55" y="25"/>
                    <a:pt x="55" y="25"/>
                    <a:pt x="55" y="25"/>
                  </a:cubicBezTo>
                  <a:cubicBezTo>
                    <a:pt x="53" y="24"/>
                    <a:pt x="49" y="23"/>
                    <a:pt x="44" y="23"/>
                  </a:cubicBezTo>
                  <a:cubicBezTo>
                    <a:pt x="36" y="23"/>
                    <a:pt x="30" y="28"/>
                    <a:pt x="27" y="37"/>
                  </a:cubicBezTo>
                  <a:cubicBezTo>
                    <a:pt x="25" y="43"/>
                    <a:pt x="24" y="51"/>
                    <a:pt x="24" y="61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4" name="Freeform 91"/>
            <p:cNvSpPr>
              <a:spLocks/>
            </p:cNvSpPr>
            <p:nvPr/>
          </p:nvSpPr>
          <p:spPr bwMode="auto">
            <a:xfrm>
              <a:off x="1844" y="526"/>
              <a:ext cx="58" cy="64"/>
            </a:xfrm>
            <a:custGeom>
              <a:avLst/>
              <a:gdLst>
                <a:gd name="T0" fmla="*/ 0 w 85"/>
                <a:gd name="T1" fmla="*/ 64 h 95"/>
                <a:gd name="T2" fmla="*/ 0 w 85"/>
                <a:gd name="T3" fmla="*/ 2 h 95"/>
                <a:gd name="T4" fmla="*/ 16 w 85"/>
                <a:gd name="T5" fmla="*/ 2 h 95"/>
                <a:gd name="T6" fmla="*/ 16 w 85"/>
                <a:gd name="T7" fmla="*/ 10 h 95"/>
                <a:gd name="T8" fmla="*/ 36 w 85"/>
                <a:gd name="T9" fmla="*/ 0 h 95"/>
                <a:gd name="T10" fmla="*/ 53 w 85"/>
                <a:gd name="T11" fmla="*/ 7 h 95"/>
                <a:gd name="T12" fmla="*/ 58 w 85"/>
                <a:gd name="T13" fmla="*/ 25 h 95"/>
                <a:gd name="T14" fmla="*/ 58 w 85"/>
                <a:gd name="T15" fmla="*/ 64 h 95"/>
                <a:gd name="T16" fmla="*/ 42 w 85"/>
                <a:gd name="T17" fmla="*/ 64 h 95"/>
                <a:gd name="T18" fmla="*/ 42 w 85"/>
                <a:gd name="T19" fmla="*/ 31 h 95"/>
                <a:gd name="T20" fmla="*/ 40 w 85"/>
                <a:gd name="T21" fmla="*/ 19 h 95"/>
                <a:gd name="T22" fmla="*/ 31 w 85"/>
                <a:gd name="T23" fmla="*/ 13 h 95"/>
                <a:gd name="T24" fmla="*/ 20 w 85"/>
                <a:gd name="T25" fmla="*/ 20 h 95"/>
                <a:gd name="T26" fmla="*/ 16 w 85"/>
                <a:gd name="T27" fmla="*/ 34 h 95"/>
                <a:gd name="T28" fmla="*/ 16 w 85"/>
                <a:gd name="T29" fmla="*/ 64 h 95"/>
                <a:gd name="T30" fmla="*/ 0 w 85"/>
                <a:gd name="T31" fmla="*/ 64 h 95"/>
                <a:gd name="T32" fmla="*/ 0 w 85"/>
                <a:gd name="T33" fmla="*/ 64 h 9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5" h="95">
                  <a:moveTo>
                    <a:pt x="0" y="95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30" y="5"/>
                    <a:pt x="40" y="0"/>
                    <a:pt x="53" y="0"/>
                  </a:cubicBezTo>
                  <a:cubicBezTo>
                    <a:pt x="64" y="0"/>
                    <a:pt x="72" y="4"/>
                    <a:pt x="78" y="11"/>
                  </a:cubicBezTo>
                  <a:cubicBezTo>
                    <a:pt x="83" y="17"/>
                    <a:pt x="85" y="26"/>
                    <a:pt x="85" y="37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61" y="95"/>
                    <a:pt x="61" y="95"/>
                    <a:pt x="61" y="95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1" y="37"/>
                    <a:pt x="60" y="32"/>
                    <a:pt x="59" y="28"/>
                  </a:cubicBezTo>
                  <a:cubicBezTo>
                    <a:pt x="57" y="22"/>
                    <a:pt x="52" y="19"/>
                    <a:pt x="45" y="19"/>
                  </a:cubicBezTo>
                  <a:cubicBezTo>
                    <a:pt x="38" y="19"/>
                    <a:pt x="32" y="23"/>
                    <a:pt x="29" y="29"/>
                  </a:cubicBezTo>
                  <a:cubicBezTo>
                    <a:pt x="26" y="35"/>
                    <a:pt x="24" y="42"/>
                    <a:pt x="24" y="50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5"/>
                    <a:pt x="0" y="95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5" name="Freeform 92"/>
            <p:cNvSpPr>
              <a:spLocks noEditPoints="1"/>
            </p:cNvSpPr>
            <p:nvPr/>
          </p:nvSpPr>
          <p:spPr bwMode="auto">
            <a:xfrm>
              <a:off x="1915" y="526"/>
              <a:ext cx="58" cy="66"/>
            </a:xfrm>
            <a:custGeom>
              <a:avLst/>
              <a:gdLst>
                <a:gd name="T0" fmla="*/ 53 w 87"/>
                <a:gd name="T1" fmla="*/ 48 h 98"/>
                <a:gd name="T2" fmla="*/ 53 w 87"/>
                <a:gd name="T3" fmla="*/ 61 h 98"/>
                <a:gd name="T4" fmla="*/ 32 w 87"/>
                <a:gd name="T5" fmla="*/ 66 h 98"/>
                <a:gd name="T6" fmla="*/ 9 w 87"/>
                <a:gd name="T7" fmla="*/ 57 h 98"/>
                <a:gd name="T8" fmla="*/ 0 w 87"/>
                <a:gd name="T9" fmla="*/ 33 h 98"/>
                <a:gd name="T10" fmla="*/ 7 w 87"/>
                <a:gd name="T11" fmla="*/ 10 h 98"/>
                <a:gd name="T12" fmla="*/ 29 w 87"/>
                <a:gd name="T13" fmla="*/ 0 h 98"/>
                <a:gd name="T14" fmla="*/ 52 w 87"/>
                <a:gd name="T15" fmla="*/ 11 h 98"/>
                <a:gd name="T16" fmla="*/ 58 w 87"/>
                <a:gd name="T17" fmla="*/ 38 h 98"/>
                <a:gd name="T18" fmla="*/ 15 w 87"/>
                <a:gd name="T19" fmla="*/ 38 h 98"/>
                <a:gd name="T20" fmla="*/ 21 w 87"/>
                <a:gd name="T21" fmla="*/ 50 h 98"/>
                <a:gd name="T22" fmla="*/ 33 w 87"/>
                <a:gd name="T23" fmla="*/ 54 h 98"/>
                <a:gd name="T24" fmla="*/ 53 w 87"/>
                <a:gd name="T25" fmla="*/ 48 h 98"/>
                <a:gd name="T26" fmla="*/ 53 w 87"/>
                <a:gd name="T27" fmla="*/ 48 h 98"/>
                <a:gd name="T28" fmla="*/ 15 w 87"/>
                <a:gd name="T29" fmla="*/ 27 h 98"/>
                <a:gd name="T30" fmla="*/ 43 w 87"/>
                <a:gd name="T31" fmla="*/ 27 h 98"/>
                <a:gd name="T32" fmla="*/ 29 w 87"/>
                <a:gd name="T33" fmla="*/ 12 h 98"/>
                <a:gd name="T34" fmla="*/ 15 w 87"/>
                <a:gd name="T35" fmla="*/ 27 h 98"/>
                <a:gd name="T36" fmla="*/ 15 w 87"/>
                <a:gd name="T37" fmla="*/ 27 h 9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87" h="98">
                  <a:moveTo>
                    <a:pt x="80" y="71"/>
                  </a:moveTo>
                  <a:cubicBezTo>
                    <a:pt x="80" y="90"/>
                    <a:pt x="80" y="90"/>
                    <a:pt x="80" y="90"/>
                  </a:cubicBezTo>
                  <a:cubicBezTo>
                    <a:pt x="71" y="95"/>
                    <a:pt x="61" y="98"/>
                    <a:pt x="48" y="98"/>
                  </a:cubicBezTo>
                  <a:cubicBezTo>
                    <a:pt x="33" y="98"/>
                    <a:pt x="21" y="93"/>
                    <a:pt x="13" y="85"/>
                  </a:cubicBezTo>
                  <a:cubicBezTo>
                    <a:pt x="4" y="77"/>
                    <a:pt x="0" y="65"/>
                    <a:pt x="0" y="49"/>
                  </a:cubicBezTo>
                  <a:cubicBezTo>
                    <a:pt x="0" y="35"/>
                    <a:pt x="3" y="24"/>
                    <a:pt x="10" y="15"/>
                  </a:cubicBezTo>
                  <a:cubicBezTo>
                    <a:pt x="18" y="5"/>
                    <a:pt x="29" y="0"/>
                    <a:pt x="43" y="0"/>
                  </a:cubicBezTo>
                  <a:cubicBezTo>
                    <a:pt x="59" y="0"/>
                    <a:pt x="71" y="6"/>
                    <a:pt x="78" y="17"/>
                  </a:cubicBezTo>
                  <a:cubicBezTo>
                    <a:pt x="84" y="26"/>
                    <a:pt x="87" y="39"/>
                    <a:pt x="87" y="57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3" y="64"/>
                    <a:pt x="26" y="70"/>
                    <a:pt x="31" y="74"/>
                  </a:cubicBezTo>
                  <a:cubicBezTo>
                    <a:pt x="36" y="78"/>
                    <a:pt x="42" y="80"/>
                    <a:pt x="49" y="80"/>
                  </a:cubicBezTo>
                  <a:cubicBezTo>
                    <a:pt x="59" y="80"/>
                    <a:pt x="69" y="77"/>
                    <a:pt x="80" y="71"/>
                  </a:cubicBezTo>
                  <a:cubicBezTo>
                    <a:pt x="80" y="71"/>
                    <a:pt x="80" y="71"/>
                    <a:pt x="80" y="71"/>
                  </a:cubicBezTo>
                  <a:close/>
                  <a:moveTo>
                    <a:pt x="23" y="4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63" y="25"/>
                    <a:pt x="57" y="18"/>
                    <a:pt x="44" y="18"/>
                  </a:cubicBezTo>
                  <a:cubicBezTo>
                    <a:pt x="31" y="18"/>
                    <a:pt x="24" y="25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6" name="Freeform 93"/>
            <p:cNvSpPr>
              <a:spLocks/>
            </p:cNvSpPr>
            <p:nvPr/>
          </p:nvSpPr>
          <p:spPr bwMode="auto">
            <a:xfrm>
              <a:off x="1979" y="509"/>
              <a:ext cx="44" cy="83"/>
            </a:xfrm>
            <a:custGeom>
              <a:avLst/>
              <a:gdLst>
                <a:gd name="T0" fmla="*/ 12 w 65"/>
                <a:gd name="T1" fmla="*/ 62 h 122"/>
                <a:gd name="T2" fmla="*/ 12 w 65"/>
                <a:gd name="T3" fmla="*/ 30 h 122"/>
                <a:gd name="T4" fmla="*/ 0 w 65"/>
                <a:gd name="T5" fmla="*/ 30 h 122"/>
                <a:gd name="T6" fmla="*/ 0 w 65"/>
                <a:gd name="T7" fmla="*/ 18 h 122"/>
                <a:gd name="T8" fmla="*/ 12 w 65"/>
                <a:gd name="T9" fmla="*/ 18 h 122"/>
                <a:gd name="T10" fmla="*/ 12 w 65"/>
                <a:gd name="T11" fmla="*/ 5 h 122"/>
                <a:gd name="T12" fmla="*/ 28 w 65"/>
                <a:gd name="T13" fmla="*/ 0 h 122"/>
                <a:gd name="T14" fmla="*/ 28 w 65"/>
                <a:gd name="T15" fmla="*/ 18 h 122"/>
                <a:gd name="T16" fmla="*/ 43 w 65"/>
                <a:gd name="T17" fmla="*/ 18 h 122"/>
                <a:gd name="T18" fmla="*/ 43 w 65"/>
                <a:gd name="T19" fmla="*/ 30 h 122"/>
                <a:gd name="T20" fmla="*/ 28 w 65"/>
                <a:gd name="T21" fmla="*/ 30 h 122"/>
                <a:gd name="T22" fmla="*/ 28 w 65"/>
                <a:gd name="T23" fmla="*/ 59 h 122"/>
                <a:gd name="T24" fmla="*/ 37 w 65"/>
                <a:gd name="T25" fmla="*/ 70 h 122"/>
                <a:gd name="T26" fmla="*/ 44 w 65"/>
                <a:gd name="T27" fmla="*/ 68 h 122"/>
                <a:gd name="T28" fmla="*/ 44 w 65"/>
                <a:gd name="T29" fmla="*/ 81 h 122"/>
                <a:gd name="T30" fmla="*/ 32 w 65"/>
                <a:gd name="T31" fmla="*/ 83 h 122"/>
                <a:gd name="T32" fmla="*/ 18 w 65"/>
                <a:gd name="T33" fmla="*/ 78 h 122"/>
                <a:gd name="T34" fmla="*/ 12 w 65"/>
                <a:gd name="T35" fmla="*/ 62 h 122"/>
                <a:gd name="T36" fmla="*/ 12 w 65"/>
                <a:gd name="T37" fmla="*/ 62 h 12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5" h="122">
                  <a:moveTo>
                    <a:pt x="18" y="91"/>
                  </a:moveTo>
                  <a:cubicBezTo>
                    <a:pt x="18" y="44"/>
                    <a:pt x="18" y="44"/>
                    <a:pt x="18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64" y="44"/>
                    <a:pt x="64" y="44"/>
                    <a:pt x="64" y="44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2" y="98"/>
                    <a:pt x="46" y="103"/>
                    <a:pt x="54" y="103"/>
                  </a:cubicBezTo>
                  <a:cubicBezTo>
                    <a:pt x="58" y="103"/>
                    <a:pt x="62" y="102"/>
                    <a:pt x="65" y="10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0" y="121"/>
                    <a:pt x="54" y="122"/>
                    <a:pt x="47" y="122"/>
                  </a:cubicBezTo>
                  <a:cubicBezTo>
                    <a:pt x="38" y="122"/>
                    <a:pt x="31" y="119"/>
                    <a:pt x="26" y="114"/>
                  </a:cubicBezTo>
                  <a:cubicBezTo>
                    <a:pt x="21" y="108"/>
                    <a:pt x="18" y="101"/>
                    <a:pt x="18" y="91"/>
                  </a:cubicBezTo>
                  <a:cubicBezTo>
                    <a:pt x="18" y="91"/>
                    <a:pt x="18" y="91"/>
                    <a:pt x="18" y="9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47" name="TextBox 746"/>
          <p:cNvSpPr txBox="1"/>
          <p:nvPr/>
        </p:nvSpPr>
        <p:spPr>
          <a:xfrm>
            <a:off x="6715140" y="3589529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/>
              <a:t>Rest API</a:t>
            </a:r>
            <a:endParaRPr lang="zh-CN" altLang="en-US" sz="1000" b="1" dirty="0"/>
          </a:p>
        </p:txBody>
      </p:sp>
      <p:sp>
        <p:nvSpPr>
          <p:cNvPr id="748" name="Line 41"/>
          <p:cNvSpPr>
            <a:spLocks noChangeShapeType="1"/>
          </p:cNvSpPr>
          <p:nvPr/>
        </p:nvSpPr>
        <p:spPr bwMode="auto">
          <a:xfrm flipV="1">
            <a:off x="1643042" y="5550262"/>
            <a:ext cx="285752" cy="357190"/>
          </a:xfrm>
          <a:prstGeom prst="line">
            <a:avLst/>
          </a:prstGeom>
          <a:noFill/>
          <a:ln w="38100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749" name="Rectangle 512"/>
          <p:cNvSpPr>
            <a:spLocks noChangeArrowheads="1"/>
          </p:cNvSpPr>
          <p:nvPr/>
        </p:nvSpPr>
        <p:spPr bwMode="auto">
          <a:xfrm>
            <a:off x="1553005" y="3407122"/>
            <a:ext cx="947293" cy="330956"/>
          </a:xfrm>
          <a:prstGeom prst="rect">
            <a:avLst/>
          </a:prstGeom>
          <a:solidFill>
            <a:srgbClr val="00CCFF"/>
          </a:solidFill>
          <a:ln w="127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0CC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pPr algn="ctr"/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PGM</a:t>
            </a:r>
          </a:p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服务器</a:t>
            </a:r>
            <a:endParaRPr kumimoji="0"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0" name="Line 47"/>
          <p:cNvSpPr>
            <a:spLocks noChangeShapeType="1"/>
          </p:cNvSpPr>
          <p:nvPr/>
        </p:nvSpPr>
        <p:spPr bwMode="auto">
          <a:xfrm flipH="1" flipV="1">
            <a:off x="2500298" y="3478558"/>
            <a:ext cx="428628" cy="142877"/>
          </a:xfrm>
          <a:prstGeom prst="line">
            <a:avLst/>
          </a:prstGeom>
          <a:noFill/>
          <a:ln w="38100">
            <a:solidFill>
              <a:srgbClr val="CC99CC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751" name="Rectangle 512"/>
          <p:cNvSpPr>
            <a:spLocks noChangeArrowheads="1"/>
          </p:cNvSpPr>
          <p:nvPr/>
        </p:nvSpPr>
        <p:spPr bwMode="auto">
          <a:xfrm>
            <a:off x="1371939" y="3907188"/>
            <a:ext cx="1187698" cy="412185"/>
          </a:xfrm>
          <a:prstGeom prst="rect">
            <a:avLst/>
          </a:prstGeom>
          <a:solidFill>
            <a:srgbClr val="00CCFF"/>
          </a:solidFill>
          <a:ln w="127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0CC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文件下载</a:t>
            </a:r>
            <a:endParaRPr lang="en-US" altLang="zh-CN" sz="1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服务器</a:t>
            </a:r>
            <a:endParaRPr kumimoji="0"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2" name="椭圆 751"/>
          <p:cNvSpPr/>
          <p:nvPr/>
        </p:nvSpPr>
        <p:spPr>
          <a:xfrm>
            <a:off x="263146" y="1839131"/>
            <a:ext cx="6858016" cy="3364394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3" name="Line 492"/>
          <p:cNvSpPr>
            <a:spLocks noChangeShapeType="1"/>
          </p:cNvSpPr>
          <p:nvPr/>
        </p:nvSpPr>
        <p:spPr bwMode="auto">
          <a:xfrm flipH="1" flipV="1">
            <a:off x="2179695" y="2745498"/>
            <a:ext cx="4101546" cy="661624"/>
          </a:xfrm>
          <a:prstGeom prst="line">
            <a:avLst/>
          </a:prstGeom>
          <a:noFill/>
          <a:ln w="38100">
            <a:solidFill>
              <a:srgbClr val="CC99CC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754" name="Line 492"/>
          <p:cNvSpPr>
            <a:spLocks noChangeShapeType="1"/>
          </p:cNvSpPr>
          <p:nvPr/>
        </p:nvSpPr>
        <p:spPr bwMode="auto">
          <a:xfrm flipH="1" flipV="1">
            <a:off x="5081590" y="2369638"/>
            <a:ext cx="1515018" cy="1189883"/>
          </a:xfrm>
          <a:prstGeom prst="line">
            <a:avLst/>
          </a:prstGeom>
          <a:noFill/>
          <a:ln w="38100">
            <a:solidFill>
              <a:srgbClr val="CC99CC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755" name="Line 492"/>
          <p:cNvSpPr>
            <a:spLocks noChangeShapeType="1"/>
          </p:cNvSpPr>
          <p:nvPr/>
        </p:nvSpPr>
        <p:spPr bwMode="auto">
          <a:xfrm flipH="1" flipV="1">
            <a:off x="1853969" y="4319373"/>
            <a:ext cx="3662824" cy="1087131"/>
          </a:xfrm>
          <a:prstGeom prst="line">
            <a:avLst/>
          </a:prstGeom>
          <a:noFill/>
          <a:ln w="38100">
            <a:solidFill>
              <a:srgbClr val="CC99CC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各模块的主要功能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14144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SDK</a:t>
            </a:r>
          </a:p>
          <a:p>
            <a:pPr lvl="1"/>
            <a:r>
              <a:rPr lang="zh-CN" altLang="en-US" dirty="0" smtClean="0"/>
              <a:t>提供手机，</a:t>
            </a:r>
            <a:r>
              <a:rPr lang="en-US" altLang="zh-CN" dirty="0" smtClean="0"/>
              <a:t>PC</a:t>
            </a:r>
            <a:r>
              <a:rPr lang="zh-CN" altLang="en-US" dirty="0" smtClean="0"/>
              <a:t>客户端的音视频编解码，呼叫服务</a:t>
            </a:r>
            <a:endParaRPr lang="en-US" altLang="zh-CN" dirty="0" smtClean="0"/>
          </a:p>
          <a:p>
            <a:pPr marL="402336" lvl="1" indent="0">
              <a:buNone/>
            </a:pPr>
            <a:endParaRPr lang="en-US" altLang="zh-CN" dirty="0" smtClean="0"/>
          </a:p>
          <a:p>
            <a:r>
              <a:rPr lang="en-US" altLang="zh-CN" dirty="0"/>
              <a:t>REST</a:t>
            </a:r>
            <a:r>
              <a:rPr lang="zh-CN" altLang="en-US" dirty="0"/>
              <a:t>服务器</a:t>
            </a:r>
            <a:endParaRPr lang="en-US" altLang="zh-CN" dirty="0"/>
          </a:p>
          <a:p>
            <a:pPr lvl="1"/>
            <a:r>
              <a:rPr lang="zh-CN" altLang="en-US" dirty="0"/>
              <a:t>给客户提供所有非</a:t>
            </a:r>
            <a:r>
              <a:rPr lang="en-US" altLang="zh-CN" dirty="0"/>
              <a:t>SDK</a:t>
            </a:r>
            <a:r>
              <a:rPr lang="zh-CN" altLang="en-US" dirty="0"/>
              <a:t>呼叫服务的业务接口功能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432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各模块的主要功能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软交换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clpss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完成用户的注册、寻址、呼叫业务路由</a:t>
            </a:r>
            <a:endParaRPr lang="en-US" altLang="zh-CN" dirty="0" smtClean="0"/>
          </a:p>
          <a:p>
            <a:pPr marL="402336" lvl="1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媒体服务器（</a:t>
            </a:r>
            <a:r>
              <a:rPr lang="en-US" altLang="zh-CN" dirty="0" err="1" smtClean="0"/>
              <a:t>clpms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媒体服务的处理，放音、录音，会议等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提供接口给应用服务器控制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应用服务器（</a:t>
            </a:r>
            <a:r>
              <a:rPr lang="en-US" altLang="zh-CN" dirty="0" err="1" smtClean="0"/>
              <a:t>Callmanager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提供业务逻辑控制、呼叫控制能力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4222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各模块的主要功能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计费服务器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完成对用户使用系统资源的计费、鉴权等</a:t>
            </a:r>
            <a:endParaRPr lang="en-US" altLang="zh-CN" dirty="0" smtClean="0"/>
          </a:p>
          <a:p>
            <a:pPr marL="402336" lvl="1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短信网关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提供短信的发送能力，路由能力的控制。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路由服务器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目前提供落地电话线路的路由能力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044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账号体系设计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779565" y="1531640"/>
            <a:ext cx="192251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用户主账号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347864" y="5170884"/>
            <a:ext cx="151216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用户子账号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627784" y="3356992"/>
            <a:ext cx="192251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</a:t>
            </a:r>
            <a:r>
              <a:rPr lang="en-US" altLang="zh-CN" dirty="0" smtClean="0"/>
              <a:t>ID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292080" y="3356992"/>
            <a:ext cx="192251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</a:t>
            </a:r>
            <a:r>
              <a:rPr lang="en-US" altLang="zh-CN" dirty="0" smtClean="0"/>
              <a:t>ID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1619672" y="5170884"/>
            <a:ext cx="151216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用户子账号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6948264" y="5181525"/>
            <a:ext cx="151216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用户子账号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5076056" y="5181525"/>
            <a:ext cx="151216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用户子账号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endCxn id="8" idx="0"/>
          </p:cNvCxnSpPr>
          <p:nvPr/>
        </p:nvCxnSpPr>
        <p:spPr>
          <a:xfrm>
            <a:off x="4860032" y="2446040"/>
            <a:ext cx="1393304" cy="9109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5" idx="2"/>
            <a:endCxn id="7" idx="0"/>
          </p:cNvCxnSpPr>
          <p:nvPr/>
        </p:nvCxnSpPr>
        <p:spPr>
          <a:xfrm flipH="1">
            <a:off x="3589040" y="2446040"/>
            <a:ext cx="1151781" cy="9109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7" idx="2"/>
            <a:endCxn id="9" idx="0"/>
          </p:cNvCxnSpPr>
          <p:nvPr/>
        </p:nvCxnSpPr>
        <p:spPr>
          <a:xfrm flipH="1">
            <a:off x="2375756" y="4271392"/>
            <a:ext cx="1213284" cy="8994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7" idx="2"/>
            <a:endCxn id="6" idx="0"/>
          </p:cNvCxnSpPr>
          <p:nvPr/>
        </p:nvCxnSpPr>
        <p:spPr>
          <a:xfrm>
            <a:off x="3589040" y="4271392"/>
            <a:ext cx="514908" cy="8994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8" idx="2"/>
            <a:endCxn id="11" idx="0"/>
          </p:cNvCxnSpPr>
          <p:nvPr/>
        </p:nvCxnSpPr>
        <p:spPr>
          <a:xfrm flipH="1">
            <a:off x="5832140" y="4271392"/>
            <a:ext cx="421196" cy="9101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8" idx="2"/>
            <a:endCxn id="10" idx="0"/>
          </p:cNvCxnSpPr>
          <p:nvPr/>
        </p:nvCxnSpPr>
        <p:spPr>
          <a:xfrm>
            <a:off x="6253336" y="4271392"/>
            <a:ext cx="1451012" cy="9101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33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539</TotalTime>
  <Words>466</Words>
  <Application>Microsoft Office PowerPoint</Application>
  <PresentationFormat>全屏显示(4:3)</PresentationFormat>
  <Paragraphs>133</Paragraphs>
  <Slides>16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8" baseType="lpstr">
      <vt:lpstr>夏至</vt:lpstr>
      <vt:lpstr>Visio</vt:lpstr>
      <vt:lpstr>云通讯平台架构培训 2015.4.1</vt:lpstr>
      <vt:lpstr>培训目的</vt:lpstr>
      <vt:lpstr>云通讯是做什么的？</vt:lpstr>
      <vt:lpstr>提供哪些通讯能力</vt:lpstr>
      <vt:lpstr>云通讯平台总体架构</vt:lpstr>
      <vt:lpstr>各模块的主要功能</vt:lpstr>
      <vt:lpstr>各模块的主要功能</vt:lpstr>
      <vt:lpstr>各模块的主要功能</vt:lpstr>
      <vt:lpstr>账号体系设计</vt:lpstr>
      <vt:lpstr>两类典型业务</vt:lpstr>
      <vt:lpstr>点对点VOIP呼叫交互图</vt:lpstr>
      <vt:lpstr>语音验证码类业务</vt:lpstr>
      <vt:lpstr>各模块交互协议</vt:lpstr>
      <vt:lpstr>各模块交互协议</vt:lpstr>
      <vt:lpstr>系统的安全性设计</vt:lpstr>
      <vt:lpstr>系统的可靠性，并发设计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James</dc:creator>
  <cp:lastModifiedBy>James xu</cp:lastModifiedBy>
  <cp:revision>83</cp:revision>
  <dcterms:created xsi:type="dcterms:W3CDTF">2013-03-14T04:04:11Z</dcterms:created>
  <dcterms:modified xsi:type="dcterms:W3CDTF">2015-04-01T07:58:35Z</dcterms:modified>
</cp:coreProperties>
</file>