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61" r:id="rId4"/>
    <p:sldId id="267" r:id="rId5"/>
    <p:sldId id="268" r:id="rId6"/>
    <p:sldId id="266" r:id="rId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121" d="100"/>
          <a:sy n="121" d="100"/>
        </p:scale>
        <p:origin x="176"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2021/4/8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2021/4/8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2209800" y="2117090"/>
            <a:ext cx="7772400" cy="1470025"/>
          </a:xfrm>
        </p:spPr>
        <p:txBody>
          <a:bodyPr vert="horz" wrap="square" lIns="91440" tIns="45720" rIns="91440" bIns="45720" anchor="ctr"/>
          <a:lstStyle>
            <a:lvl1pPr lvl="0">
              <a:defRPr/>
            </a:lvl1pPr>
          </a:lstStyle>
          <a:p>
            <a:pPr lvl="0" algn="ctr" eaLnBrk="1" hangingPunct="1"/>
            <a:r>
              <a:rPr lang="zh-CN" altLang="zh-CN" dirty="0"/>
              <a:t>数据结构上机</a:t>
            </a:r>
          </a:p>
        </p:txBody>
      </p:sp>
      <p:sp>
        <p:nvSpPr>
          <p:cNvPr id="3075" name="副标题 2"/>
          <p:cNvSpPr>
            <a:spLocks noGrp="1"/>
          </p:cNvSpPr>
          <p:nvPr>
            <p:ph type="subTitle"/>
          </p:nvPr>
        </p:nvSpPr>
        <p:spPr>
          <a:xfrm>
            <a:off x="2895600" y="3886200"/>
            <a:ext cx="6400800" cy="1752600"/>
          </a:xfrm>
        </p:spPr>
        <p:txBody>
          <a:bodyPr vert="horz" wrap="square" lIns="91440" tIns="45720" rIns="91440" bIns="45720"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eaLnBrk="1" hangingPunct="1"/>
            <a:endParaRPr lang="en-US" altLang="zh-CN" dirty="0">
              <a:solidFill>
                <a:srgbClr val="898989"/>
              </a:solidFill>
            </a:endParaRPr>
          </a:p>
          <a:p>
            <a:pPr lvl="0" eaLnBrk="1" hangingPunct="1"/>
            <a:r>
              <a:rPr lang="en-US" altLang="zh-CN" dirty="0">
                <a:solidFill>
                  <a:srgbClr val="898989"/>
                </a:solidFill>
              </a:rPr>
              <a:t>2021.04.08</a:t>
            </a:r>
            <a:endParaRPr lang="zh-CN" altLang="en-US" dirty="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1"/>
          </p:nvPr>
        </p:nvSpPr>
        <p:spPr>
          <a:xfrm>
            <a:off x="838835" y="1350645"/>
            <a:ext cx="9486265" cy="4919980"/>
          </a:xfrm>
        </p:spPr>
        <p:txBody>
          <a:bodyPr vert="horz" wrap="square" lIns="91440" tIns="45720" rIns="91440" bIns="45720" numCol="1" anchor="t" anchorCtr="0" compatLnSpc="1">
            <a:normAutofit/>
          </a:bodyPr>
          <a:lstStyle/>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a:pPr>
            <a:r>
              <a:rPr lang="zh-CN" altLang="en-US" sz="3200" dirty="0"/>
              <a:t>成熟的编程语言一般都会实现一个比较完整的字符串类，比如</a:t>
            </a:r>
            <a:r>
              <a:rPr lang="en-US" altLang="zh-CN" sz="3200" dirty="0"/>
              <a:t>Java</a:t>
            </a:r>
            <a:r>
              <a:rPr lang="zh-CN" altLang="en-US" sz="3200" dirty="0"/>
              <a:t>会内置各种各样的</a:t>
            </a:r>
            <a:r>
              <a:rPr lang="en-US" altLang="zh-CN" sz="3200" dirty="0"/>
              <a:t>String</a:t>
            </a:r>
            <a:r>
              <a:rPr lang="zh-CN" altLang="en-US" sz="3200" dirty="0"/>
              <a:t>相关的</a:t>
            </a:r>
            <a:r>
              <a:rPr lang="en-US" altLang="zh-CN" sz="3200" dirty="0"/>
              <a:t>class</a:t>
            </a:r>
            <a:r>
              <a:rPr lang="zh-CN" altLang="en-US" sz="3200" dirty="0"/>
              <a:t>，</a:t>
            </a:r>
            <a:r>
              <a:rPr lang="en-US" altLang="zh-CN" sz="3200" dirty="0"/>
              <a:t>C++</a:t>
            </a:r>
            <a:r>
              <a:rPr lang="zh-CN" altLang="en-US" sz="3200" dirty="0"/>
              <a:t>可以使用</a:t>
            </a:r>
            <a:r>
              <a:rPr lang="en-US" altLang="zh-CN" sz="3200" dirty="0"/>
              <a:t>#include&lt;string&gt;</a:t>
            </a:r>
            <a:r>
              <a:rPr lang="zh-CN" altLang="en-US" sz="3200" dirty="0"/>
              <a:t>来使用</a:t>
            </a:r>
            <a:r>
              <a:rPr lang="en-US" altLang="zh-CN" sz="3200" dirty="0"/>
              <a:t>C++</a:t>
            </a:r>
            <a:r>
              <a:rPr lang="zh-CN" altLang="en-US" sz="3200" dirty="0"/>
              <a:t>内置的字符串类型。</a:t>
            </a:r>
            <a:endParaRPr lang="en-US" altLang="zh-CN" sz="3200" dirty="0"/>
          </a:p>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a:pPr>
            <a:r>
              <a:rPr lang="zh-CN" altLang="en-US" sz="3200" dirty="0"/>
              <a:t>本次上机要求使用数据结构中字符串的知识封装一个自己的字符串类</a:t>
            </a:r>
            <a:r>
              <a:rPr lang="en-US" altLang="zh-CN" sz="3200" dirty="0" err="1"/>
              <a:t>MyString</a:t>
            </a:r>
            <a:r>
              <a:rPr lang="zh-CN" altLang="en-US" sz="3200" dirty="0"/>
              <a:t>。</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标题 1"/>
          <p:cNvSpPr txBox="1">
            <a:spLocks/>
          </p:cNvSpPr>
          <p:nvPr/>
        </p:nvSpPr>
        <p:spPr>
          <a:xfrm flipH="1">
            <a:off x="3253945" y="82020"/>
            <a:ext cx="4316627" cy="1268625"/>
          </a:xfrm>
          <a:prstGeom prst="rect">
            <a:avLst/>
          </a:prstGeom>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solidFill>
                  <a:srgbClr val="000000"/>
                </a:solidFill>
              </a:rPr>
              <a:t>一、上机内容</a:t>
            </a:r>
            <a:endParaRPr lang="zh-CN" altLang="zh-C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idx="4294967295"/>
          </p:nvPr>
        </p:nvSpPr>
        <p:spPr>
          <a:xfrm flipH="1">
            <a:off x="3253945" y="82020"/>
            <a:ext cx="4316627" cy="1268625"/>
          </a:xfrm>
        </p:spPr>
        <p:txBody>
          <a:bodyPr vert="horz" wrap="square" lIns="91440" tIns="45720" rIns="91440" bIns="45720" anchor="ctr">
            <a:normAutofit/>
          </a:bodyPr>
          <a:lstStyle/>
          <a:p>
            <a:r>
              <a:rPr lang="zh-CN" altLang="en-US" sz="4000" dirty="0">
                <a:solidFill>
                  <a:srgbClr val="000000"/>
                </a:solidFill>
              </a:rPr>
              <a:t>一、上机内容</a:t>
            </a:r>
            <a:endParaRPr lang="zh-CN" altLang="zh-CN" sz="3600" dirty="0"/>
          </a:p>
        </p:txBody>
      </p:sp>
      <p:sp>
        <p:nvSpPr>
          <p:cNvPr id="5123" name="内容占位符 2"/>
          <p:cNvSpPr>
            <a:spLocks noGrp="1"/>
          </p:cNvSpPr>
          <p:nvPr>
            <p:ph idx="4294967295"/>
          </p:nvPr>
        </p:nvSpPr>
        <p:spPr>
          <a:xfrm>
            <a:off x="838835" y="1350645"/>
            <a:ext cx="9486265" cy="4919980"/>
          </a:xfrm>
        </p:spPr>
        <p:txBody>
          <a:bodyPr vert="horz" wrap="square" lIns="91440" tIns="45720" rIns="91440" bIns="45720" numCol="1" anchor="t" anchorCtr="0" compatLnSpc="1">
            <a:normAutofit/>
          </a:bodyPr>
          <a:lstStyle/>
          <a:p>
            <a:pPr marL="342900" marR="0" lvl="0" indent="-342900" algn="l" defTabSz="9144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3200" b="0" i="0" u="none" strike="noStrike" kern="1200" cap="none" spc="0" normalizeH="0" baseline="0" noProof="0" dirty="0" err="1">
                <a:ln>
                  <a:noFill/>
                </a:ln>
                <a:solidFill>
                  <a:srgbClr val="7030A0"/>
                </a:solidFill>
                <a:effectLst/>
                <a:uLnTx/>
                <a:uFillTx/>
                <a:latin typeface="+mn-lt"/>
                <a:ea typeface="+mn-ea"/>
                <a:cs typeface="+mn-cs"/>
              </a:rPr>
              <a:t>MyString.h</a:t>
            </a:r>
            <a:r>
              <a:rPr kumimoji="0" lang="zh-CN" altLang="en-US" sz="3200" b="0" i="0" u="none" strike="noStrike" kern="1200" cap="none" spc="0" normalizeH="0" baseline="0" noProof="0" dirty="0">
                <a:ln>
                  <a:noFill/>
                </a:ln>
                <a:solidFill>
                  <a:srgbClr val="7030A0"/>
                </a:solidFill>
                <a:effectLst/>
                <a:uLnTx/>
                <a:uFillTx/>
                <a:latin typeface="+mn-lt"/>
                <a:ea typeface="+mn-ea"/>
                <a:cs typeface="+mn-cs"/>
              </a:rPr>
              <a:t>中的</a:t>
            </a:r>
            <a:r>
              <a:rPr kumimoji="0" lang="en-US" altLang="zh-CN" sz="3200" b="0" i="0" u="none" strike="noStrike" kern="1200" cap="none" spc="0" normalizeH="0" baseline="0" noProof="0" dirty="0">
                <a:ln>
                  <a:noFill/>
                </a:ln>
                <a:solidFill>
                  <a:srgbClr val="7030A0"/>
                </a:solidFill>
                <a:effectLst/>
                <a:uLnTx/>
                <a:uFillTx/>
                <a:latin typeface="+mn-lt"/>
                <a:ea typeface="+mn-ea"/>
                <a:cs typeface="+mn-cs"/>
              </a:rPr>
              <a:t>private</a:t>
            </a:r>
            <a:r>
              <a:rPr kumimoji="0" lang="zh-CN" altLang="en-US" sz="3200" b="0" i="0" u="none" strike="noStrike" kern="1200" cap="none" spc="0" normalizeH="0" baseline="0" noProof="0" dirty="0">
                <a:ln>
                  <a:noFill/>
                </a:ln>
                <a:solidFill>
                  <a:srgbClr val="7030A0"/>
                </a:solidFill>
                <a:effectLst/>
                <a:uLnTx/>
                <a:uFillTx/>
                <a:latin typeface="+mn-lt"/>
                <a:ea typeface="+mn-ea"/>
                <a:cs typeface="+mn-cs"/>
              </a:rPr>
              <a:t>需要添加必要的成员变量。并实现</a:t>
            </a:r>
            <a:r>
              <a:rPr kumimoji="0" lang="en-US" altLang="zh-CN" sz="3200" b="0" i="0" u="none" strike="noStrike" kern="1200" cap="none" spc="0" normalizeH="0" baseline="0" noProof="0" dirty="0" err="1">
                <a:ln>
                  <a:noFill/>
                </a:ln>
                <a:solidFill>
                  <a:srgbClr val="7030A0"/>
                </a:solidFill>
                <a:effectLst/>
                <a:uLnTx/>
                <a:uFillTx/>
                <a:latin typeface="+mn-lt"/>
                <a:ea typeface="+mn-ea"/>
                <a:cs typeface="+mn-cs"/>
              </a:rPr>
              <a:t>MyString.cpp</a:t>
            </a:r>
            <a:r>
              <a:rPr kumimoji="0" lang="zh-CN" altLang="en-US" sz="3200" b="0" i="0" u="none" strike="noStrike" kern="1200" cap="none" spc="0" normalizeH="0" baseline="0" noProof="0" dirty="0">
                <a:ln>
                  <a:noFill/>
                </a:ln>
                <a:solidFill>
                  <a:srgbClr val="7030A0"/>
                </a:solidFill>
                <a:effectLst/>
                <a:uLnTx/>
                <a:uFillTx/>
                <a:latin typeface="+mn-lt"/>
                <a:ea typeface="+mn-ea"/>
                <a:cs typeface="+mn-cs"/>
              </a:rPr>
              <a:t>中的接口方法。</a:t>
            </a:r>
            <a:endParaRPr lang="en" altLang="zh-CN" dirty="0"/>
          </a:p>
          <a:p>
            <a:r>
              <a:rPr lang="en" altLang="zh-CN" dirty="0" err="1"/>
              <a:t>MyString</a:t>
            </a:r>
            <a:r>
              <a:rPr lang="en" altLang="zh-CN" dirty="0"/>
              <a:t>::</a:t>
            </a:r>
            <a:r>
              <a:rPr lang="en" altLang="zh-CN" dirty="0" err="1"/>
              <a:t>MyString</a:t>
            </a:r>
            <a:r>
              <a:rPr lang="en" altLang="zh-CN" dirty="0"/>
              <a:t>(const char* str);</a:t>
            </a:r>
          </a:p>
          <a:p>
            <a:pPr lvl="1"/>
            <a:r>
              <a:rPr lang="zh-CN" altLang="en" dirty="0"/>
              <a:t>构造</a:t>
            </a:r>
            <a:r>
              <a:rPr lang="zh-CN" altLang="en-US" dirty="0"/>
              <a:t>函数，使用</a:t>
            </a:r>
            <a:r>
              <a:rPr lang="en-US" altLang="zh-CN" dirty="0"/>
              <a:t>str</a:t>
            </a:r>
            <a:r>
              <a:rPr lang="zh-CN" altLang="en-US" dirty="0"/>
              <a:t>构造</a:t>
            </a:r>
            <a:r>
              <a:rPr lang="en-US" altLang="zh-CN" dirty="0" err="1"/>
              <a:t>MyString</a:t>
            </a:r>
            <a:r>
              <a:rPr lang="zh-CN" altLang="en-US" dirty="0"/>
              <a:t>实例。</a:t>
            </a:r>
            <a:endParaRPr lang="en" altLang="zh-CN" dirty="0"/>
          </a:p>
          <a:p>
            <a:r>
              <a:rPr lang="en" altLang="zh-CN" dirty="0" err="1"/>
              <a:t>MyString</a:t>
            </a:r>
            <a:r>
              <a:rPr lang="en" altLang="zh-CN" dirty="0"/>
              <a:t>::~</a:t>
            </a:r>
            <a:r>
              <a:rPr lang="en" altLang="zh-CN" dirty="0" err="1"/>
              <a:t>MyString</a:t>
            </a:r>
            <a:r>
              <a:rPr lang="en" altLang="zh-CN" dirty="0"/>
              <a:t>();</a:t>
            </a:r>
          </a:p>
          <a:p>
            <a:pPr lvl="1"/>
            <a:r>
              <a:rPr lang="zh-CN" altLang="en" dirty="0"/>
              <a:t>析构</a:t>
            </a:r>
            <a:r>
              <a:rPr lang="zh-CN" altLang="en-US" dirty="0"/>
              <a:t>函数</a:t>
            </a:r>
            <a:endParaRPr lang="en-US" altLang="zh-CN" sz="3200" dirty="0"/>
          </a:p>
        </p:txBody>
      </p:sp>
    </p:spTree>
    <p:extLst>
      <p:ext uri="{BB962C8B-B14F-4D97-AF65-F5344CB8AC3E}">
        <p14:creationId xmlns:p14="http://schemas.microsoft.com/office/powerpoint/2010/main" val="2448693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idx="4294967295"/>
          </p:nvPr>
        </p:nvSpPr>
        <p:spPr>
          <a:xfrm flipH="1">
            <a:off x="3253945" y="82020"/>
            <a:ext cx="4316627" cy="1268625"/>
          </a:xfrm>
        </p:spPr>
        <p:txBody>
          <a:bodyPr vert="horz" wrap="square" lIns="91440" tIns="45720" rIns="91440" bIns="45720" anchor="ctr">
            <a:normAutofit/>
          </a:bodyPr>
          <a:lstStyle/>
          <a:p>
            <a:r>
              <a:rPr lang="zh-CN" altLang="en-US" sz="4000" dirty="0">
                <a:solidFill>
                  <a:srgbClr val="000000"/>
                </a:solidFill>
              </a:rPr>
              <a:t>一、上机内容</a:t>
            </a:r>
            <a:endParaRPr lang="zh-CN" altLang="zh-CN" sz="3600" dirty="0"/>
          </a:p>
        </p:txBody>
      </p:sp>
      <p:sp>
        <p:nvSpPr>
          <p:cNvPr id="5123" name="内容占位符 2"/>
          <p:cNvSpPr>
            <a:spLocks noGrp="1"/>
          </p:cNvSpPr>
          <p:nvPr>
            <p:ph idx="4294967295"/>
          </p:nvPr>
        </p:nvSpPr>
        <p:spPr>
          <a:xfrm>
            <a:off x="838835" y="1350645"/>
            <a:ext cx="9486265" cy="4919980"/>
          </a:xfrm>
        </p:spPr>
        <p:txBody>
          <a:bodyPr vert="horz" wrap="square" lIns="91440" tIns="45720" rIns="91440" bIns="45720" numCol="1" anchor="t" anchorCtr="0" compatLnSpc="1">
            <a:normAutofit/>
          </a:bodyPr>
          <a:lstStyle/>
          <a:p>
            <a:endParaRPr lang="en" altLang="zh-CN" dirty="0"/>
          </a:p>
          <a:p>
            <a:r>
              <a:rPr lang="en" altLang="zh-CN" dirty="0"/>
              <a:t>int </a:t>
            </a:r>
            <a:r>
              <a:rPr lang="en" altLang="zh-CN" dirty="0" err="1"/>
              <a:t>MyString</a:t>
            </a:r>
            <a:r>
              <a:rPr lang="en" altLang="zh-CN" dirty="0"/>
              <a:t>::length() const;</a:t>
            </a:r>
          </a:p>
          <a:p>
            <a:pPr lvl="1"/>
            <a:r>
              <a:rPr lang="zh-CN" altLang="en-US" dirty="0"/>
              <a:t>返回储存字符串的长度</a:t>
            </a:r>
            <a:endParaRPr lang="en" altLang="zh-CN" dirty="0"/>
          </a:p>
          <a:p>
            <a:r>
              <a:rPr lang="en" altLang="zh-CN" dirty="0"/>
              <a:t>void </a:t>
            </a:r>
            <a:r>
              <a:rPr lang="en" altLang="zh-CN" dirty="0" err="1"/>
              <a:t>MyString</a:t>
            </a:r>
            <a:r>
              <a:rPr lang="en" altLang="zh-CN" dirty="0"/>
              <a:t>::replace(const char* replace, int loc);</a:t>
            </a:r>
          </a:p>
          <a:p>
            <a:pPr lvl="1"/>
            <a:r>
              <a:rPr lang="zh-CN" altLang="en-US" dirty="0"/>
              <a:t>将字符串中，从</a:t>
            </a:r>
            <a:r>
              <a:rPr lang="en-US" altLang="zh-CN" dirty="0"/>
              <a:t>loc</a:t>
            </a:r>
            <a:r>
              <a:rPr lang="zh-CN" altLang="en-US" dirty="0"/>
              <a:t>开始替换为</a:t>
            </a:r>
            <a:r>
              <a:rPr lang="en-US" altLang="zh-CN" dirty="0"/>
              <a:t>replace</a:t>
            </a:r>
            <a:r>
              <a:rPr lang="zh-CN" altLang="en-US" dirty="0"/>
              <a:t>。例如，假设</a:t>
            </a:r>
            <a:r>
              <a:rPr lang="en-US" altLang="zh-CN" dirty="0" err="1"/>
              <a:t>MyString</a:t>
            </a:r>
            <a:r>
              <a:rPr lang="zh-CN" altLang="en-US" dirty="0"/>
              <a:t>实例</a:t>
            </a:r>
            <a:r>
              <a:rPr lang="en-US" altLang="zh-CN" dirty="0" err="1"/>
              <a:t>msa</a:t>
            </a:r>
            <a:r>
              <a:rPr lang="zh-CN" altLang="en-US" dirty="0"/>
              <a:t>储存的字符串为</a:t>
            </a:r>
            <a:r>
              <a:rPr lang="en-US" altLang="zh-CN" dirty="0"/>
              <a:t>”hello”,</a:t>
            </a:r>
            <a:r>
              <a:rPr lang="zh-CN" altLang="en-US" dirty="0"/>
              <a:t>执行</a:t>
            </a:r>
            <a:r>
              <a:rPr lang="en-US" altLang="zh-CN" dirty="0" err="1"/>
              <a:t>msa.replace</a:t>
            </a:r>
            <a:r>
              <a:rPr lang="en-US" altLang="zh-CN" dirty="0"/>
              <a:t>(”str”, 1)</a:t>
            </a:r>
            <a:r>
              <a:rPr lang="zh-CN" altLang="en-US" dirty="0"/>
              <a:t>后，</a:t>
            </a:r>
            <a:r>
              <a:rPr lang="en-US" altLang="zh-CN" dirty="0" err="1"/>
              <a:t>msa</a:t>
            </a:r>
            <a:r>
              <a:rPr lang="zh-CN" altLang="en-US" dirty="0"/>
              <a:t>中储存的字符串变为</a:t>
            </a:r>
            <a:r>
              <a:rPr lang="en-US" altLang="zh-CN" dirty="0"/>
              <a:t> “</a:t>
            </a:r>
            <a:r>
              <a:rPr lang="en-US" altLang="zh-CN" dirty="0" err="1"/>
              <a:t>hstr</a:t>
            </a:r>
            <a:r>
              <a:rPr lang="en-US" altLang="zh-CN" dirty="0"/>
              <a:t>”</a:t>
            </a:r>
            <a:r>
              <a:rPr lang="zh-CN" altLang="en-US" dirty="0"/>
              <a:t>。</a:t>
            </a:r>
            <a:endParaRPr lang="en-US" altLang="zh-CN" dirty="0"/>
          </a:p>
          <a:p>
            <a:pPr lvl="1"/>
            <a:r>
              <a:rPr lang="en" altLang="zh-CN" dirty="0" err="1"/>
              <a:t>MyString</a:t>
            </a:r>
            <a:r>
              <a:rPr lang="en" altLang="zh-CN" dirty="0"/>
              <a:t> </a:t>
            </a:r>
            <a:r>
              <a:rPr lang="en" altLang="zh-CN" dirty="0" err="1"/>
              <a:t>msb</a:t>
            </a:r>
            <a:r>
              <a:rPr lang="en" altLang="zh-CN" dirty="0"/>
              <a:t>(“hello”)</a:t>
            </a:r>
          </a:p>
          <a:p>
            <a:pPr lvl="1"/>
            <a:r>
              <a:rPr lang="en" altLang="zh-CN" dirty="0" err="1"/>
              <a:t>msb.replace</a:t>
            </a:r>
            <a:r>
              <a:rPr lang="en" altLang="zh-CN" dirty="0"/>
              <a:t>(“</a:t>
            </a:r>
            <a:r>
              <a:rPr lang="en" altLang="zh-CN" dirty="0" err="1"/>
              <a:t>abc</a:t>
            </a:r>
            <a:r>
              <a:rPr lang="en" altLang="zh-CN" dirty="0"/>
              <a:t>”, 4)   -&gt;   “</a:t>
            </a:r>
            <a:r>
              <a:rPr lang="en" altLang="zh-CN" dirty="0" err="1"/>
              <a:t>hellabc</a:t>
            </a:r>
            <a:r>
              <a:rPr lang="en" altLang="zh-CN" dirty="0"/>
              <a:t>”</a:t>
            </a:r>
          </a:p>
          <a:p>
            <a:pPr lvl="1"/>
            <a:r>
              <a:rPr lang="en" altLang="zh-CN" dirty="0" err="1"/>
              <a:t>MyString</a:t>
            </a:r>
            <a:r>
              <a:rPr lang="en" altLang="zh-CN" dirty="0"/>
              <a:t> </a:t>
            </a:r>
            <a:r>
              <a:rPr lang="en" altLang="zh-CN" dirty="0" err="1"/>
              <a:t>msc</a:t>
            </a:r>
            <a:r>
              <a:rPr lang="en" altLang="zh-CN" dirty="0"/>
              <a:t>(“hello”)</a:t>
            </a:r>
          </a:p>
          <a:p>
            <a:pPr lvl="1"/>
            <a:r>
              <a:rPr lang="en" altLang="zh-CN" dirty="0" err="1"/>
              <a:t>msc.replace</a:t>
            </a:r>
            <a:r>
              <a:rPr lang="en" altLang="zh-CN" dirty="0"/>
              <a:t>(“a”, 0)  -&gt; “a”</a:t>
            </a:r>
          </a:p>
          <a:p>
            <a:pPr lvl="1"/>
            <a:endParaRPr lang="en" altLang="zh-CN" dirty="0"/>
          </a:p>
        </p:txBody>
      </p:sp>
    </p:spTree>
    <p:extLst>
      <p:ext uri="{BB962C8B-B14F-4D97-AF65-F5344CB8AC3E}">
        <p14:creationId xmlns:p14="http://schemas.microsoft.com/office/powerpoint/2010/main" val="838146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idx="4294967295"/>
          </p:nvPr>
        </p:nvSpPr>
        <p:spPr>
          <a:xfrm flipH="1">
            <a:off x="3253945" y="82020"/>
            <a:ext cx="4316627" cy="1268625"/>
          </a:xfrm>
        </p:spPr>
        <p:txBody>
          <a:bodyPr vert="horz" wrap="square" lIns="91440" tIns="45720" rIns="91440" bIns="45720" anchor="ctr">
            <a:normAutofit/>
          </a:bodyPr>
          <a:lstStyle/>
          <a:p>
            <a:r>
              <a:rPr lang="zh-CN" altLang="en-US" sz="4000" dirty="0">
                <a:solidFill>
                  <a:srgbClr val="000000"/>
                </a:solidFill>
              </a:rPr>
              <a:t>一、上机内容</a:t>
            </a:r>
            <a:endParaRPr lang="zh-CN" altLang="zh-CN" sz="3600" dirty="0"/>
          </a:p>
        </p:txBody>
      </p:sp>
      <p:sp>
        <p:nvSpPr>
          <p:cNvPr id="5123" name="内容占位符 2"/>
          <p:cNvSpPr>
            <a:spLocks noGrp="1"/>
          </p:cNvSpPr>
          <p:nvPr>
            <p:ph idx="4294967295"/>
          </p:nvPr>
        </p:nvSpPr>
        <p:spPr>
          <a:xfrm>
            <a:off x="838835" y="1350645"/>
            <a:ext cx="9486265" cy="4919980"/>
          </a:xfrm>
        </p:spPr>
        <p:txBody>
          <a:bodyPr vert="horz" wrap="square" lIns="91440" tIns="45720" rIns="91440" bIns="45720" numCol="1" anchor="t" anchorCtr="0" compatLnSpc="1">
            <a:normAutofit/>
          </a:bodyPr>
          <a:lstStyle/>
          <a:p>
            <a:r>
              <a:rPr lang="en" altLang="zh-CN" dirty="0"/>
              <a:t>int </a:t>
            </a:r>
            <a:r>
              <a:rPr lang="en" altLang="zh-CN" dirty="0" err="1"/>
              <a:t>MyString</a:t>
            </a:r>
            <a:r>
              <a:rPr lang="en" altLang="zh-CN" dirty="0"/>
              <a:t>::find(const char* str) const;</a:t>
            </a:r>
          </a:p>
          <a:p>
            <a:pPr lvl="1"/>
            <a:r>
              <a:rPr lang="zh-CN" altLang="en" dirty="0"/>
              <a:t>在</a:t>
            </a:r>
            <a:r>
              <a:rPr lang="en-US" altLang="zh-CN" dirty="0" err="1"/>
              <a:t>MyString</a:t>
            </a:r>
            <a:r>
              <a:rPr lang="zh-CN" altLang="en-US" dirty="0"/>
              <a:t>实例中查找</a:t>
            </a:r>
            <a:r>
              <a:rPr lang="en-US" altLang="zh-CN" dirty="0"/>
              <a:t>str</a:t>
            </a:r>
            <a:r>
              <a:rPr lang="zh-CN" altLang="en-US" dirty="0"/>
              <a:t>第一次出现的位置。如果实例中不包含</a:t>
            </a:r>
            <a:r>
              <a:rPr lang="en-US" altLang="zh-CN" dirty="0"/>
              <a:t>str</a:t>
            </a:r>
            <a:r>
              <a:rPr lang="zh-CN" altLang="en-US" dirty="0"/>
              <a:t>，则返回</a:t>
            </a:r>
            <a:r>
              <a:rPr lang="en-US" altLang="zh-CN" dirty="0"/>
              <a:t>-1</a:t>
            </a:r>
            <a:r>
              <a:rPr lang="zh-CN" altLang="en-US" dirty="0"/>
              <a:t>。注意，需要使用</a:t>
            </a:r>
            <a:r>
              <a:rPr lang="en-US" altLang="zh-CN" dirty="0"/>
              <a:t>KMP</a:t>
            </a:r>
            <a:r>
              <a:rPr lang="zh-CN" altLang="en-US" dirty="0"/>
              <a:t>方法实现。</a:t>
            </a:r>
            <a:endParaRPr lang="en-US" altLang="zh-CN" dirty="0"/>
          </a:p>
          <a:p>
            <a:pPr lvl="1"/>
            <a:r>
              <a:rPr lang="zh-CN" altLang="en-US" dirty="0"/>
              <a:t>例如</a:t>
            </a:r>
            <a:r>
              <a:rPr lang="en-US" altLang="zh-CN" dirty="0" err="1"/>
              <a:t>MyString</a:t>
            </a:r>
            <a:r>
              <a:rPr lang="zh-CN" altLang="en-US" dirty="0"/>
              <a:t>实例</a:t>
            </a:r>
            <a:r>
              <a:rPr lang="en-US" altLang="zh-CN" dirty="0" err="1"/>
              <a:t>msa</a:t>
            </a:r>
            <a:r>
              <a:rPr lang="zh-CN" altLang="en-US" dirty="0"/>
              <a:t>储存的字符串为</a:t>
            </a:r>
            <a:r>
              <a:rPr lang="en-US" altLang="zh-CN" dirty="0"/>
              <a:t>”</a:t>
            </a:r>
            <a:r>
              <a:rPr lang="en-US" altLang="zh-CN" dirty="0" err="1"/>
              <a:t>aaabab</a:t>
            </a:r>
            <a:r>
              <a:rPr lang="en-US" altLang="zh-CN" dirty="0"/>
              <a:t>”</a:t>
            </a:r>
            <a:r>
              <a:rPr lang="zh-CN" altLang="en-US" dirty="0"/>
              <a:t>， 执行</a:t>
            </a:r>
            <a:r>
              <a:rPr lang="en-US" altLang="zh-CN" dirty="0" err="1"/>
              <a:t>msa.find</a:t>
            </a:r>
            <a:r>
              <a:rPr lang="en-US" altLang="zh-CN" dirty="0"/>
              <a:t>(“ab”)</a:t>
            </a:r>
            <a:r>
              <a:rPr lang="zh-CN" altLang="en-US" dirty="0"/>
              <a:t>返回</a:t>
            </a:r>
            <a:r>
              <a:rPr lang="en-US" altLang="zh-CN" dirty="0"/>
              <a:t>2</a:t>
            </a:r>
            <a:r>
              <a:rPr lang="zh-CN" altLang="en-US" dirty="0"/>
              <a:t>。</a:t>
            </a:r>
            <a:r>
              <a:rPr lang="en-US" altLang="zh-CN" dirty="0" err="1"/>
              <a:t>Msa.find</a:t>
            </a:r>
            <a:r>
              <a:rPr lang="en-US" altLang="zh-CN" dirty="0"/>
              <a:t>(“</a:t>
            </a:r>
            <a:r>
              <a:rPr lang="en-US" altLang="zh-CN" dirty="0" err="1"/>
              <a:t>abc</a:t>
            </a:r>
            <a:r>
              <a:rPr lang="en-US" altLang="zh-CN" dirty="0"/>
              <a:t>”) </a:t>
            </a:r>
            <a:r>
              <a:rPr lang="zh-CN" altLang="en-US" dirty="0"/>
              <a:t>返回</a:t>
            </a:r>
            <a:r>
              <a:rPr lang="en-US" altLang="zh-CN" dirty="0"/>
              <a:t>-1.</a:t>
            </a:r>
          </a:p>
          <a:p>
            <a:pPr marL="457200" lvl="1" indent="0">
              <a:buNone/>
            </a:pPr>
            <a:endParaRPr lang="en" altLang="zh-CN" dirty="0"/>
          </a:p>
          <a:p>
            <a:r>
              <a:rPr lang="en" altLang="zh-CN" dirty="0"/>
              <a:t>const char* </a:t>
            </a:r>
            <a:r>
              <a:rPr lang="en" altLang="zh-CN" dirty="0" err="1"/>
              <a:t>MyString</a:t>
            </a:r>
            <a:r>
              <a:rPr lang="en" altLang="zh-CN" dirty="0"/>
              <a:t>::</a:t>
            </a:r>
            <a:r>
              <a:rPr lang="en" altLang="zh-CN" dirty="0" err="1"/>
              <a:t>c_string</a:t>
            </a:r>
            <a:r>
              <a:rPr lang="en" altLang="zh-CN" dirty="0"/>
              <a:t>() const</a:t>
            </a:r>
            <a:r>
              <a:rPr lang="en-US" altLang="zh-CN" dirty="0"/>
              <a:t>;</a:t>
            </a:r>
          </a:p>
          <a:p>
            <a:pPr lvl="1"/>
            <a:r>
              <a:rPr lang="zh-CN" altLang="en-US" sz="2800" dirty="0"/>
              <a:t>返回储存在实例中字符串。</a:t>
            </a:r>
            <a:endParaRPr lang="en-US" altLang="zh-CN" sz="2800" dirty="0"/>
          </a:p>
        </p:txBody>
      </p:sp>
    </p:spTree>
    <p:extLst>
      <p:ext uri="{BB962C8B-B14F-4D97-AF65-F5344CB8AC3E}">
        <p14:creationId xmlns:p14="http://schemas.microsoft.com/office/powerpoint/2010/main" val="3168287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4294967295"/>
          </p:nvPr>
        </p:nvSpPr>
        <p:spPr>
          <a:xfrm>
            <a:off x="838835" y="1350645"/>
            <a:ext cx="9486265" cy="4919980"/>
          </a:xfrm>
        </p:spPr>
        <p:txBody>
          <a:bodyPr vert="horz" wrap="square" lIns="91440" tIns="45720" rIns="91440" bIns="45720" numCol="1" anchor="t" anchorCtr="0" compatLnSpc="1">
            <a:normAutofit/>
          </a:bodyPr>
          <a:lstStyle/>
          <a:p>
            <a:r>
              <a:rPr lang="zh-CN" altLang="en-US" sz="3200" dirty="0"/>
              <a:t>需要提交</a:t>
            </a:r>
            <a:r>
              <a:rPr lang="en-US" altLang="zh-CN" sz="3200" dirty="0" err="1"/>
              <a:t>MyString.cpp</a:t>
            </a:r>
            <a:r>
              <a:rPr lang="zh-CN" altLang="en-US" sz="3200" dirty="0"/>
              <a:t>、</a:t>
            </a:r>
            <a:r>
              <a:rPr lang="en-US" altLang="zh-CN" sz="3200" dirty="0" err="1"/>
              <a:t>MyString.h</a:t>
            </a:r>
            <a:r>
              <a:rPr lang="zh-CN" altLang="en-US" sz="3200" dirty="0"/>
              <a:t>。上机说明的示例压缩包中给出了提交样例。</a:t>
            </a:r>
            <a:endParaRPr lang="en-US" altLang="zh-CN" sz="3200" dirty="0"/>
          </a:p>
          <a:p>
            <a:pPr marL="0" indent="0">
              <a:buNone/>
            </a:pPr>
            <a:r>
              <a:rPr lang="en-US" altLang="zh-CN" sz="3200" dirty="0"/>
              <a:t>      </a:t>
            </a:r>
            <a:r>
              <a:rPr lang="zh-CN" altLang="en-US" sz="3200" dirty="0">
                <a:solidFill>
                  <a:srgbClr val="7030A0"/>
                </a:solidFill>
              </a:rPr>
              <a:t>目录结构     </a:t>
            </a:r>
            <a:r>
              <a:rPr lang="en-US" altLang="zh-CN" sz="3200" dirty="0"/>
              <a:t>3020244xxx_name_dshk5.zip</a:t>
            </a:r>
          </a:p>
          <a:p>
            <a:pPr marL="0" indent="0">
              <a:buNone/>
            </a:pPr>
            <a:r>
              <a:rPr lang="en-US" altLang="zh-CN" sz="3200" dirty="0"/>
              <a:t>                                 |- MyString.cpp</a:t>
            </a:r>
          </a:p>
          <a:p>
            <a:pPr marL="0" indent="0">
              <a:buNone/>
            </a:pPr>
            <a:r>
              <a:rPr lang="en-US" altLang="zh-CN" sz="3200" dirty="0"/>
              <a:t>			   |- </a:t>
            </a:r>
            <a:r>
              <a:rPr lang="en-US" altLang="zh-CN" sz="3200" dirty="0" err="1"/>
              <a:t>MyString.h</a:t>
            </a:r>
            <a:endParaRPr lang="en-US" altLang="zh-CN" sz="3200" dirty="0"/>
          </a:p>
          <a:p>
            <a:pPr marL="0" indent="0">
              <a:buNone/>
            </a:pPr>
            <a:r>
              <a:rPr lang="en-US" altLang="zh-CN" sz="3200" dirty="0"/>
              <a:t>			</a:t>
            </a:r>
            <a:r>
              <a:rPr lang="zh-CN" altLang="en-US" sz="3200" dirty="0"/>
              <a:t> </a:t>
            </a:r>
            <a:r>
              <a:rPr lang="en-US" altLang="zh-CN" sz="3200" dirty="0"/>
              <a:t>  |- </a:t>
            </a:r>
            <a:r>
              <a:rPr lang="en-US" altLang="zh-CN" sz="3200" dirty="0" err="1"/>
              <a:t>kmp.cpp</a:t>
            </a:r>
            <a:endParaRPr lang="en-US" altLang="zh-CN" sz="3200" dirty="0"/>
          </a:p>
        </p:txBody>
      </p:sp>
      <p:sp>
        <p:nvSpPr>
          <p:cNvPr id="4" name="标题 1"/>
          <p:cNvSpPr txBox="1">
            <a:spLocks/>
          </p:cNvSpPr>
          <p:nvPr/>
        </p:nvSpPr>
        <p:spPr>
          <a:xfrm flipH="1">
            <a:off x="3253945" y="82020"/>
            <a:ext cx="4316627" cy="1268625"/>
          </a:xfrm>
          <a:prstGeom prst="rect">
            <a:avLst/>
          </a:prstGeom>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solidFill>
                  <a:srgbClr val="000000"/>
                </a:solidFill>
              </a:rPr>
              <a:t>三、提交说明</a:t>
            </a:r>
            <a:endParaRPr lang="zh-CN" altLang="zh-CN" sz="3600" dirty="0"/>
          </a:p>
        </p:txBody>
      </p:sp>
    </p:spTree>
    <p:extLst>
      <p:ext uri="{BB962C8B-B14F-4D97-AF65-F5344CB8AC3E}">
        <p14:creationId xmlns:p14="http://schemas.microsoft.com/office/powerpoint/2010/main" val="2347067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399</Words>
  <Application>Microsoft Macintosh PowerPoint</Application>
  <PresentationFormat>宽屏</PresentationFormat>
  <Paragraphs>35</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Arial</vt:lpstr>
      <vt:lpstr>Calibri</vt:lpstr>
      <vt:lpstr>Calibri Light</vt:lpstr>
      <vt:lpstr>Office 主题</vt:lpstr>
      <vt:lpstr>数据结构上机</vt:lpstr>
      <vt:lpstr>PowerPoint 演示文稿</vt:lpstr>
      <vt:lpstr>一、上机内容</vt:lpstr>
      <vt:lpstr>一、上机内容</vt:lpstr>
      <vt:lpstr>一、上机内容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HaodiZhang</dc:creator>
  <cp:lastModifiedBy>AZ5033</cp:lastModifiedBy>
  <cp:revision>25</cp:revision>
  <dcterms:created xsi:type="dcterms:W3CDTF">2017-10-24T04:52:15Z</dcterms:created>
  <dcterms:modified xsi:type="dcterms:W3CDTF">2021-04-07T23:57:07Z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