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523" r:id="rId2"/>
    <p:sldId id="368" r:id="rId3"/>
    <p:sldId id="524" r:id="rId4"/>
    <p:sldId id="530" r:id="rId5"/>
    <p:sldId id="452" r:id="rId6"/>
    <p:sldId id="500" r:id="rId7"/>
    <p:sldId id="522" r:id="rId8"/>
    <p:sldId id="525" r:id="rId9"/>
    <p:sldId id="526" r:id="rId10"/>
    <p:sldId id="527" r:id="rId11"/>
    <p:sldId id="528" r:id="rId12"/>
    <p:sldId id="52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00"/>
    <a:srgbClr val="653D3D"/>
    <a:srgbClr val="997D7D"/>
    <a:srgbClr val="73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92552" autoAdjust="0"/>
  </p:normalViewPr>
  <p:slideViewPr>
    <p:cSldViewPr snapToGrid="0">
      <p:cViewPr varScale="1">
        <p:scale>
          <a:sx n="59" d="100"/>
          <a:sy n="59" d="100"/>
        </p:scale>
        <p:origin x="169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62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7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89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2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54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2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5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74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02984" y="2440885"/>
            <a:ext cx="448231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웹 정리</a:t>
            </a:r>
            <a:endParaRPr lang="ko-KR" altLang="en-US" sz="10000"/>
          </a:p>
        </p:txBody>
      </p:sp>
    </p:spTree>
    <p:extLst>
      <p:ext uri="{BB962C8B-B14F-4D97-AF65-F5344CB8AC3E}">
        <p14:creationId xmlns:p14="http://schemas.microsoft.com/office/powerpoint/2010/main" val="235604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6.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자바스크립트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vs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제이쿼리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이벤트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직사각형 12"/>
          <p:cNvSpPr/>
          <p:nvPr/>
        </p:nvSpPr>
        <p:spPr>
          <a:xfrm>
            <a:off x="262896" y="1189135"/>
            <a:ext cx="8637026" cy="609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자바스크립트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3) </a:t>
            </a:r>
            <a:r>
              <a:rPr lang="ko-KR" altLang="en-US" sz="1600" b="1" dirty="0">
                <a:solidFill>
                  <a:srgbClr val="FF0000"/>
                </a:solidFill>
              </a:rPr>
              <a:t>표준 이벤트 모델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</a:rPr>
              <a:t>addEventListener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r>
              <a:rPr lang="en-US" altLang="ko-KR" sz="1500" b="1" dirty="0">
                <a:solidFill>
                  <a:srgbClr val="FF0000"/>
                </a:solidFill>
              </a:rPr>
              <a:t> :</a:t>
            </a:r>
            <a:r>
              <a:rPr lang="en-US" altLang="ko-KR" sz="1500" dirty="0"/>
              <a:t> </a:t>
            </a:r>
            <a:r>
              <a:rPr lang="ko-KR" altLang="en-US" sz="1500" dirty="0"/>
              <a:t>요소내부에 직접적으로 이벤트 속성 기술 안함 </a:t>
            </a:r>
            <a:r>
              <a:rPr lang="en-US" altLang="ko-KR" sz="1100" dirty="0"/>
              <a:t>(</a:t>
            </a:r>
            <a:r>
              <a:rPr lang="ko-KR" altLang="en-US" sz="1100" dirty="0"/>
              <a:t>이것도 </a:t>
            </a:r>
            <a:r>
              <a:rPr lang="ko-KR" altLang="en-US" sz="1100" dirty="0" err="1"/>
              <a:t>알아두기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&lt;button</a:t>
            </a:r>
            <a:r>
              <a:rPr lang="ko-KR" altLang="en-US" sz="1500" dirty="0"/>
              <a:t> </a:t>
            </a:r>
            <a:r>
              <a:rPr lang="en-US" altLang="ko-KR" sz="1500" dirty="0"/>
              <a:t>id="btn3"&gt;</a:t>
            </a:r>
            <a:r>
              <a:rPr lang="ko-KR" altLang="en-US" sz="1500" dirty="0"/>
              <a:t>실행확인</a:t>
            </a:r>
            <a:r>
              <a:rPr lang="en-US" altLang="ko-KR" sz="1500" dirty="0"/>
              <a:t>&lt;/button&gt;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&lt;script&gt;</a:t>
            </a:r>
            <a:endParaRPr lang="ko-KR" altLang="en-US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        </a:t>
            </a:r>
            <a:r>
              <a:rPr lang="en-US" altLang="ko-KR" sz="1500" dirty="0"/>
              <a:t>btn3.addEventListener("click", function(){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            alert("</a:t>
            </a:r>
            <a:r>
              <a:rPr lang="ko-KR" altLang="en-US" sz="1500" dirty="0"/>
              <a:t>표준이벤트 모델 테스트</a:t>
            </a:r>
            <a:r>
              <a:rPr lang="en-US" altLang="ko-KR" sz="15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        });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&lt;/script&gt;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>
                <a:latin typeface="+mn-ea"/>
              </a:rPr>
              <a:t>제이쿼리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&lt;h4</a:t>
            </a:r>
            <a:r>
              <a:rPr lang="ko-KR" altLang="en-US" sz="1500" dirty="0"/>
              <a:t> </a:t>
            </a:r>
            <a:r>
              <a:rPr lang="en-US" altLang="ko-KR" sz="1500" dirty="0"/>
              <a:t>id=“id1"&gt;</a:t>
            </a:r>
            <a:r>
              <a:rPr lang="ko-KR" altLang="en-US" sz="1500" dirty="0"/>
              <a:t>마우스 클릭</a:t>
            </a:r>
            <a:r>
              <a:rPr lang="en-US" altLang="ko-KR" sz="1500" dirty="0"/>
              <a:t>&lt;/h4&gt;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&lt;script&gt;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$(“#id1”)</a:t>
            </a:r>
            <a:r>
              <a:rPr lang="en-US" altLang="ko-KR" sz="1500" dirty="0">
                <a:highlight>
                  <a:srgbClr val="FFFF00"/>
                </a:highlight>
              </a:rPr>
              <a:t>.on</a:t>
            </a:r>
            <a:r>
              <a:rPr lang="en-US" altLang="ko-KR" sz="1500" dirty="0"/>
              <a:t>(‘click’, 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    alert(“ </a:t>
            </a:r>
            <a:r>
              <a:rPr lang="ko-KR" altLang="en-US" sz="1500" dirty="0"/>
              <a:t>마우스 클릭함</a:t>
            </a:r>
            <a:r>
              <a:rPr lang="en-US" altLang="ko-KR" sz="1500" dirty="0"/>
              <a:t>”);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&lt;/script&gt;</a:t>
            </a:r>
          </a:p>
          <a:p>
            <a:pPr>
              <a:lnSpc>
                <a:spcPct val="150000"/>
              </a:lnSpc>
              <a:defRPr/>
            </a:pP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480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7.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자바스크립트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vs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제이쿼리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(value)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직사각형 12"/>
          <p:cNvSpPr/>
          <p:nvPr/>
        </p:nvSpPr>
        <p:spPr>
          <a:xfrm>
            <a:off x="262896" y="1189135"/>
            <a:ext cx="8637026" cy="537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자바스크립트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&lt;input type=“text” id=“text1“ value=“</a:t>
            </a:r>
            <a:r>
              <a:rPr lang="ko-KR" altLang="en-US" sz="1500" dirty="0"/>
              <a:t>고길동</a:t>
            </a:r>
            <a:r>
              <a:rPr lang="en-US" altLang="ko-KR" sz="1500" dirty="0"/>
              <a:t>”&gt;</a:t>
            </a:r>
            <a:r>
              <a:rPr lang="ko-KR" altLang="en-US" sz="1500" dirty="0"/>
              <a:t> </a:t>
            </a:r>
            <a:r>
              <a:rPr lang="en-US" altLang="ko-KR" sz="1500" dirty="0"/>
              <a:t>&lt;/input&gt;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&lt;input type=“text” id=“text2"&gt;</a:t>
            </a:r>
            <a:r>
              <a:rPr lang="ko-KR" altLang="en-US" sz="1500" dirty="0"/>
              <a:t> </a:t>
            </a:r>
            <a:r>
              <a:rPr lang="en-US" altLang="ko-KR" sz="1500" dirty="0"/>
              <a:t>&lt;/input&gt;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&lt;script&gt;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var txt = </a:t>
            </a:r>
            <a:r>
              <a:rPr lang="en-US" altLang="ko-KR" sz="1500" dirty="0" err="1">
                <a:highlight>
                  <a:srgbClr val="FFFF00"/>
                </a:highlight>
              </a:rPr>
              <a:t>document.getElementById</a:t>
            </a:r>
            <a:r>
              <a:rPr lang="en-US" altLang="ko-KR" sz="1500" dirty="0">
                <a:highlight>
                  <a:srgbClr val="FFFF00"/>
                </a:highlight>
              </a:rPr>
              <a:t>("text1")</a:t>
            </a:r>
            <a:r>
              <a:rPr lang="en-US" altLang="ko-KR" sz="1500" dirty="0">
                <a:highlight>
                  <a:srgbClr val="00FF00"/>
                </a:highlight>
              </a:rPr>
              <a:t>.value</a:t>
            </a:r>
            <a:r>
              <a:rPr lang="en-US" altLang="ko-KR" sz="1500" dirty="0"/>
              <a:t>;         //</a:t>
            </a:r>
            <a:r>
              <a:rPr lang="ko-KR" altLang="en-US" sz="1500" dirty="0"/>
              <a:t>고길동 값 </a:t>
            </a:r>
            <a:r>
              <a:rPr lang="en-US" altLang="ko-KR" sz="1500" dirty="0"/>
              <a:t>get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en-US" altLang="ko-KR" sz="1500" dirty="0" err="1"/>
              <a:t>document.getElementById</a:t>
            </a:r>
            <a:r>
              <a:rPr lang="en-US" altLang="ko-KR" sz="1500" dirty="0"/>
              <a:t>("text2").value  = “</a:t>
            </a:r>
            <a:r>
              <a:rPr lang="ko-KR" altLang="en-US" sz="1500" dirty="0"/>
              <a:t>홍길동</a:t>
            </a:r>
            <a:r>
              <a:rPr lang="en-US" altLang="ko-KR" sz="1500" dirty="0"/>
              <a:t>”;   //</a:t>
            </a:r>
            <a:r>
              <a:rPr lang="ko-KR" altLang="en-US" sz="1500" dirty="0"/>
              <a:t>홍길동 값 </a:t>
            </a:r>
            <a:r>
              <a:rPr lang="en-US" altLang="ko-KR" sz="1500" dirty="0"/>
              <a:t>set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&lt;/script&gt;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err="1">
                <a:latin typeface="+mn-ea"/>
              </a:rPr>
              <a:t>제이쿼리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&lt;input type=“text” id=“text10“value=“</a:t>
            </a:r>
            <a:r>
              <a:rPr lang="ko-KR" altLang="en-US" sz="1500" dirty="0"/>
              <a:t>고길동</a:t>
            </a:r>
            <a:r>
              <a:rPr lang="en-US" altLang="ko-KR" sz="1500" dirty="0"/>
              <a:t>”&gt;</a:t>
            </a:r>
            <a:r>
              <a:rPr lang="ko-KR" altLang="en-US" sz="1500" dirty="0"/>
              <a:t> </a:t>
            </a:r>
            <a:r>
              <a:rPr lang="en-US" altLang="ko-KR" sz="1500" dirty="0"/>
              <a:t>&lt;/input&gt;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&lt;input type=“text” id=“text20"&gt;</a:t>
            </a:r>
            <a:r>
              <a:rPr lang="ko-KR" altLang="en-US" sz="1500" dirty="0"/>
              <a:t> </a:t>
            </a:r>
            <a:r>
              <a:rPr lang="en-US" altLang="ko-KR" sz="1500" dirty="0"/>
              <a:t>&lt;/input&gt;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&lt;script&gt;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var txt =  </a:t>
            </a:r>
            <a:r>
              <a:rPr lang="en-US" altLang="ko-KR" sz="1500" dirty="0">
                <a:highlight>
                  <a:srgbClr val="FFFF00"/>
                </a:highlight>
              </a:rPr>
              <a:t>$(“#text10”)</a:t>
            </a:r>
            <a:r>
              <a:rPr lang="en-US" altLang="ko-KR" sz="1500" dirty="0">
                <a:highlight>
                  <a:srgbClr val="00FF00"/>
                </a:highlight>
              </a:rPr>
              <a:t>.</a:t>
            </a:r>
            <a:r>
              <a:rPr lang="en-US" altLang="ko-KR" sz="1500" dirty="0" err="1">
                <a:highlight>
                  <a:srgbClr val="00FF00"/>
                </a:highlight>
              </a:rPr>
              <a:t>val</a:t>
            </a:r>
            <a:r>
              <a:rPr lang="en-US" altLang="ko-KR" sz="1500" dirty="0">
                <a:highlight>
                  <a:srgbClr val="00FF00"/>
                </a:highlight>
              </a:rPr>
              <a:t>()</a:t>
            </a:r>
            <a:r>
              <a:rPr lang="en-US" altLang="ko-KR" sz="1500" dirty="0"/>
              <a:t>;                                                   //</a:t>
            </a:r>
            <a:r>
              <a:rPr lang="ko-KR" altLang="en-US" sz="1500" dirty="0"/>
              <a:t>고길동 값 </a:t>
            </a:r>
            <a:r>
              <a:rPr lang="en-US" altLang="ko-KR" sz="1500" dirty="0"/>
              <a:t>get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$(“#text20”).</a:t>
            </a:r>
            <a:r>
              <a:rPr lang="en-US" altLang="ko-KR" sz="1500" dirty="0" err="1"/>
              <a:t>val</a:t>
            </a:r>
            <a:r>
              <a:rPr lang="en-US" altLang="ko-KR" sz="1500" dirty="0"/>
              <a:t>(“</a:t>
            </a:r>
            <a:r>
              <a:rPr lang="ko-KR" altLang="en-US" sz="1500" dirty="0"/>
              <a:t>홍길동</a:t>
            </a:r>
            <a:r>
              <a:rPr lang="en-US" altLang="ko-KR" sz="1500" dirty="0"/>
              <a:t>”);                                                   //</a:t>
            </a:r>
            <a:r>
              <a:rPr lang="ko-KR" altLang="en-US" sz="1500" dirty="0"/>
              <a:t>홍길동 값 </a:t>
            </a:r>
            <a:r>
              <a:rPr lang="en-US" altLang="ko-KR" sz="1500" dirty="0"/>
              <a:t>set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9731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8.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자바스크립트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vs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제이쿼리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(text)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직사각형 12"/>
          <p:cNvSpPr/>
          <p:nvPr/>
        </p:nvSpPr>
        <p:spPr>
          <a:xfrm>
            <a:off x="262896" y="1189135"/>
            <a:ext cx="8637026" cy="5778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/>
              <a:t>자바스크립트</a:t>
            </a:r>
            <a:endParaRPr lang="en-US" altLang="ko-KR" b="1"/>
          </a:p>
          <a:p>
            <a:pPr>
              <a:defRPr/>
            </a:pPr>
            <a:r>
              <a:rPr lang="en-US" altLang="ko-KR" sz="1500"/>
              <a:t>&lt;div  id=</a:t>
            </a:r>
            <a:r>
              <a:rPr lang="en-US" altLang="ko-KR" sz="1600"/>
              <a:t>"div1"</a:t>
            </a:r>
            <a:r>
              <a:rPr lang="en-US" altLang="ko-KR" sz="1500"/>
              <a:t>&gt; </a:t>
            </a:r>
            <a:r>
              <a:rPr lang="ko-KR" altLang="en-US" sz="1500"/>
              <a:t>고길동 </a:t>
            </a:r>
            <a:r>
              <a:rPr lang="en-US" altLang="ko-KR" sz="1500"/>
              <a:t>&lt;/div&gt;</a:t>
            </a:r>
          </a:p>
          <a:p>
            <a:pPr>
              <a:defRPr/>
            </a:pPr>
            <a:r>
              <a:rPr lang="en-US" altLang="ko-KR" sz="1500"/>
              <a:t>&lt;div  id=</a:t>
            </a:r>
            <a:r>
              <a:rPr lang="en-US" altLang="ko-KR" sz="1600"/>
              <a:t>"div2"</a:t>
            </a:r>
            <a:r>
              <a:rPr lang="en-US" altLang="ko-KR" sz="1500"/>
              <a:t>&gt; </a:t>
            </a:r>
            <a:r>
              <a:rPr lang="ko-KR" altLang="en-US" sz="1500"/>
              <a:t> </a:t>
            </a:r>
            <a:r>
              <a:rPr lang="en-US" altLang="ko-KR" sz="1500"/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/>
              <a:t>&lt;script&gt;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    window.onload = 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        </a:t>
            </a:r>
            <a:r>
              <a:rPr lang="en-US" altLang="ko-KR" sz="1500"/>
              <a:t>var txt = document.getElementById("div1"). innerText ;                   //</a:t>
            </a:r>
            <a:r>
              <a:rPr lang="ko-KR" altLang="en-US" sz="1500"/>
              <a:t>고길동 값 </a:t>
            </a:r>
            <a:r>
              <a:rPr lang="en-US" altLang="ko-KR" sz="1500"/>
              <a:t>get</a:t>
            </a:r>
          </a:p>
          <a:p>
            <a:r>
              <a:rPr lang="en-US" altLang="ko-KR" sz="1500"/>
              <a:t>        document.getElementById(</a:t>
            </a:r>
            <a:r>
              <a:rPr lang="en-US" altLang="ko-KR" sz="1400"/>
              <a:t>"div2"</a:t>
            </a:r>
            <a:r>
              <a:rPr lang="en-US" altLang="ko-KR" sz="1500"/>
              <a:t>).</a:t>
            </a:r>
            <a:r>
              <a:rPr lang="en-US" altLang="ko-KR" sz="1600"/>
              <a:t> innerText </a:t>
            </a:r>
            <a:r>
              <a:rPr lang="en-US" altLang="ko-KR" sz="1500"/>
              <a:t>= “</a:t>
            </a:r>
            <a:r>
              <a:rPr lang="ko-KR" altLang="en-US" sz="1500"/>
              <a:t>홍길동</a:t>
            </a:r>
            <a:r>
              <a:rPr lang="en-US" altLang="ko-KR" sz="1500"/>
              <a:t>”;               //</a:t>
            </a:r>
            <a:r>
              <a:rPr lang="ko-KR" altLang="en-US" sz="1500"/>
              <a:t>홍길동 값 </a:t>
            </a:r>
            <a:r>
              <a:rPr lang="en-US" altLang="ko-KR" sz="1500"/>
              <a:t>set</a:t>
            </a:r>
          </a:p>
          <a:p>
            <a:r>
              <a:rPr lang="ko-KR" altLang="en-US" sz="1600"/>
              <a:t>  </a:t>
            </a:r>
            <a:r>
              <a:rPr lang="en-US" altLang="ko-KR" sz="1600"/>
              <a:t>};</a:t>
            </a:r>
            <a:endParaRPr lang="en-US" altLang="ko-KR" sz="1500"/>
          </a:p>
          <a:p>
            <a:pPr>
              <a:lnSpc>
                <a:spcPct val="150000"/>
              </a:lnSpc>
            </a:pPr>
            <a:r>
              <a:rPr lang="en-US" altLang="ko-KR" sz="1500"/>
              <a:t>&lt;/script&gt;</a:t>
            </a:r>
          </a:p>
          <a:p>
            <a:pPr>
              <a:lnSpc>
                <a:spcPct val="150000"/>
              </a:lnSpc>
            </a:pPr>
            <a:endParaRPr lang="en-US" altLang="ko-KR" sz="15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>
                <a:latin typeface="+mn-ea"/>
              </a:rPr>
              <a:t>제이쿼리</a:t>
            </a:r>
            <a:endParaRPr lang="en-US" altLang="ko-KR" sz="1600" b="1">
              <a:latin typeface="+mn-ea"/>
            </a:endParaRPr>
          </a:p>
          <a:p>
            <a:pPr>
              <a:defRPr/>
            </a:pPr>
            <a:r>
              <a:rPr lang="en-US" altLang="ko-KR" sz="1500"/>
              <a:t>&lt;div  id=</a:t>
            </a:r>
            <a:r>
              <a:rPr lang="en-US" altLang="ko-KR" sz="1600"/>
              <a:t>"div10"</a:t>
            </a:r>
            <a:r>
              <a:rPr lang="en-US" altLang="ko-KR" sz="1500"/>
              <a:t>&gt; </a:t>
            </a:r>
            <a:r>
              <a:rPr lang="ko-KR" altLang="en-US" sz="1500"/>
              <a:t>고길동 </a:t>
            </a:r>
            <a:r>
              <a:rPr lang="en-US" altLang="ko-KR" sz="1500"/>
              <a:t>&lt;/div&gt;</a:t>
            </a:r>
          </a:p>
          <a:p>
            <a:pPr>
              <a:defRPr/>
            </a:pPr>
            <a:r>
              <a:rPr lang="en-US" altLang="ko-KR" sz="1500"/>
              <a:t>&lt;div  id=</a:t>
            </a:r>
            <a:r>
              <a:rPr lang="en-US" altLang="ko-KR" sz="1600"/>
              <a:t>"div20"</a:t>
            </a:r>
            <a:r>
              <a:rPr lang="en-US" altLang="ko-KR" sz="1500"/>
              <a:t>&gt; </a:t>
            </a:r>
            <a:r>
              <a:rPr lang="ko-KR" altLang="en-US" sz="1500"/>
              <a:t> </a:t>
            </a:r>
            <a:r>
              <a:rPr lang="en-US" altLang="ko-KR" sz="1500"/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/>
              <a:t>&lt;script&gt;</a:t>
            </a:r>
          </a:p>
          <a:p>
            <a:r>
              <a:rPr lang="en-US" altLang="ko-KR" sz="1600"/>
              <a:t>      $(document).ready(function(){</a:t>
            </a:r>
          </a:p>
          <a:p>
            <a:pPr>
              <a:lnSpc>
                <a:spcPct val="150000"/>
              </a:lnSpc>
            </a:pPr>
            <a:r>
              <a:rPr lang="en-US" altLang="ko-KR" sz="1500"/>
              <a:t>              $(“#div10”).text();                                                                                 //</a:t>
            </a:r>
            <a:r>
              <a:rPr lang="ko-KR" altLang="en-US" sz="1500"/>
              <a:t>고길동 값 </a:t>
            </a:r>
            <a:r>
              <a:rPr lang="en-US" altLang="ko-KR" sz="1500"/>
              <a:t>get</a:t>
            </a:r>
          </a:p>
          <a:p>
            <a:r>
              <a:rPr lang="en-US" altLang="ko-KR" sz="1500"/>
              <a:t>              $(“#div20”).text(“</a:t>
            </a:r>
            <a:r>
              <a:rPr lang="ko-KR" altLang="en-US" sz="1500"/>
              <a:t>홍길동</a:t>
            </a:r>
            <a:r>
              <a:rPr lang="en-US" altLang="ko-KR" sz="1500"/>
              <a:t>”);                                                                //</a:t>
            </a:r>
            <a:r>
              <a:rPr lang="ko-KR" altLang="en-US" sz="1500"/>
              <a:t>홍길동 값 </a:t>
            </a:r>
            <a:r>
              <a:rPr lang="en-US" altLang="ko-KR" sz="1500"/>
              <a:t>set</a:t>
            </a:r>
          </a:p>
          <a:p>
            <a:r>
              <a:rPr lang="ko-KR" altLang="en-US" sz="1600"/>
              <a:t>       </a:t>
            </a:r>
            <a:r>
              <a:rPr lang="en-US" altLang="ko-KR" sz="1600"/>
              <a:t>});</a:t>
            </a:r>
          </a:p>
          <a:p>
            <a:r>
              <a:rPr lang="en-US" altLang="ko-KR" sz="150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641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1.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용어정리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(1)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2896" y="1189135"/>
            <a:ext cx="8637026" cy="565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객체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물체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컴퓨터 프로그래밍에서 실제 세계에 존재하는 각각의 물리적인 물체들을 객체</a:t>
            </a:r>
            <a:r>
              <a:rPr lang="en-US" altLang="ko-KR" dirty="0">
                <a:latin typeface="+mn-ea"/>
              </a:rPr>
              <a:t>(Object) </a:t>
            </a:r>
            <a:r>
              <a:rPr lang="ko-KR" altLang="en-US" dirty="0">
                <a:latin typeface="+mn-ea"/>
              </a:rPr>
              <a:t>라고 표현함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500" dirty="0">
                <a:latin typeface="+mn-ea"/>
              </a:rPr>
              <a:t>예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>
                <a:latin typeface="+mn-ea"/>
              </a:rPr>
              <a:t>학원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학생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책상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컴퓨터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모니터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마우스 등등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속성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특징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 : Attribute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속성은 이름</a:t>
            </a:r>
            <a:r>
              <a:rPr lang="en-US" altLang="ko-KR" dirty="0">
                <a:latin typeface="+mn-ea"/>
              </a:rPr>
              <a:t>(name) </a:t>
            </a:r>
            <a:r>
              <a:rPr lang="ko-KR" altLang="en-US" dirty="0">
                <a:latin typeface="+mn-ea"/>
              </a:rPr>
              <a:t>과 값</a:t>
            </a:r>
            <a:r>
              <a:rPr lang="en-US" altLang="ko-KR" dirty="0">
                <a:latin typeface="+mn-ea"/>
              </a:rPr>
              <a:t>(value) </a:t>
            </a:r>
            <a:r>
              <a:rPr lang="ko-KR" altLang="en-US" dirty="0">
                <a:latin typeface="+mn-ea"/>
              </a:rPr>
              <a:t>으로 구성되며 있음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&lt;input type=“text” id=“id1” name=“name1” value=“</a:t>
            </a:r>
            <a:r>
              <a:rPr lang="ko-KR" altLang="en-US" dirty="0">
                <a:latin typeface="+mn-ea"/>
              </a:rPr>
              <a:t>홍길동</a:t>
            </a:r>
            <a:r>
              <a:rPr lang="en-US" altLang="ko-KR" dirty="0">
                <a:latin typeface="+mn-ea"/>
              </a:rPr>
              <a:t>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메소드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(=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함수와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유사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메소드는 객체의 속성 값</a:t>
            </a:r>
            <a:r>
              <a:rPr lang="en-US" altLang="ko-KR" dirty="0">
                <a:latin typeface="+mn-ea"/>
              </a:rPr>
              <a:t>(value)</a:t>
            </a:r>
            <a:r>
              <a:rPr lang="ko-KR" altLang="en-US" dirty="0">
                <a:latin typeface="+mn-ea"/>
              </a:rPr>
              <a:t>을 알아내거나 변경 할 수 있음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클래스 밑에 종속된 것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tx2"/>
                </a:solidFill>
                <a:latin typeface="+mn-ea"/>
              </a:rPr>
              <a:t>Sysout</a:t>
            </a:r>
            <a:r>
              <a:rPr lang="en-US" altLang="ko-KR" sz="1500" dirty="0">
                <a:solidFill>
                  <a:schemeClr val="tx2"/>
                </a:solidFill>
                <a:latin typeface="+mn-ea"/>
              </a:rPr>
              <a:t>()==alert()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이벤트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객체와의 상호작용을 통해 객체가 가지고 있는 속성 값이 바뀌게 됨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500" dirty="0">
                <a:latin typeface="+mn-ea"/>
              </a:rPr>
              <a:t>예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>
                <a:latin typeface="+mn-ea"/>
              </a:rPr>
              <a:t>버튼 </a:t>
            </a:r>
            <a:r>
              <a:rPr lang="ko-KR" altLang="en-US" sz="1500" dirty="0" err="1">
                <a:latin typeface="+mn-ea"/>
              </a:rPr>
              <a:t>클릭시</a:t>
            </a:r>
            <a:r>
              <a:rPr lang="ko-KR" altLang="en-US" sz="1500" dirty="0">
                <a:latin typeface="+mn-ea"/>
              </a:rPr>
              <a:t> 함수를 호출해서 배경색을 바꾼다</a:t>
            </a:r>
            <a:endParaRPr lang="en-US" altLang="ko-KR" sz="1500" dirty="0">
              <a:latin typeface="+mn-ea"/>
            </a:endParaRPr>
          </a:p>
        </p:txBody>
      </p:sp>
      <p:grpSp>
        <p:nvGrpSpPr>
          <p:cNvPr id="5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7848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1.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용어정리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(2)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2896" y="1189135"/>
            <a:ext cx="8637026" cy="588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5. </a:t>
            </a:r>
            <a:r>
              <a:rPr lang="ko-KR" altLang="en-US" dirty="0">
                <a:latin typeface="+mn-ea"/>
              </a:rPr>
              <a:t>객체의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속성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메소드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이벤트</a:t>
            </a:r>
            <a:r>
              <a:rPr lang="ko-KR" altLang="en-US" dirty="0">
                <a:latin typeface="+mn-ea"/>
              </a:rPr>
              <a:t>는 서로 연관되어 있음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   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이벤트는 메소드를 실행하고 메소드는 객체의 속성을 알아내거나 변경할 때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사용함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웹 브라우저는 객체를 이용하여 만들어진 프로그램임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7. document </a:t>
            </a:r>
            <a:r>
              <a:rPr lang="ko-KR" altLang="en-US" dirty="0">
                <a:latin typeface="+mn-ea"/>
              </a:rPr>
              <a:t>객체를 이용하면 사용자가 페이지를 통해 보게 되는 컨텐츠에 접근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하고 이를 변경 할 수 있을 뿐 아니라 사용자의 동작에 반응 할 수도 있음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  document</a:t>
            </a:r>
            <a:r>
              <a:rPr lang="en-US" altLang="ko-KR" b="1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ko-KR" sz="2800" dirty="0">
                <a:solidFill>
                  <a:srgbClr val="FFC000"/>
                </a:solidFill>
                <a:latin typeface="+mn-ea"/>
              </a:rPr>
              <a:t>.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accent6"/>
                </a:solidFill>
                <a:latin typeface="+mn-ea"/>
              </a:rPr>
              <a:t>write(‘</a:t>
            </a:r>
            <a:r>
              <a:rPr lang="ko-KR" altLang="en-US" b="1" dirty="0">
                <a:solidFill>
                  <a:schemeClr val="accent6"/>
                </a:solidFill>
                <a:latin typeface="+mn-ea"/>
              </a:rPr>
              <a:t>매개변수</a:t>
            </a:r>
            <a:r>
              <a:rPr lang="en-US" altLang="ko-KR" b="1" dirty="0">
                <a:solidFill>
                  <a:schemeClr val="accent6"/>
                </a:solidFill>
                <a:latin typeface="+mn-ea"/>
              </a:rPr>
              <a:t>’);</a:t>
            </a:r>
          </a:p>
          <a:p>
            <a:pPr>
              <a:defRPr/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객체   </a:t>
            </a:r>
            <a:r>
              <a:rPr lang="ko-KR" altLang="en-US" sz="1400" b="1" dirty="0">
                <a:solidFill>
                  <a:srgbClr val="FFC000"/>
                </a:solidFill>
                <a:latin typeface="+mn-ea"/>
              </a:rPr>
              <a:t>멤버접근연산자</a:t>
            </a:r>
            <a:r>
              <a:rPr lang="ko-KR" altLang="en-US" sz="1400" b="1" dirty="0">
                <a:solidFill>
                  <a:schemeClr val="accent6"/>
                </a:solidFill>
                <a:latin typeface="+mn-ea"/>
              </a:rPr>
              <a:t>   메소드</a:t>
            </a:r>
            <a:endParaRPr lang="en-US" altLang="ko-KR" sz="1400" b="1" dirty="0">
              <a:solidFill>
                <a:schemeClr val="accent6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8.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함수</a:t>
            </a:r>
            <a:r>
              <a:rPr lang="ko-KR" altLang="en-US" dirty="0">
                <a:latin typeface="+mn-ea"/>
              </a:rPr>
              <a:t>란 객체</a:t>
            </a:r>
            <a:r>
              <a:rPr lang="en-US" altLang="ko-KR" sz="1400" dirty="0">
                <a:latin typeface="+mn-ea"/>
              </a:rPr>
              <a:t>(=</a:t>
            </a:r>
            <a:r>
              <a:rPr lang="ko-KR" altLang="en-US" sz="1400" dirty="0">
                <a:latin typeface="+mn-ea"/>
              </a:rPr>
              <a:t>클래스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종속되어 있지 않은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독립적으로 실행될 수 있는 메소드를 말함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500" dirty="0">
              <a:latin typeface="+mn-ea"/>
            </a:endParaRPr>
          </a:p>
        </p:txBody>
      </p:sp>
      <p:grpSp>
        <p:nvGrpSpPr>
          <p:cNvPr id="5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5675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F031-E185-4FBD-B054-94767382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76565-BB88-4479-9186-E84CBA042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898E9-2E08-43A2-96DE-20FFB3E2A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4125685"/>
            <a:ext cx="3868340" cy="2063977"/>
          </a:xfrm>
        </p:spPr>
        <p:txBody>
          <a:bodyPr/>
          <a:lstStyle/>
          <a:p>
            <a:r>
              <a:rPr lang="en-US" altLang="ko-KR" dirty="0"/>
              <a:t>A.html</a:t>
            </a:r>
            <a:r>
              <a:rPr lang="en-US" altLang="ko-KR" sz="1400" dirty="0"/>
              <a:t>(+3</a:t>
            </a:r>
            <a:r>
              <a:rPr lang="ko-KR" altLang="en-US" sz="1400" dirty="0"/>
              <a:t>개 포함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dirty="0"/>
              <a:t>a. </a:t>
            </a:r>
            <a:r>
              <a:rPr lang="en-US" altLang="ko-KR" dirty="0" err="1"/>
              <a:t>css</a:t>
            </a:r>
            <a:endParaRPr lang="en-US" altLang="ko-KR" dirty="0"/>
          </a:p>
          <a:p>
            <a:pPr lvl="1"/>
            <a:r>
              <a:rPr lang="en-US" altLang="ko-KR" dirty="0"/>
              <a:t>b. html</a:t>
            </a:r>
          </a:p>
          <a:p>
            <a:pPr lvl="1"/>
            <a:r>
              <a:rPr lang="en-US" altLang="ko-KR" dirty="0"/>
              <a:t>c.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60084C-F65A-48C0-AC69-14EE9EDA0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9082D5-1915-4F7A-A101-65B759EFCC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&lt;input&gt;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55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2.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함수란 무엇인가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5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6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직사각형 8"/>
          <p:cNvSpPr/>
          <p:nvPr/>
        </p:nvSpPr>
        <p:spPr>
          <a:xfrm>
            <a:off x="262896" y="1189135"/>
            <a:ext cx="8637026" cy="462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+mn-ea"/>
              </a:rPr>
              <a:t>함수란 어떤 특정 작업을 수행하기 위해 필요한 일련의 구문들을 그룹화하기 위한 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+mn-ea"/>
              </a:rPr>
              <a:t>개념임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+mn-ea"/>
              </a:rPr>
              <a:t>만일 스크립트의 다른 부분에서 동일한 작업을 반복적으로 수행해야 한다면 함수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+mn-ea"/>
              </a:rPr>
              <a:t>를 </a:t>
            </a:r>
            <a:r>
              <a:rPr lang="ko-KR" altLang="en-US" b="1">
                <a:solidFill>
                  <a:srgbClr val="FF0000"/>
                </a:solidFill>
                <a:latin typeface="+mn-ea"/>
              </a:rPr>
              <a:t>재사용</a:t>
            </a:r>
            <a:r>
              <a:rPr lang="ko-KR" altLang="en-US">
                <a:latin typeface="+mn-ea"/>
              </a:rPr>
              <a:t>할 수 있음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500" b="1">
                <a:solidFill>
                  <a:srgbClr val="FF0000"/>
                </a:solidFill>
                <a:latin typeface="+mn-ea"/>
              </a:rPr>
              <a:t> 함수키워드 </a:t>
            </a:r>
            <a:r>
              <a:rPr lang="ko-KR" altLang="en-US" sz="1500" b="1">
                <a:solidFill>
                  <a:schemeClr val="accent6"/>
                </a:solidFill>
                <a:latin typeface="+mn-ea"/>
              </a:rPr>
              <a:t>     함수이름</a:t>
            </a:r>
            <a:endParaRPr lang="en-US" altLang="ko-KR" sz="15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500" b="1">
                <a:solidFill>
                  <a:srgbClr val="FF0000"/>
                </a:solidFill>
                <a:latin typeface="+mn-ea"/>
              </a:rPr>
              <a:t>function</a:t>
            </a:r>
            <a:r>
              <a:rPr lang="en-US" altLang="ko-KR" sz="2500" b="1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ko-KR" sz="250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ko-KR" sz="2500" b="1">
                <a:solidFill>
                  <a:schemeClr val="accent6"/>
                </a:solidFill>
                <a:latin typeface="+mn-ea"/>
              </a:rPr>
              <a:t>test() </a:t>
            </a:r>
            <a:r>
              <a:rPr lang="en-US" altLang="ko-KR" sz="2500" b="1">
                <a:solidFill>
                  <a:srgbClr val="FFC000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     document.write(‘</a:t>
            </a:r>
            <a:r>
              <a:rPr lang="ko-KR" altLang="en-US">
                <a:latin typeface="+mn-ea"/>
              </a:rPr>
              <a:t>안녕하세요</a:t>
            </a:r>
            <a:r>
              <a:rPr lang="en-US" altLang="ko-KR">
                <a:latin typeface="+mn-ea"/>
              </a:rPr>
              <a:t>’);</a:t>
            </a:r>
            <a:r>
              <a:rPr lang="ko-KR" altLang="en-US" sz="2000" b="1">
                <a:solidFill>
                  <a:srgbClr val="FF0000"/>
                </a:solidFill>
                <a:latin typeface="+mn-ea"/>
              </a:rPr>
              <a:t>    </a:t>
            </a:r>
            <a:endParaRPr lang="en-US" altLang="ko-KR" sz="2000" b="1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500" b="1">
                <a:solidFill>
                  <a:srgbClr val="FFC000"/>
                </a:solidFill>
                <a:latin typeface="+mn-ea"/>
              </a:rPr>
              <a:t>}</a:t>
            </a:r>
            <a:r>
              <a:rPr lang="en-US" altLang="ko-KR" sz="2000" b="1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1500" b="1">
                <a:solidFill>
                  <a:srgbClr val="7030A0"/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rgbClr val="FFC000"/>
                </a:solidFill>
                <a:latin typeface="+mn-ea"/>
              </a:rPr>
              <a:t>코드 블록</a:t>
            </a:r>
            <a:r>
              <a:rPr lang="en-US" altLang="ko-KR" sz="1400" b="1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rgbClr val="FFC000"/>
                </a:solidFill>
                <a:latin typeface="+mn-ea"/>
              </a:rPr>
              <a:t>중괄호 사용</a:t>
            </a:r>
            <a:r>
              <a:rPr lang="en-US" altLang="ko-KR" sz="1400" b="1">
                <a:solidFill>
                  <a:srgbClr val="FFC000"/>
                </a:solidFill>
                <a:latin typeface="+mn-ea"/>
              </a:rPr>
              <a:t>)</a:t>
            </a:r>
            <a:endParaRPr lang="en-US" altLang="ko-KR" sz="1400">
              <a:solidFill>
                <a:srgbClr val="FFC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097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3.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이벤트란 무엇인가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직사각형 12"/>
          <p:cNvSpPr/>
          <p:nvPr/>
        </p:nvSpPr>
        <p:spPr>
          <a:xfrm>
            <a:off x="262896" y="1189135"/>
            <a:ext cx="86370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+mn-ea"/>
              </a:rPr>
              <a:t>웹을 탐색하는 동안 브라우저는 여러 종류의 이벤트를 등록함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+mn-ea"/>
              </a:rPr>
              <a:t>이벤트는 브라우저가 어떤 일이 일어났음을 알리는 방법으로 이런 이벤트들에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+mn-ea"/>
              </a:rPr>
              <a:t>반응하는 스크립트를 작성할수 있음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+mn-ea"/>
              </a:rPr>
              <a:t>사용자가 웹 페이지의 </a:t>
            </a:r>
            <a:r>
              <a:rPr lang="en-US" altLang="ko-KR">
                <a:latin typeface="+mn-ea"/>
              </a:rPr>
              <a:t>HTML </a:t>
            </a:r>
            <a:r>
              <a:rPr lang="ko-KR" altLang="en-US">
                <a:latin typeface="+mn-ea"/>
              </a:rPr>
              <a:t>과 상호 작용할 때 다음과 같은 세 단계를 거쳐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+mn-ea"/>
              </a:rPr>
              <a:t>자바스크립트 코드가 실행됨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이 단계를 </a:t>
            </a:r>
            <a:r>
              <a:rPr lang="ko-KR" altLang="en-US" b="1">
                <a:solidFill>
                  <a:srgbClr val="FF0000"/>
                </a:solidFill>
                <a:latin typeface="+mn-ea"/>
              </a:rPr>
              <a:t>이벤트 핸들링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(Event Handling)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이라고 함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60100" y="4741644"/>
            <a:ext cx="2109411" cy="12742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</a:t>
            </a:r>
            <a:r>
              <a:rPr lang="ko-KR" altLang="en-US" sz="1400">
                <a:solidFill>
                  <a:schemeClr val="tx1"/>
                </a:solidFill>
              </a:rPr>
              <a:t>단계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이벤트에 반응할 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스크립트를 실행할 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요소를 선택함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예</a:t>
            </a:r>
            <a:r>
              <a:rPr lang="en-US" altLang="ko-KR" sz="1200">
                <a:solidFill>
                  <a:schemeClr val="tx1"/>
                </a:solidFill>
              </a:rPr>
              <a:t>:</a:t>
            </a:r>
            <a:r>
              <a:rPr lang="ko-KR" altLang="en-US" sz="1200">
                <a:solidFill>
                  <a:schemeClr val="tx1"/>
                </a:solidFill>
              </a:rPr>
              <a:t>키보드입력시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499023" y="4741644"/>
            <a:ext cx="2145954" cy="12742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단계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어떤 이벤트가 발생했을 때 그에 반응할 것인지 명시함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(=</a:t>
            </a:r>
            <a:r>
              <a:rPr lang="ko-KR" altLang="en-US" sz="1200">
                <a:solidFill>
                  <a:schemeClr val="tx1"/>
                </a:solidFill>
              </a:rPr>
              <a:t>이벤트 바인딩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72078" y="4688291"/>
            <a:ext cx="1945532" cy="12742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3</a:t>
            </a:r>
            <a:r>
              <a:rPr lang="ko-KR" altLang="en-US" sz="1400">
                <a:solidFill>
                  <a:schemeClr val="tx1"/>
                </a:solidFill>
              </a:rPr>
              <a:t>단계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이벤트가 발생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했을 때 실행될 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코드를 작성함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986" y="6285184"/>
            <a:ext cx="26694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>
                <a:solidFill>
                  <a:srgbClr val="7030A0"/>
                </a:solidFill>
              </a:rPr>
              <a:t>document.getElementById(“test1”);</a:t>
            </a:r>
            <a:endParaRPr lang="ko-KR" altLang="en-US" sz="1300" b="1">
              <a:solidFill>
                <a:srgbClr val="7030A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29982" y="6015880"/>
            <a:ext cx="3193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>
                <a:latin typeface="+mn-ea"/>
              </a:rPr>
              <a:t>function  fn_test() {</a:t>
            </a:r>
          </a:p>
          <a:p>
            <a:pPr>
              <a:defRPr/>
            </a:pPr>
            <a:r>
              <a:rPr lang="en-US" altLang="ko-KR" sz="1200">
                <a:latin typeface="+mn-ea"/>
              </a:rPr>
              <a:t>     document.write(‘</a:t>
            </a:r>
            <a:r>
              <a:rPr lang="ko-KR" altLang="en-US" sz="1200">
                <a:latin typeface="+mn-ea"/>
              </a:rPr>
              <a:t>입력됨</a:t>
            </a:r>
            <a:r>
              <a:rPr lang="en-US" altLang="ko-KR" sz="1200">
                <a:latin typeface="+mn-ea"/>
              </a:rPr>
              <a:t>’);</a:t>
            </a:r>
            <a:r>
              <a:rPr lang="ko-KR" altLang="en-US" sz="1200">
                <a:latin typeface="+mn-ea"/>
              </a:rPr>
              <a:t>    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atin typeface="+mn-ea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310" y="4213455"/>
            <a:ext cx="501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예시</a:t>
            </a:r>
            <a:r>
              <a:rPr lang="en-US" altLang="ko-KR" sz="1600" b="1"/>
              <a:t>:</a:t>
            </a:r>
            <a:r>
              <a:rPr lang="en-US" altLang="ko-KR" sz="1600" b="1">
                <a:solidFill>
                  <a:srgbClr val="7030A0"/>
                </a:solidFill>
              </a:rPr>
              <a:t> </a:t>
            </a:r>
            <a:r>
              <a:rPr lang="ko-KR" altLang="en-US" sz="1600" b="1">
                <a:solidFill>
                  <a:srgbClr val="7030A0"/>
                </a:solidFill>
              </a:rPr>
              <a:t> </a:t>
            </a:r>
            <a:r>
              <a:rPr lang="en-US" altLang="ko-KR" sz="1600"/>
              <a:t>&lt;input type=“text”</a:t>
            </a:r>
            <a:r>
              <a:rPr lang="en-US" altLang="ko-KR" sz="1600" b="1">
                <a:solidFill>
                  <a:srgbClr val="7030A0"/>
                </a:solidFill>
              </a:rPr>
              <a:t> id=“text1” </a:t>
            </a:r>
            <a:r>
              <a:rPr lang="en-US" altLang="ko-KR" sz="1600" b="1">
                <a:solidFill>
                  <a:schemeClr val="accent5"/>
                </a:solidFill>
              </a:rPr>
              <a:t>onClick=“fn_test();</a:t>
            </a:r>
            <a:r>
              <a:rPr lang="en-US" altLang="ko-KR" sz="1600">
                <a:solidFill>
                  <a:srgbClr val="7030A0"/>
                </a:solidFill>
              </a:rPr>
              <a:t>&gt;</a:t>
            </a:r>
            <a:endParaRPr lang="ko-KR" altLang="en-US" sz="160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8984" y="6296026"/>
            <a:ext cx="13236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>
                <a:solidFill>
                  <a:schemeClr val="accent5"/>
                </a:solidFill>
              </a:rPr>
              <a:t>onClick=“test();”</a:t>
            </a:r>
            <a:endParaRPr lang="ko-KR" altLang="en-US" sz="1300" b="1">
              <a:solidFill>
                <a:schemeClr val="accent5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704289" y="5145934"/>
            <a:ext cx="671209" cy="46692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772923" y="5134223"/>
            <a:ext cx="671209" cy="46692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7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4. jQuery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란 무엇인가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4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15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6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직사각형 9"/>
          <p:cNvSpPr/>
          <p:nvPr/>
        </p:nvSpPr>
        <p:spPr>
          <a:xfrm>
            <a:off x="262896" y="1189135"/>
            <a:ext cx="8637026" cy="5193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jQuery</a:t>
            </a:r>
            <a:r>
              <a:rPr lang="ko-KR" altLang="en-US" dirty="0">
                <a:latin typeface="+mn-ea"/>
              </a:rPr>
              <a:t>는 웹 페이지에 포함시킬 수 있는 자바스크립트 파일임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CSS </a:t>
            </a:r>
            <a:r>
              <a:rPr lang="ko-KR" altLang="en-US" dirty="0">
                <a:latin typeface="+mn-ea"/>
              </a:rPr>
              <a:t>형식의 </a:t>
            </a:r>
            <a:r>
              <a:rPr lang="ko-KR" altLang="en-US" dirty="0" err="1">
                <a:latin typeface="+mn-ea"/>
              </a:rPr>
              <a:t>셀렉터를</a:t>
            </a:r>
            <a:r>
              <a:rPr lang="ko-KR" altLang="en-US" dirty="0">
                <a:latin typeface="+mn-ea"/>
              </a:rPr>
              <a:t> 이용하여 요소를 찾을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그런 후에는 </a:t>
            </a:r>
            <a:r>
              <a:rPr lang="en-US" altLang="ko-KR" dirty="0">
                <a:latin typeface="+mn-ea"/>
              </a:rPr>
              <a:t>jQuery </a:t>
            </a:r>
            <a:r>
              <a:rPr lang="ko-KR" altLang="en-US" dirty="0">
                <a:latin typeface="+mn-ea"/>
              </a:rPr>
              <a:t>의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메소드를 이용하여 해당 요소에 원하는 작업을 수행할 수 있음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$() </a:t>
            </a:r>
            <a:r>
              <a:rPr lang="ko-KR" altLang="en-US" dirty="0">
                <a:latin typeface="+mn-ea"/>
              </a:rPr>
              <a:t>함수는 </a:t>
            </a:r>
            <a:r>
              <a:rPr lang="en-US" altLang="ko-KR" dirty="0">
                <a:latin typeface="+mn-ea"/>
              </a:rPr>
              <a:t>jQuery()</a:t>
            </a:r>
            <a:r>
              <a:rPr lang="ko-KR" altLang="en-US" dirty="0">
                <a:latin typeface="+mn-ea"/>
              </a:rPr>
              <a:t>함수에 대한 단축 이름을 제공함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5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rgbClr val="FF0000"/>
                </a:solidFill>
              </a:rPr>
              <a:t>$("#checkbox")</a:t>
            </a:r>
            <a:r>
              <a:rPr lang="en-US" altLang="ko-KR" sz="2500" dirty="0">
                <a:solidFill>
                  <a:srgbClr val="FF0000"/>
                </a:solidFill>
              </a:rPr>
              <a:t> </a:t>
            </a:r>
            <a:r>
              <a:rPr lang="en-US" altLang="ko-KR" sz="3000" dirty="0">
                <a:solidFill>
                  <a:srgbClr val="FFC000"/>
                </a:solidFill>
              </a:rPr>
              <a:t>.</a:t>
            </a:r>
            <a:r>
              <a:rPr lang="en-US" altLang="ko-KR" sz="2500" dirty="0">
                <a:solidFill>
                  <a:srgbClr val="FF0000"/>
                </a:solidFill>
              </a:rPr>
              <a:t>  </a:t>
            </a:r>
            <a:r>
              <a:rPr lang="en-US" altLang="ko-KR" sz="2500" b="1" dirty="0" err="1">
                <a:solidFill>
                  <a:schemeClr val="accent6"/>
                </a:solidFill>
              </a:rPr>
              <a:t>attr</a:t>
            </a:r>
            <a:r>
              <a:rPr lang="en-US" altLang="ko-KR" sz="2500" b="1" dirty="0">
                <a:solidFill>
                  <a:schemeClr val="accent6"/>
                </a:solidFill>
              </a:rPr>
              <a:t>("checked", true)</a:t>
            </a:r>
            <a:r>
              <a:rPr lang="en-US" altLang="ko-KR" sz="2500" dirty="0"/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  jQuery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객체 </a:t>
            </a:r>
            <a:r>
              <a:rPr lang="ko-KR" altLang="en-US" sz="1500" b="1" dirty="0">
                <a:solidFill>
                  <a:schemeClr val="accent6"/>
                </a:solidFill>
                <a:latin typeface="+mn-ea"/>
              </a:rPr>
              <a:t>      </a:t>
            </a:r>
            <a:r>
              <a:rPr lang="ko-KR" altLang="en-US" sz="1500" b="1" dirty="0">
                <a:solidFill>
                  <a:srgbClr val="FFC000"/>
                </a:solidFill>
                <a:latin typeface="+mn-ea"/>
              </a:rPr>
              <a:t>멤버접근연산자</a:t>
            </a:r>
            <a:r>
              <a:rPr lang="ko-KR" altLang="en-US" sz="1500" b="1" dirty="0">
                <a:solidFill>
                  <a:schemeClr val="accent6"/>
                </a:solidFill>
                <a:latin typeface="+mn-ea"/>
              </a:rPr>
              <a:t>         메소드</a:t>
            </a:r>
            <a:endParaRPr lang="en-US" altLang="ko-KR" sz="1500" b="1" dirty="0">
              <a:solidFill>
                <a:schemeClr val="accent6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500" b="1" dirty="0">
              <a:solidFill>
                <a:schemeClr val="accent6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300" dirty="0">
                <a:latin typeface="+mn-ea"/>
              </a:rPr>
              <a:t>* </a:t>
            </a:r>
            <a:r>
              <a:rPr lang="ko-KR" altLang="en-US" sz="1300" dirty="0">
                <a:latin typeface="+mn-ea"/>
              </a:rPr>
              <a:t>멤버접근연산자는 오른쪽의 메소드를 이용하여 왼쪽의 </a:t>
            </a:r>
            <a:r>
              <a:rPr lang="en-US" altLang="ko-KR" sz="1300" dirty="0">
                <a:latin typeface="+mn-ea"/>
              </a:rPr>
              <a:t>jQuery </a:t>
            </a:r>
            <a:r>
              <a:rPr lang="ko-KR" altLang="en-US" sz="1300" dirty="0">
                <a:latin typeface="+mn-ea"/>
              </a:rPr>
              <a:t>객체가 가지고 있는 요소들을 수정함을 명시함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5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556" y="3705667"/>
            <a:ext cx="543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7030A0"/>
                </a:solidFill>
              </a:rPr>
              <a:t> </a:t>
            </a:r>
            <a:r>
              <a:rPr lang="ko-KR" altLang="en-US" b="1"/>
              <a:t>체크박스 </a:t>
            </a:r>
            <a:r>
              <a:rPr lang="en-US" altLang="ko-KR" b="1"/>
              <a:t>: &lt;input type="checkbox" </a:t>
            </a:r>
            <a:r>
              <a:rPr lang="en-US" altLang="ko-KR" b="1">
                <a:solidFill>
                  <a:srgbClr val="FF0000"/>
                </a:solidFill>
              </a:rPr>
              <a:t>id="checkbox1"</a:t>
            </a:r>
            <a:r>
              <a:rPr lang="en-US" altLang="ko-KR" b="1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4154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5.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자바스크립트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vs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제이쿼리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(load)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직사각형 12"/>
          <p:cNvSpPr/>
          <p:nvPr/>
        </p:nvSpPr>
        <p:spPr>
          <a:xfrm>
            <a:off x="262896" y="1189135"/>
            <a:ext cx="8637026" cy="537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latin typeface="+mn-ea"/>
              </a:rPr>
              <a:t>load : </a:t>
            </a:r>
            <a:r>
              <a:rPr lang="ko-KR" altLang="en-US">
                <a:latin typeface="+mn-ea"/>
              </a:rPr>
              <a:t>웹 페이지의 로드가 완료 되었을 때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5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>
                <a:latin typeface="+mn-ea"/>
              </a:rPr>
              <a:t>자바스크립트</a:t>
            </a:r>
            <a:endParaRPr lang="en-US" altLang="ko-KR" b="1">
              <a:latin typeface="+mn-ea"/>
            </a:endParaRPr>
          </a:p>
          <a:p>
            <a:r>
              <a:rPr lang="en-US" altLang="ko-KR" sz="1500"/>
              <a:t>  window.onload = function() {</a:t>
            </a:r>
          </a:p>
          <a:p>
            <a:r>
              <a:rPr lang="ko-KR" altLang="en-US" sz="1500"/>
              <a:t>       실행내용</a:t>
            </a:r>
            <a:endParaRPr lang="en-US" altLang="ko-KR" sz="1500"/>
          </a:p>
          <a:p>
            <a:r>
              <a:rPr lang="ko-KR" altLang="en-US" sz="1500"/>
              <a:t>  </a:t>
            </a:r>
            <a:r>
              <a:rPr lang="en-US" altLang="ko-KR" sz="1500"/>
              <a:t>};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>
                <a:latin typeface="+mn-ea"/>
              </a:rPr>
              <a:t>제이쿼리</a:t>
            </a:r>
            <a:endParaRPr lang="en-US" altLang="ko-KR" b="1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/>
              <a:t>1) jQuery(document).ready(function(){</a:t>
            </a:r>
          </a:p>
          <a:p>
            <a:r>
              <a:rPr lang="en-US" altLang="ko-KR" sz="1500"/>
              <a:t>          </a:t>
            </a:r>
            <a:r>
              <a:rPr lang="ko-KR" altLang="en-US" sz="1500"/>
              <a:t>실행내용</a:t>
            </a:r>
            <a:r>
              <a:rPr lang="en-US" altLang="ko-KR" sz="1500"/>
              <a:t>(</a:t>
            </a:r>
            <a:r>
              <a:rPr lang="ko-KR" altLang="en-US" sz="1500"/>
              <a:t>사용 잘 안함</a:t>
            </a:r>
            <a:r>
              <a:rPr lang="en-US" altLang="ko-KR" sz="1500"/>
              <a:t>);</a:t>
            </a:r>
          </a:p>
          <a:p>
            <a:r>
              <a:rPr lang="en-US" altLang="ko-KR" sz="1500"/>
              <a:t>     });</a:t>
            </a:r>
          </a:p>
          <a:p>
            <a:br>
              <a:rPr lang="en-US" altLang="ko-KR" sz="1500"/>
            </a:br>
            <a:r>
              <a:rPr lang="en-US" altLang="ko-KR" sz="1500"/>
              <a:t>2) $(document).ready(function(){</a:t>
            </a:r>
          </a:p>
          <a:p>
            <a:r>
              <a:rPr lang="en-US" altLang="ko-KR" sz="1500"/>
              <a:t>          </a:t>
            </a:r>
            <a:r>
              <a:rPr lang="ko-KR" altLang="en-US" sz="1500"/>
              <a:t>실행내용</a:t>
            </a:r>
            <a:r>
              <a:rPr lang="en-US" altLang="ko-KR" sz="1500"/>
              <a:t>(</a:t>
            </a:r>
            <a:r>
              <a:rPr lang="ko-KR" altLang="en-US" sz="1500"/>
              <a:t>제일 많이 사용함</a:t>
            </a:r>
            <a:r>
              <a:rPr lang="en-US" altLang="ko-KR" sz="1500"/>
              <a:t>);</a:t>
            </a:r>
          </a:p>
          <a:p>
            <a:r>
              <a:rPr lang="en-US" altLang="ko-KR" sz="1500"/>
              <a:t>    });</a:t>
            </a:r>
          </a:p>
          <a:p>
            <a:br>
              <a:rPr lang="en-US" altLang="ko-KR" sz="1500"/>
            </a:br>
            <a:r>
              <a:rPr lang="en-US" altLang="ko-KR" sz="1500"/>
              <a:t>3) $(function(){</a:t>
            </a:r>
          </a:p>
          <a:p>
            <a:r>
              <a:rPr lang="en-US" altLang="ko-KR" sz="1500"/>
              <a:t>          </a:t>
            </a:r>
            <a:r>
              <a:rPr lang="ko-KR" altLang="en-US" sz="1500"/>
              <a:t>실행내용</a:t>
            </a:r>
            <a:r>
              <a:rPr lang="en-US" altLang="ko-KR" sz="1500"/>
              <a:t>;</a:t>
            </a:r>
          </a:p>
          <a:p>
            <a:r>
              <a:rPr lang="en-US" altLang="ko-KR" sz="1500"/>
              <a:t>    });  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678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6.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자바스크립트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vs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제이쿼리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이벤트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직사각형 12"/>
          <p:cNvSpPr/>
          <p:nvPr/>
        </p:nvSpPr>
        <p:spPr>
          <a:xfrm>
            <a:off x="262896" y="1189135"/>
            <a:ext cx="8637026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자바스크립트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1) </a:t>
            </a:r>
            <a:r>
              <a:rPr lang="ko-KR" altLang="en-US" sz="1600" b="1" dirty="0">
                <a:solidFill>
                  <a:srgbClr val="FF0000"/>
                </a:solidFill>
              </a:rPr>
              <a:t>고전 이벤트 모델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기본 이벤트 모델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r>
              <a:rPr lang="en-US" altLang="ko-KR" sz="1600" b="1" dirty="0">
                <a:solidFill>
                  <a:schemeClr val="accent5"/>
                </a:solidFill>
              </a:rPr>
              <a:t> </a:t>
            </a:r>
            <a:r>
              <a:rPr lang="en-US" altLang="ko-KR" sz="1600" b="1" dirty="0"/>
              <a:t>: </a:t>
            </a:r>
            <a:r>
              <a:rPr lang="ko-KR" altLang="en-US" sz="1500" dirty="0"/>
              <a:t>요소 객체를 가지고 와서 해당 요소객체에 이벤트 </a:t>
            </a:r>
            <a:r>
              <a:rPr lang="ko-KR" altLang="en-US" sz="1500" dirty="0" err="1"/>
              <a:t>핸들러를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                                                                      </a:t>
            </a:r>
            <a:r>
              <a:rPr lang="ko-KR" altLang="en-US" sz="1500" dirty="0"/>
              <a:t>연결하는 방식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비추천</a:t>
            </a:r>
            <a:r>
              <a:rPr lang="ko-KR" altLang="en-US" sz="1100" dirty="0"/>
              <a:t> 방식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&lt;button id="btn1"&gt; </a:t>
            </a:r>
            <a:r>
              <a:rPr lang="ko-KR" altLang="en-US" sz="1500" dirty="0"/>
              <a:t>확인 </a:t>
            </a:r>
            <a:r>
              <a:rPr lang="en-US" altLang="ko-KR" sz="1500" dirty="0"/>
              <a:t>&lt;/button&gt;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/>
              <a:t>&lt;script&gt;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en-US" altLang="ko-KR" sz="1500" dirty="0" err="1"/>
              <a:t>document.getElementById</a:t>
            </a:r>
            <a:r>
              <a:rPr lang="en-US" altLang="ko-KR" sz="1500" dirty="0"/>
              <a:t>("btn1").onclick = function() {  </a:t>
            </a:r>
          </a:p>
          <a:p>
            <a:r>
              <a:rPr lang="en-US" altLang="ko-KR" sz="1500" dirty="0"/>
              <a:t>              area1.innerHTML = "btn1</a:t>
            </a:r>
            <a:r>
              <a:rPr lang="ko-KR" altLang="en-US" sz="1500" dirty="0"/>
              <a:t>이 클릭되었습니다</a:t>
            </a:r>
            <a:r>
              <a:rPr lang="en-US" altLang="ko-KR" sz="1500" dirty="0"/>
              <a:t>. ";</a:t>
            </a:r>
          </a:p>
          <a:p>
            <a:r>
              <a:rPr lang="en-US" altLang="ko-KR" sz="1500" dirty="0"/>
              <a:t>         }</a:t>
            </a:r>
          </a:p>
          <a:p>
            <a:r>
              <a:rPr lang="en-US" altLang="ko-KR" sz="1500" dirty="0"/>
              <a:t>&lt;/script&gt;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2) </a:t>
            </a:r>
            <a:r>
              <a:rPr lang="ko-KR" altLang="en-US" sz="1600" b="1" dirty="0">
                <a:solidFill>
                  <a:srgbClr val="FF0000"/>
                </a:solidFill>
              </a:rPr>
              <a:t>인라인 이벤트 모델 </a:t>
            </a:r>
            <a:r>
              <a:rPr lang="en-US" altLang="ko-KR" sz="1500" dirty="0"/>
              <a:t>: </a:t>
            </a:r>
            <a:r>
              <a:rPr lang="ko-KR" altLang="en-US" sz="1500" dirty="0"/>
              <a:t>요소 내부에 직접적으로 이벤트속성을 제시해서 실행할 내용을 정의하는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                                     </a:t>
            </a:r>
            <a:r>
              <a:rPr lang="ko-KR" altLang="en-US" sz="1500" dirty="0"/>
              <a:t>방식 </a:t>
            </a:r>
            <a:r>
              <a:rPr lang="en-US" altLang="ko-KR" sz="1100" dirty="0"/>
              <a:t>(</a:t>
            </a:r>
            <a:r>
              <a:rPr lang="ko-KR" altLang="en-US" sz="1100" dirty="0"/>
              <a:t>대부분 이 방식으로 채택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&lt;button onclick="test1();"&gt; </a:t>
            </a:r>
            <a:r>
              <a:rPr lang="ko-KR" altLang="en-US" sz="1500" dirty="0"/>
              <a:t>확인 </a:t>
            </a:r>
            <a:r>
              <a:rPr lang="en-US" altLang="ko-KR" sz="1500" dirty="0"/>
              <a:t>&lt;/button&gt;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&lt;script&gt;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        function test1(){</a:t>
            </a:r>
          </a:p>
          <a:p>
            <a:r>
              <a:rPr lang="en-US" altLang="ko-KR" sz="1500" dirty="0"/>
              <a:t>              </a:t>
            </a:r>
            <a:r>
              <a:rPr lang="en-US" altLang="ko-KR" sz="1500" dirty="0" err="1"/>
              <a:t>document.getElementById</a:t>
            </a:r>
            <a:r>
              <a:rPr lang="en-US" altLang="ko-KR" sz="1500" dirty="0"/>
              <a:t>("area1").</a:t>
            </a:r>
            <a:r>
              <a:rPr lang="en-US" altLang="ko-KR" sz="1500" dirty="0" err="1"/>
              <a:t>innerHTML</a:t>
            </a:r>
            <a:r>
              <a:rPr lang="en-US" altLang="ko-KR" sz="1500" dirty="0"/>
              <a:t> = "</a:t>
            </a:r>
            <a:r>
              <a:rPr lang="ko-KR" altLang="en-US" sz="1500" dirty="0"/>
              <a:t>버튼 클릭</a:t>
            </a:r>
            <a:r>
              <a:rPr lang="en-US" altLang="ko-KR" sz="1500" dirty="0"/>
              <a:t>";</a:t>
            </a:r>
          </a:p>
          <a:p>
            <a:r>
              <a:rPr lang="en-US" altLang="ko-KR" sz="1500" dirty="0"/>
              <a:t>        }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9123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4712</TotalTime>
  <Words>1116</Words>
  <Application>Microsoft Office PowerPoint</Application>
  <PresentationFormat>화면 슬라이드 쇼(4:3)</PresentationFormat>
  <Paragraphs>185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window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김보라</cp:lastModifiedBy>
  <cp:revision>341</cp:revision>
  <dcterms:created xsi:type="dcterms:W3CDTF">2018-04-10T03:44:26Z</dcterms:created>
  <dcterms:modified xsi:type="dcterms:W3CDTF">2021-12-14T05:29:49Z</dcterms:modified>
</cp:coreProperties>
</file>