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7"/>
  </p:notesMasterIdLst>
  <p:sldIdLst>
    <p:sldId id="407" r:id="rId2"/>
    <p:sldId id="272" r:id="rId3"/>
    <p:sldId id="391" r:id="rId4"/>
    <p:sldId id="367" r:id="rId5"/>
    <p:sldId id="406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CCFF"/>
    <a:srgbClr val="FF3399"/>
    <a:srgbClr val="FF00FF"/>
    <a:srgbClr val="BCC2C4"/>
    <a:srgbClr val="D7DBDC"/>
    <a:srgbClr val="37474F"/>
    <a:srgbClr val="0A7A04"/>
    <a:srgbClr val="074D03"/>
    <a:srgbClr val="0A860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34" autoAdjust="0"/>
    <p:restoredTop sz="86061" autoAdjust="0"/>
  </p:normalViewPr>
  <p:slideViewPr>
    <p:cSldViewPr snapToGrid="0">
      <p:cViewPr varScale="1">
        <p:scale>
          <a:sx n="87" d="100"/>
          <a:sy n="87" d="100"/>
        </p:scale>
        <p:origin x="-682" y="-82"/>
      </p:cViewPr>
      <p:guideLst>
        <p:guide orient="horz" pos="2160"/>
        <p:guide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9B9ACD5-4993-490D-9F63-8857A175D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83528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62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6844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168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623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595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3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02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899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9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338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FFFEDB6A-BFF2-4479-AB78-9AC1C4C46337}"/>
              </a:ext>
            </a:extLst>
          </p:cNvPr>
          <p:cNvSpPr/>
          <p:nvPr userDrawn="1"/>
        </p:nvSpPr>
        <p:spPr>
          <a:xfrm>
            <a:off x="8325228" y="44221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9929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08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378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42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2234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E6EE-4033-4F3F-A866-667792DA3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949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35469"/>
            <a:ext cx="3786897" cy="1477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>
                <a:solidFill>
                  <a:srgbClr val="FF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双人小组作业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3399"/>
                </a:solidFill>
              </a:rPr>
              <a:t>公主连结计算器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192000" cy="2242038"/>
            <a:chOff x="1" y="0"/>
            <a:chExt cx="12063046" cy="2127739"/>
          </a:xfrm>
        </p:grpSpPr>
        <p:grpSp>
          <p:nvGrpSpPr>
            <p:cNvPr id="9" name="组合 8"/>
            <p:cNvGrpSpPr/>
            <p:nvPr/>
          </p:nvGrpSpPr>
          <p:grpSpPr>
            <a:xfrm>
              <a:off x="1" y="1"/>
              <a:ext cx="9258300" cy="2127738"/>
              <a:chOff x="0" y="0"/>
              <a:chExt cx="11284069" cy="2605211"/>
            </a:xfrm>
          </p:grpSpPr>
          <p:pic>
            <p:nvPicPr>
              <p:cNvPr id="1028" name="Picture 4" descr="https://ss1.bdstatic.com/70cFvXSh_Q1YnxGkpoWK1HF6hhy/it/u=3313748905,24329184&amp;fm=26&amp;gp=0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784477" y="0"/>
                <a:ext cx="3205078" cy="2602523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https://ss0.bdstatic.com/70cFuHSh_Q1YnxGkpoWK1HF6hhy/it/u=2201183444,242462306&amp;fm=26&amp;gp=0.jp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0"/>
                <a:ext cx="2787162" cy="2603209"/>
              </a:xfrm>
              <a:prstGeom prst="rect">
                <a:avLst/>
              </a:prstGeom>
              <a:noFill/>
            </p:spPr>
          </p:pic>
          <p:pic>
            <p:nvPicPr>
              <p:cNvPr id="1030" name="Picture 6" descr="https://ss0.bdstatic.com/70cFuHSh_Q1YnxGkpoWK1HF6hhy/it/u=624575892,278559616&amp;fm=15&amp;gp=0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984875" y="1"/>
                <a:ext cx="2605210" cy="2605210"/>
              </a:xfrm>
              <a:prstGeom prst="rect">
                <a:avLst/>
              </a:prstGeom>
              <a:noFill/>
            </p:spPr>
          </p:pic>
          <p:pic>
            <p:nvPicPr>
              <p:cNvPr id="1032" name="Picture 8" descr="https://ss3.bdstatic.com/70cFv8Sh_Q1YnxGkpoWK1HF6hhy/it/u=683794468,998097749&amp;fm=26&amp;gp=0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8587398" y="0"/>
                <a:ext cx="2696671" cy="2602523"/>
              </a:xfrm>
              <a:prstGeom prst="rect">
                <a:avLst/>
              </a:prstGeom>
              <a:noFill/>
            </p:spPr>
          </p:pic>
        </p:grpSp>
        <p:pic>
          <p:nvPicPr>
            <p:cNvPr id="1034" name="Picture 10" descr="https://ss0.bdstatic.com/70cFvHSh_Q1YnxGkpoWK1HF6hhy/it/u=2403355865,336374869&amp;fm=26&amp;gp=0.jp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229239" y="0"/>
              <a:ext cx="2833808" cy="2123813"/>
            </a:xfrm>
            <a:prstGeom prst="rect">
              <a:avLst/>
            </a:prstGeom>
            <a:noFill/>
          </p:spPr>
        </p:pic>
      </p:grpSp>
      <p:pic>
        <p:nvPicPr>
          <p:cNvPr id="1036" name="Picture 12" descr="https://ss2.bdstatic.com/70cFvnSh_Q1YnxGkpoWK1HF6hhy/it/u=2185918349,539053455&amp;fm=26&amp;gp=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780" y="4253737"/>
            <a:ext cx="2663881" cy="2604263"/>
          </a:xfrm>
          <a:prstGeom prst="rect">
            <a:avLst/>
          </a:prstGeom>
          <a:noFill/>
        </p:spPr>
      </p:pic>
      <p:pic>
        <p:nvPicPr>
          <p:cNvPr id="1038" name="Picture 14" descr="https://ss1.bdstatic.com/70cFvXSh_Q1YnxGkpoWK1HF6hhy/it/u=285026025,3109738960&amp;fm=26&amp;gp=0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54731" y="4254255"/>
            <a:ext cx="2585679" cy="2603745"/>
          </a:xfrm>
          <a:prstGeom prst="rect">
            <a:avLst/>
          </a:prstGeom>
          <a:noFill/>
        </p:spPr>
      </p:pic>
      <p:pic>
        <p:nvPicPr>
          <p:cNvPr id="1046" name="Picture 22" descr="https://ss2.bdstatic.com/70cFvnSh_Q1YnxGkpoWK1HF6hhy/it/u=2185918349,539053455&amp;fm=26&amp;gp=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55841" y="4264270"/>
            <a:ext cx="2653109" cy="2593731"/>
          </a:xfrm>
          <a:prstGeom prst="rect">
            <a:avLst/>
          </a:prstGeom>
          <a:noFill/>
        </p:spPr>
      </p:pic>
      <p:pic>
        <p:nvPicPr>
          <p:cNvPr id="20" name="Picture 12" descr="https://ss2.bdstatic.com/70cFvnSh_Q1YnxGkpoWK1HF6hhy/it/u=2185918349,539053455&amp;fm=26&amp;gp=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253737"/>
            <a:ext cx="2663881" cy="2604263"/>
          </a:xfrm>
          <a:prstGeom prst="rect">
            <a:avLst/>
          </a:prstGeom>
          <a:noFill/>
        </p:spPr>
      </p:pic>
      <p:pic>
        <p:nvPicPr>
          <p:cNvPr id="21" name="Picture 22" descr="https://ss2.bdstatic.com/70cFvnSh_Q1YnxGkpoWK1HF6hhy/it/u=2185918349,539053455&amp;fm=26&amp;gp=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57621" y="4264270"/>
            <a:ext cx="2653109" cy="2593731"/>
          </a:xfrm>
          <a:prstGeom prst="rect">
            <a:avLst/>
          </a:prstGeom>
          <a:noFill/>
        </p:spPr>
      </p:pic>
      <p:grpSp>
        <p:nvGrpSpPr>
          <p:cNvPr id="25" name="组合 24"/>
          <p:cNvGrpSpPr/>
          <p:nvPr/>
        </p:nvGrpSpPr>
        <p:grpSpPr>
          <a:xfrm>
            <a:off x="167053" y="4253736"/>
            <a:ext cx="12024947" cy="2604264"/>
            <a:chOff x="167054" y="4253737"/>
            <a:chExt cx="12024947" cy="2604264"/>
          </a:xfrm>
        </p:grpSpPr>
        <p:pic>
          <p:nvPicPr>
            <p:cNvPr id="1042" name="Picture 18" descr="https://ss0.bdstatic.com/70cFvHSh_Q1YnxGkpoWK1HF6hhy/it/u=74252043,2882325609&amp;fm=15&amp;gp=0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43969" y="4264269"/>
              <a:ext cx="2036986" cy="2593731"/>
            </a:xfrm>
            <a:prstGeom prst="rect">
              <a:avLst/>
            </a:prstGeom>
            <a:noFill/>
          </p:spPr>
        </p:pic>
        <p:pic>
          <p:nvPicPr>
            <p:cNvPr id="1048" name="Picture 24" descr="https://ss2.bdstatic.com/70cFvnSh_Q1YnxGkpoWK1HF6hhy/it/u=3504336558,183243296&amp;fm=26&amp;gp=0.jpg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861057" y="4264269"/>
              <a:ext cx="2330944" cy="2593731"/>
            </a:xfrm>
            <a:prstGeom prst="rect">
              <a:avLst/>
            </a:prstGeom>
            <a:noFill/>
          </p:spPr>
        </p:pic>
        <p:pic>
          <p:nvPicPr>
            <p:cNvPr id="22" name="Picture 14" descr="https://ss1.bdstatic.com/70cFvXSh_Q1YnxGkpoWK1HF6hhy/it/u=285026025,3109738960&amp;fm=26&amp;gp=0.jp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821785" y="4254255"/>
              <a:ext cx="2585679" cy="2603745"/>
            </a:xfrm>
            <a:prstGeom prst="rect">
              <a:avLst/>
            </a:prstGeom>
            <a:noFill/>
          </p:spPr>
        </p:pic>
        <p:pic>
          <p:nvPicPr>
            <p:cNvPr id="23" name="Picture 12" descr="https://ss2.bdstatic.com/70cFvnSh_Q1YnxGkpoWK1HF6hhy/it/u=2185918349,539053455&amp;fm=26&amp;gp=0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67054" y="4253737"/>
              <a:ext cx="2663881" cy="2604263"/>
            </a:xfrm>
            <a:prstGeom prst="rect">
              <a:avLst/>
            </a:prstGeom>
            <a:noFill/>
          </p:spPr>
        </p:pic>
        <p:pic>
          <p:nvPicPr>
            <p:cNvPr id="24" name="Picture 22" descr="https://ss2.bdstatic.com/70cFvnSh_Q1YnxGkpoWK1HF6hhy/it/u=2185918349,539053455&amp;fm=26&amp;gp=0.jp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24675" y="4264270"/>
              <a:ext cx="2653109" cy="2593731"/>
            </a:xfrm>
            <a:prstGeom prst="rect">
              <a:avLst/>
            </a:prstGeom>
            <a:noFill/>
          </p:spPr>
        </p:pic>
      </p:grpSp>
      <p:pic>
        <p:nvPicPr>
          <p:cNvPr id="1051" name="Picture 27" descr="https://ss0.bdstatic.com/70cFuHSh_Q1YnxGkpoWK1HF6hhy/it/u=368880643,884052009&amp;fm=15&amp;gp=0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634046" y="2262571"/>
            <a:ext cx="3557954" cy="1991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7825823" y="1616766"/>
            <a:ext cx="2537375" cy="2535451"/>
            <a:chOff x="5737247" y="806295"/>
            <a:chExt cx="1902050" cy="1900642"/>
          </a:xfrm>
        </p:grpSpPr>
        <p:sp>
          <p:nvSpPr>
            <p:cNvPr id="28" name="Oval 176"/>
            <p:cNvSpPr>
              <a:spLocks noChangeArrowheads="1"/>
            </p:cNvSpPr>
            <p:nvPr/>
          </p:nvSpPr>
          <p:spPr bwMode="auto">
            <a:xfrm>
              <a:off x="5737247" y="806295"/>
              <a:ext cx="1902050" cy="1900642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08452" y="1087731"/>
              <a:ext cx="823359" cy="68441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5333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5333" dirty="0">
                <a:ln w="381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3"/>
            <p:cNvSpPr txBox="1">
              <a:spLocks noChangeArrowheads="1"/>
            </p:cNvSpPr>
            <p:nvPr/>
          </p:nvSpPr>
          <p:spPr bwMode="auto">
            <a:xfrm>
              <a:off x="6044952" y="1938589"/>
              <a:ext cx="1394098" cy="242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1" hangingPunct="1">
                <a:lnSpc>
                  <a:spcPts val="900"/>
                </a:lnSpc>
                <a:defRPr sz="6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/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关于游戏机制、角色养成、竞技场相关的一些计算功能。</a:t>
              </a:r>
            </a:p>
          </p:txBody>
        </p:sp>
        <p:sp>
          <p:nvSpPr>
            <p:cNvPr id="31" name="矩形 4"/>
            <p:cNvSpPr>
              <a:spLocks noChangeArrowheads="1"/>
            </p:cNvSpPr>
            <p:nvPr/>
          </p:nvSpPr>
          <p:spPr bwMode="auto">
            <a:xfrm>
              <a:off x="6260971" y="1647301"/>
              <a:ext cx="854601" cy="28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项目内容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7291916" y="3820541"/>
            <a:ext cx="2298699" cy="2298700"/>
            <a:chOff x="5268329" y="2403942"/>
            <a:chExt cx="1724659" cy="1723111"/>
          </a:xfrm>
        </p:grpSpPr>
        <p:sp>
          <p:nvSpPr>
            <p:cNvPr id="33" name="Oval 288"/>
            <p:cNvSpPr>
              <a:spLocks noChangeArrowheads="1"/>
            </p:cNvSpPr>
            <p:nvPr/>
          </p:nvSpPr>
          <p:spPr bwMode="auto">
            <a:xfrm>
              <a:off x="5268329" y="2403942"/>
              <a:ext cx="1724659" cy="1723111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  <a:alpha val="8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34" name="组合 19"/>
            <p:cNvGrpSpPr>
              <a:grpSpLocks/>
            </p:cNvGrpSpPr>
            <p:nvPr/>
          </p:nvGrpSpPr>
          <p:grpSpPr bwMode="auto">
            <a:xfrm>
              <a:off x="5425810" y="2651462"/>
              <a:ext cx="1394098" cy="852568"/>
              <a:chOff x="5921110" y="1136987"/>
              <a:chExt cx="1394098" cy="852568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6225761" y="1136987"/>
                <a:ext cx="686979" cy="5614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4267" dirty="0">
                    <a:ln w="38100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02</a:t>
                </a:r>
                <a:endParaRPr lang="zh-CN" altLang="en-US" sz="4267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21"/>
              <p:cNvSpPr txBox="1">
                <a:spLocks noChangeArrowheads="1"/>
              </p:cNvSpPr>
              <p:nvPr/>
            </p:nvSpPr>
            <p:spPr bwMode="auto">
              <a:xfrm>
                <a:off x="5921110" y="1833826"/>
                <a:ext cx="1394098" cy="155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ts val="900"/>
                  </a:lnSpc>
                  <a:defRPr sz="6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/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功能主要涵盖三个部分。</a:t>
                </a:r>
              </a:p>
            </p:txBody>
          </p:sp>
          <p:sp>
            <p:nvSpPr>
              <p:cNvPr id="37" name="矩形 22"/>
              <p:cNvSpPr>
                <a:spLocks noChangeArrowheads="1"/>
              </p:cNvSpPr>
              <p:nvPr/>
            </p:nvSpPr>
            <p:spPr bwMode="auto">
              <a:xfrm>
                <a:off x="6208480" y="1634554"/>
                <a:ext cx="759141" cy="25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功能一览</a:t>
                </a:r>
              </a:p>
            </p:txBody>
          </p:sp>
        </p:grpSp>
      </p:grpSp>
      <p:grpSp>
        <p:nvGrpSpPr>
          <p:cNvPr id="38" name="组合 37"/>
          <p:cNvGrpSpPr>
            <a:grpSpLocks/>
          </p:cNvGrpSpPr>
          <p:nvPr/>
        </p:nvGrpSpPr>
        <p:grpSpPr bwMode="auto">
          <a:xfrm>
            <a:off x="6170077" y="2290187"/>
            <a:ext cx="1805525" cy="1805525"/>
            <a:chOff x="4493686" y="1207526"/>
            <a:chExt cx="1354453" cy="1354453"/>
          </a:xfrm>
        </p:grpSpPr>
        <p:sp>
          <p:nvSpPr>
            <p:cNvPr id="39" name="Oval 177"/>
            <p:cNvSpPr>
              <a:spLocks noChangeArrowheads="1"/>
            </p:cNvSpPr>
            <p:nvPr/>
          </p:nvSpPr>
          <p:spPr bwMode="auto">
            <a:xfrm>
              <a:off x="4493686" y="1207526"/>
              <a:ext cx="1354453" cy="1354453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40" name="组合 7"/>
            <p:cNvGrpSpPr>
              <a:grpSpLocks/>
            </p:cNvGrpSpPr>
            <p:nvPr/>
          </p:nvGrpSpPr>
          <p:grpSpPr bwMode="auto">
            <a:xfrm>
              <a:off x="4796973" y="1498107"/>
              <a:ext cx="686883" cy="671863"/>
              <a:chOff x="4682673" y="1498107"/>
              <a:chExt cx="686883" cy="671863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4682673" y="1498107"/>
                <a:ext cx="686883" cy="56186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4267" dirty="0">
                    <a:ln w="38100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03</a:t>
                </a:r>
                <a:endParaRPr lang="zh-CN" altLang="en-US" sz="4267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24"/>
              <p:cNvSpPr>
                <a:spLocks noChangeArrowheads="1"/>
              </p:cNvSpPr>
              <p:nvPr/>
            </p:nvSpPr>
            <p:spPr bwMode="auto">
              <a:xfrm>
                <a:off x="4773313" y="1977517"/>
                <a:ext cx="547390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编组成员</a:t>
                </a:r>
                <a:endPara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429751" y="4584659"/>
            <a:ext cx="1593849" cy="1593849"/>
            <a:chOff x="6643415" y="3290246"/>
            <a:chExt cx="1195660" cy="1195660"/>
          </a:xfrm>
        </p:grpSpPr>
        <p:sp>
          <p:nvSpPr>
            <p:cNvPr id="44" name="Oval 289"/>
            <p:cNvSpPr>
              <a:spLocks noChangeArrowheads="1"/>
            </p:cNvSpPr>
            <p:nvPr/>
          </p:nvSpPr>
          <p:spPr bwMode="auto">
            <a:xfrm>
              <a:off x="6643415" y="3290246"/>
              <a:ext cx="1195660" cy="119566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45" name="组合 26"/>
            <p:cNvGrpSpPr>
              <a:grpSpLocks/>
            </p:cNvGrpSpPr>
            <p:nvPr/>
          </p:nvGrpSpPr>
          <p:grpSpPr bwMode="auto">
            <a:xfrm>
              <a:off x="6911763" y="3488728"/>
              <a:ext cx="617137" cy="614809"/>
              <a:chOff x="4721013" y="1517053"/>
              <a:chExt cx="617137" cy="614809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4721013" y="1517053"/>
                <a:ext cx="617137" cy="5002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733" dirty="0">
                    <a:ln w="38100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04</a:t>
                </a:r>
                <a:endParaRPr lang="zh-CN" altLang="en-US" sz="3733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28"/>
              <p:cNvSpPr>
                <a:spLocks noChangeArrowheads="1"/>
              </p:cNvSpPr>
              <p:nvPr/>
            </p:nvSpPr>
            <p:spPr bwMode="auto">
              <a:xfrm>
                <a:off x="4875527" y="1939409"/>
                <a:ext cx="342960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未定</a:t>
                </a:r>
                <a:endPara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0" name="文本框 66"/>
          <p:cNvSpPr txBox="1">
            <a:spLocks noChangeArrowheads="1"/>
          </p:cNvSpPr>
          <p:nvPr/>
        </p:nvSpPr>
        <p:spPr bwMode="auto">
          <a:xfrm>
            <a:off x="1316558" y="1093125"/>
            <a:ext cx="4055533" cy="15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900"/>
              </a:lnSpc>
              <a:defRPr sz="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公主连结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Re:Dive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是由日本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cygames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公司出品，简体字服由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bilibili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进行代理的一款异世界幻想番剧手游。虽然其画风偏萌系，但由于游戏内核采用了和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《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刀塔传奇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》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一致的玩法机制，故有着与其外表完全不同的复杂数值计算和判定，我们设计的这款计算器，就是为了更好地服务公主连结简体字版的玩家，帮助其更流畅地体验这款游戏。</a:t>
            </a:r>
          </a:p>
        </p:txBody>
      </p:sp>
      <p:sp>
        <p:nvSpPr>
          <p:cNvPr id="61" name="文本框 60"/>
          <p:cNvSpPr txBox="1">
            <a:spLocks noChangeArrowheads="1"/>
          </p:cNvSpPr>
          <p:nvPr/>
        </p:nvSpPr>
        <p:spPr bwMode="auto">
          <a:xfrm>
            <a:off x="1316558" y="499965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项目简介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2" name="组合 61"/>
          <p:cNvGrpSpPr>
            <a:grpSpLocks/>
          </p:cNvGrpSpPr>
          <p:nvPr/>
        </p:nvGrpSpPr>
        <p:grpSpPr bwMode="auto">
          <a:xfrm>
            <a:off x="5848351" y="4571959"/>
            <a:ext cx="1593849" cy="1593849"/>
            <a:chOff x="6643415" y="3290246"/>
            <a:chExt cx="1195660" cy="1195660"/>
          </a:xfrm>
        </p:grpSpPr>
        <p:sp>
          <p:nvSpPr>
            <p:cNvPr id="63" name="Oval 289"/>
            <p:cNvSpPr>
              <a:spLocks noChangeArrowheads="1"/>
            </p:cNvSpPr>
            <p:nvPr/>
          </p:nvSpPr>
          <p:spPr bwMode="auto">
            <a:xfrm>
              <a:off x="6643415" y="3290246"/>
              <a:ext cx="1195660" cy="1195660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64" name="组合 26"/>
            <p:cNvGrpSpPr>
              <a:grpSpLocks/>
            </p:cNvGrpSpPr>
            <p:nvPr/>
          </p:nvGrpSpPr>
          <p:grpSpPr bwMode="auto">
            <a:xfrm>
              <a:off x="6911763" y="3488728"/>
              <a:ext cx="617137" cy="614809"/>
              <a:chOff x="4721013" y="1517053"/>
              <a:chExt cx="617137" cy="614809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4721013" y="1517053"/>
                <a:ext cx="617137" cy="5002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3733" dirty="0">
                    <a:ln w="38100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Black" panose="020B0A04020102020204" pitchFamily="34" charset="0"/>
                    <a:ea typeface="微软雅黑" panose="020B0503020204020204" pitchFamily="34" charset="-122"/>
                  </a:rPr>
                  <a:t>05</a:t>
                </a:r>
                <a:endParaRPr lang="zh-CN" altLang="en-US" sz="3733" dirty="0">
                  <a:ln w="3810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28"/>
              <p:cNvSpPr>
                <a:spLocks noChangeArrowheads="1"/>
              </p:cNvSpPr>
              <p:nvPr/>
            </p:nvSpPr>
            <p:spPr bwMode="auto">
              <a:xfrm>
                <a:off x="4875527" y="1939409"/>
                <a:ext cx="342960" cy="192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067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Arial Unicode MS" panose="020B0604020202020204" pitchFamily="34" charset="-122"/>
                    <a:cs typeface="Arial" panose="020B0604020202020204" pitchFamily="34" charset="0"/>
                  </a:rPr>
                  <a:t>暂无</a:t>
                </a:r>
                <a:endPara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67" name="直接连接符 66"/>
          <p:cNvCxnSpPr/>
          <p:nvPr/>
        </p:nvCxnSpPr>
        <p:spPr>
          <a:xfrm flipH="1">
            <a:off x="234474" y="2934294"/>
            <a:ext cx="936458" cy="1593860"/>
          </a:xfrm>
          <a:prstGeom prst="line">
            <a:avLst/>
          </a:prstGeom>
          <a:ln w="539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-531333" y="3154213"/>
            <a:ext cx="1680892" cy="28608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BDFB797-C4AB-4808-9EBF-EEEB1447E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856" y="2680853"/>
            <a:ext cx="3744777" cy="3701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 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项目内容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792149" y="1776306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813633" y="3474145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813633" y="4895443"/>
            <a:ext cx="0" cy="5359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893749" y="1607159"/>
            <a:ext cx="3453541" cy="1747986"/>
            <a:chOff x="3762506" y="1807841"/>
            <a:chExt cx="3392493" cy="1747986"/>
          </a:xfrm>
        </p:grpSpPr>
        <p:sp>
          <p:nvSpPr>
            <p:cNvPr id="24" name="矩形 23"/>
            <p:cNvSpPr/>
            <p:nvPr/>
          </p:nvSpPr>
          <p:spPr>
            <a:xfrm>
              <a:off x="3762584" y="2110110"/>
              <a:ext cx="3392415" cy="1445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1.  UB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伤害计算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2.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补偿刀计算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3.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回避率计算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4.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控制计算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5.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暴击率计算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62506" y="1807841"/>
              <a:ext cx="2175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游戏机制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915233" y="3335857"/>
            <a:ext cx="3453541" cy="1474000"/>
            <a:chOff x="3762506" y="1807841"/>
            <a:chExt cx="3392493" cy="1474000"/>
          </a:xfrm>
        </p:grpSpPr>
        <p:sp>
          <p:nvSpPr>
            <p:cNvPr id="27" name="矩形 26"/>
            <p:cNvSpPr/>
            <p:nvPr/>
          </p:nvSpPr>
          <p:spPr>
            <a:xfrm>
              <a:off x="3762584" y="2110110"/>
              <a:ext cx="3392415" cy="117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6.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女神的秘石计算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7.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装备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ap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8.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抽卡模拟器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9.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玩家等级计算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62506" y="1807841"/>
              <a:ext cx="2175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角色养成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915233" y="4790379"/>
            <a:ext cx="3453541" cy="916989"/>
            <a:chOff x="3762506" y="1807841"/>
            <a:chExt cx="3392493" cy="916989"/>
          </a:xfrm>
        </p:grpSpPr>
        <p:sp>
          <p:nvSpPr>
            <p:cNvPr id="37" name="矩形 36"/>
            <p:cNvSpPr/>
            <p:nvPr/>
          </p:nvSpPr>
          <p:spPr>
            <a:xfrm>
              <a:off x="3762584" y="2110110"/>
              <a:ext cx="3392415" cy="614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10.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竞技场排名刷新奖励计算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11.  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竞技场常见作业计算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506" y="1807841"/>
              <a:ext cx="21751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竞技场相关</a:t>
              </a:r>
              <a:endPara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951165" y="1752495"/>
            <a:ext cx="612688" cy="598953"/>
            <a:chOff x="5941037" y="1705790"/>
            <a:chExt cx="612688" cy="598953"/>
          </a:xfrm>
        </p:grpSpPr>
        <p:sp>
          <p:nvSpPr>
            <p:cNvPr id="43" name="圆角矩形 42"/>
            <p:cNvSpPr/>
            <p:nvPr/>
          </p:nvSpPr>
          <p:spPr>
            <a:xfrm>
              <a:off x="5941037" y="1705790"/>
              <a:ext cx="612688" cy="5989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44" name="椭圆 32"/>
            <p:cNvSpPr>
              <a:spLocks noChangeArrowheads="1"/>
            </p:cNvSpPr>
            <p:nvPr/>
          </p:nvSpPr>
          <p:spPr bwMode="auto">
            <a:xfrm>
              <a:off x="6005304" y="1773600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01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972649" y="3430804"/>
            <a:ext cx="612000" cy="597600"/>
            <a:chOff x="5941037" y="2861263"/>
            <a:chExt cx="612000" cy="597600"/>
          </a:xfrm>
        </p:grpSpPr>
        <p:sp>
          <p:nvSpPr>
            <p:cNvPr id="50" name="圆角矩形 49"/>
            <p:cNvSpPr/>
            <p:nvPr/>
          </p:nvSpPr>
          <p:spPr>
            <a:xfrm>
              <a:off x="5941037" y="286126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51" name="椭圆 32"/>
            <p:cNvSpPr>
              <a:spLocks noChangeArrowheads="1"/>
            </p:cNvSpPr>
            <p:nvPr/>
          </p:nvSpPr>
          <p:spPr bwMode="auto">
            <a:xfrm>
              <a:off x="6005304" y="2934742"/>
              <a:ext cx="483916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02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51165" y="4896359"/>
            <a:ext cx="655418" cy="597600"/>
            <a:chOff x="5919553" y="4015383"/>
            <a:chExt cx="655418" cy="597600"/>
          </a:xfrm>
        </p:grpSpPr>
        <p:sp>
          <p:nvSpPr>
            <p:cNvPr id="53" name="圆角矩形 52"/>
            <p:cNvSpPr/>
            <p:nvPr/>
          </p:nvSpPr>
          <p:spPr>
            <a:xfrm>
              <a:off x="5938942" y="4015383"/>
              <a:ext cx="612000" cy="5976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A7A04"/>
                </a:solidFill>
              </a:endParaRPr>
            </a:p>
          </p:txBody>
        </p:sp>
        <p:sp>
          <p:nvSpPr>
            <p:cNvPr id="54" name="椭圆 32"/>
            <p:cNvSpPr>
              <a:spLocks noChangeArrowheads="1"/>
            </p:cNvSpPr>
            <p:nvPr/>
          </p:nvSpPr>
          <p:spPr bwMode="auto">
            <a:xfrm>
              <a:off x="5919553" y="4066857"/>
              <a:ext cx="655418" cy="483916"/>
            </a:xfrm>
            <a:prstGeom prst="ellipse">
              <a:avLst/>
            </a:prstGeom>
            <a:noFill/>
            <a:ln w="57150" algn="ctr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itchFamily="34" charset="0"/>
                  <a:ea typeface="微软雅黑" pitchFamily="34" charset="-122"/>
                  <a:cs typeface="Times New Roman" pitchFamily="18" charset="0"/>
                </a:rPr>
                <a:t>03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8DA75EE-43D8-4894-86AB-67EDF05CA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7749" y="1607159"/>
            <a:ext cx="4441717" cy="39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62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18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75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7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35" presetID="18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4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56"/>
          <p:cNvSpPr txBox="1">
            <a:spLocks noChangeArrowheads="1"/>
          </p:cNvSpPr>
          <p:nvPr/>
        </p:nvSpPr>
        <p:spPr bwMode="auto">
          <a:xfrm>
            <a:off x="1000125" y="541872"/>
            <a:ext cx="509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功能一览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5075" y="1476375"/>
            <a:ext cx="9931400" cy="422751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Rectangle 13"/>
          <p:cNvSpPr/>
          <p:nvPr/>
        </p:nvSpPr>
        <p:spPr bwMode="auto">
          <a:xfrm>
            <a:off x="5234300" y="2663803"/>
            <a:ext cx="5200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/>
              <a:t>我们的功能主要涵盖三个部分：</a:t>
            </a:r>
          </a:p>
        </p:txBody>
      </p:sp>
      <p:sp>
        <p:nvSpPr>
          <p:cNvPr id="21" name="AutoShape 27"/>
          <p:cNvSpPr>
            <a:spLocks/>
          </p:cNvSpPr>
          <p:nvPr/>
        </p:nvSpPr>
        <p:spPr bwMode="auto">
          <a:xfrm>
            <a:off x="5339040" y="3248578"/>
            <a:ext cx="5207800" cy="204596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1pPr>
            <a:lvl2pPr marL="742950" indent="-28575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2pPr>
            <a:lvl3pPr marL="11430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3pPr>
            <a:lvl4pPr marL="16002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4pPr>
            <a:lvl5pPr marL="2057400" indent="-228600" eaLnBrk="0"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rgbClr val="000000"/>
                </a:solidFill>
                <a:latin typeface="Gill Sans" pitchFamily="3" charset="0"/>
                <a:ea typeface="MS PGothic" panose="020B0600070205080204" pitchFamily="34" charset="-128"/>
                <a:sym typeface="Gill Sans" pitchFamily="3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一是游戏内的一些基础机制的计算，包括角色</a:t>
            </a:r>
            <a:r>
              <a:rPr lang="en-US" altLang="zh-CN" sz="1050" b="1" kern="0" dirty="0" err="1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ub</a:t>
            </a:r>
            <a:r>
              <a:rPr lang="en-US" altLang="zh-CN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(</a:t>
            </a: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最终技能</a:t>
            </a:r>
            <a:r>
              <a:rPr lang="en-US" altLang="zh-CN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)</a:t>
            </a: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的伤害计算、角色回避属性的相关计算、控制系技能命中情况的计算、暴击概率的计算等等，此外还会对游戏的核心机制之一：工会战的一项重要内容展开计算，即过度击杀带来的补偿时间计算；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二是游戏内角色养成方面的计算，包括玩家等级和角色养成两个小方面，涵盖“女神的秘石”计算，单件装备消耗体力计算，玩家等级计算等。此外还会安装抽卡模拟器供玩家娱乐。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三是游戏当中的</a:t>
            </a:r>
            <a:r>
              <a:rPr lang="en-US" altLang="zh-CN" sz="1050" b="1" kern="0" dirty="0" err="1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pvp</a:t>
            </a:r>
            <a:r>
              <a:rPr lang="zh-CN" altLang="en-US" sz="1050" b="1" kern="0" dirty="0">
                <a:solidFill>
                  <a:schemeClr val="tx1"/>
                </a:solidFill>
                <a:latin typeface="+mj-ea"/>
                <a:ea typeface="+mj-ea"/>
                <a:sym typeface="Lato" charset="0"/>
              </a:rPr>
              <a:t>部分，即竞技场的一些相关计算，包括刷新历史排名奖励统计和一个简单的竞技场阵容查询器，能够针对用户录入的常见阵容给出解决方案。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10742421" y="833972"/>
            <a:ext cx="986828" cy="1679583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10447660" y="2025153"/>
            <a:ext cx="718815" cy="1223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764B1F9-02F7-40F4-A127-9E111B0E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0831" y="2484179"/>
            <a:ext cx="3054432" cy="28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3912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2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 animBg="1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8" accel="5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18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2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 animBg="1"/>
          <p:bldP spid="20" grpId="0"/>
          <p:bldP spid="2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69462" y="0"/>
            <a:ext cx="6322538" cy="6858000"/>
            <a:chOff x="5869462" y="0"/>
            <a:chExt cx="6322538" cy="6858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6200000">
              <a:off x="5850921" y="3294978"/>
              <a:ext cx="268848" cy="23176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63799" y="4870997"/>
            <a:ext cx="2953860" cy="1048734"/>
            <a:chOff x="1618140" y="5036097"/>
            <a:chExt cx="2953860" cy="1048734"/>
          </a:xfrm>
        </p:grpSpPr>
        <p:sp>
          <p:nvSpPr>
            <p:cNvPr id="7" name="AutoShape 27"/>
            <p:cNvSpPr>
              <a:spLocks/>
            </p:cNvSpPr>
            <p:nvPr/>
          </p:nvSpPr>
          <p:spPr bwMode="auto">
            <a:xfrm>
              <a:off x="1618140" y="5377101"/>
              <a:ext cx="2953860" cy="707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功能（</a:t>
              </a:r>
              <a:r>
                <a:rPr lang="en-US" altLang="zh-CN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7-11</a:t>
              </a:r>
              <a:r>
                <a:rPr lang="zh-CN" altLang="en-US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）及</a:t>
              </a:r>
              <a:r>
                <a:rPr lang="es-ES" altLang="zh-CN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PPT</a:t>
              </a:r>
              <a:r>
                <a:rPr lang="zh-CN" altLang="en-US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制作由周明（</a:t>
              </a:r>
              <a:r>
                <a:rPr lang="es-ES" altLang="zh-CN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id:changzhang4396</a:t>
              </a:r>
              <a:r>
                <a:rPr lang="zh-CN" altLang="es-ES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）</a:t>
              </a:r>
              <a:r>
                <a:rPr lang="zh-CN" altLang="en-US" sz="1100" dirty="0">
                  <a:solidFill>
                    <a:schemeClr val="tx1"/>
                  </a:solidFill>
                  <a:latin typeface="Lato" charset="0"/>
                  <a:sym typeface="Lato" charset="0"/>
                </a:rPr>
                <a:t>实现</a:t>
              </a:r>
              <a:endParaRPr lang="es-ES" altLang="zh-CN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AutoShape 28"/>
            <p:cNvSpPr>
              <a:spLocks/>
            </p:cNvSpPr>
            <p:nvPr/>
          </p:nvSpPr>
          <p:spPr bwMode="auto">
            <a:xfrm>
              <a:off x="1688545" y="5036097"/>
              <a:ext cx="2813050" cy="3173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>
                <a:spcBef>
                  <a:spcPts val="850"/>
                </a:spcBef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组内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咸鱼*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1</a:t>
              </a:r>
              <a:endPara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sym typeface="Gill Sans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67070" y="4870997"/>
            <a:ext cx="2953860" cy="1048734"/>
            <a:chOff x="1618140" y="5036097"/>
            <a:chExt cx="2953860" cy="1048734"/>
          </a:xfrm>
        </p:grpSpPr>
        <p:sp>
          <p:nvSpPr>
            <p:cNvPr id="10" name="AutoShape 27"/>
            <p:cNvSpPr>
              <a:spLocks/>
            </p:cNvSpPr>
            <p:nvPr/>
          </p:nvSpPr>
          <p:spPr bwMode="auto">
            <a:xfrm>
              <a:off x="1618140" y="5377101"/>
              <a:ext cx="2953860" cy="7077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1pPr>
              <a:lvl2pPr marL="742950" indent="-28575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2pPr>
              <a:lvl3pPr marL="11430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3pPr>
              <a:lvl4pPr marL="16002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4pPr>
              <a:lvl5pPr marL="2057400" indent="-228600" eaLnBrk="0"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5pPr>
              <a:lvl6pPr marL="25146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6pPr>
              <a:lvl7pPr marL="29718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7pPr>
              <a:lvl8pPr marL="34290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8pPr>
              <a:lvl9pPr marL="3886200" indent="-228600"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800">
                  <a:solidFill>
                    <a:srgbClr val="000000"/>
                  </a:solidFill>
                  <a:latin typeface="Gill Sans" pitchFamily="3" charset="0"/>
                  <a:ea typeface="MS PGothic" panose="020B0600070205080204" pitchFamily="34" charset="-128"/>
                  <a:sym typeface="Gill Sans" pitchFamily="3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功能（</a:t>
              </a:r>
              <a:r>
                <a:rPr lang="en-US" altLang="zh-CN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1-6</a:t>
              </a:r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）及</a:t>
              </a:r>
              <a:r>
                <a:rPr lang="en-US" altLang="zh-CN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PPT</a:t>
              </a:r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文案编写由李星辰（</a:t>
              </a:r>
              <a:r>
                <a:rPr lang="en-US" altLang="zh-CN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id:xiaohu2215</a:t>
              </a:r>
              <a:r>
                <a:rPr lang="zh-CN" altLang="en-US" sz="1100" dirty="0">
                  <a:solidFill>
                    <a:schemeClr val="bg1">
                      <a:lumMod val="75000"/>
                    </a:schemeClr>
                  </a:solidFill>
                  <a:latin typeface="Lato" charset="0"/>
                  <a:sym typeface="Lato" charset="0"/>
                </a:rPr>
                <a:t>）负责</a:t>
              </a:r>
              <a:endParaRPr lang="es-ES" altLang="zh-CN" sz="11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" name="AutoShape 28"/>
            <p:cNvSpPr>
              <a:spLocks/>
            </p:cNvSpPr>
            <p:nvPr/>
          </p:nvSpPr>
          <p:spPr bwMode="auto">
            <a:xfrm>
              <a:off x="1688545" y="5036097"/>
              <a:ext cx="2813050" cy="31734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defTabSz="323850">
                <a:spcBef>
                  <a:spcPts val="85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组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内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咸鱼*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ＭＳ Ｐゴシック" charset="0"/>
                  <a:cs typeface="Lato" charset="0"/>
                  <a:sym typeface="Lato" charset="0"/>
                </a:rPr>
                <a:t>2</a:t>
              </a:r>
              <a:endParaRPr lang="es-ES" sz="2800" dirty="0">
                <a:solidFill>
                  <a:schemeClr val="bg1"/>
                </a:solidFill>
                <a:latin typeface="+mj-lt"/>
                <a:ea typeface="ＭＳ Ｐゴシック" charset="0"/>
                <a:sym typeface="Gill Sans" charset="0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98440" y="1586809"/>
            <a:ext cx="368457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ID:changzhang4396</a:t>
            </a:r>
            <a:endParaRPr lang="zh-CN" altLang="en-US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89100" y="1141431"/>
            <a:ext cx="250325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厂长扮猪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622300" y="1386523"/>
            <a:ext cx="4622800" cy="3022600"/>
          </a:xfrm>
          <a:custGeom>
            <a:avLst/>
            <a:gdLst>
              <a:gd name="connsiteX0" fmla="*/ 1066800 w 4622800"/>
              <a:gd name="connsiteY0" fmla="*/ 0 h 3022600"/>
              <a:gd name="connsiteX1" fmla="*/ 0 w 4622800"/>
              <a:gd name="connsiteY1" fmla="*/ 0 h 3022600"/>
              <a:gd name="connsiteX2" fmla="*/ 0 w 4622800"/>
              <a:gd name="connsiteY2" fmla="*/ 3022600 h 3022600"/>
              <a:gd name="connsiteX3" fmla="*/ 4622800 w 4622800"/>
              <a:gd name="connsiteY3" fmla="*/ 3022600 h 3022600"/>
              <a:gd name="connsiteX4" fmla="*/ 4622800 w 4622800"/>
              <a:gd name="connsiteY4" fmla="*/ 0 h 3022600"/>
              <a:gd name="connsiteX5" fmla="*/ 3644900 w 4622800"/>
              <a:gd name="connsiteY5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2800" h="3022600">
                <a:moveTo>
                  <a:pt x="1066800" y="0"/>
                </a:moveTo>
                <a:lnTo>
                  <a:pt x="0" y="0"/>
                </a:lnTo>
                <a:lnTo>
                  <a:pt x="0" y="3022600"/>
                </a:lnTo>
                <a:lnTo>
                  <a:pt x="4622800" y="3022600"/>
                </a:lnTo>
                <a:lnTo>
                  <a:pt x="4622800" y="0"/>
                </a:lnTo>
                <a:lnTo>
                  <a:pt x="3644900" y="0"/>
                </a:ln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08740" y="1586809"/>
            <a:ext cx="3684578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2000" b="1" spc="300" dirty="0">
                <a:solidFill>
                  <a:schemeClr val="bg1"/>
                </a:solidFill>
                <a:latin typeface="+mj-ea"/>
                <a:ea typeface="+mj-ea"/>
              </a:rPr>
              <a:t>ID:xiaohu2215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9400" y="1141431"/>
            <a:ext cx="2503258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稳吃小虎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6832600" y="1386523"/>
            <a:ext cx="4622800" cy="3022600"/>
          </a:xfrm>
          <a:custGeom>
            <a:avLst/>
            <a:gdLst>
              <a:gd name="connsiteX0" fmla="*/ 1066800 w 4622800"/>
              <a:gd name="connsiteY0" fmla="*/ 0 h 3022600"/>
              <a:gd name="connsiteX1" fmla="*/ 0 w 4622800"/>
              <a:gd name="connsiteY1" fmla="*/ 0 h 3022600"/>
              <a:gd name="connsiteX2" fmla="*/ 0 w 4622800"/>
              <a:gd name="connsiteY2" fmla="*/ 3022600 h 3022600"/>
              <a:gd name="connsiteX3" fmla="*/ 4622800 w 4622800"/>
              <a:gd name="connsiteY3" fmla="*/ 3022600 h 3022600"/>
              <a:gd name="connsiteX4" fmla="*/ 4622800 w 4622800"/>
              <a:gd name="connsiteY4" fmla="*/ 0 h 3022600"/>
              <a:gd name="connsiteX5" fmla="*/ 3644900 w 4622800"/>
              <a:gd name="connsiteY5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2800" h="3022600">
                <a:moveTo>
                  <a:pt x="1066800" y="0"/>
                </a:moveTo>
                <a:lnTo>
                  <a:pt x="0" y="0"/>
                </a:lnTo>
                <a:lnTo>
                  <a:pt x="0" y="3022600"/>
                </a:lnTo>
                <a:lnTo>
                  <a:pt x="4622800" y="3022600"/>
                </a:lnTo>
                <a:lnTo>
                  <a:pt x="4622800" y="0"/>
                </a:lnTo>
                <a:lnTo>
                  <a:pt x="364490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48227" y="2228605"/>
            <a:ext cx="3274785" cy="19388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431313" y="2228605"/>
            <a:ext cx="3274785" cy="1938832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ECCFA87-8EC9-47F9-A65E-2D575217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0208" y="2228606"/>
            <a:ext cx="3272804" cy="193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0F99FBD3-D7A8-4548-BD01-781096DDB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31051" y="2242469"/>
            <a:ext cx="3274785" cy="1924968"/>
          </a:xfrm>
          <a:prstGeom prst="rect">
            <a:avLst/>
          </a:prstGeom>
        </p:spPr>
      </p:pic>
      <p:sp>
        <p:nvSpPr>
          <p:cNvPr id="27" name="文本框 56">
            <a:extLst>
              <a:ext uri="{FF2B5EF4-FFF2-40B4-BE49-F238E27FC236}">
                <a16:creationId xmlns:a16="http://schemas.microsoft.com/office/drawing/2014/main" xmlns="" id="{CD6C8815-4E87-413C-BD38-E7FAF5887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57" y="409218"/>
            <a:ext cx="111810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编组成员：</a:t>
            </a:r>
            <a:r>
              <a:rPr lang="zh-CN" altLang="en-US" sz="3200" b="1" dirty="0">
                <a:latin typeface="Agency FB" panose="020B0503020202020204" pitchFamily="34" charset="0"/>
              </a:rPr>
              <a:t>本工具由扮猪吃</a:t>
            </a:r>
            <a:r>
              <a:rPr lang="zh-CN" alt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小虎的六六一一小组提供</a:t>
            </a:r>
            <a:endParaRPr lang="en-US" altLang="zh-CN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65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62000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62000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58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6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6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 animBg="1"/>
          <p:bldP spid="15" grpId="0"/>
          <p:bldP spid="16" grpId="0"/>
          <p:bldP spid="17" grpId="0" animBg="1"/>
          <p:bldP spid="20" grpId="0" animBg="1"/>
          <p:bldP spid="21" grpId="0" animBg="1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62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62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2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8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0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1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2" dur="1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5" dur="1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350"/>
                                </p:stCondLst>
                                <p:childTnLst>
                                  <p:par>
                                    <p:cTn id="4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350"/>
                                </p:stCondLst>
                                <p:childTnLst>
                                  <p:par>
                                    <p:cTn id="58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  <p:bldP spid="14" grpId="0" animBg="1"/>
          <p:bldP spid="15" grpId="0"/>
          <p:bldP spid="16" grpId="0"/>
          <p:bldP spid="17" grpId="0" animBg="1"/>
          <p:bldP spid="20" grpId="0" animBg="1"/>
          <p:bldP spid="21" grpId="0" animBg="1"/>
          <p:bldP spid="27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极简商务汇报总结计划通用PPT模板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2482</TotalTime>
  <Words>452</Words>
  <Application>Microsoft Office PowerPoint</Application>
  <PresentationFormat>自定义</PresentationFormat>
  <Paragraphs>52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Theme</vt:lpstr>
      <vt:lpstr> 双人小组作业</vt:lpstr>
      <vt:lpstr>幻灯片 2</vt:lpstr>
      <vt:lpstr>幻灯片 3</vt:lpstr>
      <vt:lpstr>幻灯片 4</vt:lpstr>
      <vt:lpstr>幻灯片 5</vt:lpstr>
    </vt:vector>
  </TitlesOfParts>
  <Manager>第一PPT，www.1ppt.com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灰色极简线条</dc:title>
  <dc:creator>第一PPT</dc:creator>
  <cp:keywords>www.1ppt.com</cp:keywords>
  <dc:description>www.1ppt.com</dc:description>
  <cp:lastModifiedBy>Windows 用户</cp:lastModifiedBy>
  <cp:revision>21</cp:revision>
  <dcterms:created xsi:type="dcterms:W3CDTF">2014-10-30T16:24:50Z</dcterms:created>
  <dcterms:modified xsi:type="dcterms:W3CDTF">2020-09-20T15:04:11Z</dcterms:modified>
</cp:coreProperties>
</file>