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11"/>
  </p:notesMasterIdLst>
  <p:sldIdLst>
    <p:sldId id="256" r:id="rId2"/>
    <p:sldId id="263" r:id="rId3"/>
    <p:sldId id="257" r:id="rId4"/>
    <p:sldId id="258" r:id="rId5"/>
    <p:sldId id="259" r:id="rId6"/>
    <p:sldId id="260" r:id="rId7"/>
    <p:sldId id="261"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4660"/>
  </p:normalViewPr>
  <p:slideViewPr>
    <p:cSldViewPr snapToGrid="0">
      <p:cViewPr varScale="1">
        <p:scale>
          <a:sx n="71" d="100"/>
          <a:sy n="71" d="100"/>
        </p:scale>
        <p:origin x="70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17BAF0-F855-4179-84E9-3FE0F6F41479}" type="doc">
      <dgm:prSet loTypeId="urn:microsoft.com/office/officeart/2005/8/layout/default" loCatId="list" qsTypeId="urn:microsoft.com/office/officeart/2005/8/quickstyle/simple1" qsCatId="simple" csTypeId="urn:microsoft.com/office/officeart/2005/8/colors/accent1_2" csCatId="accent1" phldr="0"/>
      <dgm:spPr/>
      <dgm:t>
        <a:bodyPr/>
        <a:lstStyle/>
        <a:p>
          <a:endParaRPr lang="en-US"/>
        </a:p>
      </dgm:t>
    </dgm:pt>
    <dgm:pt modelId="{98E33478-73DE-4748-860D-316956F2FBD6}" type="pres">
      <dgm:prSet presAssocID="{9817BAF0-F855-4179-84E9-3FE0F6F41479}" presName="diagram" presStyleCnt="0">
        <dgm:presLayoutVars>
          <dgm:dir/>
          <dgm:resizeHandles val="exact"/>
        </dgm:presLayoutVars>
      </dgm:prSet>
      <dgm:spPr/>
    </dgm:pt>
  </dgm:ptLst>
  <dgm:cxnLst>
    <dgm:cxn modelId="{5D3AAE64-E9D0-4FEB-B821-E0D498B55825}" type="presOf" srcId="{9817BAF0-F855-4179-84E9-3FE0F6F41479}" destId="{98E33478-73DE-4748-860D-316956F2FBD6}"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536DB-D2D9-4D44-BCD0-ACE8A5EE4F6A}" type="datetimeFigureOut">
              <a:rPr lang="en-US" smtClean="0"/>
              <a:t>9/13/2023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351118-EF41-4A7D-B248-3EDE78518470}" type="slidenum">
              <a:rPr lang="en-US" smtClean="0"/>
              <a:t>‹N°›</a:t>
            </a:fld>
            <a:endParaRPr lang="en-US"/>
          </a:p>
        </p:txBody>
      </p:sp>
    </p:spTree>
    <p:extLst>
      <p:ext uri="{BB962C8B-B14F-4D97-AF65-F5344CB8AC3E}">
        <p14:creationId xmlns:p14="http://schemas.microsoft.com/office/powerpoint/2010/main" val="780573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E96EACC-FCDA-4D42-B333-B03D8ECC05EC}"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77E23-F13F-491B-8C46-2B7E843835DA}" type="slidenum">
              <a:rPr lang="en-US" smtClean="0"/>
              <a:t>‹N°›</a:t>
            </a:fld>
            <a:endParaRPr lang="en-US"/>
          </a:p>
        </p:txBody>
      </p:sp>
    </p:spTree>
    <p:extLst>
      <p:ext uri="{BB962C8B-B14F-4D97-AF65-F5344CB8AC3E}">
        <p14:creationId xmlns:p14="http://schemas.microsoft.com/office/powerpoint/2010/main" val="3175586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E96EACC-FCDA-4D42-B333-B03D8ECC05EC}"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77E23-F13F-491B-8C46-2B7E843835DA}" type="slidenum">
              <a:rPr lang="en-US" smtClean="0"/>
              <a:t>‹N°›</a:t>
            </a:fld>
            <a:endParaRPr lang="en-US"/>
          </a:p>
        </p:txBody>
      </p:sp>
    </p:spTree>
    <p:extLst>
      <p:ext uri="{BB962C8B-B14F-4D97-AF65-F5344CB8AC3E}">
        <p14:creationId xmlns:p14="http://schemas.microsoft.com/office/powerpoint/2010/main" val="1402456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E96EACC-FCDA-4D42-B333-B03D8ECC05EC}"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77E23-F13F-491B-8C46-2B7E843835DA}" type="slidenum">
              <a:rPr lang="en-US" smtClean="0"/>
              <a:t>‹N°›</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68718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E96EACC-FCDA-4D42-B333-B03D8ECC05EC}"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77E23-F13F-491B-8C46-2B7E843835DA}" type="slidenum">
              <a:rPr lang="en-US" smtClean="0"/>
              <a:t>‹N°›</a:t>
            </a:fld>
            <a:endParaRPr lang="en-US"/>
          </a:p>
        </p:txBody>
      </p:sp>
    </p:spTree>
    <p:extLst>
      <p:ext uri="{BB962C8B-B14F-4D97-AF65-F5344CB8AC3E}">
        <p14:creationId xmlns:p14="http://schemas.microsoft.com/office/powerpoint/2010/main" val="2244011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E96EACC-FCDA-4D42-B333-B03D8ECC05EC}"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77E23-F13F-491B-8C46-2B7E843835DA}" type="slidenum">
              <a:rPr lang="en-US" smtClean="0"/>
              <a:t>‹N°›</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8834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E96EACC-FCDA-4D42-B333-B03D8ECC05EC}"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77E23-F13F-491B-8C46-2B7E843835DA}" type="slidenum">
              <a:rPr lang="en-US" smtClean="0"/>
              <a:t>‹N°›</a:t>
            </a:fld>
            <a:endParaRPr lang="en-US"/>
          </a:p>
        </p:txBody>
      </p:sp>
    </p:spTree>
    <p:extLst>
      <p:ext uri="{BB962C8B-B14F-4D97-AF65-F5344CB8AC3E}">
        <p14:creationId xmlns:p14="http://schemas.microsoft.com/office/powerpoint/2010/main" val="624784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E96EACC-FCDA-4D42-B333-B03D8ECC05EC}"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77E23-F13F-491B-8C46-2B7E843835DA}" type="slidenum">
              <a:rPr lang="en-US" smtClean="0"/>
              <a:t>‹N°›</a:t>
            </a:fld>
            <a:endParaRPr lang="en-US"/>
          </a:p>
        </p:txBody>
      </p:sp>
    </p:spTree>
    <p:extLst>
      <p:ext uri="{BB962C8B-B14F-4D97-AF65-F5344CB8AC3E}">
        <p14:creationId xmlns:p14="http://schemas.microsoft.com/office/powerpoint/2010/main" val="256532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E96EACC-FCDA-4D42-B333-B03D8ECC05EC}"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77E23-F13F-491B-8C46-2B7E843835DA}" type="slidenum">
              <a:rPr lang="en-US" smtClean="0"/>
              <a:t>‹N°›</a:t>
            </a:fld>
            <a:endParaRPr lang="en-US"/>
          </a:p>
        </p:txBody>
      </p:sp>
    </p:spTree>
    <p:extLst>
      <p:ext uri="{BB962C8B-B14F-4D97-AF65-F5344CB8AC3E}">
        <p14:creationId xmlns:p14="http://schemas.microsoft.com/office/powerpoint/2010/main" val="3626786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E96EACC-FCDA-4D42-B333-B03D8ECC05EC}"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77E23-F13F-491B-8C46-2B7E843835DA}" type="slidenum">
              <a:rPr lang="en-US" smtClean="0"/>
              <a:t>‹N°›</a:t>
            </a:fld>
            <a:endParaRPr lang="en-US"/>
          </a:p>
        </p:txBody>
      </p:sp>
    </p:spTree>
    <p:extLst>
      <p:ext uri="{BB962C8B-B14F-4D97-AF65-F5344CB8AC3E}">
        <p14:creationId xmlns:p14="http://schemas.microsoft.com/office/powerpoint/2010/main" val="622378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E96EACC-FCDA-4D42-B333-B03D8ECC05EC}"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77E23-F13F-491B-8C46-2B7E843835DA}" type="slidenum">
              <a:rPr lang="en-US" smtClean="0"/>
              <a:t>‹N°›</a:t>
            </a:fld>
            <a:endParaRPr lang="en-US"/>
          </a:p>
        </p:txBody>
      </p:sp>
    </p:spTree>
    <p:extLst>
      <p:ext uri="{BB962C8B-B14F-4D97-AF65-F5344CB8AC3E}">
        <p14:creationId xmlns:p14="http://schemas.microsoft.com/office/powerpoint/2010/main" val="1772760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E96EACC-FCDA-4D42-B333-B03D8ECC05EC}"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77E23-F13F-491B-8C46-2B7E843835DA}" type="slidenum">
              <a:rPr lang="en-US" smtClean="0"/>
              <a:t>‹N°›</a:t>
            </a:fld>
            <a:endParaRPr lang="en-US"/>
          </a:p>
        </p:txBody>
      </p:sp>
    </p:spTree>
    <p:extLst>
      <p:ext uri="{BB962C8B-B14F-4D97-AF65-F5344CB8AC3E}">
        <p14:creationId xmlns:p14="http://schemas.microsoft.com/office/powerpoint/2010/main" val="313366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E96EACC-FCDA-4D42-B333-B03D8ECC05EC}" type="datetimeFigureOut">
              <a:rPr lang="en-US" smtClean="0"/>
              <a:t>9/13/2023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A77E23-F13F-491B-8C46-2B7E843835DA}" type="slidenum">
              <a:rPr lang="en-US" smtClean="0"/>
              <a:t>‹N°›</a:t>
            </a:fld>
            <a:endParaRPr lang="en-US"/>
          </a:p>
        </p:txBody>
      </p:sp>
    </p:spTree>
    <p:extLst>
      <p:ext uri="{BB962C8B-B14F-4D97-AF65-F5344CB8AC3E}">
        <p14:creationId xmlns:p14="http://schemas.microsoft.com/office/powerpoint/2010/main" val="2178892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E96EACC-FCDA-4D42-B333-B03D8ECC05EC}" type="datetimeFigureOut">
              <a:rPr lang="en-US" smtClean="0"/>
              <a:t>9/13/2023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A77E23-F13F-491B-8C46-2B7E843835DA}" type="slidenum">
              <a:rPr lang="en-US" smtClean="0"/>
              <a:t>‹N°›</a:t>
            </a:fld>
            <a:endParaRPr lang="en-US"/>
          </a:p>
        </p:txBody>
      </p:sp>
    </p:spTree>
    <p:extLst>
      <p:ext uri="{BB962C8B-B14F-4D97-AF65-F5344CB8AC3E}">
        <p14:creationId xmlns:p14="http://schemas.microsoft.com/office/powerpoint/2010/main" val="390836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96EACC-FCDA-4D42-B333-B03D8ECC05EC}" type="datetimeFigureOut">
              <a:rPr lang="en-US" smtClean="0"/>
              <a:t>9/13/2023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A77E23-F13F-491B-8C46-2B7E843835DA}" type="slidenum">
              <a:rPr lang="en-US" smtClean="0"/>
              <a:t>‹N°›</a:t>
            </a:fld>
            <a:endParaRPr lang="en-US"/>
          </a:p>
        </p:txBody>
      </p:sp>
    </p:spTree>
    <p:extLst>
      <p:ext uri="{BB962C8B-B14F-4D97-AF65-F5344CB8AC3E}">
        <p14:creationId xmlns:p14="http://schemas.microsoft.com/office/powerpoint/2010/main" val="350396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E96EACC-FCDA-4D42-B333-B03D8ECC05EC}"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77E23-F13F-491B-8C46-2B7E843835DA}" type="slidenum">
              <a:rPr lang="en-US" smtClean="0"/>
              <a:t>‹N°›</a:t>
            </a:fld>
            <a:endParaRPr lang="en-US"/>
          </a:p>
        </p:txBody>
      </p:sp>
    </p:spTree>
    <p:extLst>
      <p:ext uri="{BB962C8B-B14F-4D97-AF65-F5344CB8AC3E}">
        <p14:creationId xmlns:p14="http://schemas.microsoft.com/office/powerpoint/2010/main" val="3733357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E96EACC-FCDA-4D42-B333-B03D8ECC05EC}"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A77E23-F13F-491B-8C46-2B7E843835DA}" type="slidenum">
              <a:rPr lang="en-US" smtClean="0"/>
              <a:t>‹N°›</a:t>
            </a:fld>
            <a:endParaRPr lang="en-US"/>
          </a:p>
        </p:txBody>
      </p:sp>
    </p:spTree>
    <p:extLst>
      <p:ext uri="{BB962C8B-B14F-4D97-AF65-F5344CB8AC3E}">
        <p14:creationId xmlns:p14="http://schemas.microsoft.com/office/powerpoint/2010/main" val="4055313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96EACC-FCDA-4D42-B333-B03D8ECC05EC}" type="datetimeFigureOut">
              <a:rPr lang="en-US" smtClean="0"/>
              <a:t>9/13/2023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DA77E23-F13F-491B-8C46-2B7E843835DA}" type="slidenum">
              <a:rPr lang="en-US" smtClean="0"/>
              <a:t>‹N°›</a:t>
            </a:fld>
            <a:endParaRPr lang="en-US"/>
          </a:p>
        </p:txBody>
      </p:sp>
    </p:spTree>
    <p:extLst>
      <p:ext uri="{BB962C8B-B14F-4D97-AF65-F5344CB8AC3E}">
        <p14:creationId xmlns:p14="http://schemas.microsoft.com/office/powerpoint/2010/main" val="3415126132"/>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5723E5-21B2-F847-9FFD-03D95C4C3117}"/>
              </a:ext>
            </a:extLst>
          </p:cNvPr>
          <p:cNvSpPr>
            <a:spLocks noGrp="1"/>
          </p:cNvSpPr>
          <p:nvPr>
            <p:ph type="ctrTitle"/>
          </p:nvPr>
        </p:nvSpPr>
        <p:spPr>
          <a:xfrm>
            <a:off x="1524000" y="1124262"/>
            <a:ext cx="9144000" cy="1439056"/>
          </a:xfrm>
        </p:spPr>
        <p:txBody>
          <a:bodyPr/>
          <a:lstStyle/>
          <a:p>
            <a:r>
              <a:rPr lang="fr-FR" b="1" u="sng" dirty="0"/>
              <a:t>Opportunity Hub</a:t>
            </a:r>
            <a:endParaRPr lang="en-US" b="1" u="sng" dirty="0"/>
          </a:p>
        </p:txBody>
      </p:sp>
      <p:sp>
        <p:nvSpPr>
          <p:cNvPr id="3" name="Sous-titre 2">
            <a:extLst>
              <a:ext uri="{FF2B5EF4-FFF2-40B4-BE49-F238E27FC236}">
                <a16:creationId xmlns:a16="http://schemas.microsoft.com/office/drawing/2014/main" id="{80C4B7F7-9AB9-CA9B-61FC-18B4BBAC43FF}"/>
              </a:ext>
            </a:extLst>
          </p:cNvPr>
          <p:cNvSpPr>
            <a:spLocks noGrp="1"/>
          </p:cNvSpPr>
          <p:nvPr>
            <p:ph type="subTitle" idx="1"/>
          </p:nvPr>
        </p:nvSpPr>
        <p:spPr>
          <a:xfrm>
            <a:off x="1524000" y="3173505"/>
            <a:ext cx="9144000" cy="3267635"/>
          </a:xfrm>
        </p:spPr>
        <p:txBody>
          <a:bodyPr>
            <a:normAutofit lnSpcReduction="10000"/>
          </a:bodyPr>
          <a:lstStyle/>
          <a:p>
            <a:r>
              <a:rPr lang="fr-FR" sz="4400" b="1" dirty="0"/>
              <a:t>Présentation</a:t>
            </a:r>
          </a:p>
          <a:p>
            <a:r>
              <a:rPr lang="fr-FR" sz="3300" dirty="0"/>
              <a:t>Opportunity Hub est une application de recrutement dédier a la mise en collaboration des étudiants et des potentiels recruteurs. Elle a pour but de réduire le chômage et  facilité la recherche d’emplois en milieu estudiantin.</a:t>
            </a:r>
          </a:p>
          <a:p>
            <a:endParaRPr lang="en-US" sz="4400" b="1" dirty="0"/>
          </a:p>
        </p:txBody>
      </p:sp>
      <p:pic>
        <p:nvPicPr>
          <p:cNvPr id="5" name="Image 4">
            <a:extLst>
              <a:ext uri="{FF2B5EF4-FFF2-40B4-BE49-F238E27FC236}">
                <a16:creationId xmlns:a16="http://schemas.microsoft.com/office/drawing/2014/main" id="{F400D8DE-5EF4-336B-4650-721586ADCA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2110" y="416860"/>
            <a:ext cx="1340378" cy="1439056"/>
          </a:xfrm>
          <a:prstGeom prst="rect">
            <a:avLst/>
          </a:prstGeom>
        </p:spPr>
      </p:pic>
    </p:spTree>
    <p:extLst>
      <p:ext uri="{BB962C8B-B14F-4D97-AF65-F5344CB8AC3E}">
        <p14:creationId xmlns:p14="http://schemas.microsoft.com/office/powerpoint/2010/main" val="1259683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B3BCFA-F71C-7FFA-D739-F05F33AE5EC1}"/>
              </a:ext>
            </a:extLst>
          </p:cNvPr>
          <p:cNvSpPr>
            <a:spLocks noGrp="1"/>
          </p:cNvSpPr>
          <p:nvPr>
            <p:ph type="title"/>
          </p:nvPr>
        </p:nvSpPr>
        <p:spPr/>
        <p:txBody>
          <a:bodyPr>
            <a:normAutofit/>
          </a:bodyPr>
          <a:lstStyle/>
          <a:p>
            <a:pPr algn="ctr"/>
            <a:r>
              <a:rPr lang="fr-FR" sz="4800" b="1" u="sng" dirty="0"/>
              <a:t>plan</a:t>
            </a:r>
            <a:endParaRPr lang="en-US" sz="4800" b="1" u="sng" dirty="0"/>
          </a:p>
        </p:txBody>
      </p:sp>
      <p:sp>
        <p:nvSpPr>
          <p:cNvPr id="3" name="Espace réservé du contenu 2">
            <a:extLst>
              <a:ext uri="{FF2B5EF4-FFF2-40B4-BE49-F238E27FC236}">
                <a16:creationId xmlns:a16="http://schemas.microsoft.com/office/drawing/2014/main" id="{D59FF1C5-C8DA-3D53-DC5D-C4DC398568D4}"/>
              </a:ext>
            </a:extLst>
          </p:cNvPr>
          <p:cNvSpPr>
            <a:spLocks noGrp="1"/>
          </p:cNvSpPr>
          <p:nvPr>
            <p:ph idx="1"/>
          </p:nvPr>
        </p:nvSpPr>
        <p:spPr/>
        <p:txBody>
          <a:bodyPr/>
          <a:lstStyle/>
          <a:p>
            <a:pPr>
              <a:buFont typeface="Wingdings" panose="05000000000000000000" pitchFamily="2" charset="2"/>
              <a:buChar char="ü"/>
            </a:pPr>
            <a:r>
              <a:rPr lang="fr-FR" sz="2800" dirty="0"/>
              <a:t>Présentation</a:t>
            </a:r>
          </a:p>
          <a:p>
            <a:pPr>
              <a:buFont typeface="Wingdings" panose="05000000000000000000" pitchFamily="2" charset="2"/>
              <a:buChar char="ü"/>
            </a:pPr>
            <a:r>
              <a:rPr lang="fr-FR" sz="2800" dirty="0"/>
              <a:t>Contexte du projet</a:t>
            </a:r>
          </a:p>
          <a:p>
            <a:pPr>
              <a:buFont typeface="Wingdings" panose="05000000000000000000" pitchFamily="2" charset="2"/>
              <a:buChar char="ü"/>
            </a:pPr>
            <a:r>
              <a:rPr lang="fr-FR" sz="2800" dirty="0"/>
              <a:t>Problématique</a:t>
            </a:r>
          </a:p>
          <a:p>
            <a:pPr>
              <a:buFont typeface="Wingdings" panose="05000000000000000000" pitchFamily="2" charset="2"/>
              <a:buChar char="ü"/>
            </a:pPr>
            <a:r>
              <a:rPr lang="fr-FR" sz="2800" dirty="0"/>
              <a:t>Solution</a:t>
            </a:r>
          </a:p>
          <a:p>
            <a:pPr>
              <a:buFont typeface="Wingdings" panose="05000000000000000000" pitchFamily="2" charset="2"/>
              <a:buChar char="ü"/>
            </a:pPr>
            <a:r>
              <a:rPr lang="fr-FR" sz="2800" dirty="0"/>
              <a:t>Diagramme de classe</a:t>
            </a:r>
          </a:p>
          <a:p>
            <a:pPr>
              <a:buFont typeface="Wingdings" panose="05000000000000000000" pitchFamily="2" charset="2"/>
              <a:buChar char="ü"/>
            </a:pPr>
            <a:r>
              <a:rPr lang="fr-FR" sz="2800" dirty="0"/>
              <a:t>Technologie utilisée</a:t>
            </a:r>
          </a:p>
          <a:p>
            <a:pPr>
              <a:buFont typeface="Wingdings" panose="05000000000000000000" pitchFamily="2" charset="2"/>
              <a:buChar char="ü"/>
            </a:pPr>
            <a:r>
              <a:rPr lang="fr-FR" sz="2800" dirty="0"/>
              <a:t>conclusion</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264388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E2A1E6-C2D3-2176-46BA-B083A2085D82}"/>
              </a:ext>
            </a:extLst>
          </p:cNvPr>
          <p:cNvSpPr>
            <a:spLocks noGrp="1"/>
          </p:cNvSpPr>
          <p:nvPr>
            <p:ph type="title"/>
          </p:nvPr>
        </p:nvSpPr>
        <p:spPr/>
        <p:txBody>
          <a:bodyPr>
            <a:normAutofit/>
          </a:bodyPr>
          <a:lstStyle/>
          <a:p>
            <a:pPr algn="ctr"/>
            <a:r>
              <a:rPr lang="fr-FR" sz="4800" b="1" u="sng" dirty="0"/>
              <a:t>Contexte du projet</a:t>
            </a:r>
            <a:endParaRPr lang="en-US" sz="4800" b="1" u="sng" dirty="0"/>
          </a:p>
        </p:txBody>
      </p:sp>
      <p:sp>
        <p:nvSpPr>
          <p:cNvPr id="3" name="Espace réservé du contenu 2">
            <a:extLst>
              <a:ext uri="{FF2B5EF4-FFF2-40B4-BE49-F238E27FC236}">
                <a16:creationId xmlns:a16="http://schemas.microsoft.com/office/drawing/2014/main" id="{AFE52590-CF2C-843D-E743-2129E7AC3591}"/>
              </a:ext>
            </a:extLst>
          </p:cNvPr>
          <p:cNvSpPr>
            <a:spLocks noGrp="1"/>
          </p:cNvSpPr>
          <p:nvPr>
            <p:ph idx="1"/>
          </p:nvPr>
        </p:nvSpPr>
        <p:spPr>
          <a:xfrm>
            <a:off x="838200" y="2151529"/>
            <a:ext cx="10515600" cy="4025434"/>
          </a:xfrm>
        </p:spPr>
        <p:txBody>
          <a:bodyPr>
            <a:normAutofit fontScale="92500"/>
          </a:bodyPr>
          <a:lstStyle/>
          <a:p>
            <a:pPr>
              <a:buFont typeface="Wingdings" panose="05000000000000000000" pitchFamily="2" charset="2"/>
              <a:buChar char="v"/>
            </a:pPr>
            <a:r>
              <a:rPr lang="fr-FR" sz="4400" dirty="0"/>
              <a:t>De nos jour l’on assiste a l’augmentation du chômage surtout en milieu estudiantin. En effet lorsqu'un étudiant est en fin de cycle et qu’il veut embrasser le monde de l’emplois ,il se heurtent a un véritable mur qui la recherche de l’emplois. </a:t>
            </a:r>
          </a:p>
          <a:p>
            <a:pPr marL="0" indent="0">
              <a:buNone/>
            </a:pPr>
            <a:endParaRPr lang="en-US" dirty="0"/>
          </a:p>
        </p:txBody>
      </p:sp>
    </p:spTree>
    <p:extLst>
      <p:ext uri="{BB962C8B-B14F-4D97-AF65-F5344CB8AC3E}">
        <p14:creationId xmlns:p14="http://schemas.microsoft.com/office/powerpoint/2010/main" val="528420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06094B-8F6B-4443-EA66-3B36C474742A}"/>
              </a:ext>
            </a:extLst>
          </p:cNvPr>
          <p:cNvSpPr>
            <a:spLocks noGrp="1"/>
          </p:cNvSpPr>
          <p:nvPr>
            <p:ph type="title"/>
          </p:nvPr>
        </p:nvSpPr>
        <p:spPr/>
        <p:txBody>
          <a:bodyPr>
            <a:normAutofit/>
          </a:bodyPr>
          <a:lstStyle/>
          <a:p>
            <a:pPr algn="ctr"/>
            <a:r>
              <a:rPr lang="fr-FR" sz="4800" b="1" u="sng" dirty="0"/>
              <a:t>problématique</a:t>
            </a:r>
            <a:endParaRPr lang="en-US" sz="4800" b="1" u="sng" dirty="0"/>
          </a:p>
        </p:txBody>
      </p:sp>
      <p:sp>
        <p:nvSpPr>
          <p:cNvPr id="3" name="Espace réservé du contenu 2">
            <a:extLst>
              <a:ext uri="{FF2B5EF4-FFF2-40B4-BE49-F238E27FC236}">
                <a16:creationId xmlns:a16="http://schemas.microsoft.com/office/drawing/2014/main" id="{A7F44BD6-4A43-E134-976D-02D23C3D366E}"/>
              </a:ext>
            </a:extLst>
          </p:cNvPr>
          <p:cNvSpPr>
            <a:spLocks noGrp="1"/>
          </p:cNvSpPr>
          <p:nvPr>
            <p:ph idx="1"/>
          </p:nvPr>
        </p:nvSpPr>
        <p:spPr/>
        <p:txBody>
          <a:bodyPr>
            <a:normAutofit fontScale="77500" lnSpcReduction="20000"/>
          </a:bodyPr>
          <a:lstStyle/>
          <a:p>
            <a:pPr algn="just"/>
            <a:r>
              <a:rPr lang="fr-FR" sz="3600" dirty="0"/>
              <a:t>Supposons que le chômage est dur au faite que les étudiants ne savent ou et comment postulée a un emplois.</a:t>
            </a:r>
          </a:p>
          <a:p>
            <a:pPr algn="just"/>
            <a:r>
              <a:rPr lang="fr-FR" sz="3600" dirty="0"/>
              <a:t>Supposons que le chômage est dur au faite que les potentiels recruteurs font fasse a une surcharge de dossier qu'il ne savent comment avoir le bon dossier.</a:t>
            </a:r>
          </a:p>
          <a:p>
            <a:pPr algn="just"/>
            <a:r>
              <a:rPr lang="fr-FR" sz="3600" dirty="0"/>
              <a:t>Supposons que le chômage est dur au faite que la nouvelle génération adhère plus aux numériques .</a:t>
            </a:r>
          </a:p>
          <a:p>
            <a:endParaRPr lang="en-US" dirty="0"/>
          </a:p>
        </p:txBody>
      </p:sp>
    </p:spTree>
    <p:extLst>
      <p:ext uri="{BB962C8B-B14F-4D97-AF65-F5344CB8AC3E}">
        <p14:creationId xmlns:p14="http://schemas.microsoft.com/office/powerpoint/2010/main" val="3315716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098FD0-A72A-3F54-C681-A0166E2FFFA8}"/>
              </a:ext>
            </a:extLst>
          </p:cNvPr>
          <p:cNvSpPr>
            <a:spLocks noGrp="1"/>
          </p:cNvSpPr>
          <p:nvPr>
            <p:ph type="title"/>
          </p:nvPr>
        </p:nvSpPr>
        <p:spPr/>
        <p:txBody>
          <a:bodyPr>
            <a:normAutofit/>
          </a:bodyPr>
          <a:lstStyle/>
          <a:p>
            <a:pPr algn="ctr"/>
            <a:r>
              <a:rPr lang="fr-FR" sz="4800" b="1" u="sng" dirty="0"/>
              <a:t>solution</a:t>
            </a:r>
            <a:endParaRPr lang="en-US" sz="4800" b="1" u="sng" dirty="0"/>
          </a:p>
        </p:txBody>
      </p:sp>
      <p:sp>
        <p:nvSpPr>
          <p:cNvPr id="3" name="Espace réservé du contenu 2">
            <a:extLst>
              <a:ext uri="{FF2B5EF4-FFF2-40B4-BE49-F238E27FC236}">
                <a16:creationId xmlns:a16="http://schemas.microsoft.com/office/drawing/2014/main" id="{BC28E476-9E30-81C9-EC33-70E35F8784A1}"/>
              </a:ext>
            </a:extLst>
          </p:cNvPr>
          <p:cNvSpPr>
            <a:spLocks noGrp="1"/>
          </p:cNvSpPr>
          <p:nvPr>
            <p:ph idx="1"/>
          </p:nvPr>
        </p:nvSpPr>
        <p:spPr/>
        <p:txBody>
          <a:bodyPr>
            <a:normAutofit fontScale="85000" lnSpcReduction="10000"/>
          </a:bodyPr>
          <a:lstStyle/>
          <a:p>
            <a:r>
              <a:rPr lang="fr-FR" sz="3200" dirty="0"/>
              <a:t>Grace a l’application Opportunity Hub tout ses problèmes son régler. Car Opportunity hub permet de faciliter la recherche d’emplois , de facilité les potentiels recruteur a pouvoir embaucher et de permettent a notre pays d’</a:t>
            </a:r>
            <a:r>
              <a:rPr lang="fr-FR" sz="3200" dirty="0" err="1"/>
              <a:t>etre</a:t>
            </a:r>
            <a:r>
              <a:rPr lang="fr-FR" sz="3200" dirty="0"/>
              <a:t> émergent a travers la croissance de sa numérisation. Ceux qui va de façons exponentiel réduire le chômage en milieu estudiantin et donner la force aux étudiants de continuer les études avec assurance et convictions.</a:t>
            </a:r>
            <a:endParaRPr lang="en-US" sz="3200" dirty="0"/>
          </a:p>
        </p:txBody>
      </p:sp>
    </p:spTree>
    <p:extLst>
      <p:ext uri="{BB962C8B-B14F-4D97-AF65-F5344CB8AC3E}">
        <p14:creationId xmlns:p14="http://schemas.microsoft.com/office/powerpoint/2010/main" val="547568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58AA5D-2F4E-F2E3-E412-3965408180F8}"/>
              </a:ext>
            </a:extLst>
          </p:cNvPr>
          <p:cNvSpPr>
            <a:spLocks noGrp="1"/>
          </p:cNvSpPr>
          <p:nvPr>
            <p:ph type="title"/>
          </p:nvPr>
        </p:nvSpPr>
        <p:spPr/>
        <p:txBody>
          <a:bodyPr>
            <a:normAutofit/>
          </a:bodyPr>
          <a:lstStyle/>
          <a:p>
            <a:pPr algn="ctr"/>
            <a:r>
              <a:rPr lang="fr-FR" sz="4800" b="1" u="sng" dirty="0"/>
              <a:t>Analyse et conception</a:t>
            </a:r>
            <a:endParaRPr lang="en-US" sz="4800" b="1" u="sng" dirty="0"/>
          </a:p>
        </p:txBody>
      </p:sp>
      <p:pic>
        <p:nvPicPr>
          <p:cNvPr id="5" name="Espace réservé du contenu 4">
            <a:extLst>
              <a:ext uri="{FF2B5EF4-FFF2-40B4-BE49-F238E27FC236}">
                <a16:creationId xmlns:a16="http://schemas.microsoft.com/office/drawing/2014/main" id="{EE3A40D0-5406-354F-F048-2310027674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5690" y="1770623"/>
            <a:ext cx="7955169" cy="4999689"/>
          </a:xfrm>
        </p:spPr>
      </p:pic>
    </p:spTree>
    <p:extLst>
      <p:ext uri="{BB962C8B-B14F-4D97-AF65-F5344CB8AC3E}">
        <p14:creationId xmlns:p14="http://schemas.microsoft.com/office/powerpoint/2010/main" val="534282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D2BF26-4081-2BCD-D069-89B4EC134D12}"/>
              </a:ext>
            </a:extLst>
          </p:cNvPr>
          <p:cNvSpPr>
            <a:spLocks noGrp="1"/>
          </p:cNvSpPr>
          <p:nvPr>
            <p:ph type="title"/>
          </p:nvPr>
        </p:nvSpPr>
        <p:spPr/>
        <p:txBody>
          <a:bodyPr>
            <a:normAutofit/>
          </a:bodyPr>
          <a:lstStyle/>
          <a:p>
            <a:pPr algn="ctr"/>
            <a:r>
              <a:rPr lang="fr-FR" sz="4800" b="1" u="sng" dirty="0"/>
              <a:t>Technologie &amp; outil utilisées</a:t>
            </a:r>
            <a:endParaRPr lang="en-US" sz="4800" b="1" u="sng" dirty="0"/>
          </a:p>
        </p:txBody>
      </p:sp>
      <p:sp>
        <p:nvSpPr>
          <p:cNvPr id="3" name="Espace réservé du contenu 2">
            <a:extLst>
              <a:ext uri="{FF2B5EF4-FFF2-40B4-BE49-F238E27FC236}">
                <a16:creationId xmlns:a16="http://schemas.microsoft.com/office/drawing/2014/main" id="{BEBA2058-220C-2BCF-3222-7F764506A558}"/>
              </a:ext>
            </a:extLst>
          </p:cNvPr>
          <p:cNvSpPr>
            <a:spLocks noGrp="1"/>
          </p:cNvSpPr>
          <p:nvPr>
            <p:ph idx="1"/>
          </p:nvPr>
        </p:nvSpPr>
        <p:spPr/>
        <p:txBody>
          <a:bodyPr>
            <a:normAutofit/>
          </a:bodyPr>
          <a:lstStyle/>
          <a:p>
            <a:r>
              <a:rPr lang="fr-FR" dirty="0"/>
              <a:t>Pour réaliser l’application, j’ai utiliser: </a:t>
            </a:r>
          </a:p>
          <a:p>
            <a:pPr>
              <a:buFont typeface="Wingdings" panose="05000000000000000000" pitchFamily="2" charset="2"/>
              <a:buChar char="v"/>
            </a:pPr>
            <a:r>
              <a:rPr lang="en-US" sz="2000" dirty="0"/>
              <a:t>Laravel 8</a:t>
            </a:r>
          </a:p>
          <a:p>
            <a:pPr>
              <a:buFont typeface="Wingdings" panose="05000000000000000000" pitchFamily="2" charset="2"/>
              <a:buChar char="v"/>
            </a:pPr>
            <a:r>
              <a:rPr lang="en-US" sz="2000" dirty="0"/>
              <a:t>Un template </a:t>
            </a:r>
          </a:p>
          <a:p>
            <a:pPr>
              <a:buFont typeface="Wingdings" panose="05000000000000000000" pitchFamily="2" charset="2"/>
              <a:buChar char="v"/>
            </a:pPr>
            <a:r>
              <a:rPr lang="en-US" sz="2000" dirty="0"/>
              <a:t>Une base de Donner avec MySQL</a:t>
            </a:r>
          </a:p>
          <a:p>
            <a:pPr>
              <a:buFont typeface="Wingdings" panose="05000000000000000000" pitchFamily="2" charset="2"/>
              <a:buChar char="v"/>
            </a:pPr>
            <a:r>
              <a:rPr lang="en-US" sz="2000" dirty="0"/>
              <a:t>Html 5</a:t>
            </a:r>
          </a:p>
          <a:p>
            <a:pPr>
              <a:buFont typeface="Wingdings" panose="05000000000000000000" pitchFamily="2" charset="2"/>
              <a:buChar char="v"/>
            </a:pPr>
            <a:r>
              <a:rPr lang="en-US" sz="2000" dirty="0"/>
              <a:t>php</a:t>
            </a:r>
          </a:p>
          <a:p>
            <a:pPr>
              <a:buFont typeface="Wingdings" panose="05000000000000000000" pitchFamily="2" charset="2"/>
              <a:buChar char="v"/>
            </a:pPr>
            <a:r>
              <a:rPr lang="en-US" sz="2000" dirty="0"/>
              <a:t>CSS 3</a:t>
            </a:r>
          </a:p>
          <a:p>
            <a:pPr>
              <a:buFont typeface="Wingdings" panose="05000000000000000000" pitchFamily="2" charset="2"/>
              <a:buChar char="v"/>
            </a:pPr>
            <a:r>
              <a:rPr lang="en-US" sz="2000" dirty="0"/>
              <a:t>Bootstrap 5 .3</a:t>
            </a:r>
          </a:p>
          <a:p>
            <a:pPr>
              <a:buFont typeface="Wingdings" panose="05000000000000000000" pitchFamily="2" charset="2"/>
              <a:buChar char="v"/>
            </a:pPr>
            <a:r>
              <a:rPr lang="en-US" sz="2000" dirty="0"/>
              <a:t>Github</a:t>
            </a:r>
          </a:p>
          <a:p>
            <a:pPr>
              <a:buFont typeface="Wingdings" panose="05000000000000000000" pitchFamily="2" charset="2"/>
              <a:buChar char="v"/>
            </a:pPr>
            <a:endParaRPr lang="en-US" sz="2000"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198621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98F9F9-7A04-E70F-52F1-6B89B3C03ED3}"/>
              </a:ext>
            </a:extLst>
          </p:cNvPr>
          <p:cNvSpPr>
            <a:spLocks noGrp="1"/>
          </p:cNvSpPr>
          <p:nvPr>
            <p:ph type="title"/>
          </p:nvPr>
        </p:nvSpPr>
        <p:spPr/>
        <p:txBody>
          <a:bodyPr>
            <a:normAutofit/>
          </a:bodyPr>
          <a:lstStyle/>
          <a:p>
            <a:pPr algn="ctr"/>
            <a:r>
              <a:rPr lang="fr-FR" sz="4800" b="1" u="sng" dirty="0"/>
              <a:t>conclusion</a:t>
            </a:r>
            <a:endParaRPr lang="en-US" sz="4800" b="1" u="sng" dirty="0"/>
          </a:p>
        </p:txBody>
      </p:sp>
      <p:sp>
        <p:nvSpPr>
          <p:cNvPr id="3" name="Espace réservé du contenu 2">
            <a:extLst>
              <a:ext uri="{FF2B5EF4-FFF2-40B4-BE49-F238E27FC236}">
                <a16:creationId xmlns:a16="http://schemas.microsoft.com/office/drawing/2014/main" id="{F2AD9E05-C4A9-592B-47EB-3269C8635DB6}"/>
              </a:ext>
            </a:extLst>
          </p:cNvPr>
          <p:cNvSpPr>
            <a:spLocks noGrp="1"/>
          </p:cNvSpPr>
          <p:nvPr>
            <p:ph idx="1"/>
          </p:nvPr>
        </p:nvSpPr>
        <p:spPr/>
        <p:txBody>
          <a:bodyPr>
            <a:normAutofit/>
          </a:bodyPr>
          <a:lstStyle/>
          <a:p>
            <a:r>
              <a:rPr lang="fr-FR" sz="3600" dirty="0"/>
              <a:t>En somme Opportunity Hub est une application qui en plus de diminuer le taux de chômage et de donner l’assurance en milieu estudiantin , va contribuer au développement du numérique au Burkina Faso .</a:t>
            </a:r>
            <a:endParaRPr lang="en-US" sz="3600" dirty="0"/>
          </a:p>
        </p:txBody>
      </p:sp>
    </p:spTree>
    <p:extLst>
      <p:ext uri="{BB962C8B-B14F-4D97-AF65-F5344CB8AC3E}">
        <p14:creationId xmlns:p14="http://schemas.microsoft.com/office/powerpoint/2010/main" val="1398385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8D7B6D-7A4D-4CEF-442C-A51ADD8847C3}"/>
              </a:ext>
            </a:extLst>
          </p:cNvPr>
          <p:cNvSpPr>
            <a:spLocks noGrp="1"/>
          </p:cNvSpPr>
          <p:nvPr>
            <p:ph type="title"/>
          </p:nvPr>
        </p:nvSpPr>
        <p:spPr>
          <a:xfrm>
            <a:off x="838200" y="365125"/>
            <a:ext cx="10515600" cy="5591922"/>
          </a:xfrm>
        </p:spPr>
        <p:txBody>
          <a:bodyPr>
            <a:normAutofit/>
          </a:bodyPr>
          <a:lstStyle/>
          <a:p>
            <a:pPr algn="ctr"/>
            <a:r>
              <a:rPr lang="fr-FR" sz="6600" b="1" dirty="0"/>
              <a:t>Fin</a:t>
            </a:r>
            <a:br>
              <a:rPr lang="fr-FR" sz="6600" b="1" dirty="0"/>
            </a:br>
            <a:br>
              <a:rPr lang="fr-FR" sz="6600" b="1" dirty="0"/>
            </a:br>
            <a:r>
              <a:rPr lang="fr-FR" sz="6600" b="1" dirty="0"/>
              <a:t>Merci pour votre attention!</a:t>
            </a:r>
            <a:endParaRPr lang="en-US" sz="6600" b="1" dirty="0"/>
          </a:p>
        </p:txBody>
      </p:sp>
      <p:graphicFrame>
        <p:nvGraphicFramePr>
          <p:cNvPr id="4" name="Espace réservé du contenu 3">
            <a:extLst>
              <a:ext uri="{FF2B5EF4-FFF2-40B4-BE49-F238E27FC236}">
                <a16:creationId xmlns:a16="http://schemas.microsoft.com/office/drawing/2014/main" id="{56FCB9DE-77E8-5274-342E-9A0EBBEF6C5D}"/>
              </a:ext>
            </a:extLst>
          </p:cNvPr>
          <p:cNvGraphicFramePr>
            <a:graphicFrameLocks noGrp="1"/>
          </p:cNvGraphicFramePr>
          <p:nvPr>
            <p:ph idx="1"/>
            <p:extLst>
              <p:ext uri="{D42A27DB-BD31-4B8C-83A1-F6EECF244321}">
                <p14:modId xmlns:p14="http://schemas.microsoft.com/office/powerpoint/2010/main" val="147002129"/>
              </p:ext>
            </p:extLst>
          </p:nvPr>
        </p:nvGraphicFramePr>
        <p:xfrm>
          <a:off x="838200" y="365125"/>
          <a:ext cx="10515600" cy="17864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8252609"/>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60</TotalTime>
  <Words>318</Words>
  <Application>Microsoft Office PowerPoint</Application>
  <PresentationFormat>Grand écran</PresentationFormat>
  <Paragraphs>33</Paragraphs>
  <Slides>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Calibri</vt:lpstr>
      <vt:lpstr>Trebuchet MS</vt:lpstr>
      <vt:lpstr>Wingdings</vt:lpstr>
      <vt:lpstr>Wingdings 3</vt:lpstr>
      <vt:lpstr>Facette</vt:lpstr>
      <vt:lpstr>Opportunity Hub</vt:lpstr>
      <vt:lpstr>plan</vt:lpstr>
      <vt:lpstr>Contexte du projet</vt:lpstr>
      <vt:lpstr>problématique</vt:lpstr>
      <vt:lpstr>solution</vt:lpstr>
      <vt:lpstr>Analyse et conception</vt:lpstr>
      <vt:lpstr>Technologie &amp; outil utilisées</vt:lpstr>
      <vt:lpstr>conclusion</vt:lpstr>
      <vt:lpstr>Fin  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Opportunity Hub</dc:title>
  <dc:creator>hp</dc:creator>
  <cp:lastModifiedBy>hp</cp:lastModifiedBy>
  <cp:revision>6</cp:revision>
  <dcterms:created xsi:type="dcterms:W3CDTF">2023-09-11T18:53:38Z</dcterms:created>
  <dcterms:modified xsi:type="dcterms:W3CDTF">2023-09-13T11:30:22Z</dcterms:modified>
</cp:coreProperties>
</file>