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3"/>
  </p:notesMasterIdLst>
  <p:sldIdLst>
    <p:sldId id="257" r:id="rId2"/>
    <p:sldId id="697" r:id="rId3"/>
    <p:sldId id="676" r:id="rId4"/>
    <p:sldId id="405" r:id="rId5"/>
    <p:sldId id="406" r:id="rId6"/>
    <p:sldId id="404" r:id="rId7"/>
    <p:sldId id="407" r:id="rId8"/>
    <p:sldId id="408" r:id="rId9"/>
    <p:sldId id="409" r:id="rId10"/>
    <p:sldId id="410" r:id="rId11"/>
    <p:sldId id="411" r:id="rId12"/>
    <p:sldId id="698" r:id="rId13"/>
    <p:sldId id="416" r:id="rId14"/>
    <p:sldId id="417" r:id="rId15"/>
    <p:sldId id="420" r:id="rId16"/>
    <p:sldId id="421" r:id="rId17"/>
    <p:sldId id="423" r:id="rId18"/>
    <p:sldId id="425" r:id="rId19"/>
    <p:sldId id="426" r:id="rId20"/>
    <p:sldId id="429" r:id="rId21"/>
    <p:sldId id="430" r:id="rId22"/>
    <p:sldId id="679" r:id="rId23"/>
    <p:sldId id="432" r:id="rId24"/>
    <p:sldId id="686" r:id="rId25"/>
    <p:sldId id="687" r:id="rId26"/>
    <p:sldId id="700" r:id="rId27"/>
    <p:sldId id="688" r:id="rId28"/>
    <p:sldId id="436" r:id="rId29"/>
    <p:sldId id="437" r:id="rId30"/>
    <p:sldId id="438" r:id="rId31"/>
    <p:sldId id="439" r:id="rId32"/>
    <p:sldId id="441" r:id="rId33"/>
    <p:sldId id="442" r:id="rId34"/>
    <p:sldId id="444" r:id="rId35"/>
    <p:sldId id="448" r:id="rId36"/>
    <p:sldId id="699" r:id="rId37"/>
    <p:sldId id="682" r:id="rId38"/>
    <p:sldId id="683" r:id="rId39"/>
    <p:sldId id="453" r:id="rId40"/>
    <p:sldId id="456" r:id="rId41"/>
    <p:sldId id="466" r:id="rId42"/>
    <p:sldId id="467" r:id="rId43"/>
    <p:sldId id="468" r:id="rId44"/>
    <p:sldId id="469" r:id="rId45"/>
    <p:sldId id="470" r:id="rId46"/>
    <p:sldId id="471" r:id="rId47"/>
    <p:sldId id="701" r:id="rId48"/>
    <p:sldId id="478" r:id="rId49"/>
    <p:sldId id="703" r:id="rId50"/>
    <p:sldId id="702" r:id="rId51"/>
    <p:sldId id="483" r:id="rId52"/>
    <p:sldId id="484" r:id="rId53"/>
    <p:sldId id="485" r:id="rId54"/>
    <p:sldId id="486" r:id="rId55"/>
    <p:sldId id="489" r:id="rId56"/>
    <p:sldId id="490" r:id="rId57"/>
    <p:sldId id="492" r:id="rId58"/>
    <p:sldId id="493" r:id="rId59"/>
    <p:sldId id="494" r:id="rId60"/>
    <p:sldId id="495" r:id="rId61"/>
    <p:sldId id="496" r:id="rId62"/>
    <p:sldId id="497" r:id="rId63"/>
    <p:sldId id="498" r:id="rId64"/>
    <p:sldId id="500" r:id="rId65"/>
    <p:sldId id="501" r:id="rId66"/>
    <p:sldId id="685" r:id="rId67"/>
    <p:sldId id="502" r:id="rId68"/>
    <p:sldId id="689" r:id="rId69"/>
    <p:sldId id="690" r:id="rId70"/>
    <p:sldId id="504" r:id="rId71"/>
    <p:sldId id="507" r:id="rId72"/>
    <p:sldId id="508" r:id="rId73"/>
    <p:sldId id="509" r:id="rId74"/>
    <p:sldId id="510" r:id="rId75"/>
    <p:sldId id="512" r:id="rId76"/>
    <p:sldId id="513" r:id="rId77"/>
    <p:sldId id="514" r:id="rId78"/>
    <p:sldId id="515" r:id="rId79"/>
    <p:sldId id="516" r:id="rId80"/>
    <p:sldId id="704" r:id="rId81"/>
    <p:sldId id="705" r:id="rId82"/>
    <p:sldId id="706" r:id="rId83"/>
    <p:sldId id="707" r:id="rId84"/>
    <p:sldId id="523" r:id="rId85"/>
    <p:sldId id="708" r:id="rId86"/>
    <p:sldId id="525" r:id="rId87"/>
    <p:sldId id="526" r:id="rId88"/>
    <p:sldId id="527" r:id="rId89"/>
    <p:sldId id="528" r:id="rId90"/>
    <p:sldId id="529" r:id="rId91"/>
    <p:sldId id="530" r:id="rId92"/>
    <p:sldId id="531" r:id="rId93"/>
    <p:sldId id="710" r:id="rId94"/>
    <p:sldId id="600" r:id="rId95"/>
    <p:sldId id="602" r:id="rId96"/>
    <p:sldId id="603" r:id="rId97"/>
    <p:sldId id="604" r:id="rId98"/>
    <p:sldId id="606" r:id="rId99"/>
    <p:sldId id="608" r:id="rId100"/>
    <p:sldId id="609" r:id="rId101"/>
    <p:sldId id="610" r:id="rId102"/>
    <p:sldId id="711" r:id="rId103"/>
    <p:sldId id="612" r:id="rId104"/>
    <p:sldId id="712" r:id="rId105"/>
    <p:sldId id="713" r:id="rId106"/>
    <p:sldId id="616" r:id="rId107"/>
    <p:sldId id="693" r:id="rId108"/>
    <p:sldId id="694" r:id="rId109"/>
    <p:sldId id="695" r:id="rId110"/>
    <p:sldId id="696" r:id="rId111"/>
    <p:sldId id="714" r:id="rId112"/>
    <p:sldId id="624" r:id="rId113"/>
    <p:sldId id="715" r:id="rId114"/>
    <p:sldId id="627" r:id="rId115"/>
    <p:sldId id="628" r:id="rId116"/>
    <p:sldId id="629" r:id="rId117"/>
    <p:sldId id="630" r:id="rId118"/>
    <p:sldId id="716" r:id="rId119"/>
    <p:sldId id="633" r:id="rId120"/>
    <p:sldId id="717" r:id="rId121"/>
    <p:sldId id="718" r:id="rId122"/>
    <p:sldId id="719" r:id="rId123"/>
    <p:sldId id="641" r:id="rId124"/>
    <p:sldId id="643" r:id="rId125"/>
    <p:sldId id="644" r:id="rId126"/>
    <p:sldId id="645" r:id="rId127"/>
    <p:sldId id="646" r:id="rId128"/>
    <p:sldId id="647" r:id="rId129"/>
    <p:sldId id="650" r:id="rId130"/>
    <p:sldId id="651" r:id="rId131"/>
    <p:sldId id="652" r:id="rId132"/>
    <p:sldId id="653" r:id="rId133"/>
    <p:sldId id="654" r:id="rId134"/>
    <p:sldId id="655" r:id="rId135"/>
    <p:sldId id="657" r:id="rId136"/>
    <p:sldId id="659" r:id="rId137"/>
    <p:sldId id="660" r:id="rId138"/>
    <p:sldId id="661" r:id="rId139"/>
    <p:sldId id="662" r:id="rId140"/>
    <p:sldId id="720" r:id="rId141"/>
    <p:sldId id="664" r:id="rId142"/>
    <p:sldId id="665" r:id="rId143"/>
    <p:sldId id="666" r:id="rId144"/>
    <p:sldId id="667" r:id="rId145"/>
    <p:sldId id="668" r:id="rId146"/>
    <p:sldId id="670" r:id="rId147"/>
    <p:sldId id="671" r:id="rId148"/>
    <p:sldId id="672" r:id="rId149"/>
    <p:sldId id="673" r:id="rId150"/>
    <p:sldId id="674" r:id="rId151"/>
    <p:sldId id="675" r:id="rId152"/>
  </p:sldIdLst>
  <p:sldSz cx="9144000" cy="5143500" type="screen16x9"/>
  <p:notesSz cx="6858000" cy="9144000"/>
  <p:embeddedFontLst>
    <p:embeddedFont>
      <p:font typeface="Arial Rounded MT Bold" pitchFamily="34" charset="0"/>
      <p:regular r:id="rId154"/>
    </p:embeddedFont>
    <p:embeddedFont>
      <p:font typeface="隶书" pitchFamily="49" charset="-122"/>
      <p:regular r:id="rId155"/>
    </p:embeddedFont>
    <p:embeddedFont>
      <p:font typeface="Calibri" pitchFamily="34" charset="0"/>
      <p:regular r:id="rId156"/>
      <p:bold r:id="rId157"/>
      <p:italic r:id="rId158"/>
      <p:boldItalic r:id="rId159"/>
    </p:embeddedFont>
    <p:embeddedFont>
      <p:font typeface="微软雅黑" pitchFamily="34" charset="-122"/>
      <p:regular r:id="rId160"/>
      <p:bold r:id="rId161"/>
    </p:embeddedFont>
    <p:embeddedFont>
      <p:font typeface="黑体" pitchFamily="49" charset="-122"/>
      <p:regular r:id="rId16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69347" autoAdjust="0"/>
  </p:normalViewPr>
  <p:slideViewPr>
    <p:cSldViewPr snapToGrid="0">
      <p:cViewPr varScale="1">
        <p:scale>
          <a:sx n="104" d="100"/>
          <a:sy n="104" d="100"/>
        </p:scale>
        <p:origin x="-1890"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6.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7.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8.fntdata"/><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font" Target="fonts/font3.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1.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2.fntdata"/></Relationships>
</file>

<file path=ppt/diagrams/_rels/data5.xml.rels><?xml version="1.0" encoding="UTF-8" standalone="yes"?>
<Relationships xmlns="http://schemas.openxmlformats.org/package/2006/relationships"><Relationship Id="rId1" Type="http://schemas.openxmlformats.org/officeDocument/2006/relationships/image" Target="../media/image20.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26D7D0C8-7A9E-4BDC-A8E7-283557320225}" type="par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type="sib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尽最大努力的交付。</a:t>
          </a:r>
          <a:endParaRPr lang="zh-CN" altLang="en-US" sz="1600" b="1" dirty="0">
            <a:latin typeface="微软雅黑" panose="020B0503020204020204" pitchFamily="34" charset="-122"/>
            <a:ea typeface="微软雅黑" panose="020B0503020204020204" pitchFamily="34" charset="-122"/>
          </a:endParaRPr>
        </a:p>
      </dgm:t>
    </dgm:pt>
    <dgm:pt modelId="{2A16A0A4-8D09-4ECB-A864-FEDD60939668}" type="par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type="sib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dirty="0">
            <a:latin typeface="微软雅黑" panose="020B0503020204020204" pitchFamily="34" charset="-122"/>
            <a:ea typeface="微软雅黑" panose="020B0503020204020204" pitchFamily="34" charset="-122"/>
          </a:endParaRPr>
        </a:p>
      </dgm:t>
    </dgm:pt>
    <dgm:pt modelId="{C4A9E9E6-7CD3-45D2-A23D-DCD5CE71D674}" type="par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type="sib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C2A1B27B-E137-4975-922B-C6D522DA155A}" type="parTrans" cxnId="{B869C928-3616-4986-A87F-F816AB638D6F}">
      <dgm:prSet/>
      <dgm:spPr/>
      <dgm:t>
        <a:bodyPr/>
        <a:lstStyle/>
        <a:p>
          <a:pPr algn="l"/>
          <a:endParaRPr lang="zh-CN" altLang="en-US"/>
        </a:p>
      </dgm:t>
    </dgm:pt>
    <dgm:pt modelId="{6766F69F-049F-4D92-BA7F-91106E33B26A}" type="sibTrans" cxnId="{B869C928-3616-4986-A87F-F816AB638D6F}">
      <dgm:prSet/>
      <dgm:spPr/>
      <dgm:t>
        <a:bodyPr/>
        <a:lstStyle/>
        <a:p>
          <a:pPr algn="l"/>
          <a:endParaRPr lang="zh-CN" altLang="en-US"/>
        </a:p>
      </dgm:t>
    </dgm:pt>
    <dgm:pt modelId="{D52BF3F9-9ABA-4241-AC77-8DC56655DE25}">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以太网采用最简单的随机接入。</a:t>
          </a:r>
          <a:endParaRPr lang="zh-CN" altLang="en-US" sz="1600" b="1" dirty="0">
            <a:latin typeface="微软雅黑" panose="020B0503020204020204" pitchFamily="34" charset="-122"/>
            <a:ea typeface="微软雅黑" panose="020B0503020204020204" pitchFamily="34" charset="-122"/>
          </a:endParaRPr>
        </a:p>
      </dgm:t>
    </dgm:pt>
    <dgm:pt modelId="{44393429-9FEA-41FC-9460-EE4061EC3C8F}" type="parTrans" cxnId="{1141F3DF-C711-4D48-9CE7-A488451BDA01}">
      <dgm:prSet/>
      <dgm:spPr/>
      <dgm:t>
        <a:bodyPr/>
        <a:lstStyle/>
        <a:p>
          <a:endParaRPr lang="zh-CN" altLang="en-US"/>
        </a:p>
      </dgm:t>
    </dgm:pt>
    <dgm:pt modelId="{F5368824-92C1-4D9E-AB74-3319C6317F2D}" type="sibTrans" cxnId="{1141F3DF-C711-4D48-9CE7-A488451BDA01}">
      <dgm:prSet/>
      <dgm:spPr/>
      <dgm:t>
        <a:bodyPr/>
        <a:lstStyle/>
        <a:p>
          <a:endParaRPr lang="zh-CN" altLang="en-US"/>
        </a:p>
      </dgm:t>
    </dgm:pt>
    <dgm:pt modelId="{47F9F22B-E4CE-49CC-8AD5-F7DDB9797057}">
      <dgm:prSet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协议减少冲突发生的概率。</a:t>
          </a:r>
          <a:endParaRPr lang="zh-CN" altLang="en-US" sz="1600" b="1" dirty="0">
            <a:latin typeface="微软雅黑" panose="020B0503020204020204" pitchFamily="34" charset="-122"/>
            <a:ea typeface="微软雅黑" panose="020B0503020204020204" pitchFamily="34" charset="-122"/>
          </a:endParaRPr>
        </a:p>
      </dgm:t>
    </dgm:pt>
    <dgm:pt modelId="{18B6DC75-4E1D-422C-BE2D-E83930CC0AF5}" type="parTrans" cxnId="{70F06C26-AD3B-4C0A-8AAF-108DC156DB05}">
      <dgm:prSet/>
      <dgm:spPr/>
      <dgm:t>
        <a:bodyPr/>
        <a:lstStyle/>
        <a:p>
          <a:endParaRPr lang="zh-CN" altLang="en-US"/>
        </a:p>
      </dgm:t>
    </dgm:pt>
    <dgm:pt modelId="{EDB25EB7-5941-4B33-9159-A506803AC255}" type="sibTrans" cxnId="{70F06C26-AD3B-4C0A-8AAF-108DC156DB05}">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t>
        <a:bodyPr/>
        <a:lstStyle/>
        <a:p>
          <a:endParaRPr lang="zh-CN" altLang="en-US"/>
        </a:p>
      </dgm:t>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t>
        <a:bodyPr/>
        <a:lstStyle/>
        <a:p>
          <a:endParaRPr lang="zh-CN" altLang="en-US"/>
        </a:p>
      </dgm:t>
    </dgm:pt>
    <dgm:pt modelId="{F75CC956-7E04-492A-912D-FC34FFB91C97}" type="pres">
      <dgm:prSet presAssocID="{C3415912-6BFA-43BA-B0BE-472A84C43443}" presName="textNode" presStyleLbl="bgShp" presStyleIdx="0" presStyleCnt="2"/>
      <dgm:spPr/>
      <dgm:t>
        <a:bodyPr/>
        <a:lstStyle/>
        <a:p>
          <a:endParaRPr lang="zh-CN" altLang="en-US"/>
        </a:p>
      </dgm:t>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t>
        <a:bodyPr/>
        <a:lstStyle/>
        <a:p>
          <a:endParaRPr lang="zh-CN" altLang="en-US"/>
        </a:p>
      </dgm:t>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t>
        <a:bodyPr/>
        <a:lstStyle/>
        <a:p>
          <a:endParaRPr lang="zh-CN" altLang="en-US"/>
        </a:p>
      </dgm:t>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t>
        <a:bodyPr/>
        <a:lstStyle/>
        <a:p>
          <a:endParaRPr lang="zh-CN" altLang="en-US"/>
        </a:p>
      </dgm:t>
    </dgm:pt>
    <dgm:pt modelId="{4998B580-DF37-45D3-BBDA-B2B85FE9A112}" type="pres">
      <dgm:prSet presAssocID="{EA7E0DEF-8E31-46A1-8BBF-59B1595A8275}" presName="textNode" presStyleLbl="bgShp" presStyleIdx="1" presStyleCnt="2"/>
      <dgm:spPr/>
      <dgm:t>
        <a:bodyPr/>
        <a:lstStyle/>
        <a:p>
          <a:endParaRPr lang="zh-CN" altLang="en-US"/>
        </a:p>
      </dgm:t>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t>
        <a:bodyPr/>
        <a:lstStyle/>
        <a:p>
          <a:endParaRPr lang="zh-CN" altLang="en-US"/>
        </a:p>
      </dgm:t>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t>
        <a:bodyPr/>
        <a:lstStyle/>
        <a:p>
          <a:endParaRPr lang="zh-CN" altLang="en-US"/>
        </a:p>
      </dgm:t>
    </dgm:pt>
  </dgm:ptLst>
  <dgm:cxnLst>
    <dgm:cxn modelId="{210D98AC-0117-4B9C-8872-01F2E95AD1F0}" type="presOf" srcId="{3C67F560-D67B-48BB-827D-06E36A44522A}" destId="{D183681B-6788-4510-8244-33ABDB9FA7A6}" srcOrd="0" destOrd="0" presId="urn:microsoft.com/office/officeart/2005/8/layout/lProcess2"/>
    <dgm:cxn modelId="{6C7C8955-AEC1-4FCE-B432-0E3F1C0E16A2}" type="presOf" srcId="{47F9F22B-E4CE-49CC-8AD5-F7DDB9797057}" destId="{33ECD6FF-F077-4874-B06E-403BF190822C}" srcOrd="0" destOrd="0" presId="urn:microsoft.com/office/officeart/2005/8/layout/lProcess2"/>
    <dgm:cxn modelId="{728B4ED7-2032-459C-ACF0-19134C7FD833}" type="presOf" srcId="{CFAC7329-3741-4C0E-A67D-ED7BCFA4EB35}" destId="{8F53F22D-2D58-4C71-BDAA-873CB882D5F3}" srcOrd="0" destOrd="0" presId="urn:microsoft.com/office/officeart/2005/8/layout/lProcess2"/>
    <dgm:cxn modelId="{B869C928-3616-4986-A87F-F816AB638D6F}" srcId="{CFAC7329-3741-4C0E-A67D-ED7BCFA4EB35}" destId="{EA7E0DEF-8E31-46A1-8BBF-59B1595A8275}" srcOrd="1" destOrd="0" parTransId="{C2A1B27B-E137-4975-922B-C6D522DA155A}" sibTransId="{6766F69F-049F-4D92-BA7F-91106E33B26A}"/>
    <dgm:cxn modelId="{949ECB46-AD1B-406F-818E-5DD7F5F78998}" srcId="{CFAC7329-3741-4C0E-A67D-ED7BCFA4EB35}" destId="{C3415912-6BFA-43BA-B0BE-472A84C43443}" srcOrd="0" destOrd="0" parTransId="{26D7D0C8-7A9E-4BDC-A8E7-283557320225}" sibTransId="{BC7FB8C0-759E-4CAC-B09E-84355EA0FAA4}"/>
    <dgm:cxn modelId="{70F06C26-AD3B-4C0A-8AAF-108DC156DB05}" srcId="{EA7E0DEF-8E31-46A1-8BBF-59B1595A8275}" destId="{47F9F22B-E4CE-49CC-8AD5-F7DDB9797057}" srcOrd="1" destOrd="0" parTransId="{18B6DC75-4E1D-422C-BE2D-E83930CC0AF5}" sibTransId="{EDB25EB7-5941-4B33-9159-A506803AC255}"/>
    <dgm:cxn modelId="{FD010EAE-F711-439C-94AF-68D5FFB3A4BC}" type="presOf" srcId="{EA7E0DEF-8E31-46A1-8BBF-59B1595A8275}" destId="{4998B580-DF37-45D3-BBDA-B2B85FE9A112}" srcOrd="1"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4938A2C8-8F26-44C3-B657-B10E764D9DD5}" type="presOf" srcId="{EA7E0DEF-8E31-46A1-8BBF-59B1595A8275}" destId="{7585489D-9D2F-4D31-9D4C-5AB50C9A29FA}"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222EBBC2-39C2-485E-8654-609B1A8BA243}" type="presOf" srcId="{C3415912-6BFA-43BA-B0BE-472A84C43443}" destId="{5CCE0585-D949-4566-BF76-D02D180BBC12}" srcOrd="0" destOrd="0" presId="urn:microsoft.com/office/officeart/2005/8/layout/lProcess2"/>
    <dgm:cxn modelId="{FB6FD507-77CC-4ED2-84F7-461EA49771E2}" type="presOf" srcId="{C3415912-6BFA-43BA-B0BE-472A84C43443}" destId="{F75CC956-7E04-492A-912D-FC34FFB91C97}" srcOrd="1" destOrd="0" presId="urn:microsoft.com/office/officeart/2005/8/layout/lProcess2"/>
    <dgm:cxn modelId="{9054E268-1B08-40B7-AEE4-DB6D9104DD40}" srcId="{C3415912-6BFA-43BA-B0BE-472A84C43443}" destId="{3C67F560-D67B-48BB-827D-06E36A44522A}" srcOrd="0" destOrd="0" parTransId="{2A16A0A4-8D09-4ECB-A864-FEDD60939668}" sibTransId="{B2FCA8E6-EB9F-4F72-8BA3-6056C684A9E4}"/>
    <dgm:cxn modelId="{4885A6CA-12A8-4D9D-BDAF-7F48A159AD45}" type="presOf" srcId="{D52BF3F9-9ABA-4241-AC77-8DC56655DE25}" destId="{2308D4B3-8A94-4F01-A1CD-6D3FE0E6B3D3}" srcOrd="0"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814DDA82-02C9-4ADF-8722-1E1CBBD0D5CE}">
      <dgm:prSet phldrT="[文本]" custT="1"/>
      <dgm:spPr/>
      <dgm:t>
        <a:bodyPr/>
        <a:lstStyle/>
        <a:p>
          <a:r>
            <a:rPr lang="zh-CN" altLang="zh-CN" sz="1800" b="1" dirty="0" smtClean="0">
              <a:latin typeface="微软雅黑" panose="020B0503020204020204" pitchFamily="34" charset="-122"/>
              <a:ea typeface="微软雅黑" panose="020B0503020204020204" pitchFamily="34" charset="-122"/>
            </a:rPr>
            <a:t>单播 </a:t>
          </a:r>
          <a:r>
            <a:rPr lang="en-US" altLang="zh-CN" sz="1800" b="1" dirty="0" smtClean="0">
              <a:latin typeface="微软雅黑" panose="020B0503020204020204" pitchFamily="34" charset="-122"/>
              <a:ea typeface="微软雅黑" panose="020B0503020204020204" pitchFamily="34" charset="-122"/>
            </a:rPr>
            <a:t>(unicast) </a:t>
          </a:r>
          <a:r>
            <a:rPr lang="zh-CN" altLang="zh-CN" sz="1800" b="1" dirty="0" smtClean="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type="par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type="sib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smtClean="0">
              <a:latin typeface="微软雅黑" panose="020B0503020204020204" pitchFamily="34" charset="-122"/>
              <a:ea typeface="微软雅黑" panose="020B0503020204020204" pitchFamily="34" charset="-122"/>
            </a:rPr>
            <a:t>“发往本站的帧”包括以下 </a:t>
          </a:r>
          <a:r>
            <a:rPr lang="en-US" altLang="zh-CN" sz="1800" b="1" dirty="0" smtClean="0">
              <a:latin typeface="微软雅黑" panose="020B0503020204020204" pitchFamily="34" charset="-122"/>
              <a:ea typeface="微软雅黑" panose="020B0503020204020204" pitchFamily="34" charset="-122"/>
            </a:rPr>
            <a:t>3 </a:t>
          </a:r>
          <a:r>
            <a:rPr lang="zh-CN" altLang="en-US" sz="1800" b="1" dirty="0" smtClean="0">
              <a:latin typeface="微软雅黑" panose="020B0503020204020204" pitchFamily="34" charset="-122"/>
              <a:ea typeface="微软雅黑" panose="020B0503020204020204" pitchFamily="34" charset="-122"/>
            </a:rPr>
            <a:t>种帧： </a:t>
          </a:r>
          <a:endParaRPr lang="zh-CN" altLang="en-US" sz="1800" b="1" dirty="0">
            <a:latin typeface="微软雅黑" panose="020B0503020204020204" pitchFamily="34" charset="-122"/>
            <a:ea typeface="微软雅黑" panose="020B0503020204020204" pitchFamily="34" charset="-122"/>
          </a:endParaRPr>
        </a:p>
      </dgm:t>
    </dgm:pt>
    <dgm:pt modelId="{655199EF-37C3-4D4B-951C-30B68E8B9B33}" type="sib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type="par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smtClean="0">
              <a:latin typeface="微软雅黑" panose="020B0503020204020204" pitchFamily="34" charset="-122"/>
              <a:ea typeface="微软雅黑" panose="020B0503020204020204" pitchFamily="34" charset="-122"/>
            </a:rPr>
            <a:t>广播 </a:t>
          </a:r>
          <a:r>
            <a:rPr lang="en-US" altLang="zh-CN" sz="1800" b="1" dirty="0" smtClean="0">
              <a:latin typeface="微软雅黑" panose="020B0503020204020204" pitchFamily="34" charset="-122"/>
              <a:ea typeface="微软雅黑" panose="020B0503020204020204" pitchFamily="34" charset="-122"/>
            </a:rPr>
            <a:t>(broadcast) </a:t>
          </a:r>
          <a:r>
            <a:rPr lang="zh-CN" altLang="zh-CN" sz="1800" b="1" dirty="0" smtClean="0">
              <a:latin typeface="微软雅黑" panose="020B0503020204020204" pitchFamily="34" charset="-122"/>
              <a:ea typeface="微软雅黑" panose="020B0503020204020204" pitchFamily="34" charset="-122"/>
            </a:rPr>
            <a:t>帧（一对全体）</a:t>
          </a:r>
        </a:p>
      </dgm:t>
    </dgm:pt>
    <dgm:pt modelId="{F7BAAF36-FE67-4405-9685-739F3659DB5F}" type="parTrans" cxnId="{E6D0FBD8-DDF4-4266-9A45-2EC5E574CAB6}">
      <dgm:prSet/>
      <dgm:spPr/>
      <dgm:t>
        <a:bodyPr/>
        <a:lstStyle/>
        <a:p>
          <a:endParaRPr lang="zh-CN" altLang="en-US"/>
        </a:p>
      </dgm:t>
    </dgm:pt>
    <dgm:pt modelId="{1EC0D9CC-79C7-4C3D-A786-B40C14115161}" type="sibTrans" cxnId="{E6D0FBD8-DDF4-4266-9A45-2EC5E574CAB6}">
      <dgm:prSet/>
      <dgm:spPr/>
      <dgm:t>
        <a:bodyPr/>
        <a:lstStyle/>
        <a:p>
          <a:endParaRPr lang="zh-CN" altLang="en-US"/>
        </a:p>
      </dgm:t>
    </dgm:pt>
    <dgm:pt modelId="{386FF01E-390A-44A6-A66D-EE71BD678925}">
      <dgm:prSet custT="1"/>
      <dgm:spPr/>
      <dgm:t>
        <a:bodyPr/>
        <a:lstStyle/>
        <a:p>
          <a:r>
            <a:rPr lang="zh-CN" altLang="zh-CN" sz="1800" b="1" dirty="0" smtClean="0">
              <a:latin typeface="微软雅黑" panose="020B0503020204020204" pitchFamily="34" charset="-122"/>
              <a:ea typeface="微软雅黑" panose="020B0503020204020204" pitchFamily="34" charset="-122"/>
            </a:rPr>
            <a:t>多播 </a:t>
          </a:r>
          <a:r>
            <a:rPr lang="en-US" altLang="zh-CN" sz="1800" b="1" dirty="0" smtClean="0">
              <a:latin typeface="微软雅黑" panose="020B0503020204020204" pitchFamily="34" charset="-122"/>
              <a:ea typeface="微软雅黑" panose="020B0503020204020204" pitchFamily="34" charset="-122"/>
            </a:rPr>
            <a:t>(multicast) </a:t>
          </a:r>
          <a:r>
            <a:rPr lang="zh-CN" altLang="zh-CN" sz="1800" b="1" dirty="0" smtClean="0">
              <a:latin typeface="微软雅黑" panose="020B0503020204020204" pitchFamily="34" charset="-122"/>
              <a:ea typeface="微软雅黑" panose="020B0503020204020204" pitchFamily="34" charset="-122"/>
            </a:rPr>
            <a:t>帧（一对多）</a:t>
          </a:r>
        </a:p>
      </dgm:t>
    </dgm:pt>
    <dgm:pt modelId="{91B801CD-97E8-439B-AA5E-04C754F0DB58}" type="parTrans" cxnId="{3D06C642-BE45-46D0-A4D5-343FDA0F1C04}">
      <dgm:prSet/>
      <dgm:spPr/>
      <dgm:t>
        <a:bodyPr/>
        <a:lstStyle/>
        <a:p>
          <a:endParaRPr lang="zh-CN" altLang="en-US"/>
        </a:p>
      </dgm:t>
    </dgm:pt>
    <dgm:pt modelId="{8A64F0E4-6D3F-4682-8767-B036188D4E64}" type="sibTrans" cxnId="{3D06C642-BE45-46D0-A4D5-343FDA0F1C04}">
      <dgm:prSet/>
      <dgm:spPr/>
      <dgm:t>
        <a:bodyPr/>
        <a:lstStyle/>
        <a:p>
          <a:endParaRPr lang="zh-CN" altLang="en-US"/>
        </a:p>
      </dgm:t>
    </dgm:pt>
    <dgm:pt modelId="{7005B1A2-4915-4249-B479-F76E326A33A1}">
      <dgm:prSet custT="1"/>
      <dgm:spPr/>
      <dgm:t>
        <a:bodyPr/>
        <a:lstStyle/>
        <a:p>
          <a:endParaRPr lang="zh-CN" altLang="zh-CN" sz="1800" b="1" dirty="0" smtClean="0">
            <a:latin typeface="微软雅黑" panose="020B0503020204020204" pitchFamily="34" charset="-122"/>
            <a:ea typeface="微软雅黑" panose="020B0503020204020204" pitchFamily="34" charset="-122"/>
          </a:endParaRPr>
        </a:p>
      </dgm:t>
    </dgm:pt>
    <dgm:pt modelId="{E346561B-5429-41D5-AB9F-51E409A03B3D}" type="parTrans" cxnId="{F569808E-F0DD-4D5D-9813-079ED3F58845}">
      <dgm:prSet/>
      <dgm:spPr/>
      <dgm:t>
        <a:bodyPr/>
        <a:lstStyle/>
        <a:p>
          <a:endParaRPr lang="zh-CN" altLang="en-US"/>
        </a:p>
      </dgm:t>
    </dgm:pt>
    <dgm:pt modelId="{DD924269-C999-418F-BACE-8AF6966A5AED}" type="sibTrans" cxnId="{F569808E-F0DD-4D5D-9813-079ED3F58845}">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t>
        <a:bodyPr/>
        <a:lstStyle/>
        <a:p>
          <a:endParaRPr lang="zh-CN" altLang="en-US"/>
        </a:p>
      </dgm:t>
    </dgm:pt>
    <dgm:pt modelId="{FCBF3E09-C6D2-4B4D-8FF3-4B7A8731524F}" type="pres">
      <dgm:prSet presAssocID="{E81E2DF3-F714-4132-99E0-7B247481705A}" presName="parentText" presStyleLbl="node1" presStyleIdx="0" presStyleCnt="1">
        <dgm:presLayoutVars>
          <dgm:chMax val="0"/>
          <dgm:bulletEnabled val="1"/>
        </dgm:presLayoutVars>
      </dgm:prSet>
      <dgm:spPr/>
      <dgm:t>
        <a:bodyPr/>
        <a:lstStyle/>
        <a:p>
          <a:endParaRPr lang="zh-CN" altLang="en-US"/>
        </a:p>
      </dgm:t>
    </dgm:pt>
    <dgm:pt modelId="{1F13495D-0B08-4550-9742-9E4B2CBA3D51}" type="pres">
      <dgm:prSet presAssocID="{E81E2DF3-F714-4132-99E0-7B247481705A}" presName="childText" presStyleLbl="revTx" presStyleIdx="0" presStyleCnt="1">
        <dgm:presLayoutVars>
          <dgm:bulletEnabled val="1"/>
        </dgm:presLayoutVars>
      </dgm:prSet>
      <dgm:spPr/>
      <dgm:t>
        <a:bodyPr/>
        <a:lstStyle/>
        <a:p>
          <a:endParaRPr lang="zh-CN" altLang="en-US"/>
        </a:p>
      </dgm:t>
    </dgm:pt>
  </dgm:ptLst>
  <dgm:cxnLst>
    <dgm:cxn modelId="{81779289-DA97-46ED-A707-02EC85C7D4CF}" type="presOf" srcId="{386FF01E-390A-44A6-A66D-EE71BD678925}" destId="{1F13495D-0B08-4550-9742-9E4B2CBA3D51}" srcOrd="0" destOrd="2" presId="urn:microsoft.com/office/officeart/2005/8/layout/vList2"/>
    <dgm:cxn modelId="{E6D0FBD8-DDF4-4266-9A45-2EC5E574CAB6}" srcId="{E81E2DF3-F714-4132-99E0-7B247481705A}" destId="{ABF2317D-AD3C-4AD9-AE85-DBE5729F1846}" srcOrd="1" destOrd="0" parTransId="{F7BAAF36-FE67-4405-9685-739F3659DB5F}" sibTransId="{1EC0D9CC-79C7-4C3D-A786-B40C14115161}"/>
    <dgm:cxn modelId="{3F0F825B-C835-44E7-8D0C-7EE8A3599830}" type="presOf" srcId="{60E09E93-5AB1-4261-AEAE-CB593B269BDB}" destId="{5D25DB41-AB17-40CD-A5C8-D74BBC46D094}" srcOrd="0" destOrd="0" presId="urn:microsoft.com/office/officeart/2005/8/layout/vList2"/>
    <dgm:cxn modelId="{B248C787-04BA-493A-9E5F-5675DBD70FFE}" type="presOf" srcId="{ABF2317D-AD3C-4AD9-AE85-DBE5729F1846}" destId="{1F13495D-0B08-4550-9742-9E4B2CBA3D51}" srcOrd="0" destOrd="1" presId="urn:microsoft.com/office/officeart/2005/8/layout/vList2"/>
    <dgm:cxn modelId="{4FC8115D-4049-4305-9653-B961D649BC02}" type="presOf" srcId="{E81E2DF3-F714-4132-99E0-7B247481705A}" destId="{FCBF3E09-C6D2-4B4D-8FF3-4B7A8731524F}" srcOrd="0" destOrd="0" presId="urn:microsoft.com/office/officeart/2005/8/layout/vList2"/>
    <dgm:cxn modelId="{0DEE3817-B42F-4773-8E6F-377F4BBF3650}" type="presOf" srcId="{814DDA82-02C9-4ADF-8722-1E1CBBD0D5CE}" destId="{1F13495D-0B08-4550-9742-9E4B2CBA3D51}" srcOrd="0" destOrd="0" presId="urn:microsoft.com/office/officeart/2005/8/layout/vList2"/>
    <dgm:cxn modelId="{F569808E-F0DD-4D5D-9813-079ED3F58845}" srcId="{E81E2DF3-F714-4132-99E0-7B247481705A}" destId="{7005B1A2-4915-4249-B479-F76E326A33A1}" srcOrd="3" destOrd="0" parTransId="{E346561B-5429-41D5-AB9F-51E409A03B3D}" sibTransId="{DD924269-C999-418F-BACE-8AF6966A5AED}"/>
    <dgm:cxn modelId="{3D06C642-BE45-46D0-A4D5-343FDA0F1C04}" srcId="{E81E2DF3-F714-4132-99E0-7B247481705A}" destId="{386FF01E-390A-44A6-A66D-EE71BD678925}" srcOrd="2" destOrd="0" parTransId="{91B801CD-97E8-439B-AA5E-04C754F0DB58}" sibTransId="{8A64F0E4-6D3F-4682-8767-B036188D4E64}"/>
    <dgm:cxn modelId="{ECF7CD60-75D6-4E7B-A722-F894DE16D276}" type="presOf" srcId="{7005B1A2-4915-4249-B479-F76E326A33A1}" destId="{1F13495D-0B08-4550-9742-9E4B2CBA3D51}" srcOrd="0" destOrd="3" presId="urn:microsoft.com/office/officeart/2005/8/layout/vList2"/>
    <dgm:cxn modelId="{5CD593E9-1844-4D8A-BA5C-5AAE0AE8B0A4}" srcId="{E81E2DF3-F714-4132-99E0-7B247481705A}" destId="{814DDA82-02C9-4ADF-8722-1E1CBBD0D5CE}" srcOrd="0" destOrd="0" parTransId="{5431ADCE-8D4B-49DA-B071-51C35FDB9551}" sibTransId="{24F1CDB1-D5B6-4328-B5C2-8A9757ED04D5}"/>
    <dgm:cxn modelId="{22A407D0-AE68-432F-86AA-AE9841E075D6}" srcId="{60E09E93-5AB1-4261-AEAE-CB593B269BDB}" destId="{E81E2DF3-F714-4132-99E0-7B247481705A}" srcOrd="0" destOrd="0" parTransId="{92C60B28-42D6-4C66-936B-EE0A71B910CF}" sibTransId="{655199EF-37C3-4D4B-951C-30B68E8B9B33}"/>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网桥</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88BDFA9A-37DB-4F5E-803F-36858AF92B53}" type="par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type="sib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9FF74A6E-8CAC-4097-BF5F-980512A618B4}" type="par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type="sib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dirty="0">
            <a:solidFill>
              <a:srgbClr val="000099"/>
            </a:solidFill>
            <a:latin typeface="微软雅黑" panose="020B0503020204020204" pitchFamily="34" charset="-122"/>
            <a:ea typeface="微软雅黑" panose="020B0503020204020204" pitchFamily="34" charset="-122"/>
          </a:endParaRPr>
        </a:p>
      </dgm:t>
    </dgm:pt>
    <dgm:pt modelId="{6BC136E0-9821-4AF8-88BF-F27F534C7EEF}" type="par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type="sib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3CDDBB60-C89F-4A41-A453-3CA57823F549}" type="par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type="sib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根据 </a:t>
          </a:r>
          <a:r>
            <a:rPr lang="en-US" altLang="en-US"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dirty="0">
            <a:latin typeface="微软雅黑" panose="020B0503020204020204" pitchFamily="34" charset="-122"/>
            <a:ea typeface="微软雅黑" panose="020B0503020204020204" pitchFamily="34" charset="-122"/>
          </a:endParaRPr>
        </a:p>
      </dgm:t>
    </dgm:pt>
    <dgm:pt modelId="{D7B48A78-DEB0-4EDB-90B4-146D17F1650B}" type="parTrans" cxnId="{0059E5B1-A948-4057-BDA0-098347C66CE4}">
      <dgm:prSet/>
      <dgm:spPr/>
      <dgm:t>
        <a:bodyPr/>
        <a:lstStyle/>
        <a:p>
          <a:endParaRPr lang="zh-CN" altLang="en-US"/>
        </a:p>
      </dgm:t>
    </dgm:pt>
    <dgm:pt modelId="{A6B9A87C-0357-4A4A-95E8-7C8F56560CD6}" type="sibTrans" cxnId="{0059E5B1-A948-4057-BDA0-098347C66CE4}">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可明显地提高以太网的性能。</a:t>
          </a:r>
          <a:endParaRPr lang="zh-CN" altLang="en-US" sz="2000" b="1" dirty="0">
            <a:latin typeface="微软雅黑" panose="020B0503020204020204" pitchFamily="34" charset="-122"/>
            <a:ea typeface="微软雅黑" panose="020B0503020204020204" pitchFamily="34" charset="-122"/>
          </a:endParaRPr>
        </a:p>
      </dgm:t>
    </dgm:pt>
    <dgm:pt modelId="{26E9EE1F-97A9-47B9-8B5D-92A6BE25297A}" type="parTrans" cxnId="{145DE3B4-3E47-4A3B-8525-0AE54736F53F}">
      <dgm:prSet/>
      <dgm:spPr/>
      <dgm:t>
        <a:bodyPr/>
        <a:lstStyle/>
        <a:p>
          <a:endParaRPr lang="zh-CN" altLang="en-US"/>
        </a:p>
      </dgm:t>
    </dgm:pt>
    <dgm:pt modelId="{687FEC73-C92A-4C08-AF12-D730BE1878A2}" type="sibTrans" cxnId="{145DE3B4-3E47-4A3B-8525-0AE54736F53F}">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多端口的网桥。</a:t>
          </a:r>
          <a:endParaRPr lang="zh-CN" altLang="en-US" sz="2000" b="1" dirty="0">
            <a:latin typeface="微软雅黑" panose="020B0503020204020204" pitchFamily="34" charset="-122"/>
            <a:ea typeface="微软雅黑" panose="020B0503020204020204" pitchFamily="34" charset="-122"/>
          </a:endParaRPr>
        </a:p>
      </dgm:t>
    </dgm:pt>
    <dgm:pt modelId="{4EF3C34F-B5CA-4734-9D3C-574CB54A5FC8}" type="parTrans" cxnId="{E46C9F91-678A-4C9D-B0BF-C806F52D9990}">
      <dgm:prSet/>
      <dgm:spPr/>
      <dgm:t>
        <a:bodyPr/>
        <a:lstStyle/>
        <a:p>
          <a:endParaRPr lang="zh-CN" altLang="en-US"/>
        </a:p>
      </dgm:t>
    </dgm:pt>
    <dgm:pt modelId="{459714D1-69EB-492E-9AF1-96D91B7CAC59}" type="sibTrans" cxnId="{E46C9F91-678A-4C9D-B0BF-C806F52D9990}">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t>
        <a:bodyPr/>
        <a:lstStyle/>
        <a:p>
          <a:endParaRPr lang="zh-CN" altLang="en-US"/>
        </a:p>
      </dgm:t>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t>
        <a:bodyPr/>
        <a:lstStyle/>
        <a:p>
          <a:endParaRPr lang="zh-CN" altLang="en-US"/>
        </a:p>
      </dgm:t>
    </dgm:pt>
    <dgm:pt modelId="{CD1D3161-44F0-46C8-9775-F9F619010D1C}" type="pres">
      <dgm:prSet presAssocID="{6FBF0F2B-6D0C-470E-9DD6-ED4327E19036}" presName="descendantText" presStyleLbl="alignAccFollowNode1" presStyleIdx="0" presStyleCnt="2" custScaleX="110167">
        <dgm:presLayoutVars>
          <dgm:bulletEnabled val="1"/>
        </dgm:presLayoutVars>
      </dgm:prSet>
      <dgm:spPr/>
      <dgm:t>
        <a:bodyPr/>
        <a:lstStyle/>
        <a:p>
          <a:endParaRPr lang="zh-CN" altLang="en-US"/>
        </a:p>
      </dgm:t>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t>
        <a:bodyPr/>
        <a:lstStyle/>
        <a:p>
          <a:endParaRPr lang="zh-CN" altLang="en-US"/>
        </a:p>
      </dgm:t>
    </dgm:pt>
    <dgm:pt modelId="{49D409B5-470A-4824-A486-F28F43FEC9BC}" type="pres">
      <dgm:prSet presAssocID="{0EA28F79-6C66-41FE-8EEA-7BA2A33C4C1F}" presName="descendantText" presStyleLbl="alignAccFollowNode1" presStyleIdx="1" presStyleCnt="2" custScaleX="110167">
        <dgm:presLayoutVars>
          <dgm:bulletEnabled val="1"/>
        </dgm:presLayoutVars>
      </dgm:prSet>
      <dgm:spPr/>
      <dgm:t>
        <a:bodyPr/>
        <a:lstStyle/>
        <a:p>
          <a:endParaRPr lang="zh-CN" altLang="en-US"/>
        </a:p>
      </dgm:t>
    </dgm:pt>
  </dgm:ptLst>
  <dgm:cxnLst>
    <dgm:cxn modelId="{F7D5F396-DB31-41D8-8AA3-D46BE1E69D9A}" type="presOf" srcId="{CCF474DB-4B52-4B17-8863-D5594EEB30F4}" destId="{49D409B5-470A-4824-A486-F28F43FEC9BC}" srcOrd="0" destOrd="2" presId="urn:microsoft.com/office/officeart/2005/8/layout/vList5"/>
    <dgm:cxn modelId="{60FFE8D7-693C-4210-A06C-B45306C8DC48}" srcId="{0EA28F79-6C66-41FE-8EEA-7BA2A33C4C1F}" destId="{508E7C3E-5AAC-4C93-8613-7B550324E44B}" srcOrd="0" destOrd="0" parTransId="{3CDDBB60-C89F-4A41-A453-3CA57823F549}" sibTransId="{AD349BA6-01D1-498C-9A8E-6D50ABB32740}"/>
    <dgm:cxn modelId="{AFAF0979-7DDA-44A4-989A-A1CC45DA5A15}" type="presOf" srcId="{B6984FD9-D334-4A52-823F-25C182ED128B}" destId="{49D409B5-470A-4824-A486-F28F43FEC9BC}" srcOrd="0" destOrd="1" presId="urn:microsoft.com/office/officeart/2005/8/layout/vList5"/>
    <dgm:cxn modelId="{F83CFA0F-D71B-4951-87AB-35C9A3566FC9}" type="presOf" srcId="{10A4438E-047E-4453-A74F-8BBAE67749BE}" destId="{CD1D3161-44F0-46C8-9775-F9F619010D1C}"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37FA9762-D989-4850-9B32-CCE71EA5FE64}" type="presOf" srcId="{0EA28F79-6C66-41FE-8EEA-7BA2A33C4C1F}" destId="{E226D937-2558-4357-B724-B830C97D69FA}" srcOrd="0" destOrd="0" presId="urn:microsoft.com/office/officeart/2005/8/layout/vList5"/>
    <dgm:cxn modelId="{EAFBFE3B-4024-474C-A029-9E0DB22BD2F4}" type="presOf" srcId="{508E7C3E-5AAC-4C93-8613-7B550324E44B}" destId="{49D409B5-470A-4824-A486-F28F43FEC9BC}" srcOrd="0" destOrd="0" presId="urn:microsoft.com/office/officeart/2005/8/layout/vList5"/>
    <dgm:cxn modelId="{236BF05C-B0D3-4D96-B6CF-CADF31483E55}" srcId="{6FBF0F2B-6D0C-470E-9DD6-ED4327E19036}" destId="{10A4438E-047E-4453-A74F-8BBAE67749BE}" srcOrd="0" destOrd="0" parTransId="{9FF74A6E-8CAC-4097-BF5F-980512A618B4}" sibTransId="{D63E8B67-C16E-4E14-8DC0-DFFE8C0FF7CB}"/>
    <dgm:cxn modelId="{9F9E1816-7136-4EAD-AC7B-9FC12B651495}" srcId="{A26E1E43-DC77-4DF5-97A7-BE8297102B40}" destId="{6FBF0F2B-6D0C-470E-9DD6-ED4327E19036}" srcOrd="0" destOrd="0" parTransId="{88BDFA9A-37DB-4F5E-803F-36858AF92B53}" sibTransId="{076E0799-1C77-48E7-9F8F-2029D02A2294}"/>
    <dgm:cxn modelId="{DF1FA171-AFF5-4AAA-9D90-F26069DEEC5D}" type="presOf" srcId="{6FBF0F2B-6D0C-470E-9DD6-ED4327E19036}" destId="{B903DF94-6FEE-4401-9797-6C1F42B1C9CC}" srcOrd="0" destOrd="0" presId="urn:microsoft.com/office/officeart/2005/8/layout/vList5"/>
    <dgm:cxn modelId="{145DE3B4-3E47-4A3B-8525-0AE54736F53F}" srcId="{0EA28F79-6C66-41FE-8EEA-7BA2A33C4C1F}" destId="{CCF474DB-4B52-4B17-8863-D5594EEB30F4}" srcOrd="2" destOrd="0" parTransId="{26E9EE1F-97A9-47B9-8B5D-92A6BE25297A}" sibTransId="{687FEC73-C92A-4C08-AF12-D730BE1878A2}"/>
    <dgm:cxn modelId="{B9577611-7E7C-46DA-9037-70DF80DEC04E}" srcId="{A26E1E43-DC77-4DF5-97A7-BE8297102B40}" destId="{0EA28F79-6C66-41FE-8EEA-7BA2A33C4C1F}" srcOrd="1" destOrd="0" parTransId="{6BC136E0-9821-4AF8-88BF-F27F534C7EEF}" sibTransId="{CA98B8E7-1B61-4028-8C74-2FCF2DACC316}"/>
    <dgm:cxn modelId="{E46C9F91-678A-4C9D-B0BF-C806F52D9990}" srcId="{0EA28F79-6C66-41FE-8EEA-7BA2A33C4C1F}" destId="{B6984FD9-D334-4A52-823F-25C182ED128B}" srcOrd="1" destOrd="0" parTransId="{4EF3C34F-B5CA-4734-9D3C-574CB54A5FC8}" sibTransId="{459714D1-69EB-492E-9AF1-96D91B7CAC59}"/>
    <dgm:cxn modelId="{0059E5B1-A948-4057-BDA0-098347C66CE4}" srcId="{6FBF0F2B-6D0C-470E-9DD6-ED4327E19036}" destId="{3D7A24BD-CC73-4BA6-95AB-A6BEC47ABE9C}" srcOrd="1" destOrd="0" parTransId="{D7B48A78-DEB0-4EDB-90B4-146D17F1650B}" sibTransId="{A6B9A87C-0357-4A4A-95E8-7C8F56560CD6}"/>
    <dgm:cxn modelId="{328E1074-5789-4D41-8FEE-CDC1DF8C4C74}" type="presOf" srcId="{A26E1E43-DC77-4DF5-97A7-BE8297102B40}" destId="{52B1A874-96A1-4E35-B958-0A7974A8C513}" srcOrd="0" destOrd="0" presId="urn:microsoft.com/office/officeart/2005/8/layout/vList5"/>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早期</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9270F241-DEC4-45A1-8F48-2E8EE913E24D}" type="par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type="sib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采用无源的总线结构。</a:t>
          </a:r>
          <a:endParaRPr lang="zh-CN" altLang="en-US" sz="1600" b="1" dirty="0">
            <a:latin typeface="微软雅黑" panose="020B0503020204020204" pitchFamily="34" charset="-122"/>
            <a:ea typeface="微软雅黑" panose="020B0503020204020204" pitchFamily="34" charset="-122"/>
          </a:endParaRPr>
        </a:p>
      </dgm:t>
    </dgm:pt>
    <dgm:pt modelId="{1455E256-19AB-4BF8-88B2-38A6D002FD26}" type="par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type="sib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协议，以半双工方式工作。</a:t>
          </a:r>
          <a:endParaRPr lang="zh-CN" altLang="en-US" sz="1600" b="1" dirty="0">
            <a:latin typeface="微软雅黑" panose="020B0503020204020204" pitchFamily="34" charset="-122"/>
            <a:ea typeface="微软雅黑" panose="020B0503020204020204" pitchFamily="34" charset="-122"/>
          </a:endParaRPr>
        </a:p>
      </dgm:t>
    </dgm:pt>
    <dgm:pt modelId="{0B141FF8-619E-43C3-861C-D65B2AF7407B}" type="par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type="sib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现在</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ED485591-0D13-4BB0-ACA3-A60D1D638C8D}" type="par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type="sib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以太网交换机为中心的星形结构</a:t>
          </a:r>
          <a:endParaRPr lang="zh-CN" altLang="en-US" sz="1600" b="1" dirty="0">
            <a:latin typeface="微软雅黑" panose="020B0503020204020204" pitchFamily="34" charset="-122"/>
            <a:ea typeface="微软雅黑" panose="020B0503020204020204" pitchFamily="34" charset="-122"/>
          </a:endParaRPr>
        </a:p>
      </dgm:t>
    </dgm:pt>
    <dgm:pt modelId="{A9645F84-0C8B-412D-9939-024B1CD43472}" type="par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type="sib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不使用共享总线，没有碰撞问题，不使用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dirty="0">
            <a:latin typeface="微软雅黑" panose="020B0503020204020204" pitchFamily="34" charset="-122"/>
            <a:ea typeface="微软雅黑" panose="020B0503020204020204" pitchFamily="34" charset="-122"/>
          </a:endParaRPr>
        </a:p>
      </dgm:t>
    </dgm:pt>
    <dgm:pt modelId="{B61E462D-432B-487E-9ED1-CA5C6F17EB66}" type="par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type="sib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t>
        <a:bodyPr/>
        <a:lstStyle/>
        <a:p>
          <a:endParaRPr lang="zh-CN" altLang="en-US"/>
        </a:p>
      </dgm:t>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t>
        <a:bodyPr/>
        <a:lstStyle/>
        <a:p>
          <a:endParaRPr lang="zh-CN" altLang="en-US"/>
        </a:p>
      </dgm:t>
    </dgm:pt>
    <dgm:pt modelId="{0425CC3C-0CCB-4691-A203-BE5A451AB0E3}" type="pres">
      <dgm:prSet presAssocID="{40C0455D-1064-49E4-9A00-983B5767CA01}" presName="rootConnector" presStyleLbl="node1" presStyleIdx="0" presStyleCnt="2"/>
      <dgm:spPr/>
      <dgm:t>
        <a:bodyPr/>
        <a:lstStyle/>
        <a:p>
          <a:endParaRPr lang="zh-CN" altLang="en-US"/>
        </a:p>
      </dgm:t>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t>
        <a:bodyPr/>
        <a:lstStyle/>
        <a:p>
          <a:endParaRPr lang="zh-CN" altLang="en-US"/>
        </a:p>
      </dgm:t>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t>
        <a:bodyPr/>
        <a:lstStyle/>
        <a:p>
          <a:endParaRPr lang="zh-CN" altLang="en-US"/>
        </a:p>
      </dgm:t>
    </dgm:pt>
    <dgm:pt modelId="{CA079974-B685-4555-B2E2-4F39DD6E80BF}" type="pres">
      <dgm:prSet presAssocID="{0B141FF8-619E-43C3-861C-D65B2AF7407B}" presName="Name13" presStyleLbl="parChTrans1D2" presStyleIdx="1" presStyleCnt="4"/>
      <dgm:spPr/>
      <dgm:t>
        <a:bodyPr/>
        <a:lstStyle/>
        <a:p>
          <a:endParaRPr lang="zh-CN" altLang="en-US"/>
        </a:p>
      </dgm:t>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t>
        <a:bodyPr/>
        <a:lstStyle/>
        <a:p>
          <a:endParaRPr lang="zh-CN" altLang="en-US"/>
        </a:p>
      </dgm:t>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t>
        <a:bodyPr/>
        <a:lstStyle/>
        <a:p>
          <a:endParaRPr lang="zh-CN" altLang="en-US"/>
        </a:p>
      </dgm:t>
    </dgm:pt>
    <dgm:pt modelId="{B04C9F55-A052-4CA7-9658-B5BC6AF0C82A}" type="pres">
      <dgm:prSet presAssocID="{E3F0BA53-C6FA-410C-BBC4-1AC1D02879E4}" presName="rootConnector" presStyleLbl="node1" presStyleIdx="1" presStyleCnt="2"/>
      <dgm:spPr/>
      <dgm:t>
        <a:bodyPr/>
        <a:lstStyle/>
        <a:p>
          <a:endParaRPr lang="zh-CN" altLang="en-US"/>
        </a:p>
      </dgm:t>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t>
        <a:bodyPr/>
        <a:lstStyle/>
        <a:p>
          <a:endParaRPr lang="zh-CN" altLang="en-US"/>
        </a:p>
      </dgm:t>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t>
        <a:bodyPr/>
        <a:lstStyle/>
        <a:p>
          <a:endParaRPr lang="zh-CN" altLang="en-US"/>
        </a:p>
      </dgm:t>
    </dgm:pt>
    <dgm:pt modelId="{150860FB-44A7-4B9F-8034-51864D54BB4B}" type="pres">
      <dgm:prSet presAssocID="{B61E462D-432B-487E-9ED1-CA5C6F17EB66}" presName="Name13" presStyleLbl="parChTrans1D2" presStyleIdx="3" presStyleCnt="4"/>
      <dgm:spPr/>
      <dgm:t>
        <a:bodyPr/>
        <a:lstStyle/>
        <a:p>
          <a:endParaRPr lang="zh-CN" altLang="en-US"/>
        </a:p>
      </dgm:t>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t>
        <a:bodyPr/>
        <a:lstStyle/>
        <a:p>
          <a:endParaRPr lang="zh-CN" altLang="en-US"/>
        </a:p>
      </dgm:t>
    </dgm:pt>
  </dgm:ptLst>
  <dgm:cxnLst>
    <dgm:cxn modelId="{9CEB597B-C1CF-4FB4-B400-790E7F7523D9}" type="presOf" srcId="{52F70EC7-A9E3-4B72-B63F-A840A6D294D4}" destId="{36229D57-F712-4EBC-9B8C-05B74EB642B6}"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7EDADEB5-7972-47EC-A6D1-D857E7A5686D}" srcId="{E3F0BA53-C6FA-410C-BBC4-1AC1D02879E4}" destId="{52F70EC7-A9E3-4B72-B63F-A840A6D294D4}" srcOrd="0" destOrd="0" parTransId="{A9645F84-0C8B-412D-9939-024B1CD43472}" sibTransId="{E27C14EC-0644-4590-8A24-3CF9AA1E7052}"/>
    <dgm:cxn modelId="{18781BDE-274E-4806-B567-665833A09241}" srcId="{E3F0BA53-C6FA-410C-BBC4-1AC1D02879E4}" destId="{47DCDF8E-1547-4F7A-8491-8BC7A9CC6377}" srcOrd="1" destOrd="0" parTransId="{B61E462D-432B-487E-9ED1-CA5C6F17EB66}" sibTransId="{BB18B872-5B8D-4E4C-B0F1-DD7FBA2067F0}"/>
    <dgm:cxn modelId="{F64C3117-CF70-4429-91CD-12C70AB9B0B7}" srcId="{9CC27A94-954A-4481-B3F6-B83EA60541B3}" destId="{40C0455D-1064-49E4-9A00-983B5767CA01}" srcOrd="0" destOrd="0" parTransId="{9270F241-DEC4-45A1-8F48-2E8EE913E24D}" sibTransId="{5ED0F908-9F7D-4CFB-AD0A-9312A1B5543B}"/>
    <dgm:cxn modelId="{E8377A6C-21AA-4B9A-8261-180113802782}" type="presOf" srcId="{B61E462D-432B-487E-9ED1-CA5C6F17EB66}" destId="{150860FB-44A7-4B9F-8034-51864D54BB4B}"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3CB193C7-BCD2-4D40-82BD-E760890270DF}" type="presOf" srcId="{47DCDF8E-1547-4F7A-8491-8BC7A9CC6377}" destId="{ECA36131-525A-42DC-A052-C434DEDDC7FB}" srcOrd="0" destOrd="0" presId="urn:microsoft.com/office/officeart/2005/8/layout/hierarchy3"/>
    <dgm:cxn modelId="{59BEEB5B-2F36-473A-B9A2-625B0FA5431A}" type="presOf" srcId="{40C0455D-1064-49E4-9A00-983B5767CA01}" destId="{0425CC3C-0CCB-4691-A203-BE5A451AB0E3}" srcOrd="1" destOrd="0" presId="urn:microsoft.com/office/officeart/2005/8/layout/hierarchy3"/>
    <dgm:cxn modelId="{0D0BDD20-879A-45D5-B4CC-475FDF5F25B8}" type="presOf" srcId="{1455E256-19AB-4BF8-88B2-38A6D002FD26}" destId="{919FD86C-7BEC-4278-B7AD-1913682A2F37}" srcOrd="0" destOrd="0" presId="urn:microsoft.com/office/officeart/2005/8/layout/hierarchy3"/>
    <dgm:cxn modelId="{96F688E7-5334-454E-9EB5-36B21C3CAFD5}" srcId="{40C0455D-1064-49E4-9A00-983B5767CA01}" destId="{6DCB5387-8A23-4403-AA53-ED0AAC4F56E3}" srcOrd="0" destOrd="0" parTransId="{1455E256-19AB-4BF8-88B2-38A6D002FD26}" sibTransId="{D2DB5380-26FF-4C9B-BC9B-69ED9090CD8A}"/>
    <dgm:cxn modelId="{CD8AEAFE-4DC4-4BAA-AF5A-A365173EF378}" srcId="{40C0455D-1064-49E4-9A00-983B5767CA01}" destId="{C281F5AC-ACE7-413D-A360-E152D1ADBBA0}" srcOrd="1" destOrd="0" parTransId="{0B141FF8-619E-43C3-861C-D65B2AF7407B}" sibTransId="{E53734F9-9C96-4E12-AFBA-E5113155A612}"/>
    <dgm:cxn modelId="{D927FB32-BCD1-45FA-9F2B-B864F8424D5D}" type="presOf" srcId="{C281F5AC-ACE7-413D-A360-E152D1ADBBA0}" destId="{36FCCA39-B41D-47A5-A52E-DF17978138FB}" srcOrd="0" destOrd="0" presId="urn:microsoft.com/office/officeart/2005/8/layout/hierarchy3"/>
    <dgm:cxn modelId="{D336C69A-EC58-44DF-8D23-41F18260B332}" type="presOf" srcId="{A9645F84-0C8B-412D-9939-024B1CD43472}" destId="{C3CC8B47-F884-4F30-BCE7-1832CF640A69}"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BBB6E45E-A189-472D-A111-E0718EF1A02B}" type="presOf" srcId="{9CC27A94-954A-4481-B3F6-B83EA60541B3}" destId="{18108C2C-254F-4821-A52D-ABC4FFE4C654}" srcOrd="0" destOrd="0" presId="urn:microsoft.com/office/officeart/2005/8/layout/hierarchy3"/>
    <dgm:cxn modelId="{D2BC289E-E153-4E48-86D6-7B36CB35AB9D}" type="presOf" srcId="{6DCB5387-8A23-4403-AA53-ED0AAC4F56E3}" destId="{B13B4698-642A-467F-B72A-FD3C89710013}" srcOrd="0" destOrd="0" presId="urn:microsoft.com/office/officeart/2005/8/layout/hierarchy3"/>
    <dgm:cxn modelId="{09DC199B-93BA-47F5-A542-6E682305D5EB}" type="presOf" srcId="{E3F0BA53-C6FA-410C-BBC4-1AC1D02879E4}" destId="{D4267040-A3DC-45E3-9016-9C9CBF8A9C8F}" srcOrd="0" destOrd="0" presId="urn:microsoft.com/office/officeart/2005/8/layout/hierarchy3"/>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5A496ED4-914D-473E-B167-A03488A6A798}" type="par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type="sib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FC1F6C29-B248-4D27-8483-6FBEF4C09964}" type="par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type="sib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7BCD9CB7-11CD-408A-9D13-E0C0261A3AFB}" type="par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type="sib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0F25385-DE1A-44C7-878E-6797F5421568}" type="parTrans" cxnId="{0A5C9FFC-3EDC-4CB3-A3F0-6752C4FDDF42}">
      <dgm:prSet/>
      <dgm:spPr/>
      <dgm:t>
        <a:bodyPr/>
        <a:lstStyle/>
        <a:p>
          <a:endParaRPr lang="zh-CN" altLang="en-US">
            <a:solidFill>
              <a:schemeClr val="tx1"/>
            </a:solidFill>
          </a:endParaRPr>
        </a:p>
      </dgm:t>
    </dgm:pt>
    <dgm:pt modelId="{D33064F6-ACB6-4772-9009-6D745DAF31EF}" type="sibTrans" cxnId="{0A5C9FFC-3EDC-4CB3-A3F0-6752C4FDDF42}">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t>
        <a:bodyPr/>
        <a:lstStyle/>
        <a:p>
          <a:endParaRPr lang="zh-CN" altLang="en-US"/>
        </a:p>
      </dgm:t>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t>
        <a:bodyPr/>
        <a:lstStyle/>
        <a:p>
          <a:endParaRPr lang="zh-CN" altLang="en-US"/>
        </a:p>
      </dgm:t>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t>
        <a:bodyPr/>
        <a:lstStyle/>
        <a:p>
          <a:endParaRPr lang="zh-CN" altLang="en-US"/>
        </a:p>
      </dgm:t>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t>
        <a:bodyPr/>
        <a:lstStyle/>
        <a:p>
          <a:endParaRPr lang="zh-CN" altLang="en-US"/>
        </a:p>
      </dgm:t>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t>
        <a:bodyPr/>
        <a:lstStyle/>
        <a:p>
          <a:endParaRPr lang="zh-CN" altLang="en-US"/>
        </a:p>
      </dgm:t>
    </dgm:pt>
  </dgm:ptLst>
  <dgm:cxnLst>
    <dgm:cxn modelId="{0A5C9FFC-3EDC-4CB3-A3F0-6752C4FDDF42}" srcId="{9C4D550C-952F-41F3-8AFD-1A5114351F84}" destId="{70DF90B9-BB31-4832-9E88-471FA32447B7}" srcOrd="1" destOrd="0" parTransId="{10F25385-DE1A-44C7-878E-6797F5421568}" sibTransId="{D33064F6-ACB6-4772-9009-6D745DAF31EF}"/>
    <dgm:cxn modelId="{39FB5AF3-32C2-49BF-9A75-D17EAA83D1FF}" type="presOf" srcId="{70DF90B9-BB31-4832-9E88-471FA32447B7}" destId="{CC7DA71B-6517-4DAC-B756-9D99ECEF317E}" srcOrd="0" destOrd="0" presId="urn:microsoft.com/office/officeart/2008/layout/PictureAccentList"/>
    <dgm:cxn modelId="{CC8B0642-A782-4EBC-B070-8B9E797C7BBE}" srcId="{696ED680-18EC-43E7-B724-4EC3EAF692AF}" destId="{9C4D550C-952F-41F3-8AFD-1A5114351F84}" srcOrd="0" destOrd="0" parTransId="{5A496ED4-914D-473E-B167-A03488A6A798}" sibTransId="{24C9B543-4E31-455A-8177-B38A791E6442}"/>
    <dgm:cxn modelId="{7F6C3970-45D9-4CCB-907A-61BFACA2604D}" type="presOf" srcId="{01B1CED8-968B-46B9-9CA3-29F4A640EC64}" destId="{00C2F456-D28D-4B2C-B6C1-C950F98B60F5}"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9573A513-6738-42F3-B049-9E40CEAC3F7E}" type="presOf" srcId="{5DE122D9-0EFD-4A0E-AD9B-558EA3DB6689}" destId="{FF45535F-D8E0-422C-ADEA-B4B65A834513}" srcOrd="0" destOrd="0" presId="urn:microsoft.com/office/officeart/2008/layout/PictureAccentList"/>
    <dgm:cxn modelId="{B846E990-322F-4243-B232-6CCAEFD9D40A}" type="presOf" srcId="{9C4D550C-952F-41F3-8AFD-1A5114351F84}" destId="{1DB1E9D0-3339-4A9D-B405-729BDEBEF42B}"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182E9B62-5127-419F-AD80-04071B938B1F}" type="presOf" srcId="{696ED680-18EC-43E7-B724-4EC3EAF692AF}" destId="{A0E0D025-DCA6-425F-8E0B-8EA5BF59390A}" srcOrd="0" destOrd="0" presId="urn:microsoft.com/office/officeart/2008/layout/PictureAccentList"/>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2021/9/11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a:t>
            </a:fld>
            <a:endParaRPr lang="zh-CN" altLang="en-US"/>
          </a:p>
        </p:txBody>
      </p:sp>
    </p:spTree>
    <p:extLst>
      <p:ext uri="{BB962C8B-B14F-4D97-AF65-F5344CB8AC3E}">
        <p14:creationId xmlns:p14="http://schemas.microsoft.com/office/powerpoint/2010/main" val="128488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74</a:t>
            </a:fld>
            <a:endParaRPr lang="zh-CN" altLang="en-US"/>
          </a:p>
        </p:txBody>
      </p:sp>
    </p:spTree>
    <p:extLst>
      <p:ext uri="{BB962C8B-B14F-4D97-AF65-F5344CB8AC3E}">
        <p14:creationId xmlns:p14="http://schemas.microsoft.com/office/powerpoint/2010/main" val="275212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77</a:t>
            </a:fld>
            <a:endParaRPr lang="zh-CN" altLang="en-US"/>
          </a:p>
        </p:txBody>
      </p:sp>
    </p:spTree>
    <p:extLst>
      <p:ext uri="{BB962C8B-B14F-4D97-AF65-F5344CB8AC3E}">
        <p14:creationId xmlns:p14="http://schemas.microsoft.com/office/powerpoint/2010/main" val="111265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80</a:t>
            </a:fld>
            <a:endParaRPr lang="zh-CN" altLang="en-US"/>
          </a:p>
        </p:txBody>
      </p:sp>
    </p:spTree>
    <p:extLst>
      <p:ext uri="{BB962C8B-B14F-4D97-AF65-F5344CB8AC3E}">
        <p14:creationId xmlns:p14="http://schemas.microsoft.com/office/powerpoint/2010/main" val="267578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83</a:t>
            </a:fld>
            <a:endParaRPr lang="zh-CN" altLang="en-US"/>
          </a:p>
        </p:txBody>
      </p:sp>
    </p:spTree>
    <p:extLst>
      <p:ext uri="{BB962C8B-B14F-4D97-AF65-F5344CB8AC3E}">
        <p14:creationId xmlns:p14="http://schemas.microsoft.com/office/powerpoint/2010/main" val="3751727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104</a:t>
            </a:fld>
            <a:endParaRPr lang="zh-CN" altLang="en-US"/>
          </a:p>
        </p:txBody>
      </p:sp>
    </p:spTree>
    <p:extLst>
      <p:ext uri="{BB962C8B-B14F-4D97-AF65-F5344CB8AC3E}">
        <p14:creationId xmlns:p14="http://schemas.microsoft.com/office/powerpoint/2010/main" val="243693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106</a:t>
            </a:fld>
            <a:endParaRPr lang="zh-CN" altLang="en-US"/>
          </a:p>
        </p:txBody>
      </p:sp>
    </p:spTree>
    <p:extLst>
      <p:ext uri="{BB962C8B-B14F-4D97-AF65-F5344CB8AC3E}">
        <p14:creationId xmlns:p14="http://schemas.microsoft.com/office/powerpoint/2010/main" val="3626680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110</a:t>
            </a:fld>
            <a:endParaRPr lang="zh-CN" altLang="en-US"/>
          </a:p>
        </p:txBody>
      </p:sp>
    </p:spTree>
    <p:extLst>
      <p:ext uri="{BB962C8B-B14F-4D97-AF65-F5344CB8AC3E}">
        <p14:creationId xmlns:p14="http://schemas.microsoft.com/office/powerpoint/2010/main" val="4214178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111</a:t>
            </a:fld>
            <a:endParaRPr lang="zh-CN" altLang="en-US"/>
          </a:p>
        </p:txBody>
      </p:sp>
    </p:spTree>
    <p:extLst>
      <p:ext uri="{BB962C8B-B14F-4D97-AF65-F5344CB8AC3E}">
        <p14:creationId xmlns:p14="http://schemas.microsoft.com/office/powerpoint/2010/main" val="3808242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121</a:t>
            </a:fld>
            <a:endParaRPr lang="zh-CN" altLang="en-US"/>
          </a:p>
        </p:txBody>
      </p:sp>
    </p:spTree>
    <p:extLst>
      <p:ext uri="{BB962C8B-B14F-4D97-AF65-F5344CB8AC3E}">
        <p14:creationId xmlns:p14="http://schemas.microsoft.com/office/powerpoint/2010/main" val="149818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122</a:t>
            </a:fld>
            <a:endParaRPr lang="zh-CN" altLang="en-US"/>
          </a:p>
        </p:txBody>
      </p:sp>
    </p:spTree>
    <p:extLst>
      <p:ext uri="{BB962C8B-B14F-4D97-AF65-F5344CB8AC3E}">
        <p14:creationId xmlns:p14="http://schemas.microsoft.com/office/powerpoint/2010/main" val="411404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18</a:t>
            </a:fld>
            <a:endParaRPr lang="zh-CN" altLang="en-US"/>
          </a:p>
        </p:txBody>
      </p:sp>
    </p:spTree>
    <p:extLst>
      <p:ext uri="{BB962C8B-B14F-4D97-AF65-F5344CB8AC3E}">
        <p14:creationId xmlns:p14="http://schemas.microsoft.com/office/powerpoint/2010/main" val="426120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135</a:t>
            </a:fld>
            <a:endParaRPr lang="zh-CN" altLang="en-US"/>
          </a:p>
        </p:txBody>
      </p:sp>
    </p:spTree>
    <p:extLst>
      <p:ext uri="{BB962C8B-B14F-4D97-AF65-F5344CB8AC3E}">
        <p14:creationId xmlns:p14="http://schemas.microsoft.com/office/powerpoint/2010/main" val="1029337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141</a:t>
            </a:fld>
            <a:endParaRPr lang="zh-CN" altLang="en-US"/>
          </a:p>
        </p:txBody>
      </p:sp>
    </p:spTree>
    <p:extLst>
      <p:ext uri="{BB962C8B-B14F-4D97-AF65-F5344CB8AC3E}">
        <p14:creationId xmlns:p14="http://schemas.microsoft.com/office/powerpoint/2010/main" val="4155932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142</a:t>
            </a:fld>
            <a:endParaRPr lang="zh-CN" altLang="en-US"/>
          </a:p>
        </p:txBody>
      </p:sp>
    </p:spTree>
    <p:extLst>
      <p:ext uri="{BB962C8B-B14F-4D97-AF65-F5344CB8AC3E}">
        <p14:creationId xmlns:p14="http://schemas.microsoft.com/office/powerpoint/2010/main" val="1591674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144</a:t>
            </a:fld>
            <a:endParaRPr lang="zh-CN" altLang="en-US"/>
          </a:p>
        </p:txBody>
      </p:sp>
    </p:spTree>
    <p:extLst>
      <p:ext uri="{BB962C8B-B14F-4D97-AF65-F5344CB8AC3E}">
        <p14:creationId xmlns:p14="http://schemas.microsoft.com/office/powerpoint/2010/main" val="2583907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147</a:t>
            </a:fld>
            <a:endParaRPr lang="zh-CN" altLang="en-US"/>
          </a:p>
        </p:txBody>
      </p:sp>
    </p:spTree>
    <p:extLst>
      <p:ext uri="{BB962C8B-B14F-4D97-AF65-F5344CB8AC3E}">
        <p14:creationId xmlns:p14="http://schemas.microsoft.com/office/powerpoint/2010/main" val="965776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148</a:t>
            </a:fld>
            <a:endParaRPr lang="zh-CN" altLang="en-US"/>
          </a:p>
        </p:txBody>
      </p:sp>
    </p:spTree>
    <p:extLst>
      <p:ext uri="{BB962C8B-B14F-4D97-AF65-F5344CB8AC3E}">
        <p14:creationId xmlns:p14="http://schemas.microsoft.com/office/powerpoint/2010/main" val="3948267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151</a:t>
            </a:fld>
            <a:endParaRPr lang="zh-CN" altLang="en-US"/>
          </a:p>
        </p:txBody>
      </p:sp>
    </p:spTree>
    <p:extLst>
      <p:ext uri="{BB962C8B-B14F-4D97-AF65-F5344CB8AC3E}">
        <p14:creationId xmlns:p14="http://schemas.microsoft.com/office/powerpoint/2010/main" val="98657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20</a:t>
            </a:fld>
            <a:endParaRPr lang="zh-CN" altLang="en-US"/>
          </a:p>
        </p:txBody>
      </p:sp>
    </p:spTree>
    <p:extLst>
      <p:ext uri="{BB962C8B-B14F-4D97-AF65-F5344CB8AC3E}">
        <p14:creationId xmlns:p14="http://schemas.microsoft.com/office/powerpoint/2010/main" val="1263568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34</a:t>
            </a:fld>
            <a:endParaRPr lang="zh-CN" altLang="en-US"/>
          </a:p>
        </p:txBody>
      </p:sp>
    </p:spTree>
    <p:extLst>
      <p:ext uri="{BB962C8B-B14F-4D97-AF65-F5344CB8AC3E}">
        <p14:creationId xmlns:p14="http://schemas.microsoft.com/office/powerpoint/2010/main" val="1329560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37</a:t>
            </a:fld>
            <a:endParaRPr lang="zh-CN" altLang="en-US"/>
          </a:p>
        </p:txBody>
      </p:sp>
    </p:spTree>
    <p:extLst>
      <p:ext uri="{BB962C8B-B14F-4D97-AF65-F5344CB8AC3E}">
        <p14:creationId xmlns:p14="http://schemas.microsoft.com/office/powerpoint/2010/main" val="166063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38</a:t>
            </a:fld>
            <a:endParaRPr lang="zh-CN" altLang="en-US"/>
          </a:p>
        </p:txBody>
      </p:sp>
    </p:spTree>
    <p:extLst>
      <p:ext uri="{BB962C8B-B14F-4D97-AF65-F5344CB8AC3E}">
        <p14:creationId xmlns:p14="http://schemas.microsoft.com/office/powerpoint/2010/main" val="14077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44</a:t>
            </a:fld>
            <a:endParaRPr lang="zh-CN" altLang="en-US"/>
          </a:p>
        </p:txBody>
      </p:sp>
    </p:spTree>
    <p:extLst>
      <p:ext uri="{BB962C8B-B14F-4D97-AF65-F5344CB8AC3E}">
        <p14:creationId xmlns:p14="http://schemas.microsoft.com/office/powerpoint/2010/main" val="3126111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48</a:t>
            </a:fld>
            <a:endParaRPr lang="zh-CN" altLang="en-US"/>
          </a:p>
        </p:txBody>
      </p:sp>
    </p:spTree>
    <p:extLst>
      <p:ext uri="{BB962C8B-B14F-4D97-AF65-F5344CB8AC3E}">
        <p14:creationId xmlns:p14="http://schemas.microsoft.com/office/powerpoint/2010/main" val="59177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49</a:t>
            </a:fld>
            <a:endParaRPr lang="zh-CN" altLang="en-US"/>
          </a:p>
        </p:txBody>
      </p:sp>
    </p:spTree>
    <p:extLst>
      <p:ext uri="{BB962C8B-B14F-4D97-AF65-F5344CB8AC3E}">
        <p14:creationId xmlns:p14="http://schemas.microsoft.com/office/powerpoint/2010/main" val="284205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灯片编号占位符 5"/>
          <p:cNvSpPr>
            <a:spLocks noGrp="1"/>
          </p:cNvSpPr>
          <p:nvPr>
            <p:ph type="sldNum" sz="quarter" idx="12"/>
          </p:nvPr>
        </p:nvSpPr>
        <p:spPr>
          <a:xfrm>
            <a:off x="0" y="4802233"/>
            <a:ext cx="2133600" cy="274637"/>
          </a:xfrm>
          <a:prstGeom prst="rect">
            <a:avLst/>
          </a:prstGeom>
        </p:spPr>
        <p:txBody>
          <a:bodyPr/>
          <a:lstStyle>
            <a:lvl1pPr algn="l">
              <a:defRPr sz="1200"/>
            </a:lvl1pPr>
          </a:lstStyle>
          <a:p>
            <a:fld id="{C677F014-D201-41B6-B094-E79298D2872C}" type="slidenum">
              <a:rPr lang="zh-CN" altLang="en-US" smtClean="0"/>
              <a:pPr/>
              <a:t>‹#›</a:t>
            </a:fld>
            <a:endParaRPr lang="zh-CN" altLang="en-US" dirty="0"/>
          </a:p>
        </p:txBody>
      </p:sp>
    </p:spTree>
    <p:extLst>
      <p:ext uri="{BB962C8B-B14F-4D97-AF65-F5344CB8AC3E}">
        <p14:creationId xmlns:p14="http://schemas.microsoft.com/office/powerpoint/2010/main" val="33194605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2"/>
          </p:nvPr>
        </p:nvSpPr>
        <p:spPr>
          <a:xfrm>
            <a:off x="0" y="4802233"/>
            <a:ext cx="2133600" cy="274637"/>
          </a:xfrm>
          <a:prstGeom prst="rect">
            <a:avLst/>
          </a:prstGeom>
        </p:spPr>
        <p:txBody>
          <a:bodyPr/>
          <a:lstStyle>
            <a:lvl1pPr algn="l">
              <a:defRPr sz="1200"/>
            </a:lvl1pPr>
          </a:lstStyle>
          <a:p>
            <a:fld id="{C677F014-D201-41B6-B094-E79298D2872C}" type="slidenum">
              <a:rPr lang="zh-CN" altLang="en-US" smtClean="0"/>
              <a:pPr/>
              <a:t>‹#›</a:t>
            </a:fld>
            <a:endParaRPr lang="zh-CN" altLang="en-US" dirty="0"/>
          </a:p>
        </p:txBody>
      </p:sp>
    </p:spTree>
    <p:extLst>
      <p:ext uri="{BB962C8B-B14F-4D97-AF65-F5344CB8AC3E}">
        <p14:creationId xmlns:p14="http://schemas.microsoft.com/office/powerpoint/2010/main" val="3916946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2"/>
          </p:nvPr>
        </p:nvSpPr>
        <p:spPr>
          <a:xfrm>
            <a:off x="0" y="4802233"/>
            <a:ext cx="2133600" cy="274637"/>
          </a:xfrm>
          <a:prstGeom prst="rect">
            <a:avLst/>
          </a:prstGeom>
        </p:spPr>
        <p:txBody>
          <a:bodyPr/>
          <a:lstStyle>
            <a:lvl1pPr algn="l">
              <a:defRPr sz="1200"/>
            </a:lvl1pPr>
          </a:lstStyle>
          <a:p>
            <a:fld id="{C677F014-D201-41B6-B094-E79298D2872C}" type="slidenum">
              <a:rPr lang="zh-CN" altLang="en-US" smtClean="0"/>
              <a:pPr/>
              <a:t>‹#›</a:t>
            </a:fld>
            <a:endParaRPr lang="zh-CN" altLang="en-US" dirty="0"/>
          </a:p>
        </p:txBody>
      </p:sp>
    </p:spTree>
    <p:extLst>
      <p:ext uri="{BB962C8B-B14F-4D97-AF65-F5344CB8AC3E}">
        <p14:creationId xmlns:p14="http://schemas.microsoft.com/office/powerpoint/2010/main" val="33153080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灯片编号占位符 5"/>
          <p:cNvSpPr>
            <a:spLocks noGrp="1"/>
          </p:cNvSpPr>
          <p:nvPr>
            <p:ph type="sldNum" sz="quarter" idx="12"/>
          </p:nvPr>
        </p:nvSpPr>
        <p:spPr>
          <a:xfrm>
            <a:off x="0" y="4802233"/>
            <a:ext cx="2133600" cy="274637"/>
          </a:xfrm>
          <a:prstGeom prst="rect">
            <a:avLst/>
          </a:prstGeom>
        </p:spPr>
        <p:txBody>
          <a:bodyPr/>
          <a:lstStyle>
            <a:lvl1pPr algn="l">
              <a:defRPr sz="1200"/>
            </a:lvl1pPr>
          </a:lstStyle>
          <a:p>
            <a:fld id="{C677F014-D201-41B6-B094-E79298D2872C}" type="slidenum">
              <a:rPr lang="zh-CN" altLang="en-US" smtClean="0"/>
              <a:pPr/>
              <a:t>‹#›</a:t>
            </a:fld>
            <a:endParaRPr lang="zh-CN" altLang="en-US" dirty="0"/>
          </a:p>
        </p:txBody>
      </p:sp>
    </p:spTree>
    <p:extLst>
      <p:ext uri="{BB962C8B-B14F-4D97-AF65-F5344CB8AC3E}">
        <p14:creationId xmlns:p14="http://schemas.microsoft.com/office/powerpoint/2010/main" val="764258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灯片编号占位符 5"/>
          <p:cNvSpPr>
            <a:spLocks noGrp="1"/>
          </p:cNvSpPr>
          <p:nvPr>
            <p:ph type="sldNum" sz="quarter" idx="12"/>
          </p:nvPr>
        </p:nvSpPr>
        <p:spPr>
          <a:xfrm>
            <a:off x="0" y="4802233"/>
            <a:ext cx="2133600" cy="274637"/>
          </a:xfrm>
          <a:prstGeom prst="rect">
            <a:avLst/>
          </a:prstGeom>
        </p:spPr>
        <p:txBody>
          <a:bodyPr/>
          <a:lstStyle>
            <a:lvl1pPr algn="l">
              <a:defRPr sz="1200"/>
            </a:lvl1pPr>
          </a:lstStyle>
          <a:p>
            <a:fld id="{C677F014-D201-41B6-B094-E79298D2872C}" type="slidenum">
              <a:rPr lang="zh-CN" altLang="en-US" smtClean="0"/>
              <a:pPr/>
              <a:t>‹#›</a:t>
            </a:fld>
            <a:endParaRPr lang="zh-CN" altLang="en-US" dirty="0"/>
          </a:p>
        </p:txBody>
      </p:sp>
    </p:spTree>
    <p:extLst>
      <p:ext uri="{BB962C8B-B14F-4D97-AF65-F5344CB8AC3E}">
        <p14:creationId xmlns:p14="http://schemas.microsoft.com/office/powerpoint/2010/main" val="2499667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灯片编号占位符 5"/>
          <p:cNvSpPr>
            <a:spLocks noGrp="1"/>
          </p:cNvSpPr>
          <p:nvPr>
            <p:ph type="sldNum" sz="quarter" idx="12"/>
          </p:nvPr>
        </p:nvSpPr>
        <p:spPr>
          <a:xfrm>
            <a:off x="0" y="4802233"/>
            <a:ext cx="2133600" cy="274637"/>
          </a:xfrm>
          <a:prstGeom prst="rect">
            <a:avLst/>
          </a:prstGeom>
        </p:spPr>
        <p:txBody>
          <a:bodyPr/>
          <a:lstStyle>
            <a:lvl1pPr algn="l">
              <a:defRPr sz="1200"/>
            </a:lvl1pPr>
          </a:lstStyle>
          <a:p>
            <a:fld id="{C677F014-D201-41B6-B094-E79298D2872C}" type="slidenum">
              <a:rPr lang="zh-CN" altLang="en-US" smtClean="0"/>
              <a:pPr/>
              <a:t>‹#›</a:t>
            </a:fld>
            <a:endParaRPr lang="zh-CN" altLang="en-US" dirty="0"/>
          </a:p>
        </p:txBody>
      </p:sp>
    </p:spTree>
    <p:extLst>
      <p:ext uri="{BB962C8B-B14F-4D97-AF65-F5344CB8AC3E}">
        <p14:creationId xmlns:p14="http://schemas.microsoft.com/office/powerpoint/2010/main" val="3006400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灯片编号占位符 5"/>
          <p:cNvSpPr>
            <a:spLocks noGrp="1"/>
          </p:cNvSpPr>
          <p:nvPr>
            <p:ph type="sldNum" sz="quarter" idx="12"/>
          </p:nvPr>
        </p:nvSpPr>
        <p:spPr>
          <a:xfrm>
            <a:off x="0" y="4802233"/>
            <a:ext cx="2133600" cy="274637"/>
          </a:xfrm>
          <a:prstGeom prst="rect">
            <a:avLst/>
          </a:prstGeom>
        </p:spPr>
        <p:txBody>
          <a:bodyPr/>
          <a:lstStyle>
            <a:lvl1pPr algn="l">
              <a:defRPr sz="1200"/>
            </a:lvl1pPr>
          </a:lstStyle>
          <a:p>
            <a:fld id="{C677F014-D201-41B6-B094-E79298D2872C}" type="slidenum">
              <a:rPr lang="zh-CN" altLang="en-US" smtClean="0"/>
              <a:pPr/>
              <a:t>‹#›</a:t>
            </a:fld>
            <a:endParaRPr lang="zh-CN" altLang="en-US" dirty="0"/>
          </a:p>
        </p:txBody>
      </p:sp>
    </p:spTree>
    <p:extLst>
      <p:ext uri="{BB962C8B-B14F-4D97-AF65-F5344CB8AC3E}">
        <p14:creationId xmlns:p14="http://schemas.microsoft.com/office/powerpoint/2010/main" val="99226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6" name="灯片编号占位符 5"/>
          <p:cNvSpPr>
            <a:spLocks noGrp="1"/>
          </p:cNvSpPr>
          <p:nvPr>
            <p:ph type="sldNum" sz="quarter" idx="12"/>
          </p:nvPr>
        </p:nvSpPr>
        <p:spPr>
          <a:xfrm>
            <a:off x="0" y="4802233"/>
            <a:ext cx="2133600" cy="274637"/>
          </a:xfrm>
          <a:prstGeom prst="rect">
            <a:avLst/>
          </a:prstGeom>
        </p:spPr>
        <p:txBody>
          <a:bodyPr/>
          <a:lstStyle>
            <a:lvl1pPr algn="l">
              <a:defRPr sz="1200"/>
            </a:lvl1pPr>
          </a:lstStyle>
          <a:p>
            <a:fld id="{C677F014-D201-41B6-B094-E79298D2872C}" type="slidenum">
              <a:rPr lang="zh-CN" altLang="en-US" smtClean="0"/>
              <a:pPr/>
              <a:t>‹#›</a:t>
            </a:fld>
            <a:endParaRPr lang="zh-CN" altLang="en-US" dirty="0"/>
          </a:p>
        </p:txBody>
      </p:sp>
    </p:spTree>
    <p:extLst>
      <p:ext uri="{BB962C8B-B14F-4D97-AF65-F5344CB8AC3E}">
        <p14:creationId xmlns:p14="http://schemas.microsoft.com/office/powerpoint/2010/main" val="26171865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a:xfrm>
            <a:off x="0" y="4802233"/>
            <a:ext cx="2133600" cy="274637"/>
          </a:xfrm>
          <a:prstGeom prst="rect">
            <a:avLst/>
          </a:prstGeom>
        </p:spPr>
        <p:txBody>
          <a:bodyPr/>
          <a:lstStyle>
            <a:lvl1pPr algn="l">
              <a:defRPr sz="1200"/>
            </a:lvl1pPr>
          </a:lstStyle>
          <a:p>
            <a:fld id="{C677F014-D201-41B6-B094-E79298D2872C}" type="slidenum">
              <a:rPr lang="zh-CN" altLang="en-US" smtClean="0"/>
              <a:pPr/>
              <a:t>‹#›</a:t>
            </a:fld>
            <a:endParaRPr lang="zh-CN" altLang="en-US" dirty="0"/>
          </a:p>
        </p:txBody>
      </p:sp>
    </p:spTree>
    <p:extLst>
      <p:ext uri="{BB962C8B-B14F-4D97-AF65-F5344CB8AC3E}">
        <p14:creationId xmlns:p14="http://schemas.microsoft.com/office/powerpoint/2010/main" val="3591302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灯片编号占位符 5"/>
          <p:cNvSpPr>
            <a:spLocks noGrp="1"/>
          </p:cNvSpPr>
          <p:nvPr>
            <p:ph type="sldNum" sz="quarter" idx="12"/>
          </p:nvPr>
        </p:nvSpPr>
        <p:spPr>
          <a:xfrm>
            <a:off x="0" y="4802233"/>
            <a:ext cx="2133600" cy="274637"/>
          </a:xfrm>
          <a:prstGeom prst="rect">
            <a:avLst/>
          </a:prstGeom>
        </p:spPr>
        <p:txBody>
          <a:bodyPr/>
          <a:lstStyle>
            <a:lvl1pPr algn="l">
              <a:defRPr sz="1200"/>
            </a:lvl1pPr>
          </a:lstStyle>
          <a:p>
            <a:fld id="{C677F014-D201-41B6-B094-E79298D2872C}" type="slidenum">
              <a:rPr lang="zh-CN" altLang="en-US" smtClean="0"/>
              <a:pPr/>
              <a:t>‹#›</a:t>
            </a:fld>
            <a:endParaRPr lang="zh-CN" altLang="en-US" dirty="0"/>
          </a:p>
        </p:txBody>
      </p:sp>
    </p:spTree>
    <p:extLst>
      <p:ext uri="{BB962C8B-B14F-4D97-AF65-F5344CB8AC3E}">
        <p14:creationId xmlns:p14="http://schemas.microsoft.com/office/powerpoint/2010/main" val="39228525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灯片编号占位符 5"/>
          <p:cNvSpPr>
            <a:spLocks noGrp="1"/>
          </p:cNvSpPr>
          <p:nvPr>
            <p:ph type="sldNum" sz="quarter" idx="12"/>
          </p:nvPr>
        </p:nvSpPr>
        <p:spPr>
          <a:xfrm>
            <a:off x="0" y="4802233"/>
            <a:ext cx="2133600" cy="274637"/>
          </a:xfrm>
          <a:prstGeom prst="rect">
            <a:avLst/>
          </a:prstGeom>
        </p:spPr>
        <p:txBody>
          <a:bodyPr/>
          <a:lstStyle>
            <a:lvl1pPr algn="l">
              <a:defRPr sz="1200"/>
            </a:lvl1pPr>
          </a:lstStyle>
          <a:p>
            <a:fld id="{C677F014-D201-41B6-B094-E79298D2872C}" type="slidenum">
              <a:rPr lang="zh-CN" altLang="en-US" smtClean="0"/>
              <a:pPr/>
              <a:t>‹#›</a:t>
            </a:fld>
            <a:endParaRPr lang="zh-CN" altLang="en-US" dirty="0"/>
          </a:p>
        </p:txBody>
      </p:sp>
    </p:spTree>
    <p:extLst>
      <p:ext uri="{BB962C8B-B14F-4D97-AF65-F5344CB8AC3E}">
        <p14:creationId xmlns:p14="http://schemas.microsoft.com/office/powerpoint/2010/main" val="7156747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Line 3"/>
          <p:cNvSpPr>
            <a:spLocks noChangeShapeType="1"/>
          </p:cNvSpPr>
          <p:nvPr userDrawn="1"/>
        </p:nvSpPr>
        <p:spPr bwMode="auto">
          <a:xfrm>
            <a:off x="0" y="4803775"/>
            <a:ext cx="9144000" cy="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ln w="12700">
                <a:solidFill>
                  <a:schemeClr val="tx1"/>
                </a:solidFill>
              </a:ln>
            </a:endParaRPr>
          </a:p>
        </p:txBody>
      </p:sp>
      <p:sp>
        <p:nvSpPr>
          <p:cNvPr id="21" name="Line 3"/>
          <p:cNvSpPr>
            <a:spLocks noChangeShapeType="1"/>
          </p:cNvSpPr>
          <p:nvPr userDrawn="1"/>
        </p:nvSpPr>
        <p:spPr bwMode="auto">
          <a:xfrm>
            <a:off x="0" y="428625"/>
            <a:ext cx="9144000" cy="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矩形 21"/>
          <p:cNvSpPr/>
          <p:nvPr userDrawn="1"/>
        </p:nvSpPr>
        <p:spPr>
          <a:xfrm>
            <a:off x="4436988" y="123825"/>
            <a:ext cx="474736" cy="46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23" name="图片 2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489412" y="201482"/>
            <a:ext cx="358346" cy="458684"/>
          </a:xfrm>
          <a:prstGeom prst="rect">
            <a:avLst/>
          </a:prstGeom>
        </p:spPr>
      </p:pic>
      <p:sp>
        <p:nvSpPr>
          <p:cNvPr id="25" name="TextBox 24"/>
          <p:cNvSpPr txBox="1"/>
          <p:nvPr userDrawn="1"/>
        </p:nvSpPr>
        <p:spPr>
          <a:xfrm>
            <a:off x="0" y="39186"/>
            <a:ext cx="2606040" cy="369332"/>
          </a:xfrm>
          <a:prstGeom prst="rect">
            <a:avLst/>
          </a:prstGeom>
          <a:noFill/>
          <a:effectLst/>
        </p:spPr>
        <p:txBody>
          <a:bodyPr wrap="square" rtlCol="0">
            <a:spAutoFit/>
          </a:bodyPr>
          <a:lstStyle/>
          <a:p>
            <a:r>
              <a:rPr lang="zh-CN" altLang="en-US" b="1" i="1" dirty="0" smtClean="0">
                <a:solidFill>
                  <a:schemeClr val="accent1"/>
                </a:solidFill>
                <a:effectLst/>
                <a:latin typeface="隶书" pitchFamily="49" charset="-122"/>
                <a:ea typeface="隶书" pitchFamily="49" charset="-122"/>
              </a:rPr>
              <a:t>人工智能与大数据学部</a:t>
            </a:r>
            <a:endParaRPr lang="zh-CN" altLang="en-US" b="1" i="1" dirty="0">
              <a:solidFill>
                <a:schemeClr val="accent1"/>
              </a:solidFill>
              <a:effectLst/>
              <a:latin typeface="隶书" pitchFamily="49" charset="-122"/>
              <a:ea typeface="隶书" pitchFamily="49" charset="-122"/>
            </a:endParaRPr>
          </a:p>
        </p:txBody>
      </p:sp>
      <p:sp>
        <p:nvSpPr>
          <p:cNvPr id="8" name="灯片编号占位符 5"/>
          <p:cNvSpPr>
            <a:spLocks noGrp="1"/>
          </p:cNvSpPr>
          <p:nvPr>
            <p:ph type="sldNum" sz="quarter" idx="4"/>
          </p:nvPr>
        </p:nvSpPr>
        <p:spPr>
          <a:xfrm>
            <a:off x="0" y="4802233"/>
            <a:ext cx="2133600" cy="274637"/>
          </a:xfrm>
          <a:prstGeom prst="rect">
            <a:avLst/>
          </a:prstGeom>
        </p:spPr>
        <p:txBody>
          <a:bodyPr/>
          <a:lstStyle>
            <a:lvl1pPr algn="l">
              <a:defRPr sz="1200"/>
            </a:lvl1pPr>
          </a:lstStyle>
          <a:p>
            <a:fld id="{C677F014-D201-41B6-B094-E79298D2872C}" type="slidenum">
              <a:rPr lang="zh-CN" altLang="en-US" smtClean="0"/>
              <a:pPr/>
              <a:t>‹#›</a:t>
            </a:fld>
            <a:endParaRPr lang="zh-CN" altLang="en-US" dirty="0"/>
          </a:p>
        </p:txBody>
      </p:sp>
      <p:sp>
        <p:nvSpPr>
          <p:cNvPr id="9" name="TextBox 8"/>
          <p:cNvSpPr txBox="1"/>
          <p:nvPr userDrawn="1"/>
        </p:nvSpPr>
        <p:spPr>
          <a:xfrm>
            <a:off x="6381216" y="39186"/>
            <a:ext cx="2606040" cy="369332"/>
          </a:xfrm>
          <a:prstGeom prst="rect">
            <a:avLst/>
          </a:prstGeom>
          <a:noFill/>
          <a:effectLst/>
        </p:spPr>
        <p:txBody>
          <a:bodyPr wrap="square" rtlCol="0">
            <a:spAutoFit/>
          </a:bodyPr>
          <a:lstStyle/>
          <a:p>
            <a:pPr algn="r"/>
            <a:r>
              <a:rPr lang="zh-CN" altLang="en-US" b="1" i="1" dirty="0" smtClean="0">
                <a:solidFill>
                  <a:schemeClr val="accent1"/>
                </a:solidFill>
                <a:effectLst/>
                <a:latin typeface="隶书" pitchFamily="49" charset="-122"/>
                <a:ea typeface="隶书" pitchFamily="49" charset="-122"/>
              </a:rPr>
              <a:t>第三章</a:t>
            </a:r>
            <a:r>
              <a:rPr lang="zh-CN" altLang="en-US" b="1" i="1" baseline="0" dirty="0" smtClean="0">
                <a:solidFill>
                  <a:schemeClr val="accent1"/>
                </a:solidFill>
                <a:effectLst/>
                <a:latin typeface="隶书" pitchFamily="49" charset="-122"/>
                <a:ea typeface="隶书" pitchFamily="49" charset="-122"/>
              </a:rPr>
              <a:t> 数据链路层</a:t>
            </a:r>
            <a:endParaRPr lang="zh-CN" altLang="en-US" b="1" i="1" dirty="0">
              <a:solidFill>
                <a:schemeClr val="accent1"/>
              </a:solidFill>
              <a:effectLst/>
              <a:latin typeface="隶书" pitchFamily="49" charset="-122"/>
              <a:ea typeface="隶书" pitchFamily="49" charset="-122"/>
            </a:endParaRPr>
          </a:p>
        </p:txBody>
      </p:sp>
      <p:pic>
        <p:nvPicPr>
          <p:cNvPr id="10" name="图片 9"/>
          <p:cNvPicPr>
            <a:picLocks noChangeAspect="1"/>
          </p:cNvPicPr>
          <p:nvPr userDrawn="1"/>
        </p:nvPicPr>
        <p:blipFill>
          <a:blip r:embed="rId1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46038" y="4460966"/>
            <a:ext cx="686567" cy="684076"/>
          </a:xfrm>
          <a:prstGeom prst="rect">
            <a:avLst/>
          </a:prstGeom>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数</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据</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链</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路</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a:t>
            </a:r>
            <a:r>
              <a:rPr lang="fr-FR" altLang="zh-CN" sz="2800" b="1" dirty="0">
                <a:solidFill>
                  <a:schemeClr val="bg1"/>
                </a:solidFill>
                <a:latin typeface="微软雅黑" pitchFamily="34" charset="-122"/>
                <a:ea typeface="微软雅黑" pitchFamily="34" charset="-122"/>
              </a:rPr>
              <a:t>3</a:t>
            </a:r>
            <a:r>
              <a:rPr lang="fr-FR" altLang="zh-CN" sz="2800" b="1" dirty="0" smtClean="0">
                <a:solidFill>
                  <a:schemeClr val="bg1"/>
                </a:solidFill>
                <a:latin typeface="微软雅黑" pitchFamily="34" charset="-122"/>
                <a:ea typeface="微软雅黑" pitchFamily="34" charset="-122"/>
              </a:rPr>
              <a:t> 章</a:t>
            </a:r>
            <a:endParaRPr lang="fr-FR" altLang="zh-CN" sz="2800" b="1" dirty="0">
              <a:solidFill>
                <a:schemeClr val="bg1"/>
              </a:solidFill>
              <a:latin typeface="微软雅黑" pitchFamily="34" charset="-122"/>
              <a:ea typeface="微软雅黑" pitchFamily="34" charset="-122"/>
            </a:endParaRP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编著</a:t>
            </a: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a:t>
            </a:r>
            <a:r>
              <a:rPr lang="fr-FR" sz="1600" b="1" smtClean="0">
                <a:solidFill>
                  <a:srgbClr val="00B0F0"/>
                </a:solidFill>
                <a:latin typeface="微软雅黑" pitchFamily="34" charset="-122"/>
                <a:ea typeface="微软雅黑" pitchFamily="34" charset="-122"/>
              </a:rPr>
              <a:t>第 8 </a:t>
            </a:r>
            <a:r>
              <a:rPr lang="fr-FR" sz="1600" b="1" dirty="0" smtClean="0">
                <a:solidFill>
                  <a:srgbClr val="00B0F0"/>
                </a:solidFill>
                <a:latin typeface="微软雅黑" pitchFamily="34" charset="-122"/>
                <a:ea typeface="微软雅黑" pitchFamily="34" charset="-122"/>
              </a:rPr>
              <a:t>版</a:t>
            </a:r>
            <a:r>
              <a:rPr lang="fr-FR" sz="1600" b="1" dirty="0">
                <a:solidFill>
                  <a:srgbClr val="00B0F0"/>
                </a:solidFill>
                <a:latin typeface="微软雅黑" pitchFamily="34" charset="-122"/>
                <a:ea typeface="微软雅黑" pitchFamily="34" charset="-122"/>
              </a:rPr>
              <a:t>）</a:t>
            </a: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5601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3.1.1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数据链路</a:t>
            </a:r>
            <a:r>
              <a:rPr lang="zh-CN" altLang="en-US" sz="2000" b="1" dirty="0">
                <a:solidFill>
                  <a:schemeClr val="bg1"/>
                </a:solidFill>
                <a:latin typeface="微软雅黑" pitchFamily="34" charset="-122"/>
                <a:ea typeface="微软雅黑" pitchFamily="34" charset="-122"/>
              </a:rPr>
              <a:t>和帧</a:t>
            </a:r>
          </a:p>
          <a:p>
            <a:pPr eaLnBrk="0" hangingPunct="0">
              <a:lnSpc>
                <a:spcPct val="200000"/>
              </a:lnSpc>
            </a:pPr>
            <a:r>
              <a:rPr lang="en-US" altLang="zh-CN" sz="2000" b="1" dirty="0">
                <a:solidFill>
                  <a:schemeClr val="bg1"/>
                </a:solidFill>
                <a:latin typeface="微软雅黑" pitchFamily="34" charset="-122"/>
                <a:ea typeface="微软雅黑" pitchFamily="34" charset="-122"/>
              </a:rPr>
              <a:t>3.1.2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三</a:t>
            </a:r>
            <a:r>
              <a:rPr lang="zh-CN" altLang="en-US" sz="2000" b="1" dirty="0">
                <a:solidFill>
                  <a:schemeClr val="bg1"/>
                </a:solidFill>
                <a:latin typeface="微软雅黑" pitchFamily="34" charset="-122"/>
                <a:ea typeface="微软雅黑" pitchFamily="34" charset="-122"/>
              </a:rPr>
              <a:t>个基本问题</a:t>
            </a: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3.1</a:t>
            </a:r>
          </a:p>
          <a:p>
            <a:pPr eaLnBrk="0" hangingPunct="0"/>
            <a:r>
              <a:rPr lang="zh-CN" altLang="en-US" sz="2000" b="1" dirty="0">
                <a:solidFill>
                  <a:schemeClr val="bg1"/>
                </a:solidFill>
                <a:latin typeface="微软雅黑" pitchFamily="34" charset="-122"/>
                <a:ea typeface="微软雅黑" pitchFamily="34" charset="-122"/>
              </a:rPr>
              <a:t>使用点对点信道的数据链路层</a:t>
            </a:r>
            <a:endParaRPr lang="zh-CN" altLang="fr-FR" sz="2000" b="1" dirty="0">
              <a:solidFill>
                <a:schemeClr val="bg1"/>
              </a:solidFill>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C677F014-D201-41B6-B094-E79298D2872C}" type="slidenum">
              <a:rPr lang="zh-CN" altLang="en-US" smtClean="0"/>
              <a:pPr/>
              <a:t>10</a:t>
            </a:fld>
            <a:endParaRPr lang="zh-CN" altLang="en-US" dirty="0"/>
          </a:p>
        </p:txBody>
      </p:sp>
    </p:spTree>
    <p:extLst>
      <p:ext uri="{BB962C8B-B14F-4D97-AF65-F5344CB8AC3E}">
        <p14:creationId xmlns:p14="http://schemas.microsoft.com/office/powerpoint/2010/main" val="32354610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网桥与以太网交换机</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1070580474"/>
              </p:ext>
            </p:extLst>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p:cNvSpPr>
            <a:spLocks noGrp="1"/>
          </p:cNvSpPr>
          <p:nvPr>
            <p:ph type="sldNum" sz="quarter" idx="12"/>
          </p:nvPr>
        </p:nvSpPr>
        <p:spPr/>
        <p:txBody>
          <a:bodyPr/>
          <a:lstStyle/>
          <a:p>
            <a:fld id="{C677F014-D201-41B6-B094-E79298D2872C}" type="slidenum">
              <a:rPr lang="zh-CN" altLang="en-US" smtClean="0"/>
              <a:pPr/>
              <a:t>100</a:t>
            </a:fld>
            <a:endParaRPr lang="zh-CN" altLang="en-US" dirty="0"/>
          </a:p>
        </p:txBody>
      </p:sp>
    </p:spTree>
    <p:extLst>
      <p:ext uri="{BB962C8B-B14F-4D97-AF65-F5344CB8AC3E}">
        <p14:creationId xmlns:p14="http://schemas.microsoft.com/office/powerpoint/2010/main" val="3449911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实质上是</a:t>
            </a:r>
            <a:r>
              <a:rPr lang="zh-CN" altLang="en-US" sz="2000" b="1" dirty="0">
                <a:latin typeface="微软雅黑" pitchFamily="34" charset="-122"/>
                <a:ea typeface="微软雅黑" pitchFamily="34" charset="-122"/>
              </a:rPr>
              <a:t>一个</a:t>
            </a:r>
            <a:r>
              <a:rPr lang="zh-CN" altLang="en-US" sz="2000" b="1" dirty="0">
                <a:solidFill>
                  <a:srgbClr val="0000FF"/>
                </a:solidFill>
                <a:latin typeface="微软雅黑" pitchFamily="34" charset="-122"/>
                <a:ea typeface="微软雅黑" pitchFamily="34" charset="-122"/>
              </a:rPr>
              <a:t>多</a:t>
            </a:r>
            <a:r>
              <a:rPr lang="zh-CN" altLang="en-US" sz="2000" b="1" dirty="0" smtClean="0">
                <a:solidFill>
                  <a:srgbClr val="0000FF"/>
                </a:solidFill>
                <a:latin typeface="微软雅黑" pitchFamily="34" charset="-122"/>
                <a:ea typeface="微软雅黑" pitchFamily="34" charset="-122"/>
              </a:rPr>
              <a:t>接口网桥</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smtClean="0">
                <a:latin typeface="微软雅黑" pitchFamily="34" charset="-122"/>
                <a:ea typeface="微软雅黑" pitchFamily="34" charset="-122"/>
              </a:rPr>
              <a:t>通常有</a:t>
            </a:r>
            <a:r>
              <a:rPr lang="zh-CN" altLang="en-US" b="1" dirty="0">
                <a:latin typeface="微软雅黑" pitchFamily="34" charset="-122"/>
                <a:ea typeface="微软雅黑" pitchFamily="34" charset="-122"/>
              </a:rPr>
              <a:t>十几个或更多的接口。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每个接口都直接与一个单台主机或另一个以太网交换机相连，并且一般都工作在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以太网交换机具有</a:t>
            </a:r>
            <a:r>
              <a:rPr lang="zh-CN" altLang="en-US" sz="2000" b="1" dirty="0">
                <a:solidFill>
                  <a:srgbClr val="0000FF"/>
                </a:solidFill>
                <a:latin typeface="微软雅黑" pitchFamily="34" charset="-122"/>
                <a:ea typeface="微软雅黑" pitchFamily="34" charset="-122"/>
              </a:rPr>
              <a:t>并行性</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能同时连通多对接口，使多对主机能同时通信</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相互通信的主机</a:t>
            </a:r>
            <a:r>
              <a:rPr lang="zh-CN" altLang="en-US" b="1" dirty="0" smtClean="0">
                <a:latin typeface="微软雅黑" pitchFamily="34" charset="-122"/>
                <a:ea typeface="微软雅黑" pitchFamily="34" charset="-122"/>
              </a:rPr>
              <a:t>都独占</a:t>
            </a:r>
            <a:r>
              <a:rPr lang="zh-CN" altLang="en-US" b="1" dirty="0">
                <a:latin typeface="微软雅黑" pitchFamily="34" charset="-122"/>
                <a:ea typeface="微软雅黑" pitchFamily="34" charset="-122"/>
              </a:rPr>
              <a:t>传输媒体，无碰撞地传输数据</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每一个端口和连接到端口的主机构成了一个碰撞</a:t>
            </a:r>
            <a:r>
              <a:rPr lang="zh-CN" altLang="en-US" b="1" dirty="0" smtClean="0">
                <a:latin typeface="微软雅黑" pitchFamily="34" charset="-122"/>
                <a:ea typeface="微软雅黑" pitchFamily="34" charset="-122"/>
              </a:rPr>
              <a:t>域</a:t>
            </a:r>
            <a:r>
              <a:rPr lang="zh-CN" altLang="en-US" b="1" dirty="0">
                <a:latin typeface="微软雅黑" pitchFamily="34" charset="-122"/>
                <a:ea typeface="微软雅黑" pitchFamily="34" charset="-122"/>
              </a:rPr>
              <a:t>。</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101</a:t>
            </a:fld>
            <a:endParaRPr lang="zh-CN" altLang="en-US" dirty="0"/>
          </a:p>
        </p:txBody>
      </p:sp>
    </p:spTree>
    <p:extLst>
      <p:ext uri="{BB962C8B-B14F-4D97-AF65-F5344CB8AC3E}">
        <p14:creationId xmlns:p14="http://schemas.microsoft.com/office/powerpoint/2010/main" val="383008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以太网交换机</a:t>
            </a:r>
            <a:endParaRPr kumimoji="1" lang="zh-CN" altLang="en-US" sz="1200" b="1" dirty="0">
              <a:latin typeface="微软雅黑" pitchFamily="34" charset="-122"/>
              <a:ea typeface="微软雅黑" pitchFamily="34" charset="-122"/>
            </a:endParaRP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smtClean="0">
                <a:latin typeface="微软雅黑" pitchFamily="34" charset="-122"/>
                <a:ea typeface="微软雅黑" pitchFamily="34" charset="-122"/>
              </a:rPr>
              <a:t>以太网</a:t>
            </a:r>
            <a:r>
              <a:rPr lang="zh-CN" altLang="en-US" b="1" dirty="0">
                <a:latin typeface="微软雅黑" pitchFamily="34" charset="-122"/>
                <a:ea typeface="微软雅黑" pitchFamily="34" charset="-122"/>
              </a:rPr>
              <a:t>交换机</a:t>
            </a:r>
            <a:r>
              <a:rPr lang="zh-CN" altLang="en-US" b="1" dirty="0" smtClean="0">
                <a:latin typeface="微软雅黑" pitchFamily="34" charset="-122"/>
                <a:ea typeface="微软雅黑" pitchFamily="34" charset="-122"/>
              </a:rPr>
              <a:t>的每个接口都是一个碰撞域</a:t>
            </a:r>
            <a:endParaRPr lang="fr-FR" altLang="zh-CN"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102</a:t>
            </a:fld>
            <a:endParaRPr lang="zh-CN" altLang="en-US" dirty="0"/>
          </a:p>
        </p:txBody>
      </p:sp>
    </p:spTree>
    <p:extLst>
      <p:ext uri="{BB962C8B-B14F-4D97-AF65-F5344CB8AC3E}">
        <p14:creationId xmlns:p14="http://schemas.microsoft.com/office/powerpoint/2010/main" val="39601611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接口</a:t>
            </a:r>
            <a:r>
              <a:rPr lang="zh-CN" altLang="en-US" sz="2000" b="1" dirty="0">
                <a:solidFill>
                  <a:srgbClr val="0000FF"/>
                </a:solidFill>
                <a:latin typeface="微软雅黑" pitchFamily="34" charset="-122"/>
                <a:ea typeface="微软雅黑" pitchFamily="34" charset="-122"/>
              </a:rPr>
              <a:t>有</a:t>
            </a:r>
            <a:r>
              <a:rPr lang="zh-CN" altLang="en-US" sz="2000" b="1" dirty="0" smtClean="0">
                <a:solidFill>
                  <a:srgbClr val="0000FF"/>
                </a:solidFill>
                <a:latin typeface="微软雅黑" pitchFamily="34" charset="-122"/>
                <a:ea typeface="微软雅黑" pitchFamily="34" charset="-122"/>
              </a:rPr>
              <a:t>存储器</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插即</a:t>
            </a:r>
            <a:r>
              <a:rPr lang="zh-CN" altLang="en-US" sz="2000" b="1" dirty="0" smtClean="0">
                <a:solidFill>
                  <a:srgbClr val="0000FF"/>
                </a:solidFill>
                <a:latin typeface="微软雅黑" pitchFamily="34" charset="-122"/>
                <a:ea typeface="微软雅黑" pitchFamily="34" charset="-122"/>
              </a:rPr>
              <a:t>用。</a:t>
            </a:r>
            <a:r>
              <a:rPr lang="zh-CN" altLang="en-US" sz="2000" b="1" dirty="0" smtClean="0">
                <a:latin typeface="微软雅黑" pitchFamily="34" charset="-122"/>
                <a:ea typeface="微软雅黑" pitchFamily="34" charset="-122"/>
              </a:rPr>
              <a:t>其</a:t>
            </a:r>
            <a:r>
              <a:rPr lang="zh-CN" altLang="en-US" sz="2000" b="1" dirty="0">
                <a:latin typeface="微软雅黑" pitchFamily="34" charset="-122"/>
                <a:ea typeface="微软雅黑" pitchFamily="34" charset="-122"/>
              </a:rPr>
              <a:t>内部的帧</a:t>
            </a:r>
            <a:r>
              <a:rPr lang="zh-CN" altLang="en-US" sz="2000" b="1" dirty="0">
                <a:solidFill>
                  <a:srgbClr val="C00000"/>
                </a:solidFill>
                <a:latin typeface="微软雅黑" pitchFamily="34" charset="-122"/>
                <a:ea typeface="微软雅黑" pitchFamily="34" charset="-122"/>
              </a:rPr>
              <a:t>交换表</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地址表</a:t>
            </a:r>
            <a:r>
              <a:rPr lang="zh-CN" altLang="en-US" sz="2000" b="1" dirty="0">
                <a:latin typeface="微软雅黑" pitchFamily="34" charset="-122"/>
                <a:ea typeface="微软雅黑" pitchFamily="34" charset="-122"/>
              </a:rPr>
              <a:t>）是通过</a:t>
            </a:r>
            <a:r>
              <a:rPr lang="zh-CN" altLang="en-US" sz="2000" b="1" dirty="0">
                <a:solidFill>
                  <a:srgbClr val="C00000"/>
                </a:solidFill>
                <a:latin typeface="微软雅黑" pitchFamily="34" charset="-122"/>
                <a:ea typeface="微软雅黑" pitchFamily="34" charset="-122"/>
              </a:rPr>
              <a:t>自学习算法</a:t>
            </a:r>
            <a:r>
              <a:rPr lang="zh-CN" altLang="en-US" sz="2000" b="1" dirty="0">
                <a:latin typeface="微软雅黑" pitchFamily="34" charset="-122"/>
                <a:ea typeface="微软雅黑" pitchFamily="34" charset="-122"/>
              </a:rPr>
              <a:t>自动地逐渐建立起来的。这种交换表就是一个内容可寻址存储器</a:t>
            </a:r>
            <a:r>
              <a:rPr lang="en-US" altLang="zh-CN" sz="2000" b="1" dirty="0">
                <a:latin typeface="微软雅黑" pitchFamily="34" charset="-122"/>
                <a:ea typeface="微软雅黑" pitchFamily="34" charset="-122"/>
              </a:rPr>
              <a:t>CAM (Content addressable Memory</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smtClean="0">
                <a:solidFill>
                  <a:srgbClr val="0000FF"/>
                </a:solidFill>
                <a:latin typeface="微软雅黑" pitchFamily="34" charset="-122"/>
                <a:ea typeface="微软雅黑" pitchFamily="34" charset="-122"/>
              </a:rPr>
              <a:t>专用</a:t>
            </a:r>
            <a:r>
              <a:rPr lang="zh-CN" altLang="en-US" sz="2000" b="1" dirty="0">
                <a:solidFill>
                  <a:srgbClr val="0000FF"/>
                </a:solidFill>
                <a:latin typeface="微软雅黑" pitchFamily="34" charset="-122"/>
                <a:ea typeface="微软雅黑" pitchFamily="34" charset="-122"/>
              </a:rPr>
              <a:t>的交换结构芯片</a:t>
            </a:r>
            <a:r>
              <a:rPr lang="zh-CN" altLang="en-US" sz="2000" b="1" dirty="0">
                <a:latin typeface="微软雅黑" pitchFamily="34" charset="-122"/>
                <a:ea typeface="微软雅黑" pitchFamily="34" charset="-122"/>
              </a:rPr>
              <a:t>，用硬件转发，其转发速率要比使用软件转发的网桥快很多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103</a:t>
            </a:fld>
            <a:endParaRPr lang="zh-CN" altLang="en-US" dirty="0"/>
          </a:p>
        </p:txBody>
      </p:sp>
    </p:spTree>
    <p:extLst>
      <p:ext uri="{BB962C8B-B14F-4D97-AF65-F5344CB8AC3E}">
        <p14:creationId xmlns:p14="http://schemas.microsoft.com/office/powerpoint/2010/main" val="15825788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以太网交换机的优点</a:t>
            </a:r>
            <a:endParaRPr lang="fr-FR" altLang="zh-CN" sz="2000" b="1" dirty="0">
              <a:solidFill>
                <a:schemeClr val="bg1"/>
              </a:solidFill>
              <a:latin typeface="微软雅黑" pitchFamily="34" charset="-122"/>
              <a:ea typeface="微软雅黑"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itchFamily="2" charset="2"/>
              <a:buChar char="l"/>
            </a:pPr>
            <a:r>
              <a:rPr lang="en-US" altLang="zh-CN" sz="1600" b="1" dirty="0">
                <a:latin typeface="微软雅黑" pitchFamily="34" charset="-122"/>
                <a:ea typeface="微软雅黑" pitchFamily="34" charset="-122"/>
              </a:rPr>
              <a:t>N </a:t>
            </a:r>
            <a:r>
              <a:rPr lang="zh-CN" altLang="en-US" sz="1600" b="1" dirty="0">
                <a:latin typeface="微软雅黑" pitchFamily="34" charset="-122"/>
                <a:ea typeface="微软雅黑" pitchFamily="34" charset="-122"/>
              </a:rPr>
              <a:t>个用户共享集线器提供的带宽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平均每个用户仅占有 </a:t>
            </a:r>
            <a:r>
              <a:rPr lang="en-US" altLang="zh-CN" sz="1600" b="1" dirty="0">
                <a:latin typeface="微软雅黑" pitchFamily="34" charset="-122"/>
                <a:ea typeface="微软雅黑" pitchFamily="34" charset="-122"/>
              </a:rPr>
              <a:t>B/N </a:t>
            </a:r>
            <a:r>
              <a:rPr lang="zh-CN" altLang="en-US" sz="1600" b="1" dirty="0">
                <a:latin typeface="微软雅黑" pitchFamily="34" charset="-122"/>
                <a:ea typeface="微软雅黑" pitchFamily="34" charset="-122"/>
              </a:rPr>
              <a:t>的带宽。</a:t>
            </a: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itchFamily="2" charset="2"/>
              <a:buChar char="l"/>
            </a:pPr>
            <a:r>
              <a:rPr lang="zh-CN" altLang="en-US" sz="1600" b="1" dirty="0" smtClean="0">
                <a:latin typeface="微软雅黑" pitchFamily="34" charset="-122"/>
                <a:ea typeface="微软雅黑" pitchFamily="34" charset="-122"/>
              </a:rPr>
              <a:t>交换机为每个端口提供带宽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en-US" altLang="zh-CN" sz="1600" b="1" dirty="0" smtClean="0">
                <a:latin typeface="微软雅黑" pitchFamily="34" charset="-122"/>
                <a:ea typeface="微软雅黑" pitchFamily="34" charset="-122"/>
              </a:rPr>
              <a:t>N </a:t>
            </a:r>
            <a:r>
              <a:rPr lang="zh-CN" altLang="en-US" sz="1600" b="1" dirty="0" smtClean="0">
                <a:latin typeface="微软雅黑" pitchFamily="34" charset="-122"/>
                <a:ea typeface="微软雅黑" pitchFamily="34" charset="-122"/>
              </a:rPr>
              <a:t>个用户，每个用户独占带宽 </a:t>
            </a:r>
            <a:r>
              <a:rPr lang="en-US" altLang="zh-CN" sz="1600" b="1" dirty="0" smtClean="0">
                <a:latin typeface="微软雅黑" pitchFamily="34" charset="-122"/>
                <a:ea typeface="微软雅黑" pitchFamily="34" charset="-122"/>
              </a:rPr>
              <a:t>B</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smtClean="0">
                <a:latin typeface="微软雅黑" pitchFamily="34" charset="-122"/>
                <a:ea typeface="微软雅黑" pitchFamily="34" charset="-122"/>
              </a:rPr>
              <a:t>交换机</a:t>
            </a:r>
            <a:r>
              <a:rPr lang="zh-CN" altLang="en-US" sz="1600" b="1" dirty="0">
                <a:latin typeface="微软雅黑" pitchFamily="34" charset="-122"/>
                <a:ea typeface="微软雅黑" pitchFamily="34" charset="-122"/>
              </a:rPr>
              <a:t>总容量达 </a:t>
            </a:r>
            <a:r>
              <a:rPr lang="en-US" altLang="zh-CN" sz="1600" b="1" dirty="0" smtClean="0">
                <a:latin typeface="微软雅黑" pitchFamily="34" charset="-122"/>
                <a:ea typeface="微软雅黑" pitchFamily="34" charset="-122"/>
              </a:rPr>
              <a:t>B</a:t>
            </a: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 N </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a:t>
            </a:r>
            <a:r>
              <a:rPr lang="zh-CN" altLang="en-US" b="1" dirty="0" smtClean="0">
                <a:solidFill>
                  <a:schemeClr val="bg1"/>
                </a:solidFill>
                <a:latin typeface="微软雅黑" panose="020B0503020204020204" pitchFamily="34" charset="-122"/>
                <a:ea typeface="微软雅黑" panose="020B0503020204020204" pitchFamily="34" charset="-122"/>
              </a:rPr>
              <a:t>容量</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9" name="灯片编号占位符 28"/>
          <p:cNvSpPr>
            <a:spLocks noGrp="1"/>
          </p:cNvSpPr>
          <p:nvPr>
            <p:ph type="sldNum" sz="quarter" idx="12"/>
          </p:nvPr>
        </p:nvSpPr>
        <p:spPr/>
        <p:txBody>
          <a:bodyPr/>
          <a:lstStyle/>
          <a:p>
            <a:fld id="{C677F014-D201-41B6-B094-E79298D2872C}" type="slidenum">
              <a:rPr lang="zh-CN" altLang="en-US" smtClean="0"/>
              <a:pPr/>
              <a:t>104</a:t>
            </a:fld>
            <a:endParaRPr lang="zh-CN" altLang="en-US" dirty="0"/>
          </a:p>
        </p:txBody>
      </p:sp>
    </p:spTree>
    <p:extLst>
      <p:ext uri="{BB962C8B-B14F-4D97-AF65-F5344CB8AC3E}">
        <p14:creationId xmlns:p14="http://schemas.microsoft.com/office/powerpoint/2010/main" val="7924104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存储转发方式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把整个数据帧先</a:t>
            </a:r>
            <a:r>
              <a:rPr lang="zh-CN" altLang="en-US" b="1" dirty="0" smtClean="0">
                <a:latin typeface="微软雅黑" pitchFamily="34" charset="-122"/>
                <a:ea typeface="微软雅黑" pitchFamily="34" charset="-122"/>
              </a:rPr>
              <a:t>缓存，再</a:t>
            </a:r>
            <a:r>
              <a:rPr lang="zh-CN" altLang="en-US" b="1" dirty="0">
                <a:latin typeface="微软雅黑" pitchFamily="34" charset="-122"/>
                <a:ea typeface="微软雅黑" pitchFamily="34" charset="-122"/>
              </a:rPr>
              <a:t>进行处理。</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以太网交换机的交换方式</a:t>
            </a:r>
            <a:endParaRPr lang="fr-FR" altLang="zh-CN" sz="2000" b="1" dirty="0">
              <a:solidFill>
                <a:schemeClr val="bg1"/>
              </a:solidFill>
              <a:latin typeface="微软雅黑" pitchFamily="34" charset="-122"/>
              <a:ea typeface="微软雅黑"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直通 </a:t>
            </a:r>
            <a:r>
              <a:rPr lang="en-US" altLang="zh-CN" sz="2000" b="1" dirty="0">
                <a:solidFill>
                  <a:srgbClr val="0000FF"/>
                </a:solidFill>
                <a:latin typeface="微软雅黑" pitchFamily="34" charset="-122"/>
                <a:ea typeface="微软雅黑" pitchFamily="34" charset="-122"/>
              </a:rPr>
              <a:t>(cut-through) </a:t>
            </a:r>
            <a:r>
              <a:rPr lang="zh-CN" altLang="en-US" sz="2000" b="1" dirty="0">
                <a:solidFill>
                  <a:srgbClr val="0000FF"/>
                </a:solidFill>
                <a:latin typeface="微软雅黑" pitchFamily="34" charset="-122"/>
                <a:ea typeface="微软雅黑" pitchFamily="34" charset="-122"/>
              </a:rPr>
              <a:t>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接收数据帧的</a:t>
            </a:r>
            <a:r>
              <a:rPr lang="zh-CN" altLang="en-US" b="1" dirty="0" smtClean="0">
                <a:latin typeface="微软雅黑" pitchFamily="34" charset="-122"/>
                <a:ea typeface="微软雅黑" pitchFamily="34" charset="-122"/>
              </a:rPr>
              <a:t>同时立即</a:t>
            </a:r>
            <a:r>
              <a:rPr lang="zh-CN" altLang="en-US" b="1" dirty="0">
                <a:latin typeface="微软雅黑" pitchFamily="34" charset="-122"/>
                <a:ea typeface="微软雅黑" pitchFamily="34" charset="-122"/>
              </a:rPr>
              <a:t>按数据帧的目的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地址决定该帧的转发</a:t>
            </a:r>
            <a:r>
              <a:rPr lang="zh-CN" altLang="en-US" b="1" dirty="0" smtClean="0">
                <a:latin typeface="微软雅黑" pitchFamily="34" charset="-122"/>
                <a:ea typeface="微软雅黑" pitchFamily="34" charset="-122"/>
              </a:rPr>
              <a:t>接口。</a:t>
            </a:r>
            <a:endParaRPr lang="zh-CN" altLang="en-US"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smtClean="0">
                <a:latin typeface="微软雅黑" pitchFamily="34" charset="-122"/>
                <a:ea typeface="微软雅黑" pitchFamily="34" charset="-122"/>
              </a:rPr>
              <a:t>缺点：不</a:t>
            </a:r>
            <a:r>
              <a:rPr lang="zh-CN" altLang="en-US" b="1" dirty="0">
                <a:latin typeface="微软雅黑" pitchFamily="34" charset="-122"/>
                <a:ea typeface="微软雅黑" pitchFamily="34" charset="-122"/>
              </a:rPr>
              <a:t>检查差错就直接将帧转发出去</a:t>
            </a:r>
            <a:r>
              <a:rPr lang="zh-CN" altLang="en-US" b="1" dirty="0" smtClean="0">
                <a:latin typeface="微软雅黑" pitchFamily="34" charset="-122"/>
                <a:ea typeface="微软雅黑" pitchFamily="34" charset="-122"/>
              </a:rPr>
              <a:t>，有可能转发无效帧。</a:t>
            </a:r>
            <a:endParaRPr lang="zh-CN" altLang="en-US" b="1" dirty="0">
              <a:latin typeface="微软雅黑" pitchFamily="34" charset="-122"/>
              <a:ea typeface="微软雅黑" pitchFamily="34" charset="-122"/>
            </a:endParaRP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itchFamily="34" charset="-122"/>
                <a:ea typeface="微软雅黑"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itchFamily="34" charset="-122"/>
                <a:ea typeface="微软雅黑" pitchFamily="34" charset="-122"/>
              </a:rPr>
              <a:t>直通</a:t>
            </a:r>
            <a:r>
              <a:rPr lang="zh-CN" altLang="en-US" sz="1200" b="1" dirty="0" smtClean="0">
                <a:latin typeface="微软雅黑" pitchFamily="34" charset="-122"/>
                <a:ea typeface="微软雅黑" pitchFamily="34" charset="-122"/>
              </a:rPr>
              <a:t>方式</a:t>
            </a:r>
            <a:endParaRPr lang="zh-CN" altLang="en-US" sz="1200" dirty="0"/>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105</a:t>
            </a:fld>
            <a:endParaRPr lang="zh-CN" altLang="en-US" dirty="0"/>
          </a:p>
        </p:txBody>
      </p:sp>
    </p:spTree>
    <p:extLst>
      <p:ext uri="{BB962C8B-B14F-4D97-AF65-F5344CB8AC3E}">
        <p14:creationId xmlns:p14="http://schemas.microsoft.com/office/powerpoint/2010/main" val="36611731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smtClean="0">
                    <a:solidFill>
                      <a:srgbClr val="0000FF"/>
                    </a:solidFill>
                    <a:latin typeface="微软雅黑" pitchFamily="34" charset="-122"/>
                    <a:ea typeface="微软雅黑" pitchFamily="34" charset="-122"/>
                  </a:rPr>
                  <a:t>MAC </a:t>
                </a:r>
                <a:r>
                  <a:rPr kumimoji="1" lang="zh-CN" altLang="en-US" sz="1100" b="1" dirty="0" smtClean="0">
                    <a:solidFill>
                      <a:srgbClr val="0000FF"/>
                    </a:solidFill>
                    <a:latin typeface="微软雅黑" pitchFamily="34" charset="-122"/>
                    <a:ea typeface="微软雅黑" pitchFamily="34" charset="-122"/>
                  </a:rPr>
                  <a:t>地址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smtClean="0">
                  <a:latin typeface="微软雅黑" pitchFamily="34" charset="-122"/>
                  <a:ea typeface="微软雅黑" pitchFamily="34" charset="-122"/>
                </a:rPr>
                <a:t>开始时，交换表是</a:t>
              </a:r>
              <a:r>
                <a:rPr lang="zh-CN" altLang="en-US" sz="1600" b="1" dirty="0">
                  <a:latin typeface="微软雅黑" pitchFamily="34" charset="-122"/>
                  <a:ea typeface="微软雅黑" pitchFamily="34" charset="-122"/>
                </a:rPr>
                <a:t>空的</a:t>
              </a:r>
            </a:p>
          </p:txBody>
        </p:sp>
      </p:grpSp>
      <p:sp>
        <p:nvSpPr>
          <p:cNvPr id="3" name="灯片编号占位符 2"/>
          <p:cNvSpPr>
            <a:spLocks noGrp="1"/>
          </p:cNvSpPr>
          <p:nvPr>
            <p:ph type="sldNum" sz="quarter" idx="12"/>
          </p:nvPr>
        </p:nvSpPr>
        <p:spPr/>
        <p:txBody>
          <a:bodyPr/>
          <a:lstStyle/>
          <a:p>
            <a:fld id="{C677F014-D201-41B6-B094-E79298D2872C}" type="slidenum">
              <a:rPr lang="zh-CN" altLang="en-US" smtClean="0"/>
              <a:pPr/>
              <a:t>106</a:t>
            </a:fld>
            <a:endParaRPr lang="zh-CN" altLang="en-US" dirty="0"/>
          </a:p>
        </p:txBody>
      </p:sp>
    </p:spTree>
    <p:extLst>
      <p:ext uri="{BB962C8B-B14F-4D97-AF65-F5344CB8AC3E}">
        <p14:creationId xmlns:p14="http://schemas.microsoft.com/office/powerpoint/2010/main" val="21887259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439781583"/>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xmlns="" val="20000"/>
                    </a:ext>
                  </a:extLst>
                </a:gridCol>
                <a:gridCol w="864830">
                  <a:extLst>
                    <a:ext uri="{9D8B030D-6E8A-4147-A177-3AD203B41FA5}">
                      <a16:colId xmlns:a16="http://schemas.microsoft.com/office/drawing/2014/main" xmlns="" val="20001"/>
                    </a:ext>
                  </a:extLst>
                </a:gridCol>
                <a:gridCol w="589137">
                  <a:extLst>
                    <a:ext uri="{9D8B030D-6E8A-4147-A177-3AD203B41FA5}">
                      <a16:colId xmlns:a16="http://schemas.microsoft.com/office/drawing/2014/main" xmlns="" val="20002"/>
                    </a:ext>
                  </a:extLst>
                </a:gridCol>
                <a:gridCol w="628932">
                  <a:extLst>
                    <a:ext uri="{9D8B030D-6E8A-4147-A177-3AD203B41FA5}">
                      <a16:colId xmlns:a16="http://schemas.microsoft.com/office/drawing/2014/main" xmlns="" val="20003"/>
                    </a:ext>
                  </a:extLst>
                </a:gridCol>
                <a:gridCol w="479432">
                  <a:extLst>
                    <a:ext uri="{9D8B030D-6E8A-4147-A177-3AD203B41FA5}">
                      <a16:colId xmlns:a16="http://schemas.microsoft.com/office/drawing/2014/main" xmlns=""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交换机收到帧后，先查找交换表。没有查到应从哪个接口转发这个</a:t>
            </a:r>
            <a:r>
              <a:rPr lang="zh-CN" altLang="en-US" sz="1400" b="1" dirty="0" smtClean="0">
                <a:latin typeface="微软雅黑" pitchFamily="34" charset="-122"/>
                <a:ea typeface="微软雅黑" pitchFamily="34" charset="-122"/>
              </a:rPr>
              <a:t>帧给 </a:t>
            </a:r>
            <a:r>
              <a:rPr lang="en-US" altLang="zh-CN" sz="1400" b="1" dirty="0" smtClean="0">
                <a:latin typeface="微软雅黑" pitchFamily="34" charset="-122"/>
                <a:ea typeface="微软雅黑" pitchFamily="34" charset="-122"/>
              </a:rPr>
              <a:t>B</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先向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smtClean="0">
                <a:latin typeface="微软雅黑" pitchFamily="34" charset="-122"/>
                <a:ea typeface="微软雅黑" pitchFamily="34" charset="-122"/>
              </a:rPr>
              <a:t>交换机向</a:t>
            </a:r>
            <a:r>
              <a:rPr lang="zh-CN" altLang="en-US" sz="1400" b="1" dirty="0">
                <a:latin typeface="微软雅黑" pitchFamily="34" charset="-122"/>
                <a:ea typeface="微软雅黑" pitchFamily="34" charset="-122"/>
              </a:rPr>
              <a:t>除</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以外</a:t>
            </a:r>
            <a:r>
              <a:rPr lang="zh-CN" altLang="en-US" sz="1400" b="1" dirty="0">
                <a:latin typeface="微软雅黑" pitchFamily="34" charset="-122"/>
                <a:ea typeface="微软雅黑" pitchFamily="34" charset="-122"/>
              </a:rPr>
              <a:t>的所有的接口广播这个帧。</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 name="灯片编号占位符 4"/>
          <p:cNvSpPr>
            <a:spLocks noGrp="1"/>
          </p:cNvSpPr>
          <p:nvPr>
            <p:ph type="sldNum" sz="quarter" idx="12"/>
          </p:nvPr>
        </p:nvSpPr>
        <p:spPr/>
        <p:txBody>
          <a:bodyPr/>
          <a:lstStyle/>
          <a:p>
            <a:fld id="{C677F014-D201-41B6-B094-E79298D2872C}" type="slidenum">
              <a:rPr lang="zh-CN" altLang="en-US" smtClean="0"/>
              <a:pPr/>
              <a:t>107</a:t>
            </a:fld>
            <a:endParaRPr lang="zh-CN" altLang="en-US" dirty="0"/>
          </a:p>
        </p:txBody>
      </p:sp>
    </p:spTree>
    <p:extLst>
      <p:ext uri="{BB962C8B-B14F-4D97-AF65-F5344CB8AC3E}">
        <p14:creationId xmlns:p14="http://schemas.microsoft.com/office/powerpoint/2010/main" val="11623944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85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25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65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608319686"/>
              </p:ext>
            </p:extLst>
          </p:nvPr>
        </p:nvGraphicFramePr>
        <p:xfrm>
          <a:off x="4682837" y="1452197"/>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xmlns="" val="20000"/>
                    </a:ext>
                  </a:extLst>
                </a:gridCol>
                <a:gridCol w="864830">
                  <a:extLst>
                    <a:ext uri="{9D8B030D-6E8A-4147-A177-3AD203B41FA5}">
                      <a16:colId xmlns:a16="http://schemas.microsoft.com/office/drawing/2014/main" xmlns="" val="20001"/>
                    </a:ext>
                  </a:extLst>
                </a:gridCol>
                <a:gridCol w="589137">
                  <a:extLst>
                    <a:ext uri="{9D8B030D-6E8A-4147-A177-3AD203B41FA5}">
                      <a16:colId xmlns:a16="http://schemas.microsoft.com/office/drawing/2014/main" xmlns="" val="20002"/>
                    </a:ext>
                  </a:extLst>
                </a:gridCol>
                <a:gridCol w="628932">
                  <a:extLst>
                    <a:ext uri="{9D8B030D-6E8A-4147-A177-3AD203B41FA5}">
                      <a16:colId xmlns:a16="http://schemas.microsoft.com/office/drawing/2014/main" xmlns="" val="20003"/>
                    </a:ext>
                  </a:extLst>
                </a:gridCol>
                <a:gridCol w="479432">
                  <a:extLst>
                    <a:ext uri="{9D8B030D-6E8A-4147-A177-3AD203B41FA5}">
                      <a16:colId xmlns:a16="http://schemas.microsoft.com/office/drawing/2014/main" xmlns=""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smtClean="0">
                <a:latin typeface="微软雅黑" pitchFamily="34" charset="-122"/>
                <a:ea typeface="微软雅黑" pitchFamily="34" charset="-122"/>
              </a:rPr>
              <a:t>由于与该帧的目的地址不相符，</a:t>
            </a:r>
            <a:r>
              <a:rPr lang="en-US" altLang="zh-CN" sz="1400" b="1" dirty="0" smtClean="0">
                <a:latin typeface="微软雅黑" pitchFamily="34" charset="-122"/>
                <a:ea typeface="微软雅黑" pitchFamily="34" charset="-122"/>
              </a:rPr>
              <a:t>C </a:t>
            </a:r>
            <a:r>
              <a:rPr lang="zh-CN" altLang="en-US" sz="1400" b="1" dirty="0" smtClean="0">
                <a:latin typeface="微软雅黑" pitchFamily="34" charset="-122"/>
                <a:ea typeface="微软雅黑" pitchFamily="34" charset="-122"/>
              </a:rPr>
              <a:t>和 </a:t>
            </a:r>
            <a:r>
              <a:rPr lang="en-US" altLang="zh-CN" sz="1400" b="1" dirty="0" smtClean="0">
                <a:latin typeface="微软雅黑" pitchFamily="34" charset="-122"/>
                <a:ea typeface="微软雅黑" pitchFamily="34" charset="-122"/>
              </a:rPr>
              <a:t>D </a:t>
            </a:r>
            <a:r>
              <a:rPr lang="zh-CN" altLang="en-US" sz="1400" b="1" dirty="0" smtClean="0">
                <a:latin typeface="微软雅黑" pitchFamily="34" charset="-122"/>
                <a:ea typeface="微软雅黑" pitchFamily="34" charset="-122"/>
              </a:rPr>
              <a:t>将丢弃该帧。</a:t>
            </a:r>
            <a:endParaRPr lang="zh-CN" altLang="en-US" sz="1400" b="1" dirty="0">
              <a:latin typeface="微软雅黑" pitchFamily="34" charset="-122"/>
              <a:ea typeface="微软雅黑" pitchFamily="34" charset="-122"/>
            </a:endParaRP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C677F014-D201-41B6-B094-E79298D2872C}" type="slidenum">
              <a:rPr lang="zh-CN" altLang="en-US" smtClean="0"/>
              <a:pPr/>
              <a:t>108</a:t>
            </a:fld>
            <a:endParaRPr lang="zh-CN" altLang="en-US" dirty="0"/>
          </a:p>
        </p:txBody>
      </p:sp>
    </p:spTree>
    <p:extLst>
      <p:ext uri="{BB962C8B-B14F-4D97-AF65-F5344CB8AC3E}">
        <p14:creationId xmlns:p14="http://schemas.microsoft.com/office/powerpoint/2010/main" val="1084541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交换机收到帧后，先查找交换表。发现交换表中的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地址有 </a:t>
            </a:r>
            <a:r>
              <a:rPr lang="en-US" altLang="zh-CN" sz="1400" b="1" dirty="0" smtClean="0">
                <a:latin typeface="微软雅黑" pitchFamily="34" charset="-122"/>
                <a:ea typeface="微软雅黑" pitchFamily="34" charset="-122"/>
              </a:rPr>
              <a:t>A</a:t>
            </a:r>
            <a:r>
              <a:rPr lang="zh-CN" altLang="en-US" sz="1400" b="1" dirty="0" smtClean="0">
                <a:latin typeface="微软雅黑" pitchFamily="34" charset="-122"/>
                <a:ea typeface="微软雅黑" pitchFamily="34" charset="-122"/>
              </a:rPr>
              <a:t>，表明</a:t>
            </a:r>
            <a:r>
              <a:rPr lang="zh-CN" altLang="en-US" sz="1400" b="1" dirty="0">
                <a:latin typeface="微软雅黑" pitchFamily="34" charset="-122"/>
                <a:ea typeface="微软雅黑" pitchFamily="34" charset="-122"/>
              </a:rPr>
              <a:t>要发送</a:t>
            </a:r>
            <a:r>
              <a:rPr lang="zh-CN" altLang="en-US" sz="1400" b="1" dirty="0" smtClean="0">
                <a:latin typeface="微软雅黑" pitchFamily="34" charset="-122"/>
                <a:ea typeface="微软雅黑" pitchFamily="34" charset="-122"/>
              </a:rPr>
              <a:t>给 </a:t>
            </a: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帧应从</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转发</a:t>
            </a:r>
            <a:r>
              <a:rPr lang="zh-CN" altLang="en-US" sz="1400" b="1" dirty="0">
                <a:latin typeface="微软雅黑" pitchFamily="34" charset="-122"/>
                <a:ea typeface="微软雅黑" pitchFamily="34" charset="-122"/>
              </a:rPr>
              <a:t>出去。于是就把这个帧传送到接口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转发给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a:t>
            </a: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smtClean="0">
                <a:latin typeface="微软雅黑" pitchFamily="34" charset="-122"/>
                <a:ea typeface="微软雅黑" pitchFamily="34" charset="-122"/>
              </a:rPr>
              <a:t>B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3</a:t>
            </a:r>
            <a:r>
              <a:rPr lang="en-US" altLang="zh-CN" sz="1400" b="1" dirty="0" smtClean="0">
                <a:latin typeface="微软雅黑" pitchFamily="34" charset="-122"/>
                <a:ea typeface="微软雅黑" pitchFamily="34" charset="-122"/>
              </a:rPr>
              <a:t>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smtClean="0">
                <a:latin typeface="微软雅黑" pitchFamily="34" charset="-122"/>
                <a:ea typeface="微软雅黑" pitchFamily="34" charset="-122"/>
              </a:rPr>
              <a:t>B </a:t>
            </a:r>
            <a:r>
              <a:rPr lang="zh-CN" altLang="en-US" sz="1400" b="1" dirty="0">
                <a:latin typeface="微软雅黑" pitchFamily="34" charset="-122"/>
                <a:ea typeface="微软雅黑" pitchFamily="34" charset="-122"/>
              </a:rPr>
              <a:t>和接口 </a:t>
            </a:r>
            <a:r>
              <a:rPr lang="en-US" altLang="zh-CN" sz="1400" b="1" dirty="0" smtClean="0">
                <a:latin typeface="微软雅黑" pitchFamily="34" charset="-122"/>
                <a:ea typeface="微软雅黑" pitchFamily="34" charset="-122"/>
              </a:rPr>
              <a:t>3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val="2147417041"/>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xmlns="" val="20000"/>
                    </a:ext>
                  </a:extLst>
                </a:gridCol>
                <a:gridCol w="864830">
                  <a:extLst>
                    <a:ext uri="{9D8B030D-6E8A-4147-A177-3AD203B41FA5}">
                      <a16:colId xmlns:a16="http://schemas.microsoft.com/office/drawing/2014/main" xmlns="" val="20001"/>
                    </a:ext>
                  </a:extLst>
                </a:gridCol>
                <a:gridCol w="589137">
                  <a:extLst>
                    <a:ext uri="{9D8B030D-6E8A-4147-A177-3AD203B41FA5}">
                      <a16:colId xmlns:a16="http://schemas.microsoft.com/office/drawing/2014/main" xmlns="" val="20002"/>
                    </a:ext>
                  </a:extLst>
                </a:gridCol>
                <a:gridCol w="628932">
                  <a:extLst>
                    <a:ext uri="{9D8B030D-6E8A-4147-A177-3AD203B41FA5}">
                      <a16:colId xmlns:a16="http://schemas.microsoft.com/office/drawing/2014/main" xmlns="" val="20003"/>
                    </a:ext>
                  </a:extLst>
                </a:gridCol>
                <a:gridCol w="479432">
                  <a:extLst>
                    <a:ext uri="{9D8B030D-6E8A-4147-A177-3AD203B41FA5}">
                      <a16:colId xmlns:a16="http://schemas.microsoft.com/office/drawing/2014/main" xmlns=""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grpSp>
      <p:sp>
        <p:nvSpPr>
          <p:cNvPr id="5" name="灯片编号占位符 4"/>
          <p:cNvSpPr>
            <a:spLocks noGrp="1"/>
          </p:cNvSpPr>
          <p:nvPr>
            <p:ph type="sldNum" sz="quarter" idx="12"/>
          </p:nvPr>
        </p:nvSpPr>
        <p:spPr/>
        <p:txBody>
          <a:bodyPr/>
          <a:lstStyle/>
          <a:p>
            <a:fld id="{C677F014-D201-41B6-B094-E79298D2872C}" type="slidenum">
              <a:rPr lang="zh-CN" altLang="en-US" smtClean="0"/>
              <a:pPr/>
              <a:t>109</a:t>
            </a:fld>
            <a:endParaRPr lang="zh-CN" altLang="en-US" dirty="0"/>
          </a:p>
        </p:txBody>
      </p:sp>
    </p:spTree>
    <p:extLst>
      <p:ext uri="{BB962C8B-B14F-4D97-AF65-F5344CB8AC3E}">
        <p14:creationId xmlns:p14="http://schemas.microsoft.com/office/powerpoint/2010/main" val="13155672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115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135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a:t>
            </a:r>
            <a:r>
              <a:rPr lang="zh-CN" altLang="en-US" sz="2400" b="1" dirty="0" smtClean="0">
                <a:solidFill>
                  <a:schemeClr val="bg1"/>
                </a:solidFill>
                <a:latin typeface="微软雅黑" pitchFamily="34" charset="-122"/>
                <a:ea typeface="微软雅黑" pitchFamily="34" charset="-122"/>
              </a:rPr>
              <a:t>帧</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链路 </a:t>
            </a:r>
            <a:r>
              <a:rPr lang="en-US" altLang="zh-CN" sz="2000" b="1" dirty="0">
                <a:solidFill>
                  <a:srgbClr val="C00000"/>
                </a:solidFill>
                <a:latin typeface="微软雅黑" pitchFamily="34" charset="-122"/>
                <a:ea typeface="微软雅黑" pitchFamily="34" charset="-122"/>
              </a:rPr>
              <a:t>(link) </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一条无源的点到点的物理线路段，中间</a:t>
            </a:r>
            <a:r>
              <a:rPr lang="zh-CN" altLang="en-US" sz="2000" b="1" dirty="0">
                <a:solidFill>
                  <a:srgbClr val="0000FF"/>
                </a:solidFill>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任何其他的交换结点。</a:t>
            </a: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一条链路只是一条通路的一个组成部分</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或</a:t>
            </a:r>
            <a:r>
              <a:rPr lang="zh-CN" altLang="en-US" sz="2000" b="1" dirty="0" smtClean="0">
                <a:solidFill>
                  <a:srgbClr val="0000FF"/>
                </a:solidFill>
                <a:latin typeface="微软雅黑" pitchFamily="34" charset="-122"/>
                <a:ea typeface="微软雅黑" pitchFamily="34" charset="-122"/>
              </a:rPr>
              <a:t>物理链路。</a:t>
            </a:r>
            <a:endParaRPr lang="en-US" altLang="zh-CN" sz="2000" b="1" dirty="0" smtClean="0">
              <a:solidFill>
                <a:srgbClr val="0000FF"/>
              </a:solidFill>
              <a:latin typeface="微软雅黑" pitchFamily="34" charset="-122"/>
              <a:ea typeface="微软雅黑" pitchFamily="34" charset="-122"/>
            </a:endParaRPr>
          </a:p>
          <a:p>
            <a:pPr marL="268288" indent="-268288">
              <a:lnSpc>
                <a:spcPts val="3000"/>
              </a:lnSpc>
              <a:buClr>
                <a:srgbClr val="0070C0"/>
              </a:buClr>
              <a:buSzPct val="75000"/>
              <a:buFont typeface="Wingdings" pitchFamily="2" charset="2"/>
              <a:buChar char="l"/>
            </a:pPr>
            <a:r>
              <a:rPr lang="zh-CN" altLang="en-US" sz="2000" b="1" dirty="0">
                <a:solidFill>
                  <a:srgbClr val="C00000"/>
                </a:solidFill>
                <a:latin typeface="微软雅黑" pitchFamily="34" charset="-122"/>
                <a:ea typeface="微软雅黑" pitchFamily="34" charset="-122"/>
              </a:rPr>
              <a:t>数据链路 </a:t>
            </a:r>
            <a:r>
              <a:rPr lang="en-US" altLang="zh-CN" sz="2000" b="1" dirty="0">
                <a:solidFill>
                  <a:srgbClr val="C00000"/>
                </a:solidFill>
                <a:latin typeface="微软雅黑" pitchFamily="34" charset="-122"/>
                <a:ea typeface="微软雅黑" pitchFamily="34" charset="-122"/>
              </a:rPr>
              <a:t>(data link)</a:t>
            </a:r>
            <a:r>
              <a:rPr lang="zh-CN" altLang="en-US" sz="2000" b="1" dirty="0">
                <a:solidFill>
                  <a:srgbClr val="C00000"/>
                </a:solidFill>
                <a:latin typeface="微软雅黑" pitchFamily="34" charset="-122"/>
                <a:ea typeface="微软雅黑" pitchFamily="34" charset="-122"/>
              </a:rPr>
              <a:t>：</a:t>
            </a:r>
            <a:endParaRPr lang="en-US" altLang="zh-CN" sz="2000" b="1" dirty="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把实现</a:t>
            </a:r>
            <a:r>
              <a:rPr lang="zh-CN" altLang="en-US" sz="2000" b="1" dirty="0" smtClean="0">
                <a:latin typeface="微软雅黑" pitchFamily="34" charset="-122"/>
                <a:ea typeface="微软雅黑" pitchFamily="34" charset="-122"/>
              </a:rPr>
              <a:t>控制数据传输的协议</a:t>
            </a:r>
            <a:r>
              <a:rPr lang="zh-CN" altLang="en-US" sz="2000" b="1" dirty="0">
                <a:latin typeface="微软雅黑" pitchFamily="34" charset="-122"/>
                <a:ea typeface="微软雅黑" pitchFamily="34" charset="-122"/>
              </a:rPr>
              <a:t>的硬件和软件加到链路上，就构成了</a:t>
            </a:r>
            <a:r>
              <a:rPr lang="zh-CN" altLang="en-US" sz="2000" b="1" dirty="0" smtClean="0">
                <a:latin typeface="微软雅黑" pitchFamily="34" charset="-122"/>
                <a:ea typeface="微软雅黑" pitchFamily="34" charset="-122"/>
              </a:rPr>
              <a:t>数据链路</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或</a:t>
            </a:r>
            <a:r>
              <a:rPr lang="zh-CN" altLang="en-US" sz="2000" b="1" dirty="0" smtClean="0">
                <a:solidFill>
                  <a:srgbClr val="0000FF"/>
                </a:solidFill>
                <a:latin typeface="微软雅黑" pitchFamily="34" charset="-122"/>
                <a:ea typeface="微软雅黑" pitchFamily="34" charset="-122"/>
              </a:rPr>
              <a:t>逻辑链路。</a:t>
            </a:r>
            <a:endParaRPr lang="zh-CN" altLang="en-US" sz="2000" b="1" dirty="0">
              <a:solidFill>
                <a:srgbClr val="0000FF"/>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典型实现：</a:t>
            </a:r>
            <a:r>
              <a:rPr lang="zh-CN" altLang="en-US" sz="2000" b="1" dirty="0">
                <a:latin typeface="微软雅黑" pitchFamily="34" charset="-122"/>
                <a:ea typeface="微软雅黑" pitchFamily="34" charset="-122"/>
              </a:rPr>
              <a:t>适配器（即</a:t>
            </a:r>
            <a:r>
              <a:rPr lang="zh-CN" altLang="en-US" sz="2000" b="1" dirty="0" smtClean="0">
                <a:latin typeface="微软雅黑" pitchFamily="34" charset="-122"/>
                <a:ea typeface="微软雅黑" pitchFamily="34" charset="-122"/>
              </a:rPr>
              <a:t>网卡）</a:t>
            </a:r>
            <a:endParaRPr lang="zh-CN" altLang="en-US" sz="20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C677F014-D201-41B6-B094-E79298D2872C}" type="slidenum">
              <a:rPr lang="zh-CN" altLang="en-US" smtClean="0"/>
              <a:pPr/>
              <a:t>11</a:t>
            </a:fld>
            <a:endParaRPr lang="zh-CN" altLang="en-US" dirty="0"/>
          </a:p>
        </p:txBody>
      </p:sp>
    </p:spTree>
    <p:extLst>
      <p:ext uri="{BB962C8B-B14F-4D97-AF65-F5344CB8AC3E}">
        <p14:creationId xmlns:p14="http://schemas.microsoft.com/office/powerpoint/2010/main" val="8725010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itchFamily="34" charset="-122"/>
                <a:ea typeface="微软雅黑"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itchFamily="34" charset="-122"/>
                <a:ea typeface="微软雅黑" pitchFamily="34" charset="-122"/>
              </a:rPr>
              <a:t>有效时间。</a:t>
            </a:r>
            <a:r>
              <a:rPr lang="zh-CN" altLang="zh-CN" sz="1600" b="1" dirty="0" smtClean="0">
                <a:solidFill>
                  <a:srgbClr val="0000FF"/>
                </a:solidFill>
                <a:latin typeface="微软雅黑" pitchFamily="34" charset="-122"/>
                <a:ea typeface="微软雅黑" pitchFamily="34" charset="-122"/>
              </a:rPr>
              <a:t>过期的项目就自动被删除。</a:t>
            </a:r>
            <a:endParaRPr lang="zh-CN" altLang="en-US" sz="1600" b="1" dirty="0">
              <a:solidFill>
                <a:srgbClr val="0000FF"/>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smtClean="0">
                <a:solidFill>
                  <a:srgbClr val="C00000"/>
                </a:solidFill>
                <a:latin typeface="微软雅黑" pitchFamily="34" charset="-122"/>
                <a:ea typeface="微软雅黑" pitchFamily="34" charset="-122"/>
              </a:rPr>
              <a:t>这种</a:t>
            </a:r>
            <a:r>
              <a:rPr lang="zh-CN" altLang="en-US" b="1" dirty="0">
                <a:solidFill>
                  <a:srgbClr val="0000FF"/>
                </a:solidFill>
                <a:latin typeface="微软雅黑" pitchFamily="34" charset="-122"/>
                <a:ea typeface="微软雅黑" pitchFamily="34" charset="-122"/>
              </a:rPr>
              <a:t>自学习</a:t>
            </a:r>
            <a:r>
              <a:rPr lang="zh-CN" altLang="en-US" b="1" dirty="0">
                <a:solidFill>
                  <a:srgbClr val="C00000"/>
                </a:solidFill>
                <a:latin typeface="微软雅黑" pitchFamily="34" charset="-122"/>
                <a:ea typeface="微软雅黑" pitchFamily="34" charset="-122"/>
              </a:rPr>
              <a:t>方法使得以太网交换机能够即插即用，不必人工进行</a:t>
            </a:r>
            <a:r>
              <a:rPr lang="zh-CN" altLang="en-US" b="1" dirty="0" smtClean="0">
                <a:solidFill>
                  <a:srgbClr val="C00000"/>
                </a:solidFill>
                <a:latin typeface="微软雅黑" pitchFamily="34" charset="-122"/>
                <a:ea typeface="微软雅黑" pitchFamily="34" charset="-122"/>
              </a:rPr>
              <a:t>配置。</a:t>
            </a:r>
            <a:endParaRPr lang="zh-CN" altLang="en-US" b="1" dirty="0">
              <a:solidFill>
                <a:srgbClr val="C00000"/>
              </a:solidFill>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C677F014-D201-41B6-B094-E79298D2872C}" type="slidenum">
              <a:rPr lang="zh-CN" altLang="en-US" smtClean="0"/>
              <a:pPr/>
              <a:t>110</a:t>
            </a:fld>
            <a:endParaRPr lang="zh-CN" altLang="en-US" dirty="0"/>
          </a:p>
        </p:txBody>
      </p:sp>
    </p:spTree>
    <p:extLst>
      <p:ext uri="{BB962C8B-B14F-4D97-AF65-F5344CB8AC3E}">
        <p14:creationId xmlns:p14="http://schemas.microsoft.com/office/powerpoint/2010/main" val="10596044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交换机自学习和转发帧的步骤归纳</a:t>
            </a:r>
            <a:endParaRPr lang="fr-FR" altLang="zh-CN" sz="2000" b="1" dirty="0">
              <a:solidFill>
                <a:schemeClr val="bg1"/>
              </a:solidFill>
              <a:latin typeface="微软雅黑" pitchFamily="34" charset="-122"/>
              <a:ea typeface="微软雅黑"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从接收的帧中取出</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源地址</a:t>
              </a:r>
              <a:endParaRPr lang="zh-CN" altLang="en-US" sz="1000" b="1" dirty="0">
                <a:solidFill>
                  <a:schemeClr val="tx1"/>
                </a:solidFill>
                <a:latin typeface="微软雅黑" pitchFamily="34" charset="-122"/>
                <a:ea typeface="微软雅黑" pitchFamily="34" charset="-122"/>
              </a:endParaRP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00000"/>
                  </a:solidFill>
                  <a:latin typeface="微软雅黑" pitchFamily="34" charset="-122"/>
                  <a:ea typeface="微软雅黑" pitchFamily="34" charset="-122"/>
                </a:rPr>
                <a:t>更新</a:t>
              </a:r>
              <a:r>
                <a:rPr lang="zh-CN" altLang="en-US" sz="1000" b="1" dirty="0" smtClean="0">
                  <a:solidFill>
                    <a:schemeClr val="tx1"/>
                  </a:solidFill>
                  <a:latin typeface="微软雅黑" pitchFamily="34" charset="-122"/>
                  <a:ea typeface="微软雅黑" pitchFamily="34" charset="-122"/>
                </a:rPr>
                <a:t>交换表中的该地址项</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a:t>
              </a:r>
              <a:r>
                <a:rPr lang="zh-CN" altLang="en-US" sz="1000" b="1" dirty="0" smtClean="0">
                  <a:solidFill>
                    <a:schemeClr val="tx1"/>
                  </a:solidFill>
                  <a:latin typeface="微软雅黑" pitchFamily="34" charset="-122"/>
                  <a:ea typeface="微软雅黑" pitchFamily="34" charset="-122"/>
                </a:rPr>
                <a:t>接口和有效时间</a:t>
              </a:r>
              <a:r>
                <a:rPr lang="zh-CN" altLang="en-US" sz="1000" b="1" dirty="0">
                  <a:solidFill>
                    <a:schemeClr val="tx1"/>
                  </a:solidFill>
                  <a:latin typeface="微软雅黑" pitchFamily="34" charset="-122"/>
                  <a:ea typeface="微软雅黑" pitchFamily="34" charset="-122"/>
                </a:rPr>
                <a:t>）</a:t>
              </a: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将该地址</a:t>
              </a:r>
              <a:r>
                <a:rPr lang="zh-CN" altLang="en-US" sz="1000" b="1" dirty="0" smtClean="0">
                  <a:solidFill>
                    <a:srgbClr val="C00000"/>
                  </a:solidFill>
                  <a:latin typeface="微软雅黑" pitchFamily="34" charset="-122"/>
                  <a:ea typeface="微软雅黑" pitchFamily="34" charset="-122"/>
                </a:rPr>
                <a:t>加入</a:t>
              </a:r>
              <a:r>
                <a:rPr lang="zh-CN" altLang="en-US" sz="1000" b="1" dirty="0" smtClean="0">
                  <a:solidFill>
                    <a:schemeClr val="tx1"/>
                  </a:solidFill>
                  <a:latin typeface="微软雅黑" pitchFamily="34" charset="-122"/>
                  <a:ea typeface="微软雅黑" pitchFamily="34" charset="-122"/>
                </a:rPr>
                <a:t>交换表</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（地址、接口和有效时间</a:t>
              </a:r>
              <a:r>
                <a:rPr lang="zh-CN" altLang="en-US" sz="1000" b="1" dirty="0">
                  <a:solidFill>
                    <a:schemeClr val="tx1"/>
                  </a:solidFill>
                  <a:latin typeface="微软雅黑" pitchFamily="34" charset="-122"/>
                  <a:ea typeface="微软雅黑" pitchFamily="34" charset="-122"/>
                </a:rPr>
                <a:t>）</a:t>
              </a: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itchFamily="34" charset="-122"/>
                  <a:ea typeface="微软雅黑" pitchFamily="34" charset="-122"/>
                </a:rPr>
                <a:t>从接收的帧中取出</a:t>
              </a:r>
              <a:endParaRPr lang="en-US" altLang="zh-CN" sz="1000" b="1" dirty="0" smtClean="0">
                <a:solidFill>
                  <a:schemeClr val="bg1"/>
                </a:solidFill>
                <a:latin typeface="微软雅黑" pitchFamily="34" charset="-122"/>
                <a:ea typeface="微软雅黑" pitchFamily="34" charset="-122"/>
              </a:endParaRPr>
            </a:p>
            <a:p>
              <a:pPr algn="ctr"/>
              <a:r>
                <a:rPr lang="zh-CN" altLang="en-US" sz="1000" b="1" dirty="0" smtClean="0">
                  <a:solidFill>
                    <a:schemeClr val="bg1"/>
                  </a:solidFill>
                  <a:latin typeface="微软雅黑" pitchFamily="34" charset="-122"/>
                  <a:ea typeface="微软雅黑" pitchFamily="34" charset="-122"/>
                </a:rPr>
                <a:t>目的地址</a:t>
              </a:r>
              <a:endParaRPr lang="zh-CN" altLang="en-US" sz="1000" b="1" dirty="0">
                <a:solidFill>
                  <a:schemeClr val="bg1"/>
                </a:solidFill>
                <a:latin typeface="微软雅黑" pitchFamily="34" charset="-122"/>
                <a:ea typeface="微软雅黑" pitchFamily="34" charset="-122"/>
              </a:endParaRP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向指定接口转发</a:t>
              </a:r>
              <a:endParaRPr lang="zh-CN" altLang="en-US" sz="1000" b="1" dirty="0">
                <a:solidFill>
                  <a:schemeClr val="tx1"/>
                </a:solidFill>
                <a:latin typeface="微软雅黑" pitchFamily="34" charset="-122"/>
                <a:ea typeface="微软雅黑" pitchFamily="34" charset="-122"/>
              </a:endParaRP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a:t>
              </a:r>
              <a:r>
                <a:rPr lang="zh-CN" altLang="en-US" sz="1000" b="1" dirty="0">
                  <a:solidFill>
                    <a:schemeClr val="tx1"/>
                  </a:solidFill>
                  <a:latin typeface="微软雅黑" pitchFamily="34" charset="-122"/>
                  <a:ea typeface="微软雅黑" pitchFamily="34" charset="-122"/>
                </a:rPr>
                <a:t>所有其他</a:t>
              </a:r>
              <a:r>
                <a:rPr lang="zh-CN" altLang="en-US" sz="1000" b="1" dirty="0" smtClean="0">
                  <a:solidFill>
                    <a:schemeClr val="tx1"/>
                  </a:solidFill>
                  <a:latin typeface="微软雅黑" pitchFamily="34" charset="-122"/>
                  <a:ea typeface="微软雅黑" pitchFamily="34" charset="-122"/>
                </a:rPr>
                <a:t>接口</a:t>
              </a:r>
              <a:r>
                <a:rPr lang="zh-CN" altLang="en-US" sz="1000" b="1" dirty="0">
                  <a:solidFill>
                    <a:schemeClr val="tx1"/>
                  </a:solidFill>
                  <a:latin typeface="微软雅黑" pitchFamily="34" charset="-122"/>
                  <a:ea typeface="微软雅黑" pitchFamily="34" charset="-122"/>
                </a:rPr>
                <a:t>转发</a:t>
              </a:r>
              <a:r>
                <a:rPr lang="zh-CN" altLang="en-US" sz="1000" b="1" dirty="0" smtClean="0">
                  <a:solidFill>
                    <a:schemeClr val="tx1"/>
                  </a:solidFill>
                  <a:latin typeface="微软雅黑" pitchFamily="34" charset="-122"/>
                  <a:ea typeface="微软雅黑" pitchFamily="34" charset="-122"/>
                </a:rPr>
                <a:t>（</a:t>
              </a:r>
              <a:r>
                <a:rPr lang="zh-CN" altLang="en-US" sz="1000" b="1" dirty="0">
                  <a:solidFill>
                    <a:schemeClr val="tx1"/>
                  </a:solidFill>
                  <a:latin typeface="微软雅黑" pitchFamily="34" charset="-122"/>
                  <a:ea typeface="微软雅黑" pitchFamily="34" charset="-122"/>
                </a:rPr>
                <a:t>进入的接口除外</a:t>
              </a:r>
              <a:r>
                <a:rPr lang="zh-CN" altLang="en-US" sz="1000" b="1" dirty="0" smtClean="0">
                  <a:solidFill>
                    <a:schemeClr val="tx1"/>
                  </a:solidFill>
                  <a:latin typeface="微软雅黑" pitchFamily="34" charset="-122"/>
                  <a:ea typeface="微软雅黑" pitchFamily="34" charset="-122"/>
                </a:rPr>
                <a:t>）</a:t>
              </a:r>
              <a:endParaRPr lang="zh-CN" altLang="en-US" sz="1000" b="1" dirty="0">
                <a:solidFill>
                  <a:schemeClr val="tx1"/>
                </a:solidFill>
                <a:latin typeface="微软雅黑" pitchFamily="34" charset="-122"/>
                <a:ea typeface="微软雅黑" pitchFamily="34" charset="-122"/>
              </a:endParaRP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其接口与帧进入的接口相同吗？</a:t>
              </a:r>
              <a:endParaRPr lang="zh-CN" altLang="en-US" sz="1000" b="1" dirty="0">
                <a:solidFill>
                  <a:schemeClr val="tx1"/>
                </a:solidFill>
                <a:latin typeface="微软雅黑" pitchFamily="34" charset="-122"/>
                <a:ea typeface="微软雅黑" pitchFamily="34" charset="-122"/>
              </a:endParaRP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丢弃</a:t>
              </a:r>
              <a:endParaRPr lang="zh-CN" altLang="en-US" sz="1400" b="1" dirty="0">
                <a:solidFill>
                  <a:schemeClr val="bg1"/>
                </a:solidFill>
                <a:latin typeface="微软雅黑" pitchFamily="34" charset="-122"/>
                <a:ea typeface="微软雅黑" pitchFamily="34" charset="-122"/>
              </a:endParaRP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开始</a:t>
              </a:r>
              <a:endParaRPr lang="zh-CN" altLang="en-US" sz="1400" b="1" dirty="0">
                <a:solidFill>
                  <a:schemeClr val="tx1"/>
                </a:solidFill>
                <a:latin typeface="微软雅黑" pitchFamily="34" charset="-122"/>
                <a:ea typeface="微软雅黑" pitchFamily="34" charset="-122"/>
              </a:endParaRP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结束</a:t>
              </a:r>
              <a:endParaRPr lang="zh-CN" altLang="en-US" sz="1400" b="1" dirty="0">
                <a:solidFill>
                  <a:schemeClr val="tx1"/>
                </a:solidFill>
                <a:latin typeface="微软雅黑" pitchFamily="34" charset="-122"/>
                <a:ea typeface="微软雅黑" pitchFamily="34" charset="-122"/>
              </a:endParaRP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itchFamily="34" charset="-122"/>
                  <a:ea typeface="微软雅黑" pitchFamily="34" charset="-122"/>
                </a:rPr>
                <a:t>相同</a:t>
              </a:r>
              <a:endParaRPr kumimoji="1" lang="en-US" altLang="zh-CN" sz="1000" b="1" dirty="0">
                <a:solidFill>
                  <a:schemeClr val="bg1"/>
                </a:solidFill>
                <a:latin typeface="微软雅黑" pitchFamily="34" charset="-122"/>
                <a:ea typeface="微软雅黑"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不同</a:t>
              </a:r>
              <a:endParaRPr kumimoji="1" lang="en-US" altLang="zh-CN" sz="1000" b="1" dirty="0">
                <a:latin typeface="微软雅黑" pitchFamily="34" charset="-122"/>
                <a:ea typeface="微软雅黑" pitchFamily="34" charset="-122"/>
              </a:endParaRPr>
            </a:p>
          </p:txBody>
        </p:sp>
      </p:grpSp>
      <p:sp>
        <p:nvSpPr>
          <p:cNvPr id="2" name="灯片编号占位符 1"/>
          <p:cNvSpPr>
            <a:spLocks noGrp="1"/>
          </p:cNvSpPr>
          <p:nvPr>
            <p:ph type="sldNum" sz="quarter" idx="12"/>
          </p:nvPr>
        </p:nvSpPr>
        <p:spPr/>
        <p:txBody>
          <a:bodyPr/>
          <a:lstStyle/>
          <a:p>
            <a:fld id="{C677F014-D201-41B6-B094-E79298D2872C}" type="slidenum">
              <a:rPr lang="zh-CN" altLang="en-US" smtClean="0"/>
              <a:pPr/>
              <a:t>111</a:t>
            </a:fld>
            <a:endParaRPr lang="zh-CN" altLang="en-US" dirty="0"/>
          </a:p>
        </p:txBody>
      </p:sp>
    </p:spTree>
    <p:extLst>
      <p:ext uri="{BB962C8B-B14F-4D97-AF65-F5344CB8AC3E}">
        <p14:creationId xmlns:p14="http://schemas.microsoft.com/office/powerpoint/2010/main" val="12469745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假设</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C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solidFill>
                  <a:srgbClr val="0000FF"/>
                </a:solidFill>
                <a:latin typeface="微软雅黑" pitchFamily="34" charset="-122"/>
                <a:ea typeface="微软雅黑" pitchFamily="34" charset="-122"/>
              </a:rPr>
              <a:t>请分析：</a:t>
            </a:r>
            <a:r>
              <a:rPr lang="zh-CN" altLang="en-US" sz="1600" b="1" dirty="0" smtClean="0">
                <a:latin typeface="微软雅黑" pitchFamily="34" charset="-122"/>
                <a:ea typeface="微软雅黑" pitchFamily="34" charset="-122"/>
              </a:rPr>
              <a:t>此时</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S1 </a:t>
            </a:r>
            <a:r>
              <a:rPr lang="zh-CN" altLang="en-US" sz="1600" b="1" dirty="0" smtClean="0">
                <a:latin typeface="微软雅黑" pitchFamily="34" charset="-122"/>
                <a:ea typeface="微软雅黑" pitchFamily="34" charset="-122"/>
              </a:rPr>
              <a:t>和 </a:t>
            </a:r>
            <a:r>
              <a:rPr lang="en-US" altLang="zh-CN" sz="1600" b="1" dirty="0" smtClean="0">
                <a:latin typeface="微软雅黑" pitchFamily="34" charset="-122"/>
                <a:ea typeface="微软雅黑" pitchFamily="34" charset="-122"/>
              </a:rPr>
              <a:t>S2 </a:t>
            </a:r>
            <a:r>
              <a:rPr lang="zh-CN" altLang="en-US" sz="1600" b="1" dirty="0" smtClean="0">
                <a:latin typeface="微软雅黑" pitchFamily="34" charset="-122"/>
                <a:ea typeface="微软雅黑" pitchFamily="34" charset="-122"/>
              </a:rPr>
              <a:t>的</a:t>
            </a:r>
            <a:r>
              <a:rPr lang="zh-CN" altLang="en-US" sz="1600" b="1" dirty="0">
                <a:latin typeface="微软雅黑" pitchFamily="34" charset="-122"/>
                <a:ea typeface="微软雅黑" pitchFamily="34" charset="-122"/>
              </a:rPr>
              <a:t>交换表内容分别是什么？</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112</a:t>
            </a:fld>
            <a:endParaRPr lang="zh-CN" altLang="en-US" dirty="0"/>
          </a:p>
        </p:txBody>
      </p:sp>
    </p:spTree>
    <p:extLst>
      <p:ext uri="{BB962C8B-B14F-4D97-AF65-F5344CB8AC3E}">
        <p14:creationId xmlns:p14="http://schemas.microsoft.com/office/powerpoint/2010/main" val="35161989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139" name="组合 57"/>
            <p:cNvGrpSpPr>
              <a:grpSpLocks/>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0" name="组合 58"/>
            <p:cNvGrpSpPr>
              <a:grpSpLocks/>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41" name="组合 61"/>
            <p:cNvGrpSpPr>
              <a:grpSpLocks/>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42" name="组合 64"/>
            <p:cNvGrpSpPr>
              <a:grpSpLocks/>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a:grpSpLocks/>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52" name="组合 61"/>
            <p:cNvGrpSpPr>
              <a:grpSpLocks/>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182" name="组合 57"/>
            <p:cNvGrpSpPr>
              <a:grpSpLocks/>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83" name="组合 58"/>
            <p:cNvGrpSpPr>
              <a:grpSpLocks/>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84" name="组合 61"/>
            <p:cNvGrpSpPr>
              <a:grpSpLocks/>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85" name="组合 64"/>
            <p:cNvGrpSpPr>
              <a:grpSpLocks/>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1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a:grpSpLocks/>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95" name="组合 61"/>
            <p:cNvGrpSpPr>
              <a:grpSpLocks/>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假设</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C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solidFill>
                  <a:srgbClr val="0000FF"/>
                </a:solidFill>
                <a:latin typeface="微软雅黑" pitchFamily="34" charset="-122"/>
                <a:ea typeface="微软雅黑" pitchFamily="34" charset="-122"/>
              </a:rPr>
              <a:t>请分析：</a:t>
            </a:r>
            <a:r>
              <a:rPr lang="zh-CN" altLang="en-US" sz="1600" b="1" dirty="0" smtClean="0">
                <a:latin typeface="微软雅黑" pitchFamily="34" charset="-122"/>
                <a:ea typeface="微软雅黑" pitchFamily="34" charset="-122"/>
              </a:rPr>
              <a:t>此时</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S1 </a:t>
            </a:r>
            <a:r>
              <a:rPr lang="zh-CN" altLang="en-US" sz="1600" b="1" dirty="0" smtClean="0">
                <a:latin typeface="微软雅黑" pitchFamily="34" charset="-122"/>
                <a:ea typeface="微软雅黑" pitchFamily="34" charset="-122"/>
              </a:rPr>
              <a:t>和 </a:t>
            </a:r>
            <a:r>
              <a:rPr lang="en-US" altLang="zh-CN" sz="1600" b="1" dirty="0" smtClean="0">
                <a:latin typeface="微软雅黑" pitchFamily="34" charset="-122"/>
                <a:ea typeface="微软雅黑" pitchFamily="34" charset="-122"/>
              </a:rPr>
              <a:t>S2 </a:t>
            </a:r>
            <a:r>
              <a:rPr lang="zh-CN" altLang="en-US" sz="1600" b="1" dirty="0" smtClean="0">
                <a:latin typeface="微软雅黑" pitchFamily="34" charset="-122"/>
                <a:ea typeface="微软雅黑" pitchFamily="34" charset="-122"/>
              </a:rPr>
              <a:t>的</a:t>
            </a:r>
            <a:r>
              <a:rPr lang="zh-CN" altLang="en-US" sz="1600" b="1" dirty="0">
                <a:latin typeface="微软雅黑" pitchFamily="34" charset="-122"/>
                <a:ea typeface="微软雅黑" pitchFamily="34" charset="-122"/>
              </a:rPr>
              <a:t>交换表内容分别是什么？</a:t>
            </a: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5</a:t>
            </a:r>
            <a:endParaRPr lang="zh-CN" altLang="en-US" sz="1100" b="1" dirty="0">
              <a:latin typeface="微软雅黑" pitchFamily="34" charset="-122"/>
              <a:ea typeface="微软雅黑"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1</a:t>
            </a:r>
            <a:endParaRPr lang="zh-CN" altLang="en-US" sz="1100" b="1" dirty="0">
              <a:latin typeface="微软雅黑" pitchFamily="34" charset="-122"/>
              <a:ea typeface="微软雅黑"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5</a:t>
            </a:r>
            <a:endParaRPr lang="zh-CN" altLang="en-US" sz="11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113</a:t>
            </a:fld>
            <a:endParaRPr lang="zh-CN" altLang="en-US" dirty="0"/>
          </a:p>
        </p:txBody>
      </p:sp>
    </p:spTree>
    <p:extLst>
      <p:ext uri="{BB962C8B-B14F-4D97-AF65-F5344CB8AC3E}">
        <p14:creationId xmlns:p14="http://schemas.microsoft.com/office/powerpoint/2010/main" val="41492622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存在的问题：</a:t>
            </a:r>
            <a:r>
              <a:rPr lang="zh-CN" altLang="en-US" sz="2000" b="1" dirty="0" smtClean="0">
                <a:solidFill>
                  <a:srgbClr val="FFFF00"/>
                </a:solidFill>
                <a:latin typeface="微软雅黑" pitchFamily="34" charset="-122"/>
                <a:ea typeface="微软雅黑" pitchFamily="34" charset="-122"/>
              </a:rPr>
              <a:t>回路</a:t>
            </a:r>
            <a:endParaRPr lang="fr-FR" altLang="zh-CN" sz="2000" b="1" dirty="0">
              <a:solidFill>
                <a:srgbClr val="FFFF00"/>
              </a:solidFill>
              <a:latin typeface="微软雅黑" pitchFamily="34" charset="-122"/>
              <a:ea typeface="微软雅黑"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假定</a:t>
            </a:r>
            <a:r>
              <a:rPr lang="zh-CN" altLang="en-US" sz="1600" b="1" dirty="0">
                <a:latin typeface="微软雅黑" pitchFamily="34" charset="-122"/>
                <a:ea typeface="微软雅黑" pitchFamily="34" charset="-122"/>
              </a:rPr>
              <a:t>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a:t>
            </a:r>
            <a:r>
              <a:rPr lang="zh-CN" altLang="en-US" sz="1600" b="1" dirty="0" smtClean="0">
                <a:latin typeface="微软雅黑" pitchFamily="34" charset="-122"/>
                <a:ea typeface="微软雅黑" pitchFamily="34" charset="-122"/>
              </a:rPr>
              <a:t>的。</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C677F014-D201-41B6-B094-E79298D2872C}" type="slidenum">
              <a:rPr lang="zh-CN" altLang="en-US" smtClean="0"/>
              <a:pPr/>
              <a:t>114</a:t>
            </a:fld>
            <a:endParaRPr lang="zh-CN" altLang="en-US" dirty="0"/>
          </a:p>
        </p:txBody>
      </p:sp>
    </p:spTree>
    <p:extLst>
      <p:ext uri="{BB962C8B-B14F-4D97-AF65-F5344CB8AC3E}">
        <p14:creationId xmlns:p14="http://schemas.microsoft.com/office/powerpoint/2010/main" val="14080202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假定</a:t>
            </a:r>
            <a:r>
              <a:rPr lang="zh-CN" altLang="en-US" sz="1600" b="1" dirty="0">
                <a:latin typeface="微软雅黑" pitchFamily="34" charset="-122"/>
                <a:ea typeface="微软雅黑" pitchFamily="34" charset="-122"/>
              </a:rPr>
              <a:t>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a:t>
            </a:r>
            <a:r>
              <a:rPr lang="zh-CN" altLang="en-US" sz="1600" b="1" dirty="0" smtClean="0">
                <a:latin typeface="微软雅黑" pitchFamily="34" charset="-122"/>
                <a:ea typeface="微软雅黑" pitchFamily="34" charset="-122"/>
              </a:rPr>
              <a:t>的。</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FFFF00"/>
                </a:solidFill>
                <a:latin typeface="微软雅黑" pitchFamily="34" charset="-122"/>
                <a:ea typeface="微软雅黑" pitchFamily="34" charset="-122"/>
              </a:rPr>
              <a:t>存在的问题：回路</a:t>
            </a:r>
            <a:endParaRPr lang="fr-FR" altLang="zh-CN" sz="2000" b="1" dirty="0">
              <a:solidFill>
                <a:srgbClr val="FFFF00"/>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115</a:t>
            </a:fld>
            <a:endParaRPr lang="zh-CN" altLang="en-US" dirty="0"/>
          </a:p>
        </p:txBody>
      </p:sp>
    </p:spTree>
    <p:extLst>
      <p:ext uri="{BB962C8B-B14F-4D97-AF65-F5344CB8AC3E}">
        <p14:creationId xmlns:p14="http://schemas.microsoft.com/office/powerpoint/2010/main" val="35527852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生成</a:t>
            </a:r>
            <a:r>
              <a:rPr lang="zh-CN" altLang="en-US" sz="2000" b="1" dirty="0">
                <a:solidFill>
                  <a:srgbClr val="C00000"/>
                </a:solidFill>
                <a:latin typeface="微软雅黑" pitchFamily="34" charset="-122"/>
                <a:ea typeface="微软雅黑" pitchFamily="34" charset="-122"/>
              </a:rPr>
              <a:t>树协议 </a:t>
            </a:r>
            <a:r>
              <a:rPr lang="en-US" altLang="zh-CN" sz="2000" b="1" dirty="0">
                <a:solidFill>
                  <a:srgbClr val="C00000"/>
                </a:solidFill>
                <a:latin typeface="微软雅黑" pitchFamily="34" charset="-122"/>
                <a:ea typeface="微软雅黑" pitchFamily="34" charset="-122"/>
              </a:rPr>
              <a:t>STP  </a:t>
            </a:r>
            <a:r>
              <a:rPr lang="en-US" altLang="zh-CN" sz="2000" b="1" dirty="0">
                <a:latin typeface="微软雅黑" pitchFamily="34" charset="-122"/>
                <a:ea typeface="微软雅黑" pitchFamily="34" charset="-122"/>
              </a:rPr>
              <a:t>(Spanning Tree Protocol</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要点：</a:t>
            </a:r>
            <a:endParaRPr lang="zh-CN" altLang="en-US" sz="2000" b="1" dirty="0">
              <a:latin typeface="微软雅黑" pitchFamily="34" charset="-122"/>
              <a:ea typeface="微软雅黑" pitchFamily="34" charset="-122"/>
            </a:endParaRPr>
          </a:p>
          <a:p>
            <a:pPr>
              <a:lnSpc>
                <a:spcPts val="3000"/>
              </a:lnSpc>
              <a:buClr>
                <a:srgbClr val="0070C0"/>
              </a:buClr>
            </a:pPr>
            <a:r>
              <a:rPr lang="zh-CN" altLang="en-US" sz="2000" b="1" dirty="0" smtClean="0">
                <a:solidFill>
                  <a:srgbClr val="CC00CC"/>
                </a:solidFill>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不</a:t>
            </a:r>
            <a:r>
              <a:rPr lang="zh-CN" altLang="en-US" sz="2000" b="1" dirty="0">
                <a:solidFill>
                  <a:srgbClr val="0000FF"/>
                </a:solidFill>
                <a:latin typeface="微软雅黑" pitchFamily="34" charset="-122"/>
                <a:ea typeface="微软雅黑" pitchFamily="34" charset="-122"/>
              </a:rPr>
              <a:t>改变</a:t>
            </a:r>
            <a:r>
              <a:rPr lang="zh-CN" altLang="en-US" sz="2000" b="1" dirty="0">
                <a:latin typeface="微软雅黑" pitchFamily="34" charset="-122"/>
                <a:ea typeface="微软雅黑" pitchFamily="34" charset="-122"/>
              </a:rPr>
              <a:t>网络的实际拓扑，但</a:t>
            </a:r>
            <a:r>
              <a:rPr lang="zh-CN" altLang="en-US" sz="2000" b="1" dirty="0">
                <a:solidFill>
                  <a:srgbClr val="0000FF"/>
                </a:solidFill>
                <a:latin typeface="微软雅黑" pitchFamily="34" charset="-122"/>
                <a:ea typeface="微软雅黑" pitchFamily="34" charset="-122"/>
              </a:rPr>
              <a:t>在逻辑上</a:t>
            </a:r>
            <a:r>
              <a:rPr lang="zh-CN" altLang="en-US" sz="2000" b="1" dirty="0">
                <a:latin typeface="微软雅黑" pitchFamily="34" charset="-122"/>
                <a:ea typeface="微软雅黑" pitchFamily="34" charset="-122"/>
              </a:rPr>
              <a:t>则切断某些链路，使得从一台主机到所有其他主机的路径是</a:t>
            </a:r>
            <a:r>
              <a:rPr lang="zh-CN" altLang="en-US" sz="2000" b="1" dirty="0">
                <a:solidFill>
                  <a:srgbClr val="0000FF"/>
                </a:solidFill>
                <a:latin typeface="微软雅黑" pitchFamily="34" charset="-122"/>
                <a:ea typeface="微软雅黑" pitchFamily="34" charset="-122"/>
              </a:rPr>
              <a:t>无环路的树状结构，</a:t>
            </a:r>
            <a:r>
              <a:rPr lang="zh-CN" altLang="en-US" sz="2000" b="1" dirty="0">
                <a:latin typeface="微软雅黑" pitchFamily="34" charset="-122"/>
                <a:ea typeface="微软雅黑" pitchFamily="34" charset="-122"/>
              </a:rPr>
              <a:t>从而消除了兜圈子现象。</a:t>
            </a: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消除回路：使用生成</a:t>
            </a:r>
            <a:r>
              <a:rPr lang="zh-CN" altLang="en-US" sz="2000" b="1" dirty="0">
                <a:solidFill>
                  <a:schemeClr val="bg1"/>
                </a:solidFill>
                <a:latin typeface="微软雅黑" pitchFamily="34" charset="-122"/>
                <a:ea typeface="微软雅黑" pitchFamily="34" charset="-122"/>
              </a:rPr>
              <a:t>树</a:t>
            </a:r>
            <a:r>
              <a:rPr lang="zh-CN" altLang="en-US" sz="2000" b="1" dirty="0" smtClean="0">
                <a:solidFill>
                  <a:schemeClr val="bg1"/>
                </a:solidFill>
                <a:latin typeface="微软雅黑" pitchFamily="34" charset="-122"/>
                <a:ea typeface="微软雅黑" pitchFamily="34" charset="-122"/>
              </a:rPr>
              <a:t>协议（</a:t>
            </a:r>
            <a:r>
              <a:rPr lang="en-US" altLang="zh-CN" sz="2000" b="1" dirty="0" smtClean="0">
                <a:solidFill>
                  <a:schemeClr val="bg1"/>
                </a:solidFill>
                <a:latin typeface="微软雅黑" pitchFamily="34" charset="-122"/>
                <a:ea typeface="微软雅黑" pitchFamily="34" charset="-122"/>
              </a:rPr>
              <a:t>SPT</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headEnd/>
            <a:tailEnd/>
          </a:ln>
          <a:effectLst/>
          <a:extLst/>
        </p:spPr>
        <p:txBody>
          <a:bodyPr wrap="none" anchor="ctr"/>
          <a:lstStyle/>
          <a:p>
            <a:endParaRPr lang="zh-CN" altLang="en-US">
              <a:ea typeface="宋体"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4" name="灯片编号占位符 3"/>
          <p:cNvSpPr>
            <a:spLocks noGrp="1"/>
          </p:cNvSpPr>
          <p:nvPr>
            <p:ph type="sldNum" sz="quarter" idx="12"/>
          </p:nvPr>
        </p:nvSpPr>
        <p:spPr/>
        <p:txBody>
          <a:bodyPr/>
          <a:lstStyle/>
          <a:p>
            <a:fld id="{C677F014-D201-41B6-B094-E79298D2872C}" type="slidenum">
              <a:rPr lang="zh-CN" altLang="en-US" smtClean="0"/>
              <a:pPr/>
              <a:t>116</a:t>
            </a:fld>
            <a:endParaRPr lang="zh-CN" altLang="en-US" dirty="0"/>
          </a:p>
        </p:txBody>
      </p:sp>
    </p:spTree>
    <p:extLst>
      <p:ext uri="{BB962C8B-B14F-4D97-AF65-F5344CB8AC3E}">
        <p14:creationId xmlns:p14="http://schemas.microsoft.com/office/powerpoint/2010/main" val="158837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从总线以太网到星形以太网</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3208373749"/>
              </p:ext>
            </p:extLst>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C00000"/>
                    </a:solidFill>
                    <a:latin typeface="微软雅黑" pitchFamily="34" charset="-122"/>
                    <a:ea typeface="微软雅黑" pitchFamily="34" charset="-122"/>
                  </a:rPr>
                  <a:t>交换机</a:t>
                </a:r>
                <a:endParaRPr kumimoji="1" lang="zh-CN" altLang="en-US" sz="1200" b="1" dirty="0">
                  <a:solidFill>
                    <a:srgbClr val="C00000"/>
                  </a:solidFill>
                  <a:latin typeface="微软雅黑" pitchFamily="34" charset="-122"/>
                  <a:ea typeface="微软雅黑" pitchFamily="34" charset="-122"/>
                </a:endParaRP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4" name="灯片编号占位符 3"/>
          <p:cNvSpPr>
            <a:spLocks noGrp="1"/>
          </p:cNvSpPr>
          <p:nvPr>
            <p:ph type="sldNum" sz="quarter" idx="12"/>
          </p:nvPr>
        </p:nvSpPr>
        <p:spPr/>
        <p:txBody>
          <a:bodyPr/>
          <a:lstStyle/>
          <a:p>
            <a:fld id="{C677F014-D201-41B6-B094-E79298D2872C}" type="slidenum">
              <a:rPr lang="zh-CN" altLang="en-US" smtClean="0"/>
              <a:pPr/>
              <a:t>117</a:t>
            </a:fld>
            <a:endParaRPr lang="zh-CN" altLang="en-US" dirty="0"/>
          </a:p>
        </p:txBody>
      </p:sp>
    </p:spTree>
    <p:extLst>
      <p:ext uri="{BB962C8B-B14F-4D97-AF65-F5344CB8AC3E}">
        <p14:creationId xmlns:p14="http://schemas.microsoft.com/office/powerpoint/2010/main" val="31295081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graphicFrame>
        <p:nvGraphicFramePr>
          <p:cNvPr id="3" name="图示 2"/>
          <p:cNvGraphicFramePr/>
          <p:nvPr>
            <p:extLst>
              <p:ext uri="{D42A27DB-BD31-4B8C-83A1-F6EECF244321}">
                <p14:modId xmlns:p14="http://schemas.microsoft.com/office/powerpoint/2010/main" val="1110434002"/>
              </p:ext>
            </p:extLst>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p:cNvSpPr>
            <a:spLocks noGrp="1"/>
          </p:cNvSpPr>
          <p:nvPr>
            <p:ph type="sldNum" sz="quarter" idx="12"/>
          </p:nvPr>
        </p:nvSpPr>
        <p:spPr/>
        <p:txBody>
          <a:bodyPr/>
          <a:lstStyle/>
          <a:p>
            <a:fld id="{C677F014-D201-41B6-B094-E79298D2872C}" type="slidenum">
              <a:rPr lang="zh-CN" altLang="en-US" smtClean="0"/>
              <a:pPr/>
              <a:t>118</a:t>
            </a:fld>
            <a:endParaRPr lang="zh-CN" altLang="en-US" dirty="0"/>
          </a:p>
        </p:txBody>
      </p:sp>
    </p:spTree>
    <p:extLst>
      <p:ext uri="{BB962C8B-B14F-4D97-AF65-F5344CB8AC3E}">
        <p14:creationId xmlns:p14="http://schemas.microsoft.com/office/powerpoint/2010/main" val="34290339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a:t>
            </a:r>
            <a:r>
              <a:rPr lang="zh-CN" altLang="en-US" sz="1400" b="1" dirty="0">
                <a:latin typeface="微软雅黑" pitchFamily="34" charset="-122"/>
                <a:ea typeface="微软雅黑" pitchFamily="34" charset="-122"/>
              </a:rPr>
              <a:t>交换机</a:t>
            </a:r>
            <a:r>
              <a:rPr lang="zh-CN" altLang="en-US" sz="1400" b="1" dirty="0" smtClean="0">
                <a:latin typeface="微软雅黑" pitchFamily="34" charset="-122"/>
                <a:ea typeface="微软雅黑" pitchFamily="34" charset="-122"/>
              </a:rPr>
              <a:t>的星形以太网</a:t>
            </a:r>
            <a:endParaRPr lang="zh-CN" altLang="en-US" sz="1400" b="1" dirty="0">
              <a:latin typeface="微软雅黑" pitchFamily="34" charset="-122"/>
              <a:ea typeface="微软雅黑" pitchFamily="34" charset="-122"/>
            </a:endParaRP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4"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7"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9"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119</a:t>
            </a:fld>
            <a:endParaRPr lang="zh-CN" altLang="en-US" dirty="0"/>
          </a:p>
        </p:txBody>
      </p:sp>
    </p:spTree>
    <p:extLst>
      <p:ext uri="{BB962C8B-B14F-4D97-AF65-F5344CB8AC3E}">
        <p14:creationId xmlns:p14="http://schemas.microsoft.com/office/powerpoint/2010/main" val="36985009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数据链路层协议数据单元：帧</a:t>
            </a:r>
            <a:endParaRPr lang="zh-CN" altLang="en-US" sz="2000" b="1" dirty="0">
              <a:solidFill>
                <a:schemeClr val="bg1"/>
              </a:solidFill>
              <a:ea typeface="微软雅黑" pitchFamily="34" charset="-122"/>
            </a:endParaRP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8464" y="3185056"/>
            <a:ext cx="5303095" cy="925407"/>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itchFamily="34" charset="-122"/>
                  <a:ea typeface="微软雅黑" pitchFamily="34" charset="-122"/>
                </a:rPr>
                <a:t>数据</a:t>
              </a:r>
            </a:p>
            <a:p>
              <a:pPr algn="ctr" defTabSz="762000" eaLnBrk="0" hangingPunct="0"/>
              <a:r>
                <a:rPr kumimoji="1" lang="zh-CN" altLang="en-US" sz="1100"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(b</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只考虑数据链路层</a:t>
              </a:r>
              <a:endParaRPr kumimoji="1" lang="en-US" altLang="zh-CN" sz="1200"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itchFamily="34" charset="-122"/>
                  <a:ea typeface="微软雅黑" pitchFamily="34" charset="-122"/>
                </a:rPr>
                <a:t>链路</a:t>
              </a: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smtClean="0">
                  <a:latin typeface="微软雅黑" pitchFamily="34" charset="-122"/>
                  <a:ea typeface="微软雅黑" pitchFamily="34" charset="-122"/>
                </a:rPr>
                <a:t>数据链路层</a:t>
              </a:r>
              <a:endParaRPr kumimoji="1" lang="zh-CN" altLang="en-US" sz="1100" b="1" dirty="0">
                <a:latin typeface="微软雅黑" pitchFamily="34" charset="-122"/>
                <a:ea typeface="微软雅黑" pitchFamily="34" charset="-122"/>
              </a:endParaRP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C00000"/>
                  </a:solidFill>
                  <a:latin typeface="微软雅黑" pitchFamily="34" charset="-122"/>
                  <a:ea typeface="微软雅黑" pitchFamily="34" charset="-122"/>
                </a:rPr>
                <a:t>链路</a:t>
              </a:r>
              <a:endParaRPr kumimoji="1" lang="zh-CN" altLang="en-US" sz="1200" b="1" dirty="0">
                <a:solidFill>
                  <a:srgbClr val="C00000"/>
                </a:solidFill>
                <a:latin typeface="微软雅黑" pitchFamily="34" charset="-122"/>
                <a:ea typeface="微软雅黑"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(a</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三层的简化模型</a:t>
              </a:r>
              <a:endParaRPr kumimoji="1" lang="en-US" altLang="zh-CN" sz="1200"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2" name="灯片编号占位符 1"/>
          <p:cNvSpPr>
            <a:spLocks noGrp="1"/>
          </p:cNvSpPr>
          <p:nvPr>
            <p:ph type="sldNum" sz="quarter" idx="12"/>
          </p:nvPr>
        </p:nvSpPr>
        <p:spPr/>
        <p:txBody>
          <a:bodyPr/>
          <a:lstStyle/>
          <a:p>
            <a:fld id="{C677F014-D201-41B6-B094-E79298D2872C}" type="slidenum">
              <a:rPr lang="zh-CN" altLang="en-US" smtClean="0"/>
              <a:pPr/>
              <a:t>12</a:t>
            </a:fld>
            <a:endParaRPr lang="zh-CN" altLang="en-US" dirty="0"/>
          </a:p>
        </p:txBody>
      </p:sp>
    </p:spTree>
    <p:extLst>
      <p:ext uri="{BB962C8B-B14F-4D97-AF65-F5344CB8AC3E}">
        <p14:creationId xmlns:p14="http://schemas.microsoft.com/office/powerpoint/2010/main" val="273466255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交换机之间的冗余链路形成广播风暴</a:t>
            </a:r>
            <a:endParaRPr lang="zh-CN" altLang="en-US" b="1" dirty="0">
              <a:latin typeface="微软雅黑" pitchFamily="34" charset="-122"/>
              <a:ea typeface="微软雅黑" pitchFamily="34" charset="-122"/>
            </a:endParaRP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120</a:t>
            </a:fld>
            <a:endParaRPr lang="zh-CN" altLang="en-US" dirty="0"/>
          </a:p>
        </p:txBody>
      </p:sp>
    </p:spTree>
    <p:extLst>
      <p:ext uri="{BB962C8B-B14F-4D97-AF65-F5344CB8AC3E}">
        <p14:creationId xmlns:p14="http://schemas.microsoft.com/office/powerpoint/2010/main" val="36334683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安全问题</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smtClean="0">
                <a:solidFill>
                  <a:schemeClr val="tx1"/>
                </a:solidFill>
                <a:latin typeface="微软雅黑" panose="020B0503020204020204" pitchFamily="34" charset="-122"/>
                <a:ea typeface="微软雅黑" panose="020B0503020204020204" pitchFamily="34" charset="-122"/>
              </a:rPr>
              <a:t>交换机每个</a:t>
            </a:r>
            <a:r>
              <a:rPr lang="zh-CN" altLang="en-US" b="1" dirty="0">
                <a:solidFill>
                  <a:schemeClr val="tx1"/>
                </a:solidFill>
                <a:latin typeface="微软雅黑" panose="020B0503020204020204" pitchFamily="34" charset="-122"/>
                <a:ea typeface="微软雅黑" panose="020B0503020204020204" pitchFamily="34" charset="-122"/>
              </a:rPr>
              <a:t>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r>
              <a:rPr lang="zh-CN" altLang="en-US" b="1" dirty="0" smtClean="0">
                <a:solidFill>
                  <a:srgbClr val="0000FF"/>
                </a:solidFill>
                <a:latin typeface="微软雅黑" panose="020B0503020204020204" pitchFamily="34" charset="-122"/>
                <a:ea typeface="微软雅黑" panose="020B0503020204020204" pitchFamily="34" charset="-122"/>
              </a:rPr>
              <a:t>。</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无法隔离不同部门的通信</a:t>
            </a:r>
            <a:endParaRPr lang="zh-CN" altLang="en-US" b="1" dirty="0">
              <a:latin typeface="微软雅黑" pitchFamily="34" charset="-122"/>
              <a:ea typeface="微软雅黑" pitchFamily="34" charset="-122"/>
            </a:endParaRP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grpSp>
        <p:nvGrpSpPr>
          <p:cNvPr id="55" name="Group 202"/>
          <p:cNvGrpSpPr>
            <a:grpSpLocks/>
          </p:cNvGrpSpPr>
          <p:nvPr/>
        </p:nvGrpSpPr>
        <p:grpSpPr bwMode="auto">
          <a:xfrm>
            <a:off x="2324701" y="3549986"/>
            <a:ext cx="446578" cy="442268"/>
            <a:chOff x="630" y="3200"/>
            <a:chExt cx="627" cy="604"/>
          </a:xfrm>
        </p:grpSpPr>
        <p:sp>
          <p:nvSpPr>
            <p:cNvPr id="56"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0"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1"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2"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3"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64" name="Group 202"/>
          <p:cNvGrpSpPr>
            <a:grpSpLocks/>
          </p:cNvGrpSpPr>
          <p:nvPr/>
        </p:nvGrpSpPr>
        <p:grpSpPr bwMode="auto">
          <a:xfrm>
            <a:off x="6318417" y="2053004"/>
            <a:ext cx="446578" cy="442268"/>
            <a:chOff x="630" y="3200"/>
            <a:chExt cx="627" cy="604"/>
          </a:xfrm>
        </p:grpSpPr>
        <p:sp>
          <p:nvSpPr>
            <p:cNvPr id="65"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9"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0"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1"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2"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itchFamily="34" charset="-122"/>
                <a:ea typeface="微软雅黑" pitchFamily="34" charset="-122"/>
              </a:rPr>
              <a:t>市场部</a:t>
            </a:r>
            <a:endParaRPr kumimoji="1" lang="zh-CN" altLang="en-US" sz="1400" b="1" dirty="0">
              <a:solidFill>
                <a:srgbClr val="9900CC"/>
              </a:solidFill>
              <a:latin typeface="微软雅黑" pitchFamily="34" charset="-122"/>
              <a:ea typeface="微软雅黑" pitchFamily="34" charset="-122"/>
            </a:endParaRP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itchFamily="34" charset="-122"/>
                <a:ea typeface="微软雅黑" pitchFamily="34" charset="-122"/>
              </a:rPr>
              <a:t>市场部</a:t>
            </a:r>
            <a:endParaRPr kumimoji="1" lang="zh-CN" altLang="en-US" sz="1400" b="1" dirty="0">
              <a:solidFill>
                <a:srgbClr val="9900CC"/>
              </a:solidFill>
              <a:latin typeface="微软雅黑" pitchFamily="34" charset="-122"/>
              <a:ea typeface="微软雅黑" pitchFamily="34" charset="-122"/>
            </a:endParaRP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pic>
        <p:nvPicPr>
          <p:cNvPr id="99"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C677F014-D201-41B6-B094-E79298D2872C}" type="slidenum">
              <a:rPr lang="zh-CN" altLang="en-US" smtClean="0"/>
              <a:pPr/>
              <a:t>121</a:t>
            </a:fld>
            <a:endParaRPr lang="zh-CN" altLang="en-US" dirty="0"/>
          </a:p>
        </p:txBody>
      </p:sp>
    </p:spTree>
    <p:extLst>
      <p:ext uri="{BB962C8B-B14F-4D97-AF65-F5344CB8AC3E}">
        <p14:creationId xmlns:p14="http://schemas.microsoft.com/office/powerpoint/2010/main" val="15738111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 </a:t>
            </a:r>
            <a:r>
              <a:rPr lang="en-US" altLang="zh-CN" sz="2000" b="1" dirty="0" smtClean="0">
                <a:solidFill>
                  <a:schemeClr val="bg1"/>
                </a:solidFill>
                <a:latin typeface="微软雅黑" pitchFamily="34" charset="-122"/>
                <a:ea typeface="微软雅黑" pitchFamily="34" charset="-122"/>
              </a:rPr>
              <a:t>VLAN</a:t>
            </a:r>
            <a:endParaRPr lang="fr-FR" altLang="zh-CN" sz="2000" b="1" dirty="0">
              <a:solidFill>
                <a:schemeClr val="bg1"/>
              </a:solidFill>
              <a:latin typeface="微软雅黑" pitchFamily="34" charset="-122"/>
              <a:ea typeface="微软雅黑"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利用以太网交换机可以很方便地实现虚拟局域网 </a:t>
            </a:r>
            <a:r>
              <a:rPr lang="en-US" altLang="zh-CN" sz="1900" b="1" dirty="0">
                <a:latin typeface="微软雅黑" pitchFamily="34" charset="-122"/>
                <a:ea typeface="微软雅黑" pitchFamily="34" charset="-122"/>
              </a:rPr>
              <a:t>VLAN (Virtual LAN)</a:t>
            </a:r>
            <a:r>
              <a:rPr lang="zh-CN" altLang="en-US" sz="1900" b="1" dirty="0">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IEEE </a:t>
            </a:r>
            <a:r>
              <a:rPr lang="en-US" altLang="zh-CN" sz="1900" b="1" dirty="0" smtClean="0">
                <a:solidFill>
                  <a:srgbClr val="0000FF"/>
                </a:solidFill>
                <a:latin typeface="微软雅黑" pitchFamily="34" charset="-122"/>
                <a:ea typeface="微软雅黑" pitchFamily="34" charset="-122"/>
              </a:rPr>
              <a:t>802.1Q </a:t>
            </a:r>
            <a:r>
              <a:rPr lang="zh-CN" altLang="en-US" sz="1900" b="1" dirty="0" smtClean="0">
                <a:latin typeface="微软雅黑" pitchFamily="34" charset="-122"/>
                <a:ea typeface="微软雅黑" pitchFamily="34" charset="-122"/>
              </a:rPr>
              <a:t>对</a:t>
            </a:r>
            <a:r>
              <a:rPr lang="zh-CN" altLang="en-US" sz="1900" b="1" dirty="0">
                <a:latin typeface="微软雅黑" pitchFamily="34" charset="-122"/>
                <a:ea typeface="微软雅黑" pitchFamily="34" charset="-122"/>
              </a:rPr>
              <a:t>虚拟</a:t>
            </a:r>
            <a:r>
              <a:rPr lang="zh-CN" altLang="en-US" sz="1900" b="1" dirty="0" smtClean="0">
                <a:latin typeface="微软雅黑" pitchFamily="34" charset="-122"/>
                <a:ea typeface="微软雅黑" pitchFamily="34" charset="-122"/>
              </a:rPr>
              <a:t>局域网 </a:t>
            </a:r>
            <a:r>
              <a:rPr lang="en-US" altLang="zh-CN" sz="1900" b="1" dirty="0" smtClean="0">
                <a:solidFill>
                  <a:srgbClr val="0000FF"/>
                </a:solidFill>
                <a:latin typeface="微软雅黑" pitchFamily="34" charset="-122"/>
                <a:ea typeface="微软雅黑" pitchFamily="34" charset="-122"/>
              </a:rPr>
              <a:t>VLAN </a:t>
            </a:r>
            <a:r>
              <a:rPr lang="zh-CN" altLang="en-US" sz="1900" b="1" dirty="0" smtClean="0">
                <a:solidFill>
                  <a:srgbClr val="0000FF"/>
                </a:solidFill>
                <a:latin typeface="微软雅黑" pitchFamily="34" charset="-122"/>
                <a:ea typeface="微软雅黑" pitchFamily="34" charset="-122"/>
              </a:rPr>
              <a:t>的</a:t>
            </a:r>
            <a:r>
              <a:rPr lang="zh-CN" altLang="en-US" sz="1900" b="1" dirty="0">
                <a:solidFill>
                  <a:srgbClr val="0000FF"/>
                </a:solidFill>
                <a:latin typeface="微软雅黑" pitchFamily="34" charset="-122"/>
                <a:ea typeface="微软雅黑" pitchFamily="34" charset="-122"/>
              </a:rPr>
              <a:t>定义：</a:t>
            </a:r>
            <a:endParaRPr lang="en-US" altLang="zh-CN" sz="1900" b="1" dirty="0">
              <a:solidFill>
                <a:srgbClr val="0000FF"/>
              </a:solidFill>
              <a:latin typeface="微软雅黑" pitchFamily="34" charset="-122"/>
              <a:ea typeface="微软雅黑" pitchFamily="34" charset="-122"/>
            </a:endParaRPr>
          </a:p>
          <a:p>
            <a:pPr marL="271463">
              <a:lnSpc>
                <a:spcPts val="3000"/>
              </a:lnSpc>
              <a:buClr>
                <a:srgbClr val="0070C0"/>
              </a:buClr>
            </a:pPr>
            <a:r>
              <a:rPr lang="zh-CN" altLang="en-US" sz="1900" b="1" dirty="0" smtClean="0">
                <a:solidFill>
                  <a:srgbClr val="C00000"/>
                </a:solidFill>
                <a:latin typeface="微软雅黑" pitchFamily="34" charset="-122"/>
                <a:ea typeface="微软雅黑" pitchFamily="34" charset="-122"/>
              </a:rPr>
              <a:t>虚拟</a:t>
            </a:r>
            <a:r>
              <a:rPr lang="zh-CN" altLang="en-US" sz="1900" b="1" dirty="0">
                <a:solidFill>
                  <a:srgbClr val="C00000"/>
                </a:solidFill>
                <a:latin typeface="微软雅黑" pitchFamily="34" charset="-122"/>
                <a:ea typeface="微软雅黑" pitchFamily="34" charset="-122"/>
              </a:rPr>
              <a:t>局域网 </a:t>
            </a:r>
            <a:r>
              <a:rPr lang="en-US" altLang="zh-CN" sz="1900" b="1" dirty="0">
                <a:solidFill>
                  <a:srgbClr val="C00000"/>
                </a:solidFill>
                <a:latin typeface="微软雅黑" pitchFamily="34" charset="-122"/>
                <a:ea typeface="微软雅黑" pitchFamily="34" charset="-122"/>
              </a:rPr>
              <a:t>VLAN </a:t>
            </a:r>
            <a:r>
              <a:rPr lang="zh-CN" altLang="en-US" sz="1900" b="1" dirty="0">
                <a:latin typeface="微软雅黑" pitchFamily="34" charset="-122"/>
                <a:ea typeface="微软雅黑" pitchFamily="34" charset="-122"/>
              </a:rPr>
              <a:t>是由一些局域网网段构成的</a:t>
            </a:r>
            <a:r>
              <a:rPr lang="zh-CN" altLang="en-US" sz="1900" b="1" dirty="0">
                <a:solidFill>
                  <a:srgbClr val="C00000"/>
                </a:solidFill>
                <a:latin typeface="微软雅黑" pitchFamily="34" charset="-122"/>
                <a:ea typeface="微软雅黑" pitchFamily="34" charset="-122"/>
              </a:rPr>
              <a:t>与物理位置无关的逻辑组</a:t>
            </a:r>
            <a:r>
              <a:rPr lang="zh-CN" altLang="en-US" sz="1900" b="1" dirty="0">
                <a:latin typeface="微软雅黑" pitchFamily="34" charset="-122"/>
                <a:ea typeface="微软雅黑" pitchFamily="34" charset="-122"/>
              </a:rPr>
              <a:t>，而这些网段具有某些共同的需求。每一个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的帧都有一个明确的标识符，指明发送这个帧的计算机是属于哪一个 </a:t>
            </a:r>
            <a:r>
              <a:rPr lang="en-US" altLang="zh-CN" sz="1900" b="1" dirty="0">
                <a:latin typeface="微软雅黑" pitchFamily="34" charset="-122"/>
                <a:ea typeface="微软雅黑" pitchFamily="34" charset="-122"/>
              </a:rPr>
              <a:t>VLAN</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smtClean="0">
                <a:solidFill>
                  <a:srgbClr val="FFFF00"/>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并</a:t>
            </a:r>
            <a:r>
              <a:rPr lang="zh-CN" altLang="en-US" sz="2000" b="1" dirty="0" smtClean="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122</a:t>
            </a:fld>
            <a:endParaRPr lang="zh-CN" altLang="en-US" dirty="0"/>
          </a:p>
        </p:txBody>
      </p:sp>
    </p:spTree>
    <p:extLst>
      <p:ext uri="{BB962C8B-B14F-4D97-AF65-F5344CB8AC3E}">
        <p14:creationId xmlns:p14="http://schemas.microsoft.com/office/powerpoint/2010/main" val="7314361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itchFamily="34" charset="-122"/>
                <a:ea typeface="微软雅黑" pitchFamily="34" charset="-122"/>
              </a:rPr>
              <a:t>10 </a:t>
            </a:r>
            <a:r>
              <a:rPr lang="zh-CN" altLang="en-US" sz="1400" b="1" dirty="0" smtClean="0">
                <a:solidFill>
                  <a:schemeClr val="bg1"/>
                </a:solidFill>
                <a:latin typeface="微软雅黑" pitchFamily="34" charset="-122"/>
                <a:ea typeface="微软雅黑" pitchFamily="34" charset="-122"/>
              </a:rPr>
              <a:t>台计算机划分为三</a:t>
            </a:r>
            <a:r>
              <a:rPr lang="zh-CN" altLang="en-US" sz="1400" b="1" dirty="0">
                <a:solidFill>
                  <a:schemeClr val="bg1"/>
                </a:solidFill>
                <a:latin typeface="微软雅黑" pitchFamily="34" charset="-122"/>
                <a:ea typeface="微软雅黑" pitchFamily="34" charset="-122"/>
              </a:rPr>
              <a:t>个虚拟</a:t>
            </a:r>
            <a:r>
              <a:rPr lang="zh-CN" altLang="en-US" sz="1400" b="1" dirty="0" smtClean="0">
                <a:solidFill>
                  <a:schemeClr val="bg1"/>
                </a:solidFill>
                <a:latin typeface="微软雅黑" pitchFamily="34" charset="-122"/>
                <a:ea typeface="微软雅黑" pitchFamily="34" charset="-122"/>
              </a:rPr>
              <a:t>局域网：</a:t>
            </a:r>
            <a:endParaRPr lang="en-US" altLang="zh-CN" sz="1400" b="1" dirty="0">
              <a:solidFill>
                <a:schemeClr val="bg1"/>
              </a:solidFill>
              <a:latin typeface="微软雅黑" pitchFamily="34" charset="-122"/>
              <a:ea typeface="微软雅黑" pitchFamily="34" charset="-122"/>
            </a:endParaRPr>
          </a:p>
          <a:p>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a:t>
            </a:r>
            <a:endParaRPr lang="en-US" altLang="zh-CN" sz="1400" b="1" dirty="0">
              <a:solidFill>
                <a:schemeClr val="bg1"/>
              </a:solidFill>
              <a:latin typeface="微软雅黑" pitchFamily="34" charset="-122"/>
              <a:ea typeface="微软雅黑"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4</a:t>
              </a:r>
              <a:endParaRPr kumimoji="1" lang="en-US" altLang="zh-CN" sz="1200" b="1" dirty="0">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灯片编号占位符 3"/>
          <p:cNvSpPr>
            <a:spLocks noGrp="1"/>
          </p:cNvSpPr>
          <p:nvPr>
            <p:ph type="sldNum" sz="quarter" idx="12"/>
          </p:nvPr>
        </p:nvSpPr>
        <p:spPr/>
        <p:txBody>
          <a:bodyPr/>
          <a:lstStyle/>
          <a:p>
            <a:fld id="{C677F014-D201-41B6-B094-E79298D2872C}" type="slidenum">
              <a:rPr lang="zh-CN" altLang="en-US" smtClean="0"/>
              <a:pPr/>
              <a:t>123</a:t>
            </a:fld>
            <a:endParaRPr lang="zh-CN" altLang="en-US" dirty="0"/>
          </a:p>
        </p:txBody>
      </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每个虚拟局域网是一个广播域</a:t>
            </a:r>
            <a:r>
              <a:rPr lang="zh-CN" altLang="en-US" sz="1400" b="1" dirty="0" smtClean="0">
                <a:solidFill>
                  <a:schemeClr val="bg1"/>
                </a:solidFill>
                <a:latin typeface="微软雅黑" pitchFamily="34" charset="-122"/>
                <a:ea typeface="微软雅黑" pitchFamily="34" charset="-122"/>
              </a:rPr>
              <a:t>。</a:t>
            </a:r>
            <a:endParaRPr lang="en-US" altLang="zh-CN" sz="1400" b="1" dirty="0" smtClean="0">
              <a:solidFill>
                <a:schemeClr val="bg1"/>
              </a:solidFill>
              <a:latin typeface="微软雅黑" pitchFamily="34" charset="-122"/>
              <a:ea typeface="微软雅黑" pitchFamily="34" charset="-122"/>
            </a:endParaRPr>
          </a:p>
          <a:p>
            <a:pPr>
              <a:lnSpc>
                <a:spcPts val="2000"/>
              </a:lnSpc>
            </a:pP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VLAN</a:t>
            </a:r>
            <a:r>
              <a:rPr lang="en-US" altLang="zh-CN" sz="1400" b="1" baseline="-25000" dirty="0" smtClean="0">
                <a:solidFill>
                  <a:schemeClr val="bg1"/>
                </a:solidFill>
                <a:latin typeface="微软雅黑" pitchFamily="34" charset="-122"/>
                <a:ea typeface="微软雅黑" pitchFamily="34" charset="-122"/>
              </a:rPr>
              <a:t>3 </a:t>
            </a:r>
            <a:r>
              <a:rPr lang="zh-CN" altLang="en-US" sz="1400" b="1" dirty="0" smtClean="0">
                <a:solidFill>
                  <a:schemeClr val="bg1"/>
                </a:solidFill>
                <a:latin typeface="微软雅黑" pitchFamily="34" charset="-122"/>
                <a:ea typeface="微软雅黑" pitchFamily="34" charset="-122"/>
              </a:rPr>
              <a:t>是三个不同的广播域。</a:t>
            </a:r>
            <a:endParaRPr lang="zh-CN" altLang="en-US" sz="1400" b="1" dirty="0">
              <a:solidFill>
                <a:schemeClr val="bg1"/>
              </a:solidFill>
              <a:latin typeface="微软雅黑" pitchFamily="34" charset="-122"/>
              <a:ea typeface="微软雅黑"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灯片编号占位符 1"/>
          <p:cNvSpPr>
            <a:spLocks noGrp="1"/>
          </p:cNvSpPr>
          <p:nvPr>
            <p:ph type="sldNum" sz="quarter" idx="12"/>
          </p:nvPr>
        </p:nvSpPr>
        <p:spPr/>
        <p:txBody>
          <a:bodyPr/>
          <a:lstStyle/>
          <a:p>
            <a:fld id="{C677F014-D201-41B6-B094-E79298D2872C}" type="slidenum">
              <a:rPr lang="zh-CN" altLang="en-US" smtClean="0"/>
              <a:pPr/>
              <a:t>124</a:t>
            </a:fld>
            <a:endParaRPr lang="zh-CN" altLang="en-US" dirty="0"/>
          </a:p>
        </p:txBody>
      </p:sp>
    </p:spTree>
    <p:extLst>
      <p:ext uri="{BB962C8B-B14F-4D97-AF65-F5344CB8AC3E}">
        <p14:creationId xmlns:p14="http://schemas.microsoft.com/office/powerpoint/2010/main" val="13350565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向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工作组内成员发送数据时，</a:t>
            </a:r>
          </a:p>
          <a:p>
            <a:pPr>
              <a:lnSpc>
                <a:spcPts val="2000"/>
              </a:lnSpc>
            </a:pPr>
            <a:r>
              <a:rPr lang="zh-CN" altLang="en-US" sz="1400" b="1" dirty="0">
                <a:solidFill>
                  <a:schemeClr val="bg1"/>
                </a:solidFill>
                <a:latin typeface="微软雅黑" pitchFamily="34" charset="-122"/>
                <a:ea typeface="微软雅黑" pitchFamily="34" charset="-122"/>
              </a:rPr>
              <a:t>工作站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3</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将会</a:t>
            </a:r>
            <a:r>
              <a:rPr lang="zh-CN" altLang="en-US" sz="1400" b="1" dirty="0" smtClean="0">
                <a:solidFill>
                  <a:schemeClr val="bg1"/>
                </a:solidFill>
                <a:latin typeface="微软雅黑" pitchFamily="34" charset="-122"/>
                <a:ea typeface="微软雅黑" pitchFamily="34" charset="-122"/>
              </a:rPr>
              <a:t>收到其广播</a:t>
            </a:r>
            <a:r>
              <a:rPr lang="zh-CN" altLang="en-US" sz="1400" b="1" dirty="0">
                <a:solidFill>
                  <a:schemeClr val="bg1"/>
                </a:solidFill>
                <a:latin typeface="微软雅黑" pitchFamily="34" charset="-122"/>
                <a:ea typeface="微软雅黑" pitchFamily="34" charset="-122"/>
              </a:rPr>
              <a:t>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C677F014-D201-41B6-B094-E79298D2872C}" type="slidenum">
              <a:rPr lang="zh-CN" altLang="en-US" smtClean="0"/>
              <a:pPr/>
              <a:t>125</a:t>
            </a:fld>
            <a:endParaRPr lang="zh-CN" altLang="en-US" dirty="0"/>
          </a:p>
        </p:txBody>
      </p:sp>
    </p:spTree>
    <p:extLst>
      <p:ext uri="{BB962C8B-B14F-4D97-AF65-F5344CB8AC3E}">
        <p14:creationId xmlns:p14="http://schemas.microsoft.com/office/powerpoint/2010/main" val="31411657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itchFamily="34" charset="-122"/>
                <a:ea typeface="微软雅黑" pitchFamily="34" charset="-122"/>
              </a:rPr>
              <a:t>B</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发送数据时</a:t>
            </a:r>
            <a:r>
              <a:rPr lang="zh-CN" altLang="en-US" sz="1400" b="1" dirty="0" smtClean="0">
                <a:solidFill>
                  <a:schemeClr val="bg1"/>
                </a:solidFill>
                <a:latin typeface="微软雅黑" pitchFamily="34" charset="-122"/>
                <a:ea typeface="微软雅黑" pitchFamily="34" charset="-122"/>
              </a:rPr>
              <a:t>，</a:t>
            </a:r>
            <a:r>
              <a:rPr lang="nl-NL" altLang="zh-CN" sz="1400" b="1" dirty="0" smtClean="0">
                <a:solidFill>
                  <a:schemeClr val="bg1"/>
                </a:solidFill>
                <a:latin typeface="微软雅黑" pitchFamily="34" charset="-122"/>
                <a:ea typeface="微软雅黑" pitchFamily="34" charset="-122"/>
              </a:rPr>
              <a:t>VLAN</a:t>
            </a:r>
            <a:r>
              <a:rPr lang="nl-NL" altLang="zh-CN" sz="1400" b="1" baseline="-25000" dirty="0" smtClean="0">
                <a:solidFill>
                  <a:schemeClr val="bg1"/>
                </a:solidFill>
                <a:latin typeface="微软雅黑" pitchFamily="34" charset="-122"/>
                <a:ea typeface="微软雅黑" pitchFamily="34" charset="-122"/>
              </a:rPr>
              <a:t>1</a:t>
            </a:r>
            <a:r>
              <a:rPr lang="nl-NL" altLang="zh-CN" sz="1400" b="1" dirty="0" smtClean="0">
                <a:solidFill>
                  <a:schemeClr val="bg1"/>
                </a:solidFill>
                <a:latin typeface="微软雅黑" pitchFamily="34" charset="-122"/>
                <a:ea typeface="微软雅黑" pitchFamily="34" charset="-122"/>
              </a:rPr>
              <a:t> </a:t>
            </a:r>
            <a:r>
              <a:rPr lang="zh-CN" altLang="nl-NL" sz="1400" b="1" dirty="0">
                <a:solidFill>
                  <a:schemeClr val="bg1"/>
                </a:solidFill>
                <a:latin typeface="微软雅黑" pitchFamily="34" charset="-122"/>
                <a:ea typeface="微软雅黑" pitchFamily="34" charset="-122"/>
              </a:rPr>
              <a:t>和 </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3</a:t>
            </a:r>
            <a:r>
              <a:rPr lang="nl-NL" altLang="zh-CN"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中的工作站 </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C</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等都</a:t>
            </a:r>
            <a:r>
              <a:rPr lang="zh-CN" altLang="en-US" sz="1400" b="1" dirty="0">
                <a:solidFill>
                  <a:schemeClr val="bg1"/>
                </a:solidFill>
                <a:latin typeface="微软雅黑" pitchFamily="34" charset="-122"/>
                <a:ea typeface="微软雅黑" pitchFamily="34" charset="-122"/>
              </a:rPr>
              <a:t>不会收到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C677F014-D201-41B6-B094-E79298D2872C}" type="slidenum">
              <a:rPr lang="zh-CN" altLang="en-US" smtClean="0"/>
              <a:pPr/>
              <a:t>126</a:t>
            </a:fld>
            <a:endParaRPr lang="zh-CN" altLang="en-US" dirty="0"/>
          </a:p>
        </p:txBody>
      </p:sp>
    </p:spTree>
    <p:extLst>
      <p:ext uri="{BB962C8B-B14F-4D97-AF65-F5344CB8AC3E}">
        <p14:creationId xmlns:p14="http://schemas.microsoft.com/office/powerpoint/2010/main" val="3009377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C677F014-D201-41B6-B094-E79298D2872C}" type="slidenum">
              <a:rPr lang="zh-CN" altLang="en-US" smtClean="0"/>
              <a:pPr/>
              <a:t>127</a:t>
            </a:fld>
            <a:endParaRPr lang="zh-CN" altLang="en-US" dirty="0"/>
          </a:p>
        </p:txBody>
      </p:sp>
    </p:spTree>
    <p:extLst>
      <p:ext uri="{BB962C8B-B14F-4D97-AF65-F5344CB8AC3E}">
        <p14:creationId xmlns:p14="http://schemas.microsoft.com/office/powerpoint/2010/main" val="12940564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局域网优点</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虚拟</a:t>
            </a:r>
            <a:r>
              <a:rPr lang="zh-CN" altLang="en-US" sz="2000" b="1" dirty="0">
                <a:latin typeface="微软雅黑" pitchFamily="34" charset="-122"/>
                <a:ea typeface="微软雅黑" pitchFamily="34" charset="-122"/>
              </a:rPr>
              <a:t>局域网（</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）技术具有</a:t>
            </a:r>
            <a:r>
              <a:rPr lang="zh-CN" altLang="en-US" sz="2000" b="1" dirty="0" smtClean="0">
                <a:latin typeface="微软雅黑" pitchFamily="34" charset="-122"/>
                <a:ea typeface="微软雅黑" pitchFamily="34" charset="-122"/>
              </a:rPr>
              <a:t>以下主要优点：</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性能</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简化</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管理</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降低</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成本</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安全性</a:t>
            </a:r>
            <a:endParaRPr lang="zh-CN" altLang="en-US" sz="20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128</a:t>
            </a:fld>
            <a:endParaRPr lang="zh-CN" altLang="en-US" dirty="0"/>
          </a:p>
        </p:txBody>
      </p:sp>
    </p:spTree>
    <p:extLst>
      <p:ext uri="{BB962C8B-B14F-4D97-AF65-F5344CB8AC3E}">
        <p14:creationId xmlns:p14="http://schemas.microsoft.com/office/powerpoint/2010/main" val="5277458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划分虚拟局域网的方法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交换机</a:t>
            </a:r>
            <a:r>
              <a:rPr lang="zh-CN" altLang="en-US" sz="2000" b="1" dirty="0" smtClean="0">
                <a:latin typeface="微软雅黑" pitchFamily="34" charset="-122"/>
                <a:ea typeface="微软雅黑" pitchFamily="34" charset="-122"/>
              </a:rPr>
              <a:t>端口</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计算机网卡</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类型</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子网地址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高层应用或</a:t>
            </a:r>
            <a:r>
              <a:rPr lang="zh-CN" altLang="en-US" sz="2000" b="1" dirty="0" smtClean="0">
                <a:latin typeface="微软雅黑" pitchFamily="34" charset="-122"/>
                <a:ea typeface="微软雅黑" pitchFamily="34" charset="-122"/>
              </a:rPr>
              <a:t>服务</a:t>
            </a:r>
            <a:endParaRPr lang="zh-CN" altLang="en-US" sz="20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129</a:t>
            </a:fld>
            <a:endParaRPr lang="zh-CN" altLang="en-US" dirty="0"/>
          </a:p>
        </p:txBody>
      </p:sp>
    </p:spTree>
    <p:extLst>
      <p:ext uri="{BB962C8B-B14F-4D97-AF65-F5344CB8AC3E}">
        <p14:creationId xmlns:p14="http://schemas.microsoft.com/office/powerpoint/2010/main" val="27546340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3.1.2  </a:t>
            </a:r>
            <a:r>
              <a:rPr lang="zh-CN" altLang="en-US" sz="2400"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成帧</a:t>
            </a:r>
          </a:p>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透明</a:t>
            </a:r>
            <a:r>
              <a:rPr lang="zh-CN" altLang="en-US" sz="2000" b="1" dirty="0">
                <a:latin typeface="微软雅黑" pitchFamily="34" charset="-122"/>
                <a:ea typeface="微软雅黑" pitchFamily="34" charset="-122"/>
              </a:rPr>
              <a:t>传输</a:t>
            </a:r>
          </a:p>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差错控制 </a:t>
            </a:r>
            <a:endParaRPr lang="zh-CN" altLang="en-US" sz="20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C677F014-D201-41B6-B094-E79298D2872C}" type="slidenum">
              <a:rPr lang="zh-CN" altLang="en-US" smtClean="0"/>
              <a:pPr/>
              <a:t>13</a:t>
            </a:fld>
            <a:endParaRPr lang="zh-CN" altLang="en-US" dirty="0"/>
          </a:p>
        </p:txBody>
      </p:sp>
    </p:spTree>
    <p:extLst>
      <p:ext uri="{BB962C8B-B14F-4D97-AF65-F5344CB8AC3E}">
        <p14:creationId xmlns:p14="http://schemas.microsoft.com/office/powerpoint/2010/main" val="3000681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基于交换机端口的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最简单、也是最常用的方法</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不允许用户移动。</a:t>
            </a: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20</a:t>
              </a:r>
              <a:endParaRPr lang="en-US" altLang="zh-CN" sz="1400" b="1" dirty="0">
                <a:latin typeface="微软雅黑" pitchFamily="34" charset="-122"/>
                <a:ea typeface="微软雅黑" pitchFamily="34" charset="-122"/>
              </a:endParaRP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2</a:t>
              </a:r>
              <a:endParaRPr lang="en-US" altLang="zh-CN" sz="1400" b="1" dirty="0">
                <a:solidFill>
                  <a:srgbClr val="3333FF"/>
                </a:solidFill>
                <a:latin typeface="微软雅黑" pitchFamily="34" charset="-122"/>
                <a:ea typeface="微软雅黑" pitchFamily="34" charset="-122"/>
              </a:endParaRP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4</a:t>
              </a:r>
              <a:endParaRPr lang="en-US" altLang="zh-CN" sz="1400" b="1" dirty="0">
                <a:solidFill>
                  <a:srgbClr val="3333FF"/>
                </a:solidFill>
                <a:latin typeface="微软雅黑" pitchFamily="34" charset="-122"/>
                <a:ea typeface="微软雅黑" pitchFamily="34" charset="-122"/>
              </a:endParaRP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6</a:t>
              </a:r>
              <a:endParaRPr lang="en-US" altLang="zh-CN" sz="1400" b="1" dirty="0">
                <a:solidFill>
                  <a:srgbClr val="3333FF"/>
                </a:solidFill>
                <a:latin typeface="微软雅黑" pitchFamily="34" charset="-122"/>
                <a:ea typeface="微软雅黑" pitchFamily="34" charset="-122"/>
              </a:endParaRPr>
            </a:p>
          </p:txBody>
        </p:sp>
      </p:grpSp>
      <p:sp>
        <p:nvSpPr>
          <p:cNvPr id="3" name="灯片编号占位符 2"/>
          <p:cNvSpPr>
            <a:spLocks noGrp="1"/>
          </p:cNvSpPr>
          <p:nvPr>
            <p:ph type="sldNum" sz="quarter" idx="12"/>
          </p:nvPr>
        </p:nvSpPr>
        <p:spPr/>
        <p:txBody>
          <a:bodyPr/>
          <a:lstStyle/>
          <a:p>
            <a:fld id="{C677F014-D201-41B6-B094-E79298D2872C}" type="slidenum">
              <a:rPr lang="zh-CN" altLang="en-US" smtClean="0"/>
              <a:pPr/>
              <a:t>130</a:t>
            </a:fld>
            <a:endParaRPr lang="zh-CN" altLang="en-US" dirty="0"/>
          </a:p>
        </p:txBody>
      </p:sp>
    </p:spTree>
    <p:extLst>
      <p:ext uri="{BB962C8B-B14F-4D97-AF65-F5344CB8AC3E}">
        <p14:creationId xmlns:p14="http://schemas.microsoft.com/office/powerpoint/2010/main" val="27064403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基于计算机网卡</a:t>
            </a:r>
            <a:r>
              <a:rPr lang="zh-CN" altLang="en-US" sz="2000" b="1" dirty="0" smtClean="0">
                <a:solidFill>
                  <a:schemeClr val="bg1"/>
                </a:solidFill>
                <a:latin typeface="微软雅黑" pitchFamily="34" charset="-122"/>
                <a:ea typeface="微软雅黑" pitchFamily="34" charset="-122"/>
              </a:rPr>
              <a:t>的 </a:t>
            </a:r>
            <a:r>
              <a:rPr lang="en-US" altLang="zh-CN" sz="2000" b="1" dirty="0" smtClean="0">
                <a:solidFill>
                  <a:schemeClr val="bg1"/>
                </a:solidFill>
                <a:latin typeface="微软雅黑" pitchFamily="34" charset="-122"/>
                <a:ea typeface="微软雅黑" pitchFamily="34" charset="-122"/>
              </a:rPr>
              <a:t>MAC </a:t>
            </a:r>
            <a:r>
              <a:rPr lang="zh-CN" altLang="en-US" sz="2000" b="1" dirty="0" smtClean="0">
                <a:solidFill>
                  <a:schemeClr val="bg1"/>
                </a:solidFill>
                <a:latin typeface="微软雅黑" pitchFamily="34" charset="-122"/>
                <a:ea typeface="微软雅黑" pitchFamily="34" charset="-122"/>
              </a:rPr>
              <a:t>地址</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a:t>
            </a:r>
            <a:r>
              <a:rPr lang="zh-CN" altLang="en-US" sz="2000" b="1" dirty="0">
                <a:latin typeface="微软雅黑" pitchFamily="34" charset="-122"/>
                <a:ea typeface="微软雅黑" pitchFamily="34" charset="-122"/>
              </a:rPr>
              <a:t>用户计算机</a:t>
            </a:r>
            <a:r>
              <a:rPr lang="zh-CN" altLang="en-US" sz="2000" b="1" dirty="0" smtClean="0">
                <a:latin typeface="微软雅黑" pitchFamily="34" charset="-122"/>
                <a:ea typeface="微软雅黑" pitchFamily="34" charset="-122"/>
              </a:rPr>
              <a:t>的 </a:t>
            </a:r>
            <a:r>
              <a:rPr lang="en-US" altLang="zh-CN" sz="2000" b="1" dirty="0" smtClean="0">
                <a:solidFill>
                  <a:srgbClr val="C00000"/>
                </a:solidFill>
                <a:latin typeface="微软雅黑" pitchFamily="34" charset="-122"/>
                <a:ea typeface="微软雅黑" pitchFamily="34" charset="-122"/>
              </a:rPr>
              <a:t>MAC </a:t>
            </a:r>
            <a:r>
              <a:rPr lang="zh-CN" altLang="en-US" sz="2000" b="1" dirty="0" smtClean="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允许用户</a:t>
            </a:r>
            <a:r>
              <a:rPr lang="zh-CN" altLang="en-US" sz="2000" b="1" dirty="0" smtClean="0">
                <a:latin typeface="微软雅黑" pitchFamily="34" charset="-122"/>
                <a:ea typeface="微软雅黑" pitchFamily="34" charset="-122"/>
              </a:rPr>
              <a:t>移动。</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缺点：</a:t>
            </a:r>
            <a:r>
              <a:rPr lang="zh-CN" altLang="en-US" sz="2000" b="1" dirty="0" smtClean="0">
                <a:latin typeface="微软雅黑" pitchFamily="34" charset="-122"/>
                <a:ea typeface="微软雅黑" pitchFamily="34" charset="-122"/>
              </a:rPr>
              <a:t>需要</a:t>
            </a:r>
            <a:r>
              <a:rPr lang="zh-CN" altLang="en-US" sz="2000" b="1" dirty="0">
                <a:latin typeface="微软雅黑" pitchFamily="34" charset="-122"/>
                <a:ea typeface="微软雅黑" pitchFamily="34" charset="-122"/>
              </a:rPr>
              <a:t>输入和管理大量</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地址。如果</a:t>
            </a:r>
            <a:r>
              <a:rPr lang="zh-CN" altLang="en-US" sz="2000" b="1" dirty="0">
                <a:latin typeface="微软雅黑" pitchFamily="34" charset="-122"/>
                <a:ea typeface="微软雅黑" pitchFamily="34" charset="-122"/>
              </a:rPr>
              <a:t>用户</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r>
              <a:rPr lang="zh-CN" altLang="en-US" sz="2000" b="1" dirty="0">
                <a:latin typeface="微软雅黑" pitchFamily="34" charset="-122"/>
                <a:ea typeface="微软雅黑" pitchFamily="34" charset="-122"/>
              </a:rPr>
              <a:t>改变了，则需要管理员重新配置</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a:t>
            </a: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2080910103"/>
              </p:ext>
            </p:extLst>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extLst>
                    <a:ext uri="{9D8B030D-6E8A-4147-A177-3AD203B41FA5}">
                      <a16:colId xmlns:a16="http://schemas.microsoft.com/office/drawing/2014/main" xmlns="" val="20000"/>
                    </a:ext>
                  </a:extLst>
                </a:gridCol>
                <a:gridCol w="938244">
                  <a:extLst>
                    <a:ext uri="{9D8B030D-6E8A-4147-A177-3AD203B41FA5}">
                      <a16:colId xmlns:a16="http://schemas.microsoft.com/office/drawing/2014/main" xmlns="" val="20001"/>
                    </a:ext>
                  </a:extLst>
                </a:gridCol>
              </a:tblGrid>
              <a:tr h="255185">
                <a:tc>
                  <a:txBody>
                    <a:bodyPr/>
                    <a:lstStyle/>
                    <a:p>
                      <a:pPr algn="ctr"/>
                      <a:r>
                        <a:rPr lang="en-US" altLang="zh-CN" sz="1400" b="1" dirty="0" smtClean="0">
                          <a:solidFill>
                            <a:schemeClr val="tx1"/>
                          </a:solidFill>
                          <a:latin typeface="微软雅黑" pitchFamily="34" charset="-122"/>
                          <a:ea typeface="微软雅黑" pitchFamily="34" charset="-122"/>
                        </a:rPr>
                        <a:t>MAC </a:t>
                      </a:r>
                      <a:r>
                        <a:rPr lang="zh-CN" altLang="en-US" sz="1400" b="1" dirty="0" smtClean="0">
                          <a:solidFill>
                            <a:schemeClr val="tx1"/>
                          </a:solidFill>
                          <a:latin typeface="微软雅黑" pitchFamily="34" charset="-122"/>
                          <a:ea typeface="微软雅黑" pitchFamily="34" charset="-122"/>
                        </a:rPr>
                        <a:t>地址</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xmlns=""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00-15-F5-CC-C8-14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C0-AB-D5-00-18-F4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C0-C5-18-DE-BC-E6</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
        <p:nvSpPr>
          <p:cNvPr id="2" name="灯片编号占位符 1"/>
          <p:cNvSpPr>
            <a:spLocks noGrp="1"/>
          </p:cNvSpPr>
          <p:nvPr>
            <p:ph type="sldNum" sz="quarter" idx="12"/>
          </p:nvPr>
        </p:nvSpPr>
        <p:spPr/>
        <p:txBody>
          <a:bodyPr/>
          <a:lstStyle/>
          <a:p>
            <a:fld id="{C677F014-D201-41B6-B094-E79298D2872C}" type="slidenum">
              <a:rPr lang="zh-CN" altLang="en-US" smtClean="0"/>
              <a:pPr/>
              <a:t>131</a:t>
            </a:fld>
            <a:endParaRPr lang="zh-CN" altLang="en-US" dirty="0"/>
          </a:p>
        </p:txBody>
      </p:sp>
    </p:spTree>
    <p:extLst>
      <p:ext uri="{BB962C8B-B14F-4D97-AF65-F5344CB8AC3E}">
        <p14:creationId xmlns:p14="http://schemas.microsoft.com/office/powerpoint/2010/main" val="410651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基于协议类型的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a:t>
            </a:r>
            <a:r>
              <a:rPr lang="zh-CN" altLang="en-US" sz="2000" b="1" dirty="0" smtClean="0">
                <a:solidFill>
                  <a:srgbClr val="C00000"/>
                </a:solidFill>
                <a:latin typeface="微软雅黑" pitchFamily="34" charset="-122"/>
                <a:ea typeface="微软雅黑" pitchFamily="34" charset="-122"/>
              </a:rPr>
              <a:t>“类型”</a:t>
            </a:r>
            <a:r>
              <a:rPr lang="zh-CN" altLang="en-US" sz="2000" b="1" dirty="0" smtClean="0">
                <a:latin typeface="微软雅黑" pitchFamily="34" charset="-122"/>
                <a:ea typeface="微软雅黑" pitchFamily="34" charset="-122"/>
              </a:rPr>
              <a:t>确定</a:t>
            </a:r>
            <a:r>
              <a:rPr lang="zh-CN" altLang="en-US" sz="2000" b="1" dirty="0">
                <a:latin typeface="微软雅黑" pitchFamily="34" charset="-122"/>
                <a:ea typeface="微软雅黑" pitchFamily="34" charset="-122"/>
              </a:rPr>
              <a:t>该类型的</a:t>
            </a:r>
            <a:r>
              <a:rPr lang="zh-CN" altLang="en-US" sz="2000" b="1" dirty="0" smtClean="0">
                <a:latin typeface="微软雅黑" pitchFamily="34" charset="-122"/>
                <a:ea typeface="微软雅黑" pitchFamily="34" charset="-122"/>
              </a:rPr>
              <a:t>协议属于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55036009"/>
              </p:ext>
            </p:extLst>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xmlns="" val="20000"/>
                    </a:ext>
                  </a:extLst>
                </a:gridCol>
                <a:gridCol w="926757">
                  <a:extLst>
                    <a:ext uri="{9D8B030D-6E8A-4147-A177-3AD203B41FA5}">
                      <a16:colId xmlns:a16="http://schemas.microsoft.com/office/drawing/2014/main" xmlns="" val="20001"/>
                    </a:ext>
                  </a:extLst>
                </a:gridCol>
              </a:tblGrid>
              <a:tr h="255185">
                <a:tc>
                  <a:txBody>
                    <a:bodyPr/>
                    <a:lstStyle/>
                    <a:p>
                      <a:pPr algn="ctr"/>
                      <a:r>
                        <a:rPr lang="zh-CN" altLang="en-US" sz="1400" b="1" dirty="0" smtClean="0">
                          <a:solidFill>
                            <a:schemeClr val="tx1"/>
                          </a:solidFill>
                          <a:latin typeface="微软雅黑" pitchFamily="34" charset="-122"/>
                          <a:ea typeface="微软雅黑" pitchFamily="34" charset="-122"/>
                        </a:rPr>
                        <a:t>“类型”</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xmlns=""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IP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IPX</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
        <p:nvSpPr>
          <p:cNvPr id="4" name="灯片编号占位符 3"/>
          <p:cNvSpPr>
            <a:spLocks noGrp="1"/>
          </p:cNvSpPr>
          <p:nvPr>
            <p:ph type="sldNum" sz="quarter" idx="12"/>
          </p:nvPr>
        </p:nvSpPr>
        <p:spPr/>
        <p:txBody>
          <a:bodyPr/>
          <a:lstStyle/>
          <a:p>
            <a:fld id="{C677F014-D201-41B6-B094-E79298D2872C}" type="slidenum">
              <a:rPr lang="zh-CN" altLang="en-US" smtClean="0"/>
              <a:pPr/>
              <a:t>132</a:t>
            </a:fld>
            <a:endParaRPr lang="zh-CN" altLang="en-US" dirty="0"/>
          </a:p>
        </p:txBody>
      </p:sp>
    </p:spTree>
    <p:extLst>
      <p:ext uri="{BB962C8B-B14F-4D97-AF65-F5344CB8AC3E}">
        <p14:creationId xmlns:p14="http://schemas.microsoft.com/office/powerpoint/2010/main" val="368247112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基于 </a:t>
            </a:r>
            <a:r>
              <a:rPr lang="en-US" altLang="zh-CN" sz="2000" b="1" dirty="0" smtClean="0">
                <a:solidFill>
                  <a:schemeClr val="bg1"/>
                </a:solidFill>
                <a:latin typeface="微软雅黑" pitchFamily="34" charset="-122"/>
                <a:ea typeface="微软雅黑" pitchFamily="34" charset="-122"/>
              </a:rPr>
              <a:t>IP </a:t>
            </a:r>
            <a:r>
              <a:rPr lang="zh-CN" altLang="en-US" sz="2000" b="1" dirty="0" smtClean="0">
                <a:solidFill>
                  <a:schemeClr val="bg1"/>
                </a:solidFill>
                <a:latin typeface="微软雅黑" pitchFamily="34" charset="-122"/>
                <a:ea typeface="微软雅黑" pitchFamily="34" charset="-122"/>
              </a:rPr>
              <a:t>子网</a:t>
            </a:r>
            <a:r>
              <a:rPr lang="zh-CN" altLang="en-US" sz="2000" b="1" dirty="0">
                <a:solidFill>
                  <a:schemeClr val="bg1"/>
                </a:solidFill>
                <a:latin typeface="微软雅黑" pitchFamily="34" charset="-122"/>
                <a:ea typeface="微软雅黑" pitchFamily="34" charset="-122"/>
              </a:rPr>
              <a:t>地址的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a:t>
            </a:r>
            <a:r>
              <a:rPr lang="zh-CN" altLang="en-US" sz="2000" b="1" dirty="0" smtClean="0">
                <a:solidFill>
                  <a:srgbClr val="C00000"/>
                </a:solidFill>
                <a:latin typeface="微软雅黑" pitchFamily="34" charset="-122"/>
                <a:ea typeface="微软雅黑" pitchFamily="34" charset="-122"/>
              </a:rPr>
              <a:t>“类型”</a:t>
            </a:r>
            <a:r>
              <a:rPr lang="zh-CN" altLang="en-US" sz="2000" b="1" dirty="0" smtClean="0">
                <a:latin typeface="微软雅黑" pitchFamily="34" charset="-122"/>
                <a:ea typeface="微软雅黑" pitchFamily="34" charset="-122"/>
              </a:rPr>
              <a:t>和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分组</a:t>
            </a:r>
            <a:r>
              <a:rPr lang="zh-CN" altLang="en-US" sz="2000" b="1" dirty="0">
                <a:latin typeface="微软雅黑" pitchFamily="34" charset="-122"/>
                <a:ea typeface="微软雅黑" pitchFamily="34" charset="-122"/>
              </a:rPr>
              <a:t>首部中的</a:t>
            </a:r>
            <a:r>
              <a:rPr lang="zh-CN" altLang="en-US" sz="2000" b="1" dirty="0" smtClean="0">
                <a:solidFill>
                  <a:srgbClr val="C00000"/>
                </a:solidFill>
                <a:latin typeface="微软雅黑" pitchFamily="34" charset="-122"/>
                <a:ea typeface="微软雅黑" pitchFamily="34" charset="-122"/>
              </a:rPr>
              <a:t>源 </a:t>
            </a:r>
            <a:r>
              <a:rPr lang="en-US" altLang="zh-CN" sz="2000" b="1" dirty="0" smtClean="0">
                <a:solidFill>
                  <a:srgbClr val="C00000"/>
                </a:solidFill>
                <a:latin typeface="微软雅黑" pitchFamily="34" charset="-122"/>
                <a:ea typeface="微软雅黑" pitchFamily="34" charset="-122"/>
              </a:rPr>
              <a:t>IP </a:t>
            </a:r>
            <a:r>
              <a:rPr lang="zh-CN" altLang="en-US" sz="2000" b="1" dirty="0" smtClean="0">
                <a:solidFill>
                  <a:srgbClr val="C00000"/>
                </a:solidFill>
                <a:latin typeface="微软雅黑" pitchFamily="34" charset="-122"/>
                <a:ea typeface="微软雅黑" pitchFamily="34" charset="-122"/>
              </a:rPr>
              <a:t>地址</a:t>
            </a:r>
            <a:r>
              <a:rPr lang="zh-CN" altLang="en-US" sz="2000" b="1" dirty="0" smtClean="0">
                <a:latin typeface="微软雅黑" pitchFamily="34" charset="-122"/>
                <a:ea typeface="微软雅黑" pitchFamily="34" charset="-122"/>
              </a:rPr>
              <a:t>字段</a:t>
            </a:r>
            <a:r>
              <a:rPr lang="zh-CN" altLang="en-US" sz="2000" b="1" dirty="0">
                <a:latin typeface="微软雅黑" pitchFamily="34" charset="-122"/>
                <a:ea typeface="微软雅黑" pitchFamily="34" charset="-122"/>
              </a:rPr>
              <a:t>确定</a:t>
            </a:r>
            <a:r>
              <a:rPr lang="zh-CN" altLang="en-US" sz="2000" b="1" dirty="0" smtClean="0">
                <a:latin typeface="微软雅黑" pitchFamily="34" charset="-122"/>
                <a:ea typeface="微软雅黑" pitchFamily="34" charset="-122"/>
              </a:rPr>
              <a:t>该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分组属于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3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 </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192.168.1.0/24</a:t>
              </a:r>
              <a:endParaRPr lang="en-US" altLang="zh-CN" sz="12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 </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192.168.2.0/24</a:t>
              </a:r>
              <a:endParaRPr lang="en-US" altLang="zh-CN" sz="12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3093952734"/>
              </p:ext>
            </p:extLst>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xmlns="" val="20000"/>
                    </a:ext>
                  </a:extLst>
                </a:gridCol>
                <a:gridCol w="926757">
                  <a:extLst>
                    <a:ext uri="{9D8B030D-6E8A-4147-A177-3AD203B41FA5}">
                      <a16:colId xmlns:a16="http://schemas.microsoft.com/office/drawing/2014/main" xmlns="" val="20001"/>
                    </a:ext>
                  </a:extLst>
                </a:gridCol>
              </a:tblGrid>
              <a:tr h="255185">
                <a:tc>
                  <a:txBody>
                    <a:bodyPr/>
                    <a:lstStyle/>
                    <a:p>
                      <a:pPr algn="ctr"/>
                      <a:r>
                        <a:rPr lang="en-US" altLang="zh-CN" sz="1400" b="1" dirty="0" smtClean="0">
                          <a:solidFill>
                            <a:schemeClr val="tx1"/>
                          </a:solidFill>
                          <a:latin typeface="微软雅黑" pitchFamily="34" charset="-122"/>
                          <a:ea typeface="微软雅黑" pitchFamily="34" charset="-122"/>
                        </a:rPr>
                        <a:t>IP </a:t>
                      </a:r>
                      <a:r>
                        <a:rPr lang="zh-CN" altLang="en-US" sz="1400" b="1" dirty="0" smtClean="0">
                          <a:solidFill>
                            <a:schemeClr val="tx1"/>
                          </a:solidFill>
                          <a:latin typeface="微软雅黑" pitchFamily="34" charset="-122"/>
                          <a:ea typeface="微软雅黑" pitchFamily="34" charset="-122"/>
                        </a:rPr>
                        <a:t>子网</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xmlns=""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192.168.1.0/24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192.168.2.0/24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
        <p:nvSpPr>
          <p:cNvPr id="4" name="灯片编号占位符 3"/>
          <p:cNvSpPr>
            <a:spLocks noGrp="1"/>
          </p:cNvSpPr>
          <p:nvPr>
            <p:ph type="sldNum" sz="quarter" idx="12"/>
          </p:nvPr>
        </p:nvSpPr>
        <p:spPr/>
        <p:txBody>
          <a:bodyPr/>
          <a:lstStyle/>
          <a:p>
            <a:fld id="{C677F014-D201-41B6-B094-E79298D2872C}" type="slidenum">
              <a:rPr lang="zh-CN" altLang="en-US" smtClean="0"/>
              <a:pPr/>
              <a:t>133</a:t>
            </a:fld>
            <a:endParaRPr lang="zh-CN" altLang="en-US" dirty="0"/>
          </a:p>
        </p:txBody>
      </p:sp>
    </p:spTree>
    <p:extLst>
      <p:ext uri="{BB962C8B-B14F-4D97-AF65-F5344CB8AC3E}">
        <p14:creationId xmlns:p14="http://schemas.microsoft.com/office/powerpoint/2010/main" val="30494660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基于高层应用或服务的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根据高层</a:t>
            </a:r>
            <a:r>
              <a:rPr lang="zh-CN" altLang="en-US" sz="2000" b="1" dirty="0">
                <a:latin typeface="微软雅黑" pitchFamily="34" charset="-122"/>
                <a:ea typeface="微软雅黑" pitchFamily="34" charset="-122"/>
              </a:rPr>
              <a:t>应用或</a:t>
            </a:r>
            <a:r>
              <a:rPr lang="zh-CN" altLang="en-US" sz="2000" b="1" dirty="0" smtClean="0">
                <a:latin typeface="微软雅黑" pitchFamily="34" charset="-122"/>
                <a:ea typeface="微软雅黑" pitchFamily="34" charset="-122"/>
              </a:rPr>
              <a:t>服务</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或者</a:t>
            </a:r>
            <a:r>
              <a:rPr lang="zh-CN" altLang="en-US" sz="2000" b="1" dirty="0">
                <a:latin typeface="微软雅黑" pitchFamily="34" charset="-122"/>
                <a:ea typeface="微软雅黑" pitchFamily="34" charset="-122"/>
              </a:rPr>
              <a:t>它们的组合划分虚拟局域网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更加</a:t>
            </a:r>
            <a:r>
              <a:rPr lang="zh-CN" altLang="en-US" sz="2000" b="1" dirty="0" smtClean="0">
                <a:latin typeface="微软雅黑" pitchFamily="34" charset="-122"/>
                <a:ea typeface="微软雅黑" pitchFamily="34" charset="-122"/>
              </a:rPr>
              <a:t>灵活，但更加复杂。</a:t>
            </a:r>
            <a:endParaRPr lang="en-US" altLang="zh-CN" sz="2000" b="1" dirty="0" smtClean="0">
              <a:latin typeface="微软雅黑" pitchFamily="34" charset="-122"/>
              <a:ea typeface="微软雅黑"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FTP</a:t>
              </a:r>
            </a:p>
            <a:p>
              <a:pPr algn="ctr"/>
              <a:r>
                <a:rPr lang="zh-CN" altLang="en-US" sz="1400" b="1" dirty="0" smtClean="0">
                  <a:latin typeface="微软雅黑" pitchFamily="34" charset="-122"/>
                  <a:ea typeface="微软雅黑" pitchFamily="34" charset="-122"/>
                </a:rPr>
                <a:t>文件传输服务</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TELNET</a:t>
              </a:r>
            </a:p>
            <a:p>
              <a:pPr algn="ctr"/>
              <a:r>
                <a:rPr lang="zh-CN" altLang="en-US" sz="1400" b="1" dirty="0" smtClean="0">
                  <a:latin typeface="微软雅黑" pitchFamily="34" charset="-122"/>
                  <a:ea typeface="微软雅黑" pitchFamily="34" charset="-122"/>
                </a:rPr>
                <a:t>远程终端</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1282995454"/>
              </p:ext>
            </p:extLst>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xmlns="" val="20000"/>
                    </a:ext>
                  </a:extLst>
                </a:gridCol>
                <a:gridCol w="926757">
                  <a:extLst>
                    <a:ext uri="{9D8B030D-6E8A-4147-A177-3AD203B41FA5}">
                      <a16:colId xmlns:a16="http://schemas.microsoft.com/office/drawing/2014/main" xmlns="" val="20001"/>
                    </a:ext>
                  </a:extLst>
                </a:gridCol>
              </a:tblGrid>
              <a:tr h="255185">
                <a:tc>
                  <a:txBody>
                    <a:bodyPr/>
                    <a:lstStyle/>
                    <a:p>
                      <a:pPr algn="ctr"/>
                      <a:r>
                        <a:rPr lang="zh-CN" altLang="en-US" sz="1400" b="1" dirty="0" smtClean="0">
                          <a:solidFill>
                            <a:schemeClr val="tx1"/>
                          </a:solidFill>
                          <a:latin typeface="微软雅黑" pitchFamily="34" charset="-122"/>
                          <a:ea typeface="微软雅黑" pitchFamily="34" charset="-122"/>
                        </a:rPr>
                        <a:t>应用</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xmlns=""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FTP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TELNET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
        <p:nvSpPr>
          <p:cNvPr id="2" name="灯片编号占位符 1"/>
          <p:cNvSpPr>
            <a:spLocks noGrp="1"/>
          </p:cNvSpPr>
          <p:nvPr>
            <p:ph type="sldNum" sz="quarter" idx="12"/>
          </p:nvPr>
        </p:nvSpPr>
        <p:spPr/>
        <p:txBody>
          <a:bodyPr/>
          <a:lstStyle/>
          <a:p>
            <a:fld id="{C677F014-D201-41B6-B094-E79298D2872C}" type="slidenum">
              <a:rPr lang="zh-CN" altLang="en-US" smtClean="0"/>
              <a:pPr/>
              <a:t>134</a:t>
            </a:fld>
            <a:endParaRPr lang="zh-CN" altLang="en-US" dirty="0"/>
          </a:p>
        </p:txBody>
      </p:sp>
    </p:spTree>
    <p:extLst>
      <p:ext uri="{BB962C8B-B14F-4D97-AF65-F5344CB8AC3E}">
        <p14:creationId xmlns:p14="http://schemas.microsoft.com/office/powerpoint/2010/main" val="38410485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smtClean="0">
                <a:latin typeface="微软雅黑" pitchFamily="34" charset="-122"/>
                <a:ea typeface="微软雅黑" pitchFamily="34" charset="-122"/>
              </a:rPr>
              <a:t>标准以太网帧插入 </a:t>
            </a:r>
            <a:r>
              <a:rPr lang="en-US" altLang="zh-CN" sz="1600" b="1" dirty="0" smtClean="0">
                <a:latin typeface="微软雅黑" pitchFamily="34" charset="-122"/>
                <a:ea typeface="微软雅黑" pitchFamily="34" charset="-122"/>
              </a:rPr>
              <a:t>4 </a:t>
            </a:r>
            <a:r>
              <a:rPr lang="zh-CN" altLang="en-US" sz="1600" b="1" dirty="0" smtClean="0">
                <a:latin typeface="微软雅黑" pitchFamily="34" charset="-122"/>
                <a:ea typeface="微软雅黑" pitchFamily="34" charset="-122"/>
              </a:rPr>
              <a:t>字节的 </a:t>
            </a:r>
            <a:r>
              <a:rPr lang="en-US" altLang="zh-CN" sz="1600" b="1" dirty="0" smtClean="0">
                <a:latin typeface="微软雅黑" pitchFamily="34" charset="-122"/>
                <a:ea typeface="微软雅黑" pitchFamily="34" charset="-122"/>
              </a:rPr>
              <a:t>VLAN </a:t>
            </a:r>
            <a:r>
              <a:rPr lang="zh-CN" altLang="en-US" sz="1600" b="1" dirty="0">
                <a:latin typeface="微软雅黑" pitchFamily="34" charset="-122"/>
                <a:ea typeface="微软雅黑" pitchFamily="34" charset="-122"/>
              </a:rPr>
              <a:t>标记后变成了 </a:t>
            </a:r>
            <a:r>
              <a:rPr lang="en-US" altLang="zh-CN" sz="1600" b="1" dirty="0">
                <a:latin typeface="微软雅黑" pitchFamily="34" charset="-122"/>
                <a:ea typeface="微软雅黑" pitchFamily="34" charset="-122"/>
              </a:rPr>
              <a:t>802.1Q </a:t>
            </a:r>
            <a:r>
              <a:rPr lang="zh-CN" altLang="en-US" sz="1600" b="1" dirty="0" smtClean="0">
                <a:latin typeface="微软雅黑" pitchFamily="34" charset="-122"/>
                <a:ea typeface="微软雅黑" pitchFamily="34" charset="-122"/>
              </a:rPr>
              <a:t>帧（或</a:t>
            </a:r>
            <a:r>
              <a:rPr lang="zh-CN" altLang="en-US" sz="1600" b="1" dirty="0">
                <a:solidFill>
                  <a:srgbClr val="C00000"/>
                </a:solidFill>
                <a:latin typeface="微软雅黑" pitchFamily="34" charset="-122"/>
                <a:ea typeface="微软雅黑" pitchFamily="34" charset="-122"/>
              </a:rPr>
              <a:t>带标记</a:t>
            </a:r>
            <a:r>
              <a:rPr lang="zh-CN" altLang="en-US" sz="1600" b="1" dirty="0">
                <a:latin typeface="微软雅黑" pitchFamily="34" charset="-122"/>
                <a:ea typeface="微软雅黑" pitchFamily="34" charset="-122"/>
              </a:rPr>
              <a:t>的以太网</a:t>
            </a:r>
            <a:r>
              <a:rPr lang="zh-CN" altLang="en-US" sz="1600" b="1" dirty="0" smtClean="0">
                <a:latin typeface="微软雅黑" pitchFamily="34" charset="-122"/>
                <a:ea typeface="微软雅黑" pitchFamily="34" charset="-122"/>
              </a:rPr>
              <a:t>帧）</a:t>
            </a:r>
            <a:endParaRPr lang="zh-CN" altLang="en-US" sz="1600" b="1" dirty="0">
              <a:latin typeface="微软雅黑" pitchFamily="34" charset="-122"/>
              <a:ea typeface="微软雅黑" pitchFamily="34" charset="-122"/>
            </a:endParaRP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lnSpc>
                      <a:spcPct val="80000"/>
                    </a:lnSpc>
                  </a:pPr>
                  <a:r>
                    <a:rPr kumimoji="1" lang="en-US" altLang="zh-CN" sz="1100" b="1" dirty="0" smtClean="0">
                      <a:latin typeface="微软雅黑" pitchFamily="34" charset="-122"/>
                      <a:ea typeface="微软雅黑" pitchFamily="34" charset="-122"/>
                    </a:rPr>
                    <a:t>MAC</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itchFamily="34" charset="-122"/>
                      <a:ea typeface="微软雅黑" pitchFamily="34" charset="-122"/>
                    </a:rPr>
                    <a:t>VLAN </a:t>
                  </a:r>
                  <a:r>
                    <a:rPr lang="zh-CN" altLang="zh-CN" sz="1200" b="1" dirty="0" smtClean="0">
                      <a:solidFill>
                        <a:srgbClr val="C00000"/>
                      </a:solidFill>
                      <a:latin typeface="微软雅黑" pitchFamily="34" charset="-122"/>
                      <a:ea typeface="微软雅黑" pitchFamily="34" charset="-122"/>
                    </a:rPr>
                    <a:t>标识符</a:t>
                  </a:r>
                  <a:r>
                    <a:rPr lang="en-US" altLang="zh-CN" sz="1200" b="1" dirty="0" smtClean="0">
                      <a:solidFill>
                        <a:srgbClr val="C00000"/>
                      </a:solidFill>
                      <a:latin typeface="微软雅黑" pitchFamily="34" charset="-122"/>
                      <a:ea typeface="微软雅黑" pitchFamily="34" charset="-122"/>
                    </a:rPr>
                    <a:t> </a:t>
                  </a:r>
                  <a:r>
                    <a:rPr kumimoji="1" lang="en-US" altLang="zh-CN" sz="1200" b="1" dirty="0" smtClean="0">
                      <a:latin typeface="微软雅黑" pitchFamily="34" charset="-122"/>
                      <a:ea typeface="微软雅黑" pitchFamily="34" charset="-122"/>
                    </a:rPr>
                    <a:t>12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p>
                <a:p>
                  <a:pPr algn="ctr" defTabSz="762000"/>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最多允许 </a:t>
                  </a:r>
                  <a:r>
                    <a:rPr kumimoji="1" lang="en-US" altLang="zh-CN" sz="1200" b="1" dirty="0" smtClean="0">
                      <a:latin typeface="微软雅黑" pitchFamily="34" charset="-122"/>
                      <a:ea typeface="微软雅黑" pitchFamily="34" charset="-122"/>
                    </a:rPr>
                    <a:t>4096 </a:t>
                  </a:r>
                  <a:r>
                    <a:rPr kumimoji="1" lang="zh-CN" altLang="en-US" sz="1200" b="1" dirty="0" smtClean="0">
                      <a:latin typeface="微软雅黑" pitchFamily="34" charset="-122"/>
                      <a:ea typeface="微软雅黑" pitchFamily="34" charset="-122"/>
                    </a:rPr>
                    <a:t>个 </a:t>
                  </a:r>
                  <a:r>
                    <a:rPr kumimoji="1" lang="en-US" altLang="zh-CN" sz="1200" b="1" dirty="0" smtClean="0">
                      <a:latin typeface="微软雅黑" pitchFamily="34" charset="-122"/>
                      <a:ea typeface="微软雅黑" pitchFamily="34" charset="-122"/>
                    </a:rPr>
                    <a:t>VLAN)</a:t>
                  </a:r>
                  <a:endParaRPr kumimoji="1" lang="en-US" altLang="zh-CN" sz="1200" b="1" dirty="0">
                    <a:latin typeface="微软雅黑" pitchFamily="34" charset="-122"/>
                    <a:ea typeface="微软雅黑"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itchFamily="34" charset="-122"/>
                      <a:ea typeface="微软雅黑" pitchFamily="34" charset="-122"/>
                    </a:rPr>
                    <a:t>用户优先级 </a:t>
                  </a:r>
                  <a:r>
                    <a:rPr kumimoji="1" lang="en-US" altLang="zh-CN" sz="1200" b="1" dirty="0" smtClean="0">
                      <a:latin typeface="微软雅黑" pitchFamily="34" charset="-122"/>
                      <a:ea typeface="微软雅黑" pitchFamily="34" charset="-122"/>
                    </a:rPr>
                    <a:t>3 </a:t>
                  </a:r>
                  <a:r>
                    <a:rPr kumimoji="1" lang="zh-CN" altLang="en-US" sz="1200" b="1" dirty="0" smtClean="0">
                      <a:latin typeface="微软雅黑" pitchFamily="34" charset="-122"/>
                      <a:ea typeface="微软雅黑" pitchFamily="34" charset="-122"/>
                    </a:rPr>
                    <a:t>位</a:t>
                  </a:r>
                  <a:endParaRPr kumimoji="1" lang="en-US" altLang="zh-CN" sz="1200" b="1" dirty="0">
                    <a:latin typeface="微软雅黑" pitchFamily="34" charset="-122"/>
                    <a:ea typeface="微软雅黑"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itchFamily="34" charset="-122"/>
                      <a:ea typeface="微软雅黑" pitchFamily="34" charset="-122"/>
                    </a:rPr>
                    <a:t>规范格式指示符</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CFI </a:t>
                  </a:r>
                  <a:r>
                    <a:rPr kumimoji="1" lang="en-US" altLang="zh-CN" sz="1200" b="1" dirty="0" smtClean="0">
                      <a:latin typeface="微软雅黑" pitchFamily="34" charset="-122"/>
                      <a:ea typeface="微软雅黑" pitchFamily="34" charset="-122"/>
                    </a:rPr>
                    <a:t>) 1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endParaRPr kumimoji="1" lang="en-US" altLang="zh-CN" sz="1200" b="1" dirty="0">
                    <a:latin typeface="微软雅黑" pitchFamily="34" charset="-122"/>
                    <a:ea typeface="微软雅黑"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smtClean="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smtClean="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smtClean="0">
                        <a:latin typeface="微软雅黑" pitchFamily="34" charset="-122"/>
                        <a:ea typeface="微软雅黑" pitchFamily="34" charset="-122"/>
                      </a:rPr>
                      <a:t>802.1Q </a:t>
                    </a:r>
                    <a:r>
                      <a:rPr lang="zh-CN" altLang="en-US" sz="1200" b="1" dirty="0" smtClean="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a:t>
                    </a:r>
                    <a:r>
                      <a:rPr kumimoji="1" lang="en-US" altLang="zh-CN" sz="900" b="1" dirty="0" smtClean="0">
                        <a:latin typeface="微软雅黑" pitchFamily="34" charset="-122"/>
                        <a:ea typeface="微软雅黑" pitchFamily="34" charset="-122"/>
                      </a:rPr>
                      <a:t>1 </a:t>
                    </a:r>
                    <a:r>
                      <a:rPr kumimoji="1" lang="en-US" altLang="zh-CN" sz="900" b="1" dirty="0">
                        <a:latin typeface="微软雅黑" pitchFamily="34" charset="-122"/>
                        <a:ea typeface="微软雅黑" pitchFamily="34" charset="-122"/>
                      </a:rPr>
                      <a:t>0 0 0 0 0 0 1  0 0 0 0 0 0 0 </a:t>
                    </a:r>
                    <a:r>
                      <a:rPr kumimoji="1" lang="en-US" altLang="zh-CN" sz="900" b="1" dirty="0" smtClean="0">
                        <a:latin typeface="微软雅黑" pitchFamily="34" charset="-122"/>
                        <a:ea typeface="微软雅黑" pitchFamily="34" charset="-122"/>
                      </a:rPr>
                      <a:t>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smtClean="0">
                  <a:latin typeface="微软雅黑" pitchFamily="34" charset="-122"/>
                  <a:ea typeface="微软雅黑" pitchFamily="34" charset="-122"/>
                </a:rPr>
                <a:t>以太网</a:t>
              </a:r>
              <a:r>
                <a:rPr lang="en-US" altLang="zh-CN" sz="1200" b="1" dirty="0" smtClean="0">
                  <a:latin typeface="微软雅黑" pitchFamily="34" charset="-122"/>
                  <a:ea typeface="微软雅黑" pitchFamily="34" charset="-122"/>
                </a:rPr>
                <a:t> MAC </a:t>
              </a:r>
              <a:r>
                <a:rPr lang="zh-CN" altLang="en-US" sz="1200" b="1" dirty="0" smtClean="0">
                  <a:latin typeface="微软雅黑" pitchFamily="34" charset="-122"/>
                  <a:ea typeface="微软雅黑" pitchFamily="34" charset="-122"/>
                </a:rPr>
                <a:t>帧</a:t>
              </a:r>
              <a:r>
                <a:rPr lang="zh-CN" altLang="zh-CN" sz="1200" b="1" dirty="0" smtClean="0">
                  <a:latin typeface="微软雅黑" pitchFamily="34" charset="-122"/>
                  <a:ea typeface="微软雅黑" pitchFamily="34" charset="-122"/>
                </a:rPr>
                <a:t>的</a:t>
              </a:r>
              <a:r>
                <a:rPr lang="zh-CN" altLang="zh-CN" sz="1200" b="1" dirty="0">
                  <a:latin typeface="微软雅黑" pitchFamily="34" charset="-122"/>
                  <a:ea typeface="微软雅黑" pitchFamily="34" charset="-122"/>
                </a:rPr>
                <a:t>最大帧长从原来</a:t>
              </a:r>
              <a:r>
                <a:rPr lang="zh-CN" altLang="zh-CN" sz="1200" b="1" dirty="0" smtClean="0">
                  <a:latin typeface="微软雅黑" pitchFamily="34" charset="-122"/>
                  <a:ea typeface="微软雅黑" pitchFamily="34" charset="-122"/>
                </a:rPr>
                <a:t>的</a:t>
              </a:r>
              <a:r>
                <a:rPr lang="en-US" altLang="zh-CN" sz="1200" b="1" dirty="0" smtClean="0">
                  <a:latin typeface="微软雅黑" pitchFamily="34" charset="-122"/>
                  <a:ea typeface="微软雅黑" pitchFamily="34" charset="-122"/>
                </a:rPr>
                <a:t> 1518 </a:t>
              </a:r>
              <a:r>
                <a:rPr lang="zh-CN" altLang="zh-CN" sz="1200" b="1" dirty="0" smtClean="0">
                  <a:latin typeface="微软雅黑" pitchFamily="34" charset="-122"/>
                  <a:ea typeface="微软雅黑" pitchFamily="34" charset="-122"/>
                </a:rPr>
                <a:t>字节变为</a:t>
              </a:r>
              <a:r>
                <a:rPr lang="en-US" altLang="zh-CN" sz="1200" b="1" dirty="0" smtClean="0">
                  <a:latin typeface="微软雅黑" pitchFamily="34" charset="-122"/>
                  <a:ea typeface="微软雅黑" pitchFamily="34" charset="-122"/>
                </a:rPr>
                <a:t> 1522 </a:t>
              </a:r>
              <a:r>
                <a:rPr lang="zh-CN" altLang="zh-CN" sz="1200" b="1" dirty="0" smtClean="0">
                  <a:latin typeface="微软雅黑" pitchFamily="34" charset="-122"/>
                  <a:ea typeface="微软雅黑" pitchFamily="34" charset="-122"/>
                </a:rPr>
                <a:t>字节</a:t>
              </a:r>
              <a:r>
                <a:rPr lang="zh-CN" altLang="en-US" sz="1200" b="1" dirty="0" smtClean="0">
                  <a:latin typeface="微软雅黑" pitchFamily="34" charset="-122"/>
                  <a:ea typeface="微软雅黑" pitchFamily="34" charset="-122"/>
                </a:rPr>
                <a:t>。</a:t>
              </a:r>
              <a:endParaRPr lang="zh-CN" altLang="en-US" sz="1200" b="1" dirty="0">
                <a:latin typeface="微软雅黑" pitchFamily="34" charset="-122"/>
                <a:ea typeface="微软雅黑" pitchFamily="34" charset="-122"/>
              </a:endParaRP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135</a:t>
            </a:fld>
            <a:endParaRPr lang="zh-CN" altLang="en-US" dirty="0"/>
          </a:p>
        </p:txBody>
      </p:sp>
    </p:spTree>
    <p:extLst>
      <p:ext uri="{BB962C8B-B14F-4D97-AF65-F5344CB8AC3E}">
        <p14:creationId xmlns:p14="http://schemas.microsoft.com/office/powerpoint/2010/main" val="17838404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smtClean="0">
                  <a:latin typeface="微软雅黑" pitchFamily="34" charset="-122"/>
                  <a:ea typeface="微软雅黑" pitchFamily="34" charset="-122"/>
                </a:rPr>
                <a:t>带标记的以太网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smtClean="0">
                    <a:solidFill>
                      <a:srgbClr val="0000CC"/>
                    </a:solidFill>
                    <a:latin typeface="微软雅黑" pitchFamily="34" charset="-122"/>
                    <a:ea typeface="微软雅黑" pitchFamily="34" charset="-122"/>
                  </a:rPr>
                  <a:t>标准的以太网帧</a:t>
                </a:r>
                <a:endParaRPr lang="zh-CN" altLang="en-US" sz="1200" b="1" dirty="0">
                  <a:solidFill>
                    <a:srgbClr val="0000CC"/>
                  </a:solidFill>
                  <a:latin typeface="微软雅黑" pitchFamily="34" charset="-122"/>
                  <a:ea typeface="微软雅黑" pitchFamily="34" charset="-122"/>
                </a:endParaRP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交换机 </a:t>
              </a:r>
              <a:r>
                <a:rPr lang="en-US" altLang="zh-CN" sz="1200" b="1" dirty="0" smtClean="0">
                  <a:latin typeface="微软雅黑" pitchFamily="34" charset="-122"/>
                  <a:ea typeface="微软雅黑" pitchFamily="34" charset="-122"/>
                </a:rPr>
                <a:t>#1</a:t>
              </a:r>
              <a:endParaRPr lang="zh-CN" altLang="en-US" sz="1200" b="1" dirty="0">
                <a:latin typeface="微软雅黑" pitchFamily="34" charset="-122"/>
                <a:ea typeface="微软雅黑"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交换机 </a:t>
              </a:r>
              <a:r>
                <a:rPr lang="en-US" altLang="zh-CN" sz="1200" b="1" dirty="0" smtClean="0">
                  <a:latin typeface="微软雅黑" pitchFamily="34" charset="-122"/>
                  <a:ea typeface="微软雅黑" pitchFamily="34" charset="-122"/>
                </a:rPr>
                <a:t>#2</a:t>
              </a:r>
              <a:endParaRPr lang="zh-CN" altLang="en-US" sz="1200" b="1" dirty="0">
                <a:latin typeface="微软雅黑" pitchFamily="34" charset="-122"/>
                <a:ea typeface="微软雅黑"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a:t>
              </a:r>
              <a:r>
                <a:rPr lang="zh-CN" altLang="en-US" sz="1400" b="1" dirty="0" smtClean="0">
                  <a:solidFill>
                    <a:srgbClr val="C00000"/>
                  </a:solidFill>
                  <a:latin typeface="微软雅黑" panose="020B0503020204020204" pitchFamily="34" charset="-122"/>
                  <a:ea typeface="微软雅黑" panose="020B0503020204020204" pitchFamily="34" charset="-122"/>
                </a:rPr>
                <a:t>链路 </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r>
                <a:rPr lang="en-US" altLang="zh-CN" sz="1400" b="1" dirty="0" smtClean="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2"/>
          </p:nvPr>
        </p:nvSpPr>
        <p:spPr/>
        <p:txBody>
          <a:bodyPr/>
          <a:lstStyle/>
          <a:p>
            <a:fld id="{C677F014-D201-41B6-B094-E79298D2872C}" type="slidenum">
              <a:rPr lang="zh-CN" altLang="en-US" smtClean="0"/>
              <a:pPr/>
              <a:t>136</a:t>
            </a:fld>
            <a:endParaRPr lang="zh-CN" altLang="en-US" dirty="0"/>
          </a:p>
        </p:txBody>
      </p:sp>
    </p:spTree>
    <p:extLst>
      <p:ext uri="{BB962C8B-B14F-4D97-AF65-F5344CB8AC3E}">
        <p14:creationId xmlns:p14="http://schemas.microsoft.com/office/powerpoint/2010/main" val="2491044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3.5</a:t>
            </a:r>
          </a:p>
          <a:p>
            <a:pPr eaLnBrk="0" hangingPunct="0"/>
            <a:r>
              <a:rPr lang="zh-CN" altLang="en-US" sz="2000" b="1" dirty="0">
                <a:solidFill>
                  <a:schemeClr val="bg1"/>
                </a:solidFill>
                <a:latin typeface="微软雅黑" pitchFamily="34" charset="-122"/>
                <a:ea typeface="微软雅黑" pitchFamily="34" charset="-122"/>
              </a:rPr>
              <a:t>高速以太网</a:t>
            </a:r>
            <a:endParaRPr lang="zh-CN" altLang="fr-FR" sz="2000" b="1" dirty="0">
              <a:solidFill>
                <a:schemeClr val="bg1"/>
              </a:solidFill>
              <a:latin typeface="微软雅黑" pitchFamily="34" charset="-122"/>
              <a:ea typeface="微软雅黑"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3.5.1  </a:t>
            </a:r>
            <a:r>
              <a:rPr lang="en-US" altLang="zh-CN" sz="2000" b="1" dirty="0" smtClean="0">
                <a:solidFill>
                  <a:schemeClr val="bg1"/>
                </a:solidFill>
                <a:latin typeface="微软雅黑" pitchFamily="34" charset="-122"/>
                <a:ea typeface="微软雅黑" pitchFamily="34" charset="-122"/>
              </a:rPr>
              <a:t>                                  100BASE-T </a:t>
            </a:r>
            <a:r>
              <a:rPr lang="zh-CN" altLang="en-US" sz="2000" b="1" dirty="0">
                <a:solidFill>
                  <a:schemeClr val="bg1"/>
                </a:solidFill>
                <a:latin typeface="微软雅黑" pitchFamily="34" charset="-122"/>
                <a:ea typeface="微软雅黑" pitchFamily="34" charset="-122"/>
              </a:rPr>
              <a:t>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3.5.3  </a:t>
            </a:r>
            <a:r>
              <a:rPr lang="en-US" altLang="zh-CN" sz="2000" b="1" dirty="0" smtClean="0">
                <a:solidFill>
                  <a:schemeClr val="bg1"/>
                </a:solidFill>
                <a:latin typeface="微软雅黑" pitchFamily="34" charset="-122"/>
                <a:ea typeface="微软雅黑" pitchFamily="34" charset="-122"/>
              </a:rPr>
              <a:t>  10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 </a:t>
            </a:r>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和更快的以太网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以太网进行宽带接入</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137</a:t>
            </a:fld>
            <a:endParaRPr lang="zh-CN" altLang="en-US" dirty="0"/>
          </a:p>
        </p:txBody>
      </p:sp>
    </p:spTree>
    <p:extLst>
      <p:ext uri="{BB962C8B-B14F-4D97-AF65-F5344CB8AC3E}">
        <p14:creationId xmlns:p14="http://schemas.microsoft.com/office/powerpoint/2010/main" val="7022804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3.5.1  100BASE-T </a:t>
            </a:r>
            <a:r>
              <a:rPr lang="zh-CN" altLang="en-US" sz="2400" b="1" dirty="0">
                <a:solidFill>
                  <a:schemeClr val="bg1"/>
                </a:solidFill>
                <a:latin typeface="微软雅黑" pitchFamily="34" charset="-122"/>
                <a:ea typeface="微软雅黑" pitchFamily="34" charset="-122"/>
              </a:rPr>
              <a:t>以太网</a:t>
            </a: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快速</a:t>
            </a:r>
            <a:r>
              <a:rPr lang="zh-CN" altLang="en-US" sz="2000" b="1" dirty="0" smtClean="0">
                <a:solidFill>
                  <a:srgbClr val="C00000"/>
                </a:solidFill>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Fast Ethernet)</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在双绞线上</a:t>
            </a:r>
            <a:r>
              <a:rPr lang="zh-CN" altLang="en-US" sz="2000" b="1" dirty="0" smtClean="0">
                <a:latin typeface="微软雅黑" pitchFamily="34" charset="-122"/>
                <a:ea typeface="微软雅黑" pitchFamily="34" charset="-122"/>
              </a:rPr>
              <a:t>传送 </a:t>
            </a:r>
            <a:r>
              <a:rPr lang="en-US" altLang="zh-CN" sz="2000" b="1" dirty="0" smtClean="0">
                <a:latin typeface="微软雅黑" pitchFamily="34" charset="-122"/>
                <a:ea typeface="微软雅黑" pitchFamily="34" charset="-122"/>
              </a:rPr>
              <a:t>100 Mbit/s </a:t>
            </a:r>
            <a:r>
              <a:rPr lang="zh-CN" altLang="en-US" sz="2000" b="1" dirty="0" smtClean="0">
                <a:latin typeface="微软雅黑" pitchFamily="34" charset="-122"/>
                <a:ea typeface="微软雅黑" pitchFamily="34" charset="-122"/>
              </a:rPr>
              <a:t>基带信号</a:t>
            </a:r>
            <a:r>
              <a:rPr lang="zh-CN" altLang="en-US" sz="2000" b="1" dirty="0">
                <a:latin typeface="微软雅黑" pitchFamily="34" charset="-122"/>
                <a:ea typeface="微软雅黑" pitchFamily="34" charset="-122"/>
              </a:rPr>
              <a:t>的星形拓扑</a:t>
            </a:r>
            <a:r>
              <a:rPr lang="zh-CN" altLang="en-US" sz="2000" b="1" dirty="0" smtClean="0">
                <a:latin typeface="微软雅黑" pitchFamily="34" charset="-122"/>
                <a:ea typeface="微软雅黑" pitchFamily="34" charset="-122"/>
              </a:rPr>
              <a:t>以太网。</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仍使用 </a:t>
            </a:r>
            <a:r>
              <a:rPr lang="en-US" altLang="zh-CN" sz="2000" b="1" dirty="0" smtClean="0">
                <a:latin typeface="微软雅黑" pitchFamily="34" charset="-122"/>
                <a:ea typeface="微软雅黑" pitchFamily="34" charset="-122"/>
              </a:rPr>
              <a:t>IEEE 802.3 </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1995 </a:t>
            </a:r>
            <a:r>
              <a:rPr lang="zh-CN" altLang="en-US" sz="2000" b="1" dirty="0" smtClean="0">
                <a:latin typeface="微软雅黑" pitchFamily="34" charset="-122"/>
                <a:ea typeface="微软雅黑" pitchFamily="34" charset="-122"/>
              </a:rPr>
              <a:t>定</a:t>
            </a:r>
            <a:r>
              <a:rPr lang="zh-CN" altLang="en-US" sz="2000" b="1" dirty="0">
                <a:latin typeface="微软雅黑" pitchFamily="34" charset="-122"/>
                <a:ea typeface="微软雅黑" pitchFamily="34" charset="-122"/>
              </a:rPr>
              <a:t>为正式</a:t>
            </a:r>
            <a:r>
              <a:rPr lang="zh-CN" altLang="en-US" sz="2000" b="1" dirty="0" smtClean="0">
                <a:latin typeface="微软雅黑" pitchFamily="34" charset="-122"/>
                <a:ea typeface="微软雅黑" pitchFamily="34" charset="-122"/>
              </a:rPr>
              <a:t>标准：</a:t>
            </a:r>
            <a:r>
              <a:rPr lang="en-US" altLang="zh-CN" sz="2000" b="1" dirty="0" smtClean="0">
                <a:latin typeface="微软雅黑" pitchFamily="34" charset="-122"/>
                <a:ea typeface="微软雅黑" pitchFamily="34" charset="-122"/>
              </a:rPr>
              <a:t>IEEE 802.3u</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138</a:t>
            </a:fld>
            <a:endParaRPr lang="zh-CN" altLang="en-US" dirty="0"/>
          </a:p>
        </p:txBody>
      </p:sp>
    </p:spTree>
    <p:extLst>
      <p:ext uri="{BB962C8B-B14F-4D97-AF65-F5344CB8AC3E}">
        <p14:creationId xmlns:p14="http://schemas.microsoft.com/office/powerpoint/2010/main" val="5414605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方式下工作而无冲突发生</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全双工方式下工作时，</a:t>
            </a:r>
            <a:r>
              <a:rPr lang="zh-CN" altLang="en-US" sz="2000" b="1" dirty="0">
                <a:solidFill>
                  <a:srgbClr val="0000FF"/>
                </a:solidFill>
                <a:latin typeface="微软雅黑" pitchFamily="34" charset="-122"/>
                <a:ea typeface="微软雅黑" pitchFamily="34" charset="-122"/>
              </a:rPr>
              <a:t>不使用 </a:t>
            </a:r>
            <a:r>
              <a:rPr lang="en-US" altLang="zh-CN" sz="2000" b="1" dirty="0">
                <a:solidFill>
                  <a:srgbClr val="0000FF"/>
                </a:solidFill>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IEEE </a:t>
            </a:r>
            <a:r>
              <a:rPr lang="en-US" altLang="zh-CN" sz="2000" b="1" dirty="0" smtClean="0">
                <a:solidFill>
                  <a:srgbClr val="0000FF"/>
                </a:solidFill>
                <a:latin typeface="微软雅黑" pitchFamily="34" charset="-122"/>
                <a:ea typeface="微软雅黑" pitchFamily="34" charset="-122"/>
              </a:rPr>
              <a:t>802.3 </a:t>
            </a:r>
            <a:r>
              <a:rPr lang="zh-CN" altLang="en-US" sz="2000" b="1" dirty="0" smtClean="0">
                <a:solidFill>
                  <a:srgbClr val="0000FF"/>
                </a:solidFill>
                <a:latin typeface="微软雅黑" pitchFamily="34" charset="-122"/>
                <a:ea typeface="微软雅黑" pitchFamily="34" charset="-122"/>
              </a:rPr>
              <a:t>协议</a:t>
            </a:r>
            <a:r>
              <a:rPr lang="zh-CN" altLang="en-US" sz="2000" b="1" dirty="0">
                <a:solidFill>
                  <a:srgbClr val="0000FF"/>
                </a:solidFill>
                <a:latin typeface="微软雅黑" pitchFamily="34" charset="-122"/>
                <a:ea typeface="微软雅黑" pitchFamily="34" charset="-122"/>
              </a:rPr>
              <a:t>规定</a:t>
            </a:r>
            <a:r>
              <a:rPr lang="zh-CN" altLang="en-US" sz="2000" b="1" dirty="0" smtClean="0">
                <a:solidFill>
                  <a:srgbClr val="0000FF"/>
                </a:solidFill>
                <a:latin typeface="微软雅黑" pitchFamily="34" charset="-122"/>
                <a:ea typeface="微软雅黑" pitchFamily="34" charset="-122"/>
              </a:rPr>
              <a:t>的 </a:t>
            </a:r>
            <a:r>
              <a:rPr lang="en-US" altLang="zh-CN" sz="2000" b="1" dirty="0" smtClean="0">
                <a:solidFill>
                  <a:srgbClr val="0000FF"/>
                </a:solidFill>
                <a:latin typeface="微软雅黑" pitchFamily="34" charset="-122"/>
                <a:ea typeface="微软雅黑" pitchFamily="34" charset="-122"/>
              </a:rPr>
              <a:t>MAC </a:t>
            </a:r>
            <a:r>
              <a:rPr lang="zh-CN" altLang="en-US" sz="2000" b="1" dirty="0" smtClean="0">
                <a:solidFill>
                  <a:srgbClr val="0000FF"/>
                </a:solidFill>
                <a:latin typeface="微软雅黑" pitchFamily="34" charset="-122"/>
                <a:ea typeface="微软雅黑" pitchFamily="34" charset="-122"/>
              </a:rPr>
              <a:t>帧格式。</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保持最短帧长不变，但将一个网段的最大电缆长度</a:t>
            </a:r>
            <a:r>
              <a:rPr lang="zh-CN" altLang="en-US" sz="2000" b="1" dirty="0">
                <a:solidFill>
                  <a:srgbClr val="0000FF"/>
                </a:solidFill>
                <a:latin typeface="微软雅黑" pitchFamily="34" charset="-122"/>
                <a:ea typeface="微软雅黑" pitchFamily="34" charset="-122"/>
              </a:rPr>
              <a:t>减小</a:t>
            </a:r>
            <a:r>
              <a:rPr lang="zh-CN" altLang="en-US" sz="2000" b="1" dirty="0" smtClean="0">
                <a:solidFill>
                  <a:srgbClr val="0000FF"/>
                </a:solidFill>
                <a:latin typeface="微软雅黑" pitchFamily="34" charset="-122"/>
                <a:ea typeface="微软雅黑" pitchFamily="34" charset="-122"/>
              </a:rPr>
              <a:t>到 </a:t>
            </a:r>
            <a:r>
              <a:rPr lang="en-US" altLang="zh-CN" sz="2000" b="1" dirty="0" smtClean="0">
                <a:solidFill>
                  <a:srgbClr val="0000FF"/>
                </a:solidFill>
                <a:latin typeface="微软雅黑" pitchFamily="34" charset="-122"/>
                <a:ea typeface="微软雅黑" pitchFamily="34" charset="-122"/>
              </a:rPr>
              <a:t>100 </a:t>
            </a:r>
            <a:r>
              <a:rPr lang="zh-CN" altLang="en-US" sz="2000" b="1" dirty="0" smtClean="0">
                <a:solidFill>
                  <a:srgbClr val="0000FF"/>
                </a:solidFill>
                <a:latin typeface="微软雅黑" pitchFamily="34" charset="-122"/>
                <a:ea typeface="微软雅黑" pitchFamily="34" charset="-122"/>
              </a:rPr>
              <a:t>米。</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帧间时间间隔从原来的 </a:t>
            </a:r>
            <a:r>
              <a:rPr lang="en-US" altLang="zh-CN" sz="2000" b="1" dirty="0" smtClean="0">
                <a:latin typeface="微软雅黑" pitchFamily="34" charset="-122"/>
                <a:ea typeface="微软雅黑" pitchFamily="34" charset="-122"/>
              </a:rPr>
              <a:t>9.6</a:t>
            </a:r>
            <a:r>
              <a:rPr lang="en-US" altLang="zh-CN" sz="2000" b="1" dirty="0">
                <a:latin typeface="微软雅黑" pitchFamily="34" charset="-122"/>
                <a:ea typeface="微软雅黑" pitchFamily="34" charset="-122"/>
                <a:sym typeface="Symbol" pitchFamily="18" charset="2"/>
              </a:rPr>
              <a:t> </a:t>
            </a:r>
            <a:r>
              <a:rPr lang="en-US" altLang="zh-CN" sz="2000" b="1" dirty="0" smtClean="0">
                <a:latin typeface="微软雅黑" pitchFamily="34" charset="-122"/>
                <a:ea typeface="微软雅黑" pitchFamily="34" charset="-122"/>
                <a:sym typeface="Symbol" pitchFamily="18" charset="2"/>
              </a:rPr>
              <a:t></a:t>
            </a:r>
            <a:r>
              <a:rPr lang="en-US" altLang="zh-CN" sz="2000" b="1" dirty="0" smtClean="0">
                <a:latin typeface="微软雅黑" pitchFamily="34" charset="-122"/>
                <a:ea typeface="微软雅黑" pitchFamily="34" charset="-122"/>
              </a:rPr>
              <a:t>s </a:t>
            </a:r>
            <a:r>
              <a:rPr lang="zh-CN" altLang="en-US" sz="2000" b="1" dirty="0">
                <a:latin typeface="微软雅黑" pitchFamily="34" charset="-122"/>
                <a:ea typeface="微软雅黑" pitchFamily="34" charset="-122"/>
              </a:rPr>
              <a:t>改为现在的 </a:t>
            </a:r>
            <a:r>
              <a:rPr lang="en-US" altLang="zh-CN" sz="2000" b="1" dirty="0">
                <a:solidFill>
                  <a:srgbClr val="0000FF"/>
                </a:solidFill>
                <a:latin typeface="微软雅黑" pitchFamily="34" charset="-122"/>
                <a:ea typeface="微软雅黑" pitchFamily="34" charset="-122"/>
              </a:rPr>
              <a:t>0.96 </a:t>
            </a:r>
            <a:r>
              <a:rPr lang="en-US" altLang="zh-CN" sz="2000" b="1" dirty="0" smtClean="0">
                <a:solidFill>
                  <a:srgbClr val="0000FF"/>
                </a:solidFill>
                <a:latin typeface="微软雅黑" pitchFamily="34" charset="-122"/>
                <a:ea typeface="微软雅黑" pitchFamily="34" charset="-122"/>
                <a:sym typeface="Symbol" pitchFamily="18" charset="2"/>
              </a:rPr>
              <a:t></a:t>
            </a:r>
            <a:r>
              <a:rPr lang="en-US" altLang="zh-CN" sz="2000" b="1" dirty="0" smtClean="0">
                <a:solidFill>
                  <a:srgbClr val="0000FF"/>
                </a:solidFill>
                <a:latin typeface="微软雅黑" pitchFamily="34" charset="-122"/>
                <a:ea typeface="微软雅黑" pitchFamily="34" charset="-122"/>
              </a:rPr>
              <a:t>s</a:t>
            </a:r>
            <a:r>
              <a:rPr lang="zh-CN" altLang="en-US" sz="2000" b="1" dirty="0" smtClean="0">
                <a:solidFill>
                  <a:srgbClr val="0000FF"/>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100BASE-T </a:t>
            </a:r>
            <a:r>
              <a:rPr lang="zh-CN" altLang="en-US" sz="2000" b="1" dirty="0">
                <a:solidFill>
                  <a:schemeClr val="bg1"/>
                </a:solidFill>
                <a:latin typeface="微软雅黑" pitchFamily="34" charset="-122"/>
                <a:ea typeface="微软雅黑" pitchFamily="34" charset="-122"/>
              </a:rPr>
              <a:t>以太网的特点</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139</a:t>
            </a:fld>
            <a:endParaRPr lang="zh-CN" altLang="en-US" dirty="0"/>
          </a:p>
        </p:txBody>
      </p:sp>
    </p:spTree>
    <p:extLst>
      <p:ext uri="{BB962C8B-B14F-4D97-AF65-F5344CB8AC3E}">
        <p14:creationId xmlns:p14="http://schemas.microsoft.com/office/powerpoint/2010/main" val="40539807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封装成帧</a:t>
            </a:r>
            <a:r>
              <a:rPr lang="zh-CN" altLang="en-US" b="1" dirty="0">
                <a:solidFill>
                  <a:srgbClr val="0000FF"/>
                </a:solidFill>
                <a:latin typeface="微软雅黑" pitchFamily="34" charset="-122"/>
                <a:ea typeface="微软雅黑" pitchFamily="34" charset="-122"/>
              </a:rPr>
              <a:t> </a:t>
            </a:r>
            <a:r>
              <a:rPr lang="en-US" altLang="zh-CN" b="1" dirty="0">
                <a:latin typeface="微软雅黑" pitchFamily="34" charset="-122"/>
                <a:ea typeface="微软雅黑" pitchFamily="34" charset="-122"/>
              </a:rPr>
              <a:t>(framing</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：在</a:t>
            </a:r>
            <a:r>
              <a:rPr lang="zh-CN" altLang="en-US" b="1" dirty="0">
                <a:latin typeface="微软雅黑" pitchFamily="34" charset="-122"/>
                <a:ea typeface="微软雅黑" pitchFamily="34" charset="-122"/>
              </a:rPr>
              <a:t>一段数据的前后分别添加首部和尾部</a:t>
            </a:r>
            <a:r>
              <a:rPr lang="zh-CN" altLang="en-US" b="1" dirty="0" smtClean="0">
                <a:latin typeface="微软雅黑" pitchFamily="34" charset="-122"/>
                <a:ea typeface="微软雅黑" pitchFamily="34" charset="-122"/>
              </a:rPr>
              <a:t>，构成一</a:t>
            </a:r>
            <a:r>
              <a:rPr lang="zh-CN" altLang="en-US" b="1" dirty="0">
                <a:latin typeface="微软雅黑" pitchFamily="34" charset="-122"/>
                <a:ea typeface="微软雅黑" pitchFamily="34" charset="-122"/>
              </a:rPr>
              <a:t>个帧</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indent="-342900" eaLnBrk="0" hangingPunct="0">
              <a:lnSpc>
                <a:spcPts val="2800"/>
              </a:lnSpc>
              <a:buClr>
                <a:srgbClr val="0070C0"/>
              </a:buClr>
              <a:buFont typeface="Wingdings" pitchFamily="2" charset="2"/>
              <a:buChar char="l"/>
            </a:pPr>
            <a:r>
              <a:rPr lang="zh-CN" altLang="en-US" b="1" dirty="0" smtClean="0">
                <a:latin typeface="微软雅黑" pitchFamily="34" charset="-122"/>
                <a:ea typeface="微软雅黑" pitchFamily="34" charset="-122"/>
              </a:rPr>
              <a:t>首部</a:t>
            </a:r>
            <a:r>
              <a:rPr lang="zh-CN" altLang="en-US" b="1" dirty="0">
                <a:latin typeface="微软雅黑" pitchFamily="34" charset="-122"/>
                <a:ea typeface="微软雅黑" pitchFamily="34" charset="-122"/>
              </a:rPr>
              <a:t>和尾部的一个重要作用就是进行</a:t>
            </a:r>
            <a:r>
              <a:rPr lang="zh-CN" altLang="en-US" b="1" dirty="0">
                <a:solidFill>
                  <a:srgbClr val="0000FF"/>
                </a:solidFill>
                <a:latin typeface="微软雅黑" pitchFamily="34" charset="-122"/>
                <a:ea typeface="微软雅黑" pitchFamily="34" charset="-122"/>
              </a:rPr>
              <a:t>帧定界</a:t>
            </a:r>
            <a:r>
              <a:rPr lang="zh-CN" altLang="en-US" b="1" dirty="0">
                <a:latin typeface="微软雅黑" pitchFamily="34" charset="-122"/>
                <a:ea typeface="微软雅黑" pitchFamily="34" charset="-122"/>
              </a:rPr>
              <a:t>（即确定帧的界限）</a:t>
            </a:r>
            <a:r>
              <a:rPr lang="zh-CN" altLang="en-US" b="1" dirty="0" smtClean="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封装成帧</a:t>
            </a:r>
            <a:endParaRPr lang="fr-FR" altLang="zh-CN" sz="2000" b="1" dirty="0">
              <a:solidFill>
                <a:schemeClr val="bg1"/>
              </a:solidFill>
              <a:latin typeface="微软雅黑" pitchFamily="34" charset="-122"/>
              <a:ea typeface="微软雅黑"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200" b="1">
                  <a:latin typeface="微软雅黑" pitchFamily="34" charset="-122"/>
                  <a:ea typeface="微软雅黑" pitchFamily="34" charset="-122"/>
                </a:rPr>
                <a:t>IP </a:t>
              </a:r>
              <a:r>
                <a:rPr kumimoji="1" lang="zh-CN" altLang="en-US" sz="1200" b="1">
                  <a:latin typeface="微软雅黑" pitchFamily="34" charset="-122"/>
                  <a:ea typeface="微软雅黑" pitchFamily="34" charset="-122"/>
                </a:rPr>
                <a:t>数据报</a:t>
              </a: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200"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a:ex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sym typeface="Symbol" pitchFamily="18" charset="2"/>
                </a:rPr>
                <a:t> </a:t>
              </a:r>
              <a:r>
                <a:rPr kumimoji="1" lang="en-US" altLang="zh-CN" sz="1200"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headEnd/>
              <a:tailEnd/>
            </a:ln>
            <a:effectLst/>
          </p:spPr>
          <p:txBody>
            <a:bodyPr vert="eaVert" wrap="none" anchor="ctr"/>
            <a:lstStyle/>
            <a:p>
              <a:endParaRPr lang="zh-CN" altLang="en-US" sz="1400" b="1">
                <a:latin typeface="微软雅黑" pitchFamily="34" charset="-122"/>
                <a:ea typeface="微软雅黑"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从这里开始发送</a:t>
              </a:r>
              <a:endParaRPr kumimoji="1" lang="zh-CN" altLang="en-US" sz="1200" b="1" dirty="0">
                <a:solidFill>
                  <a:srgbClr val="0000FF"/>
                </a:solidFill>
                <a:latin typeface="微软雅黑" pitchFamily="34" charset="-122"/>
                <a:ea typeface="微软雅黑" pitchFamily="34" charset="-122"/>
              </a:endParaRP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a:t>
              </a:r>
              <a:endParaRPr kumimoji="1" lang="zh-CN" altLang="en-US" sz="1200" b="1" dirty="0">
                <a:solidFill>
                  <a:srgbClr val="0000FF"/>
                </a:solidFill>
                <a:latin typeface="微软雅黑" pitchFamily="34" charset="-122"/>
                <a:ea typeface="微软雅黑" pitchFamily="34" charset="-122"/>
              </a:endParaRP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smtClean="0">
                <a:latin typeface="微软雅黑" pitchFamily="34" charset="-122"/>
                <a:ea typeface="微软雅黑" pitchFamily="34" charset="-122"/>
              </a:rPr>
              <a:t>用</a:t>
            </a:r>
            <a:r>
              <a:rPr lang="zh-CN" altLang="zh-CN" b="1" dirty="0">
                <a:latin typeface="微软雅黑" pitchFamily="34" charset="-122"/>
                <a:ea typeface="微软雅黑" pitchFamily="34" charset="-122"/>
              </a:rPr>
              <a:t>帧首部和帧尾部封装成帧</a:t>
            </a:r>
            <a:endParaRPr lang="zh-CN" altLang="en-US" b="1" dirty="0">
              <a:latin typeface="微软雅黑" pitchFamily="34" charset="-122"/>
              <a:ea typeface="微软雅黑"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最大</a:t>
            </a:r>
            <a:r>
              <a:rPr lang="zh-CN" altLang="en-US" sz="1600" b="1" dirty="0">
                <a:solidFill>
                  <a:srgbClr val="C00000"/>
                </a:solidFill>
                <a:latin typeface="微软雅黑" panose="020B0503020204020204" pitchFamily="34" charset="-122"/>
                <a:ea typeface="微软雅黑" panose="020B0503020204020204" pitchFamily="34" charset="-122"/>
              </a:rPr>
              <a:t>传送</a:t>
            </a:r>
            <a:r>
              <a:rPr lang="zh-CN" altLang="en-US" sz="1600" b="1" dirty="0" smtClean="0">
                <a:solidFill>
                  <a:srgbClr val="C00000"/>
                </a:solidFill>
                <a:latin typeface="微软雅黑" panose="020B0503020204020204" pitchFamily="34" charset="-122"/>
                <a:ea typeface="微软雅黑" panose="020B0503020204020204" pitchFamily="34" charset="-122"/>
              </a:rPr>
              <a:t>单元 </a:t>
            </a:r>
            <a:r>
              <a:rPr lang="en-US" altLang="zh-CN" sz="1600" b="1" dirty="0" smtClean="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a:t>
            </a:r>
            <a:r>
              <a:rPr lang="en-US" altLang="zh-CN" sz="1600" b="1" dirty="0" smtClean="0">
                <a:solidFill>
                  <a:srgbClr val="0000FF"/>
                </a:solidFill>
                <a:latin typeface="微软雅黑" panose="020B0503020204020204" pitchFamily="34" charset="-122"/>
                <a:ea typeface="微软雅黑" panose="020B0503020204020204" pitchFamily="34" charset="-122"/>
              </a:rPr>
              <a:t>) </a:t>
            </a:r>
            <a:r>
              <a:rPr lang="zh-CN" altLang="en-US" sz="1600" b="1" dirty="0" smtClean="0">
                <a:solidFill>
                  <a:srgbClr val="0000FF"/>
                </a:solidFill>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规定</a:t>
            </a:r>
            <a:r>
              <a:rPr lang="zh-CN" altLang="en-US" sz="1600" b="1" dirty="0">
                <a:latin typeface="微软雅黑" panose="020B0503020204020204" pitchFamily="34" charset="-122"/>
                <a:ea typeface="微软雅黑" panose="020B0503020204020204" pitchFamily="34" charset="-122"/>
              </a:rPr>
              <a:t>了所能传送的帧的数据部分长度上限</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677F014-D201-41B6-B094-E79298D2872C}" type="slidenum">
              <a:rPr lang="zh-CN" altLang="en-US" smtClean="0"/>
              <a:pPr/>
              <a:t>14</a:t>
            </a:fld>
            <a:endParaRPr lang="zh-CN" altLang="en-US" dirty="0"/>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 Mbit/s </a:t>
            </a:r>
            <a:r>
              <a:rPr lang="zh-CN" altLang="en-US" sz="2000" b="1" dirty="0">
                <a:solidFill>
                  <a:schemeClr val="bg1"/>
                </a:solidFill>
                <a:latin typeface="微软雅黑" pitchFamily="34" charset="-122"/>
                <a:ea typeface="微软雅黑" pitchFamily="34" charset="-122"/>
              </a:rPr>
              <a:t>以太网</a:t>
            </a:r>
            <a:r>
              <a:rPr lang="zh-CN" altLang="en-US" sz="2000" b="1" dirty="0" smtClean="0">
                <a:solidFill>
                  <a:schemeClr val="bg1"/>
                </a:solidFill>
                <a:latin typeface="微软雅黑" pitchFamily="34" charset="-122"/>
                <a:ea typeface="微软雅黑" pitchFamily="34" charset="-122"/>
              </a:rPr>
              <a:t>的 </a:t>
            </a:r>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种</a:t>
            </a:r>
            <a:r>
              <a:rPr lang="zh-CN" altLang="en-US" sz="2000" b="1" dirty="0">
                <a:solidFill>
                  <a:schemeClr val="bg1"/>
                </a:solidFill>
                <a:latin typeface="微软雅黑" pitchFamily="34" charset="-122"/>
                <a:ea typeface="微软雅黑" pitchFamily="34" charset="-122"/>
              </a:rPr>
              <a:t>不同的物理层标准</a:t>
            </a:r>
          </a:p>
        </p:txBody>
      </p:sp>
      <p:graphicFrame>
        <p:nvGraphicFramePr>
          <p:cNvPr id="2" name="表格 1"/>
          <p:cNvGraphicFramePr>
            <a:graphicFrameLocks noGrp="1"/>
          </p:cNvGraphicFramePr>
          <p:nvPr>
            <p:extLst>
              <p:ext uri="{D42A27DB-BD31-4B8C-83A1-F6EECF244321}">
                <p14:modId xmlns:p14="http://schemas.microsoft.com/office/powerpoint/2010/main" val="2878861251"/>
              </p:ext>
            </p:extLst>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extLst>
                    <a:ext uri="{9D8B030D-6E8A-4147-A177-3AD203B41FA5}">
                      <a16:colId xmlns:a16="http://schemas.microsoft.com/office/drawing/2014/main" xmlns="" val="1173948242"/>
                    </a:ext>
                  </a:extLst>
                </a:gridCol>
                <a:gridCol w="895928">
                  <a:extLst>
                    <a:ext uri="{9D8B030D-6E8A-4147-A177-3AD203B41FA5}">
                      <a16:colId xmlns:a16="http://schemas.microsoft.com/office/drawing/2014/main" xmlns="" val="3262885190"/>
                    </a:ext>
                  </a:extLst>
                </a:gridCol>
                <a:gridCol w="1634836">
                  <a:extLst>
                    <a:ext uri="{9D8B030D-6E8A-4147-A177-3AD203B41FA5}">
                      <a16:colId xmlns:a16="http://schemas.microsoft.com/office/drawing/2014/main" xmlns="" val="2752163467"/>
                    </a:ext>
                  </a:extLst>
                </a:gridCol>
                <a:gridCol w="3930624">
                  <a:extLst>
                    <a:ext uri="{9D8B030D-6E8A-4147-A177-3AD203B41FA5}">
                      <a16:colId xmlns:a16="http://schemas.microsoft.com/office/drawing/2014/main" xmlns="" val="4254635384"/>
                    </a:ext>
                  </a:extLst>
                </a:gridCol>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p>
                  </a:txBody>
                  <a:tcPr marL="68580" marR="68580" marT="0" marB="0" anchor="ctr"/>
                </a:tc>
                <a:extLst>
                  <a:ext uri="{0D108BD9-81ED-4DB2-BD59-A6C34878D82A}">
                    <a16:rowId xmlns:a16="http://schemas.microsoft.com/office/drawing/2014/main" xmlns="" val="1944279181"/>
                  </a:ext>
                </a:extLst>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5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线或屏蔽双绞线</a:t>
                      </a:r>
                      <a:r>
                        <a:rPr lang="en-US" sz="1800" b="1" dirty="0" smtClean="0">
                          <a:effectLst/>
                          <a:latin typeface="微软雅黑" panose="020B0503020204020204" pitchFamily="34" charset="-122"/>
                          <a:ea typeface="微软雅黑" panose="020B0503020204020204" pitchFamily="34" charset="-122"/>
                        </a:rPr>
                        <a:t>STP</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xmlns="" val="283855503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smtClean="0">
                          <a:effectLst/>
                          <a:latin typeface="微软雅黑" panose="020B0503020204020204" pitchFamily="34" charset="-122"/>
                          <a:ea typeface="微软雅黑" panose="020B0503020204020204" pitchFamily="34" charset="-122"/>
                        </a:rPr>
                        <a:t>4 </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3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a:t>
                      </a:r>
                      <a:r>
                        <a:rPr lang="zh-CN" sz="1800" b="1" dirty="0" smtClean="0">
                          <a:effectLst/>
                          <a:latin typeface="微软雅黑" panose="020B0503020204020204" pitchFamily="34" charset="-122"/>
                          <a:ea typeface="微软雅黑" panose="020B0503020204020204" pitchFamily="34" charset="-122"/>
                        </a:rPr>
                        <a:t>或</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5 </a:t>
                      </a:r>
                      <a:r>
                        <a:rPr lang="zh-CN" sz="1800" b="1" dirty="0" smtClean="0">
                          <a:effectLst/>
                          <a:latin typeface="微软雅黑" panose="020B0503020204020204" pitchFamily="34" charset="-122"/>
                          <a:ea typeface="微软雅黑" panose="020B0503020204020204" pitchFamily="34" charset="-122"/>
                        </a:rPr>
                        <a:t>类线</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xmlns="" val="249980781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smtClean="0">
                          <a:effectLst/>
                          <a:latin typeface="微软雅黑" panose="020B0503020204020204" pitchFamily="34" charset="-122"/>
                          <a:ea typeface="微软雅黑" panose="020B0503020204020204" pitchFamily="34" charset="-122"/>
                        </a:rPr>
                        <a:t>2 </a:t>
                      </a:r>
                      <a:r>
                        <a:rPr lang="zh-CN" sz="1800" b="1" dirty="0" smtClean="0">
                          <a:effectLst/>
                          <a:latin typeface="微软雅黑" panose="020B0503020204020204" pitchFamily="34" charset="-122"/>
                          <a:ea typeface="微软雅黑" panose="020B0503020204020204" pitchFamily="34" charset="-122"/>
                        </a:rPr>
                        <a:t>根</a:t>
                      </a:r>
                      <a:r>
                        <a:rPr lang="zh-CN" sz="1800" b="1" dirty="0">
                          <a:effectLst/>
                          <a:latin typeface="微软雅黑" panose="020B0503020204020204" pitchFamily="34" charset="-122"/>
                          <a:ea typeface="微软雅黑" panose="020B0503020204020204" pitchFamily="34" charset="-122"/>
                        </a:rPr>
                        <a:t>光纤，发送和接收各用一</a:t>
                      </a:r>
                      <a:r>
                        <a:rPr lang="zh-CN" sz="1800" b="1" dirty="0" smtClean="0">
                          <a:effectLst/>
                          <a:latin typeface="微软雅黑" panose="020B0503020204020204" pitchFamily="34" charset="-122"/>
                          <a:ea typeface="微软雅黑" panose="020B0503020204020204" pitchFamily="34" charset="-122"/>
                        </a:rPr>
                        <a:t>根</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xmlns="" val="2225380281"/>
                  </a:ext>
                </a:extLst>
              </a:tr>
            </a:tbl>
          </a:graphicData>
        </a:graphic>
      </p:graphicFrame>
      <p:sp>
        <p:nvSpPr>
          <p:cNvPr id="3" name="灯片编号占位符 2"/>
          <p:cNvSpPr>
            <a:spLocks noGrp="1"/>
          </p:cNvSpPr>
          <p:nvPr>
            <p:ph type="sldNum" sz="quarter" idx="12"/>
          </p:nvPr>
        </p:nvSpPr>
        <p:spPr/>
        <p:txBody>
          <a:bodyPr/>
          <a:lstStyle/>
          <a:p>
            <a:fld id="{C677F014-D201-41B6-B094-E79298D2872C}" type="slidenum">
              <a:rPr lang="zh-CN" altLang="en-US" smtClean="0"/>
              <a:pPr/>
              <a:t>140</a:t>
            </a:fld>
            <a:endParaRPr lang="zh-CN" altLang="en-US" dirty="0"/>
          </a:p>
        </p:txBody>
      </p:sp>
    </p:spTree>
    <p:extLst>
      <p:ext uri="{BB962C8B-B14F-4D97-AF65-F5344CB8AC3E}">
        <p14:creationId xmlns:p14="http://schemas.microsoft.com/office/powerpoint/2010/main" val="7397221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3.5.2  </a:t>
            </a:r>
            <a:r>
              <a:rPr lang="zh-CN" altLang="en-US" sz="2400" b="1" dirty="0">
                <a:solidFill>
                  <a:schemeClr val="bg1"/>
                </a:solidFill>
                <a:latin typeface="微软雅黑" pitchFamily="34" charset="-122"/>
                <a:ea typeface="微软雅黑" pitchFamily="34" charset="-122"/>
              </a:rPr>
              <a:t>吉比特以太网</a:t>
            </a: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特点：</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允许在 </a:t>
            </a:r>
            <a:r>
              <a:rPr lang="en-US" altLang="zh-CN" sz="2000" b="1" dirty="0" smtClean="0">
                <a:latin typeface="微软雅黑" pitchFamily="34" charset="-122"/>
                <a:ea typeface="微软雅黑" pitchFamily="34" charset="-122"/>
              </a:rPr>
              <a:t>1 </a:t>
            </a:r>
            <a:r>
              <a:rPr lang="en-US" altLang="zh-CN" sz="2000" b="1" dirty="0" err="1" smtClean="0">
                <a:latin typeface="微软雅黑" pitchFamily="34" charset="-122"/>
                <a:ea typeface="微软雅黑" pitchFamily="34" charset="-122"/>
              </a:rPr>
              <a:t>Gbit</a:t>
            </a:r>
            <a:r>
              <a:rPr lang="en-US" altLang="zh-CN" sz="2000" b="1" dirty="0" smtClean="0">
                <a:latin typeface="微软雅黑" pitchFamily="34" charset="-122"/>
                <a:ea typeface="微软雅黑" pitchFamily="34" charset="-122"/>
              </a:rPr>
              <a:t>/s </a:t>
            </a:r>
            <a:r>
              <a:rPr lang="zh-CN" altLang="en-US" sz="2000" b="1" dirty="0" smtClean="0">
                <a:latin typeface="微软雅黑" pitchFamily="34" charset="-122"/>
                <a:ea typeface="微软雅黑" pitchFamily="34" charset="-122"/>
              </a:rPr>
              <a:t>下</a:t>
            </a:r>
            <a:r>
              <a:rPr lang="zh-CN" altLang="en-US" sz="2000" b="1" dirty="0">
                <a:latin typeface="微软雅黑" pitchFamily="34" charset="-122"/>
                <a:ea typeface="微软雅黑" pitchFamily="34" charset="-122"/>
              </a:rPr>
              <a:t>以全双工和</a:t>
            </a:r>
            <a:r>
              <a:rPr lang="zh-CN" altLang="en-US" sz="2000" b="1" dirty="0" smtClean="0">
                <a:latin typeface="微软雅黑" pitchFamily="34" charset="-122"/>
                <a:ea typeface="微软雅黑" pitchFamily="34" charset="-122"/>
              </a:rPr>
              <a:t>半双工 </a:t>
            </a:r>
            <a:r>
              <a:rPr lang="en-US" altLang="zh-CN" sz="2000" b="1" dirty="0" smtClean="0">
                <a:solidFill>
                  <a:srgbClr val="0000FF"/>
                </a:solidFill>
                <a:latin typeface="微软雅黑" pitchFamily="34" charset="-122"/>
                <a:ea typeface="微软雅黑" pitchFamily="34" charset="-122"/>
              </a:rPr>
              <a:t>2 </a:t>
            </a:r>
            <a:r>
              <a:rPr lang="zh-CN" altLang="en-US" sz="2000" b="1" dirty="0" smtClean="0">
                <a:solidFill>
                  <a:srgbClr val="0000FF"/>
                </a:solidFill>
                <a:latin typeface="微软雅黑" pitchFamily="34" charset="-122"/>
                <a:ea typeface="微软雅黑" pitchFamily="34" charset="-122"/>
              </a:rPr>
              <a:t>种</a:t>
            </a:r>
            <a:r>
              <a:rPr lang="zh-CN" altLang="en-US" sz="2000" b="1" dirty="0">
                <a:solidFill>
                  <a:srgbClr val="0000FF"/>
                </a:solidFill>
                <a:latin typeface="微软雅黑" pitchFamily="34" charset="-122"/>
                <a:ea typeface="微软雅黑" pitchFamily="34" charset="-122"/>
              </a:rPr>
              <a:t>方式</a:t>
            </a:r>
            <a:r>
              <a:rPr lang="zh-CN" altLang="en-US" sz="2000" b="1" dirty="0">
                <a:latin typeface="微软雅黑" pitchFamily="34" charset="-122"/>
                <a:ea typeface="微软雅黑" pitchFamily="34" charset="-122"/>
              </a:rPr>
              <a:t>工作。</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使用 </a:t>
            </a:r>
            <a:r>
              <a:rPr lang="en-US" altLang="zh-CN" sz="2000" b="1" dirty="0" smtClean="0">
                <a:solidFill>
                  <a:srgbClr val="0000FF"/>
                </a:solidFill>
                <a:latin typeface="微软雅黑" pitchFamily="34" charset="-122"/>
                <a:ea typeface="微软雅黑" pitchFamily="34" charset="-122"/>
              </a:rPr>
              <a:t>IEEE 802.3 </a:t>
            </a:r>
            <a:r>
              <a:rPr lang="zh-CN" altLang="en-US" sz="2000" b="1" dirty="0" smtClean="0">
                <a:solidFill>
                  <a:srgbClr val="0000FF"/>
                </a:solidFill>
                <a:latin typeface="微软雅黑" pitchFamily="34" charset="-122"/>
                <a:ea typeface="微软雅黑" pitchFamily="34" charset="-122"/>
              </a:rPr>
              <a:t>协议</a:t>
            </a:r>
            <a:r>
              <a:rPr lang="zh-CN" altLang="en-US" sz="2000" b="1" dirty="0">
                <a:solidFill>
                  <a:srgbClr val="0000FF"/>
                </a:solidFill>
                <a:latin typeface="微软雅黑" pitchFamily="34" charset="-122"/>
                <a:ea typeface="微软雅黑" pitchFamily="34" charset="-122"/>
              </a:rPr>
              <a:t>规定</a:t>
            </a:r>
            <a:r>
              <a:rPr lang="zh-CN" altLang="en-US" sz="2000" b="1" dirty="0" smtClean="0">
                <a:solidFill>
                  <a:srgbClr val="0000FF"/>
                </a:solidFill>
                <a:latin typeface="微软雅黑" pitchFamily="34" charset="-122"/>
                <a:ea typeface="微软雅黑" pitchFamily="34" charset="-122"/>
              </a:rPr>
              <a:t>的 </a:t>
            </a:r>
            <a:r>
              <a:rPr lang="en-US" altLang="zh-CN" sz="2000" b="1" dirty="0" smtClean="0">
                <a:solidFill>
                  <a:srgbClr val="0000FF"/>
                </a:solidFill>
                <a:latin typeface="微软雅黑" pitchFamily="34" charset="-122"/>
                <a:ea typeface="微软雅黑" pitchFamily="34" charset="-122"/>
              </a:rPr>
              <a:t>MAC </a:t>
            </a:r>
            <a:r>
              <a:rPr lang="zh-CN" altLang="en-US" sz="2000" b="1" dirty="0" smtClean="0">
                <a:solidFill>
                  <a:srgbClr val="0000FF"/>
                </a:solidFill>
                <a:latin typeface="微软雅黑" pitchFamily="34" charset="-122"/>
                <a:ea typeface="微软雅黑" pitchFamily="34" charset="-122"/>
              </a:rPr>
              <a:t>帧格式</a:t>
            </a:r>
            <a:r>
              <a:rPr lang="zh-CN" altLang="en-US" sz="2000" b="1" dirty="0">
                <a:solidFill>
                  <a:srgbClr val="0000FF"/>
                </a:solidFill>
                <a:latin typeface="微软雅黑" pitchFamily="34" charset="-122"/>
                <a:ea typeface="微软雅黑" pitchFamily="34" charset="-122"/>
              </a:rPr>
              <a:t>。</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在</a:t>
            </a:r>
            <a:r>
              <a:rPr lang="zh-CN" altLang="en-US" sz="2000" b="1" dirty="0">
                <a:solidFill>
                  <a:srgbClr val="0000FF"/>
                </a:solidFill>
                <a:latin typeface="微软雅黑" pitchFamily="34" charset="-122"/>
                <a:ea typeface="微软雅黑" pitchFamily="34" charset="-122"/>
              </a:rPr>
              <a:t>半双工</a:t>
            </a:r>
            <a:r>
              <a:rPr lang="zh-CN" altLang="en-US" sz="2000" b="1" dirty="0">
                <a:latin typeface="微软雅黑" pitchFamily="34" charset="-122"/>
                <a:ea typeface="微软雅黑" pitchFamily="34" charset="-122"/>
              </a:rPr>
              <a:t>方式下</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，而在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方式不</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与 </a:t>
            </a:r>
            <a:r>
              <a:rPr lang="en-US" altLang="zh-CN" sz="2000" b="1" dirty="0" smtClean="0">
                <a:latin typeface="微软雅黑" pitchFamily="34" charset="-122"/>
                <a:ea typeface="微软雅黑" pitchFamily="34" charset="-122"/>
              </a:rPr>
              <a:t>10BASE-T </a:t>
            </a:r>
            <a:r>
              <a:rPr lang="zh-CN" altLang="en-US" sz="2000" b="1" dirty="0" smtClean="0">
                <a:latin typeface="微软雅黑" pitchFamily="34" charset="-122"/>
                <a:ea typeface="微软雅黑" pitchFamily="34" charset="-122"/>
              </a:rPr>
              <a:t>和 </a:t>
            </a:r>
            <a:r>
              <a:rPr lang="en-US" altLang="zh-CN" sz="2000" b="1" dirty="0" smtClean="0">
                <a:latin typeface="微软雅黑" pitchFamily="34" charset="-122"/>
                <a:ea typeface="微软雅黑" pitchFamily="34" charset="-122"/>
              </a:rPr>
              <a:t>100BASE-T </a:t>
            </a:r>
            <a:r>
              <a:rPr lang="zh-CN" altLang="en-US" sz="2000" b="1" dirty="0" smtClean="0">
                <a:latin typeface="微软雅黑" pitchFamily="34" charset="-122"/>
                <a:ea typeface="微软雅黑" pitchFamily="34" charset="-122"/>
              </a:rPr>
              <a:t>技术</a:t>
            </a:r>
            <a:r>
              <a:rPr lang="zh-CN" altLang="en-US" sz="2000" b="1" dirty="0">
                <a:solidFill>
                  <a:srgbClr val="0000FF"/>
                </a:solidFill>
                <a:latin typeface="微软雅黑" pitchFamily="34" charset="-122"/>
                <a:ea typeface="微软雅黑" pitchFamily="34" charset="-122"/>
              </a:rPr>
              <a:t>向后兼容。</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141</a:t>
            </a:fld>
            <a:endParaRPr lang="zh-CN" altLang="en-US" dirty="0"/>
          </a:p>
        </p:txBody>
      </p:sp>
    </p:spTree>
    <p:extLst>
      <p:ext uri="{BB962C8B-B14F-4D97-AF65-F5344CB8AC3E}">
        <p14:creationId xmlns:p14="http://schemas.microsoft.com/office/powerpoint/2010/main" val="4177689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使用 </a:t>
            </a:r>
            <a:r>
              <a:rPr lang="en-US" altLang="zh-CN" sz="2000" b="1" dirty="0" smtClean="0">
                <a:solidFill>
                  <a:srgbClr val="C00000"/>
                </a:solidFill>
                <a:latin typeface="微软雅黑" pitchFamily="34" charset="-122"/>
                <a:ea typeface="微软雅黑" pitchFamily="34" charset="-122"/>
              </a:rPr>
              <a:t>2 </a:t>
            </a:r>
            <a:r>
              <a:rPr lang="zh-CN" altLang="en-US" sz="2000" b="1" dirty="0" smtClean="0">
                <a:solidFill>
                  <a:srgbClr val="C00000"/>
                </a:solidFill>
                <a:latin typeface="微软雅黑" pitchFamily="34" charset="-122"/>
                <a:ea typeface="微软雅黑" pitchFamily="34" charset="-122"/>
              </a:rPr>
              <a:t>种</a:t>
            </a:r>
            <a:r>
              <a:rPr lang="zh-CN" altLang="en-US" sz="2000" b="1" dirty="0">
                <a:solidFill>
                  <a:srgbClr val="C00000"/>
                </a:solidFill>
                <a:latin typeface="微软雅黑" pitchFamily="34" charset="-122"/>
                <a:ea typeface="微软雅黑" pitchFamily="34" charset="-122"/>
              </a:rPr>
              <a:t>成熟的技术：</a:t>
            </a:r>
            <a:r>
              <a:rPr lang="zh-CN" altLang="en-US" sz="2000" b="1" dirty="0">
                <a:latin typeface="微软雅黑" pitchFamily="34" charset="-122"/>
                <a:ea typeface="微软雅黑" pitchFamily="34" charset="-122"/>
              </a:rPr>
              <a:t>一种来自现有的以太网，另一种则是美国国家标准协会 </a:t>
            </a:r>
            <a:r>
              <a:rPr lang="en-US" altLang="zh-CN" sz="2000" b="1" dirty="0">
                <a:latin typeface="微软雅黑" pitchFamily="34" charset="-122"/>
                <a:ea typeface="微软雅黑" pitchFamily="34" charset="-122"/>
              </a:rPr>
              <a:t>ANSI </a:t>
            </a:r>
            <a:r>
              <a:rPr lang="zh-CN" altLang="en-US" sz="2000" b="1" dirty="0">
                <a:latin typeface="微软雅黑" pitchFamily="34" charset="-122"/>
                <a:ea typeface="微软雅黑" pitchFamily="34" charset="-122"/>
              </a:rPr>
              <a:t>制定的光纤通道 </a:t>
            </a:r>
            <a:r>
              <a:rPr lang="en-US" altLang="zh-CN" sz="2000" b="1" dirty="0" smtClean="0">
                <a:latin typeface="微软雅黑" pitchFamily="34" charset="-122"/>
                <a:ea typeface="微软雅黑" pitchFamily="34" charset="-122"/>
              </a:rPr>
              <a:t>FC </a:t>
            </a:r>
            <a:r>
              <a:rPr lang="en-US" altLang="zh-CN" sz="2000" b="1" dirty="0">
                <a:latin typeface="微软雅黑" pitchFamily="34" charset="-122"/>
                <a:ea typeface="微软雅黑" pitchFamily="34" charset="-122"/>
              </a:rPr>
              <a:t>(Fiber Channel)</a:t>
            </a:r>
            <a:r>
              <a:rPr lang="zh-CN" altLang="en-US" sz="2000" b="1" dirty="0">
                <a:latin typeface="微软雅黑" pitchFamily="34" charset="-122"/>
                <a:ea typeface="微软雅黑" pitchFamily="34" charset="-122"/>
              </a:rPr>
              <a:t>。</a:t>
            </a: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吉比特以太网的</a:t>
            </a:r>
            <a:r>
              <a:rPr lang="zh-CN" altLang="en-US" sz="2000" b="1" dirty="0" smtClean="0">
                <a:solidFill>
                  <a:schemeClr val="bg1"/>
                </a:solidFill>
                <a:latin typeface="微软雅黑" pitchFamily="34" charset="-122"/>
                <a:ea typeface="微软雅黑" pitchFamily="34" charset="-122"/>
              </a:rPr>
              <a:t>物理层</a:t>
            </a:r>
            <a:endParaRPr lang="fr-FR" altLang="zh-CN" sz="2000" b="1" dirty="0">
              <a:solidFill>
                <a:schemeClr val="bg1"/>
              </a:solidFill>
              <a:latin typeface="微软雅黑" pitchFamily="34" charset="-122"/>
              <a:ea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2594799140"/>
              </p:ext>
            </p:extLst>
          </p:nvPr>
        </p:nvGraphicFramePr>
        <p:xfrm>
          <a:off x="521392" y="2316005"/>
          <a:ext cx="8129014" cy="1485190"/>
        </p:xfrm>
        <a:graphic>
          <a:graphicData uri="http://schemas.openxmlformats.org/drawingml/2006/table">
            <a:tbl>
              <a:tblPr firstRow="1" firstCol="1" bandRow="1"/>
              <a:tblGrid>
                <a:gridCol w="1499353">
                  <a:extLst>
                    <a:ext uri="{9D8B030D-6E8A-4147-A177-3AD203B41FA5}">
                      <a16:colId xmlns:a16="http://schemas.microsoft.com/office/drawing/2014/main" xmlns="" val="20000"/>
                    </a:ext>
                  </a:extLst>
                </a:gridCol>
                <a:gridCol w="774511">
                  <a:extLst>
                    <a:ext uri="{9D8B030D-6E8A-4147-A177-3AD203B41FA5}">
                      <a16:colId xmlns:a16="http://schemas.microsoft.com/office/drawing/2014/main" xmlns="" val="20001"/>
                    </a:ext>
                  </a:extLst>
                </a:gridCol>
                <a:gridCol w="1559780">
                  <a:extLst>
                    <a:ext uri="{9D8B030D-6E8A-4147-A177-3AD203B41FA5}">
                      <a16:colId xmlns:a16="http://schemas.microsoft.com/office/drawing/2014/main" xmlns="" val="20002"/>
                    </a:ext>
                  </a:extLst>
                </a:gridCol>
                <a:gridCol w="4295370">
                  <a:extLst>
                    <a:ext uri="{9D8B030D-6E8A-4147-A177-3AD203B41FA5}">
                      <a16:colId xmlns:a16="http://schemas.microsoft.com/office/drawing/2014/main" xmlns="" val="20003"/>
                    </a:ext>
                  </a:extLst>
                </a:gridCol>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xmlns="" val="10000"/>
                  </a:ext>
                </a:extLst>
              </a:tr>
              <a:tr h="2663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1000BASE-SX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550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50 </a:t>
                      </a:r>
                      <a:r>
                        <a:rPr lang="zh-CN" sz="1400" b="1" dirty="0" smtClean="0">
                          <a:effectLst/>
                          <a:latin typeface="微软雅黑" pitchFamily="34" charset="-122"/>
                          <a:ea typeface="微软雅黑" pitchFamily="34" charset="-122"/>
                        </a:rPr>
                        <a:t>和</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1"/>
                  </a:ext>
                </a:extLst>
              </a:tr>
              <a:tr h="278173">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1000BASE-LX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5000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10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50 </a:t>
                      </a:r>
                      <a:r>
                        <a:rPr lang="zh-CN" sz="1400" b="1" dirty="0" smtClean="0">
                          <a:effectLst/>
                          <a:latin typeface="微软雅黑" pitchFamily="34" charset="-122"/>
                          <a:ea typeface="微软雅黑" pitchFamily="34" charset="-122"/>
                        </a:rPr>
                        <a:t>和</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949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1000BASE-CX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25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2 </a:t>
                      </a:r>
                      <a:r>
                        <a:rPr lang="zh-CN" sz="1400" b="1" dirty="0" smtClean="0">
                          <a:effectLst/>
                          <a:latin typeface="微软雅黑" pitchFamily="34" charset="-122"/>
                          <a:ea typeface="微软雅黑" pitchFamily="34" charset="-122"/>
                        </a:rPr>
                        <a:t>对</a:t>
                      </a:r>
                      <a:r>
                        <a:rPr lang="zh-CN" sz="1400" b="1" dirty="0">
                          <a:effectLst/>
                          <a:latin typeface="微软雅黑" pitchFamily="34" charset="-122"/>
                          <a:ea typeface="微软雅黑" pitchFamily="34" charset="-122"/>
                        </a:rPr>
                        <a:t>屏蔽双绞线</a:t>
                      </a:r>
                      <a:r>
                        <a:rPr lang="zh-CN" sz="1400" b="1" dirty="0" smtClean="0">
                          <a:effectLst/>
                          <a:latin typeface="微软雅黑" pitchFamily="34" charset="-122"/>
                          <a:ea typeface="微软雅黑" pitchFamily="34" charset="-122"/>
                        </a:rPr>
                        <a:t>电缆</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STP</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3"/>
                  </a:ext>
                </a:extLst>
              </a:tr>
              <a:tr h="310896">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UTP 5 </a:t>
                      </a:r>
                      <a:r>
                        <a:rPr lang="zh-CN" sz="1400" b="1" dirty="0" smtClean="0">
                          <a:effectLst/>
                          <a:latin typeface="微软雅黑" pitchFamily="34" charset="-122"/>
                          <a:ea typeface="微软雅黑" pitchFamily="34" charset="-122"/>
                        </a:rPr>
                        <a:t>类</a:t>
                      </a:r>
                      <a:r>
                        <a:rPr lang="zh-CN" sz="1400" b="1" dirty="0">
                          <a:effectLst/>
                          <a:latin typeface="微软雅黑" pitchFamily="34" charset="-122"/>
                          <a:ea typeface="微软雅黑" pitchFamily="34" charset="-122"/>
                        </a:rPr>
                        <a:t>线</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itchFamily="34" charset="-122"/>
                <a:ea typeface="微软雅黑" pitchFamily="34" charset="-122"/>
                <a:cs typeface="Times New Roman" pitchFamily="18" charset="0"/>
              </a:rPr>
              <a:t>吉比特以太网物理层标准</a:t>
            </a:r>
            <a:endParaRPr lang="zh-CN" altLang="zh-CN" b="1" dirty="0">
              <a:solidFill>
                <a:srgbClr val="000099"/>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142</a:t>
            </a:fld>
            <a:endParaRPr lang="zh-CN" altLang="en-US" dirty="0"/>
          </a:p>
        </p:txBody>
      </p:sp>
    </p:spTree>
    <p:extLst>
      <p:ext uri="{BB962C8B-B14F-4D97-AF65-F5344CB8AC3E}">
        <p14:creationId xmlns:p14="http://schemas.microsoft.com/office/powerpoint/2010/main" val="3258941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半双工时采用 </a:t>
            </a:r>
            <a:r>
              <a:rPr lang="en-US" altLang="zh-CN" sz="2000" b="1" dirty="0" smtClean="0">
                <a:latin typeface="微软雅黑" pitchFamily="34" charset="-122"/>
                <a:ea typeface="微软雅黑" pitchFamily="34" charset="-122"/>
              </a:rPr>
              <a:t>CSMA/CD</a:t>
            </a: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进行碰撞检测。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为保持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字节最小帧长度，以及 </a:t>
            </a:r>
            <a:r>
              <a:rPr lang="en-US" altLang="zh-CN" sz="2000" b="1" dirty="0">
                <a:latin typeface="微软雅黑" pitchFamily="34" charset="-122"/>
                <a:ea typeface="微软雅黑" pitchFamily="34" charset="-122"/>
              </a:rPr>
              <a:t>100 </a:t>
            </a:r>
            <a:r>
              <a:rPr lang="zh-CN" altLang="en-US" sz="2000" b="1" dirty="0">
                <a:latin typeface="微软雅黑" pitchFamily="34" charset="-122"/>
                <a:ea typeface="微软雅黑" pitchFamily="34" charset="-122"/>
              </a:rPr>
              <a:t>米的网段的最大长度</a:t>
            </a:r>
            <a:r>
              <a:rPr lang="zh-CN" altLang="en-US" sz="2000" b="1" dirty="0" smtClean="0">
                <a:latin typeface="微软雅黑" pitchFamily="34" charset="-122"/>
                <a:ea typeface="微软雅黑" pitchFamily="34" charset="-122"/>
              </a:rPr>
              <a:t>，增加了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个</a:t>
            </a:r>
            <a:r>
              <a:rPr lang="zh-CN" altLang="en-US" sz="2000" b="1" dirty="0">
                <a:latin typeface="微软雅黑" pitchFamily="34" charset="-122"/>
                <a:ea typeface="微软雅黑" pitchFamily="34" charset="-122"/>
              </a:rPr>
              <a:t>功能：</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载波延伸</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 extension)</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分组突发 </a:t>
            </a:r>
            <a:r>
              <a:rPr lang="en-US" altLang="zh-CN" sz="2000" b="1" dirty="0">
                <a:latin typeface="微软雅黑" pitchFamily="34" charset="-122"/>
                <a:ea typeface="微软雅黑" pitchFamily="34" charset="-122"/>
              </a:rPr>
              <a:t>(packet bursting)</a:t>
            </a: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半双工方式工作的吉比特以太网</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注意：全</a:t>
            </a:r>
            <a:r>
              <a:rPr lang="zh-CN" altLang="en-US" sz="2000" b="1" dirty="0">
                <a:solidFill>
                  <a:srgbClr val="000099"/>
                </a:solidFill>
                <a:latin typeface="微软雅黑" panose="020B0503020204020204" pitchFamily="34" charset="-122"/>
                <a:ea typeface="微软雅黑" panose="020B0503020204020204" pitchFamily="34" charset="-122"/>
              </a:rPr>
              <a:t>双工方式工作的吉比特以太网不使用载波延伸和分组突发</a:t>
            </a:r>
            <a:r>
              <a:rPr lang="zh-CN" altLang="en-US" sz="2000" b="1" dirty="0" smtClean="0">
                <a:solidFill>
                  <a:srgbClr val="000099"/>
                </a:solidFill>
                <a:latin typeface="微软雅黑" panose="020B0503020204020204" pitchFamily="34" charset="-122"/>
                <a:ea typeface="微软雅黑" panose="020B0503020204020204" pitchFamily="34" charset="-122"/>
              </a:rPr>
              <a:t>。</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143</a:t>
            </a:fld>
            <a:endParaRPr lang="zh-CN" altLang="en-US" dirty="0"/>
          </a:p>
        </p:txBody>
      </p:sp>
    </p:spTree>
    <p:extLst>
      <p:ext uri="{BB962C8B-B14F-4D97-AF65-F5344CB8AC3E}">
        <p14:creationId xmlns:p14="http://schemas.microsoft.com/office/powerpoint/2010/main" val="30988842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载波延伸</a:t>
            </a:r>
            <a:endParaRPr lang="fr-FR" altLang="zh-CN" sz="2000" b="1" dirty="0">
              <a:solidFill>
                <a:schemeClr val="bg1"/>
              </a:solidFill>
              <a:latin typeface="微软雅黑" pitchFamily="34" charset="-122"/>
              <a:ea typeface="微软雅黑"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目地地址</a:t>
              </a: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itchFamily="34" charset="-122"/>
                  <a:ea typeface="微软雅黑" pitchFamily="34" charset="-122"/>
                </a:rPr>
                <a:t>源地址</a:t>
              </a: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数据长度</a:t>
              </a: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    据</a:t>
              </a: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itchFamily="34" charset="-122"/>
                  <a:ea typeface="微软雅黑" pitchFamily="34" charset="-122"/>
                </a:rPr>
                <a:t>FCS</a:t>
              </a: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itchFamily="34" charset="-122"/>
                  <a:ea typeface="微软雅黑" pitchFamily="34" charset="-122"/>
                </a:rPr>
                <a:t>MAC </a:t>
              </a:r>
              <a:r>
                <a:rPr lang="zh-CN" altLang="en-US" sz="1300" b="1" dirty="0">
                  <a:solidFill>
                    <a:srgbClr val="0000FF"/>
                  </a:solidFill>
                  <a:latin typeface="微软雅黑" pitchFamily="34" charset="-122"/>
                  <a:ea typeface="微软雅黑" pitchFamily="34" charset="-122"/>
                </a:rPr>
                <a:t>帧的最小值 = 64 字节</a:t>
              </a: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headEnd/>
              <a:tailEnd/>
            </a:ln>
            <a:effectLs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itchFamily="34" charset="-122"/>
                  <a:ea typeface="微软雅黑" pitchFamily="34" charset="-122"/>
                </a:rPr>
                <a:t>载波延伸</a:t>
              </a: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itchFamily="34" charset="-122"/>
                  <a:ea typeface="微软雅黑" pitchFamily="34" charset="-122"/>
                </a:rPr>
                <a:t>加上</a:t>
              </a:r>
              <a:r>
                <a:rPr lang="zh-CN" altLang="en-US" sz="1300" b="1" dirty="0">
                  <a:solidFill>
                    <a:srgbClr val="0000FF"/>
                  </a:solidFill>
                  <a:latin typeface="微软雅黑" pitchFamily="34" charset="-122"/>
                  <a:ea typeface="微软雅黑" pitchFamily="34" charset="-122"/>
                  <a:sym typeface="Symbol" pitchFamily="18" charset="2"/>
                </a:rPr>
                <a:t>载波延伸使 </a:t>
              </a:r>
              <a:r>
                <a:rPr lang="en-US" altLang="zh-CN" sz="1300" b="1" dirty="0">
                  <a:solidFill>
                    <a:srgbClr val="0000FF"/>
                  </a:solidFill>
                  <a:latin typeface="微软雅黑" pitchFamily="34" charset="-122"/>
                  <a:ea typeface="微软雅黑" pitchFamily="34" charset="-122"/>
                  <a:sym typeface="Symbol" pitchFamily="18" charset="2"/>
                </a:rPr>
                <a:t>MAC </a:t>
              </a:r>
              <a:r>
                <a:rPr lang="zh-CN" altLang="en-US" sz="1300" b="1" dirty="0">
                  <a:solidFill>
                    <a:srgbClr val="0000FF"/>
                  </a:solidFill>
                  <a:latin typeface="微软雅黑" pitchFamily="34" charset="-122"/>
                  <a:ea typeface="微软雅黑" pitchFamily="34" charset="-122"/>
                  <a:sym typeface="Symbol" pitchFamily="18" charset="2"/>
                </a:rPr>
                <a:t>帧长度 = </a:t>
              </a:r>
              <a:r>
                <a:rPr lang="zh-CN" altLang="en-US" sz="1300" b="1" dirty="0">
                  <a:solidFill>
                    <a:srgbClr val="0000FF"/>
                  </a:solidFill>
                  <a:latin typeface="微软雅黑" pitchFamily="34" charset="-122"/>
                  <a:ea typeface="微软雅黑" pitchFamily="34" charset="-122"/>
                </a:rPr>
                <a:t>争用期</a:t>
              </a:r>
              <a:r>
                <a:rPr lang="zh-CN" altLang="en-US" sz="1300" b="1" dirty="0" smtClean="0">
                  <a:solidFill>
                    <a:srgbClr val="0000FF"/>
                  </a:solidFill>
                  <a:latin typeface="微软雅黑" pitchFamily="34" charset="-122"/>
                  <a:ea typeface="微软雅黑" pitchFamily="34" charset="-122"/>
                </a:rPr>
                <a:t>长度 </a:t>
              </a:r>
              <a:r>
                <a:rPr lang="en-US" altLang="zh-CN" sz="1300" b="1" dirty="0" smtClean="0">
                  <a:solidFill>
                    <a:srgbClr val="0000FF"/>
                  </a:solidFill>
                  <a:latin typeface="微软雅黑" pitchFamily="34" charset="-122"/>
                  <a:ea typeface="微软雅黑" pitchFamily="34" charset="-122"/>
                </a:rPr>
                <a:t>= </a:t>
              </a:r>
              <a:r>
                <a:rPr lang="zh-CN" altLang="en-US" sz="1300" b="1" dirty="0" smtClean="0">
                  <a:solidFill>
                    <a:srgbClr val="0000FF"/>
                  </a:solidFill>
                  <a:latin typeface="微软雅黑" pitchFamily="34" charset="-122"/>
                  <a:ea typeface="微软雅黑" pitchFamily="34" charset="-122"/>
                </a:rPr>
                <a:t>512 </a:t>
              </a:r>
              <a:r>
                <a:rPr lang="zh-CN" altLang="en-US" sz="1300" b="1" dirty="0">
                  <a:solidFill>
                    <a:srgbClr val="0000FF"/>
                  </a:solidFill>
                  <a:latin typeface="微软雅黑" pitchFamily="34" charset="-122"/>
                  <a:ea typeface="微软雅黑" pitchFamily="34" charset="-122"/>
                </a:rPr>
                <a:t>字节</a:t>
              </a: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144</a:t>
            </a:fld>
            <a:endParaRPr lang="zh-CN" altLang="en-US" dirty="0"/>
          </a:p>
        </p:txBody>
      </p:sp>
    </p:spTree>
    <p:extLst>
      <p:ext uri="{BB962C8B-B14F-4D97-AF65-F5344CB8AC3E}">
        <p14:creationId xmlns:p14="http://schemas.microsoft.com/office/powerpoint/2010/main" val="1047584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分组突发</a:t>
            </a:r>
            <a:endParaRPr lang="fr-FR" altLang="zh-CN" sz="2000" b="1" dirty="0">
              <a:solidFill>
                <a:schemeClr val="bg1"/>
              </a:solidFill>
              <a:latin typeface="微软雅黑" pitchFamily="34" charset="-122"/>
              <a:ea typeface="微软雅黑"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itchFamily="34" charset="-122"/>
                <a:ea typeface="微软雅黑" pitchFamily="34" charset="-122"/>
                <a:cs typeface="Times New Roman" pitchFamily="18" charset="0"/>
              </a:rPr>
              <a:t>分组突发</a:t>
            </a:r>
          </a:p>
        </p:txBody>
      </p:sp>
      <p:sp>
        <p:nvSpPr>
          <p:cNvPr id="142" name="Freeform 5"/>
          <p:cNvSpPr>
            <a:spLocks/>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itchFamily="34" charset="-122"/>
                <a:ea typeface="微软雅黑" pitchFamily="34" charset="-122"/>
              </a:rPr>
              <a:t>发送的</a:t>
            </a:r>
          </a:p>
          <a:p>
            <a:pPr algn="ctr">
              <a:lnSpc>
                <a:spcPct val="90000"/>
              </a:lnSpc>
            </a:pPr>
            <a:r>
              <a:rPr lang="zh-CN" altLang="en-US" sz="1200" b="1" dirty="0">
                <a:solidFill>
                  <a:srgbClr val="0000CC"/>
                </a:solidFill>
                <a:latin typeface="微软雅黑" pitchFamily="34" charset="-122"/>
                <a:ea typeface="微软雅黑" pitchFamily="34" charset="-122"/>
              </a:rPr>
              <a:t>数据 </a:t>
            </a:r>
          </a:p>
        </p:txBody>
      </p:sp>
      <p:sp>
        <p:nvSpPr>
          <p:cNvPr id="145" name="Freeform 8"/>
          <p:cNvSpPr>
            <a:spLocks/>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6" name="Freeform 9"/>
          <p:cNvSpPr>
            <a:spLocks/>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7" name="Freeform 10"/>
          <p:cNvSpPr>
            <a:spLocks/>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争用期 512 字节</a:t>
            </a: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将突发计时器设定为 1500 字节</a:t>
            </a: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载波延伸</a:t>
            </a: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itchFamily="34" charset="-122"/>
                <a:ea typeface="微软雅黑" pitchFamily="34" charset="-122"/>
              </a:rPr>
              <a:t>载波</a:t>
            </a:r>
          </a:p>
          <a:p>
            <a:pPr>
              <a:lnSpc>
                <a:spcPct val="90000"/>
              </a:lnSpc>
            </a:pPr>
            <a:r>
              <a:rPr lang="zh-CN" altLang="en-US" sz="1200" b="1" dirty="0">
                <a:solidFill>
                  <a:srgbClr val="0000CC"/>
                </a:solidFill>
                <a:latin typeface="微软雅黑" pitchFamily="34" charset="-122"/>
                <a:ea typeface="微软雅黑" pitchFamily="34" charset="-122"/>
              </a:rPr>
              <a:t>监听 </a:t>
            </a:r>
          </a:p>
        </p:txBody>
      </p:sp>
      <p:sp>
        <p:nvSpPr>
          <p:cNvPr id="155" name="Freeform 18"/>
          <p:cNvSpPr>
            <a:spLocks/>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bg1"/>
                </a:solidFill>
                <a:latin typeface="微软雅黑" pitchFamily="34" charset="-122"/>
                <a:ea typeface="微软雅黑" pitchFamily="34" charset="-122"/>
              </a:rPr>
              <a:t> 帧#</a:t>
            </a:r>
            <a:r>
              <a:rPr lang="zh-CN" altLang="en-US" sz="1200" b="1" dirty="0">
                <a:solidFill>
                  <a:schemeClr val="bg1"/>
                </a:solidFill>
                <a:latin typeface="微软雅黑" pitchFamily="34" charset="-122"/>
                <a:ea typeface="微软雅黑" pitchFamily="34" charset="-122"/>
              </a:rPr>
              <a:t>1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RRRRRRRR    </a:t>
            </a:r>
            <a:r>
              <a:rPr lang="zh-CN" altLang="en-US" sz="1200" b="1" dirty="0" smtClean="0">
                <a:solidFill>
                  <a:schemeClr val="bg1"/>
                </a:solidFill>
                <a:latin typeface="微软雅黑" pitchFamily="34" charset="-122"/>
                <a:ea typeface="微软雅黑" pitchFamily="34" charset="-122"/>
              </a:rPr>
              <a:t>帧#2   </a:t>
            </a:r>
            <a:r>
              <a:rPr lang="en-US" altLang="zh-CN" sz="1200" b="1" i="1" dirty="0" smtClean="0">
                <a:solidFill>
                  <a:schemeClr val="bg1"/>
                </a:solidFill>
                <a:latin typeface="微软雅黑" pitchFamily="34" charset="-122"/>
                <a:ea typeface="微软雅黑" pitchFamily="34" charset="-122"/>
              </a:rPr>
              <a:t>RRRR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3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4</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145</a:t>
            </a:fld>
            <a:endParaRPr lang="zh-CN" altLang="en-US" dirty="0"/>
          </a:p>
        </p:txBody>
      </p:sp>
    </p:spTree>
    <p:extLst>
      <p:ext uri="{BB962C8B-B14F-4D97-AF65-F5344CB8AC3E}">
        <p14:creationId xmlns:p14="http://schemas.microsoft.com/office/powerpoint/2010/main" val="21391629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3.5.3   10 </a:t>
            </a:r>
            <a:r>
              <a:rPr lang="zh-CN" altLang="en-US" sz="2400" b="1" dirty="0">
                <a:solidFill>
                  <a:schemeClr val="bg1"/>
                </a:solidFill>
                <a:latin typeface="微软雅黑" pitchFamily="34" charset="-122"/>
                <a:ea typeface="微软雅黑" pitchFamily="34" charset="-122"/>
              </a:rPr>
              <a:t>吉比特</a:t>
            </a:r>
            <a:r>
              <a:rPr lang="zh-CN" altLang="en-US" sz="2400" b="1" dirty="0" smtClean="0">
                <a:solidFill>
                  <a:schemeClr val="bg1"/>
                </a:solidFill>
                <a:latin typeface="微软雅黑" pitchFamily="34" charset="-122"/>
                <a:ea typeface="微软雅黑" pitchFamily="34" charset="-122"/>
              </a:rPr>
              <a:t>以太网 </a:t>
            </a:r>
            <a:r>
              <a:rPr lang="en-US" altLang="zh-CN" sz="2400" b="1" dirty="0" smtClean="0">
                <a:solidFill>
                  <a:schemeClr val="bg1"/>
                </a:solidFill>
                <a:latin typeface="微软雅黑" pitchFamily="34" charset="-122"/>
                <a:ea typeface="微软雅黑" pitchFamily="34" charset="-122"/>
              </a:rPr>
              <a:t>(</a:t>
            </a:r>
            <a:r>
              <a:rPr lang="en-US" altLang="zh-CN" sz="2400" b="1" dirty="0">
                <a:solidFill>
                  <a:schemeClr val="bg1"/>
                </a:solidFill>
                <a:latin typeface="微软雅黑" pitchFamily="34" charset="-122"/>
                <a:ea typeface="微软雅黑" pitchFamily="34" charset="-122"/>
              </a:rPr>
              <a:t>10GE</a:t>
            </a:r>
            <a:r>
              <a:rPr lang="en-US" altLang="zh-CN" sz="2400" b="1" dirty="0" smtClean="0">
                <a:solidFill>
                  <a:schemeClr val="bg1"/>
                </a:solidFill>
                <a:latin typeface="微软雅黑" pitchFamily="34" charset="-122"/>
                <a:ea typeface="微软雅黑" pitchFamily="34" charset="-122"/>
              </a:rPr>
              <a:t>) </a:t>
            </a:r>
            <a:r>
              <a:rPr lang="zh-CN" altLang="en-US" sz="2400" b="1" dirty="0" smtClean="0">
                <a:solidFill>
                  <a:schemeClr val="bg1"/>
                </a:solidFill>
                <a:latin typeface="微软雅黑" pitchFamily="34" charset="-122"/>
                <a:ea typeface="微软雅黑" pitchFamily="34" charset="-122"/>
              </a:rPr>
              <a:t>和</a:t>
            </a:r>
            <a:r>
              <a:rPr lang="zh-CN" altLang="en-US" sz="2400" b="1" dirty="0">
                <a:solidFill>
                  <a:schemeClr val="bg1"/>
                </a:solidFill>
                <a:latin typeface="微软雅黑" pitchFamily="34" charset="-122"/>
                <a:ea typeface="微软雅黑" pitchFamily="34" charset="-122"/>
              </a:rPr>
              <a:t>更快的以太网</a:t>
            </a: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吉比特以太网（</a:t>
            </a:r>
            <a:r>
              <a:rPr lang="en-US" altLang="zh-CN" sz="2000" b="1" dirty="0">
                <a:latin typeface="微软雅黑" pitchFamily="34" charset="-122"/>
                <a:ea typeface="微软雅黑" pitchFamily="34" charset="-122"/>
              </a:rPr>
              <a:t>10GE</a:t>
            </a:r>
            <a:r>
              <a:rPr lang="zh-CN" altLang="en-US" sz="2000" b="1" dirty="0" smtClean="0">
                <a:latin typeface="微软雅黑" pitchFamily="34" charset="-122"/>
                <a:ea typeface="微软雅黑" pitchFamily="34" charset="-122"/>
              </a:rPr>
              <a:t>）主要特点：</a:t>
            </a:r>
            <a:endParaRPr lang="zh-CN" altLang="en-US"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万兆</a:t>
            </a:r>
            <a:r>
              <a:rPr lang="zh-CN" altLang="en-US" sz="2000" b="1" dirty="0" smtClean="0">
                <a:latin typeface="微软雅黑" pitchFamily="34" charset="-122"/>
                <a:ea typeface="微软雅黑" pitchFamily="34" charset="-122"/>
              </a:rPr>
              <a:t>比特。</a:t>
            </a:r>
            <a:endParaRPr lang="en-US" altLang="zh-CN" sz="2000" b="1" dirty="0" smtClean="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与 </a:t>
            </a: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以太网的</a:t>
            </a:r>
            <a:r>
              <a:rPr lang="zh-CN" altLang="en-US" sz="2000" b="1" dirty="0">
                <a:solidFill>
                  <a:srgbClr val="0000FF"/>
                </a:solidFill>
                <a:latin typeface="微软雅黑" pitchFamily="34" charset="-122"/>
                <a:ea typeface="微软雅黑" pitchFamily="34" charset="-122"/>
              </a:rPr>
              <a:t>帧格式</a:t>
            </a:r>
            <a:r>
              <a:rPr lang="zh-CN" altLang="en-US" sz="2000" b="1" dirty="0">
                <a:solidFill>
                  <a:srgbClr val="C00000"/>
                </a:solidFill>
                <a:latin typeface="微软雅黑" pitchFamily="34" charset="-122"/>
                <a:ea typeface="微软雅黑" pitchFamily="34" charset="-122"/>
              </a:rPr>
              <a:t>完全相同。</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保留了 </a:t>
            </a:r>
            <a:r>
              <a:rPr lang="en-US" altLang="zh-CN" sz="2000" b="1" dirty="0" smtClean="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标准规定的</a:t>
            </a:r>
            <a:r>
              <a:rPr lang="zh-CN" altLang="en-US" sz="2000" b="1" dirty="0">
                <a:solidFill>
                  <a:srgbClr val="C00000"/>
                </a:solidFill>
                <a:latin typeface="微软雅黑" pitchFamily="34" charset="-122"/>
                <a:ea typeface="微软雅黑" pitchFamily="34" charset="-122"/>
              </a:rPr>
              <a:t>以太网最小和最大帧长。</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只</a:t>
            </a:r>
            <a:r>
              <a:rPr lang="zh-CN" altLang="en-US" sz="2000" b="1" dirty="0">
                <a:latin typeface="微软雅黑" pitchFamily="34" charset="-122"/>
                <a:ea typeface="微软雅黑" pitchFamily="34" charset="-122"/>
              </a:rPr>
              <a:t>使用</a:t>
            </a:r>
            <a:r>
              <a:rPr lang="zh-CN" altLang="en-US" sz="2000" b="1" dirty="0">
                <a:solidFill>
                  <a:srgbClr val="C00000"/>
                </a:solidFill>
                <a:latin typeface="微软雅黑" pitchFamily="34" charset="-122"/>
                <a:ea typeface="微软雅黑" pitchFamily="34" charset="-122"/>
              </a:rPr>
              <a:t>光纤</a:t>
            </a:r>
            <a:r>
              <a:rPr lang="zh-CN" altLang="en-US" sz="2000" b="1" dirty="0">
                <a:latin typeface="微软雅黑" pitchFamily="34" charset="-122"/>
                <a:ea typeface="微软雅黑" pitchFamily="34" charset="-122"/>
              </a:rPr>
              <a:t>作为传输媒体。</a:t>
            </a:r>
          </a:p>
          <a:p>
            <a:pPr marL="633413" indent="-342900">
              <a:lnSpc>
                <a:spcPts val="3300"/>
              </a:lnSpc>
              <a:buClr>
                <a:srgbClr val="7030A0"/>
              </a:buClr>
              <a:buFont typeface="+mj-lt"/>
              <a:buAutoNum type="arabicPeriod"/>
            </a:pPr>
            <a:r>
              <a:rPr lang="zh-CN" altLang="en-US" sz="2000" b="1" dirty="0">
                <a:solidFill>
                  <a:srgbClr val="C00000"/>
                </a:solidFill>
                <a:latin typeface="微软雅黑" pitchFamily="34" charset="-122"/>
                <a:ea typeface="微软雅黑" pitchFamily="34" charset="-122"/>
              </a:rPr>
              <a:t>只工作在全双工方式，</a:t>
            </a:r>
            <a:r>
              <a:rPr lang="zh-CN" altLang="en-US" sz="2000" b="1" dirty="0" smtClean="0">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争用问题</a:t>
            </a:r>
            <a:r>
              <a:rPr lang="zh-CN" altLang="en-US" sz="2000" b="1" dirty="0" smtClean="0">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不</a:t>
            </a:r>
            <a:r>
              <a:rPr lang="zh-CN" altLang="en-US" sz="2000" b="1" dirty="0">
                <a:solidFill>
                  <a:srgbClr val="C00000"/>
                </a:solidFill>
                <a:latin typeface="微软雅黑" pitchFamily="34" charset="-122"/>
                <a:ea typeface="微软雅黑" pitchFamily="34" charset="-122"/>
              </a:rPr>
              <a:t>使用 </a:t>
            </a:r>
            <a:r>
              <a:rPr lang="en-US" altLang="zh-CN" sz="2000" b="1" dirty="0">
                <a:solidFill>
                  <a:srgbClr val="C00000"/>
                </a:solidFill>
                <a:latin typeface="微软雅黑" pitchFamily="34" charset="-122"/>
                <a:ea typeface="微软雅黑" pitchFamily="34" charset="-122"/>
              </a:rPr>
              <a:t>CSMA/CD </a:t>
            </a:r>
            <a:r>
              <a:rPr lang="zh-CN" altLang="en-US" sz="2000" b="1" dirty="0">
                <a:solidFill>
                  <a:srgbClr val="C00000"/>
                </a:solidFill>
                <a:latin typeface="微软雅黑" pitchFamily="34" charset="-122"/>
                <a:ea typeface="微软雅黑" pitchFamily="34" charset="-122"/>
              </a:rPr>
              <a:t>协议。 </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146</a:t>
            </a:fld>
            <a:endParaRPr lang="zh-CN" altLang="en-US" dirty="0"/>
          </a:p>
        </p:txBody>
      </p:sp>
    </p:spTree>
    <p:extLst>
      <p:ext uri="{BB962C8B-B14F-4D97-AF65-F5344CB8AC3E}">
        <p14:creationId xmlns:p14="http://schemas.microsoft.com/office/powerpoint/2010/main" val="28144748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10GE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61" name="内容占位符 3"/>
          <p:cNvGraphicFramePr>
            <a:graphicFrameLocks/>
          </p:cNvGraphicFramePr>
          <p:nvPr>
            <p:extLst>
              <p:ext uri="{D42A27DB-BD31-4B8C-83A1-F6EECF244321}">
                <p14:modId xmlns:p14="http://schemas.microsoft.com/office/powerpoint/2010/main" val="1138485429"/>
              </p:ext>
            </p:extLst>
          </p:nvPr>
        </p:nvGraphicFramePr>
        <p:xfrm>
          <a:off x="502919" y="1507067"/>
          <a:ext cx="8129015" cy="2151438"/>
        </p:xfrm>
        <a:graphic>
          <a:graphicData uri="http://schemas.openxmlformats.org/drawingml/2006/table">
            <a:tbl>
              <a:tblPr firstRow="1" firstCol="1" lastRow="1" lastCol="1" bandRow="1" bandCol="1"/>
              <a:tblGrid>
                <a:gridCol w="1835584">
                  <a:extLst>
                    <a:ext uri="{9D8B030D-6E8A-4147-A177-3AD203B41FA5}">
                      <a16:colId xmlns:a16="http://schemas.microsoft.com/office/drawing/2014/main" xmlns="" val="20000"/>
                    </a:ext>
                  </a:extLst>
                </a:gridCol>
                <a:gridCol w="721123">
                  <a:extLst>
                    <a:ext uri="{9D8B030D-6E8A-4147-A177-3AD203B41FA5}">
                      <a16:colId xmlns:a16="http://schemas.microsoft.com/office/drawing/2014/main" xmlns="" val="20001"/>
                    </a:ext>
                  </a:extLst>
                </a:gridCol>
                <a:gridCol w="1966697">
                  <a:extLst>
                    <a:ext uri="{9D8B030D-6E8A-4147-A177-3AD203B41FA5}">
                      <a16:colId xmlns:a16="http://schemas.microsoft.com/office/drawing/2014/main" xmlns="" val="20002"/>
                    </a:ext>
                  </a:extLst>
                </a:gridCol>
                <a:gridCol w="3605611">
                  <a:extLst>
                    <a:ext uri="{9D8B030D-6E8A-4147-A177-3AD203B41FA5}">
                      <a16:colId xmlns:a16="http://schemas.microsoft.com/office/drawing/2014/main" xmlns="" val="20003"/>
                    </a:ext>
                  </a:extLst>
                </a:gridCol>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名称</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媒体</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网段最大长度</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特点</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extLst>
                  <a:ext uri="{0D108BD9-81ED-4DB2-BD59-A6C34878D82A}">
                    <a16:rowId xmlns:a16="http://schemas.microsoft.com/office/drawing/2014/main" xmlns="" val="10000"/>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10GBASE-SR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300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0.85 </a:t>
                      </a:r>
                      <a:r>
                        <a:rPr lang="en-US" sz="1400" b="1" dirty="0" smtClean="0">
                          <a:effectLst/>
                          <a:latin typeface="微软雅黑" pitchFamily="34" charset="-122"/>
                          <a:ea typeface="微软雅黑" pitchFamily="34" charset="-122"/>
                          <a:sym typeface="Symbol"/>
                        </a:rPr>
                        <a:t></a:t>
                      </a:r>
                      <a:r>
                        <a:rPr lang="en-US" sz="1400" b="1" dirty="0" smtClean="0">
                          <a:effectLst/>
                          <a:latin typeface="微软雅黑" pitchFamily="34" charset="-122"/>
                          <a:ea typeface="微软雅黑" pitchFamily="34" charset="-122"/>
                        </a:rPr>
                        <a:t>m</a:t>
                      </a:r>
                      <a:r>
                        <a:rPr lang="zh-CN" sz="1400" b="1" dirty="0" smtClean="0">
                          <a:effectLst/>
                          <a:latin typeface="微软雅黑" pitchFamily="34" charset="-122"/>
                          <a:ea typeface="微软雅黑" pitchFamily="34" charset="-122"/>
                        </a:rPr>
                        <a: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1"/>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10GBASE-LR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1.3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10GBASE-ER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40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3"/>
                  </a:ext>
                </a:extLst>
              </a:tr>
              <a:tr h="358552">
                <a:tc>
                  <a:txBody>
                    <a:bodyPr/>
                    <a:lstStyle/>
                    <a:p>
                      <a:pPr algn="just">
                        <a:lnSpc>
                          <a:spcPct val="100000"/>
                        </a:lnSpc>
                        <a:spcAft>
                          <a:spcPts val="0"/>
                        </a:spcAft>
                        <a:tabLst>
                          <a:tab pos="1752600" algn="l"/>
                        </a:tabLst>
                      </a:pPr>
                      <a:r>
                        <a:rPr lang="pt-BR" sz="1400" b="1" dirty="0">
                          <a:effectLst/>
                          <a:latin typeface="微软雅黑" pitchFamily="34" charset="-122"/>
                          <a:ea typeface="微软雅黑" pitchFamily="34" charset="-122"/>
                        </a:rPr>
                        <a:t>10GBASE-CX4</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15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zh-CN" sz="1400" b="1" dirty="0">
                          <a:effectLst/>
                          <a:latin typeface="微软雅黑" pitchFamily="34" charset="-122"/>
                          <a:ea typeface="微软雅黑" pitchFamily="34" charset="-122"/>
                        </a:rPr>
                        <a:t>双芯</a:t>
                      </a:r>
                      <a:r>
                        <a:rPr lang="zh-CN" sz="1400" b="1" dirty="0" smtClean="0">
                          <a:effectLst/>
                          <a:latin typeface="微软雅黑" pitchFamily="34" charset="-122"/>
                          <a:ea typeface="微软雅黑" pitchFamily="34" charset="-122"/>
                        </a:rPr>
                        <a:t>同轴电缆</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a:t>
                      </a:r>
                      <a:r>
                        <a:rPr lang="pt-BR" sz="1400" b="1" dirty="0">
                          <a:effectLst/>
                          <a:latin typeface="微软雅黑" pitchFamily="34" charset="-122"/>
                          <a:ea typeface="微软雅黑" pitchFamily="34" charset="-122"/>
                        </a:rPr>
                        <a:t>twinax)</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6A </a:t>
                      </a:r>
                      <a:r>
                        <a:rPr lang="zh-CN" sz="1400" b="1" dirty="0" smtClean="0">
                          <a:effectLst/>
                          <a:latin typeface="微软雅黑" pitchFamily="34" charset="-122"/>
                          <a:ea typeface="微软雅黑" pitchFamily="34" charset="-122"/>
                        </a:rPr>
                        <a:t>类</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UTP </a:t>
                      </a:r>
                      <a:r>
                        <a:rPr lang="zh-CN" sz="1400" b="1" dirty="0" smtClean="0">
                          <a:effectLst/>
                          <a:latin typeface="微软雅黑" pitchFamily="34" charset="-122"/>
                          <a:ea typeface="微软雅黑" pitchFamily="34" charset="-122"/>
                        </a:rPr>
                        <a:t>双绞线</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5"/>
                  </a:ext>
                </a:extLst>
              </a:tr>
            </a:tbl>
          </a:graphicData>
        </a:graphic>
      </p:graphicFrame>
      <p:sp>
        <p:nvSpPr>
          <p:cNvPr id="2" name="灯片编号占位符 1"/>
          <p:cNvSpPr>
            <a:spLocks noGrp="1"/>
          </p:cNvSpPr>
          <p:nvPr>
            <p:ph type="sldNum" sz="quarter" idx="12"/>
          </p:nvPr>
        </p:nvSpPr>
        <p:spPr/>
        <p:txBody>
          <a:bodyPr/>
          <a:lstStyle/>
          <a:p>
            <a:fld id="{C677F014-D201-41B6-B094-E79298D2872C}" type="slidenum">
              <a:rPr lang="zh-CN" altLang="en-US" smtClean="0"/>
              <a:pPr/>
              <a:t>147</a:t>
            </a:fld>
            <a:endParaRPr lang="zh-CN" altLang="en-US" dirty="0"/>
          </a:p>
        </p:txBody>
      </p:sp>
    </p:spTree>
    <p:extLst>
      <p:ext uri="{BB962C8B-B14F-4D97-AF65-F5344CB8AC3E}">
        <p14:creationId xmlns:p14="http://schemas.microsoft.com/office/powerpoint/2010/main" val="2243759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40GE/100GE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40GE/10GE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38" name="表格 37"/>
          <p:cNvGraphicFramePr>
            <a:graphicFrameLocks noGrp="1"/>
          </p:cNvGraphicFramePr>
          <p:nvPr>
            <p:extLst>
              <p:ext uri="{D42A27DB-BD31-4B8C-83A1-F6EECF244321}">
                <p14:modId xmlns:p14="http://schemas.microsoft.com/office/powerpoint/2010/main" val="2540804016"/>
              </p:ext>
            </p:extLst>
          </p:nvPr>
        </p:nvGraphicFramePr>
        <p:xfrm>
          <a:off x="502919" y="1452695"/>
          <a:ext cx="8129015" cy="2308227"/>
        </p:xfrm>
        <a:graphic>
          <a:graphicData uri="http://schemas.openxmlformats.org/drawingml/2006/table">
            <a:tbl>
              <a:tblPr firstRow="1" firstCol="1" lastRow="1" lastCol="1" bandRow="1" bandCol="1"/>
              <a:tblGrid>
                <a:gridCol w="2702099">
                  <a:extLst>
                    <a:ext uri="{9D8B030D-6E8A-4147-A177-3AD203B41FA5}">
                      <a16:colId xmlns:a16="http://schemas.microsoft.com/office/drawing/2014/main" xmlns="" val="20000"/>
                    </a:ext>
                  </a:extLst>
                </a:gridCol>
                <a:gridCol w="2078182">
                  <a:extLst>
                    <a:ext uri="{9D8B030D-6E8A-4147-A177-3AD203B41FA5}">
                      <a16:colId xmlns:a16="http://schemas.microsoft.com/office/drawing/2014/main" xmlns="" val="20001"/>
                    </a:ext>
                  </a:extLst>
                </a:gridCol>
                <a:gridCol w="3348734">
                  <a:extLst>
                    <a:ext uri="{9D8B030D-6E8A-4147-A177-3AD203B41FA5}">
                      <a16:colId xmlns:a16="http://schemas.microsoft.com/office/drawing/2014/main" xmlns="" val="20002"/>
                    </a:ext>
                  </a:extLst>
                </a:gridCol>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itchFamily="34" charset="-122"/>
                          <a:ea typeface="微软雅黑" pitchFamily="34" charset="-122"/>
                        </a:rPr>
                        <a:t>物理层</a:t>
                      </a:r>
                      <a:endParaRPr lang="zh-CN" sz="1800" b="1" kern="1200" dirty="0">
                        <a:solidFill>
                          <a:schemeClr val="bg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itchFamily="34" charset="-122"/>
                          <a:ea typeface="微软雅黑" pitchFamily="34" charset="-122"/>
                        </a:rPr>
                        <a:t>40GE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itchFamily="34" charset="-122"/>
                          <a:ea typeface="微软雅黑" pitchFamily="34" charset="-122"/>
                        </a:rPr>
                        <a:t>100GE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xmlns="" val="10000"/>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a:t>
                      </a:r>
                      <a:r>
                        <a:rPr lang="zh-CN" sz="1400" b="1" kern="1200" dirty="0">
                          <a:solidFill>
                            <a:schemeClr val="tx1"/>
                          </a:solidFill>
                          <a:effectLst/>
                          <a:latin typeface="微软雅黑" pitchFamily="34" charset="-122"/>
                          <a:ea typeface="微软雅黑" pitchFamily="34" charset="-122"/>
                          <a:cs typeface="+mn-cs"/>
                        </a:rPr>
                        <a:t>背板上</a:t>
                      </a:r>
                      <a:r>
                        <a:rPr lang="zh-CN" sz="1400" b="1" kern="1200" dirty="0">
                          <a:effectLst/>
                          <a:latin typeface="微软雅黑" pitchFamily="34" charset="-122"/>
                          <a:ea typeface="微软雅黑" pitchFamily="34" charset="-122"/>
                        </a:rPr>
                        <a:t>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 </a:t>
                      </a:r>
                      <a:r>
                        <a:rPr lang="en-US" sz="1400" b="1" kern="1200" dirty="0">
                          <a:effectLst/>
                          <a:latin typeface="微软雅黑" pitchFamily="34" charset="-122"/>
                          <a:ea typeface="微软雅黑" pitchFamily="34" charset="-122"/>
                        </a:rPr>
                        <a:t>m </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40GBASE-KR4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1"/>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在铜缆上传输至少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7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40GBASE-CR4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100GBASE-CR10</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在多模光纤上传输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100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smtClean="0">
                          <a:effectLst/>
                          <a:latin typeface="微软雅黑" pitchFamily="34" charset="-122"/>
                          <a:ea typeface="微软雅黑" pitchFamily="34" charset="-122"/>
                        </a:rPr>
                        <a:t>100GBASE-SR10</a:t>
                      </a:r>
                      <a:r>
                        <a:rPr lang="zh-CN" altLang="en-US" sz="1400" b="1" dirty="0" smtClean="0">
                          <a:effectLst/>
                          <a:latin typeface="微软雅黑" pitchFamily="34" charset="-122"/>
                          <a:ea typeface="微软雅黑" pitchFamily="34" charset="-122"/>
                        </a:rPr>
                        <a:t>，*</a:t>
                      </a:r>
                      <a:r>
                        <a:rPr lang="en-US" altLang="zh-CN" sz="1400" b="1" dirty="0" smtClean="0">
                          <a:effectLst/>
                          <a:latin typeface="微软雅黑" pitchFamily="34" charset="-122"/>
                          <a:ea typeface="微软雅黑" pitchFamily="34" charset="-122"/>
                        </a:rPr>
                        <a:t>100GBASE-SR4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3"/>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40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smtClean="0">
                          <a:effectLst/>
                          <a:latin typeface="微软雅黑" pitchFamily="34" charset="-122"/>
                          <a:ea typeface="微软雅黑" pitchFamily="34" charset="-122"/>
                        </a:rPr>
                        <a:t>*</a:t>
                      </a:r>
                      <a:r>
                        <a:rPr lang="en-US" sz="1400" b="1" dirty="0" smtClean="0">
                          <a:effectLst/>
                          <a:latin typeface="微软雅黑" pitchFamily="34" charset="-122"/>
                          <a:ea typeface="微软雅黑" pitchFamily="34" charset="-122"/>
                        </a:rPr>
                        <a:t>40GBASE-ER</a:t>
                      </a: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100GBASE-ER4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5"/>
                  </a:ext>
                </a:extLst>
              </a:tr>
            </a:tbl>
          </a:graphicData>
        </a:graphic>
      </p:graphicFrame>
      <p:sp>
        <p:nvSpPr>
          <p:cNvPr id="2" name="灯片编号占位符 1"/>
          <p:cNvSpPr>
            <a:spLocks noGrp="1"/>
          </p:cNvSpPr>
          <p:nvPr>
            <p:ph type="sldNum" sz="quarter" idx="12"/>
          </p:nvPr>
        </p:nvSpPr>
        <p:spPr/>
        <p:txBody>
          <a:bodyPr/>
          <a:lstStyle/>
          <a:p>
            <a:fld id="{C677F014-D201-41B6-B094-E79298D2872C}" type="slidenum">
              <a:rPr lang="zh-CN" altLang="en-US" smtClean="0"/>
              <a:pPr/>
              <a:t>148</a:t>
            </a:fld>
            <a:endParaRPr lang="zh-CN" altLang="en-US" dirty="0"/>
          </a:p>
        </p:txBody>
      </p:sp>
    </p:spTree>
    <p:extLst>
      <p:ext uri="{BB962C8B-B14F-4D97-AF65-F5344CB8AC3E}">
        <p14:creationId xmlns:p14="http://schemas.microsoft.com/office/powerpoint/2010/main" val="11373485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以太网的工作范围</a:t>
            </a:r>
            <a:r>
              <a:rPr lang="zh-CN" altLang="en-US" sz="2000" b="1" dirty="0" smtClean="0">
                <a:latin typeface="微软雅黑" pitchFamily="34" charset="-122"/>
                <a:ea typeface="微软雅黑" pitchFamily="34" charset="-122"/>
              </a:rPr>
              <a:t>已经扩大</a:t>
            </a:r>
            <a:r>
              <a:rPr lang="zh-CN" altLang="en-US" sz="2000" b="1" dirty="0">
                <a:latin typeface="微软雅黑" pitchFamily="34" charset="-122"/>
                <a:ea typeface="微软雅黑" pitchFamily="34" charset="-122"/>
              </a:rPr>
              <a:t>到城域网和广域网</a:t>
            </a:r>
            <a:r>
              <a:rPr lang="zh-CN" altLang="en-US" sz="2000" b="1"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实现</a:t>
            </a:r>
            <a:r>
              <a:rPr lang="zh-CN" altLang="en-US" sz="2000" b="1" dirty="0">
                <a:solidFill>
                  <a:srgbClr val="0000FF"/>
                </a:solidFill>
                <a:latin typeface="微软雅黑" pitchFamily="34" charset="-122"/>
                <a:ea typeface="微软雅黑" pitchFamily="34" charset="-122"/>
              </a:rPr>
              <a:t>了</a:t>
            </a:r>
            <a:r>
              <a:rPr lang="zh-CN" altLang="en-US" sz="2000" b="1" dirty="0">
                <a:solidFill>
                  <a:srgbClr val="C00000"/>
                </a:solidFill>
                <a:latin typeface="微软雅黑" pitchFamily="34" charset="-122"/>
                <a:ea typeface="微软雅黑" pitchFamily="34" charset="-122"/>
              </a:rPr>
              <a:t>端到端</a:t>
            </a:r>
            <a:r>
              <a:rPr lang="zh-CN" altLang="en-US" sz="2000" b="1" dirty="0">
                <a:solidFill>
                  <a:srgbClr val="0000FF"/>
                </a:solidFill>
                <a:latin typeface="微软雅黑" pitchFamily="34" charset="-122"/>
                <a:ea typeface="微软雅黑" pitchFamily="34" charset="-122"/>
              </a:rPr>
              <a:t>的以太网传输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好处： </a:t>
            </a:r>
            <a:endParaRPr lang="zh-CN" altLang="en-US" sz="2000" b="1" dirty="0">
              <a:latin typeface="微软雅黑" pitchFamily="34" charset="-122"/>
              <a:ea typeface="微软雅黑" pitchFamily="34" charset="-122"/>
            </a:endParaRP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技术成熟；</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互操作性很好；</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在广域网中使用以太网时价格便宜；</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采用统一的以太网帧格式，简化了操作和管理。 </a:t>
            </a: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端到端的以太网</a:t>
            </a:r>
            <a:r>
              <a:rPr lang="zh-CN" altLang="en-US" sz="2000" b="1" dirty="0" smtClean="0">
                <a:solidFill>
                  <a:schemeClr val="bg1"/>
                </a:solidFill>
                <a:latin typeface="微软雅黑" pitchFamily="34" charset="-122"/>
                <a:ea typeface="微软雅黑" pitchFamily="34" charset="-122"/>
              </a:rPr>
              <a:t>传输</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149</a:t>
            </a:fld>
            <a:endParaRPr lang="zh-CN" altLang="en-US" dirty="0"/>
          </a:p>
        </p:txBody>
      </p:sp>
    </p:spTree>
    <p:extLst>
      <p:ext uri="{BB962C8B-B14F-4D97-AF65-F5344CB8AC3E}">
        <p14:creationId xmlns:p14="http://schemas.microsoft.com/office/powerpoint/2010/main" val="20627870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用</a:t>
            </a:r>
            <a:r>
              <a:rPr lang="zh-CN" altLang="en-US" sz="2000" b="1" dirty="0" smtClean="0">
                <a:latin typeface="微软雅黑" pitchFamily="34" charset="-122"/>
                <a:ea typeface="微软雅黑" pitchFamily="34" charset="-122"/>
              </a:rPr>
              <a:t>控制字符作为帧定界符</a:t>
            </a:r>
            <a:endParaRPr lang="zh-CN" altLang="en-US" sz="2000" b="1" dirty="0">
              <a:latin typeface="微软雅黑" pitchFamily="34" charset="-122"/>
              <a:ea typeface="微软雅黑" pitchFamily="34" charset="-122"/>
            </a:endParaRP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SOH (Start Of Header) </a:t>
            </a:r>
            <a:r>
              <a:rPr lang="zh-CN" altLang="en-US" b="1" dirty="0">
                <a:latin typeface="微软雅黑" pitchFamily="34" charset="-122"/>
                <a:ea typeface="微软雅黑" pitchFamily="34" charset="-122"/>
              </a:rPr>
              <a:t>放在一帧的最前面，表示帧的首部开始</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EOT (End Of Transmission</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放</a:t>
            </a:r>
            <a:r>
              <a:rPr lang="zh-CN" altLang="en-US" b="1" dirty="0">
                <a:latin typeface="微软雅黑" pitchFamily="34" charset="-122"/>
                <a:ea typeface="微软雅黑" pitchFamily="34" charset="-122"/>
              </a:rPr>
              <a:t>在一帧</a:t>
            </a:r>
            <a:r>
              <a:rPr lang="zh-CN" altLang="en-US" b="1" dirty="0" smtClean="0">
                <a:latin typeface="微软雅黑" pitchFamily="34" charset="-122"/>
                <a:ea typeface="微软雅黑" pitchFamily="34" charset="-122"/>
              </a:rPr>
              <a:t>的末尾，</a:t>
            </a:r>
            <a:r>
              <a:rPr lang="zh-CN" altLang="en-US" b="1" dirty="0">
                <a:latin typeface="微软雅黑" pitchFamily="34" charset="-122"/>
                <a:ea typeface="微软雅黑" pitchFamily="34" charset="-122"/>
              </a:rPr>
              <a:t>表示帧的结束</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400"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itchFamily="34" charset="-122"/>
                  <a:ea typeface="微软雅黑" pitchFamily="34" charset="-122"/>
                </a:rPr>
                <a:t>用控制字符进行帧定</a:t>
              </a:r>
              <a:r>
                <a:rPr lang="zh-CN" altLang="zh-CN" b="1" dirty="0" smtClean="0">
                  <a:latin typeface="微软雅黑" pitchFamily="34" charset="-122"/>
                  <a:ea typeface="微软雅黑" pitchFamily="34" charset="-122"/>
                </a:rPr>
                <a:t>界的方法举例</a:t>
              </a:r>
              <a:endParaRPr lang="zh-CN" altLang="en-US"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grpSp>
      <p:sp>
        <p:nvSpPr>
          <p:cNvPr id="3" name="灯片编号占位符 2"/>
          <p:cNvSpPr>
            <a:spLocks noGrp="1"/>
          </p:cNvSpPr>
          <p:nvPr>
            <p:ph type="sldNum" sz="quarter" idx="12"/>
          </p:nvPr>
        </p:nvSpPr>
        <p:spPr/>
        <p:txBody>
          <a:bodyPr/>
          <a:lstStyle/>
          <a:p>
            <a:fld id="{C677F014-D201-41B6-B094-E79298D2872C}" type="slidenum">
              <a:rPr lang="zh-CN" altLang="en-US" smtClean="0"/>
              <a:pPr/>
              <a:t>15</a:t>
            </a:fld>
            <a:endParaRPr lang="zh-CN" altLang="en-US" dirty="0"/>
          </a:p>
        </p:txBody>
      </p:sp>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3.5.4  </a:t>
            </a:r>
            <a:r>
              <a:rPr lang="zh-CN" altLang="en-US" sz="2400" b="1" dirty="0">
                <a:solidFill>
                  <a:schemeClr val="bg1"/>
                </a:solidFill>
                <a:latin typeface="微软雅黑" pitchFamily="34" charset="-122"/>
                <a:ea typeface="微软雅黑" pitchFamily="34" charset="-122"/>
              </a:rPr>
              <a:t>使用以太网进行宽带接入</a:t>
            </a: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2001 </a:t>
            </a:r>
            <a:r>
              <a:rPr lang="zh-CN" altLang="en-US" sz="2000" b="1" dirty="0">
                <a:latin typeface="微软雅黑" pitchFamily="34" charset="-122"/>
                <a:ea typeface="微软雅黑" pitchFamily="34" charset="-122"/>
              </a:rPr>
              <a:t>年初成立了 </a:t>
            </a:r>
            <a:r>
              <a:rPr lang="en-US" altLang="zh-CN" sz="2000" b="1" dirty="0">
                <a:latin typeface="微软雅黑" pitchFamily="34" charset="-122"/>
                <a:ea typeface="微软雅黑" pitchFamily="34" charset="-122"/>
              </a:rPr>
              <a:t>802.3 EFM </a:t>
            </a:r>
            <a:r>
              <a:rPr lang="zh-CN" altLang="en-US" sz="2000" b="1" dirty="0">
                <a:latin typeface="微软雅黑" pitchFamily="34" charset="-122"/>
                <a:ea typeface="微软雅黑" pitchFamily="34" charset="-122"/>
              </a:rPr>
              <a:t>工作组，专门研究高速以太网的宽带接入技术问题。</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以太网宽带接入具有以下</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可以提供</a:t>
            </a:r>
            <a:r>
              <a:rPr lang="zh-CN" altLang="en-US" sz="2000" b="1" dirty="0">
                <a:solidFill>
                  <a:srgbClr val="C00000"/>
                </a:solidFill>
                <a:latin typeface="微软雅黑" pitchFamily="34" charset="-122"/>
                <a:ea typeface="微软雅黑" pitchFamily="34" charset="-122"/>
              </a:rPr>
              <a:t>双向</a:t>
            </a:r>
            <a:r>
              <a:rPr lang="zh-CN" altLang="en-US" sz="2000" b="1" dirty="0">
                <a:latin typeface="微软雅黑" pitchFamily="34" charset="-122"/>
                <a:ea typeface="微软雅黑" pitchFamily="34" charset="-122"/>
              </a:rPr>
              <a:t>的宽带通信。</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可以根据用户对带宽的需求灵活地进行</a:t>
            </a:r>
            <a:r>
              <a:rPr lang="zh-CN" altLang="en-US" sz="2000" b="1" dirty="0">
                <a:solidFill>
                  <a:srgbClr val="C00000"/>
                </a:solidFill>
                <a:latin typeface="微软雅黑" pitchFamily="34" charset="-122"/>
                <a:ea typeface="微软雅黑" pitchFamily="34" charset="-122"/>
              </a:rPr>
              <a:t>带宽升级。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可以实现端到端的以太网传输，中间</a:t>
            </a:r>
            <a:r>
              <a:rPr lang="zh-CN" altLang="en-US" sz="2000" b="1" dirty="0">
                <a:solidFill>
                  <a:srgbClr val="C00000"/>
                </a:solidFill>
                <a:latin typeface="微软雅黑" pitchFamily="34" charset="-122"/>
                <a:ea typeface="微软雅黑" pitchFamily="34" charset="-122"/>
              </a:rPr>
              <a:t>不需要</a:t>
            </a:r>
            <a:r>
              <a:rPr lang="zh-CN" altLang="en-US" sz="2000" b="1" dirty="0">
                <a:solidFill>
                  <a:srgbClr val="0000FF"/>
                </a:solidFill>
                <a:latin typeface="微软雅黑" pitchFamily="34" charset="-122"/>
                <a:ea typeface="微软雅黑" pitchFamily="34" charset="-122"/>
              </a:rPr>
              <a:t>再进行帧格式的转换</a:t>
            </a:r>
            <a:r>
              <a:rPr lang="zh-CN" altLang="en-US" sz="2000" b="1" dirty="0" smtClean="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但</a:t>
            </a:r>
            <a:r>
              <a:rPr lang="zh-CN" altLang="en-US" sz="2000" b="1" dirty="0" smtClean="0">
                <a:solidFill>
                  <a:srgbClr val="C00000"/>
                </a:solidFill>
                <a:latin typeface="微软雅黑" pitchFamily="34" charset="-122"/>
                <a:ea typeface="微软雅黑" pitchFamily="34" charset="-122"/>
              </a:rPr>
              <a:t>不支持</a:t>
            </a:r>
            <a:r>
              <a:rPr lang="zh-CN" altLang="en-US" sz="2000" b="1" dirty="0" smtClean="0">
                <a:latin typeface="微软雅黑" pitchFamily="34" charset="-122"/>
                <a:ea typeface="微软雅黑" pitchFamily="34" charset="-122"/>
              </a:rPr>
              <a:t>用户身份鉴别。</a:t>
            </a:r>
            <a:endParaRPr lang="zh-CN" altLang="en-US" sz="20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150</a:t>
            </a:fld>
            <a:endParaRPr lang="zh-CN" altLang="en-US" dirty="0"/>
          </a:p>
        </p:txBody>
      </p:sp>
    </p:spTree>
    <p:extLst>
      <p:ext uri="{BB962C8B-B14F-4D97-AF65-F5344CB8AC3E}">
        <p14:creationId xmlns:p14="http://schemas.microsoft.com/office/powerpoint/2010/main" val="22341992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err="1">
                <a:solidFill>
                  <a:srgbClr val="C00000"/>
                </a:solidFill>
                <a:latin typeface="微软雅黑" pitchFamily="34" charset="-122"/>
                <a:ea typeface="微软雅黑" pitchFamily="34" charset="-122"/>
              </a:rPr>
              <a:t>PPPoE</a:t>
            </a:r>
            <a:r>
              <a:rPr lang="en-US" altLang="zh-CN" sz="1900" b="1" dirty="0">
                <a:latin typeface="微软雅黑" pitchFamily="34" charset="-122"/>
                <a:ea typeface="微软雅黑" pitchFamily="34" charset="-122"/>
              </a:rPr>
              <a:t> (PPP over Ethernet) </a:t>
            </a:r>
            <a:r>
              <a:rPr lang="zh-CN" altLang="en-US" sz="1900" b="1" dirty="0" smtClean="0">
                <a:latin typeface="微软雅黑" pitchFamily="34" charset="-122"/>
                <a:ea typeface="微软雅黑" pitchFamily="34" charset="-122"/>
              </a:rPr>
              <a:t>：在</a:t>
            </a:r>
            <a:r>
              <a:rPr lang="zh-CN" altLang="en-US" sz="1900" b="1" dirty="0">
                <a:latin typeface="微软雅黑" pitchFamily="34" charset="-122"/>
                <a:ea typeface="微软雅黑" pitchFamily="34" charset="-122"/>
              </a:rPr>
              <a:t>以太网上运行 </a:t>
            </a:r>
            <a:r>
              <a:rPr lang="en-US" altLang="zh-CN" sz="1900" b="1" dirty="0" smtClean="0">
                <a:latin typeface="微软雅黑" pitchFamily="34" charset="-122"/>
                <a:ea typeface="微软雅黑" pitchFamily="34" charset="-122"/>
              </a:rPr>
              <a:t>PPP</a:t>
            </a:r>
            <a:r>
              <a:rPr lang="zh-CN" altLang="en-US" sz="1900" b="1" dirty="0" smtClean="0">
                <a:latin typeface="微软雅黑" pitchFamily="34" charset="-122"/>
                <a:ea typeface="微软雅黑" pitchFamily="34" charset="-122"/>
              </a:rPr>
              <a:t>。</a:t>
            </a:r>
            <a:endParaRPr lang="en-US" altLang="zh-CN" sz="1900" b="1" dirty="0" smtClean="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smtClean="0">
                <a:latin typeface="微软雅黑" pitchFamily="34" charset="-122"/>
                <a:ea typeface="微软雅黑" pitchFamily="34" charset="-122"/>
              </a:rPr>
              <a:t>将 </a:t>
            </a:r>
            <a:r>
              <a:rPr lang="en-US" altLang="zh-CN" sz="1900" b="1" dirty="0">
                <a:latin typeface="微软雅黑" pitchFamily="34" charset="-122"/>
                <a:ea typeface="微软雅黑" pitchFamily="34" charset="-122"/>
              </a:rPr>
              <a:t>PPP </a:t>
            </a:r>
            <a:r>
              <a:rPr lang="zh-CN" altLang="en-US" sz="1900" b="1" dirty="0" smtClean="0">
                <a:latin typeface="微软雅黑" pitchFamily="34" charset="-122"/>
                <a:ea typeface="微软雅黑" pitchFamily="34" charset="-122"/>
              </a:rPr>
              <a:t>帧封装</a:t>
            </a:r>
            <a:r>
              <a:rPr lang="zh-CN" altLang="en-US" sz="1900" b="1" dirty="0">
                <a:latin typeface="微软雅黑" pitchFamily="34" charset="-122"/>
                <a:ea typeface="微软雅黑" pitchFamily="34" charset="-122"/>
              </a:rPr>
              <a:t>到以太网中来传输。</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现在的光纤宽带接入 </a:t>
            </a:r>
            <a:r>
              <a:rPr lang="en-US" altLang="zh-CN" sz="1900" b="1" dirty="0" err="1">
                <a:latin typeface="微软雅黑" pitchFamily="34" charset="-122"/>
                <a:ea typeface="微软雅黑" pitchFamily="34" charset="-122"/>
              </a:rPr>
              <a:t>FTTx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都要使用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的方式进行接入</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利用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进行宽带上网时，从用户个人电脑到家中的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a:t>
            </a:r>
            <a:r>
              <a:rPr lang="zh-CN" altLang="en-US" sz="1900" b="1" dirty="0" smtClean="0">
                <a:latin typeface="微软雅黑" pitchFamily="34" charset="-122"/>
                <a:ea typeface="微软雅黑" pitchFamily="34" charset="-122"/>
              </a:rPr>
              <a:t>之间的连接也使用 </a:t>
            </a:r>
            <a:r>
              <a:rPr lang="en-US" altLang="zh-CN" sz="1900" b="1" dirty="0">
                <a:latin typeface="微软雅黑" pitchFamily="34" charset="-122"/>
                <a:ea typeface="微软雅黑" pitchFamily="34" charset="-122"/>
              </a:rPr>
              <a:t>RJ-45 </a:t>
            </a:r>
            <a:r>
              <a:rPr lang="zh-CN" altLang="en-US" sz="1900" b="1" dirty="0">
                <a:latin typeface="微软雅黑" pitchFamily="34" charset="-122"/>
                <a:ea typeface="微软雅黑" pitchFamily="34" charset="-122"/>
              </a:rPr>
              <a:t>和 </a:t>
            </a:r>
            <a:r>
              <a:rPr lang="en-US" altLang="zh-CN" sz="1900" b="1" dirty="0">
                <a:latin typeface="微软雅黑" pitchFamily="34" charset="-122"/>
                <a:ea typeface="微软雅黑" pitchFamily="34" charset="-122"/>
              </a:rPr>
              <a:t>5 </a:t>
            </a:r>
            <a:r>
              <a:rPr lang="zh-CN" altLang="en-US" sz="1900" b="1" dirty="0">
                <a:latin typeface="微软雅黑" pitchFamily="34" charset="-122"/>
                <a:ea typeface="微软雅黑" pitchFamily="34" charset="-122"/>
              </a:rPr>
              <a:t>类</a:t>
            </a:r>
            <a:r>
              <a:rPr lang="zh-CN" altLang="en-US" sz="1900" b="1" dirty="0" smtClean="0">
                <a:latin typeface="微软雅黑" pitchFamily="34" charset="-122"/>
                <a:ea typeface="微软雅黑" pitchFamily="34" charset="-122"/>
              </a:rPr>
              <a:t>线，也使用 </a:t>
            </a:r>
            <a:r>
              <a:rPr lang="en-US" altLang="zh-CN" sz="1900" b="1" dirty="0" err="1" smtClean="0">
                <a:latin typeface="微软雅黑" pitchFamily="34" charset="-122"/>
                <a:ea typeface="微软雅黑" pitchFamily="34" charset="-122"/>
              </a:rPr>
              <a:t>PPPoE</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PPPoE</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151</a:t>
            </a:fld>
            <a:endParaRPr lang="zh-CN" altLang="en-US" dirty="0"/>
          </a:p>
        </p:txBody>
      </p:sp>
    </p:spTree>
    <p:extLst>
      <p:ext uri="{BB962C8B-B14F-4D97-AF65-F5344CB8AC3E}">
        <p14:creationId xmlns:p14="http://schemas.microsoft.com/office/powerpoint/2010/main" val="25151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问题：</a:t>
            </a:r>
            <a:r>
              <a:rPr lang="zh-CN" altLang="en-US" sz="2000" b="1" dirty="0" smtClean="0">
                <a:latin typeface="微软雅黑" pitchFamily="34" charset="-122"/>
                <a:ea typeface="微软雅黑" pitchFamily="34" charset="-122"/>
              </a:rPr>
              <a:t>如果</a:t>
            </a:r>
            <a:r>
              <a:rPr lang="zh-CN" altLang="en-US" sz="2000" b="1" dirty="0">
                <a:latin typeface="微软雅黑" pitchFamily="34" charset="-122"/>
                <a:ea typeface="微软雅黑" pitchFamily="34" charset="-122"/>
              </a:rPr>
              <a:t>数据中的某个字节的二进制代码恰好和 </a:t>
            </a:r>
            <a:r>
              <a:rPr lang="en-US" altLang="zh-CN" sz="2000" b="1" dirty="0">
                <a:latin typeface="微软雅黑" pitchFamily="34" charset="-122"/>
                <a:ea typeface="微软雅黑" pitchFamily="34" charset="-122"/>
              </a:rPr>
              <a:t>SOH </a:t>
            </a:r>
            <a:r>
              <a:rPr lang="zh-CN" altLang="en-US" sz="2000" b="1" dirty="0">
                <a:latin typeface="微软雅黑" pitchFamily="34" charset="-122"/>
                <a:ea typeface="微软雅黑" pitchFamily="34" charset="-122"/>
              </a:rPr>
              <a:t>或 </a:t>
            </a:r>
            <a:r>
              <a:rPr lang="en-US" altLang="zh-CN" sz="2000" b="1" dirty="0">
                <a:latin typeface="微软雅黑" pitchFamily="34" charset="-122"/>
                <a:ea typeface="微软雅黑" pitchFamily="34" charset="-122"/>
              </a:rPr>
              <a:t>EOT </a:t>
            </a:r>
            <a:r>
              <a:rPr lang="zh-CN" altLang="en-US" sz="2000" b="1" dirty="0">
                <a:latin typeface="微软雅黑" pitchFamily="34" charset="-122"/>
                <a:ea typeface="微软雅黑" pitchFamily="34" charset="-122"/>
              </a:rPr>
              <a:t>一样，数据链路层就会</a:t>
            </a:r>
            <a:r>
              <a:rPr lang="zh-CN" altLang="en-US" sz="2000" b="1" dirty="0">
                <a:solidFill>
                  <a:srgbClr val="0000FF"/>
                </a:solidFill>
                <a:latin typeface="微软雅黑" pitchFamily="34" charset="-122"/>
                <a:ea typeface="微软雅黑" pitchFamily="34" charset="-122"/>
              </a:rPr>
              <a:t>错误</a:t>
            </a:r>
            <a:r>
              <a:rPr lang="zh-CN" altLang="en-US" sz="2000" b="1" dirty="0">
                <a:latin typeface="微软雅黑" pitchFamily="34" charset="-122"/>
                <a:ea typeface="微软雅黑" pitchFamily="34" charset="-122"/>
              </a:rPr>
              <a:t>地“找到帧的边界</a:t>
            </a:r>
            <a:r>
              <a:rPr lang="zh-CN" altLang="en-US" sz="2000" b="1" dirty="0" smtClean="0">
                <a:latin typeface="微软雅黑" pitchFamily="34" charset="-122"/>
                <a:ea typeface="微软雅黑" pitchFamily="34" charset="-122"/>
              </a:rPr>
              <a:t>”，导致错误。</a:t>
            </a:r>
            <a:endParaRPr lang="zh-CN" altLang="en-US" sz="2000" b="1" dirty="0">
              <a:latin typeface="微软雅黑" pitchFamily="34" charset="-122"/>
              <a:ea typeface="微软雅黑" pitchFamily="34" charset="-122"/>
            </a:endParaRP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透明传输</a:t>
            </a:r>
            <a:endParaRPr lang="fr-FR" altLang="zh-CN" sz="2000" b="1" dirty="0">
              <a:solidFill>
                <a:schemeClr val="bg1"/>
              </a:solidFill>
              <a:latin typeface="微软雅黑" pitchFamily="34" charset="-122"/>
              <a:ea typeface="微软雅黑"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数据部分恰好出现与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一样的代码</a:t>
            </a: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出现了“</a:t>
              </a:r>
              <a:r>
                <a:rPr kumimoji="1" lang="en-US" altLang="zh-CN" sz="1200"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itchFamily="34" charset="-122"/>
                  <a:ea typeface="微软雅黑" pitchFamily="34" charset="-122"/>
                </a:rPr>
                <a:t>被接收端</a:t>
              </a:r>
            </a:p>
            <a:p>
              <a:pPr algn="ctr"/>
              <a:r>
                <a:rPr kumimoji="1" lang="zh-CN" altLang="en-US" sz="1200" b="1" dirty="0">
                  <a:solidFill>
                    <a:srgbClr val="C00000"/>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sp>
        <p:nvSpPr>
          <p:cNvPr id="2" name="灯片编号占位符 1"/>
          <p:cNvSpPr>
            <a:spLocks noGrp="1"/>
          </p:cNvSpPr>
          <p:nvPr>
            <p:ph type="sldNum" sz="quarter" idx="12"/>
          </p:nvPr>
        </p:nvSpPr>
        <p:spPr/>
        <p:txBody>
          <a:bodyPr/>
          <a:lstStyle/>
          <a:p>
            <a:fld id="{C677F014-D201-41B6-B094-E79298D2872C}" type="slidenum">
              <a:rPr lang="zh-CN" altLang="en-US" smtClean="0"/>
              <a:pPr/>
              <a:t>16</a:t>
            </a:fld>
            <a:endParaRPr lang="zh-CN" altLang="en-US" dirty="0"/>
          </a:p>
        </p:txBody>
      </p:sp>
    </p:spTree>
    <p:extLst>
      <p:ext uri="{BB962C8B-B14F-4D97-AF65-F5344CB8AC3E}">
        <p14:creationId xmlns:p14="http://schemas.microsoft.com/office/powerpoint/2010/main" val="8590875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透明</a:t>
            </a:r>
            <a:endParaRPr lang="zh-CN" altLang="en-US" sz="2000" b="1" dirty="0">
              <a:latin typeface="微软雅黑" pitchFamily="34" charset="-122"/>
              <a:ea typeface="微软雅黑" pitchFamily="34" charset="-122"/>
            </a:endParaRP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指</a:t>
            </a:r>
            <a:r>
              <a:rPr lang="zh-CN" altLang="en-US" sz="2000" b="1" dirty="0" smtClean="0">
                <a:latin typeface="微软雅黑" pitchFamily="34" charset="-122"/>
                <a:ea typeface="微软雅黑" pitchFamily="34" charset="-122"/>
              </a:rPr>
              <a:t>某</a:t>
            </a:r>
            <a:r>
              <a:rPr lang="zh-CN" altLang="en-US" sz="2000" b="1" dirty="0">
                <a:latin typeface="微软雅黑" pitchFamily="34" charset="-122"/>
                <a:ea typeface="微软雅黑" pitchFamily="34" charset="-122"/>
              </a:rPr>
              <a:t>一个实际存在的事物看起来却好像不存在一样</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smtClean="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在数据链路层透明传送数据”</a:t>
            </a:r>
            <a:r>
              <a:rPr lang="zh-CN" altLang="en-US" sz="2000" b="1" dirty="0" smtClean="0">
                <a:solidFill>
                  <a:schemeClr val="bg1"/>
                </a:solidFill>
                <a:latin typeface="微软雅黑" pitchFamily="34" charset="-122"/>
                <a:ea typeface="微软雅黑" pitchFamily="34" charset="-122"/>
              </a:rPr>
              <a:t>表示：无论</a:t>
            </a:r>
            <a:r>
              <a:rPr lang="zh-CN" altLang="en-US" sz="2000" b="1" dirty="0">
                <a:solidFill>
                  <a:schemeClr val="bg1"/>
                </a:solidFill>
                <a:latin typeface="微软雅黑" pitchFamily="34" charset="-122"/>
                <a:ea typeface="微软雅黑" pitchFamily="34" charset="-122"/>
              </a:rPr>
              <a:t>发送什么样的比特组合的数据，这些数据都能够按照原样</a:t>
            </a:r>
            <a:r>
              <a:rPr lang="zh-CN" altLang="en-US" sz="2000" b="1" dirty="0">
                <a:solidFill>
                  <a:srgbClr val="FFFF00"/>
                </a:solidFill>
                <a:latin typeface="微软雅黑" pitchFamily="34" charset="-122"/>
                <a:ea typeface="微软雅黑" pitchFamily="34" charset="-122"/>
              </a:rPr>
              <a:t>没有差错</a:t>
            </a:r>
            <a:r>
              <a:rPr lang="zh-CN" altLang="en-US" sz="2000" b="1" dirty="0">
                <a:solidFill>
                  <a:schemeClr val="bg1"/>
                </a:solidFill>
                <a:latin typeface="微软雅黑" pitchFamily="34" charset="-122"/>
                <a:ea typeface="微软雅黑" pitchFamily="34" charset="-122"/>
              </a:rPr>
              <a:t>地通过这个数据链路层</a:t>
            </a:r>
            <a:r>
              <a:rPr lang="zh-CN" altLang="en-US" sz="2000" b="1"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17</a:t>
            </a:fld>
            <a:endParaRPr lang="zh-CN" altLang="en-US" dirty="0"/>
          </a:p>
        </p:txBody>
      </p:sp>
    </p:spTree>
    <p:extLst>
      <p:ext uri="{BB962C8B-B14F-4D97-AF65-F5344CB8AC3E}">
        <p14:creationId xmlns:p14="http://schemas.microsoft.com/office/powerpoint/2010/main" val="35328171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用“字节填充”或“字符填充”法</a:t>
            </a:r>
            <a:r>
              <a:rPr lang="zh-CN" altLang="en-US" sz="2000" b="1" dirty="0">
                <a:latin typeface="微软雅黑" pitchFamily="34" charset="-122"/>
                <a:ea typeface="微软雅黑" pitchFamily="34" charset="-122"/>
              </a:rPr>
              <a:t>解决透明传输的</a:t>
            </a:r>
            <a:r>
              <a:rPr lang="zh-CN" altLang="en-US" sz="2000" b="1" dirty="0" smtClean="0">
                <a:latin typeface="微软雅黑" pitchFamily="34" charset="-122"/>
                <a:ea typeface="微软雅黑" pitchFamily="34" charset="-122"/>
              </a:rPr>
              <a:t>问题</a:t>
            </a:r>
            <a:endParaRPr lang="zh-CN" altLang="en-US" sz="2000" b="1" dirty="0">
              <a:latin typeface="微软雅黑" pitchFamily="34" charset="-122"/>
              <a:ea typeface="微软雅黑" pitchFamily="34" charset="-122"/>
            </a:endParaRP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ESC</a:t>
              </a: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原始数据</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
        <p:nvSpPr>
          <p:cNvPr id="2" name="灯片编号占位符 1"/>
          <p:cNvSpPr>
            <a:spLocks noGrp="1"/>
          </p:cNvSpPr>
          <p:nvPr>
            <p:ph type="sldNum" sz="quarter" idx="12"/>
          </p:nvPr>
        </p:nvSpPr>
        <p:spPr/>
        <p:txBody>
          <a:bodyPr/>
          <a:lstStyle/>
          <a:p>
            <a:fld id="{C677F014-D201-41B6-B094-E79298D2872C}" type="slidenum">
              <a:rPr lang="zh-CN" altLang="en-US" smtClean="0"/>
              <a:pPr/>
              <a:t>18</a:t>
            </a:fld>
            <a:endParaRPr lang="zh-CN" altLang="en-US" dirty="0"/>
          </a:p>
        </p:txBody>
      </p:sp>
    </p:spTree>
    <p:extLst>
      <p:ext uri="{BB962C8B-B14F-4D97-AF65-F5344CB8AC3E}">
        <p14:creationId xmlns:p14="http://schemas.microsoft.com/office/powerpoint/2010/main" val="11682525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4280106737"/>
              </p:ext>
            </p:extLst>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xmlns="" val="20000"/>
                    </a:ext>
                  </a:extLst>
                </a:gridCol>
                <a:gridCol w="348292">
                  <a:extLst>
                    <a:ext uri="{9D8B030D-6E8A-4147-A177-3AD203B41FA5}">
                      <a16:colId xmlns:a16="http://schemas.microsoft.com/office/drawing/2014/main" xmlns="" val="20001"/>
                    </a:ext>
                  </a:extLst>
                </a:gridCol>
                <a:gridCol w="348292">
                  <a:extLst>
                    <a:ext uri="{9D8B030D-6E8A-4147-A177-3AD203B41FA5}">
                      <a16:colId xmlns:a16="http://schemas.microsoft.com/office/drawing/2014/main" xmlns="" val="20002"/>
                    </a:ext>
                  </a:extLst>
                </a:gridCol>
                <a:gridCol w="348292">
                  <a:extLst>
                    <a:ext uri="{9D8B030D-6E8A-4147-A177-3AD203B41FA5}">
                      <a16:colId xmlns:a16="http://schemas.microsoft.com/office/drawing/2014/main" xmlns="" val="20003"/>
                    </a:ext>
                  </a:extLst>
                </a:gridCol>
                <a:gridCol w="348292">
                  <a:extLst>
                    <a:ext uri="{9D8B030D-6E8A-4147-A177-3AD203B41FA5}">
                      <a16:colId xmlns:a16="http://schemas.microsoft.com/office/drawing/2014/main" xmlns="" val="20004"/>
                    </a:ext>
                  </a:extLst>
                </a:gridCol>
                <a:gridCol w="348292">
                  <a:extLst>
                    <a:ext uri="{9D8B030D-6E8A-4147-A177-3AD203B41FA5}">
                      <a16:colId xmlns:a16="http://schemas.microsoft.com/office/drawing/2014/main" xmlns="" val="20005"/>
                    </a:ext>
                  </a:extLst>
                </a:gridCol>
                <a:gridCol w="348292">
                  <a:extLst>
                    <a:ext uri="{9D8B030D-6E8A-4147-A177-3AD203B41FA5}">
                      <a16:colId xmlns:a16="http://schemas.microsoft.com/office/drawing/2014/main" xmlns="" val="20006"/>
                    </a:ext>
                  </a:extLst>
                </a:gridCol>
                <a:gridCol w="348292">
                  <a:extLst>
                    <a:ext uri="{9D8B030D-6E8A-4147-A177-3AD203B41FA5}">
                      <a16:colId xmlns:a16="http://schemas.microsoft.com/office/drawing/2014/main" xmlns=""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719567806"/>
              </p:ext>
            </p:extLst>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xmlns="" val="20000"/>
                    </a:ext>
                  </a:extLst>
                </a:gridCol>
                <a:gridCol w="348292">
                  <a:extLst>
                    <a:ext uri="{9D8B030D-6E8A-4147-A177-3AD203B41FA5}">
                      <a16:colId xmlns:a16="http://schemas.microsoft.com/office/drawing/2014/main" xmlns="" val="20001"/>
                    </a:ext>
                  </a:extLst>
                </a:gridCol>
                <a:gridCol w="348292">
                  <a:extLst>
                    <a:ext uri="{9D8B030D-6E8A-4147-A177-3AD203B41FA5}">
                      <a16:colId xmlns:a16="http://schemas.microsoft.com/office/drawing/2014/main" xmlns="" val="20002"/>
                    </a:ext>
                  </a:extLst>
                </a:gridCol>
                <a:gridCol w="348292">
                  <a:extLst>
                    <a:ext uri="{9D8B030D-6E8A-4147-A177-3AD203B41FA5}">
                      <a16:colId xmlns:a16="http://schemas.microsoft.com/office/drawing/2014/main" xmlns="" val="20003"/>
                    </a:ext>
                  </a:extLst>
                </a:gridCol>
                <a:gridCol w="348292">
                  <a:extLst>
                    <a:ext uri="{9D8B030D-6E8A-4147-A177-3AD203B41FA5}">
                      <a16:colId xmlns:a16="http://schemas.microsoft.com/office/drawing/2014/main" xmlns="" val="20004"/>
                    </a:ext>
                  </a:extLst>
                </a:gridCol>
                <a:gridCol w="348292">
                  <a:extLst>
                    <a:ext uri="{9D8B030D-6E8A-4147-A177-3AD203B41FA5}">
                      <a16:colId xmlns:a16="http://schemas.microsoft.com/office/drawing/2014/main" xmlns="" val="20005"/>
                    </a:ext>
                  </a:extLst>
                </a:gridCol>
                <a:gridCol w="348292">
                  <a:extLst>
                    <a:ext uri="{9D8B030D-6E8A-4147-A177-3AD203B41FA5}">
                      <a16:colId xmlns:a16="http://schemas.microsoft.com/office/drawing/2014/main" xmlns="" val="20006"/>
                    </a:ext>
                  </a:extLst>
                </a:gridCol>
                <a:gridCol w="348292">
                  <a:extLst>
                    <a:ext uri="{9D8B030D-6E8A-4147-A177-3AD203B41FA5}">
                      <a16:colId xmlns:a16="http://schemas.microsoft.com/office/drawing/2014/main" xmlns=""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一位比特错</a:t>
            </a:r>
            <a:endParaRPr kumimoji="1" lang="en-US" altLang="zh-CN" sz="1600" b="1" dirty="0">
              <a:latin typeface="微软雅黑" pitchFamily="34" charset="-122"/>
              <a:ea typeface="微软雅黑" pitchFamily="34"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3940639159"/>
              </p:ext>
            </p:extLst>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xmlns="" val="20000"/>
                    </a:ext>
                  </a:extLst>
                </a:gridCol>
                <a:gridCol w="347472">
                  <a:extLst>
                    <a:ext uri="{9D8B030D-6E8A-4147-A177-3AD203B41FA5}">
                      <a16:colId xmlns:a16="http://schemas.microsoft.com/office/drawing/2014/main" xmlns="" val="20001"/>
                    </a:ext>
                  </a:extLst>
                </a:gridCol>
                <a:gridCol w="347472">
                  <a:extLst>
                    <a:ext uri="{9D8B030D-6E8A-4147-A177-3AD203B41FA5}">
                      <a16:colId xmlns:a16="http://schemas.microsoft.com/office/drawing/2014/main" xmlns="" val="20002"/>
                    </a:ext>
                  </a:extLst>
                </a:gridCol>
                <a:gridCol w="347472">
                  <a:extLst>
                    <a:ext uri="{9D8B030D-6E8A-4147-A177-3AD203B41FA5}">
                      <a16:colId xmlns:a16="http://schemas.microsoft.com/office/drawing/2014/main" xmlns="" val="20003"/>
                    </a:ext>
                  </a:extLst>
                </a:gridCol>
                <a:gridCol w="347472">
                  <a:extLst>
                    <a:ext uri="{9D8B030D-6E8A-4147-A177-3AD203B41FA5}">
                      <a16:colId xmlns:a16="http://schemas.microsoft.com/office/drawing/2014/main" xmlns="" val="20004"/>
                    </a:ext>
                  </a:extLst>
                </a:gridCol>
                <a:gridCol w="347472">
                  <a:extLst>
                    <a:ext uri="{9D8B030D-6E8A-4147-A177-3AD203B41FA5}">
                      <a16:colId xmlns:a16="http://schemas.microsoft.com/office/drawing/2014/main" xmlns="" val="20005"/>
                    </a:ext>
                  </a:extLst>
                </a:gridCol>
                <a:gridCol w="347472">
                  <a:extLst>
                    <a:ext uri="{9D8B030D-6E8A-4147-A177-3AD203B41FA5}">
                      <a16:colId xmlns:a16="http://schemas.microsoft.com/office/drawing/2014/main" xmlns="" val="20006"/>
                    </a:ext>
                  </a:extLst>
                </a:gridCol>
                <a:gridCol w="347472">
                  <a:extLst>
                    <a:ext uri="{9D8B030D-6E8A-4147-A177-3AD203B41FA5}">
                      <a16:colId xmlns:a16="http://schemas.microsoft.com/office/drawing/2014/main" xmlns="" val="20007"/>
                    </a:ext>
                  </a:extLst>
                </a:gridCol>
                <a:gridCol w="347472">
                  <a:extLst>
                    <a:ext uri="{9D8B030D-6E8A-4147-A177-3AD203B41FA5}">
                      <a16:colId xmlns:a16="http://schemas.microsoft.com/office/drawing/2014/main" xmlns="" val="20008"/>
                    </a:ext>
                  </a:extLst>
                </a:gridCol>
                <a:gridCol w="347472">
                  <a:extLst>
                    <a:ext uri="{9D8B030D-6E8A-4147-A177-3AD203B41FA5}">
                      <a16:colId xmlns:a16="http://schemas.microsoft.com/office/drawing/2014/main" xmlns="" val="20009"/>
                    </a:ext>
                  </a:extLst>
                </a:gridCol>
                <a:gridCol w="347472">
                  <a:extLst>
                    <a:ext uri="{9D8B030D-6E8A-4147-A177-3AD203B41FA5}">
                      <a16:colId xmlns:a16="http://schemas.microsoft.com/office/drawing/2014/main" xmlns="" val="20010"/>
                    </a:ext>
                  </a:extLst>
                </a:gridCol>
                <a:gridCol w="347472">
                  <a:extLst>
                    <a:ext uri="{9D8B030D-6E8A-4147-A177-3AD203B41FA5}">
                      <a16:colId xmlns:a16="http://schemas.microsoft.com/office/drawing/2014/main" xmlns=""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665374761"/>
              </p:ext>
            </p:extLst>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xmlns="" val="20000"/>
                    </a:ext>
                  </a:extLst>
                </a:gridCol>
                <a:gridCol w="347472">
                  <a:extLst>
                    <a:ext uri="{9D8B030D-6E8A-4147-A177-3AD203B41FA5}">
                      <a16:colId xmlns:a16="http://schemas.microsoft.com/office/drawing/2014/main" xmlns="" val="20001"/>
                    </a:ext>
                  </a:extLst>
                </a:gridCol>
                <a:gridCol w="347472">
                  <a:extLst>
                    <a:ext uri="{9D8B030D-6E8A-4147-A177-3AD203B41FA5}">
                      <a16:colId xmlns:a16="http://schemas.microsoft.com/office/drawing/2014/main" xmlns="" val="20002"/>
                    </a:ext>
                  </a:extLst>
                </a:gridCol>
                <a:gridCol w="347472">
                  <a:extLst>
                    <a:ext uri="{9D8B030D-6E8A-4147-A177-3AD203B41FA5}">
                      <a16:colId xmlns:a16="http://schemas.microsoft.com/office/drawing/2014/main" xmlns="" val="20003"/>
                    </a:ext>
                  </a:extLst>
                </a:gridCol>
                <a:gridCol w="347472">
                  <a:extLst>
                    <a:ext uri="{9D8B030D-6E8A-4147-A177-3AD203B41FA5}">
                      <a16:colId xmlns:a16="http://schemas.microsoft.com/office/drawing/2014/main" xmlns="" val="20004"/>
                    </a:ext>
                  </a:extLst>
                </a:gridCol>
                <a:gridCol w="347472">
                  <a:extLst>
                    <a:ext uri="{9D8B030D-6E8A-4147-A177-3AD203B41FA5}">
                      <a16:colId xmlns:a16="http://schemas.microsoft.com/office/drawing/2014/main" xmlns="" val="20005"/>
                    </a:ext>
                  </a:extLst>
                </a:gridCol>
                <a:gridCol w="347472">
                  <a:extLst>
                    <a:ext uri="{9D8B030D-6E8A-4147-A177-3AD203B41FA5}">
                      <a16:colId xmlns:a16="http://schemas.microsoft.com/office/drawing/2014/main" xmlns="" val="20006"/>
                    </a:ext>
                  </a:extLst>
                </a:gridCol>
                <a:gridCol w="347472">
                  <a:extLst>
                    <a:ext uri="{9D8B030D-6E8A-4147-A177-3AD203B41FA5}">
                      <a16:colId xmlns:a16="http://schemas.microsoft.com/office/drawing/2014/main" xmlns="" val="20007"/>
                    </a:ext>
                  </a:extLst>
                </a:gridCol>
                <a:gridCol w="347472">
                  <a:extLst>
                    <a:ext uri="{9D8B030D-6E8A-4147-A177-3AD203B41FA5}">
                      <a16:colId xmlns:a16="http://schemas.microsoft.com/office/drawing/2014/main" xmlns="" val="20008"/>
                    </a:ext>
                  </a:extLst>
                </a:gridCol>
                <a:gridCol w="347472">
                  <a:extLst>
                    <a:ext uri="{9D8B030D-6E8A-4147-A177-3AD203B41FA5}">
                      <a16:colId xmlns:a16="http://schemas.microsoft.com/office/drawing/2014/main" xmlns="" val="20009"/>
                    </a:ext>
                  </a:extLst>
                </a:gridCol>
                <a:gridCol w="347472">
                  <a:extLst>
                    <a:ext uri="{9D8B030D-6E8A-4147-A177-3AD203B41FA5}">
                      <a16:colId xmlns:a16="http://schemas.microsoft.com/office/drawing/2014/main" xmlns="" val="20010"/>
                    </a:ext>
                  </a:extLst>
                </a:gridCol>
                <a:gridCol w="347472">
                  <a:extLst>
                    <a:ext uri="{9D8B030D-6E8A-4147-A177-3AD203B41FA5}">
                      <a16:colId xmlns:a16="http://schemas.microsoft.com/office/drawing/2014/main" xmlns=""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多位比特错</a:t>
            </a:r>
            <a:endParaRPr kumimoji="1" lang="en-US" altLang="zh-CN" sz="1600"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itchFamily="34" charset="-122"/>
                <a:ea typeface="微软雅黑" pitchFamily="34" charset="-122"/>
              </a:rPr>
              <a:t>在传输过程中可能会产生</a:t>
            </a:r>
            <a:r>
              <a:rPr lang="zh-CN" altLang="en-US" sz="2000" b="1" dirty="0">
                <a:solidFill>
                  <a:srgbClr val="C00000"/>
                </a:solidFill>
                <a:latin typeface="微软雅黑" pitchFamily="34" charset="-122"/>
                <a:ea typeface="微软雅黑" pitchFamily="34" charset="-122"/>
              </a:rPr>
              <a:t>比特差错：</a:t>
            </a:r>
            <a:r>
              <a:rPr lang="en-US" altLang="zh-CN" sz="2000" b="1" dirty="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sym typeface="Wingdings" panose="05000000000000000000" pitchFamily="2" charset="2"/>
              </a:rPr>
              <a:t>  </a:t>
            </a:r>
            <a:r>
              <a:rPr lang="en-US" altLang="zh-CN" sz="2000" b="1" dirty="0" smtClean="0">
                <a:latin typeface="微软雅黑" pitchFamily="34" charset="-122"/>
                <a:ea typeface="微软雅黑" pitchFamily="34" charset="-122"/>
              </a:rPr>
              <a:t>0</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0  </a:t>
            </a:r>
            <a:r>
              <a:rPr lang="en-US" altLang="zh-CN" sz="2000" b="1" dirty="0" smtClean="0">
                <a:latin typeface="微软雅黑" pitchFamily="34" charset="-122"/>
                <a:ea typeface="微软雅黑" pitchFamily="34" charset="-122"/>
                <a:sym typeface="Wingdings" panose="05000000000000000000" pitchFamily="2" charset="2"/>
              </a:rPr>
              <a:t></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p>
        </p:txBody>
      </p:sp>
      <p:sp>
        <p:nvSpPr>
          <p:cNvPr id="5" name="灯片编号占位符 4"/>
          <p:cNvSpPr>
            <a:spLocks noGrp="1"/>
          </p:cNvSpPr>
          <p:nvPr>
            <p:ph type="sldNum" sz="quarter" idx="12"/>
          </p:nvPr>
        </p:nvSpPr>
        <p:spPr/>
        <p:txBody>
          <a:bodyPr/>
          <a:lstStyle/>
          <a:p>
            <a:fld id="{C677F014-D201-41B6-B094-E79298D2872C}" type="slidenum">
              <a:rPr lang="zh-CN" altLang="en-US" smtClean="0"/>
              <a:pPr/>
              <a:t>19</a:t>
            </a:fld>
            <a:endParaRPr lang="zh-CN" altLang="en-US" dirty="0"/>
          </a:p>
        </p:txBody>
      </p:sp>
    </p:spTree>
    <p:extLst>
      <p:ext uri="{BB962C8B-B14F-4D97-AF65-F5344CB8AC3E}">
        <p14:creationId xmlns:p14="http://schemas.microsoft.com/office/powerpoint/2010/main" val="43380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计算机网络体系结构</a:t>
            </a:r>
            <a:endParaRPr lang="zh-CN" altLang="en-US" sz="2000" b="1" dirty="0">
              <a:solidFill>
                <a:schemeClr val="bg1"/>
              </a:solidFill>
              <a:ea typeface="微软雅黑" pitchFamily="34" charset="-122"/>
            </a:endParaRP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smtClean="0">
                <a:solidFill>
                  <a:srgbClr val="000099"/>
                </a:solidFill>
                <a:latin typeface="微软雅黑" panose="020B0503020204020204" pitchFamily="34" charset="-122"/>
                <a:ea typeface="微软雅黑" panose="020B0503020204020204" pitchFamily="34" charset="-122"/>
              </a:rPr>
              <a:t>的</a:t>
            </a:r>
            <a:r>
              <a:rPr kumimoji="1" lang="zh-CN" altLang="en-US" sz="1400" b="1" dirty="0">
                <a:solidFill>
                  <a:srgbClr val="000099"/>
                </a:solidFill>
                <a:latin typeface="微软雅黑" panose="020B0503020204020204" pitchFamily="34" charset="-122"/>
                <a:ea typeface="微软雅黑" panose="020B0503020204020204" pitchFamily="34" charset="-122"/>
              </a:rPr>
              <a:t>七</a:t>
            </a:r>
            <a:r>
              <a:rPr kumimoji="1" lang="zh-CN" altLang="en-US" sz="1400" b="1" dirty="0" smtClean="0">
                <a:solidFill>
                  <a:srgbClr val="000099"/>
                </a:solidFill>
                <a:latin typeface="微软雅黑" panose="020B0503020204020204" pitchFamily="34" charset="-122"/>
                <a:ea typeface="微软雅黑" panose="020B0503020204020204" pitchFamily="34" charset="-122"/>
              </a:rPr>
              <a:t>层</a:t>
            </a:r>
            <a:r>
              <a:rPr kumimoji="1" lang="zh-CN" altLang="en-US" sz="1400" b="1" dirty="0">
                <a:solidFill>
                  <a:srgbClr val="000099"/>
                </a:solidFill>
                <a:latin typeface="微软雅黑" panose="020B0503020204020204" pitchFamily="34" charset="-122"/>
                <a:ea typeface="微软雅黑" panose="020B0503020204020204" pitchFamily="34" charset="-122"/>
              </a:rPr>
              <a:t>协议</a:t>
            </a:r>
            <a:r>
              <a:rPr kumimoji="1" lang="zh-CN" altLang="en-US" sz="1400" b="1" dirty="0" smtClean="0">
                <a:solidFill>
                  <a:srgbClr val="000099"/>
                </a:solidFill>
                <a:latin typeface="微软雅黑" panose="020B0503020204020204" pitchFamily="34" charset="-122"/>
                <a:ea typeface="微软雅黑" panose="020B0503020204020204" pitchFamily="34" charset="-122"/>
              </a:rPr>
              <a:t>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smtClean="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4    </a:t>
              </a:r>
              <a:r>
                <a:rPr kumimoji="1" lang="zh-CN" altLang="en-US" sz="1100" b="1" dirty="0" smtClean="0">
                  <a:latin typeface="微软雅黑" panose="020B0503020204020204" pitchFamily="34" charset="-122"/>
                  <a:ea typeface="微软雅黑" panose="020B0503020204020204" pitchFamily="34" charset="-122"/>
                </a:rPr>
                <a:t>应用层</a:t>
              </a:r>
              <a:endParaRPr kumimoji="1" lang="zh-CN" altLang="en-US" sz="1100" b="1" dirty="0">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1    </a:t>
              </a:r>
              <a:r>
                <a:rPr kumimoji="1" lang="zh-CN" altLang="en-US" sz="1100" b="1" dirty="0" smtClean="0">
                  <a:latin typeface="微软雅黑" panose="020B0503020204020204" pitchFamily="34" charset="-122"/>
                  <a:ea typeface="微软雅黑" panose="020B0503020204020204" pitchFamily="34" charset="-122"/>
                </a:rPr>
                <a:t>网络</a:t>
              </a:r>
              <a:r>
                <a:rPr kumimoji="1" lang="zh-CN" altLang="en-US" sz="1100" b="1" dirty="0">
                  <a:latin typeface="微软雅黑" panose="020B0503020204020204" pitchFamily="34" charset="-122"/>
                  <a:ea typeface="微软雅黑" panose="020B0503020204020204" pitchFamily="34" charset="-122"/>
                </a:rPr>
                <a:t>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2    </a:t>
              </a:r>
              <a:r>
                <a:rPr kumimoji="1" lang="zh-CN" altLang="en-US" sz="1100" b="1" dirty="0" smtClean="0">
                  <a:latin typeface="微软雅黑" panose="020B0503020204020204" pitchFamily="34" charset="-122"/>
                  <a:ea typeface="微软雅黑" panose="020B0503020204020204" pitchFamily="34" charset="-122"/>
                </a:rPr>
                <a:t>网</a:t>
              </a:r>
              <a:r>
                <a:rPr kumimoji="1" lang="zh-CN" altLang="en-US" sz="1100" b="1" dirty="0">
                  <a:latin typeface="微软雅黑" panose="020B0503020204020204" pitchFamily="34" charset="-122"/>
                  <a:ea typeface="微软雅黑" panose="020B0503020204020204" pitchFamily="34" charset="-122"/>
                </a:rPr>
                <a:t>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smtClean="0">
                  <a:latin typeface="微软雅黑" panose="020B0503020204020204" pitchFamily="34" charset="-122"/>
                  <a:ea typeface="微软雅黑" panose="020B0503020204020204" pitchFamily="34" charset="-122"/>
                </a:rPr>
                <a:t>3   </a:t>
              </a:r>
              <a:r>
                <a:rPr kumimoji="1" lang="zh-CN" altLang="en-US" sz="1100" b="1" dirty="0" smtClean="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
        <p:nvSpPr>
          <p:cNvPr id="2" name="灯片编号占位符 1"/>
          <p:cNvSpPr>
            <a:spLocks noGrp="1"/>
          </p:cNvSpPr>
          <p:nvPr>
            <p:ph type="sldNum" sz="quarter" idx="12"/>
          </p:nvPr>
        </p:nvSpPr>
        <p:spPr/>
        <p:txBody>
          <a:bodyPr/>
          <a:lstStyle/>
          <a:p>
            <a:fld id="{C677F014-D201-41B6-B094-E79298D2872C}" type="slidenum">
              <a:rPr lang="zh-CN" altLang="en-US" smtClean="0"/>
              <a:pPr/>
              <a:t>2</a:t>
            </a:fld>
            <a:endParaRPr lang="zh-CN" altLang="en-US" dirty="0"/>
          </a:p>
        </p:txBody>
      </p:sp>
    </p:spTree>
    <p:extLst>
      <p:ext uri="{BB962C8B-B14F-4D97-AF65-F5344CB8AC3E}">
        <p14:creationId xmlns:p14="http://schemas.microsoft.com/office/powerpoint/2010/main" val="9165077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循环冗余检验 </a:t>
            </a:r>
            <a:r>
              <a:rPr lang="en-US" altLang="zh-CN" sz="2000" b="1" dirty="0" smtClean="0">
                <a:latin typeface="微软雅黑" pitchFamily="34" charset="-122"/>
                <a:ea typeface="微软雅黑" pitchFamily="34" charset="-122"/>
              </a:rPr>
              <a:t>CRC </a:t>
            </a:r>
            <a:r>
              <a:rPr lang="en-US" altLang="zh-CN" sz="2000" b="1" dirty="0">
                <a:latin typeface="微软雅黑" pitchFamily="34" charset="-122"/>
                <a:ea typeface="微软雅黑" pitchFamily="34" charset="-122"/>
              </a:rPr>
              <a:t>(Cyclic Redundancy Check</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原理</a:t>
            </a:r>
            <a:endParaRPr lang="zh-CN" altLang="en-US" sz="2000" b="1" dirty="0">
              <a:latin typeface="微软雅黑" pitchFamily="34" charset="-122"/>
              <a:ea typeface="微软雅黑" pitchFamily="34" charset="-122"/>
            </a:endParaRP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 </a:t>
            </a:r>
            <a:r>
              <a:rPr lang="zh-CN" altLang="en-US" sz="1400" b="1" dirty="0" smtClean="0">
                <a:solidFill>
                  <a:schemeClr val="tx1"/>
                </a:solidFill>
                <a:latin typeface="微软雅黑" pitchFamily="34" charset="-122"/>
                <a:ea typeface="微软雅黑" pitchFamily="34" charset="-122"/>
              </a:rPr>
              <a:t>冗余码</a:t>
            </a:r>
            <a:endParaRPr lang="zh-CN" altLang="en-US" sz="1400" b="1" dirty="0">
              <a:latin typeface="微软雅黑" pitchFamily="34" charset="-122"/>
              <a:ea typeface="微软雅黑"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发送数据</a:t>
            </a:r>
            <a:endParaRPr lang="zh-CN" altLang="en-US" sz="1400" b="1" dirty="0">
              <a:solidFill>
                <a:schemeClr val="tx1"/>
              </a:solidFill>
              <a:latin typeface="微软雅黑" pitchFamily="34" charset="-122"/>
              <a:ea typeface="微软雅黑" pitchFamily="34" charset="-122"/>
            </a:endParaRP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smtClean="0">
                <a:latin typeface="微软雅黑" pitchFamily="34" charset="-122"/>
                <a:ea typeface="微软雅黑" pitchFamily="34" charset="-122"/>
              </a:rPr>
              <a:t>k</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smtClean="0">
                <a:latin typeface="微软雅黑" pitchFamily="34" charset="-122"/>
                <a:ea typeface="微软雅黑" pitchFamily="34" charset="-122"/>
              </a:rPr>
              <a:t>n</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smtClean="0">
                <a:latin typeface="微软雅黑" pitchFamily="34" charset="-122"/>
                <a:ea typeface="微软雅黑" pitchFamily="34" charset="-122"/>
              </a:rPr>
              <a:t>k</a:t>
            </a:r>
            <a:r>
              <a:rPr lang="en-US" altLang="zh-CN" sz="1400" b="1" dirty="0" smtClean="0">
                <a:latin typeface="微软雅黑" pitchFamily="34" charset="-122"/>
                <a:ea typeface="微软雅黑" pitchFamily="34" charset="-122"/>
              </a:rPr>
              <a:t> + </a:t>
            </a:r>
            <a:r>
              <a:rPr lang="en-US" altLang="zh-CN" sz="1400" b="1" i="1" dirty="0" smtClean="0">
                <a:latin typeface="微软雅黑" pitchFamily="34" charset="-122"/>
                <a:ea typeface="微软雅黑" pitchFamily="34" charset="-122"/>
              </a:rPr>
              <a:t>n</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组帧发送</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在发送端，先把</a:t>
            </a:r>
            <a:r>
              <a:rPr lang="zh-CN" altLang="en-US" sz="2000" b="1" dirty="0">
                <a:solidFill>
                  <a:srgbClr val="C00000"/>
                </a:solidFill>
                <a:latin typeface="微软雅黑" pitchFamily="34" charset="-122"/>
                <a:ea typeface="微软雅黑" pitchFamily="34" charset="-122"/>
              </a:rPr>
              <a:t>数据划分为组。</a:t>
            </a:r>
            <a:r>
              <a:rPr lang="zh-CN" altLang="en-US" sz="2000" b="1" dirty="0">
                <a:solidFill>
                  <a:prstClr val="black"/>
                </a:solidFill>
                <a:latin typeface="微软雅黑" pitchFamily="34" charset="-122"/>
                <a:ea typeface="微软雅黑" pitchFamily="34" charset="-122"/>
              </a:rPr>
              <a:t>假定每组 </a:t>
            </a:r>
            <a:r>
              <a:rPr lang="en-US" altLang="zh-CN" sz="2000" b="1" i="1" dirty="0">
                <a:solidFill>
                  <a:prstClr val="black"/>
                </a:solidFill>
                <a:latin typeface="微软雅黑" pitchFamily="34" charset="-122"/>
                <a:ea typeface="微软雅黑" pitchFamily="34" charset="-122"/>
              </a:rPr>
              <a:t>k</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个比特。 </a:t>
            </a:r>
          </a:p>
          <a:p>
            <a:pPr marL="285750" lvl="0" indent="-285750">
              <a:lnSpc>
                <a:spcPts val="3300"/>
              </a:lnSpc>
              <a:buClr>
                <a:srgbClr val="0070C0"/>
              </a:buClr>
              <a:buFont typeface="Wingdings" pitchFamily="2" charset="2"/>
              <a:buChar char="l"/>
            </a:pPr>
            <a:r>
              <a:rPr lang="en-US" altLang="zh-CN" sz="2000" b="1" dirty="0" smtClean="0">
                <a:solidFill>
                  <a:srgbClr val="C00000"/>
                </a:solidFill>
                <a:latin typeface="微软雅黑" pitchFamily="34" charset="-122"/>
                <a:ea typeface="微软雅黑" pitchFamily="34" charset="-122"/>
              </a:rPr>
              <a:t>CRC </a:t>
            </a:r>
            <a:r>
              <a:rPr lang="zh-CN" altLang="en-US" sz="2000" b="1" dirty="0" smtClean="0">
                <a:solidFill>
                  <a:srgbClr val="C00000"/>
                </a:solidFill>
                <a:latin typeface="微软雅黑" pitchFamily="34" charset="-122"/>
                <a:ea typeface="微软雅黑" pitchFamily="34" charset="-122"/>
              </a:rPr>
              <a:t>运算</a:t>
            </a:r>
            <a:r>
              <a:rPr lang="zh-CN" altLang="en-US" sz="2000" b="1" dirty="0" smtClean="0">
                <a:solidFill>
                  <a:prstClr val="black"/>
                </a:solidFill>
                <a:latin typeface="微软雅黑" pitchFamily="34" charset="-122"/>
                <a:ea typeface="微软雅黑" pitchFamily="34" charset="-122"/>
              </a:rPr>
              <a:t>在每组 </a:t>
            </a:r>
            <a:r>
              <a:rPr lang="en-US" altLang="zh-CN" sz="2000" b="1" i="1" dirty="0" smtClean="0">
                <a:solidFill>
                  <a:prstClr val="black"/>
                </a:solidFill>
                <a:latin typeface="微软雅黑" pitchFamily="34" charset="-122"/>
                <a:ea typeface="微软雅黑" pitchFamily="34" charset="-122"/>
              </a:rPr>
              <a:t>M</a:t>
            </a:r>
            <a:r>
              <a:rPr lang="en-US" altLang="zh-CN" sz="2000" b="1" dirty="0" smtClean="0">
                <a:solidFill>
                  <a:prstClr val="black"/>
                </a:solidFill>
                <a:latin typeface="微软雅黑" pitchFamily="34" charset="-122"/>
                <a:ea typeface="微软雅黑" pitchFamily="34" charset="-122"/>
              </a:rPr>
              <a:t> </a:t>
            </a:r>
            <a:r>
              <a:rPr lang="zh-CN" altLang="en-US" sz="2000" b="1" dirty="0" smtClean="0">
                <a:solidFill>
                  <a:prstClr val="black"/>
                </a:solidFill>
                <a:latin typeface="微软雅黑" pitchFamily="34" charset="-122"/>
                <a:ea typeface="微软雅黑" pitchFamily="34" charset="-122"/>
              </a:rPr>
              <a:t>后面</a:t>
            </a:r>
            <a:r>
              <a:rPr lang="zh-CN" altLang="en-US" sz="2000" b="1" dirty="0">
                <a:solidFill>
                  <a:prstClr val="black"/>
                </a:solidFill>
                <a:latin typeface="微软雅黑" pitchFamily="34" charset="-122"/>
                <a:ea typeface="微软雅黑" pitchFamily="34" charset="-122"/>
              </a:rPr>
              <a:t>再添加供差错检测用的 </a:t>
            </a:r>
            <a:r>
              <a:rPr lang="en-US" altLang="zh-CN" sz="2000" b="1" i="1" dirty="0">
                <a:solidFill>
                  <a:prstClr val="black"/>
                </a:solidFill>
                <a:latin typeface="微软雅黑" pitchFamily="34" charset="-122"/>
                <a:ea typeface="微软雅黑" pitchFamily="34" charset="-122"/>
              </a:rPr>
              <a:t>n</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位</a:t>
            </a:r>
            <a:r>
              <a:rPr lang="zh-CN" altLang="en-US" sz="2000" b="1" dirty="0" smtClean="0">
                <a:solidFill>
                  <a:srgbClr val="0000FF"/>
                </a:solidFill>
                <a:latin typeface="微软雅黑" pitchFamily="34" charset="-122"/>
                <a:ea typeface="微软雅黑" pitchFamily="34" charset="-122"/>
              </a:rPr>
              <a:t>冗余码，</a:t>
            </a:r>
            <a:r>
              <a:rPr lang="zh-CN" altLang="en-US" sz="2000" b="1" dirty="0">
                <a:solidFill>
                  <a:prstClr val="black"/>
                </a:solidFill>
                <a:latin typeface="微软雅黑" pitchFamily="34" charset="-122"/>
                <a:ea typeface="微软雅黑" pitchFamily="34" charset="-122"/>
              </a:rPr>
              <a:t>然后构成一个帧发送</a:t>
            </a:r>
            <a:r>
              <a:rPr lang="zh-CN" altLang="en-US" sz="2000" b="1" dirty="0" smtClean="0">
                <a:solidFill>
                  <a:prstClr val="black"/>
                </a:solidFill>
                <a:latin typeface="微软雅黑" pitchFamily="34" charset="-122"/>
                <a:ea typeface="微软雅黑" pitchFamily="34" charset="-122"/>
              </a:rPr>
              <a:t>出去。一共发送 </a:t>
            </a:r>
            <a:r>
              <a:rPr lang="en-US" altLang="zh-CN" sz="2000" b="1" i="1" dirty="0" smtClean="0">
                <a:solidFill>
                  <a:srgbClr val="C00000"/>
                </a:solidFill>
                <a:latin typeface="微软雅黑" pitchFamily="34" charset="-122"/>
                <a:ea typeface="微软雅黑" pitchFamily="34" charset="-122"/>
              </a:rPr>
              <a:t>(</a:t>
            </a:r>
            <a:r>
              <a:rPr lang="en-US" altLang="zh-CN" sz="2000" b="1" i="1" dirty="0">
                <a:solidFill>
                  <a:srgbClr val="C00000"/>
                </a:solidFill>
                <a:latin typeface="微软雅黑" pitchFamily="34" charset="-122"/>
                <a:ea typeface="微软雅黑" pitchFamily="34" charset="-122"/>
              </a:rPr>
              <a:t>k + n</a:t>
            </a:r>
            <a:r>
              <a:rPr lang="en-US" altLang="zh-CN" sz="2000" b="1" i="1" dirty="0" smtClean="0">
                <a:solidFill>
                  <a:srgbClr val="C00000"/>
                </a:solidFill>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位。</a:t>
            </a:r>
            <a:endParaRPr lang="zh-CN" altLang="en-US" sz="20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C677F014-D201-41B6-B094-E79298D2872C}" type="slidenum">
              <a:rPr lang="zh-CN" altLang="en-US" smtClean="0"/>
              <a:pPr/>
              <a:t>20</a:t>
            </a:fld>
            <a:endParaRPr lang="zh-CN" altLang="en-US" dirty="0"/>
          </a:p>
        </p:txBody>
      </p:sp>
    </p:spTree>
    <p:extLst>
      <p:ext uri="{BB962C8B-B14F-4D97-AF65-F5344CB8AC3E}">
        <p14:creationId xmlns:p14="http://schemas.microsoft.com/office/powerpoint/2010/main" val="37809314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endParaRPr lang="zh-CN" altLang="en-US" sz="1400" b="1" dirty="0">
              <a:solidFill>
                <a:schemeClr val="tx1"/>
              </a:solidFill>
              <a:latin typeface="微软雅黑" pitchFamily="34" charset="-122"/>
              <a:ea typeface="微软雅黑"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00…0</a:t>
              </a:r>
              <a:endParaRPr lang="zh-CN" altLang="en-US" sz="1400" b="1" dirty="0">
                <a:solidFill>
                  <a:schemeClr val="tx1"/>
                </a:solidFill>
                <a:latin typeface="微软雅黑" pitchFamily="34" charset="-122"/>
                <a:ea typeface="微软雅黑"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CRC</a:t>
              </a:r>
              <a:endParaRPr lang="en-US" altLang="zh-CN" sz="1200" b="1" dirty="0">
                <a:solidFill>
                  <a:schemeClr val="bg1"/>
                </a:solidFill>
                <a:latin typeface="微软雅黑" pitchFamily="34" charset="-122"/>
                <a:ea typeface="微软雅黑" pitchFamily="34" charset="-122"/>
              </a:endParaRP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smtClean="0">
                  <a:solidFill>
                    <a:srgbClr val="000066"/>
                  </a:solidFill>
                  <a:latin typeface="微软雅黑" pitchFamily="34" charset="-122"/>
                  <a:ea typeface="微软雅黑" pitchFamily="34" charset="-122"/>
                </a:rPr>
                <a:t>余数 </a:t>
              </a:r>
              <a:r>
                <a:rPr lang="en-US" altLang="zh-CN" sz="1200" b="1" i="1" dirty="0" smtClean="0">
                  <a:solidFill>
                    <a:srgbClr val="000066"/>
                  </a:solidFill>
                  <a:latin typeface="微软雅黑" pitchFamily="34" charset="-122"/>
                  <a:ea typeface="微软雅黑" pitchFamily="34" charset="-122"/>
                </a:rPr>
                <a:t>R</a:t>
              </a:r>
              <a:endParaRPr lang="zh-CN" altLang="en-US" sz="1200" b="1" i="1" dirty="0">
                <a:solidFill>
                  <a:srgbClr val="000066"/>
                </a:solidFill>
                <a:latin typeface="微软雅黑" pitchFamily="34" charset="-122"/>
                <a:ea typeface="微软雅黑"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余数</a:t>
              </a:r>
              <a:endParaRPr lang="en-US" altLang="zh-CN" sz="1200" b="1" dirty="0">
                <a:solidFill>
                  <a:schemeClr val="bg1"/>
                </a:solidFill>
                <a:latin typeface="微软雅黑" pitchFamily="34" charset="-122"/>
                <a:ea typeface="微软雅黑"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smtClean="0">
                  <a:solidFill>
                    <a:srgbClr val="000099"/>
                  </a:solidFill>
                  <a:latin typeface="微软雅黑" pitchFamily="34" charset="-122"/>
                  <a:ea typeface="微软雅黑" pitchFamily="34" charset="-122"/>
                </a:rPr>
                <a:t>若余数</a:t>
              </a:r>
              <a:r>
                <a:rPr lang="en-US" altLang="zh-CN" sz="1200" b="1" dirty="0" smtClean="0">
                  <a:solidFill>
                    <a:srgbClr val="000099"/>
                  </a:solidFill>
                  <a:latin typeface="微软雅黑" pitchFamily="34" charset="-122"/>
                  <a:ea typeface="微软雅黑" pitchFamily="34" charset="-122"/>
                </a:rPr>
                <a:t>=0</a:t>
              </a:r>
              <a:r>
                <a:rPr lang="zh-CN" altLang="en-US" sz="1200" b="1" dirty="0" smtClean="0">
                  <a:solidFill>
                    <a:srgbClr val="000099"/>
                  </a:solidFill>
                  <a:latin typeface="微软雅黑" pitchFamily="34" charset="-122"/>
                  <a:ea typeface="微软雅黑" pitchFamily="34" charset="-122"/>
                </a:rPr>
                <a:t>，接受</a:t>
              </a:r>
              <a:endParaRPr lang="en-US" altLang="zh-CN" sz="1200" b="1" dirty="0" smtClean="0">
                <a:solidFill>
                  <a:srgbClr val="000099"/>
                </a:solidFill>
                <a:latin typeface="微软雅黑" pitchFamily="34" charset="-122"/>
                <a:ea typeface="微软雅黑" pitchFamily="34" charset="-122"/>
              </a:endParaRPr>
            </a:p>
            <a:p>
              <a:pPr algn="ctr">
                <a:lnSpc>
                  <a:spcPts val="1800"/>
                </a:lnSpc>
              </a:pPr>
              <a:r>
                <a:rPr lang="zh-CN" altLang="en-US" sz="1200" b="1" dirty="0">
                  <a:solidFill>
                    <a:srgbClr val="000099"/>
                  </a:solidFill>
                  <a:latin typeface="微软雅黑" pitchFamily="34" charset="-122"/>
                  <a:ea typeface="微软雅黑" pitchFamily="34" charset="-122"/>
                </a:rPr>
                <a:t>若余数</a:t>
              </a:r>
              <a:r>
                <a:rPr lang="zh-CN" altLang="en-US" sz="1200" b="1" dirty="0" smtClean="0">
                  <a:solidFill>
                    <a:srgbClr val="000099"/>
                  </a:solidFill>
                  <a:latin typeface="微软雅黑" pitchFamily="34" charset="-122"/>
                  <a:ea typeface="微软雅黑" pitchFamily="34" charset="-122"/>
                </a:rPr>
                <a:t>≠</a:t>
              </a:r>
              <a:r>
                <a:rPr lang="en-US" altLang="zh-CN" sz="1200" b="1" dirty="0" smtClean="0">
                  <a:solidFill>
                    <a:srgbClr val="000099"/>
                  </a:solidFill>
                  <a:latin typeface="微软雅黑" pitchFamily="34" charset="-122"/>
                  <a:ea typeface="微软雅黑" pitchFamily="34" charset="-122"/>
                </a:rPr>
                <a:t>0</a:t>
              </a:r>
              <a:r>
                <a:rPr lang="zh-CN" altLang="en-US" sz="1200" b="1" dirty="0" smtClean="0">
                  <a:solidFill>
                    <a:srgbClr val="000099"/>
                  </a:solidFill>
                  <a:latin typeface="微软雅黑" pitchFamily="34" charset="-122"/>
                  <a:ea typeface="微软雅黑" pitchFamily="34" charset="-122"/>
                </a:rPr>
                <a:t>，丢弃</a:t>
              </a:r>
              <a:endParaRPr lang="zh-CN" altLang="en-US" sz="1200" b="1" dirty="0">
                <a:solidFill>
                  <a:srgbClr val="000099"/>
                </a:solidFill>
                <a:latin typeface="微软雅黑" pitchFamily="34" charset="-122"/>
                <a:ea typeface="微软雅黑"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grpSp>
      <p:sp>
        <p:nvSpPr>
          <p:cNvPr id="38" name="Text Box 45"/>
          <p:cNvSpPr txBox="1">
            <a:spLocks noChangeArrowheads="1"/>
          </p:cNvSpPr>
          <p:nvPr/>
        </p:nvSpPr>
        <p:spPr bwMode="auto">
          <a:xfrm>
            <a:off x="3982373" y="1914086"/>
            <a:ext cx="1082349" cy="307777"/>
          </a:xfrm>
          <a:prstGeom prst="rect">
            <a:avLst/>
          </a:prstGeom>
          <a:noFill/>
          <a:ln>
            <a:noFill/>
          </a:ln>
          <a:effectLst/>
          <a:extLst/>
        </p:spPr>
        <p:txBody>
          <a:bodyPr wrap="none">
            <a:spAutoFit/>
          </a:bodyPr>
          <a:lstStyle/>
          <a:p>
            <a:pPr algn="r"/>
            <a:r>
              <a:rPr kumimoji="1" lang="zh-CN" altLang="en-US" sz="1400" b="1" dirty="0" smtClean="0">
                <a:latin typeface="微软雅黑" pitchFamily="34" charset="-122"/>
                <a:ea typeface="微软雅黑" pitchFamily="34" charset="-122"/>
              </a:rPr>
              <a:t>发送的数据</a:t>
            </a:r>
            <a:endParaRPr kumimoji="1" lang="zh-CN" altLang="en-US" sz="14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C677F014-D201-41B6-B094-E79298D2872C}" type="slidenum">
              <a:rPr lang="zh-CN" altLang="en-US" smtClean="0"/>
              <a:pPr/>
              <a:t>21</a:t>
            </a:fld>
            <a:endParaRPr lang="zh-CN" altLang="en-US" dirty="0"/>
          </a:p>
        </p:txBody>
      </p:sp>
    </p:spTree>
    <p:extLst>
      <p:ext uri="{BB962C8B-B14F-4D97-AF65-F5344CB8AC3E}">
        <p14:creationId xmlns:p14="http://schemas.microsoft.com/office/powerpoint/2010/main" val="27597976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，用</a:t>
            </a:r>
            <a:r>
              <a:rPr lang="zh-CN" altLang="en-US" sz="2000" b="1" dirty="0">
                <a:latin typeface="微软雅黑" pitchFamily="34" charset="-122"/>
                <a:ea typeface="微软雅黑" pitchFamily="34" charset="-122"/>
              </a:rPr>
              <a:t>二进制的模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运算进行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乘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的运算，这相当于在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后面添加 </a:t>
            </a:r>
            <a:r>
              <a:rPr lang="en-US" altLang="zh-CN" sz="2000" b="1" i="1" dirty="0">
                <a:latin typeface="微软雅黑" pitchFamily="34" charset="-122"/>
                <a:ea typeface="微软雅黑" pitchFamily="34" charset="-122"/>
              </a:rPr>
              <a:t>n </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，得到</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位的数</a:t>
            </a:r>
            <a:r>
              <a:rPr lang="zh-CN" altLang="en-US" sz="2000" b="1" dirty="0">
                <a:solidFill>
                  <a:srgbClr val="CC00CC"/>
                </a:solidFill>
                <a:latin typeface="微软雅黑" pitchFamily="34" charset="-122"/>
                <a:ea typeface="微软雅黑" pitchFamily="34" charset="-122"/>
              </a:rPr>
              <a:t>除以</a:t>
            </a:r>
            <a:r>
              <a:rPr lang="zh-CN" altLang="en-US" sz="2000" b="1" dirty="0">
                <a:latin typeface="微软雅黑" pitchFamily="34" charset="-122"/>
                <a:ea typeface="微软雅黑" pitchFamily="34" charset="-122"/>
              </a:rPr>
              <a:t>事先选定好的长度为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位的</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，得出</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是 </a:t>
            </a:r>
            <a:r>
              <a:rPr lang="en-US" altLang="zh-CN" sz="2000" b="1" i="1" dirty="0" smtClean="0">
                <a:latin typeface="微软雅黑" pitchFamily="34" charset="-122"/>
                <a:ea typeface="微软雅黑" pitchFamily="34" charset="-122"/>
              </a:rPr>
              <a:t>R</a:t>
            </a:r>
            <a:r>
              <a:rPr lang="zh-CN" altLang="en-US" sz="2000" b="1" dirty="0" smtClean="0">
                <a:latin typeface="微软雅黑" pitchFamily="34" charset="-122"/>
                <a:ea typeface="微软雅黑" pitchFamily="34" charset="-122"/>
              </a:rPr>
              <a:t>，余数 </a:t>
            </a:r>
            <a:r>
              <a:rPr lang="en-US" altLang="zh-CN" sz="2000" b="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比除数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少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位，即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，将</a:t>
            </a:r>
            <a:r>
              <a:rPr lang="zh-CN" altLang="en-US" sz="2000" b="1" dirty="0">
                <a:solidFill>
                  <a:srgbClr val="C00000"/>
                </a:solidFill>
                <a:latin typeface="微软雅黑" pitchFamily="34" charset="-122"/>
                <a:ea typeface="微软雅黑" pitchFamily="34" charset="-122"/>
              </a:rPr>
              <a:t>余数 </a:t>
            </a:r>
            <a:r>
              <a:rPr lang="en-US" altLang="zh-CN" sz="2000" b="1" i="1" dirty="0">
                <a:solidFill>
                  <a:srgbClr val="C00000"/>
                </a:solidFill>
                <a:latin typeface="微软雅黑" pitchFamily="34" charset="-122"/>
                <a:ea typeface="微软雅黑" pitchFamily="34" charset="-122"/>
              </a:rPr>
              <a:t>R</a:t>
            </a:r>
            <a:r>
              <a:rPr lang="en-US" altLang="zh-CN" sz="2000" b="1" dirty="0">
                <a:solidFill>
                  <a:srgbClr val="CC00CC"/>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C00000"/>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拼接在数据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后面，一起发送</a:t>
            </a:r>
            <a:r>
              <a:rPr lang="zh-CN" altLang="en-US" sz="2000" b="1" dirty="0">
                <a:latin typeface="微软雅黑" pitchFamily="34" charset="-122"/>
                <a:ea typeface="微软雅黑" pitchFamily="34" charset="-122"/>
              </a:rPr>
              <a:t>出去。</a:t>
            </a: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smtClean="0">
                <a:solidFill>
                  <a:srgbClr val="0000FF"/>
                </a:solidFill>
                <a:latin typeface="微软雅黑" panose="020B0503020204020204" pitchFamily="34" charset="-122"/>
                <a:ea typeface="微软雅黑" panose="020B0503020204020204" pitchFamily="34" charset="-122"/>
              </a:rPr>
              <a:t>帧检验序列 </a:t>
            </a:r>
            <a:r>
              <a:rPr lang="en-US" altLang="zh-CN" sz="2000" b="1" dirty="0" smtClean="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p>
        </p:txBody>
      </p:sp>
      <p:sp>
        <p:nvSpPr>
          <p:cNvPr id="6" name="灯片编号占位符 5"/>
          <p:cNvSpPr>
            <a:spLocks noGrp="1"/>
          </p:cNvSpPr>
          <p:nvPr>
            <p:ph type="sldNum" sz="quarter" idx="12"/>
          </p:nvPr>
        </p:nvSpPr>
        <p:spPr/>
        <p:txBody>
          <a:bodyPr/>
          <a:lstStyle/>
          <a:p>
            <a:fld id="{C677F014-D201-41B6-B094-E79298D2872C}" type="slidenum">
              <a:rPr lang="zh-CN" altLang="en-US" smtClean="0"/>
              <a:pPr/>
              <a:t>22</a:t>
            </a:fld>
            <a:endParaRPr lang="zh-CN" altLang="en-US" dirty="0"/>
          </a:p>
        </p:txBody>
      </p:sp>
    </p:spTree>
    <p:extLst>
      <p:ext uri="{BB962C8B-B14F-4D97-AF65-F5344CB8AC3E}">
        <p14:creationId xmlns:p14="http://schemas.microsoft.com/office/powerpoint/2010/main" val="21890600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计算举例</a:t>
            </a:r>
            <a:endParaRPr lang="zh-CN" altLang="en-US" sz="2000" b="1" dirty="0">
              <a:latin typeface="微软雅黑" pitchFamily="34" charset="-122"/>
              <a:ea typeface="微软雅黑"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P</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除数</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itchFamily="34" charset="-122"/>
                  <a:ea typeface="微软雅黑" pitchFamily="34" charset="-122"/>
                </a:rPr>
                <a:t>110100</a:t>
              </a:r>
              <a:endParaRPr lang="en-US" altLang="zh-CN" sz="1500" b="1" dirty="0">
                <a:latin typeface="微软雅黑" pitchFamily="34" charset="-122"/>
                <a:ea typeface="微软雅黑"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itchFamily="34" charset="-122"/>
                  <a:ea typeface="微软雅黑" pitchFamily="34" charset="-122"/>
                </a:rPr>
                <a:t>101001</a:t>
              </a:r>
              <a:r>
                <a:rPr lang="en-US" altLang="zh-CN" sz="1500" b="1" dirty="0" smtClean="0">
                  <a:solidFill>
                    <a:srgbClr val="CC00CC"/>
                  </a:solidFill>
                  <a:latin typeface="微软雅黑" pitchFamily="34" charset="-122"/>
                  <a:ea typeface="微软雅黑" pitchFamily="34" charset="-122"/>
                </a:rPr>
                <a:t>000</a:t>
              </a:r>
              <a:endParaRPr lang="en-US" altLang="zh-CN" sz="1500" b="1" dirty="0">
                <a:solidFill>
                  <a:srgbClr val="CC00CC"/>
                </a:solidFill>
                <a:latin typeface="微软雅黑" pitchFamily="34" charset="-122"/>
                <a:ea typeface="微软雅黑"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itchFamily="34" charset="-122"/>
                  <a:ea typeface="微软雅黑" pitchFamily="34" charset="-122"/>
                </a:rPr>
                <a:t>2</a:t>
              </a:r>
              <a:r>
                <a:rPr lang="en-US" altLang="zh-CN" sz="1500" b="1" i="1" baseline="30000" dirty="0" smtClean="0">
                  <a:solidFill>
                    <a:srgbClr val="CC00CC"/>
                  </a:solidFill>
                  <a:latin typeface="微软雅黑" pitchFamily="34" charset="-122"/>
                  <a:ea typeface="微软雅黑" pitchFamily="34" charset="-122"/>
                </a:rPr>
                <a:t>n</a:t>
              </a:r>
              <a:r>
                <a:rPr lang="en-US" altLang="zh-CN" sz="1500" b="1" i="1" dirty="0" smtClean="0">
                  <a:solidFill>
                    <a:srgbClr val="CC00CC"/>
                  </a:solidFill>
                  <a:latin typeface="微软雅黑" pitchFamily="34" charset="-122"/>
                  <a:ea typeface="微软雅黑" pitchFamily="34" charset="-122"/>
                </a:rPr>
                <a:t>M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smtClean="0">
                  <a:solidFill>
                    <a:srgbClr val="CC00CC"/>
                  </a:solidFill>
                  <a:latin typeface="微软雅黑" pitchFamily="34" charset="-122"/>
                  <a:ea typeface="微软雅黑" pitchFamily="34" charset="-122"/>
                </a:rPr>
                <a:t>)</a:t>
              </a:r>
              <a:endParaRPr lang="en-US" altLang="zh-CN" sz="1500" b="1" dirty="0">
                <a:solidFill>
                  <a:srgbClr val="CC00CC"/>
                </a:solidFill>
                <a:latin typeface="微软雅黑" pitchFamily="34" charset="-122"/>
                <a:ea typeface="微软雅黑"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0111</a:t>
              </a:r>
              <a:endParaRPr lang="en-US" altLang="zh-CN" sz="1500" b="1" dirty="0">
                <a:latin typeface="微软雅黑" pitchFamily="34" charset="-122"/>
                <a:ea typeface="微软雅黑"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0110</a:t>
              </a:r>
              <a:endParaRPr lang="en-US" altLang="zh-CN" sz="1500" b="1" dirty="0">
                <a:latin typeface="微软雅黑" pitchFamily="34" charset="-122"/>
                <a:ea typeface="微软雅黑"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1100</a:t>
              </a:r>
              <a:endParaRPr lang="en-US" altLang="zh-CN" sz="1500" b="1" dirty="0">
                <a:latin typeface="微软雅黑" pitchFamily="34" charset="-122"/>
                <a:ea typeface="微软雅黑"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solidFill>
                    <a:srgbClr val="C00000"/>
                  </a:solidFill>
                  <a:latin typeface="微软雅黑" pitchFamily="34" charset="-122"/>
                  <a:ea typeface="微软雅黑" pitchFamily="34" charset="-122"/>
                </a:rPr>
                <a:t>001</a:t>
              </a:r>
              <a:endParaRPr lang="en-US" altLang="zh-CN" sz="1500" b="1" dirty="0">
                <a:solidFill>
                  <a:srgbClr val="C00000"/>
                </a:solidFill>
                <a:latin typeface="微软雅黑" pitchFamily="34" charset="-122"/>
                <a:ea typeface="微软雅黑"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itchFamily="34" charset="-122"/>
                  <a:ea typeface="微软雅黑" pitchFamily="34" charset="-122"/>
                </a:rPr>
                <a:t>R</a:t>
              </a:r>
              <a:r>
                <a:rPr lang="en-US" altLang="zh-CN" sz="1500" b="1" dirty="0" smtClean="0">
                  <a:solidFill>
                    <a:srgbClr val="CC00CC"/>
                  </a:solidFill>
                  <a:latin typeface="微软雅黑" pitchFamily="34" charset="-122"/>
                  <a:ea typeface="微软雅黑" pitchFamily="34" charset="-122"/>
                </a:rPr>
                <a:t>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余数</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，作为 </a:t>
              </a:r>
              <a:r>
                <a:rPr lang="en-US" altLang="zh-CN" sz="1500" b="1" dirty="0">
                  <a:solidFill>
                    <a:srgbClr val="CC00CC"/>
                  </a:solidFill>
                  <a:latin typeface="微软雅黑" pitchFamily="34" charset="-122"/>
                  <a:ea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Q</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商</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itchFamily="34" charset="-122"/>
                <a:ea typeface="微软雅黑" pitchFamily="34" charset="-122"/>
              </a:rPr>
              <a:t>原始数据 </a:t>
            </a:r>
            <a:r>
              <a:rPr lang="en-US" altLang="zh-CN" b="1" i="1" dirty="0">
                <a:solidFill>
                  <a:schemeClr val="tx1"/>
                </a:solidFill>
                <a:latin typeface="微软雅黑" pitchFamily="34" charset="-122"/>
                <a:ea typeface="微软雅黑" pitchFamily="34" charset="-122"/>
              </a:rPr>
              <a:t>M</a:t>
            </a:r>
            <a:r>
              <a:rPr lang="en-US" altLang="zh-CN" b="1" dirty="0">
                <a:solidFill>
                  <a:schemeClr val="tx1"/>
                </a:solidFill>
                <a:latin typeface="微软雅黑" pitchFamily="34" charset="-122"/>
                <a:ea typeface="微软雅黑" pitchFamily="34" charset="-122"/>
              </a:rPr>
              <a:t> = 101001</a:t>
            </a:r>
          </a:p>
          <a:p>
            <a:pPr>
              <a:lnSpc>
                <a:spcPct val="120000"/>
              </a:lnSpc>
            </a:pPr>
            <a:r>
              <a:rPr lang="zh-CN" altLang="en-US" b="1" dirty="0">
                <a:solidFill>
                  <a:schemeClr val="tx1"/>
                </a:solidFill>
                <a:latin typeface="微软雅黑" pitchFamily="34" charset="-122"/>
                <a:ea typeface="微软雅黑" pitchFamily="34" charset="-122"/>
              </a:rPr>
              <a:t>除数 </a:t>
            </a:r>
            <a:r>
              <a:rPr lang="en-US" altLang="zh-CN" b="1" i="1" dirty="0">
                <a:solidFill>
                  <a:schemeClr val="tx1"/>
                </a:solidFill>
                <a:latin typeface="微软雅黑" pitchFamily="34" charset="-122"/>
                <a:ea typeface="微软雅黑" pitchFamily="34" charset="-122"/>
              </a:rPr>
              <a:t>P</a:t>
            </a:r>
            <a:r>
              <a:rPr lang="en-US" altLang="zh-CN" b="1" dirty="0">
                <a:solidFill>
                  <a:schemeClr val="tx1"/>
                </a:solidFill>
                <a:latin typeface="微软雅黑" pitchFamily="34" charset="-122"/>
                <a:ea typeface="微软雅黑" pitchFamily="34" charset="-122"/>
              </a:rPr>
              <a:t> = 1101</a:t>
            </a:r>
          </a:p>
          <a:p>
            <a:pPr>
              <a:lnSpc>
                <a:spcPct val="120000"/>
              </a:lnSpc>
            </a:pP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得到：</a:t>
            </a: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发送数据 </a:t>
            </a:r>
            <a:r>
              <a:rPr lang="en-US" altLang="zh-CN" b="1" dirty="0">
                <a:solidFill>
                  <a:schemeClr val="tx1"/>
                </a:solidFill>
                <a:latin typeface="微软雅黑" pitchFamily="34" charset="-122"/>
                <a:ea typeface="微软雅黑" pitchFamily="34" charset="-122"/>
              </a:rPr>
              <a:t>= 101001</a:t>
            </a:r>
            <a:r>
              <a:rPr lang="en-US" altLang="zh-CN" b="1" dirty="0">
                <a:solidFill>
                  <a:srgbClr val="FF0000"/>
                </a:solidFill>
                <a:latin typeface="微软雅黑" pitchFamily="34" charset="-122"/>
                <a:ea typeface="微软雅黑" pitchFamily="34" charset="-122"/>
              </a:rPr>
              <a:t>001</a:t>
            </a:r>
            <a:endParaRPr lang="zh-CN" altLang="en-US" b="1" dirty="0">
              <a:solidFill>
                <a:srgbClr val="FF0000"/>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23</a:t>
            </a:fld>
            <a:endParaRPr lang="zh-CN" altLang="en-US" dirty="0"/>
          </a:p>
        </p:txBody>
      </p:sp>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itchFamily="34" charset="-122"/>
                <a:ea typeface="微软雅黑" pitchFamily="34" charset="-122"/>
              </a:rPr>
              <a:t>帧检验序列 </a:t>
            </a:r>
            <a:r>
              <a:rPr lang="en-US" altLang="zh-CN" sz="2000" b="1" dirty="0" smtClean="0">
                <a:latin typeface="微软雅黑" pitchFamily="34" charset="-122"/>
                <a:ea typeface="微软雅黑" pitchFamily="34" charset="-122"/>
              </a:rPr>
              <a:t>FCS</a:t>
            </a:r>
            <a:endParaRPr lang="zh-CN" altLang="en-US" sz="2000" b="1" dirty="0">
              <a:latin typeface="微软雅黑" pitchFamily="34" charset="-122"/>
              <a:ea typeface="微软雅黑"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在数据后面添加上的冗余码称为</a:t>
            </a:r>
            <a:r>
              <a:rPr lang="zh-CN" altLang="en-US" sz="2000" b="1" dirty="0" smtClean="0">
                <a:solidFill>
                  <a:srgbClr val="C00000"/>
                </a:solidFill>
                <a:latin typeface="微软雅黑" pitchFamily="34" charset="-122"/>
                <a:ea typeface="微软雅黑" pitchFamily="34" charset="-122"/>
              </a:rPr>
              <a:t>帧检验序列 </a:t>
            </a:r>
            <a:r>
              <a:rPr lang="en-US" altLang="zh-CN" sz="2000" b="1" dirty="0" smtClean="0">
                <a:solidFill>
                  <a:srgbClr val="C00000"/>
                </a:solidFill>
                <a:latin typeface="微软雅黑" pitchFamily="34" charset="-122"/>
                <a:ea typeface="微软雅黑" pitchFamily="34" charset="-122"/>
              </a:rPr>
              <a:t>FCS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Frame Check Sequence)</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和帧检验序列 </a:t>
            </a:r>
            <a:r>
              <a:rPr lang="en-US" altLang="zh-CN" sz="2000" b="1" dirty="0">
                <a:latin typeface="微软雅黑" pitchFamily="34" charset="-122"/>
                <a:ea typeface="微软雅黑" pitchFamily="34" charset="-122"/>
              </a:rPr>
              <a:t>FCS </a:t>
            </a:r>
            <a:r>
              <a:rPr lang="zh-CN" altLang="en-US" sz="2000" b="1" dirty="0">
                <a:solidFill>
                  <a:srgbClr val="C00000"/>
                </a:solidFill>
                <a:latin typeface="微软雅黑" pitchFamily="34" charset="-122"/>
                <a:ea typeface="微软雅黑" pitchFamily="34" charset="-122"/>
              </a:rPr>
              <a:t>并不等同。</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是一种常用的检错方法，而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是添加在数据后面的冗余码。</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可以用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这种方法得出，但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并非用来获得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的唯一方法。 </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24</a:t>
            </a:fld>
            <a:endParaRPr lang="zh-CN" altLang="en-US" dirty="0"/>
          </a:p>
        </p:txBody>
      </p:sp>
    </p:spTree>
    <p:extLst>
      <p:ext uri="{BB962C8B-B14F-4D97-AF65-F5344CB8AC3E}">
        <p14:creationId xmlns:p14="http://schemas.microsoft.com/office/powerpoint/2010/main" val="36097680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广泛</a:t>
            </a:r>
            <a:r>
              <a:rPr lang="zh-CN" altLang="en-US" sz="2000" b="1" dirty="0">
                <a:latin typeface="微软雅黑" pitchFamily="34" charset="-122"/>
                <a:ea typeface="微软雅黑" pitchFamily="34" charset="-122"/>
              </a:rPr>
              <a:t>使用的生成多项式</a:t>
            </a:r>
            <a:r>
              <a:rPr lang="en-US" altLang="zh-CN" sz="2000" b="1" dirty="0">
                <a:latin typeface="微软雅黑" pitchFamily="34" charset="-122"/>
                <a:ea typeface="微软雅黑" pitchFamily="34" charset="-122"/>
              </a:rPr>
              <a:t>P(X)</a:t>
            </a:r>
            <a:endParaRPr lang="zh-CN" altLang="en-US" sz="2000" b="1" dirty="0">
              <a:latin typeface="微软雅黑" pitchFamily="34" charset="-122"/>
              <a:ea typeface="微软雅黑"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25</a:t>
            </a:fld>
            <a:endParaRPr lang="zh-CN" altLang="en-US" dirty="0"/>
          </a:p>
        </p:txBody>
      </p:sp>
    </p:spTree>
    <p:extLst>
      <p:ext uri="{BB962C8B-B14F-4D97-AF65-F5344CB8AC3E}">
        <p14:creationId xmlns:p14="http://schemas.microsoft.com/office/powerpoint/2010/main" val="32135202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smtClean="0">
                <a:solidFill>
                  <a:srgbClr val="C00000"/>
                </a:solidFill>
                <a:latin typeface="微软雅黑" pitchFamily="34" charset="-122"/>
                <a:ea typeface="微软雅黑" pitchFamily="34" charset="-122"/>
              </a:rPr>
              <a:t>注意</a:t>
            </a:r>
            <a:endParaRPr lang="zh-CN" altLang="en-US" sz="2000" b="1" dirty="0">
              <a:solidFill>
                <a:srgbClr val="C00000"/>
              </a:solidFill>
              <a:latin typeface="微软雅黑" pitchFamily="34" charset="-122"/>
              <a:ea typeface="微软雅黑" pitchFamily="34" charset="-122"/>
            </a:endParaRP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仅用循环冗余检验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差错检测技术只能做到</a:t>
            </a:r>
            <a:r>
              <a:rPr lang="zh-CN" altLang="en-US" sz="2000" b="1" dirty="0">
                <a:solidFill>
                  <a:srgbClr val="0000FF"/>
                </a:solidFill>
                <a:latin typeface="微软雅黑" pitchFamily="34" charset="-122"/>
                <a:ea typeface="微软雅黑" pitchFamily="34" charset="-122"/>
              </a:rPr>
              <a:t>无差错接受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“凡是接受的帧（即不包括丢弃的帧），我们都能以非常接近于 </a:t>
            </a:r>
            <a:r>
              <a:rPr lang="en-US" altLang="zh-CN" sz="2000" b="1" dirty="0">
                <a:solidFill>
                  <a:srgbClr val="0000FF"/>
                </a:solidFill>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的概率认为这些帧在传输过程中没有产生差错”。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凡是接收端数据链路层接受的帧均无差错</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26</a:t>
            </a:fld>
            <a:endParaRPr lang="zh-CN" altLang="en-US" dirty="0"/>
          </a:p>
        </p:txBody>
      </p:sp>
    </p:spTree>
    <p:extLst>
      <p:ext uri="{BB962C8B-B14F-4D97-AF65-F5344CB8AC3E}">
        <p14:creationId xmlns:p14="http://schemas.microsoft.com/office/powerpoint/2010/main" val="19180695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itchFamily="34" charset="-122"/>
                <a:ea typeface="微软雅黑" pitchFamily="34" charset="-122"/>
              </a:rPr>
              <a:t>注意：</a:t>
            </a:r>
            <a:r>
              <a:rPr lang="zh-CN" altLang="en-US" sz="2000" b="1" dirty="0">
                <a:latin typeface="微软雅黑" pitchFamily="34" charset="-122"/>
                <a:ea typeface="微软雅黑" pitchFamily="34" charset="-122"/>
              </a:rPr>
              <a:t>“无比特差错”与</a:t>
            </a:r>
            <a:r>
              <a:rPr lang="zh-CN" altLang="en-US" sz="2000" b="1" dirty="0" smtClean="0">
                <a:latin typeface="微软雅黑" pitchFamily="34" charset="-122"/>
                <a:ea typeface="微软雅黑" pitchFamily="34" charset="-122"/>
              </a:rPr>
              <a:t>“无传输差错”是不同的</a:t>
            </a:r>
            <a:endParaRPr lang="zh-CN" altLang="en-US" sz="2000" b="1" dirty="0">
              <a:latin typeface="微软雅黑" pitchFamily="34" charset="-122"/>
              <a:ea typeface="微软雅黑" pitchFamily="34" charset="-122"/>
            </a:endParaRP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可靠传输：</a:t>
            </a:r>
            <a:r>
              <a:rPr lang="zh-CN" altLang="en-US" sz="2000" b="1" dirty="0">
                <a:latin typeface="微软雅黑" pitchFamily="34" charset="-122"/>
                <a:ea typeface="微软雅黑" pitchFamily="34" charset="-122"/>
              </a:rPr>
              <a:t>数据链路层的发送端发送什么，在接收端就收到什么。</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传输</a:t>
            </a:r>
            <a:r>
              <a:rPr lang="zh-CN" altLang="en-US" sz="2000" b="1" dirty="0">
                <a:solidFill>
                  <a:srgbClr val="0000FF"/>
                </a:solidFill>
                <a:latin typeface="微软雅黑" pitchFamily="34" charset="-122"/>
                <a:ea typeface="微软雅黑" pitchFamily="34" charset="-122"/>
              </a:rPr>
              <a:t>差错</a:t>
            </a:r>
            <a:r>
              <a:rPr lang="zh-CN" altLang="en-US" sz="2000" b="1" dirty="0">
                <a:latin typeface="微软雅黑" pitchFamily="34" charset="-122"/>
                <a:ea typeface="微软雅黑" pitchFamily="34" charset="-122"/>
              </a:rPr>
              <a:t>可分为两大类</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比特差错；</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传输差错：帧丢失、帧重复或帧失序等。</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数据链路层</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检验</a:t>
            </a:r>
            <a:r>
              <a:rPr lang="zh-CN" altLang="en-US" sz="2000" b="1" dirty="0">
                <a:latin typeface="微软雅黑" pitchFamily="34" charset="-122"/>
                <a:ea typeface="微软雅黑" pitchFamily="34" charset="-122"/>
              </a:rPr>
              <a:t>，能够实现无比特差错的传输，但这还不是可靠传输</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要做到可靠</a:t>
            </a:r>
            <a:r>
              <a:rPr lang="zh-CN" altLang="en-US" sz="2000" b="1" dirty="0" smtClean="0">
                <a:solidFill>
                  <a:srgbClr val="0000FF"/>
                </a:solidFill>
                <a:latin typeface="微软雅黑" pitchFamily="34" charset="-122"/>
                <a:ea typeface="微软雅黑" pitchFamily="34" charset="-122"/>
              </a:rPr>
              <a:t>传输，还</a:t>
            </a:r>
            <a:r>
              <a:rPr lang="zh-CN" altLang="en-US" sz="2000" b="1" dirty="0" smtClean="0">
                <a:solidFill>
                  <a:srgbClr val="C00000"/>
                </a:solidFill>
                <a:latin typeface="微软雅黑" pitchFamily="34" charset="-122"/>
                <a:ea typeface="微软雅黑" pitchFamily="34" charset="-122"/>
              </a:rPr>
              <a:t>必须</a:t>
            </a:r>
            <a:r>
              <a:rPr lang="zh-CN" altLang="en-US" sz="2000" b="1" dirty="0">
                <a:solidFill>
                  <a:srgbClr val="C00000"/>
                </a:solidFill>
                <a:latin typeface="微软雅黑" pitchFamily="34" charset="-122"/>
                <a:ea typeface="微软雅黑" pitchFamily="34" charset="-122"/>
              </a:rPr>
              <a:t>再加上</a:t>
            </a:r>
            <a:r>
              <a:rPr lang="zh-CN" altLang="en-US" sz="2000" b="1" dirty="0">
                <a:solidFill>
                  <a:srgbClr val="0000FF"/>
                </a:solidFill>
                <a:latin typeface="微软雅黑" pitchFamily="34" charset="-122"/>
                <a:ea typeface="微软雅黑" pitchFamily="34" charset="-122"/>
              </a:rPr>
              <a:t>帧编号、确认和</a:t>
            </a:r>
            <a:r>
              <a:rPr lang="zh-CN" altLang="en-US" sz="2000" b="1" dirty="0" smtClean="0">
                <a:solidFill>
                  <a:srgbClr val="0000FF"/>
                </a:solidFill>
                <a:latin typeface="微软雅黑" pitchFamily="34" charset="-122"/>
                <a:ea typeface="微软雅黑" pitchFamily="34" charset="-122"/>
              </a:rPr>
              <a:t>重传等机制。 </a:t>
            </a:r>
            <a:endParaRPr lang="zh-CN" altLang="en-US" sz="2000" b="1" dirty="0">
              <a:solidFill>
                <a:srgbClr val="0000FF"/>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27</a:t>
            </a:fld>
            <a:endParaRPr lang="zh-CN" altLang="en-US" dirty="0"/>
          </a:p>
        </p:txBody>
      </p:sp>
    </p:spTree>
    <p:extLst>
      <p:ext uri="{BB962C8B-B14F-4D97-AF65-F5344CB8AC3E}">
        <p14:creationId xmlns:p14="http://schemas.microsoft.com/office/powerpoint/2010/main" val="5691955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3.2.1 </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协议的特点</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3.2.2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协议的帧格式</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3.2.3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协议的工作状态</a:t>
            </a: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3.2</a:t>
            </a:r>
          </a:p>
          <a:p>
            <a:pPr eaLnBrk="0" hangingPunct="0"/>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endParaRPr lang="zh-CN" altLang="fr-FR"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28</a:t>
            </a:fld>
            <a:endParaRPr lang="zh-CN" altLang="en-US" dirty="0"/>
          </a:p>
        </p:txBody>
      </p:sp>
    </p:spTree>
    <p:extLst>
      <p:ext uri="{BB962C8B-B14F-4D97-AF65-F5344CB8AC3E}">
        <p14:creationId xmlns:p14="http://schemas.microsoft.com/office/powerpoint/2010/main" val="6835817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3.2.1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特点</a:t>
            </a:r>
            <a:endParaRPr lang="zh-CN" altLang="en-US" sz="2400" b="1" dirty="0">
              <a:solidFill>
                <a:schemeClr val="bg1"/>
              </a:solidFill>
              <a:latin typeface="微软雅黑" pitchFamily="34" charset="-122"/>
              <a:ea typeface="微软雅黑" pitchFamily="34" charset="-122"/>
            </a:endParaRP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对于点对点的链路，目前使用得最广泛的数据链路层协议是</a:t>
            </a:r>
            <a:r>
              <a:rPr lang="zh-CN" altLang="en-US" sz="2000" b="1" dirty="0">
                <a:solidFill>
                  <a:srgbClr val="C00000"/>
                </a:solidFill>
                <a:latin typeface="微软雅黑" pitchFamily="34" charset="-122"/>
                <a:ea typeface="微软雅黑" pitchFamily="34" charset="-122"/>
              </a:rPr>
              <a:t>点对点协议 </a:t>
            </a:r>
            <a:r>
              <a:rPr lang="en-US" altLang="zh-CN" sz="2000" b="1" dirty="0">
                <a:solidFill>
                  <a:srgbClr val="C00000"/>
                </a:solidFill>
                <a:latin typeface="微软雅黑" pitchFamily="34" charset="-122"/>
                <a:ea typeface="微软雅黑" pitchFamily="34" charset="-122"/>
              </a:rPr>
              <a:t>PPP</a:t>
            </a:r>
            <a:r>
              <a:rPr lang="en-US" altLang="zh-CN" sz="2000" b="1" dirty="0">
                <a:latin typeface="微软雅黑" pitchFamily="34" charset="-122"/>
                <a:ea typeface="微软雅黑" pitchFamily="34" charset="-122"/>
              </a:rPr>
              <a:t> (Point-to-Point Protocol)</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1994 </a:t>
            </a:r>
            <a:r>
              <a:rPr lang="zh-CN" altLang="en-US" sz="2000" b="1" dirty="0" smtClean="0">
                <a:latin typeface="微软雅黑" pitchFamily="34" charset="-122"/>
                <a:ea typeface="微软雅黑" pitchFamily="34" charset="-122"/>
              </a:rPr>
              <a:t>年</a:t>
            </a:r>
            <a:r>
              <a:rPr lang="zh-CN" altLang="en-US" sz="2000" b="1" dirty="0">
                <a:latin typeface="微软雅黑" pitchFamily="34" charset="-122"/>
                <a:ea typeface="微软雅黑" pitchFamily="34" charset="-122"/>
              </a:rPr>
              <a:t>就已成为互联网的正式</a:t>
            </a:r>
            <a:r>
              <a:rPr lang="zh-CN" altLang="en-US" sz="2000" b="1" dirty="0" smtClean="0">
                <a:latin typeface="微软雅黑" pitchFamily="34" charset="-122"/>
                <a:ea typeface="微软雅黑" pitchFamily="34" charset="-122"/>
              </a:rPr>
              <a:t>标准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RFC 1661, STD51]</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29</a:t>
            </a:fld>
            <a:endParaRPr lang="zh-CN" altLang="en-US" dirty="0"/>
          </a:p>
        </p:txBody>
      </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itchFamily="34" charset="-122"/>
                <a:ea typeface="微软雅黑" pitchFamily="34" charset="-122"/>
              </a:rPr>
              <a:t>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点对点信道的数据链路层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点对点</a:t>
            </a:r>
            <a:r>
              <a:rPr lang="zh-CN" altLang="en-US" sz="2000" b="1" dirty="0">
                <a:solidFill>
                  <a:schemeClr val="bg1"/>
                </a:solidFill>
                <a:latin typeface="微软雅黑" pitchFamily="34" charset="-122"/>
                <a:ea typeface="微软雅黑" pitchFamily="34" charset="-122"/>
              </a:rPr>
              <a:t>协议 </a:t>
            </a:r>
            <a:r>
              <a:rPr lang="en-US" altLang="zh-CN" sz="2000" b="1" dirty="0">
                <a:solidFill>
                  <a:schemeClr val="bg1"/>
                </a:solidFill>
                <a:latin typeface="微软雅黑" pitchFamily="34" charset="-122"/>
                <a:ea typeface="微软雅黑" pitchFamily="34" charset="-122"/>
              </a:rPr>
              <a:t>PPP</a:t>
            </a:r>
          </a:p>
          <a:p>
            <a:pPr eaLnBrk="0" hangingPunct="0">
              <a:lnSpc>
                <a:spcPts val="3800"/>
              </a:lnSpc>
            </a:pPr>
            <a:r>
              <a:rPr lang="en-US" altLang="zh-CN" sz="2000" b="1" dirty="0">
                <a:solidFill>
                  <a:schemeClr val="bg1"/>
                </a:solidFill>
                <a:latin typeface="微软雅黑" pitchFamily="34" charset="-122"/>
                <a:ea typeface="微软雅黑" pitchFamily="34" charset="-122"/>
              </a:rPr>
              <a:t>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广播信道的数据链路层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扩展</a:t>
            </a:r>
            <a:r>
              <a:rPr lang="zh-CN" altLang="en-US" sz="2000" b="1" dirty="0">
                <a:solidFill>
                  <a:schemeClr val="bg1"/>
                </a:solidFill>
                <a:latin typeface="微软雅黑" pitchFamily="34" charset="-122"/>
                <a:ea typeface="微软雅黑" pitchFamily="34" charset="-122"/>
              </a:rPr>
              <a:t>的以太网</a:t>
            </a:r>
          </a:p>
          <a:p>
            <a:pPr eaLnBrk="0" hangingPunct="0">
              <a:lnSpc>
                <a:spcPts val="3800"/>
              </a:lnSpc>
            </a:pPr>
            <a:r>
              <a:rPr lang="en-US" altLang="zh-CN" sz="2000" b="1" dirty="0">
                <a:solidFill>
                  <a:schemeClr val="bg1"/>
                </a:solidFill>
                <a:latin typeface="微软雅黑" pitchFamily="34" charset="-122"/>
                <a:ea typeface="微软雅黑" pitchFamily="34" charset="-122"/>
              </a:rPr>
              <a:t>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高速</a:t>
            </a:r>
            <a:r>
              <a:rPr lang="zh-CN" altLang="en-US" sz="2000" b="1" dirty="0">
                <a:solidFill>
                  <a:schemeClr val="bg1"/>
                </a:solidFill>
                <a:latin typeface="微软雅黑" pitchFamily="34" charset="-122"/>
                <a:ea typeface="微软雅黑" pitchFamily="34" charset="-122"/>
              </a:rPr>
              <a:t>以太网</a:t>
            </a:r>
          </a:p>
        </p:txBody>
      </p:sp>
      <p:sp>
        <p:nvSpPr>
          <p:cNvPr id="9" name="灯片编号占位符 8"/>
          <p:cNvSpPr>
            <a:spLocks noGrp="1"/>
          </p:cNvSpPr>
          <p:nvPr>
            <p:ph type="sldNum" sz="quarter" idx="12"/>
          </p:nvPr>
        </p:nvSpPr>
        <p:spPr/>
        <p:txBody>
          <a:bodyPr/>
          <a:lstStyle/>
          <a:p>
            <a:fld id="{C677F014-D201-41B6-B094-E79298D2872C}" type="slidenum">
              <a:rPr lang="zh-CN" altLang="en-US" smtClean="0"/>
              <a:pPr/>
              <a:t>3</a:t>
            </a:fld>
            <a:endParaRPr lang="zh-CN" altLang="en-US" dirty="0"/>
          </a:p>
        </p:txBody>
      </p:sp>
    </p:spTree>
    <p:extLst>
      <p:ext uri="{BB962C8B-B14F-4D97-AF65-F5344CB8AC3E}">
        <p14:creationId xmlns:p14="http://schemas.microsoft.com/office/powerpoint/2010/main" val="26917767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用户到 </a:t>
            </a:r>
            <a:r>
              <a:rPr lang="en-US" altLang="zh-CN" sz="2000" b="1" dirty="0">
                <a:solidFill>
                  <a:schemeClr val="bg1"/>
                </a:solidFill>
                <a:latin typeface="微软雅黑" pitchFamily="34" charset="-122"/>
                <a:ea typeface="微软雅黑" pitchFamily="34" charset="-122"/>
              </a:rPr>
              <a:t>ISP </a:t>
            </a:r>
            <a:r>
              <a:rPr lang="zh-CN" altLang="en-US" sz="2000" b="1" dirty="0">
                <a:solidFill>
                  <a:schemeClr val="bg1"/>
                </a:solidFill>
                <a:latin typeface="微软雅黑" pitchFamily="34" charset="-122"/>
                <a:ea typeface="微软雅黑" pitchFamily="34" charset="-122"/>
              </a:rPr>
              <a:t>的链路使用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 </a:t>
            </a:r>
            <a:endParaRPr lang="fr-FR" altLang="zh-CN" sz="2000" b="1" dirty="0">
              <a:solidFill>
                <a:schemeClr val="bg1"/>
              </a:solidFill>
              <a:latin typeface="微软雅黑" pitchFamily="34" charset="-122"/>
              <a:ea typeface="微软雅黑"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用</a:t>
                </a:r>
              </a:p>
              <a:p>
                <a:endParaRPr kumimoji="1" lang="zh-CN" altLang="en-US"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户</a:t>
                </a: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itchFamily="34" charset="-122"/>
                    <a:ea typeface="微软雅黑" pitchFamily="34" charset="-122"/>
                  </a:rPr>
                  <a:t>至互联网</a:t>
                </a:r>
                <a:endParaRPr kumimoji="1" lang="zh-CN" altLang="en-US" sz="1400" b="1" dirty="0">
                  <a:latin typeface="微软雅黑" pitchFamily="34" charset="-122"/>
                  <a:ea typeface="微软雅黑"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itchFamily="34" charset="-122"/>
                    <a:ea typeface="微软雅黑" pitchFamily="34" charset="-122"/>
                  </a:rPr>
                  <a:t>已</a:t>
                </a:r>
                <a:r>
                  <a:rPr kumimoji="1" lang="zh-CN" altLang="en-US" sz="1200" b="1" dirty="0" smtClean="0">
                    <a:solidFill>
                      <a:sysClr val="windowText" lastClr="000000"/>
                    </a:solidFill>
                    <a:latin typeface="微软雅黑" pitchFamily="34" charset="-122"/>
                    <a:ea typeface="微软雅黑" pitchFamily="34" charset="-122"/>
                  </a:rPr>
                  <a:t>向互联网管理机构申请</a:t>
                </a:r>
                <a:r>
                  <a:rPr kumimoji="1" lang="zh-CN" altLang="en-US" sz="1200" b="1" dirty="0">
                    <a:solidFill>
                      <a:sysClr val="windowText" lastClr="000000"/>
                    </a:solidFill>
                    <a:latin typeface="微软雅黑" pitchFamily="34" charset="-122"/>
                    <a:ea typeface="微软雅黑" pitchFamily="34" charset="-122"/>
                  </a:rPr>
                  <a:t>到一</a:t>
                </a:r>
                <a:r>
                  <a:rPr kumimoji="1" lang="zh-CN" altLang="en-US" sz="1200" b="1" dirty="0" smtClean="0">
                    <a:solidFill>
                      <a:sysClr val="windowText" lastClr="000000"/>
                    </a:solidFill>
                    <a:latin typeface="微软雅黑" pitchFamily="34" charset="-122"/>
                    <a:ea typeface="微软雅黑" pitchFamily="34" charset="-122"/>
                  </a:rPr>
                  <a:t>批</a:t>
                </a:r>
                <a:endParaRPr kumimoji="1" lang="en-US" altLang="zh-CN" sz="1200" b="1" dirty="0" smtClean="0">
                  <a:solidFill>
                    <a:sysClr val="windowText" lastClr="000000"/>
                  </a:solidFill>
                  <a:latin typeface="微软雅黑" pitchFamily="34" charset="-122"/>
                  <a:ea typeface="微软雅黑" pitchFamily="34" charset="-122"/>
                </a:endParaRPr>
              </a:p>
              <a:p>
                <a:pPr algn="ctr"/>
                <a:r>
                  <a:rPr kumimoji="1" lang="en-US" altLang="zh-CN" sz="1200" b="1" dirty="0" smtClean="0">
                    <a:solidFill>
                      <a:sysClr val="windowText" lastClr="000000"/>
                    </a:solidFill>
                    <a:latin typeface="微软雅黑" pitchFamily="34" charset="-122"/>
                    <a:ea typeface="微软雅黑" pitchFamily="34" charset="-122"/>
                  </a:rPr>
                  <a:t> IP </a:t>
                </a:r>
                <a:r>
                  <a:rPr kumimoji="1" lang="zh-CN" altLang="en-US" sz="1200" b="1" dirty="0">
                    <a:solidFill>
                      <a:sysClr val="windowText" lastClr="000000"/>
                    </a:solidFill>
                    <a:latin typeface="微软雅黑" pitchFamily="34" charset="-122"/>
                    <a:ea typeface="微软雅黑" pitchFamily="34" charset="-122"/>
                  </a:rPr>
                  <a:t>地址</a:t>
                </a: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itchFamily="34" charset="-122"/>
                    <a:ea typeface="微软雅黑" pitchFamily="34" charset="-122"/>
                  </a:rPr>
                  <a:t>ISP</a:t>
                </a:r>
              </a:p>
            </p:txBody>
          </p:sp>
          <p:sp>
            <p:nvSpPr>
              <p:cNvPr id="38"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itchFamily="34" charset="-122"/>
                    <a:ea typeface="微软雅黑" pitchFamily="34" charset="-122"/>
                  </a:rPr>
                  <a:t>PPP </a:t>
                </a:r>
                <a:r>
                  <a:rPr kumimoji="1" lang="zh-CN" altLang="en-US" sz="1400" b="1" dirty="0">
                    <a:solidFill>
                      <a:srgbClr val="C00000"/>
                    </a:solidFill>
                    <a:latin typeface="微软雅黑" pitchFamily="34" charset="-122"/>
                    <a:ea typeface="微软雅黑"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灯片编号占位符 1"/>
          <p:cNvSpPr>
            <a:spLocks noGrp="1"/>
          </p:cNvSpPr>
          <p:nvPr>
            <p:ph type="sldNum" sz="quarter" idx="12"/>
          </p:nvPr>
        </p:nvSpPr>
        <p:spPr/>
        <p:txBody>
          <a:bodyPr/>
          <a:lstStyle/>
          <a:p>
            <a:fld id="{C677F014-D201-41B6-B094-E79298D2872C}" type="slidenum">
              <a:rPr lang="zh-CN" altLang="en-US" smtClean="0"/>
              <a:pPr/>
              <a:t>30</a:t>
            </a:fld>
            <a:endParaRPr lang="zh-CN" altLang="en-US" dirty="0"/>
          </a:p>
        </p:txBody>
      </p:sp>
    </p:spTree>
    <p:extLst>
      <p:ext uri="{BB962C8B-B14F-4D97-AF65-F5344CB8AC3E}">
        <p14:creationId xmlns:p14="http://schemas.microsoft.com/office/powerpoint/2010/main" val="93360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，简单 </a:t>
            </a:r>
            <a:r>
              <a:rPr lang="en-US" altLang="zh-CN" sz="2000" b="1"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首要要求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必须规定特殊的字符作为帧定界符。</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，透明性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必须保证数据传输的透明性。</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4</a:t>
            </a:r>
            <a:r>
              <a:rPr lang="zh-CN" altLang="en-US" sz="2000" b="1" dirty="0" smtClean="0">
                <a:latin typeface="微软雅黑" pitchFamily="34" charset="-122"/>
                <a:ea typeface="微软雅黑" pitchFamily="34" charset="-122"/>
              </a:rPr>
              <a:t>，多种</a:t>
            </a:r>
            <a:r>
              <a:rPr lang="zh-CN" altLang="en-US" sz="2000" b="1" dirty="0">
                <a:latin typeface="微软雅黑" pitchFamily="34" charset="-122"/>
                <a:ea typeface="微软雅黑" pitchFamily="34" charset="-122"/>
              </a:rPr>
              <a:t>网络层协议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能够在同一条物理链路上同时支持多种网络层协议。</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5</a:t>
            </a:r>
            <a:r>
              <a:rPr lang="zh-CN" altLang="en-US" sz="2000" b="1" dirty="0" smtClean="0">
                <a:latin typeface="微软雅黑" pitchFamily="34" charset="-122"/>
                <a:ea typeface="微软雅黑" pitchFamily="34" charset="-122"/>
              </a:rPr>
              <a:t>，多种</a:t>
            </a:r>
            <a:r>
              <a:rPr lang="zh-CN" altLang="en-US" sz="2000" b="1" dirty="0">
                <a:latin typeface="微软雅黑" pitchFamily="34" charset="-122"/>
                <a:ea typeface="微软雅黑" pitchFamily="34" charset="-122"/>
              </a:rPr>
              <a:t>类型链路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能够在多种类型的链路上运行。</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6</a:t>
            </a:r>
            <a:r>
              <a:rPr lang="zh-CN" altLang="en-US" sz="2000" b="1" dirty="0" smtClean="0">
                <a:latin typeface="微软雅黑" pitchFamily="34" charset="-122"/>
                <a:ea typeface="微软雅黑" pitchFamily="34" charset="-122"/>
              </a:rPr>
              <a:t>，差错检测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能够对接收端收到的帧进行检测，并立即丢弃有差错的帧。</a:t>
            </a: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a:t>
            </a:r>
            <a:r>
              <a:rPr lang="zh-CN" altLang="en-US" sz="2000" b="1" dirty="0" smtClean="0">
                <a:solidFill>
                  <a:schemeClr val="bg1"/>
                </a:solidFill>
                <a:latin typeface="微软雅黑" pitchFamily="34" charset="-122"/>
                <a:ea typeface="微软雅黑" pitchFamily="34" charset="-122"/>
              </a:rPr>
              <a:t>需求</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31</a:t>
            </a:fld>
            <a:endParaRPr lang="zh-CN" altLang="en-US" dirty="0"/>
          </a:p>
        </p:txBody>
      </p:sp>
    </p:spTree>
    <p:extLst>
      <p:ext uri="{BB962C8B-B14F-4D97-AF65-F5344CB8AC3E}">
        <p14:creationId xmlns:p14="http://schemas.microsoft.com/office/powerpoint/2010/main" val="1063549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7</a:t>
            </a:r>
            <a:r>
              <a:rPr lang="zh-CN" altLang="en-US" sz="2000" b="1" dirty="0" smtClean="0">
                <a:latin typeface="微软雅黑" pitchFamily="34" charset="-122"/>
                <a:ea typeface="微软雅黑" pitchFamily="34" charset="-122"/>
              </a:rPr>
              <a:t>，检测</a:t>
            </a:r>
            <a:r>
              <a:rPr lang="zh-CN" altLang="en-US" sz="2000" b="1" dirty="0">
                <a:latin typeface="微软雅黑" pitchFamily="34" charset="-122"/>
                <a:ea typeface="微软雅黑" pitchFamily="34" charset="-122"/>
              </a:rPr>
              <a:t>连接状态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能够及时自动检测出链路是否处于正常工作状态。</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8</a:t>
            </a:r>
            <a:r>
              <a:rPr lang="zh-CN" altLang="en-US" sz="2000" b="1" dirty="0" smtClean="0">
                <a:latin typeface="微软雅黑" pitchFamily="34" charset="-122"/>
                <a:ea typeface="微软雅黑" pitchFamily="34" charset="-122"/>
              </a:rPr>
              <a:t>，最大</a:t>
            </a:r>
            <a:r>
              <a:rPr lang="zh-CN" altLang="en-US" sz="2000" b="1" dirty="0">
                <a:latin typeface="微软雅黑" pitchFamily="34" charset="-122"/>
                <a:ea typeface="微软雅黑" pitchFamily="34" charset="-122"/>
              </a:rPr>
              <a:t>传送单元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必须对每一种类型的点对点链路设置最大传送单元  </a:t>
            </a:r>
            <a:r>
              <a:rPr lang="en-US" altLang="zh-CN" sz="2000" b="1" dirty="0">
                <a:latin typeface="微软雅黑" pitchFamily="34" charset="-122"/>
                <a:ea typeface="微软雅黑" pitchFamily="34" charset="-122"/>
              </a:rPr>
              <a:t>MTU </a:t>
            </a:r>
            <a:r>
              <a:rPr lang="zh-CN" altLang="en-US" sz="2000" b="1" dirty="0">
                <a:latin typeface="微软雅黑" pitchFamily="34" charset="-122"/>
                <a:ea typeface="微软雅黑" pitchFamily="34" charset="-122"/>
              </a:rPr>
              <a:t>的标准默认值，促进各种实现之间的互操作性。</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9</a:t>
            </a:r>
            <a:r>
              <a:rPr lang="zh-CN" altLang="en-US" sz="2000" b="1" dirty="0" smtClean="0">
                <a:latin typeface="微软雅黑" pitchFamily="34" charset="-122"/>
                <a:ea typeface="微软雅黑" pitchFamily="34" charset="-122"/>
              </a:rPr>
              <a:t>，网络层</a:t>
            </a:r>
            <a:r>
              <a:rPr lang="zh-CN" altLang="en-US" sz="2000" b="1" dirty="0">
                <a:latin typeface="微软雅黑" pitchFamily="34" charset="-122"/>
                <a:ea typeface="微软雅黑" pitchFamily="34" charset="-122"/>
              </a:rPr>
              <a:t>地址协商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必须提供一种机制使通信的两个网络层实体能够通过协商知道或能够配置彼此的网络层地址。</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，数据压缩</a:t>
            </a:r>
            <a:r>
              <a:rPr lang="zh-CN" altLang="en-US" sz="2000" b="1" dirty="0">
                <a:latin typeface="微软雅黑" pitchFamily="34" charset="-122"/>
                <a:ea typeface="微软雅黑" pitchFamily="34" charset="-122"/>
              </a:rPr>
              <a:t>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必须提供一种方法来协商使用数据压缩算法。</a:t>
            </a: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协议应满足的需求（续</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32</a:t>
            </a:fld>
            <a:endParaRPr lang="zh-CN" altLang="en-US" dirty="0"/>
          </a:p>
        </p:txBody>
      </p:sp>
    </p:spTree>
    <p:extLst>
      <p:ext uri="{BB962C8B-B14F-4D97-AF65-F5344CB8AC3E}">
        <p14:creationId xmlns:p14="http://schemas.microsoft.com/office/powerpoint/2010/main" val="1680873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三</a:t>
            </a:r>
            <a:r>
              <a:rPr lang="zh-CN" altLang="en-US" sz="2000" b="1" dirty="0">
                <a:latin typeface="微软雅黑" pitchFamily="34" charset="-122"/>
                <a:ea typeface="微软雅黑" pitchFamily="34" charset="-122"/>
              </a:rPr>
              <a:t>个组成部分：</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a:t>
            </a:r>
            <a:r>
              <a:rPr lang="zh-CN" altLang="en-US" sz="2000" b="1" dirty="0">
                <a:solidFill>
                  <a:srgbClr val="C00000"/>
                </a:solidFill>
                <a:latin typeface="微软雅黑" pitchFamily="34" charset="-122"/>
                <a:ea typeface="微软雅黑" pitchFamily="34" charset="-122"/>
              </a:rPr>
              <a:t>封装</a:t>
            </a:r>
            <a:r>
              <a:rPr lang="zh-CN" altLang="en-US" sz="2000" b="1" dirty="0">
                <a:latin typeface="微软雅黑" pitchFamily="34" charset="-122"/>
                <a:ea typeface="微软雅黑" pitchFamily="34" charset="-122"/>
              </a:rPr>
              <a:t>到串行链路的方法。</a:t>
            </a:r>
          </a:p>
          <a:p>
            <a:pPr marL="598488" lvl="1"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一个</a:t>
            </a:r>
            <a:r>
              <a:rPr lang="zh-CN" altLang="en-US" sz="2000" b="1" dirty="0" smtClean="0">
                <a:solidFill>
                  <a:srgbClr val="C00000"/>
                </a:solidFill>
                <a:latin typeface="微软雅黑" pitchFamily="34" charset="-122"/>
                <a:ea typeface="微软雅黑" pitchFamily="34" charset="-122"/>
              </a:rPr>
              <a:t>链路控制</a:t>
            </a:r>
            <a:r>
              <a:rPr lang="zh-CN" altLang="en-US" sz="2000" b="1" dirty="0">
                <a:solidFill>
                  <a:srgbClr val="C00000"/>
                </a:solidFill>
                <a:latin typeface="微软雅黑" pitchFamily="34" charset="-122"/>
                <a:ea typeface="微软雅黑" pitchFamily="34" charset="-122"/>
              </a:rPr>
              <a:t>协议 </a:t>
            </a:r>
            <a:r>
              <a:rPr lang="en-US" altLang="zh-CN" sz="2000" b="1" dirty="0">
                <a:solidFill>
                  <a:srgbClr val="C00000"/>
                </a:solidFill>
                <a:latin typeface="微软雅黑" pitchFamily="34" charset="-122"/>
                <a:ea typeface="微软雅黑" pitchFamily="34" charset="-122"/>
              </a:rPr>
              <a:t>LCP </a:t>
            </a:r>
            <a:r>
              <a:rPr lang="en-US" altLang="zh-CN" sz="2000" b="1" dirty="0">
                <a:latin typeface="微软雅黑" pitchFamily="34" charset="-122"/>
                <a:ea typeface="微软雅黑" pitchFamily="34" charset="-122"/>
              </a:rPr>
              <a:t>(Link Control Protocol)</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一套</a:t>
            </a:r>
            <a:r>
              <a:rPr lang="zh-CN" altLang="en-US" sz="2000" b="1" dirty="0">
                <a:solidFill>
                  <a:srgbClr val="C00000"/>
                </a:solidFill>
                <a:latin typeface="微软雅黑" pitchFamily="34" charset="-122"/>
                <a:ea typeface="微软雅黑" pitchFamily="34" charset="-122"/>
              </a:rPr>
              <a:t>网络控制协议 </a:t>
            </a:r>
            <a:r>
              <a:rPr lang="en-US" altLang="zh-CN" sz="2000" b="1" dirty="0">
                <a:solidFill>
                  <a:srgbClr val="C00000"/>
                </a:solidFill>
                <a:latin typeface="微软雅黑" pitchFamily="34" charset="-122"/>
                <a:ea typeface="微软雅黑" pitchFamily="34" charset="-122"/>
              </a:rPr>
              <a:t>NCP </a:t>
            </a:r>
            <a:r>
              <a:rPr lang="en-US" altLang="zh-CN" sz="2000" b="1" dirty="0">
                <a:latin typeface="微软雅黑" pitchFamily="34" charset="-122"/>
                <a:ea typeface="微软雅黑" pitchFamily="34" charset="-122"/>
              </a:rPr>
              <a:t>(Network Control Protocol)</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en-US" altLang="zh-CN" sz="2000" b="1" dirty="0" smtClean="0">
                <a:solidFill>
                  <a:schemeClr val="bg1"/>
                </a:solidFill>
                <a:latin typeface="微软雅黑" pitchFamily="34" charset="-122"/>
                <a:ea typeface="微软雅黑" pitchFamily="34" charset="-122"/>
              </a:rPr>
              <a:t>PPP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的组成</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33</a:t>
            </a:fld>
            <a:endParaRPr lang="zh-CN" altLang="en-US" dirty="0"/>
          </a:p>
        </p:txBody>
      </p:sp>
    </p:spTree>
    <p:extLst>
      <p:ext uri="{BB962C8B-B14F-4D97-AF65-F5344CB8AC3E}">
        <p14:creationId xmlns:p14="http://schemas.microsoft.com/office/powerpoint/2010/main" val="1360052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3.2.2   PPP </a:t>
            </a:r>
            <a:r>
              <a:rPr lang="zh-CN" altLang="en-US" sz="2400" b="1" dirty="0">
                <a:solidFill>
                  <a:schemeClr val="bg1"/>
                </a:solidFill>
                <a:latin typeface="微软雅黑" pitchFamily="34" charset="-122"/>
                <a:ea typeface="微软雅黑" pitchFamily="34" charset="-122"/>
              </a:rPr>
              <a:t>协议的帧格式</a:t>
            </a:r>
          </a:p>
        </p:txBody>
      </p:sp>
      <p:sp>
        <p:nvSpPr>
          <p:cNvPr id="5" name="圆角矩形 4"/>
          <p:cNvSpPr/>
          <p:nvPr/>
        </p:nvSpPr>
        <p:spPr>
          <a:xfrm>
            <a:off x="502920" y="1094781"/>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smtClean="0">
                <a:solidFill>
                  <a:srgbClr val="0000FF"/>
                </a:solidFill>
                <a:latin typeface="微软雅黑" pitchFamily="34" charset="-122"/>
                <a:ea typeface="微软雅黑" pitchFamily="34" charset="-122"/>
              </a:rPr>
              <a:t>可变长度，不</a:t>
            </a:r>
            <a:r>
              <a:rPr kumimoji="1" lang="zh-CN" altLang="en-US" sz="1400" b="1" dirty="0">
                <a:solidFill>
                  <a:srgbClr val="0000FF"/>
                </a:solidFill>
                <a:latin typeface="微软雅黑" pitchFamily="34" charset="-122"/>
                <a:ea typeface="微软雅黑" pitchFamily="34" charset="-122"/>
              </a:rPr>
              <a:t>超过 </a:t>
            </a:r>
            <a:r>
              <a:rPr kumimoji="1" lang="en-US" altLang="zh-CN" sz="1400" b="1" dirty="0">
                <a:solidFill>
                  <a:srgbClr val="0000FF"/>
                </a:solidFill>
                <a:latin typeface="微软雅黑" pitchFamily="34" charset="-122"/>
                <a:ea typeface="微软雅黑" pitchFamily="34" charset="-122"/>
              </a:rPr>
              <a:t>1500 </a:t>
            </a:r>
            <a:r>
              <a:rPr kumimoji="1" lang="zh-CN" altLang="en-US" sz="1400" b="1" dirty="0">
                <a:solidFill>
                  <a:srgbClr val="0000FF"/>
                </a:solidFill>
                <a:latin typeface="微软雅黑" pitchFamily="34" charset="-122"/>
                <a:ea typeface="微软雅黑" pitchFamily="34" charset="-122"/>
              </a:rPr>
              <a:t>字节</a:t>
            </a: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27" name="Text Box 17"/>
          <p:cNvSpPr txBox="1">
            <a:spLocks noChangeArrowheads="1"/>
          </p:cNvSpPr>
          <p:nvPr/>
        </p:nvSpPr>
        <p:spPr bwMode="auto">
          <a:xfrm>
            <a:off x="2760850" y="1975307"/>
            <a:ext cx="405880"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31" name="Text Box 19"/>
          <p:cNvSpPr txBox="1">
            <a:spLocks noChangeArrowheads="1"/>
          </p:cNvSpPr>
          <p:nvPr/>
        </p:nvSpPr>
        <p:spPr bwMode="auto">
          <a:xfrm>
            <a:off x="1893856" y="1794587"/>
            <a:ext cx="28565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32" name="Text Box 20"/>
          <p:cNvSpPr txBox="1">
            <a:spLocks noChangeArrowheads="1"/>
          </p:cNvSpPr>
          <p:nvPr/>
        </p:nvSpPr>
        <p:spPr bwMode="auto">
          <a:xfrm>
            <a:off x="2314321" y="1793375"/>
            <a:ext cx="319318"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33" name="Text Box 21"/>
          <p:cNvSpPr txBox="1">
            <a:spLocks noChangeArrowheads="1"/>
          </p:cNvSpPr>
          <p:nvPr/>
        </p:nvSpPr>
        <p:spPr bwMode="auto">
          <a:xfrm>
            <a:off x="2800108" y="1794587"/>
            <a:ext cx="30489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34" name="Text Box 22"/>
          <p:cNvSpPr txBox="1">
            <a:spLocks noChangeArrowheads="1"/>
          </p:cNvSpPr>
          <p:nvPr/>
        </p:nvSpPr>
        <p:spPr bwMode="auto">
          <a:xfrm>
            <a:off x="6709325" y="1898921"/>
            <a:ext cx="51328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35" name="Text Box 24"/>
          <p:cNvSpPr txBox="1">
            <a:spLocks noChangeArrowheads="1"/>
          </p:cNvSpPr>
          <p:nvPr/>
        </p:nvSpPr>
        <p:spPr bwMode="auto">
          <a:xfrm>
            <a:off x="7478161" y="1792067"/>
            <a:ext cx="28565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36" name="Text Box 25"/>
          <p:cNvSpPr txBox="1">
            <a:spLocks noChangeArrowheads="1"/>
          </p:cNvSpPr>
          <p:nvPr/>
        </p:nvSpPr>
        <p:spPr bwMode="auto">
          <a:xfrm>
            <a:off x="7428231" y="1975307"/>
            <a:ext cx="39786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headEnd/>
            <a:tailEnd/>
          </a:ln>
          <a:effectLst/>
          <a:ex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a:ex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40" name="AutoShape 34"/>
          <p:cNvSpPr>
            <a:spLocks/>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AutoShape 35"/>
          <p:cNvSpPr>
            <a:spLocks/>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headEnd/>
            <a:tailEnd/>
          </a:ln>
          <a:effectLst/>
          <a:ex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有一个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个字节的协议字段。其值</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0x0021</a:t>
            </a:r>
            <a:r>
              <a:rPr lang="zh-CN" altLang="en-US" sz="1400" b="1" dirty="0">
                <a:latin typeface="微软雅黑" pitchFamily="34" charset="-122"/>
                <a:ea typeface="微软雅黑" pitchFamily="34" charset="-122"/>
              </a:rPr>
              <a:t>，则信息字段就是 </a:t>
            </a: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endParaRPr lang="en-US" altLang="zh-CN" sz="1400" b="1" dirty="0">
              <a:latin typeface="微软雅黑" pitchFamily="34" charset="-122"/>
              <a:ea typeface="微软雅黑" pitchFamily="34" charset="-122"/>
            </a:endParaRP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0x8021</a:t>
            </a:r>
            <a:r>
              <a:rPr lang="zh-CN" altLang="en-US" sz="1400" b="1" dirty="0">
                <a:latin typeface="微软雅黑" pitchFamily="34" charset="-122"/>
                <a:ea typeface="微软雅黑" pitchFamily="34" charset="-122"/>
              </a:rPr>
              <a:t>，则信息字段是网络控制数据。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0xC021</a:t>
            </a:r>
            <a:r>
              <a:rPr lang="zh-CN" altLang="en-US" sz="1400" b="1" dirty="0">
                <a:latin typeface="微软雅黑" pitchFamily="34" charset="-122"/>
                <a:ea typeface="微软雅黑" pitchFamily="34" charset="-122"/>
              </a:rPr>
              <a:t>，则信息字段是 </a:t>
            </a: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链路控制数据。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0xC023</a:t>
            </a:r>
            <a:r>
              <a:rPr lang="zh-CN" altLang="en-US" sz="1400" b="1" dirty="0">
                <a:latin typeface="微软雅黑" pitchFamily="34" charset="-122"/>
                <a:ea typeface="微软雅黑" pitchFamily="34" charset="-122"/>
              </a:rPr>
              <a:t>，则信息字段是鉴别数据。</a:t>
            </a:r>
            <a:endParaRPr lang="en-US" altLang="zh-CN" sz="1400" b="1" dirty="0">
              <a:latin typeface="微软雅黑" pitchFamily="34" charset="-122"/>
              <a:ea typeface="微软雅黑"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34</a:t>
            </a:fld>
            <a:endParaRPr lang="zh-CN" altLang="en-US" dirty="0"/>
          </a:p>
        </p:txBody>
      </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首部：</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个字段</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标志字段 </a:t>
            </a:r>
            <a:r>
              <a:rPr lang="en-US" altLang="zh-CN" sz="2000" b="1" dirty="0" smtClean="0">
                <a:latin typeface="微软雅黑" pitchFamily="34" charset="-122"/>
                <a:ea typeface="微软雅黑" pitchFamily="34" charset="-122"/>
              </a:rPr>
              <a:t>F</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0x7E </a:t>
            </a:r>
            <a:r>
              <a:rPr lang="zh-CN" altLang="en-US" sz="2000" b="1" dirty="0">
                <a:latin typeface="微软雅黑" pitchFamily="34" charset="-122"/>
                <a:ea typeface="微软雅黑" pitchFamily="34" charset="-122"/>
              </a:rPr>
              <a:t>。连续两帧之间只需要用一个标志字段。</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地址字段 </a:t>
            </a:r>
            <a:r>
              <a:rPr lang="en-US" altLang="zh-CN" sz="2000" b="1" dirty="0" smtClean="0">
                <a:latin typeface="微软雅黑" pitchFamily="34" charset="-122"/>
                <a:ea typeface="微软雅黑" pitchFamily="34" charset="-122"/>
              </a:rPr>
              <a:t>A</a:t>
            </a:r>
            <a:r>
              <a:rPr lang="zh-CN" altLang="en-US" sz="2000" b="1" dirty="0" smtClean="0">
                <a:latin typeface="微软雅黑" pitchFamily="34" charset="-122"/>
                <a:ea typeface="微软雅黑" pitchFamily="34" charset="-122"/>
              </a:rPr>
              <a:t>：只</a:t>
            </a:r>
            <a:r>
              <a:rPr lang="zh-CN" altLang="en-US" sz="2000" b="1" dirty="0">
                <a:latin typeface="微软雅黑" pitchFamily="34" charset="-122"/>
                <a:ea typeface="微软雅黑" pitchFamily="34" charset="-122"/>
              </a:rPr>
              <a:t>置为 </a:t>
            </a:r>
            <a:r>
              <a:rPr lang="en-US" altLang="zh-CN" sz="2000" b="1" dirty="0">
                <a:latin typeface="微软雅黑" pitchFamily="34" charset="-122"/>
                <a:ea typeface="微软雅黑" pitchFamily="34" charset="-122"/>
              </a:rPr>
              <a:t>0xFF</a:t>
            </a:r>
            <a:r>
              <a:rPr lang="zh-CN" altLang="en-US" sz="2000" b="1" dirty="0" smtClean="0">
                <a:latin typeface="微软雅黑" pitchFamily="34" charset="-122"/>
                <a:ea typeface="微软雅黑" pitchFamily="34" charset="-122"/>
              </a:rPr>
              <a:t>。实际上不</a:t>
            </a:r>
            <a:r>
              <a:rPr lang="zh-CN" altLang="en-US" sz="2000" b="1" dirty="0">
                <a:latin typeface="微软雅黑" pitchFamily="34" charset="-122"/>
                <a:ea typeface="微软雅黑" pitchFamily="34" charset="-122"/>
              </a:rPr>
              <a:t>起作用。</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控制字段 </a:t>
            </a:r>
            <a:r>
              <a:rPr lang="en-US" altLang="zh-CN" sz="2000" b="1" dirty="0" smtClean="0">
                <a:latin typeface="微软雅黑" pitchFamily="34" charset="-122"/>
                <a:ea typeface="微软雅黑" pitchFamily="34" charset="-122"/>
              </a:rPr>
              <a:t>C</a:t>
            </a:r>
            <a:r>
              <a:rPr lang="zh-CN" altLang="en-US" sz="2000" b="1" dirty="0" smtClean="0">
                <a:latin typeface="微软雅黑" pitchFamily="34" charset="-122"/>
                <a:ea typeface="微软雅黑" pitchFamily="34" charset="-122"/>
              </a:rPr>
              <a:t>：通常</a:t>
            </a:r>
            <a:r>
              <a:rPr lang="zh-CN" altLang="en-US" sz="2000" b="1" dirty="0">
                <a:latin typeface="微软雅黑" pitchFamily="34" charset="-122"/>
                <a:ea typeface="微软雅黑" pitchFamily="34" charset="-122"/>
              </a:rPr>
              <a:t>置为 </a:t>
            </a:r>
            <a:r>
              <a:rPr lang="en-US" altLang="zh-CN" sz="2000" b="1" dirty="0">
                <a:latin typeface="微软雅黑" pitchFamily="34" charset="-122"/>
                <a:ea typeface="微软雅黑" pitchFamily="34" charset="-122"/>
              </a:rPr>
              <a:t>0x03</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字段。</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尾部：</a:t>
            </a:r>
            <a:r>
              <a:rPr lang="en-US" altLang="zh-CN" sz="2000" b="1" dirty="0" smtClean="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 </a:t>
            </a:r>
            <a:r>
              <a:rPr lang="zh-CN" altLang="en-US" sz="2000" b="1" dirty="0" smtClean="0">
                <a:solidFill>
                  <a:schemeClr val="bg1"/>
                </a:solidFill>
                <a:latin typeface="微软雅黑" pitchFamily="34" charset="-122"/>
                <a:ea typeface="微软雅黑" pitchFamily="34" charset="-122"/>
              </a:rPr>
              <a:t>各</a:t>
            </a:r>
            <a:r>
              <a:rPr lang="zh-CN" altLang="en-US" sz="2000" b="1" dirty="0">
                <a:solidFill>
                  <a:schemeClr val="bg1"/>
                </a:solidFill>
                <a:latin typeface="微软雅黑" pitchFamily="34" charset="-122"/>
                <a:ea typeface="微软雅黑" pitchFamily="34" charset="-122"/>
              </a:rPr>
              <a:t>字段的意义</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35</a:t>
            </a:fld>
            <a:endParaRPr lang="zh-CN" altLang="en-US" dirty="0"/>
          </a:p>
        </p:txBody>
      </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用在异步传输时</a:t>
            </a:r>
            <a:r>
              <a:rPr lang="zh-CN" altLang="en-US" sz="2000" b="1" dirty="0" smtClean="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字节</a:t>
            </a:r>
            <a:r>
              <a:rPr lang="zh-CN" altLang="en-US" sz="2000" b="1" dirty="0" smtClean="0">
                <a:solidFill>
                  <a:srgbClr val="0000FF"/>
                </a:solidFill>
                <a:latin typeface="微软雅黑" pitchFamily="34" charset="-122"/>
                <a:ea typeface="微软雅黑" pitchFamily="34" charset="-122"/>
              </a:rPr>
              <a:t>填充</a:t>
            </a:r>
            <a:r>
              <a:rPr lang="zh-CN" altLang="en-US" sz="2000" b="1" dirty="0">
                <a:solidFill>
                  <a:srgbClr val="0000FF"/>
                </a:solidFill>
                <a:latin typeface="微软雅黑" pitchFamily="34" charset="-122"/>
                <a:ea typeface="微软雅黑" pitchFamily="34" charset="-122"/>
              </a:rPr>
              <a:t>法。</a:t>
            </a:r>
            <a:endParaRPr lang="en-US" altLang="zh-CN"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用在同步传输链路时，采用</a:t>
            </a:r>
            <a:r>
              <a:rPr lang="zh-CN" altLang="en-US" sz="2000" b="1" dirty="0">
                <a:solidFill>
                  <a:srgbClr val="0000FF"/>
                </a:solidFill>
                <a:latin typeface="微软雅黑" pitchFamily="34" charset="-122"/>
                <a:ea typeface="微软雅黑" pitchFamily="34" charset="-122"/>
              </a:rPr>
              <a:t>零比</a:t>
            </a:r>
            <a:r>
              <a:rPr lang="zh-CN" altLang="en-US" sz="2000" b="1" dirty="0" smtClean="0">
                <a:solidFill>
                  <a:srgbClr val="0000FF"/>
                </a:solidFill>
                <a:latin typeface="微软雅黑" pitchFamily="34" charset="-122"/>
                <a:ea typeface="微软雅黑" pitchFamily="34" charset="-122"/>
              </a:rPr>
              <a:t>特</a:t>
            </a:r>
            <a:r>
              <a:rPr lang="zh-CN" altLang="en-US" sz="2000" b="1" dirty="0">
                <a:solidFill>
                  <a:srgbClr val="0000FF"/>
                </a:solidFill>
                <a:latin typeface="微软雅黑" pitchFamily="34" charset="-122"/>
                <a:ea typeface="微软雅黑" pitchFamily="34" charset="-122"/>
              </a:rPr>
              <a:t>填充法。  </a:t>
            </a: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603760"/>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透明</a:t>
            </a:r>
            <a:r>
              <a:rPr lang="zh-CN" altLang="en-US" sz="2000" b="1" dirty="0">
                <a:solidFill>
                  <a:schemeClr val="bg1"/>
                </a:solidFill>
                <a:latin typeface="微软雅黑" pitchFamily="34" charset="-122"/>
                <a:ea typeface="微软雅黑" pitchFamily="34" charset="-122"/>
              </a:rPr>
              <a:t>传输问题 </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36</a:t>
            </a:fld>
            <a:endParaRPr lang="zh-CN" altLang="en-US" dirty="0"/>
          </a:p>
        </p:txBody>
      </p:sp>
    </p:spTree>
    <p:extLst>
      <p:ext uri="{BB962C8B-B14F-4D97-AF65-F5344CB8AC3E}">
        <p14:creationId xmlns:p14="http://schemas.microsoft.com/office/powerpoint/2010/main" val="41930647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填充 </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314037" y="1047278"/>
            <a:ext cx="8469746" cy="28467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6600"/>
              </a:solidFill>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8" name="Freeform 5"/>
            <p:cNvSpPr>
              <a:spLocks/>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03</a:t>
              </a:r>
              <a:endParaRPr kumimoji="1" lang="en-US" altLang="zh-CN" sz="1200" b="1" dirty="0">
                <a:solidFill>
                  <a:schemeClr val="bg1"/>
                </a:solidFill>
                <a:latin typeface="微软雅黑" pitchFamily="34" charset="-122"/>
                <a:ea typeface="微软雅黑" pitchFamily="34" charset="-122"/>
              </a:endParaRP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5D</a:t>
              </a:r>
              <a:endParaRPr kumimoji="1" lang="en-US" altLang="zh-CN" sz="1200" b="1" dirty="0">
                <a:solidFill>
                  <a:schemeClr val="bg1"/>
                </a:solidFill>
                <a:latin typeface="微软雅黑" pitchFamily="34" charset="-122"/>
                <a:ea typeface="微软雅黑" pitchFamily="34" charset="-122"/>
              </a:endParaRP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23</a:t>
              </a:r>
              <a:endParaRPr kumimoji="1" lang="en-US" altLang="zh-CN" sz="1200" b="1" dirty="0">
                <a:solidFill>
                  <a:schemeClr val="bg1"/>
                </a:solidFill>
                <a:latin typeface="微软雅黑" pitchFamily="34" charset="-122"/>
                <a:ea typeface="微软雅黑" pitchFamily="34" charset="-122"/>
              </a:endParaRP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6" name="Freeform 24"/>
            <p:cNvSpPr>
              <a:spLocks/>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itchFamily="34" charset="-122"/>
                  <a:ea typeface="微软雅黑" pitchFamily="34" charset="-122"/>
                </a:rPr>
                <a:t>发送在</a:t>
              </a:r>
              <a:r>
                <a:rPr kumimoji="1" lang="zh-CN" altLang="en-US" sz="1200" b="1" dirty="0">
                  <a:latin typeface="微软雅黑" pitchFamily="34" charset="-122"/>
                  <a:ea typeface="微软雅黑" pitchFamily="34" charset="-122"/>
                </a:rPr>
                <a:t>前</a:t>
              </a: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帧结束符</a:t>
              </a: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itchFamily="34" charset="-122"/>
                  <a:ea typeface="微软雅黑" pitchFamily="34" charset="-122"/>
                </a:rPr>
                <a:t>改变编码</a:t>
              </a:r>
            </a:p>
          </p:txBody>
        </p:sp>
      </p:grpSp>
      <p:sp>
        <p:nvSpPr>
          <p:cNvPr id="2" name="灯片编号占位符 1"/>
          <p:cNvSpPr>
            <a:spLocks noGrp="1"/>
          </p:cNvSpPr>
          <p:nvPr>
            <p:ph type="sldNum" sz="quarter" idx="12"/>
          </p:nvPr>
        </p:nvSpPr>
        <p:spPr/>
        <p:txBody>
          <a:bodyPr/>
          <a:lstStyle/>
          <a:p>
            <a:fld id="{C677F014-D201-41B6-B094-E79298D2872C}" type="slidenum">
              <a:rPr lang="zh-CN" altLang="en-US" smtClean="0"/>
              <a:pPr/>
              <a:t>37</a:t>
            </a:fld>
            <a:endParaRPr lang="zh-CN" altLang="en-US" dirty="0"/>
          </a:p>
        </p:txBody>
      </p:sp>
    </p:spTree>
    <p:extLst>
      <p:ext uri="{BB962C8B-B14F-4D97-AF65-F5344CB8AC3E}">
        <p14:creationId xmlns:p14="http://schemas.microsoft.com/office/powerpoint/2010/main" val="18630997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零</a:t>
            </a:r>
            <a:r>
              <a:rPr lang="zh-CN" altLang="en-US" sz="2000" b="1" dirty="0">
                <a:solidFill>
                  <a:schemeClr val="bg1"/>
                </a:solidFill>
                <a:latin typeface="微软雅黑" pitchFamily="34" charset="-122"/>
                <a:ea typeface="微软雅黑" pitchFamily="34" charset="-122"/>
              </a:rPr>
              <a:t>比特</a:t>
            </a:r>
            <a:r>
              <a:rPr lang="zh-CN" altLang="en-US" sz="2000" b="1" dirty="0" smtClean="0">
                <a:solidFill>
                  <a:schemeClr val="bg1"/>
                </a:solidFill>
                <a:latin typeface="微软雅黑" pitchFamily="34" charset="-122"/>
                <a:ea typeface="微软雅黑" pitchFamily="34" charset="-122"/>
              </a:rPr>
              <a:t>填充</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0" y="1038849"/>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0 1 1 1 1 1 1 0 </a:t>
              </a:r>
              <a:r>
                <a:rPr kumimoji="1" lang="en-US" altLang="zh-CN" sz="1600" b="1" dirty="0">
                  <a:latin typeface="微软雅黑" pitchFamily="34" charset="-122"/>
                  <a:ea typeface="微软雅黑" pitchFamily="34" charset="-122"/>
                </a:rPr>
                <a:t>0</a:t>
              </a:r>
              <a:r>
                <a:rPr kumimoji="1" lang="en-US" altLang="zh-CN" sz="1600" b="1" dirty="0">
                  <a:solidFill>
                    <a:srgbClr val="0000FF"/>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0 1 0 1 0</a:t>
              </a: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信息字段中</a:t>
              </a:r>
              <a:r>
                <a:rPr kumimoji="1" lang="zh-CN" altLang="en-US" sz="1400" b="1" dirty="0" smtClean="0">
                  <a:solidFill>
                    <a:srgbClr val="C00000"/>
                  </a:solidFill>
                  <a:latin typeface="微软雅黑" pitchFamily="34" charset="-122"/>
                  <a:ea typeface="微软雅黑" pitchFamily="34" charset="-122"/>
                </a:rPr>
                <a:t>出现</a:t>
              </a:r>
              <a:r>
                <a:rPr kumimoji="1" lang="zh-CN" altLang="en-US" sz="1400" b="1" dirty="0" smtClean="0">
                  <a:latin typeface="微软雅黑" pitchFamily="34" charset="-122"/>
                  <a:ea typeface="微软雅黑" pitchFamily="34" charset="-122"/>
                </a:rPr>
                <a:t>了和标志</a:t>
              </a:r>
              <a:r>
                <a:rPr kumimoji="1" lang="zh-CN" altLang="en-US" sz="1400" b="1" dirty="0">
                  <a:latin typeface="微软雅黑" pitchFamily="34" charset="-122"/>
                  <a:ea typeface="微软雅黑" pitchFamily="34" charset="-122"/>
                </a:rPr>
                <a:t>字段 </a:t>
              </a:r>
              <a:r>
                <a:rPr kumimoji="1" lang="en-US" altLang="zh-CN" sz="1400" b="1" dirty="0" smtClean="0">
                  <a:latin typeface="微软雅黑" pitchFamily="34" charset="-122"/>
                  <a:ea typeface="微软雅黑" pitchFamily="34" charset="-122"/>
                </a:rPr>
                <a:t>F </a:t>
              </a:r>
              <a:r>
                <a:rPr kumimoji="1" lang="zh-CN" altLang="en-US" sz="1400" b="1" dirty="0" smtClean="0">
                  <a:latin typeface="微软雅黑" pitchFamily="34" charset="-122"/>
                  <a:ea typeface="微软雅黑" pitchFamily="34" charset="-122"/>
                </a:rPr>
                <a:t>完全一样的 </a:t>
              </a:r>
              <a:r>
                <a:rPr kumimoji="1" lang="en-US" altLang="zh-CN" sz="1400" b="1" dirty="0" smtClean="0">
                  <a:latin typeface="微软雅黑" pitchFamily="34" charset="-122"/>
                  <a:ea typeface="微软雅黑" pitchFamily="34" charset="-122"/>
                </a:rPr>
                <a:t>8 </a:t>
              </a:r>
              <a:r>
                <a:rPr kumimoji="1" lang="zh-CN" altLang="en-US" sz="1400" b="1" dirty="0" smtClean="0">
                  <a:latin typeface="微软雅黑" pitchFamily="34" charset="-122"/>
                  <a:ea typeface="微软雅黑" pitchFamily="34" charset="-122"/>
                </a:rPr>
                <a:t>比特组合 </a:t>
              </a:r>
              <a:r>
                <a:rPr kumimoji="1" lang="en-US" altLang="zh-CN" sz="1400" b="1" dirty="0" smtClean="0">
                  <a:solidFill>
                    <a:srgbClr val="0000FF"/>
                  </a:solidFill>
                  <a:latin typeface="微软雅黑" pitchFamily="34" charset="-122"/>
                  <a:ea typeface="微软雅黑" pitchFamily="34" charset="-122"/>
                </a:rPr>
                <a:t>0x7E</a:t>
              </a:r>
              <a:endParaRPr kumimoji="1" lang="zh-CN" altLang="en-US" sz="1400" b="1" dirty="0">
                <a:solidFill>
                  <a:srgbClr val="0000FF"/>
                </a:solidFill>
                <a:latin typeface="微软雅黑" pitchFamily="34" charset="-122"/>
                <a:ea typeface="微软雅黑"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会被误认为是标志字段 </a:t>
              </a:r>
              <a:r>
                <a:rPr kumimoji="1" lang="en-US" altLang="zh-CN" sz="1400" b="1" dirty="0">
                  <a:solidFill>
                    <a:srgbClr val="CC00CC"/>
                  </a:solidFill>
                  <a:latin typeface="微软雅黑" pitchFamily="34" charset="-122"/>
                  <a:ea typeface="微软雅黑" pitchFamily="34" charset="-122"/>
                </a:rPr>
                <a:t>F </a:t>
              </a:r>
            </a:p>
          </p:txBody>
        </p:sp>
        <p:sp>
          <p:nvSpPr>
            <p:cNvPr id="11" name="AutoShape 18"/>
            <p:cNvSpPr>
              <a:spLocks/>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在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 </a:t>
            </a:r>
            <a:r>
              <a:rPr kumimoji="1" lang="zh-CN" altLang="en-US" sz="1400" b="1" dirty="0">
                <a:solidFill>
                  <a:srgbClr val="0000FF"/>
                </a:solidFill>
                <a:latin typeface="微软雅黑" pitchFamily="34" charset="-122"/>
                <a:ea typeface="微软雅黑" pitchFamily="34" charset="-122"/>
              </a:rPr>
              <a:t>之后</a:t>
            </a:r>
          </a:p>
          <a:p>
            <a:pPr defTabSz="762000" eaLnBrk="0" hangingPunct="0"/>
            <a:r>
              <a:rPr kumimoji="1" lang="zh-CN" altLang="en-US" sz="1400" b="1" dirty="0" smtClean="0">
                <a:solidFill>
                  <a:srgbClr val="C00000"/>
                </a:solidFill>
                <a:latin typeface="微软雅黑" pitchFamily="34" charset="-122"/>
                <a:ea typeface="微软雅黑" pitchFamily="34" charset="-122"/>
              </a:rPr>
              <a:t>填入</a:t>
            </a:r>
            <a:r>
              <a:rPr kumimoji="1" lang="zh-CN" altLang="en-US" sz="1400" b="1" dirty="0" smtClean="0">
                <a:solidFill>
                  <a:srgbClr val="0000FF"/>
                </a:solidFill>
                <a:latin typeface="微软雅黑" pitchFamily="34" charset="-122"/>
                <a:ea typeface="微软雅黑" pitchFamily="34" charset="-122"/>
              </a:rPr>
              <a:t>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latin typeface="微软雅黑" pitchFamily="34" charset="-122"/>
                <a:ea typeface="微软雅黑" pitchFamily="34" charset="-122"/>
              </a:rPr>
              <a:t>再</a:t>
            </a:r>
            <a:r>
              <a:rPr kumimoji="1" lang="zh-CN" altLang="en-US" sz="1400" b="1" dirty="0">
                <a:latin typeface="微软雅黑" pitchFamily="34" charset="-122"/>
                <a:ea typeface="微软雅黑" pitchFamily="34" charset="-122"/>
              </a:rPr>
              <a:t>发送出去</a:t>
            </a: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填入</a:t>
            </a:r>
            <a:r>
              <a:rPr kumimoji="1" lang="zh-CN" altLang="en-US"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latin typeface="微软雅黑" pitchFamily="34" charset="-122"/>
                <a:ea typeface="微软雅黑" pitchFamily="34" charset="-122"/>
              </a:rPr>
              <a:t>接收</a:t>
            </a:r>
            <a:r>
              <a:rPr kumimoji="1" lang="zh-CN" altLang="en-US" sz="1400" b="1" dirty="0">
                <a:latin typeface="微软雅黑" pitchFamily="34" charset="-122"/>
                <a:ea typeface="微软雅黑" pitchFamily="34" charset="-122"/>
              </a:rPr>
              <a:t>端</a:t>
            </a:r>
            <a:r>
              <a:rPr kumimoji="1" lang="zh-CN" altLang="en-US" sz="1400" b="1" dirty="0">
                <a:solidFill>
                  <a:srgbClr val="0000FF"/>
                </a:solidFill>
                <a:latin typeface="微软雅黑" pitchFamily="34" charset="-122"/>
                <a:ea typeface="微软雅黑" pitchFamily="34" charset="-122"/>
              </a:rPr>
              <a:t>把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a:t>
            </a:r>
          </a:p>
          <a:p>
            <a:pPr algn="ctr" defTabSz="762000" eaLnBrk="0" hangingPunct="0"/>
            <a:r>
              <a:rPr kumimoji="1" lang="zh-CN" altLang="en-US" sz="1400" b="1" dirty="0">
                <a:solidFill>
                  <a:srgbClr val="0000FF"/>
                </a:solidFill>
                <a:latin typeface="微软雅黑" pitchFamily="34" charset="-122"/>
                <a:ea typeface="微软雅黑" pitchFamily="34" charset="-122"/>
              </a:rPr>
              <a:t>之后</a:t>
            </a:r>
            <a:r>
              <a:rPr kumimoji="1" lang="zh-CN" altLang="en-US" sz="1400" b="1" dirty="0" smtClean="0">
                <a:solidFill>
                  <a:srgbClr val="0000FF"/>
                </a:solidFill>
                <a:latin typeface="微软雅黑" pitchFamily="34" charset="-122"/>
                <a:ea typeface="微软雅黑" pitchFamily="34" charset="-122"/>
              </a:rPr>
              <a:t>的比特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solidFill>
                  <a:srgbClr val="C00000"/>
                </a:solidFill>
                <a:latin typeface="微软雅黑" pitchFamily="34" charset="-122"/>
                <a:ea typeface="微软雅黑" pitchFamily="34" charset="-122"/>
              </a:rPr>
              <a:t>删除</a:t>
            </a:r>
            <a:endParaRPr kumimoji="1" lang="zh-CN" altLang="en-US" sz="1400" b="1" dirty="0">
              <a:solidFill>
                <a:srgbClr val="C00000"/>
              </a:solidFill>
              <a:latin typeface="微软雅黑" pitchFamily="34" charset="-122"/>
              <a:ea typeface="微软雅黑" pitchFamily="34" charset="-122"/>
            </a:endParaRP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接收端</a:t>
            </a:r>
            <a:r>
              <a:rPr kumimoji="1" lang="zh-CN" altLang="en-US" sz="1400" b="1" dirty="0">
                <a:solidFill>
                  <a:srgbClr val="0000FF"/>
                </a:solidFill>
                <a:latin typeface="微软雅黑" pitchFamily="34" charset="-122"/>
                <a:ea typeface="微软雅黑" pitchFamily="34" charset="-122"/>
              </a:rPr>
              <a:t>删除</a:t>
            </a:r>
            <a:r>
              <a:rPr kumimoji="1" lang="zh-CN" altLang="en-US" sz="1400" b="1" dirty="0">
                <a:latin typeface="微软雅黑" pitchFamily="34" charset="-122"/>
                <a:ea typeface="微软雅黑" pitchFamily="34" charset="-122"/>
              </a:rPr>
              <a:t>填入的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C677F014-D201-41B6-B094-E79298D2872C}" type="slidenum">
              <a:rPr lang="zh-CN" altLang="en-US" smtClean="0"/>
              <a:pPr/>
              <a:t>38</a:t>
            </a:fld>
            <a:endParaRPr lang="zh-CN" altLang="en-US" dirty="0"/>
          </a:p>
        </p:txBody>
      </p:sp>
    </p:spTree>
    <p:extLst>
      <p:ext uri="{BB962C8B-B14F-4D97-AF65-F5344CB8AC3E}">
        <p14:creationId xmlns:p14="http://schemas.microsoft.com/office/powerpoint/2010/main" val="270616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3.2.3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工作状态</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smtClean="0">
                <a:solidFill>
                  <a:srgbClr val="C00000"/>
                </a:solidFill>
                <a:latin typeface="微软雅黑" pitchFamily="34" charset="-122"/>
                <a:ea typeface="微软雅黑" pitchFamily="34" charset="-122"/>
              </a:rPr>
              <a:t>PPP </a:t>
            </a:r>
            <a:r>
              <a:rPr lang="zh-CN" altLang="en-US" b="1" dirty="0" smtClean="0">
                <a:solidFill>
                  <a:srgbClr val="C00000"/>
                </a:solidFill>
                <a:latin typeface="微软雅黑" pitchFamily="34" charset="-122"/>
                <a:ea typeface="微软雅黑" pitchFamily="34" charset="-122"/>
              </a:rPr>
              <a:t>链路初始化过程：</a:t>
            </a:r>
            <a:endParaRPr lang="en-US" altLang="zh-CN" b="1" dirty="0" smtClean="0">
              <a:solidFill>
                <a:srgbClr val="C00000"/>
              </a:solidFill>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用户拨号</a:t>
            </a:r>
            <a:r>
              <a:rPr lang="zh-CN" altLang="en-US" b="1" dirty="0" smtClean="0">
                <a:latin typeface="微软雅黑" pitchFamily="34" charset="-122"/>
                <a:ea typeface="微软雅黑" pitchFamily="34" charset="-122"/>
              </a:rPr>
              <a:t>接入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后</a:t>
            </a:r>
            <a:r>
              <a:rPr lang="zh-CN" altLang="en-US" b="1" dirty="0">
                <a:latin typeface="微软雅黑" pitchFamily="34" charset="-122"/>
                <a:ea typeface="微软雅黑" pitchFamily="34" charset="-122"/>
              </a:rPr>
              <a:t>，就建立了一条从用户个人电脑</a:t>
            </a:r>
            <a:r>
              <a:rPr lang="zh-CN" altLang="en-US" b="1" dirty="0" smtClean="0">
                <a:latin typeface="微软雅黑" pitchFamily="34" charset="-122"/>
                <a:ea typeface="微软雅黑" pitchFamily="34" charset="-122"/>
              </a:rPr>
              <a:t>到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的</a:t>
            </a:r>
            <a:r>
              <a:rPr lang="zh-CN" altLang="en-US" b="1" dirty="0">
                <a:latin typeface="微软雅黑" pitchFamily="34" charset="-122"/>
                <a:ea typeface="微软雅黑" pitchFamily="34" charset="-122"/>
              </a:rPr>
              <a:t>物理连接</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用户</a:t>
            </a:r>
            <a:r>
              <a:rPr lang="zh-CN" altLang="en-US" b="1" dirty="0">
                <a:latin typeface="微软雅黑" pitchFamily="34" charset="-122"/>
                <a:ea typeface="微软雅黑" pitchFamily="34" charset="-122"/>
              </a:rPr>
              <a:t>个人电脑</a:t>
            </a:r>
            <a:r>
              <a:rPr lang="zh-CN" altLang="en-US" b="1" dirty="0" smtClean="0">
                <a:latin typeface="微软雅黑" pitchFamily="34" charset="-122"/>
                <a:ea typeface="微软雅黑" pitchFamily="34" charset="-122"/>
              </a:rPr>
              <a:t>向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发送</a:t>
            </a:r>
            <a:r>
              <a:rPr lang="zh-CN" altLang="en-US" b="1" dirty="0">
                <a:latin typeface="微软雅黑" pitchFamily="34" charset="-122"/>
                <a:ea typeface="微软雅黑" pitchFamily="34" charset="-122"/>
              </a:rPr>
              <a:t>一系列的</a:t>
            </a:r>
            <a:r>
              <a:rPr lang="zh-CN" altLang="en-US" b="1" dirty="0">
                <a:solidFill>
                  <a:srgbClr val="0000FF"/>
                </a:solidFill>
                <a:latin typeface="微软雅黑" pitchFamily="34" charset="-122"/>
                <a:ea typeface="微软雅黑" pitchFamily="34" charset="-122"/>
              </a:rPr>
              <a:t>链路控制</a:t>
            </a:r>
            <a:r>
              <a:rPr lang="zh-CN" altLang="en-US" b="1" dirty="0" smtClean="0">
                <a:solidFill>
                  <a:srgbClr val="0000FF"/>
                </a:solidFill>
                <a:latin typeface="微软雅黑" pitchFamily="34" charset="-122"/>
                <a:ea typeface="微软雅黑" pitchFamily="34" charset="-122"/>
              </a:rPr>
              <a:t>协议 </a:t>
            </a:r>
            <a:r>
              <a:rPr lang="en-US" altLang="zh-CN" b="1" dirty="0" smtClean="0">
                <a:solidFill>
                  <a:srgbClr val="0000FF"/>
                </a:solidFill>
                <a:latin typeface="微软雅黑" pitchFamily="34" charset="-122"/>
                <a:ea typeface="微软雅黑" pitchFamily="34" charset="-122"/>
              </a:rPr>
              <a:t>LCP </a:t>
            </a:r>
            <a:r>
              <a:rPr lang="zh-CN" altLang="en-US" b="1" dirty="0" smtClean="0">
                <a:latin typeface="微软雅黑" pitchFamily="34" charset="-122"/>
                <a:ea typeface="微软雅黑" pitchFamily="34" charset="-122"/>
              </a:rPr>
              <a:t>分组</a:t>
            </a:r>
            <a:r>
              <a:rPr lang="zh-CN" altLang="en-US" b="1" dirty="0">
                <a:latin typeface="微软雅黑" pitchFamily="34" charset="-122"/>
                <a:ea typeface="微软雅黑" pitchFamily="34" charset="-122"/>
              </a:rPr>
              <a:t>（封装成多</a:t>
            </a:r>
            <a:r>
              <a:rPr lang="zh-CN" altLang="en-US" b="1" dirty="0" smtClean="0">
                <a:latin typeface="微软雅黑" pitchFamily="34" charset="-122"/>
                <a:ea typeface="微软雅黑" pitchFamily="34" charset="-122"/>
              </a:rPr>
              <a:t>个 </a:t>
            </a:r>
            <a:r>
              <a:rPr lang="en-US" altLang="zh-CN" b="1" dirty="0" smtClean="0">
                <a:latin typeface="微软雅黑" pitchFamily="34" charset="-122"/>
                <a:ea typeface="微软雅黑" pitchFamily="34" charset="-122"/>
              </a:rPr>
              <a:t>PPP </a:t>
            </a:r>
            <a:r>
              <a:rPr lang="zh-CN" altLang="en-US" b="1" dirty="0" smtClean="0">
                <a:latin typeface="微软雅黑" pitchFamily="34" charset="-122"/>
                <a:ea typeface="微软雅黑" pitchFamily="34" charset="-122"/>
              </a:rPr>
              <a:t>帧</a:t>
            </a:r>
            <a:r>
              <a:rPr lang="zh-CN" altLang="en-US" b="1" dirty="0">
                <a:latin typeface="微软雅黑" pitchFamily="34" charset="-122"/>
                <a:ea typeface="微软雅黑" pitchFamily="34" charset="-122"/>
              </a:rPr>
              <a:t>），以便建立</a:t>
            </a:r>
            <a:r>
              <a:rPr lang="en-US" altLang="zh-CN" b="1" dirty="0">
                <a:latin typeface="微软雅黑" pitchFamily="34" charset="-122"/>
                <a:ea typeface="微软雅黑" pitchFamily="34" charset="-122"/>
              </a:rPr>
              <a:t>LCP</a:t>
            </a:r>
            <a:r>
              <a:rPr lang="zh-CN" altLang="en-US" b="1" dirty="0">
                <a:latin typeface="微软雅黑" pitchFamily="34" charset="-122"/>
                <a:ea typeface="微软雅黑" pitchFamily="34" charset="-122"/>
              </a:rPr>
              <a:t>连接</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之后进行</a:t>
            </a:r>
            <a:r>
              <a:rPr lang="zh-CN" altLang="en-US" b="1" dirty="0">
                <a:latin typeface="微软雅黑" pitchFamily="34" charset="-122"/>
                <a:ea typeface="微软雅黑" pitchFamily="34" charset="-122"/>
              </a:rPr>
              <a:t>网络层</a:t>
            </a:r>
            <a:r>
              <a:rPr lang="zh-CN" altLang="en-US" b="1" dirty="0" smtClean="0">
                <a:latin typeface="微软雅黑" pitchFamily="34" charset="-122"/>
                <a:ea typeface="微软雅黑" pitchFamily="34" charset="-122"/>
              </a:rPr>
              <a:t>配置。</a:t>
            </a:r>
            <a:r>
              <a:rPr lang="zh-CN" altLang="en-US" b="1" dirty="0" smtClean="0">
                <a:solidFill>
                  <a:srgbClr val="0000FF"/>
                </a:solidFill>
                <a:latin typeface="微软雅黑" pitchFamily="34" charset="-122"/>
                <a:ea typeface="微软雅黑" pitchFamily="34" charset="-122"/>
              </a:rPr>
              <a:t>网络控制协议 </a:t>
            </a:r>
            <a:r>
              <a:rPr lang="en-US" altLang="zh-CN" b="1" dirty="0" smtClean="0">
                <a:solidFill>
                  <a:srgbClr val="0000FF"/>
                </a:solidFill>
                <a:latin typeface="微软雅黑" pitchFamily="34" charset="-122"/>
                <a:ea typeface="微软雅黑" pitchFamily="34" charset="-122"/>
              </a:rPr>
              <a:t>NCP </a:t>
            </a:r>
            <a:r>
              <a:rPr lang="zh-CN" altLang="en-US" b="1" dirty="0" smtClean="0">
                <a:latin typeface="微软雅黑" pitchFamily="34" charset="-122"/>
                <a:ea typeface="微软雅黑" pitchFamily="34" charset="-122"/>
              </a:rPr>
              <a:t>给</a:t>
            </a:r>
            <a:r>
              <a:rPr lang="zh-CN" altLang="en-US" b="1" dirty="0">
                <a:latin typeface="微软雅黑" pitchFamily="34" charset="-122"/>
                <a:ea typeface="微软雅黑" pitchFamily="34" charset="-122"/>
              </a:rPr>
              <a:t>新接入的用户个人电脑分配一个临时</a:t>
            </a:r>
            <a:r>
              <a:rPr lang="zh-CN" altLang="en-US" b="1" dirty="0" smtClean="0">
                <a:latin typeface="微软雅黑" pitchFamily="34" charset="-122"/>
                <a:ea typeface="微软雅黑" pitchFamily="34" charset="-122"/>
              </a:rPr>
              <a:t>的 </a:t>
            </a:r>
            <a:r>
              <a:rPr lang="en-US" altLang="zh-CN" b="1" dirty="0" smtClean="0">
                <a:latin typeface="微软雅黑" pitchFamily="34" charset="-122"/>
                <a:ea typeface="微软雅黑" pitchFamily="34" charset="-122"/>
              </a:rPr>
              <a:t>IP </a:t>
            </a:r>
            <a:r>
              <a:rPr lang="zh-CN" altLang="en-US" b="1" dirty="0" smtClean="0">
                <a:latin typeface="微软雅黑" pitchFamily="34" charset="-122"/>
                <a:ea typeface="微软雅黑" pitchFamily="34" charset="-122"/>
              </a:rPr>
              <a:t>地址。</a:t>
            </a:r>
            <a:endParaRPr lang="zh-CN" altLang="en-US"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用户通信完毕时，</a:t>
            </a:r>
            <a:r>
              <a:rPr lang="en-US" altLang="zh-CN" b="1" dirty="0" smtClean="0">
                <a:latin typeface="微软雅黑" pitchFamily="34" charset="-122"/>
                <a:ea typeface="微软雅黑" pitchFamily="34" charset="-122"/>
              </a:rPr>
              <a:t>NCP </a:t>
            </a:r>
            <a:r>
              <a:rPr lang="zh-CN" altLang="en-US" b="1" dirty="0" smtClean="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网络层连接，收回原来分配出去的</a:t>
            </a:r>
            <a:r>
              <a:rPr lang="en-US" altLang="zh-CN" b="1" dirty="0">
                <a:latin typeface="微软雅黑" pitchFamily="34" charset="-122"/>
                <a:ea typeface="微软雅黑" pitchFamily="34" charset="-122"/>
              </a:rPr>
              <a:t>IP</a:t>
            </a:r>
            <a:r>
              <a:rPr lang="zh-CN" altLang="en-US" b="1" dirty="0" smtClean="0">
                <a:latin typeface="微软雅黑" pitchFamily="34" charset="-122"/>
                <a:ea typeface="微软雅黑" pitchFamily="34" charset="-122"/>
              </a:rPr>
              <a:t>地址</a:t>
            </a:r>
            <a:r>
              <a:rPr lang="zh-CN" altLang="en-US" b="1" dirty="0">
                <a:latin typeface="微软雅黑" pitchFamily="34" charset="-122"/>
                <a:ea typeface="微软雅黑" pitchFamily="34" charset="-122"/>
              </a:rPr>
              <a:t>。</a:t>
            </a:r>
            <a:r>
              <a:rPr lang="en-US" altLang="zh-CN" b="1" dirty="0" smtClean="0">
                <a:latin typeface="微软雅黑" pitchFamily="34" charset="-122"/>
                <a:ea typeface="微软雅黑" pitchFamily="34" charset="-122"/>
              </a:rPr>
              <a:t>LCP </a:t>
            </a:r>
            <a:r>
              <a:rPr lang="zh-CN" altLang="en-US" b="1" dirty="0" smtClean="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数据链路层连接。最后</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的是物理层的连接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39</a:t>
            </a:fld>
            <a:endParaRPr lang="zh-CN" altLang="en-US" dirty="0"/>
          </a:p>
        </p:txBody>
      </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a:t>
            </a:r>
            <a:r>
              <a:rPr lang="zh-CN" altLang="en-US" sz="2000" b="1" dirty="0" smtClean="0">
                <a:solidFill>
                  <a:schemeClr val="bg1"/>
                </a:solidFill>
                <a:ea typeface="微软雅黑" pitchFamily="34" charset="-122"/>
              </a:rPr>
              <a:t>地位</a:t>
            </a:r>
            <a:endParaRPr lang="zh-CN" altLang="en-US" sz="2000" b="1" dirty="0">
              <a:solidFill>
                <a:schemeClr val="bg1"/>
              </a:solidFill>
              <a:ea typeface="微软雅黑"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a:grpSpLocks/>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网络中的主机、路由器等都必须实现数据链路层</a:t>
            </a:r>
            <a:endParaRPr lang="zh-CN" altLang="en-US" sz="1400" b="1" dirty="0">
              <a:solidFill>
                <a:sysClr val="windowText" lastClr="000000"/>
              </a:solidFill>
              <a:latin typeface="微软雅黑" pitchFamily="34" charset="-122"/>
              <a:ea typeface="微软雅黑"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C677F014-D201-41B6-B094-E79298D2872C}" type="slidenum">
              <a:rPr lang="zh-CN" altLang="en-US" smtClean="0"/>
              <a:pPr/>
              <a:t>4</a:t>
            </a:fld>
            <a:endParaRPr lang="zh-CN" altLang="en-US" dirty="0"/>
          </a:p>
        </p:txBody>
      </p:sp>
    </p:spTree>
    <p:extLst>
      <p:ext uri="{BB962C8B-B14F-4D97-AF65-F5344CB8AC3E}">
        <p14:creationId xmlns:p14="http://schemas.microsoft.com/office/powerpoint/2010/main" val="42545815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960582" y="1024403"/>
            <a:ext cx="7232074" cy="34884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协议的状态图</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40</a:t>
            </a:fld>
            <a:endParaRPr lang="zh-CN" altLang="en-US" dirty="0"/>
          </a:p>
        </p:txBody>
      </p:sp>
    </p:spTree>
    <p:extLst>
      <p:ext uri="{BB962C8B-B14F-4D97-AF65-F5344CB8AC3E}">
        <p14:creationId xmlns:p14="http://schemas.microsoft.com/office/powerpoint/2010/main" val="916421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3.3</a:t>
            </a:r>
          </a:p>
          <a:p>
            <a:pPr eaLnBrk="0" hangingPunct="0"/>
            <a:r>
              <a:rPr lang="zh-CN" altLang="en-US" sz="2000" b="1" dirty="0">
                <a:solidFill>
                  <a:schemeClr val="bg1"/>
                </a:solidFill>
                <a:latin typeface="微软雅黑" pitchFamily="34" charset="-122"/>
                <a:ea typeface="微软雅黑" pitchFamily="34" charset="-122"/>
              </a:rPr>
              <a:t>使用广播信道的数据链路层</a:t>
            </a:r>
            <a:endParaRPr lang="zh-CN" altLang="fr-FR" sz="2000" b="1" dirty="0">
              <a:solidFill>
                <a:schemeClr val="bg1"/>
              </a:solidFill>
              <a:latin typeface="微软雅黑" pitchFamily="34" charset="-122"/>
              <a:ea typeface="微软雅黑"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局域网</a:t>
            </a:r>
            <a:r>
              <a:rPr lang="zh-CN" altLang="en-US" sz="2000" b="1" dirty="0">
                <a:solidFill>
                  <a:schemeClr val="bg1"/>
                </a:solidFill>
                <a:latin typeface="微软雅黑" pitchFamily="34" charset="-122"/>
                <a:ea typeface="微软雅黑" pitchFamily="34" charset="-122"/>
              </a:rPr>
              <a:t>的数据链路层</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3.3.2 </a:t>
            </a:r>
            <a:r>
              <a:rPr lang="en-US" altLang="zh-CN" sz="2000" b="1" dirty="0" smtClean="0">
                <a:solidFill>
                  <a:schemeClr val="bg1"/>
                </a:solidFill>
                <a:latin typeface="微软雅黑" pitchFamily="34" charset="-122"/>
                <a:ea typeface="微软雅黑" pitchFamily="34" charset="-122"/>
              </a:rPr>
              <a:t>                                     CSMA/CD </a:t>
            </a:r>
            <a:r>
              <a:rPr lang="zh-CN" altLang="en-US" sz="2000" b="1" dirty="0" smtClean="0">
                <a:solidFill>
                  <a:schemeClr val="bg1"/>
                </a:solidFill>
                <a:latin typeface="微软雅黑" pitchFamily="34" charset="-122"/>
                <a:ea typeface="微软雅黑" pitchFamily="34" charset="-122"/>
              </a:rPr>
              <a:t>协议</a:t>
            </a:r>
            <a:endParaRPr lang="zh-CN" altLang="en-US" sz="2000" b="1" dirty="0">
              <a:solidFill>
                <a:schemeClr val="bg1"/>
              </a:solidFill>
              <a:latin typeface="微软雅黑" pitchFamily="34" charset="-122"/>
              <a:ea typeface="微软雅黑" pitchFamily="34" charset="-122"/>
            </a:endParaRP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集线器的</a:t>
            </a:r>
            <a:r>
              <a:rPr lang="zh-CN" altLang="en-US" sz="2000" b="1" dirty="0" smtClean="0">
                <a:solidFill>
                  <a:schemeClr val="bg1"/>
                </a:solidFill>
                <a:latin typeface="微软雅黑" pitchFamily="34" charset="-122"/>
                <a:ea typeface="微软雅黑" pitchFamily="34" charset="-122"/>
              </a:rPr>
              <a:t>星形拓扑</a:t>
            </a:r>
            <a:r>
              <a:rPr lang="en-US" altLang="zh-CN" sz="2000" b="1" dirty="0" smtClean="0">
                <a:solidFill>
                  <a:schemeClr val="bg1"/>
                </a:solidFill>
                <a:latin typeface="微软雅黑" pitchFamily="34" charset="-122"/>
                <a:ea typeface="微软雅黑" pitchFamily="34" charset="-122"/>
              </a:rPr>
              <a:t>3.3.4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的信道利用率</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41</a:t>
            </a:fld>
            <a:endParaRPr lang="zh-CN" altLang="en-US" dirty="0"/>
          </a:p>
        </p:txBody>
      </p:sp>
    </p:spTree>
    <p:extLst>
      <p:ext uri="{BB962C8B-B14F-4D97-AF65-F5344CB8AC3E}">
        <p14:creationId xmlns:p14="http://schemas.microsoft.com/office/powerpoint/2010/main" val="33703144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3.3.1  </a:t>
            </a:r>
            <a:r>
              <a:rPr lang="zh-CN" altLang="en-US" sz="2400" b="1" dirty="0">
                <a:solidFill>
                  <a:schemeClr val="bg1"/>
                </a:solidFill>
                <a:latin typeface="微软雅黑" pitchFamily="34" charset="-122"/>
                <a:ea typeface="微软雅黑" pitchFamily="34" charset="-122"/>
              </a:rPr>
              <a:t>局域网的数据链路层 </a:t>
            </a: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局域网最主要的</a:t>
            </a:r>
            <a:r>
              <a:rPr lang="zh-CN" altLang="en-US" sz="2000" b="1" dirty="0">
                <a:solidFill>
                  <a:srgbClr val="0000FF"/>
                </a:solidFill>
                <a:latin typeface="微软雅黑" pitchFamily="34" charset="-122"/>
                <a:ea typeface="微软雅黑" pitchFamily="34" charset="-122"/>
              </a:rPr>
              <a:t>特点：</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网络为一个单位所拥有；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地理范围和站点数目均有限。 </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局域网具有如下</a:t>
            </a:r>
            <a:r>
              <a:rPr lang="zh-CN" altLang="en-US" sz="2000" b="1" dirty="0">
                <a:solidFill>
                  <a:srgbClr val="0000FF"/>
                </a:solidFill>
                <a:latin typeface="微软雅黑" pitchFamily="34" charset="-122"/>
                <a:ea typeface="微软雅黑" pitchFamily="34" charset="-122"/>
              </a:rPr>
              <a:t>主要优点</a:t>
            </a:r>
            <a:r>
              <a:rPr lang="zh-CN" altLang="en-US" sz="2000" b="1" dirty="0">
                <a:latin typeface="微软雅黑" pitchFamily="34" charset="-122"/>
                <a:ea typeface="微软雅黑" pitchFamily="34" charset="-122"/>
              </a:rPr>
              <a:t>：</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具有广播功能，从一个站点可很方便地访问全网</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便于系统的扩展和逐渐地演变，各设备的位置可灵活调整和改变。</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提高了系统的可靠性、可用性</a:t>
            </a:r>
            <a:r>
              <a:rPr lang="zh-CN" altLang="en-US" sz="2000" b="1" dirty="0" smtClean="0">
                <a:latin typeface="微软雅黑" pitchFamily="34" charset="-122"/>
                <a:ea typeface="微软雅黑" pitchFamily="34" charset="-122"/>
              </a:rPr>
              <a:t>和生存性</a:t>
            </a:r>
            <a:r>
              <a:rPr lang="zh-CN" altLang="en-US" sz="2000" b="1" dirty="0">
                <a:latin typeface="微软雅黑" pitchFamily="34" charset="-122"/>
                <a:ea typeface="微软雅黑" pitchFamily="34" charset="-122"/>
              </a:rPr>
              <a:t>。</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42</a:t>
            </a:fld>
            <a:endParaRPr lang="zh-CN" altLang="en-US" dirty="0"/>
          </a:p>
        </p:txBody>
      </p:sp>
    </p:spTree>
    <p:extLst>
      <p:ext uri="{BB962C8B-B14F-4D97-AF65-F5344CB8AC3E}">
        <p14:creationId xmlns:p14="http://schemas.microsoft.com/office/powerpoint/2010/main" val="10931879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局域网拓扑结构</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匹配电阻</a:t>
                </a: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a:grpSpLocks/>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600">
                  <a:latin typeface="微软雅黑" pitchFamily="34" charset="-122"/>
                  <a:ea typeface="微软雅黑"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星形网</a:t>
                </a: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灯片编号占位符 2"/>
          <p:cNvSpPr>
            <a:spLocks noGrp="1"/>
          </p:cNvSpPr>
          <p:nvPr>
            <p:ph type="sldNum" sz="quarter" idx="12"/>
          </p:nvPr>
        </p:nvSpPr>
        <p:spPr/>
        <p:txBody>
          <a:bodyPr/>
          <a:lstStyle/>
          <a:p>
            <a:fld id="{C677F014-D201-41B6-B094-E79298D2872C}" type="slidenum">
              <a:rPr lang="zh-CN" altLang="en-US" smtClean="0"/>
              <a:pPr/>
              <a:t>43</a:t>
            </a:fld>
            <a:endParaRPr lang="zh-CN" altLang="en-US" dirty="0"/>
          </a:p>
        </p:txBody>
      </p:sp>
    </p:spTree>
    <p:extLst>
      <p:ext uri="{BB962C8B-B14F-4D97-AF65-F5344CB8AC3E}">
        <p14:creationId xmlns:p14="http://schemas.microsoft.com/office/powerpoint/2010/main" val="40339827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局域网传输媒体</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pic>
        <p:nvPicPr>
          <p:cNvPr id="62" name="Picture 216" descr="天线"/>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descr="UTP.jpg"/>
          <p:cNvPicPr>
            <a:picLocks noChangeAspect="1"/>
          </p:cNvPicPr>
          <p:nvPr/>
        </p:nvPicPr>
        <p:blipFill>
          <a:blip r:embed="rId4"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4812" y="2441142"/>
            <a:ext cx="2296089" cy="1614916"/>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C677F014-D201-41B6-B094-E79298D2872C}" type="slidenum">
              <a:rPr lang="zh-CN" altLang="en-US" smtClean="0"/>
              <a:pPr/>
              <a:t>44</a:t>
            </a:fld>
            <a:endParaRPr lang="zh-CN" altLang="en-US" dirty="0"/>
          </a:p>
        </p:txBody>
      </p:sp>
    </p:spTree>
    <p:extLst>
      <p:ext uri="{BB962C8B-B14F-4D97-AF65-F5344CB8AC3E}">
        <p14:creationId xmlns:p14="http://schemas.microsoft.com/office/powerpoint/2010/main" val="671974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共享信道带来的问题</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smtClean="0">
                <a:latin typeface="微软雅黑" pitchFamily="34" charset="-122"/>
                <a:ea typeface="微软雅黑" pitchFamily="34" charset="-122"/>
              </a:rPr>
              <a:t>共享的广播信道</a:t>
            </a:r>
            <a:endParaRPr lang="en-US" altLang="zh-CN" sz="1600" b="1" dirty="0">
              <a:latin typeface="微软雅黑" pitchFamily="34" charset="-122"/>
              <a:ea typeface="微软雅黑" pitchFamily="34" charset="-122"/>
            </a:endParaRPr>
          </a:p>
          <a:p>
            <a:pPr algn="ctr" eaLnBrk="0" hangingPunct="0">
              <a:lnSpc>
                <a:spcPts val="2400"/>
              </a:lnSpc>
              <a:buClr>
                <a:srgbClr val="0070C0"/>
              </a:buClr>
            </a:pPr>
            <a:endParaRPr lang="en-US" altLang="zh-CN" sz="1400" b="1" dirty="0" smtClean="0">
              <a:solidFill>
                <a:srgbClr val="0000FF"/>
              </a:solidFill>
              <a:latin typeface="微软雅黑" pitchFamily="34" charset="-122"/>
              <a:ea typeface="微软雅黑" pitchFamily="34" charset="-122"/>
            </a:endParaRPr>
          </a:p>
          <a:p>
            <a:pPr eaLnBrk="0" hangingPunct="0">
              <a:lnSpc>
                <a:spcPts val="2400"/>
              </a:lnSpc>
              <a:buClr>
                <a:srgbClr val="0070C0"/>
              </a:buClr>
            </a:pPr>
            <a:r>
              <a:rPr lang="zh-CN" altLang="en-US" b="1" dirty="0" smtClean="0">
                <a:solidFill>
                  <a:srgbClr val="C00000"/>
                </a:solidFill>
                <a:latin typeface="微软雅黑" pitchFamily="34" charset="-122"/>
                <a:ea typeface="微软雅黑" pitchFamily="34" charset="-122"/>
              </a:rPr>
              <a:t>问题：</a:t>
            </a:r>
            <a:r>
              <a:rPr lang="zh-CN" altLang="en-US" b="1" dirty="0">
                <a:latin typeface="微软雅黑" pitchFamily="34" charset="-122"/>
                <a:ea typeface="微软雅黑" pitchFamily="34" charset="-122"/>
              </a:rPr>
              <a:t>若多</a:t>
            </a:r>
            <a:r>
              <a:rPr lang="zh-CN" altLang="en-US" b="1" dirty="0" smtClean="0">
                <a:latin typeface="微软雅黑" pitchFamily="34" charset="-122"/>
                <a:ea typeface="微软雅黑" pitchFamily="34" charset="-122"/>
              </a:rPr>
              <a:t>个</a:t>
            </a:r>
            <a:r>
              <a:rPr lang="zh-CN" altLang="en-US" b="1" dirty="0">
                <a:latin typeface="微软雅黑" pitchFamily="34" charset="-122"/>
                <a:ea typeface="微软雅黑" pitchFamily="34" charset="-122"/>
              </a:rPr>
              <a:t>设备在共享的广播信道上</a:t>
            </a:r>
            <a:r>
              <a:rPr lang="zh-CN" altLang="en-US" b="1" dirty="0">
                <a:solidFill>
                  <a:srgbClr val="0000FF"/>
                </a:solidFill>
                <a:latin typeface="微软雅黑" pitchFamily="34" charset="-122"/>
                <a:ea typeface="微软雅黑" pitchFamily="34" charset="-122"/>
              </a:rPr>
              <a:t>同时发送</a:t>
            </a:r>
            <a:r>
              <a:rPr lang="zh-CN" altLang="en-US" b="1" dirty="0">
                <a:latin typeface="微软雅黑" pitchFamily="34" charset="-122"/>
                <a:ea typeface="微软雅黑" pitchFamily="34" charset="-122"/>
              </a:rPr>
              <a:t>数据，则会造成彼此干扰，导致发送失败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headEnd/>
              <a:tailEnd/>
            </a:ln>
            <a:extLst/>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45</a:t>
            </a:fld>
            <a:endParaRPr lang="zh-CN" altLang="en-US" dirty="0"/>
          </a:p>
        </p:txBody>
      </p:sp>
    </p:spTree>
    <p:extLst>
      <p:ext uri="{BB962C8B-B14F-4D97-AF65-F5344CB8AC3E}">
        <p14:creationId xmlns:p14="http://schemas.microsoft.com/office/powerpoint/2010/main" val="4727770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静态划分</a:t>
            </a:r>
            <a:r>
              <a:rPr lang="zh-CN" altLang="en-US" sz="2000" b="1" dirty="0" smtClean="0">
                <a:solidFill>
                  <a:srgbClr val="0000FF"/>
                </a:solidFill>
                <a:latin typeface="微软雅黑" pitchFamily="34" charset="-122"/>
                <a:ea typeface="微软雅黑" pitchFamily="34" charset="-122"/>
              </a:rPr>
              <a:t>信道：</a:t>
            </a:r>
            <a:endParaRPr lang="zh-CN" altLang="en-US" sz="2000" b="1" dirty="0">
              <a:solidFill>
                <a:srgbClr val="0000FF"/>
              </a:solidFill>
              <a:latin typeface="微软雅黑" pitchFamily="34" charset="-122"/>
              <a:ea typeface="微软雅黑" pitchFamily="34" charset="-122"/>
            </a:endParaRP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频分复用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时分复用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波分复用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码分复用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动态媒体接入控制（多点接入</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随机接入：所有的用户可随机地发送信息。</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受控接入：</a:t>
            </a:r>
            <a:r>
              <a:rPr lang="zh-CN" altLang="en-US" sz="2000" b="1" dirty="0" smtClean="0">
                <a:latin typeface="微软雅黑" pitchFamily="34" charset="-122"/>
                <a:ea typeface="微软雅黑" pitchFamily="34" charset="-122"/>
              </a:rPr>
              <a:t>用户必须</a:t>
            </a:r>
            <a:r>
              <a:rPr lang="zh-CN" altLang="en-US" sz="2000" b="1" dirty="0">
                <a:latin typeface="微软雅黑" pitchFamily="34" charset="-122"/>
                <a:ea typeface="微软雅黑" pitchFamily="34" charset="-122"/>
              </a:rPr>
              <a:t>服从一定的控制</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如轮询</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polling</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46</a:t>
            </a:fld>
            <a:endParaRPr lang="zh-CN" altLang="en-US" dirty="0"/>
          </a:p>
        </p:txBody>
      </p:sp>
    </p:spTree>
    <p:extLst>
      <p:ext uri="{BB962C8B-B14F-4D97-AF65-F5344CB8AC3E}">
        <p14:creationId xmlns:p14="http://schemas.microsoft.com/office/powerpoint/2010/main" val="3203836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DIX </a:t>
            </a:r>
            <a:r>
              <a:rPr lang="en-US" altLang="zh-CN" sz="2000" b="1" dirty="0">
                <a:latin typeface="微软雅黑" pitchFamily="34" charset="-122"/>
                <a:ea typeface="微软雅黑" pitchFamily="34" charset="-122"/>
              </a:rPr>
              <a:t>Ethernet </a:t>
            </a:r>
            <a:r>
              <a:rPr lang="en-US" altLang="zh-CN" sz="2000" b="1" dirty="0" smtClean="0">
                <a:latin typeface="微软雅黑" pitchFamily="34" charset="-122"/>
                <a:ea typeface="微软雅黑" pitchFamily="34" charset="-122"/>
              </a:rPr>
              <a:t>V2</a:t>
            </a:r>
            <a:r>
              <a:rPr lang="zh-CN" altLang="en-US" sz="2000" b="1" dirty="0" smtClean="0">
                <a:latin typeface="微软雅黑" pitchFamily="34" charset="-122"/>
                <a:ea typeface="微软雅黑" pitchFamily="34" charset="-122"/>
              </a:rPr>
              <a:t>：世界</a:t>
            </a:r>
            <a:r>
              <a:rPr lang="zh-CN" altLang="en-US" sz="2000" b="1" dirty="0">
                <a:latin typeface="微软雅黑" pitchFamily="34" charset="-122"/>
                <a:ea typeface="微软雅黑" pitchFamily="34" charset="-122"/>
              </a:rPr>
              <a:t>上第一个局域网产品（以太网）的规约。</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en-US" altLang="zh-CN" sz="2000" b="1" dirty="0" smtClean="0">
                <a:latin typeface="微软雅黑" pitchFamily="34" charset="-122"/>
                <a:ea typeface="微软雅黑" pitchFamily="34" charset="-122"/>
              </a:rPr>
              <a:t>802.3</a:t>
            </a:r>
            <a:r>
              <a:rPr lang="zh-CN" altLang="en-US" sz="2000" b="1" dirty="0" smtClean="0">
                <a:latin typeface="微软雅黑" pitchFamily="34" charset="-122"/>
                <a:ea typeface="微软雅黑" pitchFamily="34" charset="-122"/>
              </a:rPr>
              <a:t>：第一</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的以太网标准</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以太网的两个标准 </a:t>
            </a: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a:t>
            </a:r>
            <a:r>
              <a:rPr lang="zh-CN" altLang="en-US" sz="2000" b="1" dirty="0" smtClean="0">
                <a:latin typeface="微软雅黑" panose="020B0503020204020204" pitchFamily="34" charset="-122"/>
                <a:ea typeface="微软雅黑" panose="020B0503020204020204" pitchFamily="34" charset="-122"/>
              </a:rPr>
              <a:t>两</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标准标准</a:t>
            </a:r>
            <a:r>
              <a:rPr lang="zh-CN" altLang="en-US" sz="2000" b="1" dirty="0">
                <a:latin typeface="微软雅黑" panose="020B0503020204020204" pitchFamily="34" charset="-122"/>
                <a:ea typeface="微软雅黑" panose="020B0503020204020204" pitchFamily="34" charset="-122"/>
              </a:rPr>
              <a:t>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a:t>
            </a:r>
            <a:r>
              <a:rPr lang="zh-CN" altLang="en-US" sz="2000" b="1" dirty="0" smtClean="0">
                <a:latin typeface="微软雅黑" panose="020B0503020204020204" pitchFamily="34" charset="-122"/>
                <a:ea typeface="微软雅黑" panose="020B0503020204020204" pitchFamily="34" charset="-122"/>
              </a:rPr>
              <a:t>“以太网”。</a:t>
            </a:r>
            <a:endParaRPr lang="zh-CN" altLang="en-US" sz="2000"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47</a:t>
            </a:fld>
            <a:endParaRPr lang="zh-CN" altLang="en-US" dirty="0"/>
          </a:p>
        </p:txBody>
      </p:sp>
    </p:spTree>
    <p:extLst>
      <p:ext uri="{BB962C8B-B14F-4D97-AF65-F5344CB8AC3E}">
        <p14:creationId xmlns:p14="http://schemas.microsoft.com/office/powerpoint/2010/main" val="175211388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局域网数据链路层分为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子层</a:t>
            </a:r>
            <a:endParaRPr lang="zh-CN" altLang="en-US" sz="2000" b="1" dirty="0">
              <a:latin typeface="微软雅黑" pitchFamily="34" charset="-122"/>
              <a:ea typeface="微软雅黑" pitchFamily="34" charset="-122"/>
            </a:endParaRPr>
          </a:p>
        </p:txBody>
      </p:sp>
      <p:sp>
        <p:nvSpPr>
          <p:cNvPr id="17" name="圆角矩形 16"/>
          <p:cNvSpPr/>
          <p:nvPr/>
        </p:nvSpPr>
        <p:spPr>
          <a:xfrm>
            <a:off x="502920" y="1038074"/>
            <a:ext cx="8129015" cy="238492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8" name="Freeform 25"/>
          <p:cNvSpPr>
            <a:spLocks/>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Freeform 18"/>
          <p:cNvSpPr>
            <a:spLocks/>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a:grpSpLocks/>
            </p:cNvGrpSpPr>
            <p:nvPr/>
          </p:nvGrpSpPr>
          <p:grpSpPr bwMode="auto">
            <a:xfrm>
              <a:off x="4097061" y="2396812"/>
              <a:ext cx="1479437" cy="1209261"/>
              <a:chOff x="109" y="1226"/>
              <a:chExt cx="2516" cy="1675"/>
            </a:xfrm>
            <a:solidFill>
              <a:srgbClr val="FFFF00"/>
            </a:solidFill>
          </p:grpSpPr>
          <p:grpSp>
            <p:nvGrpSpPr>
              <p:cNvPr id="23" name="Group 3"/>
              <p:cNvGrpSpPr>
                <a:grpSpLocks/>
              </p:cNvGrpSpPr>
              <p:nvPr/>
            </p:nvGrpSpPr>
            <p:grpSpPr bwMode="auto">
              <a:xfrm>
                <a:off x="109" y="1226"/>
                <a:ext cx="2516" cy="1675"/>
                <a:chOff x="109" y="1226"/>
                <a:chExt cx="2516" cy="1675"/>
              </a:xfrm>
              <a:grpFill/>
            </p:grpSpPr>
            <p:grpSp>
              <p:nvGrpSpPr>
                <p:cNvPr id="25" name="Group 4"/>
                <p:cNvGrpSpPr>
                  <a:grpSpLocks/>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1600" b="1">
                    <a:solidFill>
                      <a:srgbClr val="000099"/>
                    </a:solidFill>
                    <a:latin typeface="微软雅黑" pitchFamily="34" charset="-122"/>
                    <a:ea typeface="微软雅黑" pitchFamily="34" charset="-122"/>
                  </a:endParaRPr>
                </a:p>
              </p:txBody>
            </p:sp>
          </p:grpSp>
          <p:sp>
            <p:nvSpPr>
              <p:cNvPr id="24"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itchFamily="34" charset="-122"/>
                  <a:ea typeface="微软雅黑" pitchFamily="34" charset="-122"/>
                </a:rPr>
                <a:t>局 域 网</a:t>
              </a: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网络层</a:t>
            </a: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1</a:t>
            </a: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网络层</a:t>
            </a: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grpSp>
        <p:nvGrpSpPr>
          <p:cNvPr id="48" name="Group 31"/>
          <p:cNvGrpSpPr>
            <a:grpSpLocks/>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grpSp>
      <p:grpSp>
        <p:nvGrpSpPr>
          <p:cNvPr id="53" name="Group 36"/>
          <p:cNvGrpSpPr>
            <a:grpSpLocks/>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grpSp>
      <p:sp>
        <p:nvSpPr>
          <p:cNvPr id="59" name="AutoShape 42"/>
          <p:cNvSpPr>
            <a:spLocks/>
          </p:cNvSpPr>
          <p:nvPr/>
        </p:nvSpPr>
        <p:spPr bwMode="auto">
          <a:xfrm>
            <a:off x="7136244" y="1740840"/>
            <a:ext cx="94112" cy="767950"/>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itchFamily="34" charset="-122"/>
                <a:ea typeface="微软雅黑" pitchFamily="34" charset="-122"/>
              </a:rPr>
              <a:t>数据</a:t>
            </a:r>
          </a:p>
          <a:p>
            <a:pPr algn="ctr" defTabSz="762000" eaLnBrk="0" hangingPunct="0"/>
            <a:r>
              <a:rPr kumimoji="1" lang="zh-CN" altLang="en-US" sz="1600" b="1">
                <a:solidFill>
                  <a:srgbClr val="0000FF"/>
                </a:solidFill>
                <a:latin typeface="微软雅黑" pitchFamily="34" charset="-122"/>
                <a:ea typeface="微软雅黑" pitchFamily="34" charset="-122"/>
              </a:rPr>
              <a:t>链路层</a:t>
            </a: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2</a:t>
            </a: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headEnd/>
            <a:tailEnd/>
          </a:ln>
          <a:effectLst/>
        </p:spPr>
        <p:txBody>
          <a:bodyPr wrap="none">
            <a:spAutoFit/>
          </a:bodyPr>
          <a:lstStyle/>
          <a:p>
            <a:pPr algn="ctr"/>
            <a:r>
              <a:rPr kumimoji="1" lang="en-US" altLang="zh-CN" sz="1400" b="1" dirty="0">
                <a:solidFill>
                  <a:schemeClr val="bg1"/>
                </a:solidFill>
                <a:latin typeface="微软雅黑" pitchFamily="34" charset="-122"/>
                <a:ea typeface="微软雅黑" pitchFamily="34" charset="-122"/>
              </a:rPr>
              <a:t>LLC </a:t>
            </a:r>
            <a:r>
              <a:rPr kumimoji="1" lang="zh-CN" altLang="en-US" sz="1400" b="1" dirty="0">
                <a:solidFill>
                  <a:schemeClr val="bg1"/>
                </a:solidFill>
                <a:latin typeface="微软雅黑" pitchFamily="34" charset="-122"/>
                <a:ea typeface="微软雅黑" pitchFamily="34" charset="-122"/>
              </a:rPr>
              <a:t>子层看不见</a:t>
            </a:r>
          </a:p>
          <a:p>
            <a:pPr algn="ctr"/>
            <a:r>
              <a:rPr kumimoji="1" lang="zh-CN" altLang="en-US" sz="1400" b="1" dirty="0">
                <a:solidFill>
                  <a:schemeClr val="bg1"/>
                </a:solidFill>
                <a:latin typeface="微软雅黑" pitchFamily="34" charset="-122"/>
                <a:ea typeface="微软雅黑" pitchFamily="34" charset="-122"/>
              </a:rPr>
              <a:t>下面的局域网</a:t>
            </a: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a:t>
            </a:r>
            <a:r>
              <a:rPr lang="zh-CN" altLang="en-US" b="1" dirty="0">
                <a:latin typeface="微软雅黑" panose="020B0503020204020204" pitchFamily="34" charset="-122"/>
                <a:ea typeface="微软雅黑" panose="020B0503020204020204" pitchFamily="34" charset="-122"/>
              </a:rPr>
              <a:t>与传输媒体</a:t>
            </a:r>
            <a:r>
              <a:rPr lang="zh-CN" altLang="en-US" b="1" dirty="0" smtClean="0">
                <a:latin typeface="微软雅黑" panose="020B0503020204020204" pitchFamily="34" charset="-122"/>
                <a:ea typeface="微软雅黑" panose="020B0503020204020204" pitchFamily="34" charset="-122"/>
              </a:rPr>
              <a:t>无关。</a:t>
            </a:r>
            <a:endParaRPr lang="zh-CN" altLang="en-US" b="1" dirty="0">
              <a:latin typeface="微软雅黑" panose="020B0503020204020204" pitchFamily="34" charset="-122"/>
              <a:ea typeface="微软雅黑" panose="020B0503020204020204" pitchFamily="34" charset="-122"/>
            </a:endParaRP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子层：与传输媒体有关。</a:t>
            </a:r>
            <a:endParaRPr lang="zh-CN" altLang="en-US"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48</a:t>
            </a:fld>
            <a:endParaRPr lang="zh-CN" altLang="en-US" dirty="0"/>
          </a:p>
        </p:txBody>
      </p:sp>
    </p:spTree>
    <p:extLst>
      <p:ext uri="{BB962C8B-B14F-4D97-AF65-F5344CB8AC3E}">
        <p14:creationId xmlns:p14="http://schemas.microsoft.com/office/powerpoint/2010/main" val="9275337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至局域网</a:t>
              </a: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适配器</a:t>
              </a:r>
            </a:p>
            <a:p>
              <a:pPr algn="ctr"/>
              <a:r>
                <a:rPr kumimoji="1" lang="zh-CN" altLang="en-US" sz="1400" b="1" dirty="0">
                  <a:solidFill>
                    <a:schemeClr val="bg1"/>
                  </a:solidFill>
                  <a:latin typeface="微软雅黑" pitchFamily="34" charset="-122"/>
                  <a:ea typeface="微软雅黑" pitchFamily="34" charset="-122"/>
                </a:rPr>
                <a:t>（网卡）</a:t>
              </a: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串行通信</a:t>
              </a: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400" b="1" dirty="0">
                  <a:solidFill>
                    <a:schemeClr val="bg1"/>
                  </a:solidFill>
                  <a:latin typeface="微软雅黑" pitchFamily="34" charset="-122"/>
                  <a:ea typeface="微软雅黑" pitchFamily="34" charset="-122"/>
                </a:rPr>
                <a:t>CPU </a:t>
              </a:r>
              <a:r>
                <a:rPr kumimoji="1" lang="zh-CN" altLang="en-US" sz="1400" b="1" dirty="0">
                  <a:solidFill>
                    <a:schemeClr val="bg1"/>
                  </a:solidFill>
                  <a:latin typeface="微软雅黑" pitchFamily="34" charset="-122"/>
                  <a:ea typeface="微软雅黑" pitchFamily="34" charset="-122"/>
                </a:rPr>
                <a:t>和</a:t>
              </a:r>
            </a:p>
            <a:p>
              <a:pPr algn="ctr"/>
              <a:r>
                <a:rPr kumimoji="1" lang="zh-CN" altLang="en-US" sz="1400" b="1" dirty="0">
                  <a:solidFill>
                    <a:schemeClr val="bg1"/>
                  </a:solidFill>
                  <a:latin typeface="微软雅黑" pitchFamily="34" charset="-122"/>
                  <a:ea typeface="微软雅黑" pitchFamily="34" charset="-122"/>
                </a:rPr>
                <a:t>存储器</a:t>
              </a: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itchFamily="34" charset="-122"/>
                  <a:ea typeface="微软雅黑" pitchFamily="34" charset="-122"/>
                </a:rPr>
                <a:t>生成发送的数据</a:t>
              </a:r>
            </a:p>
            <a:p>
              <a:r>
                <a:rPr kumimoji="1" lang="zh-CN" altLang="en-US" sz="1400" b="1" dirty="0">
                  <a:solidFill>
                    <a:srgbClr val="000099"/>
                  </a:solidFill>
                  <a:latin typeface="微软雅黑" pitchFamily="34" charset="-122"/>
                  <a:ea typeface="微软雅黑" pitchFamily="34" charset="-122"/>
                </a:rPr>
                <a:t>处理收到的数据</a:t>
              </a: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itchFamily="34" charset="-122"/>
                  <a:ea typeface="微软雅黑" pitchFamily="34" charset="-122"/>
                </a:rPr>
                <a:t>把帧发送到局域网</a:t>
              </a:r>
            </a:p>
            <a:p>
              <a:pPr algn="ctr"/>
              <a:r>
                <a:rPr kumimoji="1" lang="zh-CN" altLang="en-US" sz="1400" b="1" dirty="0">
                  <a:solidFill>
                    <a:srgbClr val="000099"/>
                  </a:solidFill>
                  <a:latin typeface="微软雅黑" pitchFamily="34" charset="-122"/>
                  <a:ea typeface="微软雅黑" pitchFamily="34" charset="-122"/>
                </a:rPr>
                <a:t>从局域网接收帧</a:t>
              </a: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计算机</a:t>
              </a: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itchFamily="34" charset="-122"/>
                  <a:ea typeface="微软雅黑" pitchFamily="34" charset="-122"/>
                </a:rPr>
                <a:t>并行</a:t>
              </a:r>
            </a:p>
            <a:p>
              <a:pPr>
                <a:lnSpc>
                  <a:spcPct val="95000"/>
                </a:lnSpc>
              </a:pPr>
              <a:r>
                <a:rPr kumimoji="1" lang="zh-CN" altLang="en-US" sz="1400" b="1" dirty="0">
                  <a:solidFill>
                    <a:srgbClr val="0000FF"/>
                  </a:solidFill>
                  <a:latin typeface="微软雅黑" pitchFamily="34" charset="-122"/>
                  <a:ea typeface="微软雅黑" pitchFamily="34" charset="-122"/>
                </a:rPr>
                <a:t>通信</a:t>
              </a: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4" name="Freeform 34"/>
            <p:cNvSpPr>
              <a:spLocks/>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6" name="Freeform 36"/>
            <p:cNvSpPr>
              <a:spLocks/>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zh-CN" altLang="en-US" sz="1400" b="1" dirty="0">
                  <a:latin typeface="微软雅黑" pitchFamily="34" charset="-122"/>
                  <a:ea typeface="微软雅黑" pitchFamily="34" charset="-122"/>
                </a:rPr>
                <a:t>硬件地址</a:t>
              </a: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地址</a:t>
              </a: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49</a:t>
            </a:fld>
            <a:endParaRPr lang="zh-CN" altLang="en-US" dirty="0"/>
          </a:p>
        </p:txBody>
      </p:sp>
    </p:spTree>
    <p:extLst>
      <p:ext uri="{BB962C8B-B14F-4D97-AF65-F5344CB8AC3E}">
        <p14:creationId xmlns:p14="http://schemas.microsoft.com/office/powerpoint/2010/main" val="22771768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a:t>
            </a:r>
            <a:r>
              <a:rPr lang="zh-CN" altLang="en-US" sz="2000" b="1" dirty="0" smtClean="0">
                <a:solidFill>
                  <a:schemeClr val="bg1"/>
                </a:solidFill>
                <a:ea typeface="微软雅黑" pitchFamily="34" charset="-122"/>
              </a:rPr>
              <a:t>地位</a:t>
            </a:r>
            <a:endParaRPr lang="zh-CN" altLang="en-US" sz="2000" b="1" dirty="0">
              <a:solidFill>
                <a:schemeClr val="bg1"/>
              </a:solidFill>
              <a:ea typeface="微软雅黑"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局域网中的主机、交换机等都必须实现数据链路层</a:t>
            </a:r>
            <a:endParaRPr lang="zh-CN" altLang="en-US" sz="1400" b="1" dirty="0">
              <a:solidFill>
                <a:sysClr val="windowText" lastClr="000000"/>
              </a:solidFill>
              <a:latin typeface="微软雅黑" pitchFamily="34" charset="-122"/>
              <a:ea typeface="微软雅黑"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1</a:t>
                </a:r>
                <a:endParaRPr kumimoji="1" lang="en-US" altLang="zh-CN" sz="1000" b="1" baseline="-25000" dirty="0">
                  <a:latin typeface="微软雅黑" pitchFamily="34" charset="-122"/>
                  <a:ea typeface="微软雅黑"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2</a:t>
                </a:r>
                <a:endParaRPr kumimoji="1" lang="en-US" altLang="zh-CN" sz="1000" b="1" baseline="-25000" dirty="0">
                  <a:latin typeface="微软雅黑" pitchFamily="34" charset="-122"/>
                  <a:ea typeface="微软雅黑"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sp>
        <p:nvSpPr>
          <p:cNvPr id="2" name="灯片编号占位符 1"/>
          <p:cNvSpPr>
            <a:spLocks noGrp="1"/>
          </p:cNvSpPr>
          <p:nvPr>
            <p:ph type="sldNum" sz="quarter" idx="12"/>
          </p:nvPr>
        </p:nvSpPr>
        <p:spPr/>
        <p:txBody>
          <a:bodyPr/>
          <a:lstStyle/>
          <a:p>
            <a:fld id="{C677F014-D201-41B6-B094-E79298D2872C}" type="slidenum">
              <a:rPr lang="zh-CN" altLang="en-US" smtClean="0"/>
              <a:pPr/>
              <a:t>5</a:t>
            </a:fld>
            <a:endParaRPr lang="zh-CN" altLang="en-US" dirty="0"/>
          </a:p>
        </p:txBody>
      </p:sp>
    </p:spTree>
    <p:extLst>
      <p:ext uri="{BB962C8B-B14F-4D97-AF65-F5344CB8AC3E}">
        <p14:creationId xmlns:p14="http://schemas.microsoft.com/office/powerpoint/2010/main" val="29579225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重要</a:t>
            </a:r>
            <a:r>
              <a:rPr lang="zh-CN" altLang="en-US" sz="2000" b="1" dirty="0">
                <a:latin typeface="微软雅黑" pitchFamily="34" charset="-122"/>
                <a:ea typeface="微软雅黑" pitchFamily="34" charset="-122"/>
              </a:rPr>
              <a:t>功能：</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进行串行</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并行转换。</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对数据进行缓存。</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在计算机的操作系统安装设备驱动程序。</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实现以太网协议。</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50</a:t>
            </a:fld>
            <a:endParaRPr lang="zh-CN" altLang="en-US" dirty="0"/>
          </a:p>
        </p:txBody>
      </p:sp>
    </p:spTree>
    <p:extLst>
      <p:ext uri="{BB962C8B-B14F-4D97-AF65-F5344CB8AC3E}">
        <p14:creationId xmlns:p14="http://schemas.microsoft.com/office/powerpoint/2010/main" val="3938833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solidFill>
                  <a:srgbClr val="0000FF"/>
                </a:solidFill>
                <a:latin typeface="微软雅黑" pitchFamily="34" charset="-122"/>
                <a:ea typeface="微软雅黑" pitchFamily="34" charset="-122"/>
              </a:rPr>
              <a:t>最早的以太网：</a:t>
            </a:r>
            <a:r>
              <a:rPr lang="zh-CN" altLang="en-US" b="1" dirty="0" smtClean="0">
                <a:latin typeface="微软雅黑" pitchFamily="34" charset="-122"/>
                <a:ea typeface="微软雅黑" pitchFamily="34" charset="-122"/>
              </a:rPr>
              <a:t>将</a:t>
            </a:r>
            <a:r>
              <a:rPr lang="zh-CN" altLang="en-US" b="1" dirty="0">
                <a:latin typeface="微软雅黑" pitchFamily="34" charset="-122"/>
                <a:ea typeface="微软雅黑" pitchFamily="34" charset="-122"/>
              </a:rPr>
              <a:t>许多计算机都连接到一根</a:t>
            </a:r>
            <a:r>
              <a:rPr lang="zh-CN" altLang="en-US" b="1" dirty="0">
                <a:solidFill>
                  <a:srgbClr val="C00000"/>
                </a:solidFill>
                <a:latin typeface="微软雅黑" pitchFamily="34" charset="-122"/>
                <a:ea typeface="微软雅黑" pitchFamily="34" charset="-122"/>
              </a:rPr>
              <a:t>总线</a:t>
            </a:r>
            <a:r>
              <a:rPr lang="zh-CN" altLang="en-US" b="1" dirty="0">
                <a:latin typeface="微软雅黑" pitchFamily="34" charset="-122"/>
                <a:ea typeface="微软雅黑" pitchFamily="34" charset="-122"/>
              </a:rPr>
              <a:t>上</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smtClean="0">
                <a:solidFill>
                  <a:srgbClr val="C00000"/>
                </a:solidFill>
                <a:latin typeface="微软雅黑" pitchFamily="34" charset="-122"/>
                <a:ea typeface="微软雅黑" pitchFamily="34" charset="-122"/>
              </a:rPr>
              <a:t>特点：</a:t>
            </a:r>
            <a:r>
              <a:rPr lang="zh-CN" altLang="en-US" b="1" dirty="0" smtClean="0">
                <a:latin typeface="微软雅黑" pitchFamily="34" charset="-122"/>
                <a:ea typeface="微软雅黑" pitchFamily="34" charset="-122"/>
              </a:rPr>
              <a:t>易于</a:t>
            </a:r>
            <a:r>
              <a:rPr lang="zh-CN" altLang="en-US" b="1" dirty="0">
                <a:latin typeface="微软雅黑" pitchFamily="34" charset="-122"/>
                <a:ea typeface="微软雅黑" pitchFamily="34" charset="-122"/>
              </a:rPr>
              <a:t>实现广播通信，</a:t>
            </a:r>
            <a:r>
              <a:rPr lang="zh-CN" altLang="en-US" b="1" dirty="0" smtClean="0">
                <a:latin typeface="微软雅黑" pitchFamily="34" charset="-122"/>
                <a:ea typeface="微软雅黑" pitchFamily="34" charset="-122"/>
              </a:rPr>
              <a:t>简单，可靠。 </a:t>
            </a:r>
            <a:endParaRPr lang="zh-CN" altLang="en-US" b="1" dirty="0">
              <a:latin typeface="微软雅黑" pitchFamily="34" charset="-122"/>
              <a:ea typeface="微软雅黑" pitchFamily="34" charset="-122"/>
            </a:endParaRP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向所有站点</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D</a:t>
            </a: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89"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C677F014-D201-41B6-B094-E79298D2872C}" type="slidenum">
              <a:rPr lang="zh-CN" altLang="en-US" smtClean="0"/>
              <a:pPr/>
              <a:t>51</a:t>
            </a:fld>
            <a:endParaRPr lang="zh-CN" altLang="en-US" dirty="0"/>
          </a:p>
        </p:txBody>
      </p:sp>
    </p:spTree>
    <p:extLst>
      <p:ext uri="{BB962C8B-B14F-4D97-AF65-F5344CB8AC3E}">
        <p14:creationId xmlns:p14="http://schemas.microsoft.com/office/powerpoint/2010/main" val="2718463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为了实现</a:t>
            </a:r>
            <a:r>
              <a:rPr lang="zh-CN" altLang="en-US" b="1" dirty="0" smtClean="0">
                <a:solidFill>
                  <a:srgbClr val="C00000"/>
                </a:solidFill>
                <a:latin typeface="微软雅黑" pitchFamily="34" charset="-122"/>
                <a:ea typeface="微软雅黑" pitchFamily="34" charset="-122"/>
              </a:rPr>
              <a:t>一对一</a:t>
            </a:r>
            <a:r>
              <a:rPr lang="zh-CN" altLang="en-US" b="1" dirty="0" smtClean="0">
                <a:latin typeface="微软雅黑" pitchFamily="34" charset="-122"/>
                <a:ea typeface="微软雅黑" pitchFamily="34" charset="-122"/>
              </a:rPr>
              <a:t>通信</a:t>
            </a:r>
            <a:r>
              <a:rPr lang="zh-CN" altLang="en-US" b="1" dirty="0">
                <a:latin typeface="微软雅黑" pitchFamily="34" charset="-122"/>
                <a:ea typeface="微软雅黑" pitchFamily="34" charset="-122"/>
              </a:rPr>
              <a:t>，将接收站的硬件</a:t>
            </a:r>
            <a:r>
              <a:rPr lang="zh-CN" altLang="en-US" b="1" dirty="0" smtClean="0">
                <a:latin typeface="微软雅黑" pitchFamily="34" charset="-122"/>
                <a:ea typeface="微软雅黑" pitchFamily="34" charset="-122"/>
              </a:rPr>
              <a:t>地址写入</a:t>
            </a:r>
            <a:r>
              <a:rPr lang="zh-CN" altLang="en-US" b="1" dirty="0">
                <a:latin typeface="微软雅黑" pitchFamily="34" charset="-122"/>
                <a:ea typeface="微软雅黑" pitchFamily="34" charset="-122"/>
              </a:rPr>
              <a:t>帧首部中的</a:t>
            </a:r>
            <a:r>
              <a:rPr lang="zh-CN" altLang="en-US" b="1" dirty="0">
                <a:solidFill>
                  <a:srgbClr val="C00000"/>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字段中。仅当数据帧中的目的地址与</a:t>
            </a:r>
            <a:r>
              <a:rPr lang="zh-CN" altLang="en-US" b="1" dirty="0" smtClean="0">
                <a:solidFill>
                  <a:srgbClr val="C00000"/>
                </a:solidFill>
                <a:latin typeface="微软雅黑" pitchFamily="34" charset="-122"/>
                <a:ea typeface="微软雅黑" pitchFamily="34" charset="-122"/>
              </a:rPr>
              <a:t>适配器硬件</a:t>
            </a:r>
            <a:r>
              <a:rPr lang="zh-CN" altLang="en-US" b="1" dirty="0">
                <a:solidFill>
                  <a:srgbClr val="C00000"/>
                </a:solidFill>
                <a:latin typeface="微软雅黑" pitchFamily="34" charset="-122"/>
                <a:ea typeface="微软雅黑" pitchFamily="34" charset="-122"/>
              </a:rPr>
              <a:t>地址</a:t>
            </a:r>
            <a:r>
              <a:rPr lang="zh-CN" altLang="en-US" b="1" dirty="0">
                <a:latin typeface="微软雅黑" pitchFamily="34" charset="-122"/>
                <a:ea typeface="微软雅黑" pitchFamily="34" charset="-122"/>
              </a:rPr>
              <a:t>一致时</a:t>
            </a:r>
            <a:r>
              <a:rPr lang="zh-CN" altLang="en-US" b="1" dirty="0" smtClean="0">
                <a:latin typeface="微软雅黑" pitchFamily="34" charset="-122"/>
                <a:ea typeface="微软雅黑" pitchFamily="34" charset="-122"/>
              </a:rPr>
              <a:t>，才能</a:t>
            </a:r>
            <a:r>
              <a:rPr lang="zh-CN" altLang="en-US" b="1" dirty="0">
                <a:latin typeface="微软雅黑" pitchFamily="34" charset="-122"/>
                <a:ea typeface="微软雅黑" pitchFamily="34" charset="-122"/>
              </a:rPr>
              <a:t>接收这个</a:t>
            </a:r>
            <a:r>
              <a:rPr lang="zh-CN" altLang="en-US" b="1" dirty="0" smtClean="0">
                <a:latin typeface="微软雅黑" pitchFamily="34" charset="-122"/>
                <a:ea typeface="微软雅黑" pitchFamily="34" charset="-122"/>
              </a:rPr>
              <a:t>数据帧。</a:t>
            </a:r>
            <a:endParaRPr lang="zh-CN" altLang="en-US" b="1" dirty="0">
              <a:latin typeface="微软雅黑" pitchFamily="34" charset="-122"/>
              <a:ea typeface="微软雅黑" pitchFamily="34" charset="-122"/>
            </a:endParaRP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8"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400" b="1" dirty="0">
                <a:solidFill>
                  <a:schemeClr val="bg1"/>
                </a:solidFill>
                <a:latin typeface="微软雅黑" pitchFamily="34" charset="-122"/>
                <a:ea typeface="微软雅黑" pitchFamily="34" charset="-122"/>
              </a:rPr>
              <a:t>只有 </a:t>
            </a:r>
            <a:r>
              <a:rPr lang="en-US" altLang="zh-CN" sz="1400" b="1" dirty="0">
                <a:solidFill>
                  <a:schemeClr val="bg1"/>
                </a:solidFill>
                <a:latin typeface="微软雅黑" pitchFamily="34" charset="-122"/>
                <a:ea typeface="微软雅黑" pitchFamily="34" charset="-122"/>
              </a:rPr>
              <a:t>D </a:t>
            </a:r>
            <a:r>
              <a:rPr lang="zh-CN" altLang="en-US" sz="1400" b="1" dirty="0">
                <a:solidFill>
                  <a:schemeClr val="bg1"/>
                </a:solidFill>
                <a:latin typeface="微软雅黑" pitchFamily="34" charset="-122"/>
                <a:ea typeface="微软雅黑" pitchFamily="34" charset="-122"/>
              </a:rPr>
              <a:t>接受</a:t>
            </a:r>
          </a:p>
          <a:p>
            <a:pPr algn="ctr"/>
            <a:r>
              <a:rPr lang="en-US" altLang="zh-CN" sz="1400" b="1" dirty="0">
                <a:solidFill>
                  <a:schemeClr val="bg1"/>
                </a:solidFill>
                <a:latin typeface="微软雅黑" pitchFamily="34" charset="-122"/>
                <a:ea typeface="微软雅黑" pitchFamily="34" charset="-122"/>
              </a:rPr>
              <a:t>B </a:t>
            </a:r>
            <a:r>
              <a:rPr lang="zh-CN" altLang="en-US" sz="1400" b="1" dirty="0">
                <a:solidFill>
                  <a:schemeClr val="bg1"/>
                </a:solidFill>
                <a:latin typeface="微软雅黑" pitchFamily="34" charset="-122"/>
                <a:ea typeface="微软雅黑" pitchFamily="34" charset="-122"/>
              </a:rPr>
              <a:t>发送的数据</a:t>
            </a:r>
          </a:p>
        </p:txBody>
      </p:sp>
      <p:sp>
        <p:nvSpPr>
          <p:cNvPr id="53"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 name="灯片编号占位符 2"/>
          <p:cNvSpPr>
            <a:spLocks noGrp="1"/>
          </p:cNvSpPr>
          <p:nvPr>
            <p:ph type="sldNum" sz="quarter" idx="12"/>
          </p:nvPr>
        </p:nvSpPr>
        <p:spPr/>
        <p:txBody>
          <a:bodyPr/>
          <a:lstStyle/>
          <a:p>
            <a:fld id="{C677F014-D201-41B6-B094-E79298D2872C}" type="slidenum">
              <a:rPr lang="zh-CN" altLang="en-US" smtClean="0"/>
              <a:pPr/>
              <a:t>52</a:t>
            </a:fld>
            <a:endParaRPr lang="zh-CN" altLang="en-US" dirty="0"/>
          </a:p>
        </p:txBody>
      </p:sp>
    </p:spTree>
    <p:extLst>
      <p:ext uri="{BB962C8B-B14F-4D97-AF65-F5344CB8AC3E}">
        <p14:creationId xmlns:p14="http://schemas.microsoft.com/office/powerpoint/2010/main" val="8650983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9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smtClean="0">
                <a:solidFill>
                  <a:srgbClr val="C00000"/>
                </a:solidFill>
                <a:latin typeface="微软雅黑" pitchFamily="34" charset="-122"/>
                <a:ea typeface="微软雅黑" pitchFamily="34" charset="-122"/>
              </a:rPr>
              <a:t>缺点</a:t>
            </a:r>
            <a:r>
              <a:rPr lang="zh-CN" altLang="en-US" b="1" dirty="0" smtClean="0">
                <a:latin typeface="微软雅黑" pitchFamily="34" charset="-122"/>
                <a:ea typeface="微软雅黑" pitchFamily="34" charset="-122"/>
              </a:rPr>
              <a:t>：多</a:t>
            </a:r>
            <a:r>
              <a:rPr lang="zh-CN" altLang="en-US" b="1" dirty="0">
                <a:latin typeface="微软雅黑" pitchFamily="34" charset="-122"/>
                <a:ea typeface="微软雅黑" pitchFamily="34" charset="-122"/>
              </a:rPr>
              <a:t>个站点同时发送时，会产生发送碰撞或冲突，导致发送失败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Freeform 14"/>
          <p:cNvSpPr>
            <a:spLocks/>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Freeform 19"/>
          <p:cNvSpPr>
            <a:spLocks/>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5" name="Freeform 32"/>
          <p:cNvSpPr>
            <a:spLocks/>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Freeform 29"/>
          <p:cNvSpPr>
            <a:spLocks/>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33"/>
          <p:cNvSpPr>
            <a:spLocks/>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34"/>
          <p:cNvSpPr>
            <a:spLocks/>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E</a:t>
            </a:r>
            <a:r>
              <a:rPr kumimoji="1" lang="en-US" altLang="zh-CN" sz="1400" b="1" dirty="0" smtClean="0">
                <a:solidFill>
                  <a:srgbClr val="CC00CC"/>
                </a:solidFill>
                <a:latin typeface="微软雅黑" pitchFamily="34" charset="-122"/>
                <a:ea typeface="微软雅黑" pitchFamily="34" charset="-122"/>
              </a:rPr>
              <a:t>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smtClean="0">
                <a:solidFill>
                  <a:srgbClr val="CC00CC"/>
                </a:solidFill>
                <a:latin typeface="微软雅黑" pitchFamily="34" charset="-122"/>
                <a:ea typeface="微软雅黑" pitchFamily="34" charset="-122"/>
              </a:rPr>
              <a:t>A</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5" name="Freeform 32"/>
          <p:cNvSpPr>
            <a:spLocks/>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33"/>
          <p:cNvSpPr>
            <a:spLocks/>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34"/>
          <p:cNvSpPr>
            <a:spLocks/>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C677F014-D201-41B6-B094-E79298D2872C}" type="slidenum">
              <a:rPr lang="zh-CN" altLang="en-US" smtClean="0"/>
              <a:pPr/>
              <a:t>53</a:t>
            </a:fld>
            <a:endParaRPr lang="zh-CN" altLang="en-US" dirty="0"/>
          </a:p>
        </p:txBody>
      </p:sp>
    </p:spTree>
    <p:extLst>
      <p:ext uri="{BB962C8B-B14F-4D97-AF65-F5344CB8AC3E}">
        <p14:creationId xmlns:p14="http://schemas.microsoft.com/office/powerpoint/2010/main" val="21033841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采用较为灵活的</a:t>
            </a:r>
            <a:r>
              <a:rPr lang="zh-CN" altLang="en-US" sz="2000" b="1" dirty="0">
                <a:solidFill>
                  <a:srgbClr val="C00000"/>
                </a:solidFill>
                <a:latin typeface="微软雅黑" pitchFamily="34" charset="-122"/>
                <a:ea typeface="微软雅黑" pitchFamily="34" charset="-122"/>
              </a:rPr>
              <a:t>无连接的工作</a:t>
            </a:r>
            <a:r>
              <a:rPr lang="zh-CN" altLang="en-US" sz="2000" b="1" dirty="0" smtClean="0">
                <a:solidFill>
                  <a:srgbClr val="C00000"/>
                </a:solidFill>
                <a:latin typeface="微软雅黑" pitchFamily="34" charset="-122"/>
                <a:ea typeface="微软雅黑" pitchFamily="34" charset="-122"/>
              </a:rPr>
              <a:t>方式。</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不必先建立连接就可以直接发送数据。</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对发送的数据帧不进行编号，也不要求对方发回确认</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a:t>
            </a:r>
            <a:r>
              <a:rPr lang="zh-CN" altLang="en-US" sz="2000" b="1" dirty="0" smtClean="0">
                <a:solidFill>
                  <a:schemeClr val="bg1"/>
                </a:solidFill>
                <a:latin typeface="微软雅黑" pitchFamily="34" charset="-122"/>
                <a:ea typeface="微软雅黑" pitchFamily="34" charset="-122"/>
              </a:rPr>
              <a:t>采取的 </a:t>
            </a:r>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种重要措施</a:t>
            </a:r>
            <a:endParaRPr lang="fr-FR" altLang="zh-CN" sz="2000" b="1" dirty="0">
              <a:solidFill>
                <a:schemeClr val="bg1"/>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556221402"/>
              </p:ext>
            </p:extLst>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p:cNvSpPr>
            <a:spLocks noGrp="1"/>
          </p:cNvSpPr>
          <p:nvPr>
            <p:ph type="sldNum" sz="quarter" idx="12"/>
          </p:nvPr>
        </p:nvSpPr>
        <p:spPr/>
        <p:txBody>
          <a:bodyPr/>
          <a:lstStyle/>
          <a:p>
            <a:fld id="{C677F014-D201-41B6-B094-E79298D2872C}" type="slidenum">
              <a:rPr lang="zh-CN" altLang="en-US" smtClean="0"/>
              <a:pPr/>
              <a:t>54</a:t>
            </a:fld>
            <a:endParaRPr lang="zh-CN" altLang="en-US" dirty="0"/>
          </a:p>
        </p:txBody>
      </p:sp>
    </p:spTree>
    <p:extLst>
      <p:ext uri="{BB962C8B-B14F-4D97-AF65-F5344CB8AC3E}">
        <p14:creationId xmlns:p14="http://schemas.microsoft.com/office/powerpoint/2010/main" val="294404198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的数据都使用</a:t>
            </a:r>
            <a:r>
              <a:rPr lang="zh-CN" altLang="en-US" sz="2000" b="1" dirty="0">
                <a:solidFill>
                  <a:srgbClr val="C00000"/>
                </a:solidFill>
                <a:latin typeface="微软雅黑" pitchFamily="34" charset="-122"/>
                <a:ea typeface="微软雅黑" pitchFamily="34" charset="-122"/>
              </a:rPr>
              <a:t>曼彻斯特</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(Manchester) </a:t>
            </a:r>
            <a:r>
              <a:rPr lang="zh-CN" altLang="en-US" sz="2000" b="1" dirty="0" smtClean="0">
                <a:latin typeface="微软雅黑" pitchFamily="34" charset="-122"/>
                <a:ea typeface="微软雅黑" pitchFamily="34" charset="-122"/>
              </a:rPr>
              <a:t>编码。</a:t>
            </a:r>
            <a:endParaRPr lang="zh-CN" altLang="en-US" sz="2000" b="1" dirty="0">
              <a:latin typeface="微软雅黑" pitchFamily="34" charset="-122"/>
              <a:ea typeface="微软雅黑" pitchFamily="34" charset="-122"/>
            </a:endParaRP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a:t>
            </a:r>
            <a:r>
              <a:rPr lang="zh-CN" altLang="en-US" sz="2000" b="1" dirty="0" smtClean="0">
                <a:solidFill>
                  <a:schemeClr val="bg1"/>
                </a:solidFill>
                <a:latin typeface="微软雅黑" pitchFamily="34" charset="-122"/>
                <a:ea typeface="微软雅黑" pitchFamily="34" charset="-122"/>
              </a:rPr>
              <a:t>措施</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itchFamily="34" charset="0"/>
                </a:rPr>
                <a:t>1</a:t>
              </a: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0</a:t>
              </a: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2"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比特</a:t>
              </a:r>
              <a:r>
                <a:rPr kumimoji="1" lang="zh-CN" altLang="en-US" sz="1600" b="1" dirty="0">
                  <a:solidFill>
                    <a:srgbClr val="0000FF"/>
                  </a:solidFill>
                  <a:latin typeface="微软雅黑" panose="020B0503020204020204" pitchFamily="34" charset="-122"/>
                  <a:ea typeface="微软雅黑" panose="020B0503020204020204" pitchFamily="34" charset="-122"/>
                </a:rPr>
                <a:t>流</a:t>
              </a:r>
            </a:p>
          </p:txBody>
        </p:sp>
        <p:grpSp>
          <p:nvGrpSpPr>
            <p:cNvPr id="27" name="Group 65"/>
            <p:cNvGrpSpPr>
              <a:grpSpLocks/>
            </p:cNvGrpSpPr>
            <p:nvPr/>
          </p:nvGrpSpPr>
          <p:grpSpPr bwMode="auto">
            <a:xfrm>
              <a:off x="2062492" y="3766245"/>
              <a:ext cx="7483921" cy="690711"/>
              <a:chOff x="1255" y="2804"/>
              <a:chExt cx="4461" cy="258"/>
            </a:xfrm>
          </p:grpSpPr>
          <p:sp>
            <p:nvSpPr>
              <p:cNvPr id="31"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差分曼彻斯特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曼彻斯特编码</a:t>
            </a:r>
            <a:r>
              <a:rPr lang="zh-CN" altLang="en-US" b="1" dirty="0" smtClean="0">
                <a:solidFill>
                  <a:srgbClr val="FFC000"/>
                </a:solidFill>
                <a:latin typeface="微软雅黑" pitchFamily="34" charset="-122"/>
                <a:ea typeface="微软雅黑" pitchFamily="34" charset="-122"/>
              </a:rPr>
              <a:t>缺点：</a:t>
            </a:r>
            <a:r>
              <a:rPr lang="zh-CN" altLang="en-US" b="1" dirty="0" smtClean="0">
                <a:solidFill>
                  <a:schemeClr val="bg1"/>
                </a:solidFill>
                <a:latin typeface="微软雅黑" pitchFamily="34" charset="-122"/>
                <a:ea typeface="微软雅黑" pitchFamily="34" charset="-122"/>
              </a:rPr>
              <a:t>所</a:t>
            </a:r>
            <a:r>
              <a:rPr lang="zh-CN" altLang="en-US" b="1" dirty="0">
                <a:solidFill>
                  <a:schemeClr val="bg1"/>
                </a:solidFill>
                <a:latin typeface="微软雅黑" pitchFamily="34" charset="-122"/>
                <a:ea typeface="微软雅黑" pitchFamily="34" charset="-122"/>
              </a:rPr>
              <a:t>占的频带宽度比原始的基带信号</a:t>
            </a:r>
            <a:r>
              <a:rPr lang="zh-CN" altLang="en-US" b="1" dirty="0">
                <a:solidFill>
                  <a:srgbClr val="FFFF00"/>
                </a:solidFill>
                <a:latin typeface="微软雅黑" pitchFamily="34" charset="-122"/>
                <a:ea typeface="微软雅黑" pitchFamily="34" charset="-122"/>
              </a:rPr>
              <a:t>增加了一倍。</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55</a:t>
            </a:fld>
            <a:endParaRPr lang="zh-CN" altLang="en-US" dirty="0"/>
          </a:p>
        </p:txBody>
      </p:sp>
    </p:spTree>
    <p:extLst>
      <p:ext uri="{BB962C8B-B14F-4D97-AF65-F5344CB8AC3E}">
        <p14:creationId xmlns:p14="http://schemas.microsoft.com/office/powerpoint/2010/main" val="10126033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CSMA/CD (</a:t>
            </a:r>
            <a:r>
              <a:rPr lang="en-US" altLang="zh-CN" sz="2000" b="1" dirty="0">
                <a:latin typeface="微软雅黑" pitchFamily="34" charset="-122"/>
                <a:ea typeface="微软雅黑" pitchFamily="34" charset="-122"/>
              </a:rPr>
              <a:t>Carrier Sense Multiple Access with Collision Detection) </a:t>
            </a:r>
            <a:r>
              <a:rPr lang="zh-CN" altLang="en-US" sz="2000" b="1" dirty="0" smtClean="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载波监听多点接入 </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碰撞</a:t>
            </a:r>
            <a:r>
              <a:rPr lang="zh-CN" altLang="en-US" sz="2000" b="1" dirty="0" smtClean="0">
                <a:solidFill>
                  <a:srgbClr val="0000FF"/>
                </a:solidFill>
                <a:latin typeface="微软雅黑" pitchFamily="34" charset="-122"/>
                <a:ea typeface="微软雅黑" pitchFamily="34" charset="-122"/>
              </a:rPr>
              <a:t>检测。</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多点接入</a:t>
            </a:r>
            <a:r>
              <a:rPr lang="zh-CN" altLang="en-US" sz="2000" b="1" dirty="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说明这是总线型</a:t>
            </a:r>
            <a:r>
              <a:rPr lang="zh-CN" altLang="en-US" sz="2000" b="1" dirty="0" smtClean="0">
                <a:latin typeface="微软雅黑" pitchFamily="34" charset="-122"/>
                <a:ea typeface="微软雅黑" pitchFamily="34" charset="-122"/>
              </a:rPr>
              <a:t>网络。许多</a:t>
            </a:r>
            <a:r>
              <a:rPr lang="zh-CN" altLang="en-US" sz="2000" b="1" dirty="0">
                <a:latin typeface="微软雅黑" pitchFamily="34" charset="-122"/>
                <a:ea typeface="微软雅黑" pitchFamily="34" charset="-122"/>
              </a:rPr>
              <a:t>计算机以多点接入的方式连接在一根总线上。</a:t>
            </a: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载波监听：</a:t>
            </a:r>
            <a:r>
              <a:rPr lang="zh-CN" altLang="en-US" sz="2000" b="1" dirty="0" smtClean="0">
                <a:latin typeface="微软雅黑" pitchFamily="34" charset="-122"/>
                <a:ea typeface="微软雅黑" pitchFamily="34" charset="-122"/>
              </a:rPr>
              <a:t>即“</a:t>
            </a:r>
            <a:r>
              <a:rPr lang="zh-CN" altLang="en-US" sz="2000" b="1" dirty="0">
                <a:latin typeface="微软雅黑" pitchFamily="34" charset="-122"/>
                <a:ea typeface="微软雅黑" pitchFamily="34" charset="-122"/>
              </a:rPr>
              <a:t>边发送边监听”。不管在想要发送数据之前，还是在发送数据之中，每个站都必须不停地检测信道</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碰撞检测：</a:t>
            </a:r>
            <a:r>
              <a:rPr lang="zh-CN" altLang="en-US" sz="2000" b="1" dirty="0" smtClean="0">
                <a:latin typeface="微软雅黑" pitchFamily="34" charset="-122"/>
                <a:ea typeface="微软雅黑" pitchFamily="34" charset="-122"/>
              </a:rPr>
              <a:t>适配器</a:t>
            </a:r>
            <a:r>
              <a:rPr lang="zh-CN" altLang="en-US" sz="2000" b="1" dirty="0">
                <a:latin typeface="微软雅黑" pitchFamily="34" charset="-122"/>
                <a:ea typeface="微软雅黑" pitchFamily="34" charset="-122"/>
              </a:rPr>
              <a:t>边发送</a:t>
            </a:r>
            <a:r>
              <a:rPr lang="zh-CN" altLang="en-US" sz="2000" b="1" dirty="0" smtClean="0">
                <a:latin typeface="微软雅黑" pitchFamily="34" charset="-122"/>
                <a:ea typeface="微软雅黑" pitchFamily="34" charset="-122"/>
              </a:rPr>
              <a:t>数据，边</a:t>
            </a:r>
            <a:r>
              <a:rPr lang="zh-CN" altLang="en-US" sz="2000" b="1" dirty="0">
                <a:latin typeface="微软雅黑" pitchFamily="34" charset="-122"/>
                <a:ea typeface="微软雅黑" pitchFamily="34" charset="-122"/>
              </a:rPr>
              <a:t>检测信道上的信号电压的变化情况。电压摆动值超过一定的门限值时，就认为总线上至少有两个站同时在发送数据，表明产生了</a:t>
            </a:r>
            <a:r>
              <a:rPr lang="zh-CN" altLang="en-US" sz="2000" b="1" dirty="0" smtClean="0">
                <a:latin typeface="微软雅黑" pitchFamily="34" charset="-122"/>
                <a:ea typeface="微软雅黑" pitchFamily="34" charset="-122"/>
              </a:rPr>
              <a:t>碰撞（或冲突）。</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的要点</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56</a:t>
            </a:fld>
            <a:endParaRPr lang="zh-CN" altLang="en-US" dirty="0"/>
          </a:p>
        </p:txBody>
      </p:sp>
    </p:spTree>
    <p:extLst>
      <p:ext uri="{BB962C8B-B14F-4D97-AF65-F5344CB8AC3E}">
        <p14:creationId xmlns:p14="http://schemas.microsoft.com/office/powerpoint/2010/main" val="18345917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适配器立即停止</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等待</a:t>
            </a:r>
            <a:r>
              <a:rPr lang="zh-CN" altLang="en-US" sz="2000" b="1" dirty="0">
                <a:latin typeface="微软雅黑" pitchFamily="34" charset="-122"/>
                <a:ea typeface="微软雅黑" pitchFamily="34" charset="-122"/>
              </a:rPr>
              <a:t>一段随机时间后再次发送。</a:t>
            </a: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检测到碰撞后</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57</a:t>
            </a:fld>
            <a:endParaRPr lang="zh-CN" altLang="en-US" dirty="0"/>
          </a:p>
        </p:txBody>
      </p:sp>
    </p:spTree>
    <p:extLst>
      <p:ext uri="{BB962C8B-B14F-4D97-AF65-F5344CB8AC3E}">
        <p14:creationId xmlns:p14="http://schemas.microsoft.com/office/powerpoint/2010/main" val="4479945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协议工作流程</a:t>
            </a:r>
            <a:endParaRPr lang="fr-FR" altLang="zh-CN" sz="2000" b="1" dirty="0">
              <a:solidFill>
                <a:schemeClr val="bg1"/>
              </a:solidFill>
              <a:latin typeface="微软雅黑" pitchFamily="34" charset="-122"/>
              <a:ea typeface="微软雅黑"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开始</a:t>
            </a:r>
            <a:r>
              <a:rPr lang="zh-CN" altLang="en-US" sz="1200" b="1" dirty="0" smtClean="0">
                <a:solidFill>
                  <a:schemeClr val="bg1"/>
                </a:solidFill>
                <a:latin typeface="微软雅黑" pitchFamily="34" charset="-122"/>
                <a:ea typeface="微软雅黑" pitchFamily="34" charset="-122"/>
              </a:rPr>
              <a:t>发送，</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同时进行碰撞检测</a:t>
            </a:r>
            <a:endParaRPr lang="zh-CN" altLang="en-US" sz="1200" b="1" dirty="0">
              <a:solidFill>
                <a:schemeClr val="bg1"/>
              </a:solidFill>
              <a:latin typeface="微软雅黑" pitchFamily="34" charset="-122"/>
              <a:ea typeface="微软雅黑"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a:t>
            </a:r>
            <a:endParaRPr lang="zh-CN" altLang="en-US" sz="1400" b="1" dirty="0">
              <a:solidFill>
                <a:schemeClr val="bg1"/>
              </a:solidFill>
              <a:latin typeface="微软雅黑" pitchFamily="34" charset="-122"/>
              <a:ea typeface="微软雅黑"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endParaRPr lang="en-US" altLang="zh-CN" sz="1400" b="1" dirty="0" smtClean="0">
              <a:solidFill>
                <a:schemeClr val="bg1"/>
              </a:solidFill>
              <a:latin typeface="微软雅黑" pitchFamily="34" charset="-122"/>
              <a:ea typeface="微软雅黑"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等待随机时间</a:t>
            </a:r>
            <a:endParaRPr lang="en-US" altLang="zh-CN" sz="1400" b="1" dirty="0" smtClean="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a:t>
            </a:r>
            <a:endParaRPr lang="zh-CN" altLang="en-US" sz="1200" b="1" dirty="0">
              <a:latin typeface="微软雅黑" pitchFamily="34" charset="-122"/>
              <a:ea typeface="微软雅黑"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58</a:t>
            </a:fld>
            <a:endParaRPr lang="zh-CN" altLang="en-US" dirty="0"/>
          </a:p>
        </p:txBody>
      </p:sp>
    </p:spTree>
    <p:extLst>
      <p:ext uri="{BB962C8B-B14F-4D97-AF65-F5344CB8AC3E}">
        <p14:creationId xmlns:p14="http://schemas.microsoft.com/office/powerpoint/2010/main" val="23839916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为什么要进行碰撞检测</a:t>
            </a:r>
            <a:r>
              <a:rPr lang="zh-CN" altLang="en-US" sz="2000" b="1" dirty="0" smtClean="0">
                <a:solidFill>
                  <a:schemeClr val="bg1"/>
                </a:solidFill>
                <a:latin typeface="微软雅黑" pitchFamily="34" charset="-122"/>
                <a:ea typeface="微软雅黑" pitchFamily="34" charset="-122"/>
              </a:rPr>
              <a:t>？ 因为信号</a:t>
            </a:r>
            <a:r>
              <a:rPr lang="zh-CN" altLang="en-US" sz="2000" b="1" dirty="0">
                <a:solidFill>
                  <a:srgbClr val="FFFF00"/>
                </a:solidFill>
                <a:latin typeface="微软雅黑" pitchFamily="34" charset="-122"/>
                <a:ea typeface="微软雅黑" pitchFamily="34" charset="-122"/>
              </a:rPr>
              <a:t>传播时延</a:t>
            </a:r>
            <a:r>
              <a:rPr lang="zh-CN" altLang="en-US" sz="2000" b="1" dirty="0">
                <a:solidFill>
                  <a:schemeClr val="bg1"/>
                </a:solidFill>
                <a:latin typeface="微软雅黑" pitchFamily="34" charset="-122"/>
                <a:ea typeface="微软雅黑" pitchFamily="34" charset="-122"/>
              </a:rPr>
              <a:t>对载波</a:t>
            </a:r>
            <a:r>
              <a:rPr lang="zh-CN" altLang="en-US" sz="2000" b="1" dirty="0" smtClean="0">
                <a:solidFill>
                  <a:schemeClr val="bg1"/>
                </a:solidFill>
                <a:latin typeface="微软雅黑" pitchFamily="34" charset="-122"/>
                <a:ea typeface="微软雅黑" pitchFamily="34" charset="-122"/>
              </a:rPr>
              <a:t>监听产生了影响</a:t>
            </a:r>
            <a:endParaRPr lang="fr-FR" altLang="zh-CN" sz="2000" b="1" dirty="0">
              <a:solidFill>
                <a:schemeClr val="bg1"/>
              </a:solidFill>
              <a:latin typeface="微软雅黑" pitchFamily="34" charset="-122"/>
              <a:ea typeface="微软雅黑"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a:extLst/>
        </p:spPr>
        <p:txBody>
          <a:bodyPr wrap="none" lIns="90488" tIns="44450" rIns="90488" bIns="44450">
            <a:spAutoFit/>
          </a:bodyPr>
          <a:lstStyle/>
          <a:p>
            <a:pPr defTabSz="762000" eaLnBrk="0" hangingPunct="0"/>
            <a:r>
              <a:rPr kumimoji="1" lang="en-US" altLang="zh-CN" sz="1400" b="1" dirty="0">
                <a:solidFill>
                  <a:srgbClr val="CC3300"/>
                </a:solidFill>
                <a:latin typeface="微软雅黑" pitchFamily="34" charset="-122"/>
                <a:ea typeface="微软雅黑" pitchFamily="34" charset="-122"/>
              </a:rPr>
              <a:t>1 km</a:t>
            </a: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A</a:t>
            </a: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B</a:t>
            </a: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itchFamily="34" charset="-122"/>
                <a:ea typeface="微软雅黑" pitchFamily="34" charset="-122"/>
              </a:rPr>
              <a:t>t</a:t>
            </a: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19" name="Group 13"/>
          <p:cNvGrpSpPr>
            <a:grpSpLocks/>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762000" eaLnBrk="0" hangingPunct="0"/>
              <a:r>
                <a:rPr kumimoji="1" lang="zh-CN" altLang="en-US" sz="1400" b="1" dirty="0">
                  <a:solidFill>
                    <a:schemeClr val="bg1"/>
                  </a:solidFill>
                  <a:latin typeface="微软雅黑" pitchFamily="34" charset="-122"/>
                  <a:ea typeface="微软雅黑" pitchFamily="34" charset="-122"/>
                </a:rPr>
                <a:t>碰撞</a:t>
              </a:r>
            </a:p>
          </p:txBody>
        </p:sp>
      </p:grpSp>
      <p:grpSp>
        <p:nvGrpSpPr>
          <p:cNvPr id="22" name="Group 16"/>
          <p:cNvGrpSpPr>
            <a:grpSpLocks/>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2</a:t>
              </a:r>
              <a:r>
                <a:rPr kumimoji="1" lang="en-US" altLang="zh-CN" sz="1400" b="1" dirty="0">
                  <a:latin typeface="微软雅黑" pitchFamily="34" charset="-122"/>
                  <a:ea typeface="微软雅黑" pitchFamily="34" charset="-122"/>
                  <a:sym typeface="Symbol" pitchFamily="18" charset="2"/>
                </a:rPr>
                <a:t></a:t>
              </a:r>
              <a:r>
                <a:rPr kumimoji="1" lang="en-US" altLang="zh-CN"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4869926" y="1213686"/>
            <a:ext cx="1678809" cy="1020607"/>
            <a:chOff x="4167" y="-90"/>
            <a:chExt cx="1652" cy="1088"/>
          </a:xfrm>
        </p:grpSpPr>
        <p:grpSp>
          <p:nvGrpSpPr>
            <p:cNvPr id="29" name="Group 23"/>
            <p:cNvGrpSpPr>
              <a:grpSpLocks/>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r>
                  <a:rPr kumimoji="1" lang="en-US" altLang="zh-CN" sz="1600" b="1" dirty="0">
                    <a:latin typeface="微软雅黑" pitchFamily="34" charset="-122"/>
                    <a:ea typeface="微软雅黑" pitchFamily="34" charset="-122"/>
                  </a:rPr>
                  <a:t> </a:t>
                </a:r>
                <a:r>
                  <a:rPr kumimoji="1" lang="en-US" altLang="zh-CN" sz="1600" b="1" dirty="0">
                    <a:latin typeface="微软雅黑" pitchFamily="34" charset="-122"/>
                    <a:ea typeface="微软雅黑" pitchFamily="34" charset="-122"/>
                    <a:sym typeface="Symbol" pitchFamily="18" charset="2"/>
                  </a:rPr>
                  <a:t> </a:t>
                </a:r>
                <a:r>
                  <a:rPr kumimoji="1" lang="en-US" altLang="zh-CN" sz="1600"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smtClean="0">
                    <a:solidFill>
                      <a:srgbClr val="000099"/>
                    </a:solidFill>
                    <a:latin typeface="微软雅黑" pitchFamily="34" charset="-122"/>
                    <a:ea typeface="微软雅黑" pitchFamily="34" charset="-122"/>
                  </a:rPr>
                  <a:t>B </a:t>
                </a:r>
                <a:r>
                  <a:rPr kumimoji="1" lang="zh-CN" altLang="en-US" sz="1400" b="1" dirty="0" smtClean="0">
                    <a:solidFill>
                      <a:srgbClr val="000099"/>
                    </a:solidFill>
                    <a:latin typeface="微软雅黑" pitchFamily="34" charset="-122"/>
                    <a:ea typeface="微软雅黑" pitchFamily="34" charset="-122"/>
                  </a:rPr>
                  <a:t>在 </a:t>
                </a:r>
                <a:r>
                  <a:rPr kumimoji="1" lang="en-US" altLang="zh-CN" sz="1400" b="1" dirty="0" smtClean="0">
                    <a:solidFill>
                      <a:srgbClr val="000099"/>
                    </a:solidFill>
                    <a:latin typeface="微软雅黑" pitchFamily="34" charset="-122"/>
                    <a:ea typeface="微软雅黑" pitchFamily="34" charset="-122"/>
                  </a:rPr>
                  <a:t>A </a:t>
                </a:r>
                <a:r>
                  <a:rPr kumimoji="1" lang="zh-CN" altLang="en-US" sz="1400" b="1" dirty="0" smtClean="0">
                    <a:solidFill>
                      <a:srgbClr val="000099"/>
                    </a:solidFill>
                    <a:latin typeface="微软雅黑" pitchFamily="34" charset="-122"/>
                    <a:ea typeface="微软雅黑" pitchFamily="34" charset="-122"/>
                  </a:rPr>
                  <a:t>信号到达前发送</a:t>
                </a:r>
                <a:r>
                  <a:rPr kumimoji="1" lang="zh-CN" altLang="en-US" sz="1400" b="1" dirty="0">
                    <a:solidFill>
                      <a:srgbClr val="000099"/>
                    </a:solidFill>
                    <a:latin typeface="微软雅黑" pitchFamily="34" charset="-122"/>
                    <a:ea typeface="微软雅黑" pitchFamily="34" charset="-122"/>
                  </a:rPr>
                  <a:t>数据</a:t>
                </a:r>
              </a:p>
            </p:txBody>
          </p:sp>
        </p:grpSp>
      </p:grpSp>
      <p:grpSp>
        <p:nvGrpSpPr>
          <p:cNvPr id="35" name="Group 29"/>
          <p:cNvGrpSpPr>
            <a:grpSpLocks/>
          </p:cNvGrpSpPr>
          <p:nvPr/>
        </p:nvGrpSpPr>
        <p:grpSpPr bwMode="auto">
          <a:xfrm>
            <a:off x="3713462" y="2100154"/>
            <a:ext cx="2161515" cy="917417"/>
            <a:chOff x="3029" y="855"/>
            <a:chExt cx="2127" cy="978"/>
          </a:xfrm>
        </p:grpSpPr>
        <p:grpSp>
          <p:nvGrpSpPr>
            <p:cNvPr id="36" name="Group 30"/>
            <p:cNvGrpSpPr>
              <a:grpSpLocks/>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0</a:t>
            </a:r>
            <a:endParaRPr kumimoji="1" lang="en-US" altLang="zh-CN" sz="1400"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单程端到端</a:t>
            </a:r>
          </a:p>
          <a:p>
            <a:r>
              <a:rPr lang="zh-CN" altLang="en-US" sz="1400" b="1" dirty="0">
                <a:solidFill>
                  <a:srgbClr val="0000FF"/>
                </a:solidFill>
                <a:latin typeface="微软雅黑" pitchFamily="34" charset="-122"/>
                <a:ea typeface="微软雅黑" pitchFamily="34" charset="-122"/>
              </a:rPr>
              <a:t>传播时延记</a:t>
            </a:r>
            <a:r>
              <a:rPr lang="zh-CN" altLang="en-US" sz="1400" b="1" dirty="0" smtClean="0">
                <a:solidFill>
                  <a:srgbClr val="0000FF"/>
                </a:solidFill>
                <a:latin typeface="微软雅黑" pitchFamily="34" charset="-122"/>
                <a:ea typeface="微软雅黑" pitchFamily="34" charset="-122"/>
              </a:rPr>
              <a:t>为 </a:t>
            </a:r>
            <a:r>
              <a:rPr lang="zh-CN" altLang="en-US" sz="1400" b="1" i="1" dirty="0" smtClean="0">
                <a:solidFill>
                  <a:srgbClr val="0000FF"/>
                </a:solidFill>
                <a:latin typeface="微软雅黑" pitchFamily="34" charset="-122"/>
                <a:ea typeface="微软雅黑" pitchFamily="34" charset="-122"/>
                <a:sym typeface="Symbol" pitchFamily="18" charset="2"/>
              </a:rPr>
              <a:t></a:t>
            </a:r>
            <a:r>
              <a:rPr lang="zh-CN" altLang="en-US" sz="1400" b="1" dirty="0" smtClean="0">
                <a:solidFill>
                  <a:srgbClr val="0000FF"/>
                </a:solidFill>
                <a:latin typeface="微软雅黑" pitchFamily="34" charset="-122"/>
                <a:ea typeface="微软雅黑" pitchFamily="34" charset="-122"/>
              </a:rPr>
              <a:t> </a:t>
            </a:r>
            <a:endParaRPr lang="zh-CN" altLang="en-US" sz="1400" b="1" dirty="0">
              <a:solidFill>
                <a:srgbClr val="0000FF"/>
              </a:solidFill>
              <a:latin typeface="微软雅黑" pitchFamily="34" charset="-122"/>
              <a:ea typeface="微软雅黑" pitchFamily="34" charset="-122"/>
            </a:endParaRP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itchFamily="34" charset="-122"/>
                  <a:ea typeface="微软雅黑" pitchFamily="34" charset="-122"/>
                </a:rPr>
                <a:t>A </a:t>
              </a:r>
              <a:r>
                <a:rPr lang="zh-CN" altLang="en-US" b="1" dirty="0" smtClean="0">
                  <a:solidFill>
                    <a:schemeClr val="bg1"/>
                  </a:solidFill>
                  <a:latin typeface="微软雅黑" pitchFamily="34" charset="-122"/>
                  <a:ea typeface="微软雅黑" pitchFamily="34" charset="-122"/>
                </a:rPr>
                <a:t>需要</a:t>
              </a:r>
              <a:r>
                <a:rPr lang="zh-CN" altLang="en-US" b="1" dirty="0">
                  <a:solidFill>
                    <a:srgbClr val="FFFF00"/>
                  </a:solidFill>
                  <a:latin typeface="微软雅黑" pitchFamily="34" charset="-122"/>
                  <a:ea typeface="微软雅黑" pitchFamily="34" charset="-122"/>
                </a:rPr>
                <a:t>单程传播时延的 </a:t>
              </a:r>
              <a:r>
                <a:rPr lang="en-US" altLang="zh-CN" b="1" dirty="0">
                  <a:solidFill>
                    <a:srgbClr val="FFFF00"/>
                  </a:solidFill>
                  <a:latin typeface="微软雅黑" pitchFamily="34" charset="-122"/>
                  <a:ea typeface="微软雅黑" pitchFamily="34" charset="-122"/>
                </a:rPr>
                <a:t>2 </a:t>
              </a:r>
              <a:r>
                <a:rPr lang="zh-CN" altLang="en-US" b="1" dirty="0">
                  <a:solidFill>
                    <a:srgbClr val="FFFF00"/>
                  </a:solidFill>
                  <a:latin typeface="微软雅黑" pitchFamily="34" charset="-122"/>
                  <a:ea typeface="微软雅黑" pitchFamily="34" charset="-122"/>
                </a:rPr>
                <a:t>倍</a:t>
              </a:r>
              <a:r>
                <a:rPr lang="zh-CN" altLang="en-US" b="1" dirty="0">
                  <a:solidFill>
                    <a:schemeClr val="bg1"/>
                  </a:solidFill>
                  <a:latin typeface="微软雅黑" pitchFamily="34" charset="-122"/>
                  <a:ea typeface="微软雅黑" pitchFamily="34" charset="-122"/>
                </a:rPr>
                <a:t>的时间</a:t>
              </a:r>
              <a:r>
                <a:rPr lang="zh-CN" altLang="en-US" b="1" dirty="0" smtClean="0">
                  <a:solidFill>
                    <a:schemeClr val="bg1"/>
                  </a:solidFill>
                  <a:latin typeface="微软雅黑" pitchFamily="34" charset="-122"/>
                  <a:ea typeface="微软雅黑" pitchFamily="34" charset="-122"/>
                </a:rPr>
                <a:t>，才能</a:t>
              </a:r>
              <a:r>
                <a:rPr lang="zh-CN" altLang="en-US" b="1" dirty="0">
                  <a:solidFill>
                    <a:schemeClr val="bg1"/>
                  </a:solidFill>
                  <a:latin typeface="微软雅黑" pitchFamily="34" charset="-122"/>
                  <a:ea typeface="微软雅黑" pitchFamily="34" charset="-122"/>
                </a:rPr>
                <a:t>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a:t>
              </a:r>
              <a:r>
                <a:rPr lang="zh-CN" altLang="en-US" b="1" dirty="0" smtClean="0">
                  <a:solidFill>
                    <a:schemeClr val="bg1"/>
                  </a:solidFill>
                  <a:latin typeface="微软雅黑" pitchFamily="34" charset="-122"/>
                  <a:ea typeface="微软雅黑" pitchFamily="34" charset="-122"/>
                </a:rPr>
                <a:t>冲突。</a:t>
              </a:r>
              <a:endParaRPr lang="zh-CN" altLang="en-US" b="1" dirty="0">
                <a:solidFill>
                  <a:schemeClr val="bg1"/>
                </a:solidFill>
                <a:latin typeface="微软雅黑" pitchFamily="34" charset="-122"/>
                <a:ea typeface="微软雅黑" pitchFamily="34" charset="-122"/>
              </a:endParaRP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smtClean="0">
                <a:solidFill>
                  <a:srgbClr val="C00000"/>
                </a:solidFill>
                <a:latin typeface="微软雅黑" panose="020B0503020204020204" pitchFamily="34" charset="-122"/>
                <a:ea typeface="微软雅黑" panose="020B0503020204020204" pitchFamily="34" charset="-122"/>
              </a:rPr>
              <a:t>可见：</a:t>
            </a:r>
            <a:r>
              <a:rPr lang="zh-CN" altLang="en-US" b="1" dirty="0" smtClean="0">
                <a:latin typeface="微软雅黑" panose="020B0503020204020204" pitchFamily="34" charset="-122"/>
                <a:ea typeface="微软雅黑" panose="020B0503020204020204" pitchFamily="34" charset="-122"/>
              </a:rPr>
              <a:t>每</a:t>
            </a:r>
            <a:r>
              <a:rPr lang="zh-CN" altLang="en-US" b="1" dirty="0">
                <a:latin typeface="微软雅黑" panose="020B0503020204020204" pitchFamily="34" charset="-122"/>
                <a:ea typeface="微软雅黑" panose="020B0503020204020204" pitchFamily="34" charset="-122"/>
              </a:rPr>
              <a:t>一个站在自己发送数据之后的一小段时间内，存在着遭遇碰撞的可能性。</a:t>
            </a: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59</a:t>
            </a:fld>
            <a:endParaRPr lang="zh-CN" altLang="en-US" dirty="0"/>
          </a:p>
        </p:txBody>
      </p:sp>
    </p:spTree>
    <p:extLst>
      <p:ext uri="{BB962C8B-B14F-4D97-AF65-F5344CB8AC3E}">
        <p14:creationId xmlns:p14="http://schemas.microsoft.com/office/powerpoint/2010/main" val="535776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a:t>
            </a:r>
            <a:r>
              <a:rPr lang="zh-CN" altLang="en-US" sz="2000" b="1" dirty="0" smtClean="0">
                <a:solidFill>
                  <a:schemeClr val="bg1"/>
                </a:solidFill>
                <a:ea typeface="微软雅黑" pitchFamily="34" charset="-122"/>
              </a:rPr>
              <a:t>的地位</a:t>
            </a:r>
            <a:endParaRPr lang="zh-CN" altLang="en-US" sz="2000" b="1" dirty="0">
              <a:solidFill>
                <a:schemeClr val="bg1"/>
              </a:solidFill>
              <a:ea typeface="微软雅黑" pitchFamily="34" charset="-122"/>
            </a:endParaRP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smtClean="0">
                <a:latin typeface="微软雅黑" pitchFamily="34" charset="-122"/>
                <a:ea typeface="微软雅黑" pitchFamily="34" charset="-122"/>
              </a:rPr>
              <a:t>数据链路层</a:t>
            </a:r>
            <a:r>
              <a:rPr lang="zh-CN" altLang="zh-CN" sz="1600" b="1" dirty="0">
                <a:latin typeface="微软雅黑" pitchFamily="34" charset="-122"/>
                <a:ea typeface="微软雅黑" pitchFamily="34" charset="-122"/>
              </a:rPr>
              <a:t>的地位</a:t>
            </a:r>
            <a:endParaRPr lang="zh-CN" altLang="en-US" sz="1600" b="1" dirty="0">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6</a:t>
            </a:fld>
            <a:endParaRPr lang="zh-CN" altLang="en-US" dirty="0"/>
          </a:p>
        </p:txBody>
      </p:sp>
    </p:spTree>
    <p:extLst>
      <p:ext uri="{BB962C8B-B14F-4D97-AF65-F5344CB8AC3E}">
        <p14:creationId xmlns:p14="http://schemas.microsoft.com/office/powerpoint/2010/main" val="21640579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的端到端往返</a:t>
            </a:r>
            <a:r>
              <a:rPr lang="zh-CN" altLang="en-US" sz="2000" b="1" dirty="0" smtClean="0">
                <a:latin typeface="微软雅黑" pitchFamily="34" charset="-122"/>
                <a:ea typeface="微软雅黑" pitchFamily="34" charset="-122"/>
              </a:rPr>
              <a:t>时延 </a:t>
            </a:r>
            <a:r>
              <a:rPr lang="en-US" altLang="zh-CN" sz="2000" b="1" dirty="0" smtClean="0">
                <a:solidFill>
                  <a:srgbClr val="C00000"/>
                </a:solidFill>
                <a:latin typeface="微软雅黑" pitchFamily="34" charset="-122"/>
                <a:ea typeface="微软雅黑" pitchFamily="34" charset="-122"/>
              </a:rPr>
              <a:t>2</a:t>
            </a:r>
            <a:r>
              <a:rPr lang="en-US" altLang="zh-CN" sz="2000" b="1" i="1" dirty="0" smtClean="0">
                <a:solidFill>
                  <a:srgbClr val="C00000"/>
                </a:solidFill>
                <a:latin typeface="微软雅黑" pitchFamily="34" charset="-122"/>
                <a:ea typeface="微软雅黑" pitchFamily="34" charset="-122"/>
                <a:sym typeface="Symbol" pitchFamily="18" charset="2"/>
              </a:rPr>
              <a:t>  </a:t>
            </a:r>
            <a:r>
              <a:rPr lang="zh-CN" altLang="en-US" sz="2000" b="1" dirty="0" smtClean="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争用期</a:t>
            </a:r>
            <a:r>
              <a:rPr lang="zh-CN" altLang="en-US" sz="2000" b="1" dirty="0">
                <a:latin typeface="微软雅黑" pitchFamily="34" charset="-122"/>
                <a:ea typeface="微软雅黑" pitchFamily="34" charset="-122"/>
              </a:rPr>
              <a:t>，或</a:t>
            </a:r>
            <a:r>
              <a:rPr lang="zh-CN" altLang="en-US" sz="2000" b="1" dirty="0">
                <a:solidFill>
                  <a:srgbClr val="C00000"/>
                </a:solidFill>
                <a:latin typeface="微软雅黑" pitchFamily="34" charset="-122"/>
                <a:ea typeface="微软雅黑" pitchFamily="34" charset="-122"/>
              </a:rPr>
              <a:t>碰撞窗口。</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具体的争用期</a:t>
            </a:r>
            <a:r>
              <a:rPr lang="zh-CN" altLang="en-US" sz="2000" b="1" dirty="0" smtClean="0">
                <a:latin typeface="微软雅黑" pitchFamily="34" charset="-122"/>
                <a:ea typeface="微软雅黑" pitchFamily="34" charset="-122"/>
              </a:rPr>
              <a:t>时间 </a:t>
            </a:r>
            <a:r>
              <a:rPr lang="en-US" altLang="zh-CN" sz="2000" b="1" dirty="0" smtClean="0">
                <a:latin typeface="微软雅黑" pitchFamily="34" charset="-122"/>
                <a:ea typeface="微软雅黑" pitchFamily="34" charset="-122"/>
              </a:rPr>
              <a:t>= 51.2 </a:t>
            </a:r>
            <a:r>
              <a:rPr lang="el-GR" altLang="zh-CN" sz="2000" b="1" dirty="0" smtClean="0">
                <a:latin typeface="微软雅黑" pitchFamily="34" charset="-122"/>
                <a:ea typeface="微软雅黑" pitchFamily="34" charset="-122"/>
              </a:rPr>
              <a:t>μ</a:t>
            </a:r>
            <a:r>
              <a:rPr lang="en-US" altLang="zh-CN" sz="2000" b="1" dirty="0" smtClean="0">
                <a:latin typeface="微软雅黑" pitchFamily="34" charset="-122"/>
                <a:ea typeface="微软雅黑" pitchFamily="34" charset="-122"/>
              </a:rPr>
              <a:t>s</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争用期</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itchFamily="34" charset="-122"/>
                <a:ea typeface="微软雅黑" pitchFamily="34" charset="-122"/>
              </a:rPr>
              <a:t>经过争用期这段时间还没有检测到碰撞，才能肯定这次发送不会发生碰撞。</a:t>
            </a: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60</a:t>
            </a:fld>
            <a:endParaRPr lang="zh-CN" altLang="en-US" dirty="0"/>
          </a:p>
        </p:txBody>
      </p:sp>
    </p:spTree>
    <p:extLst>
      <p:ext uri="{BB962C8B-B14F-4D97-AF65-F5344CB8AC3E}">
        <p14:creationId xmlns:p14="http://schemas.microsoft.com/office/powerpoint/2010/main" val="980923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采用</a:t>
            </a:r>
            <a:r>
              <a:rPr lang="zh-CN" altLang="en-US" sz="2000" b="1" dirty="0">
                <a:solidFill>
                  <a:srgbClr val="C00000"/>
                </a:solidFill>
                <a:latin typeface="微软雅黑" pitchFamily="34" charset="-122"/>
                <a:ea typeface="微软雅黑" pitchFamily="34" charset="-122"/>
              </a:rPr>
              <a:t>截断二进制指数</a:t>
            </a:r>
            <a:r>
              <a:rPr lang="zh-CN" altLang="en-US" sz="2000" b="1" dirty="0" smtClean="0">
                <a:solidFill>
                  <a:srgbClr val="C00000"/>
                </a:solidFill>
                <a:latin typeface="微软雅黑" pitchFamily="34" charset="-122"/>
                <a:ea typeface="微软雅黑" pitchFamily="34" charset="-122"/>
              </a:rPr>
              <a:t>退避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truncated binary exponential </a:t>
            </a:r>
            <a:r>
              <a:rPr lang="en-US" altLang="zh-CN" sz="2000" b="1" dirty="0" err="1">
                <a:latin typeface="微软雅黑" pitchFamily="34" charset="-122"/>
                <a:ea typeface="微软雅黑" pitchFamily="34" charset="-122"/>
              </a:rPr>
              <a:t>backoff</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确定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发生</a:t>
            </a:r>
            <a:r>
              <a:rPr lang="zh-CN" altLang="en-US" sz="2000" b="1" dirty="0">
                <a:latin typeface="微软雅黑" pitchFamily="34" charset="-122"/>
                <a:ea typeface="微软雅黑" pitchFamily="34" charset="-122"/>
              </a:rPr>
              <a:t>碰撞的</a:t>
            </a:r>
            <a:r>
              <a:rPr lang="zh-CN" altLang="en-US" sz="2000" b="1" dirty="0" smtClean="0">
                <a:latin typeface="微软雅黑" pitchFamily="34" charset="-122"/>
                <a:ea typeface="微软雅黑" pitchFamily="34" charset="-122"/>
              </a:rPr>
              <a:t>站停止</a:t>
            </a:r>
            <a:r>
              <a:rPr lang="zh-CN" altLang="en-US" sz="2000" b="1" dirty="0">
                <a:latin typeface="微软雅黑" pitchFamily="34" charset="-122"/>
                <a:ea typeface="微软雅黑" pitchFamily="34" charset="-122"/>
              </a:rPr>
              <a:t>发送数据后，要</a:t>
            </a:r>
            <a:r>
              <a:rPr lang="zh-CN" altLang="en-US" sz="2000" b="1" dirty="0" smtClean="0">
                <a:solidFill>
                  <a:srgbClr val="0000FF"/>
                </a:solidFill>
                <a:latin typeface="微软雅黑" pitchFamily="34" charset="-122"/>
                <a:ea typeface="微软雅黑" pitchFamily="34" charset="-122"/>
              </a:rPr>
              <a:t>退避</a:t>
            </a:r>
            <a:r>
              <a:rPr lang="zh-CN" altLang="en-US" sz="2000" b="1" dirty="0" smtClean="0">
                <a:latin typeface="微软雅黑" pitchFamily="34" charset="-122"/>
                <a:ea typeface="微软雅黑" pitchFamily="34" charset="-122"/>
              </a:rPr>
              <a:t>一</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随机时间后再</a:t>
            </a:r>
            <a:r>
              <a:rPr lang="zh-CN" altLang="en-US" sz="2000" b="1" dirty="0">
                <a:latin typeface="微软雅黑" pitchFamily="34" charset="-122"/>
                <a:ea typeface="微软雅黑" pitchFamily="34" charset="-122"/>
              </a:rPr>
              <a:t>发送数据。</a:t>
            </a:r>
          </a:p>
          <a:p>
            <a:pPr marL="715963" indent="-342900" eaLnBrk="0" hangingPunct="0">
              <a:lnSpc>
                <a:spcPts val="32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a:t>
            </a:r>
            <a:r>
              <a:rPr lang="zh-CN" altLang="en-US" b="1" dirty="0" smtClean="0">
                <a:solidFill>
                  <a:srgbClr val="0000FF"/>
                </a:solidFill>
                <a:latin typeface="微软雅黑" pitchFamily="34" charset="-122"/>
                <a:ea typeface="微软雅黑" pitchFamily="34" charset="-122"/>
              </a:rPr>
              <a:t>时间 </a:t>
            </a:r>
            <a:r>
              <a:rPr lang="en-US" altLang="zh-CN" b="1" dirty="0" smtClean="0">
                <a:solidFill>
                  <a:srgbClr val="0000FF"/>
                </a:solidFill>
                <a:latin typeface="微软雅黑" pitchFamily="34" charset="-122"/>
                <a:ea typeface="微软雅黑" pitchFamily="34" charset="-122"/>
              </a:rPr>
              <a:t>= 2</a:t>
            </a:r>
            <a:r>
              <a:rPr lang="en-US" altLang="zh-CN" b="1" i="1" dirty="0" smtClean="0">
                <a:solidFill>
                  <a:srgbClr val="0000FF"/>
                </a:solidFill>
                <a:latin typeface="微软雅黑" pitchFamily="34" charset="-122"/>
                <a:ea typeface="微软雅黑" pitchFamily="34" charset="-122"/>
                <a:sym typeface="Symbol" pitchFamily="18" charset="2"/>
              </a:rPr>
              <a:t> </a:t>
            </a:r>
            <a:endParaRPr lang="zh-CN" altLang="en-US"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a:pPr>
            <a:r>
              <a:rPr lang="zh-CN" altLang="en-US" b="1" dirty="0">
                <a:latin typeface="微软雅黑" pitchFamily="34" charset="-122"/>
                <a:ea typeface="微软雅黑" pitchFamily="34" charset="-122"/>
              </a:rPr>
              <a:t>从整数集合 </a:t>
            </a:r>
            <a:r>
              <a:rPr lang="en-US" altLang="zh-CN" b="1" dirty="0">
                <a:latin typeface="微软雅黑" pitchFamily="34" charset="-122"/>
                <a:ea typeface="微软雅黑" pitchFamily="34" charset="-122"/>
              </a:rPr>
              <a:t>[0, 1, … , (</a:t>
            </a:r>
            <a:r>
              <a:rPr lang="en-US" altLang="zh-CN" b="1" dirty="0" smtClean="0">
                <a:latin typeface="微软雅黑" pitchFamily="34" charset="-122"/>
                <a:ea typeface="微软雅黑" pitchFamily="34" charset="-122"/>
              </a:rPr>
              <a:t>2</a:t>
            </a:r>
            <a:r>
              <a:rPr lang="en-US" altLang="zh-CN" b="1" i="1" baseline="30000" dirty="0" smtClean="0">
                <a:latin typeface="微软雅黑" pitchFamily="34" charset="-122"/>
                <a:ea typeface="微软雅黑" pitchFamily="34" charset="-122"/>
              </a:rPr>
              <a:t>k </a:t>
            </a:r>
            <a:r>
              <a:rPr lang="en-US" altLang="zh-CN" b="1" dirty="0" smtClean="0">
                <a:latin typeface="微软雅黑" pitchFamily="34" charset="-122"/>
                <a:ea typeface="微软雅黑" pitchFamily="34" charset="-122"/>
              </a:rPr>
              <a:t>- 1</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中</a:t>
            </a:r>
            <a:r>
              <a:rPr lang="zh-CN" altLang="en-US" b="1" dirty="0">
                <a:solidFill>
                  <a:srgbClr val="C00000"/>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73063" eaLnBrk="0" hangingPunct="0">
              <a:lnSpc>
                <a:spcPts val="3200"/>
              </a:lnSpc>
              <a:buClr>
                <a:srgbClr val="7030A0"/>
              </a:buClr>
            </a:pPr>
            <a:r>
              <a:rPr lang="zh-CN" altLang="en-US" b="1" dirty="0" smtClean="0">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重传</a:t>
            </a:r>
            <a:r>
              <a:rPr lang="zh-CN" altLang="en-US" b="1" dirty="0">
                <a:solidFill>
                  <a:srgbClr val="C00000"/>
                </a:solidFill>
                <a:latin typeface="微软雅黑" pitchFamily="34" charset="-122"/>
                <a:ea typeface="微软雅黑" pitchFamily="34" charset="-122"/>
              </a:rPr>
              <a:t>所需的</a:t>
            </a:r>
            <a:r>
              <a:rPr lang="zh-CN" altLang="en-US" b="1" dirty="0" smtClean="0">
                <a:solidFill>
                  <a:srgbClr val="C00000"/>
                </a:solidFill>
                <a:latin typeface="微软雅黑" pitchFamily="34" charset="-122"/>
                <a:ea typeface="微软雅黑" pitchFamily="34" charset="-122"/>
              </a:rPr>
              <a:t>时延 </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 </a:t>
            </a:r>
            <a:r>
              <a:rPr lang="en-US" altLang="zh-CN" b="1" i="1" dirty="0">
                <a:solidFill>
                  <a:srgbClr val="C00000"/>
                </a:solidFill>
                <a:latin typeface="微软雅黑" pitchFamily="34" charset="-122"/>
                <a:ea typeface="微软雅黑" pitchFamily="34" charset="-122"/>
              </a:rPr>
              <a:t>r</a:t>
            </a:r>
            <a:r>
              <a:rPr lang="en-US" altLang="zh-CN" b="1" dirty="0">
                <a:solidFill>
                  <a:srgbClr val="C00000"/>
                </a:solidFill>
                <a:latin typeface="微软雅黑" pitchFamily="34" charset="-122"/>
                <a:ea typeface="微软雅黑" pitchFamily="34" charset="-122"/>
              </a:rPr>
              <a:t> </a:t>
            </a:r>
            <a:r>
              <a:rPr lang="en-US" altLang="zh-CN" sz="1600" b="1" dirty="0" smtClean="0">
                <a:solidFill>
                  <a:srgbClr val="C00000"/>
                </a:solidFill>
                <a:latin typeface="微软雅黑" pitchFamily="34" charset="-122"/>
                <a:ea typeface="微软雅黑" pitchFamily="34" charset="-122"/>
              </a:rPr>
              <a:t>ⅹ</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基本</a:t>
            </a:r>
            <a:r>
              <a:rPr lang="zh-CN" altLang="en-US" b="1" dirty="0">
                <a:solidFill>
                  <a:srgbClr val="C00000"/>
                </a:solidFill>
                <a:latin typeface="微软雅黑" pitchFamily="34" charset="-122"/>
                <a:ea typeface="微软雅黑" pitchFamily="34" charset="-122"/>
              </a:rPr>
              <a:t>退避时间。</a:t>
            </a:r>
          </a:p>
          <a:p>
            <a:pPr marL="715963" indent="-342900" eaLnBrk="0" hangingPunct="0">
              <a:lnSpc>
                <a:spcPts val="3200"/>
              </a:lnSpc>
              <a:buClr>
                <a:srgbClr val="7030A0"/>
              </a:buClr>
              <a:buFont typeface="+mj-lt"/>
              <a:buAutoNum type="arabicPeriod" startAt="3"/>
            </a:pPr>
            <a:r>
              <a:rPr lang="zh-CN" altLang="en-US" b="1" dirty="0">
                <a:latin typeface="微软雅黑" pitchFamily="34" charset="-122"/>
                <a:ea typeface="微软雅黑" pitchFamily="34" charset="-122"/>
              </a:rPr>
              <a:t>参数 </a:t>
            </a:r>
            <a:r>
              <a:rPr lang="en-US" altLang="zh-CN" b="1" i="1" dirty="0" smtClean="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r>
              <a:rPr lang="en-US" altLang="zh-CN" b="1" dirty="0" smtClean="0">
                <a:solidFill>
                  <a:srgbClr val="0000FF"/>
                </a:solidFill>
                <a:latin typeface="微软雅黑" pitchFamily="34" charset="-122"/>
                <a:ea typeface="微软雅黑" pitchFamily="34" charset="-122"/>
              </a:rPr>
              <a:t>]</a:t>
            </a:r>
            <a:endParaRPr lang="en-US" altLang="zh-CN"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startAt="4"/>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重传达 </a:t>
            </a:r>
            <a:r>
              <a:rPr lang="en-US" altLang="zh-CN" b="1" dirty="0">
                <a:solidFill>
                  <a:srgbClr val="0000FF"/>
                </a:solidFill>
                <a:latin typeface="微软雅黑" pitchFamily="34" charset="-122"/>
                <a:ea typeface="微软雅黑" pitchFamily="34" charset="-122"/>
              </a:rPr>
              <a:t>16</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碰撞后重传的</a:t>
            </a:r>
            <a:r>
              <a:rPr lang="zh-CN" altLang="en-US" sz="2000" b="1" dirty="0" smtClean="0">
                <a:solidFill>
                  <a:schemeClr val="bg1"/>
                </a:solidFill>
                <a:latin typeface="微软雅黑" pitchFamily="34" charset="-122"/>
                <a:ea typeface="微软雅黑" pitchFamily="34" charset="-122"/>
              </a:rPr>
              <a:t>时机</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61</a:t>
            </a:fld>
            <a:endParaRPr lang="zh-CN" altLang="en-US" dirty="0"/>
          </a:p>
        </p:txBody>
      </p:sp>
    </p:spTree>
    <p:extLst>
      <p:ext uri="{BB962C8B-B14F-4D97-AF65-F5344CB8AC3E}">
        <p14:creationId xmlns:p14="http://schemas.microsoft.com/office/powerpoint/2010/main" val="17699340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次冲突重传时：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rPr>
              <a:t>k </a:t>
            </a:r>
            <a:r>
              <a:rPr lang="en-US" altLang="zh-CN" sz="2000" b="1" dirty="0" smtClean="0">
                <a:latin typeface="微软雅黑" pitchFamily="34" charset="-122"/>
                <a:ea typeface="微软雅黑" pitchFamily="34" charset="-122"/>
              </a:rPr>
              <a:t>= 1</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  </a:t>
            </a:r>
            <a:r>
              <a:rPr lang="zh-CN" altLang="en-US" sz="2000" b="1" dirty="0" smtClean="0">
                <a:latin typeface="微软雅黑" pitchFamily="34" charset="-122"/>
                <a:ea typeface="微软雅黑" pitchFamily="34" charset="-122"/>
              </a:rPr>
              <a:t>为 </a:t>
            </a:r>
            <a:r>
              <a:rPr lang="en-US" altLang="zh-CN" sz="2000" b="1" dirty="0" smtClean="0">
                <a:solidFill>
                  <a:srgbClr val="C00000"/>
                </a:solidFill>
                <a:latin typeface="微软雅黑" pitchFamily="34" charset="-122"/>
                <a:ea typeface="微软雅黑" pitchFamily="34" charset="-122"/>
              </a:rPr>
              <a:t>{0</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1}</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集合中的任何一个数。</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次</a:t>
            </a:r>
            <a:r>
              <a:rPr lang="zh-CN" altLang="en-US" sz="2000" b="1" dirty="0">
                <a:latin typeface="微软雅黑" pitchFamily="34" charset="-122"/>
                <a:ea typeface="微软雅黑" pitchFamily="34" charset="-122"/>
              </a:rPr>
              <a:t>冲突重传</a:t>
            </a:r>
            <a:r>
              <a:rPr lang="zh-CN" altLang="en-US" sz="2000" b="1" dirty="0" smtClean="0">
                <a:latin typeface="微软雅黑" pitchFamily="34" charset="-122"/>
                <a:ea typeface="微软雅黑" pitchFamily="34" charset="-122"/>
              </a:rPr>
              <a:t>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i="1" dirty="0" smtClean="0">
                <a:latin typeface="微软雅黑" pitchFamily="34" charset="-122"/>
                <a:ea typeface="微软雅黑" pitchFamily="34" charset="-122"/>
              </a:rPr>
              <a:t>    k </a:t>
            </a:r>
            <a:r>
              <a:rPr lang="en-US" altLang="zh-CN" sz="2000" b="1" dirty="0" smtClean="0">
                <a:latin typeface="微软雅黑" pitchFamily="34" charset="-122"/>
                <a:ea typeface="微软雅黑" pitchFamily="34" charset="-122"/>
              </a:rPr>
              <a:t>= 2</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  </a:t>
            </a:r>
            <a:r>
              <a:rPr lang="zh-CN" altLang="en-US" sz="2000" b="1" dirty="0" smtClean="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0</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2</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3}</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3 </a:t>
            </a:r>
            <a:r>
              <a:rPr lang="zh-CN" altLang="en-US" sz="2000" b="1" dirty="0" smtClean="0">
                <a:latin typeface="微软雅黑" pitchFamily="34" charset="-122"/>
                <a:ea typeface="微软雅黑" pitchFamily="34" charset="-122"/>
              </a:rPr>
              <a:t>次</a:t>
            </a:r>
            <a:r>
              <a:rPr lang="zh-CN" altLang="en-US" sz="2000" b="1" dirty="0">
                <a:latin typeface="微软雅黑" pitchFamily="34" charset="-122"/>
                <a:ea typeface="微软雅黑" pitchFamily="34" charset="-122"/>
              </a:rPr>
              <a:t>冲突重传</a:t>
            </a:r>
            <a:r>
              <a:rPr lang="zh-CN" altLang="en-US" sz="2000" b="1" dirty="0" smtClean="0">
                <a:latin typeface="微软雅黑" pitchFamily="34" charset="-122"/>
                <a:ea typeface="微软雅黑" pitchFamily="34" charset="-122"/>
              </a:rPr>
              <a:t>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i="1" dirty="0" smtClean="0">
                <a:latin typeface="微软雅黑" pitchFamily="34" charset="-122"/>
                <a:ea typeface="微软雅黑" pitchFamily="34" charset="-122"/>
              </a:rPr>
              <a:t>    k </a:t>
            </a:r>
            <a:r>
              <a:rPr lang="en-US" altLang="zh-CN" sz="2000" b="1" dirty="0" smtClean="0">
                <a:latin typeface="微软雅黑" pitchFamily="34" charset="-122"/>
                <a:ea typeface="微软雅黑" pitchFamily="34" charset="-122"/>
              </a:rPr>
              <a:t>= 3</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2</a:t>
            </a:r>
            <a:r>
              <a:rPr lang="zh-CN" altLang="en-US" sz="2000" b="1" dirty="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3</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4</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5</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6</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7}</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a:t>
            </a:r>
            <a:r>
              <a:rPr lang="zh-CN" altLang="en-US" sz="2000" b="1" dirty="0" smtClean="0">
                <a:latin typeface="微软雅黑" pitchFamily="34" charset="-122"/>
                <a:ea typeface="微软雅黑" pitchFamily="34" charset="-122"/>
              </a:rPr>
              <a:t>个数。</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smtClean="0">
                <a:solidFill>
                  <a:schemeClr val="bg1"/>
                </a:solidFill>
                <a:latin typeface="微软雅黑" pitchFamily="34" charset="-122"/>
                <a:ea typeface="微软雅黑" pitchFamily="34" charset="-122"/>
              </a:rPr>
              <a:t>举例</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a:t>
            </a:r>
            <a:r>
              <a:rPr lang="zh-CN" altLang="en-US" b="1" dirty="0" smtClean="0">
                <a:latin typeface="微软雅黑" panose="020B0503020204020204" pitchFamily="34" charset="-122"/>
                <a:ea typeface="微软雅黑" panose="020B0503020204020204" pitchFamily="34" charset="-122"/>
              </a:rPr>
              <a:t>，表明</a:t>
            </a:r>
            <a:r>
              <a:rPr lang="zh-CN" altLang="en-US" b="1" dirty="0">
                <a:latin typeface="微软雅黑" panose="020B0503020204020204" pitchFamily="34" charset="-122"/>
                <a:ea typeface="微软雅黑" panose="020B0503020204020204" pitchFamily="34" charset="-122"/>
              </a:rPr>
              <a:t>可能有较多的站参与争用信道</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ts val="2600"/>
              </a:lnSpc>
            </a:pPr>
            <a:r>
              <a:rPr lang="zh-CN" altLang="en-US" b="1" dirty="0" smtClean="0">
                <a:latin typeface="微软雅黑" panose="020B0503020204020204" pitchFamily="34" charset="-122"/>
                <a:ea typeface="微软雅黑" panose="020B0503020204020204" pitchFamily="34" charset="-122"/>
              </a:rPr>
              <a:t>上述</a:t>
            </a:r>
            <a:r>
              <a:rPr lang="zh-CN" altLang="en-US" b="1" dirty="0">
                <a:latin typeface="微软雅黑" panose="020B0503020204020204" pitchFamily="34" charset="-122"/>
                <a:ea typeface="微软雅黑" panose="020B0503020204020204" pitchFamily="34" charset="-122"/>
              </a:rPr>
              <a:t>退避算法可使重传需要推迟的平均时间随重传次数而</a:t>
            </a:r>
            <a:r>
              <a:rPr lang="zh-CN" altLang="en-US" b="1" dirty="0" smtClean="0">
                <a:latin typeface="微软雅黑" panose="020B0503020204020204" pitchFamily="34" charset="-122"/>
                <a:ea typeface="微软雅黑" panose="020B0503020204020204" pitchFamily="34" charset="-122"/>
              </a:rPr>
              <a:t>增大</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称为</a:t>
            </a:r>
            <a:r>
              <a:rPr lang="zh-CN" altLang="en-US" b="1" dirty="0">
                <a:solidFill>
                  <a:srgbClr val="0000FF"/>
                </a:solidFill>
                <a:latin typeface="微软雅黑" panose="020B0503020204020204" pitchFamily="34" charset="-122"/>
                <a:ea typeface="微软雅黑" panose="020B0503020204020204" pitchFamily="34" charset="-122"/>
              </a:rPr>
              <a:t>动态</a:t>
            </a:r>
            <a:r>
              <a:rPr lang="zh-CN" altLang="en-US" b="1" dirty="0" smtClean="0">
                <a:solidFill>
                  <a:srgbClr val="0000FF"/>
                </a:solidFill>
                <a:latin typeface="微软雅黑" panose="020B0503020204020204" pitchFamily="34" charset="-122"/>
                <a:ea typeface="微软雅黑" panose="020B0503020204020204" pitchFamily="34" charset="-122"/>
              </a:rPr>
              <a:t>退避</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因而减小发生碰撞的概率，有利于整个系统的稳定。</a:t>
            </a: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62</a:t>
            </a:fld>
            <a:endParaRPr lang="zh-CN" altLang="en-US" dirty="0"/>
          </a:p>
        </p:txBody>
      </p:sp>
    </p:spTree>
    <p:extLst>
      <p:ext uri="{BB962C8B-B14F-4D97-AF65-F5344CB8AC3E}">
        <p14:creationId xmlns:p14="http://schemas.microsoft.com/office/powerpoint/2010/main" val="2881066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争用</a:t>
            </a:r>
            <a:r>
              <a:rPr lang="zh-CN" altLang="en-US" sz="2000" b="1" dirty="0">
                <a:solidFill>
                  <a:srgbClr val="C00000"/>
                </a:solidFill>
                <a:latin typeface="微软雅黑" pitchFamily="34" charset="-122"/>
                <a:ea typeface="微软雅黑" pitchFamily="34" charset="-122"/>
              </a:rPr>
              <a:t>期的</a:t>
            </a:r>
            <a:r>
              <a:rPr lang="zh-CN" altLang="en-US" sz="2000" b="1" dirty="0" smtClean="0">
                <a:solidFill>
                  <a:srgbClr val="C00000"/>
                </a:solidFill>
                <a:latin typeface="微软雅黑" pitchFamily="34" charset="-122"/>
                <a:ea typeface="微软雅黑" pitchFamily="34" charset="-122"/>
              </a:rPr>
              <a:t>长度 </a:t>
            </a:r>
            <a:r>
              <a:rPr lang="en-US" altLang="zh-CN" sz="2000" b="1" dirty="0" smtClean="0">
                <a:solidFill>
                  <a:srgbClr val="C00000"/>
                </a:solidFill>
                <a:latin typeface="微软雅黑" pitchFamily="34" charset="-122"/>
                <a:ea typeface="微软雅黑" pitchFamily="34" charset="-122"/>
              </a:rPr>
              <a:t>= 51.2</a:t>
            </a:r>
            <a:r>
              <a:rPr lang="en-US" altLang="zh-CN" sz="2000" b="1" dirty="0" smtClean="0">
                <a:solidFill>
                  <a:srgbClr val="C00000"/>
                </a:solidFill>
                <a:latin typeface="微软雅黑" pitchFamily="34" charset="-122"/>
                <a:ea typeface="微软雅黑" pitchFamily="34" charset="-122"/>
                <a:sym typeface="Symbol" pitchFamily="18" charset="2"/>
              </a:rPr>
              <a:t> </a:t>
            </a:r>
            <a:r>
              <a:rPr lang="en-US" altLang="zh-CN" sz="2000" b="1" dirty="0" smtClean="0">
                <a:solidFill>
                  <a:srgbClr val="C00000"/>
                </a:solidFill>
                <a:latin typeface="微软雅黑" pitchFamily="34" charset="-122"/>
                <a:ea typeface="微软雅黑" pitchFamily="34" charset="-122"/>
              </a:rPr>
              <a:t>s</a:t>
            </a:r>
            <a:r>
              <a:rPr lang="zh-CN" altLang="en-US" sz="2000" b="1" dirty="0" smtClean="0">
                <a:solidFill>
                  <a:srgbClr val="C00000"/>
                </a:solidFill>
                <a:latin typeface="微软雅黑" pitchFamily="34" charset="-122"/>
                <a:ea typeface="微软雅黑" pitchFamily="34" charset="-122"/>
              </a:rPr>
              <a:t>。</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10 Mbit/s </a:t>
            </a:r>
            <a:r>
              <a:rPr lang="zh-CN" altLang="en-US" sz="2000" b="1" dirty="0" smtClean="0">
                <a:solidFill>
                  <a:schemeClr val="bg1"/>
                </a:solidFill>
                <a:latin typeface="微软雅黑" pitchFamily="34" charset="-122"/>
                <a:ea typeface="微软雅黑" pitchFamily="34" charset="-122"/>
              </a:rPr>
              <a:t>以太网</a:t>
            </a:r>
            <a:r>
              <a:rPr lang="zh-CN" altLang="en-US" sz="2000" b="1" dirty="0" smtClean="0">
                <a:solidFill>
                  <a:srgbClr val="FFFF00"/>
                </a:solidFill>
                <a:latin typeface="微软雅黑" pitchFamily="34" charset="-122"/>
                <a:ea typeface="微软雅黑" pitchFamily="34" charset="-122"/>
              </a:rPr>
              <a:t>争用</a:t>
            </a:r>
            <a:r>
              <a:rPr lang="zh-CN" altLang="en-US" sz="2000" b="1" dirty="0">
                <a:solidFill>
                  <a:srgbClr val="FFFF00"/>
                </a:solidFill>
                <a:latin typeface="微软雅黑" pitchFamily="34" charset="-122"/>
                <a:ea typeface="微软雅黑" pitchFamily="34" charset="-122"/>
              </a:rPr>
              <a:t>期</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2015936"/>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这意味着：</a:t>
            </a:r>
          </a:p>
          <a:p>
            <a:pPr marL="342900" indent="-34290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以太网在发送数据时，若前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字节没有发生冲突，则后续的数据就</a:t>
            </a:r>
            <a:r>
              <a:rPr lang="zh-CN" altLang="en-US" sz="2000" b="1" dirty="0">
                <a:solidFill>
                  <a:srgbClr val="FFFF00"/>
                </a:solidFill>
                <a:latin typeface="微软雅黑" pitchFamily="34" charset="-122"/>
                <a:ea typeface="微软雅黑" pitchFamily="34" charset="-122"/>
              </a:rPr>
              <a:t>不会</a:t>
            </a:r>
            <a:r>
              <a:rPr lang="zh-CN" altLang="en-US" sz="2000" b="1" dirty="0">
                <a:solidFill>
                  <a:schemeClr val="bg1"/>
                </a:solidFill>
                <a:latin typeface="微软雅黑" pitchFamily="34" charset="-122"/>
                <a:ea typeface="微软雅黑" pitchFamily="34" charset="-122"/>
              </a:rPr>
              <a:t>发生冲突</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a:p>
            <a:pPr marL="342900" indent="-342900">
              <a:lnSpc>
                <a:spcPts val="3000"/>
              </a:lnSpc>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以太网规定了</a:t>
            </a:r>
            <a:r>
              <a:rPr lang="zh-CN" altLang="en-US" sz="2000" b="1" dirty="0" smtClean="0">
                <a:solidFill>
                  <a:srgbClr val="FFFF00"/>
                </a:solidFill>
                <a:latin typeface="微软雅黑" pitchFamily="34" charset="-122"/>
                <a:ea typeface="微软雅黑" pitchFamily="34" charset="-122"/>
              </a:rPr>
              <a:t>最短有效帧长为 </a:t>
            </a:r>
            <a:r>
              <a:rPr lang="en-US" altLang="zh-CN" sz="2000" b="1" dirty="0" smtClean="0">
                <a:solidFill>
                  <a:srgbClr val="FFFF00"/>
                </a:solidFill>
                <a:latin typeface="微软雅黑" pitchFamily="34" charset="-122"/>
                <a:ea typeface="微软雅黑" pitchFamily="34" charset="-122"/>
              </a:rPr>
              <a:t>64 </a:t>
            </a:r>
            <a:r>
              <a:rPr lang="zh-CN" altLang="en-US" sz="2000" b="1" dirty="0" smtClean="0">
                <a:solidFill>
                  <a:srgbClr val="FFFF00"/>
                </a:solidFill>
                <a:latin typeface="微软雅黑" pitchFamily="34" charset="-122"/>
                <a:ea typeface="微软雅黑" pitchFamily="34" charset="-122"/>
              </a:rPr>
              <a:t>字节。</a:t>
            </a:r>
            <a:r>
              <a:rPr lang="zh-CN" altLang="en-US" sz="2000" b="1" dirty="0" smtClean="0">
                <a:solidFill>
                  <a:schemeClr val="bg1"/>
                </a:solidFill>
                <a:latin typeface="微软雅黑" pitchFamily="34" charset="-122"/>
                <a:ea typeface="微软雅黑" pitchFamily="34" charset="-122"/>
              </a:rPr>
              <a:t>凡</a:t>
            </a:r>
            <a:r>
              <a:rPr lang="zh-CN" altLang="en-US" sz="2000" b="1" dirty="0">
                <a:solidFill>
                  <a:schemeClr val="bg1"/>
                </a:solidFill>
                <a:latin typeface="微软雅黑" pitchFamily="34" charset="-122"/>
                <a:ea typeface="微软雅黑" pitchFamily="34" charset="-122"/>
              </a:rPr>
              <a:t>长度</a:t>
            </a:r>
            <a:r>
              <a:rPr lang="zh-CN" altLang="en-US" sz="2000" b="1" dirty="0" smtClean="0">
                <a:solidFill>
                  <a:schemeClr val="bg1"/>
                </a:solidFill>
                <a:latin typeface="微软雅黑" pitchFamily="34" charset="-122"/>
                <a:ea typeface="微软雅黑" pitchFamily="34" charset="-122"/>
              </a:rPr>
              <a:t>小于 </a:t>
            </a:r>
            <a:r>
              <a:rPr lang="en-US" altLang="zh-CN" sz="2000" b="1" dirty="0" smtClean="0">
                <a:solidFill>
                  <a:schemeClr val="bg1"/>
                </a:solidFill>
                <a:latin typeface="微软雅黑" pitchFamily="34" charset="-122"/>
                <a:ea typeface="微软雅黑" pitchFamily="34" charset="-122"/>
              </a:rPr>
              <a:t>64 </a:t>
            </a:r>
            <a:r>
              <a:rPr lang="zh-CN" altLang="en-US" sz="2000" b="1" dirty="0" smtClean="0">
                <a:solidFill>
                  <a:schemeClr val="bg1"/>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的帧都是由于</a:t>
            </a:r>
            <a:r>
              <a:rPr lang="zh-CN" altLang="en-US" sz="2000" b="1" dirty="0" smtClean="0">
                <a:solidFill>
                  <a:schemeClr val="bg1"/>
                </a:solidFill>
                <a:latin typeface="微软雅黑" pitchFamily="34" charset="-122"/>
                <a:ea typeface="微软雅黑" pitchFamily="34" charset="-122"/>
              </a:rPr>
              <a:t>冲突</a:t>
            </a:r>
            <a:r>
              <a:rPr lang="zh-CN" altLang="en-US" sz="2000" b="1" dirty="0">
                <a:solidFill>
                  <a:schemeClr val="bg1"/>
                </a:solidFill>
                <a:latin typeface="微软雅黑" pitchFamily="34" charset="-122"/>
                <a:ea typeface="微软雅黑" pitchFamily="34" charset="-122"/>
              </a:rPr>
              <a:t>而异常中止的无效</a:t>
            </a:r>
            <a:r>
              <a:rPr lang="zh-CN" altLang="en-US" sz="2000" b="1" dirty="0" smtClean="0">
                <a:solidFill>
                  <a:schemeClr val="bg1"/>
                </a:solidFill>
                <a:latin typeface="微软雅黑" pitchFamily="34" charset="-122"/>
                <a:ea typeface="微软雅黑" pitchFamily="34" charset="-122"/>
              </a:rPr>
              <a:t>帧，应当</a:t>
            </a:r>
            <a:r>
              <a:rPr lang="zh-CN" altLang="en-US" sz="2000" b="1" dirty="0">
                <a:solidFill>
                  <a:schemeClr val="bg1"/>
                </a:solidFill>
                <a:latin typeface="微软雅黑" pitchFamily="34" charset="-122"/>
                <a:ea typeface="微软雅黑" pitchFamily="34" charset="-122"/>
              </a:rPr>
              <a:t>立即将其丢弃。</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63</a:t>
            </a:fld>
            <a:endParaRPr lang="zh-CN" altLang="en-US" dirty="0"/>
          </a:p>
        </p:txBody>
      </p:sp>
    </p:spTree>
    <p:extLst>
      <p:ext uri="{BB962C8B-B14F-4D97-AF65-F5344CB8AC3E}">
        <p14:creationId xmlns:p14="http://schemas.microsoft.com/office/powerpoint/2010/main" val="5622565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最大端到端</a:t>
            </a:r>
            <a:r>
              <a:rPr lang="zh-CN" altLang="en-US" sz="2000" b="1" dirty="0" smtClean="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以太网最</a:t>
            </a:r>
            <a:r>
              <a:rPr lang="zh-CN" altLang="en-US" sz="2000" b="1" dirty="0" smtClean="0">
                <a:solidFill>
                  <a:schemeClr val="bg1"/>
                </a:solidFill>
                <a:latin typeface="微软雅黑" pitchFamily="34" charset="-122"/>
                <a:ea typeface="微软雅黑" pitchFamily="34" charset="-122"/>
              </a:rPr>
              <a:t>大端</a:t>
            </a:r>
            <a:r>
              <a:rPr lang="zh-CN" altLang="en-US" sz="2000" b="1" dirty="0">
                <a:solidFill>
                  <a:schemeClr val="bg1"/>
                </a:solidFill>
                <a:latin typeface="微软雅黑" pitchFamily="34" charset="-122"/>
                <a:ea typeface="微软雅黑" pitchFamily="34" charset="-122"/>
              </a:rPr>
              <a:t>到端单程时延</a:t>
            </a:r>
            <a:r>
              <a:rPr lang="zh-CN" altLang="en-US" sz="2000" b="1" dirty="0">
                <a:solidFill>
                  <a:srgbClr val="FFFF00"/>
                </a:solidFill>
                <a:latin typeface="微软雅黑" pitchFamily="34" charset="-122"/>
                <a:ea typeface="微软雅黑" pitchFamily="34" charset="-122"/>
              </a:rPr>
              <a:t>必须小于</a:t>
            </a:r>
            <a:r>
              <a:rPr lang="zh-CN" altLang="en-US" sz="2000" b="1" dirty="0">
                <a:solidFill>
                  <a:schemeClr val="bg1"/>
                </a:solidFill>
                <a:latin typeface="微软雅黑" pitchFamily="34" charset="-122"/>
                <a:ea typeface="微软雅黑" pitchFamily="34" charset="-122"/>
              </a:rPr>
              <a:t>争用期的</a:t>
            </a:r>
            <a:r>
              <a:rPr lang="zh-CN" altLang="en-US" sz="2000" b="1" dirty="0" smtClean="0">
                <a:solidFill>
                  <a:schemeClr val="bg1"/>
                </a:solidFill>
                <a:latin typeface="微软雅黑" pitchFamily="34" charset="-122"/>
                <a:ea typeface="微软雅黑" pitchFamily="34" charset="-122"/>
              </a:rPr>
              <a:t>一半 </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即 </a:t>
            </a:r>
            <a:r>
              <a:rPr lang="en-US" altLang="zh-CN" sz="2000" b="1" dirty="0">
                <a:solidFill>
                  <a:schemeClr val="bg1"/>
                </a:solidFill>
                <a:latin typeface="微软雅黑" pitchFamily="34" charset="-122"/>
                <a:ea typeface="微软雅黑" pitchFamily="34" charset="-122"/>
              </a:rPr>
              <a:t>25.6 </a:t>
            </a:r>
            <a:r>
              <a:rPr lang="en-US" altLang="zh-CN" sz="2000" b="1" dirty="0" err="1" smtClean="0">
                <a:solidFill>
                  <a:schemeClr val="bg1"/>
                </a:solidFill>
                <a:latin typeface="微软雅黑" pitchFamily="34" charset="-122"/>
                <a:ea typeface="微软雅黑" pitchFamily="34" charset="-122"/>
              </a:rPr>
              <a:t>μs</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，相当于</a:t>
            </a:r>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a:t>
            </a:r>
            <a:r>
              <a:rPr lang="zh-CN" altLang="en-US" sz="2000" b="1" dirty="0">
                <a:solidFill>
                  <a:schemeClr val="bg1"/>
                </a:solidFill>
                <a:latin typeface="微软雅黑" pitchFamily="34" charset="-122"/>
                <a:ea typeface="微软雅黑" pitchFamily="34" charset="-122"/>
              </a:rPr>
              <a:t>端到端长度约为 </a:t>
            </a:r>
            <a:r>
              <a:rPr lang="en-US" altLang="zh-CN" sz="2000" b="1" dirty="0">
                <a:solidFill>
                  <a:srgbClr val="FFFF00"/>
                </a:solidFill>
                <a:latin typeface="微软雅黑" pitchFamily="34" charset="-122"/>
                <a:ea typeface="微软雅黑" pitchFamily="34" charset="-122"/>
              </a:rPr>
              <a:t>5 km</a:t>
            </a:r>
            <a:r>
              <a:rPr lang="zh-CN" altLang="en-US" sz="2000" b="1" dirty="0">
                <a:solidFill>
                  <a:schemeClr val="bg1"/>
                </a:solidFill>
                <a:latin typeface="微软雅黑" pitchFamily="34" charset="-122"/>
                <a:ea typeface="微软雅黑" pitchFamily="34" charset="-122"/>
              </a:rPr>
              <a:t>。</a:t>
            </a: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争用</a:t>
            </a:r>
            <a:r>
              <a:rPr lang="zh-CN" altLang="en-US" sz="2000" b="1" dirty="0">
                <a:solidFill>
                  <a:srgbClr val="C00000"/>
                </a:solidFill>
                <a:latin typeface="微软雅黑" pitchFamily="34" charset="-122"/>
                <a:ea typeface="微软雅黑" pitchFamily="34" charset="-122"/>
              </a:rPr>
              <a:t>期的</a:t>
            </a:r>
            <a:r>
              <a:rPr lang="zh-CN" altLang="en-US" sz="2000" b="1" dirty="0" smtClean="0">
                <a:solidFill>
                  <a:srgbClr val="C00000"/>
                </a:solidFill>
                <a:latin typeface="微软雅黑" pitchFamily="34" charset="-122"/>
                <a:ea typeface="微软雅黑" pitchFamily="34" charset="-122"/>
              </a:rPr>
              <a:t>长度 </a:t>
            </a:r>
            <a:r>
              <a:rPr lang="en-US" altLang="zh-CN" sz="2000" b="1" dirty="0" smtClean="0">
                <a:solidFill>
                  <a:srgbClr val="C00000"/>
                </a:solidFill>
                <a:latin typeface="微软雅黑" pitchFamily="34" charset="-122"/>
                <a:ea typeface="微软雅黑" pitchFamily="34" charset="-122"/>
              </a:rPr>
              <a:t>= 51.2</a:t>
            </a:r>
            <a:r>
              <a:rPr lang="en-US" altLang="zh-CN" sz="2000" b="1" dirty="0" smtClean="0">
                <a:solidFill>
                  <a:srgbClr val="C00000"/>
                </a:solidFill>
                <a:latin typeface="微软雅黑" pitchFamily="34" charset="-122"/>
                <a:ea typeface="微软雅黑" pitchFamily="34" charset="-122"/>
                <a:sym typeface="Symbol" pitchFamily="18" charset="2"/>
              </a:rPr>
              <a:t> </a:t>
            </a:r>
            <a:r>
              <a:rPr lang="en-US" altLang="zh-CN" sz="2000" b="1" dirty="0" smtClean="0">
                <a:solidFill>
                  <a:srgbClr val="C00000"/>
                </a:solidFill>
                <a:latin typeface="微软雅黑" pitchFamily="34" charset="-122"/>
                <a:ea typeface="微软雅黑" pitchFamily="34" charset="-122"/>
              </a:rPr>
              <a:t>s</a:t>
            </a:r>
            <a:r>
              <a:rPr lang="zh-CN" altLang="en-US" sz="2000" b="1" dirty="0" smtClean="0">
                <a:solidFill>
                  <a:srgbClr val="C00000"/>
                </a:solidFill>
                <a:latin typeface="微软雅黑" pitchFamily="34" charset="-122"/>
                <a:ea typeface="微软雅黑" pitchFamily="34" charset="-122"/>
              </a:rPr>
              <a:t>。</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64</a:t>
            </a:fld>
            <a:endParaRPr lang="zh-CN" altLang="en-US" dirty="0"/>
          </a:p>
        </p:txBody>
      </p:sp>
    </p:spTree>
    <p:extLst>
      <p:ext uri="{BB962C8B-B14F-4D97-AF65-F5344CB8AC3E}">
        <p14:creationId xmlns:p14="http://schemas.microsoft.com/office/powerpoint/2010/main" val="14580716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强化</a:t>
            </a:r>
            <a:r>
              <a:rPr lang="zh-CN" altLang="en-US" sz="2000" b="1" dirty="0" smtClean="0">
                <a:solidFill>
                  <a:schemeClr val="bg1"/>
                </a:solidFill>
                <a:latin typeface="微软雅黑" pitchFamily="34" charset="-122"/>
                <a:ea typeface="微软雅黑" pitchFamily="34" charset="-122"/>
              </a:rPr>
              <a:t>碰撞：人为干扰信号</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smtClean="0">
                  <a:solidFill>
                    <a:schemeClr val="bg1"/>
                  </a:solidFill>
                  <a:latin typeface="微软雅黑" pitchFamily="34" charset="-122"/>
                  <a:ea typeface="微软雅黑" pitchFamily="34" charset="-122"/>
                </a:rPr>
                <a:t>发送站检测</a:t>
              </a:r>
              <a:r>
                <a:rPr lang="zh-CN" altLang="en-US" b="1" dirty="0">
                  <a:solidFill>
                    <a:schemeClr val="bg1"/>
                  </a:solidFill>
                  <a:latin typeface="微软雅黑" pitchFamily="34" charset="-122"/>
                  <a:ea typeface="微软雅黑" pitchFamily="34" charset="-122"/>
                </a:rPr>
                <a:t>到</a:t>
              </a:r>
              <a:r>
                <a:rPr lang="zh-CN" altLang="en-US" b="1" dirty="0" smtClean="0">
                  <a:solidFill>
                    <a:schemeClr val="bg1"/>
                  </a:solidFill>
                  <a:latin typeface="微软雅黑" pitchFamily="34" charset="-122"/>
                  <a:ea typeface="微软雅黑" pitchFamily="34" charset="-122"/>
                </a:rPr>
                <a:t>冲突后，立即</a:t>
              </a:r>
              <a:r>
                <a:rPr lang="zh-CN" altLang="en-US" b="1" dirty="0">
                  <a:solidFill>
                    <a:schemeClr val="bg1"/>
                  </a:solidFill>
                  <a:latin typeface="微软雅黑" pitchFamily="34" charset="-122"/>
                  <a:ea typeface="微软雅黑" pitchFamily="34" charset="-122"/>
                </a:rPr>
                <a:t>停止发送数据帧，接着就</a:t>
              </a:r>
              <a:r>
                <a:rPr lang="zh-CN" altLang="en-US" b="1" dirty="0" smtClean="0">
                  <a:solidFill>
                    <a:schemeClr val="bg1"/>
                  </a:solidFill>
                  <a:latin typeface="微软雅黑" pitchFamily="34" charset="-122"/>
                  <a:ea typeface="微软雅黑" pitchFamily="34" charset="-122"/>
                </a:rPr>
                <a:t>发送 </a:t>
              </a:r>
              <a:r>
                <a:rPr lang="en-US" altLang="zh-CN" b="1" dirty="0" smtClean="0">
                  <a:solidFill>
                    <a:schemeClr val="bg1"/>
                  </a:solidFill>
                  <a:latin typeface="微软雅黑" pitchFamily="34" charset="-122"/>
                  <a:ea typeface="微软雅黑" pitchFamily="34" charset="-122"/>
                </a:rPr>
                <a:t>32 </a:t>
              </a:r>
              <a:r>
                <a:rPr lang="zh-CN" altLang="en-US" b="1" dirty="0" smtClean="0">
                  <a:solidFill>
                    <a:schemeClr val="bg1"/>
                  </a:solidFill>
                  <a:latin typeface="微软雅黑" pitchFamily="34" charset="-122"/>
                  <a:ea typeface="微软雅黑" pitchFamily="34" charset="-122"/>
                </a:rPr>
                <a:t>或 </a:t>
              </a:r>
              <a:r>
                <a:rPr lang="en-US" altLang="zh-CN" b="1" dirty="0" smtClean="0">
                  <a:solidFill>
                    <a:schemeClr val="bg1"/>
                  </a:solidFill>
                  <a:latin typeface="微软雅黑" pitchFamily="34" charset="-122"/>
                  <a:ea typeface="微软雅黑" pitchFamily="34" charset="-122"/>
                </a:rPr>
                <a:t>48 </a:t>
              </a:r>
              <a:r>
                <a:rPr lang="zh-CN" altLang="en-US" b="1" dirty="0" smtClean="0">
                  <a:solidFill>
                    <a:schemeClr val="bg1"/>
                  </a:solidFill>
                  <a:latin typeface="微软雅黑" pitchFamily="34" charset="-122"/>
                  <a:ea typeface="微软雅黑" pitchFamily="34" charset="-122"/>
                </a:rPr>
                <a:t>比特</a:t>
              </a:r>
              <a:r>
                <a:rPr lang="zh-CN" altLang="en-US" b="1" dirty="0">
                  <a:solidFill>
                    <a:schemeClr val="bg1"/>
                  </a:solidFill>
                  <a:latin typeface="微软雅黑" pitchFamily="34" charset="-122"/>
                  <a:ea typeface="微软雅黑" pitchFamily="34" charset="-122"/>
                </a:rPr>
                <a:t>的</a:t>
              </a:r>
              <a:r>
                <a:rPr lang="zh-CN" altLang="en-US" b="1" dirty="0" smtClean="0">
                  <a:solidFill>
                    <a:srgbClr val="FFFF00"/>
                  </a:solidFill>
                  <a:latin typeface="微软雅黑" pitchFamily="34" charset="-122"/>
                  <a:ea typeface="微软雅黑" pitchFamily="34" charset="-122"/>
                </a:rPr>
                <a:t>人为干扰信号</a:t>
              </a:r>
              <a:r>
                <a:rPr lang="zh-CN" altLang="en-US" b="1" dirty="0" smtClean="0">
                  <a:solidFill>
                    <a:srgbClr val="FF9900"/>
                  </a:solidFill>
                  <a:latin typeface="微软雅黑" pitchFamily="34" charset="-122"/>
                  <a:ea typeface="微软雅黑" pitchFamily="34" charset="-122"/>
                </a:rPr>
                <a:t> </a:t>
              </a:r>
              <a:r>
                <a:rPr lang="en-US" altLang="zh-CN" b="1" dirty="0" smtClean="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jamming signal</a:t>
              </a:r>
              <a:r>
                <a:rPr lang="en-US" altLang="zh-CN" b="1" dirty="0" smtClean="0">
                  <a:solidFill>
                    <a:schemeClr val="bg1"/>
                  </a:solidFill>
                  <a:latin typeface="微软雅黑" pitchFamily="34" charset="-122"/>
                  <a:ea typeface="微软雅黑" pitchFamily="34" charset="-122"/>
                </a:rPr>
                <a:t>) </a:t>
              </a:r>
              <a:r>
                <a:rPr lang="zh-CN" altLang="en-US" b="1" dirty="0" smtClean="0">
                  <a:solidFill>
                    <a:schemeClr val="bg1"/>
                  </a:solidFill>
                  <a:latin typeface="微软雅黑" pitchFamily="34" charset="-122"/>
                  <a:ea typeface="微软雅黑" pitchFamily="34" charset="-122"/>
                </a:rPr>
                <a:t>。</a:t>
              </a:r>
              <a:endParaRPr lang="en-US" altLang="zh-CN" b="1" dirty="0" smtClean="0">
                <a:solidFill>
                  <a:schemeClr val="bg1"/>
                </a:solidFill>
                <a:latin typeface="微软雅黑" pitchFamily="34" charset="-122"/>
                <a:ea typeface="微软雅黑" pitchFamily="34" charset="-122"/>
              </a:endParaRPr>
            </a:p>
            <a:p>
              <a:pPr marL="285750" indent="-285750">
                <a:lnSpc>
                  <a:spcPts val="2400"/>
                </a:lnSpc>
                <a:buFont typeface="Wingdings" panose="05000000000000000000" pitchFamily="2" charset="2"/>
                <a:buChar char="l"/>
              </a:pPr>
              <a:r>
                <a:rPr lang="zh-CN" altLang="en-US" b="1" dirty="0" smtClean="0">
                  <a:solidFill>
                    <a:schemeClr val="bg1"/>
                  </a:solidFill>
                  <a:latin typeface="微软雅黑" pitchFamily="34" charset="-122"/>
                  <a:ea typeface="微软雅黑" pitchFamily="34" charset="-122"/>
                </a:rPr>
                <a:t>以太网</a:t>
              </a:r>
              <a:r>
                <a:rPr lang="zh-CN" altLang="en-US" b="1" dirty="0">
                  <a:solidFill>
                    <a:schemeClr val="bg1"/>
                  </a:solidFill>
                  <a:latin typeface="微软雅黑" pitchFamily="34" charset="-122"/>
                  <a:ea typeface="微软雅黑" pitchFamily="34" charset="-122"/>
                </a:rPr>
                <a:t>还规定了帧间最小间隔</a:t>
              </a:r>
              <a:r>
                <a:rPr lang="zh-CN" altLang="en-US" b="1" dirty="0" smtClean="0">
                  <a:solidFill>
                    <a:schemeClr val="bg1"/>
                  </a:solidFill>
                  <a:latin typeface="微软雅黑" pitchFamily="34" charset="-122"/>
                  <a:ea typeface="微软雅黑" pitchFamily="34" charset="-122"/>
                </a:rPr>
                <a:t>为 </a:t>
              </a:r>
              <a:r>
                <a:rPr lang="en-US" altLang="zh-CN" b="1" dirty="0" smtClean="0">
                  <a:solidFill>
                    <a:schemeClr val="bg1"/>
                  </a:solidFill>
                  <a:latin typeface="微软雅黑" pitchFamily="34" charset="-122"/>
                  <a:ea typeface="微软雅黑" pitchFamily="34" charset="-122"/>
                </a:rPr>
                <a:t>9.6 </a:t>
              </a:r>
              <a:r>
                <a:rPr lang="el-GR" altLang="zh-CN" b="1" dirty="0" smtClean="0">
                  <a:solidFill>
                    <a:schemeClr val="bg1"/>
                  </a:solidFill>
                  <a:latin typeface="微软雅黑" pitchFamily="34" charset="-122"/>
                  <a:ea typeface="微软雅黑" pitchFamily="34" charset="-122"/>
                </a:rPr>
                <a:t>μ</a:t>
              </a:r>
              <a:r>
                <a:rPr lang="en-US" altLang="zh-CN" b="1" dirty="0" smtClean="0">
                  <a:solidFill>
                    <a:schemeClr val="bg1"/>
                  </a:solidFill>
                  <a:latin typeface="微软雅黑" pitchFamily="34" charset="-122"/>
                  <a:ea typeface="微软雅黑" pitchFamily="34" charset="-122"/>
                </a:rPr>
                <a:t>s</a:t>
              </a:r>
              <a:r>
                <a:rPr lang="zh-CN" altLang="en-US" b="1" dirty="0">
                  <a:solidFill>
                    <a:schemeClr val="bg1"/>
                  </a:solidFill>
                  <a:latin typeface="微软雅黑" pitchFamily="34" charset="-122"/>
                  <a:ea typeface="微软雅黑" pitchFamily="34" charset="-122"/>
                </a:rPr>
                <a:t>。</a:t>
              </a:r>
            </a:p>
          </p:txBody>
        </p:sp>
      </p:grpSp>
      <p:grpSp>
        <p:nvGrpSpPr>
          <p:cNvPr id="14" name="Group 5"/>
          <p:cNvGrpSpPr>
            <a:grpSpLocks/>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itchFamily="34" charset="-122"/>
                  <a:ea typeface="微软雅黑" pitchFamily="34" charset="-122"/>
                </a:rPr>
                <a:t>数据帧</a:t>
              </a:r>
            </a:p>
          </p:txBody>
        </p:sp>
      </p:grpSp>
      <p:grpSp>
        <p:nvGrpSpPr>
          <p:cNvPr id="17" name="Group 8"/>
          <p:cNvGrpSpPr>
            <a:grpSpLocks/>
          </p:cNvGrpSpPr>
          <p:nvPr/>
        </p:nvGrpSpPr>
        <p:grpSpPr bwMode="auto">
          <a:xfrm>
            <a:off x="2500010" y="2315529"/>
            <a:ext cx="3695471" cy="873026"/>
            <a:chOff x="537" y="2606"/>
            <a:chExt cx="4259" cy="1090"/>
          </a:xfrm>
        </p:grpSpPr>
        <p:grpSp>
          <p:nvGrpSpPr>
            <p:cNvPr id="18" name="Group 9"/>
            <p:cNvGrpSpPr>
              <a:grpSpLocks/>
            </p:cNvGrpSpPr>
            <p:nvPr/>
          </p:nvGrpSpPr>
          <p:grpSpPr bwMode="auto">
            <a:xfrm>
              <a:off x="992" y="2627"/>
              <a:ext cx="3804" cy="1061"/>
              <a:chOff x="992" y="2627"/>
              <a:chExt cx="3804" cy="1061"/>
            </a:xfrm>
          </p:grpSpPr>
          <p:grpSp>
            <p:nvGrpSpPr>
              <p:cNvPr id="26" name="Group 10"/>
              <p:cNvGrpSpPr>
                <a:grpSpLocks/>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50" b="1" dirty="0" smtClean="0">
                    <a:solidFill>
                      <a:srgbClr val="0000CC"/>
                    </a:solidFill>
                    <a:latin typeface="微软雅黑" pitchFamily="34" charset="-122"/>
                    <a:ea typeface="微软雅黑" pitchFamily="34" charset="-122"/>
                  </a:rPr>
                  <a:t>32 </a:t>
                </a:r>
                <a:r>
                  <a:rPr kumimoji="1" lang="zh-CN" altLang="en-US" sz="1050" b="1" dirty="0" smtClean="0">
                    <a:solidFill>
                      <a:srgbClr val="0000CC"/>
                    </a:solidFill>
                    <a:latin typeface="微软雅黑" pitchFamily="34" charset="-122"/>
                    <a:ea typeface="微软雅黑" pitchFamily="34" charset="-122"/>
                  </a:rPr>
                  <a:t>或 </a:t>
                </a:r>
                <a:r>
                  <a:rPr kumimoji="1" lang="en-US" altLang="zh-CN" sz="1050" b="1" dirty="0" smtClean="0">
                    <a:solidFill>
                      <a:srgbClr val="0000CC"/>
                    </a:solidFill>
                    <a:latin typeface="微软雅黑" pitchFamily="34" charset="-122"/>
                    <a:ea typeface="微软雅黑" pitchFamily="34" charset="-122"/>
                  </a:rPr>
                  <a:t>48 </a:t>
                </a:r>
                <a:r>
                  <a:rPr kumimoji="1" lang="zh-CN" altLang="en-US" sz="1050" b="1" dirty="0" smtClean="0">
                    <a:solidFill>
                      <a:srgbClr val="0000CC"/>
                    </a:solidFill>
                    <a:latin typeface="微软雅黑" pitchFamily="34" charset="-122"/>
                    <a:ea typeface="微软雅黑" pitchFamily="34" charset="-122"/>
                  </a:rPr>
                  <a:t>比特干扰信号</a:t>
                </a:r>
                <a:endParaRPr kumimoji="1" lang="zh-CN" altLang="en-US" sz="1050" b="1" dirty="0">
                  <a:solidFill>
                    <a:srgbClr val="0000CC"/>
                  </a:solidFill>
                  <a:latin typeface="微软雅黑" pitchFamily="34" charset="-122"/>
                  <a:ea typeface="微软雅黑" pitchFamily="34" charset="-122"/>
                </a:endParaRPr>
              </a:p>
            </p:txBody>
          </p:sp>
        </p:grpSp>
        <p:grpSp>
          <p:nvGrpSpPr>
            <p:cNvPr id="19" name="Group 14"/>
            <p:cNvGrpSpPr>
              <a:grpSpLocks/>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itchFamily="2" charset="-122"/>
                    <a:sym typeface="Symbol"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a:latin typeface="+mn-lt"/>
                    <a:ea typeface="黑体" pitchFamily="2" charset="-122"/>
                  </a:rPr>
                  <a:t>T</a:t>
                </a:r>
                <a:r>
                  <a:rPr kumimoji="1" lang="en-US" altLang="zh-CN" sz="1100" b="1" i="1" baseline="-25000">
                    <a:latin typeface="+mn-lt"/>
                    <a:ea typeface="黑体" pitchFamily="2" charset="-122"/>
                  </a:rPr>
                  <a:t>J</a:t>
                </a:r>
                <a:endParaRPr kumimoji="1" lang="en-US" altLang="zh-CN" sz="1100" b="1">
                  <a:latin typeface="+mn-lt"/>
                  <a:ea typeface="黑体"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headEnd/>
            <a:tailEnd/>
          </a:ln>
          <a:extLst/>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itchFamily="2" charset="-122"/>
              </a:rPr>
              <a:t>A</a:t>
            </a: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itchFamily="2" charset="-122"/>
              </a:rPr>
              <a:t>B</a:t>
            </a: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dirty="0">
                <a:latin typeface="+mn-lt"/>
                <a:ea typeface="黑体" pitchFamily="2" charset="-122"/>
              </a:rPr>
              <a:t>T</a:t>
            </a:r>
            <a:r>
              <a:rPr kumimoji="1" lang="en-US" altLang="zh-CN" sz="1100" b="1" i="1" baseline="-25000" dirty="0">
                <a:latin typeface="+mn-lt"/>
                <a:ea typeface="黑体" pitchFamily="2" charset="-122"/>
              </a:rPr>
              <a:t>B</a:t>
            </a:r>
            <a:endParaRPr kumimoji="1" lang="en-US" altLang="zh-CN" sz="1100" b="1" dirty="0">
              <a:latin typeface="+mn-lt"/>
              <a:ea typeface="黑体"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i="1" dirty="0">
                <a:latin typeface="+mn-lt"/>
                <a:ea typeface="黑体" pitchFamily="2" charset="-122"/>
              </a:rPr>
              <a:t>t</a:t>
            </a: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itchFamily="2" charset="-122"/>
                <a:sym typeface="Symbol" pitchFamily="18" charset="2"/>
              </a:rPr>
              <a:t></a:t>
            </a: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00" b="1" dirty="0">
                <a:latin typeface="微软雅黑" pitchFamily="34" charset="-122"/>
                <a:ea typeface="微软雅黑" pitchFamily="34" charset="-122"/>
              </a:rPr>
              <a:t>信</a:t>
            </a:r>
          </a:p>
          <a:p>
            <a:pPr eaLnBrk="0" hangingPunct="0"/>
            <a:r>
              <a:rPr kumimoji="1" lang="zh-CN" altLang="en-US" sz="1100" b="1" dirty="0">
                <a:latin typeface="微软雅黑" pitchFamily="34" charset="-122"/>
                <a:ea typeface="微软雅黑" pitchFamily="34" charset="-122"/>
              </a:rPr>
              <a:t>道</a:t>
            </a:r>
          </a:p>
          <a:p>
            <a:pPr eaLnBrk="0" hangingPunct="0"/>
            <a:r>
              <a:rPr kumimoji="1" lang="zh-CN" altLang="en-US" sz="1100" b="1" dirty="0">
                <a:latin typeface="微软雅黑" pitchFamily="34" charset="-122"/>
                <a:ea typeface="微软雅黑" pitchFamily="34" charset="-122"/>
              </a:rPr>
              <a:t>占</a:t>
            </a:r>
          </a:p>
          <a:p>
            <a:pPr eaLnBrk="0" hangingPunct="0"/>
            <a:r>
              <a:rPr kumimoji="1" lang="zh-CN" altLang="en-US" sz="1100" b="1" dirty="0">
                <a:latin typeface="微软雅黑" pitchFamily="34" charset="-122"/>
                <a:ea typeface="微软雅黑" pitchFamily="34" charset="-122"/>
              </a:rPr>
              <a:t>用</a:t>
            </a:r>
          </a:p>
          <a:p>
            <a:pPr eaLnBrk="0" hangingPunct="0"/>
            <a:r>
              <a:rPr kumimoji="1" lang="zh-CN" altLang="en-US" sz="1100" b="1" dirty="0">
                <a:latin typeface="微软雅黑" pitchFamily="34" charset="-122"/>
                <a:ea typeface="微软雅黑" pitchFamily="34" charset="-122"/>
              </a:rPr>
              <a:t>时</a:t>
            </a:r>
          </a:p>
          <a:p>
            <a:pPr eaLnBrk="0" hangingPunct="0"/>
            <a:r>
              <a:rPr kumimoji="1" lang="zh-CN" altLang="en-US" sz="1100" b="1" dirty="0">
                <a:latin typeface="微软雅黑" pitchFamily="34" charset="-122"/>
                <a:ea typeface="微软雅黑" pitchFamily="34" charset="-122"/>
              </a:rPr>
              <a:t>间</a:t>
            </a:r>
          </a:p>
        </p:txBody>
      </p:sp>
      <p:grpSp>
        <p:nvGrpSpPr>
          <p:cNvPr id="49" name="Group 57"/>
          <p:cNvGrpSpPr>
            <a:grpSpLocks/>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a:grpSpLocks/>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B </a:t>
              </a:r>
              <a:r>
                <a:rPr kumimoji="1" lang="zh-CN" altLang="en-US" sz="1100" b="1" dirty="0">
                  <a:solidFill>
                    <a:srgbClr val="0000CC"/>
                  </a:solidFill>
                  <a:latin typeface="微软雅黑" pitchFamily="34" charset="-122"/>
                  <a:ea typeface="微软雅黑" pitchFamily="34" charset="-122"/>
                </a:rPr>
                <a:t>发送数据</a:t>
              </a: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A </a:t>
            </a:r>
            <a:r>
              <a:rPr kumimoji="1" lang="zh-CN" altLang="en-US" sz="1100" b="1" dirty="0">
                <a:solidFill>
                  <a:srgbClr val="0000CC"/>
                </a:solidFill>
                <a:latin typeface="微软雅黑" pitchFamily="34" charset="-122"/>
                <a:ea typeface="微软雅黑" pitchFamily="34" charset="-122"/>
              </a:rPr>
              <a:t>发送数据</a:t>
            </a: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headEnd/>
              <a:tailEnd/>
            </a:ln>
            <a:effectLst/>
          </p:spPr>
          <p:txBody>
            <a:bodyPr wrap="none" anchor="ctr"/>
            <a:lstStyle/>
            <a:p>
              <a:endParaRPr lang="zh-CN" altLang="en-US" sz="1200" b="1">
                <a:solidFill>
                  <a:srgbClr val="0000CC"/>
                </a:solidFill>
                <a:latin typeface="+mn-lt"/>
                <a:ea typeface="黑体"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1050" b="1" dirty="0">
                  <a:latin typeface="微软雅黑" pitchFamily="34" charset="-122"/>
                  <a:ea typeface="微软雅黑" pitchFamily="34" charset="-122"/>
                </a:rPr>
                <a:t>A </a:t>
              </a:r>
              <a:r>
                <a:rPr kumimoji="1" lang="zh-CN" altLang="en-US" sz="1050" b="1" dirty="0">
                  <a:latin typeface="微软雅黑" pitchFamily="34" charset="-122"/>
                  <a:ea typeface="微软雅黑" pitchFamily="34" charset="-122"/>
                </a:rPr>
                <a:t>检测</a:t>
              </a:r>
            </a:p>
            <a:p>
              <a:pPr eaLnBrk="0" hangingPunct="0">
                <a:lnSpc>
                  <a:spcPct val="85000"/>
                </a:lnSpc>
              </a:pPr>
              <a:r>
                <a:rPr kumimoji="1" lang="zh-CN" altLang="en-US" sz="1050" b="1" dirty="0">
                  <a:latin typeface="微软雅黑" pitchFamily="34" charset="-122"/>
                  <a:ea typeface="微软雅黑" pitchFamily="34" charset="-122"/>
                </a:rPr>
                <a:t>到冲突</a:t>
              </a:r>
            </a:p>
          </p:txBody>
        </p:sp>
      </p:grpSp>
      <p:grpSp>
        <p:nvGrpSpPr>
          <p:cNvPr id="64" name="Group 48"/>
          <p:cNvGrpSpPr>
            <a:grpSpLocks/>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66" name="Group 50"/>
            <p:cNvGrpSpPr>
              <a:grpSpLocks/>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chemeClr val="bg1"/>
                    </a:solidFill>
                    <a:latin typeface="微软雅黑" pitchFamily="34" charset="-122"/>
                    <a:ea typeface="微软雅黑" pitchFamily="34" charset="-122"/>
                  </a:rPr>
                  <a:t>开始冲突</a:t>
                </a:r>
              </a:p>
            </p:txBody>
          </p:sp>
        </p:grpSp>
      </p:grpSp>
      <p:sp>
        <p:nvSpPr>
          <p:cNvPr id="2" name="灯片编号占位符 1"/>
          <p:cNvSpPr>
            <a:spLocks noGrp="1"/>
          </p:cNvSpPr>
          <p:nvPr>
            <p:ph type="sldNum" sz="quarter" idx="12"/>
          </p:nvPr>
        </p:nvSpPr>
        <p:spPr/>
        <p:txBody>
          <a:bodyPr/>
          <a:lstStyle/>
          <a:p>
            <a:fld id="{C677F014-D201-41B6-B094-E79298D2872C}" type="slidenum">
              <a:rPr lang="zh-CN" altLang="en-US" smtClean="0"/>
              <a:pPr/>
              <a:t>65</a:t>
            </a:fld>
            <a:endParaRPr lang="zh-CN" altLang="en-US" dirty="0"/>
          </a:p>
        </p:txBody>
      </p:sp>
    </p:spTree>
    <p:extLst>
      <p:ext uri="{BB962C8B-B14F-4D97-AF65-F5344CB8AC3E}">
        <p14:creationId xmlns:p14="http://schemas.microsoft.com/office/powerpoint/2010/main" val="124757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825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825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975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96 bit </a:t>
            </a:r>
            <a:r>
              <a:rPr lang="zh-CN" altLang="en-US" sz="1200" b="1" dirty="0" smtClean="0">
                <a:solidFill>
                  <a:schemeClr val="bg1"/>
                </a:solidFill>
                <a:latin typeface="微软雅黑" pitchFamily="34" charset="-122"/>
                <a:ea typeface="微软雅黑" pitchFamily="34" charset="-122"/>
              </a:rPr>
              <a:t>时间内仍然空闲，开始发送，同时进行碰撞检测</a:t>
            </a:r>
            <a:endParaRPr lang="zh-CN" altLang="en-US" sz="1200" b="1" dirty="0">
              <a:solidFill>
                <a:schemeClr val="bg1"/>
              </a:solidFill>
              <a:latin typeface="微软雅黑" pitchFamily="34" charset="-122"/>
              <a:ea typeface="微软雅黑"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载波侦听，检测信道</a:t>
            </a:r>
            <a:endParaRPr lang="zh-CN" altLang="en-US" sz="1400" b="1" dirty="0">
              <a:solidFill>
                <a:schemeClr val="bg1"/>
              </a:solidFill>
              <a:latin typeface="微软雅黑" pitchFamily="34" charset="-122"/>
              <a:ea typeface="微软雅黑"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r>
              <a:rPr lang="zh-CN" altLang="en-US" sz="1400" b="1" dirty="0">
                <a:solidFill>
                  <a:schemeClr val="bg1"/>
                </a:solidFill>
                <a:latin typeface="微软雅黑" pitchFamily="34" charset="-122"/>
                <a:ea typeface="微软雅黑" pitchFamily="34" charset="-122"/>
              </a:rPr>
              <a:t>数据</a:t>
            </a:r>
            <a:endParaRPr lang="en-US" altLang="zh-CN" sz="1400" b="1" dirty="0" smtClean="0">
              <a:solidFill>
                <a:schemeClr val="bg1"/>
              </a:solidFill>
              <a:latin typeface="微软雅黑" pitchFamily="34" charset="-122"/>
              <a:ea typeface="微软雅黑"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itchFamily="34" charset="-122"/>
                <a:ea typeface="微软雅黑" pitchFamily="34" charset="-122"/>
              </a:rPr>
              <a:t>等待随机时间</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（截断二进制指数算法）</a:t>
            </a:r>
            <a:endParaRPr lang="en-US" altLang="zh-CN" sz="1200" b="1" dirty="0" smtClean="0">
              <a:solidFill>
                <a:schemeClr val="bg1"/>
              </a:solidFill>
              <a:latin typeface="微软雅黑" pitchFamily="34" charset="-122"/>
              <a:ea typeface="微软雅黑"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是，发送失败</a:t>
            </a:r>
            <a:endParaRPr lang="zh-CN" altLang="en-US" sz="1200" b="1" dirty="0">
              <a:latin typeface="微软雅黑" pitchFamily="34" charset="-122"/>
              <a:ea typeface="微软雅黑"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发送人为干扰信号</a:t>
            </a:r>
            <a:endParaRPr lang="en-US" altLang="zh-CN" sz="1400" b="1" dirty="0" smtClean="0">
              <a:solidFill>
                <a:schemeClr val="bg1"/>
              </a:solidFill>
              <a:latin typeface="微软雅黑" pitchFamily="34" charset="-122"/>
              <a:ea typeface="微软雅黑"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7" name="灯片编号占位符 26"/>
          <p:cNvSpPr>
            <a:spLocks noGrp="1"/>
          </p:cNvSpPr>
          <p:nvPr>
            <p:ph type="sldNum" sz="quarter" idx="12"/>
          </p:nvPr>
        </p:nvSpPr>
        <p:spPr/>
        <p:txBody>
          <a:bodyPr/>
          <a:lstStyle/>
          <a:p>
            <a:fld id="{C677F014-D201-41B6-B094-E79298D2872C}" type="slidenum">
              <a:rPr lang="zh-CN" altLang="en-US" smtClean="0"/>
              <a:pPr/>
              <a:t>66</a:t>
            </a:fld>
            <a:endParaRPr lang="zh-CN" altLang="en-US" dirty="0"/>
          </a:p>
        </p:txBody>
      </p:sp>
    </p:spTree>
    <p:extLst>
      <p:ext uri="{BB962C8B-B14F-4D97-AF65-F5344CB8AC3E}">
        <p14:creationId xmlns:p14="http://schemas.microsoft.com/office/powerpoint/2010/main" val="25049493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传统以太网传输媒体：</a:t>
            </a:r>
            <a:r>
              <a:rPr lang="zh-CN" altLang="en-US" sz="2000" b="1" dirty="0" smtClean="0">
                <a:solidFill>
                  <a:srgbClr val="0000FF"/>
                </a:solidFill>
                <a:latin typeface="微软雅黑" pitchFamily="34" charset="-122"/>
                <a:ea typeface="微软雅黑" pitchFamily="34" charset="-122"/>
              </a:rPr>
              <a:t>粗同轴电缆 </a:t>
            </a:r>
            <a:r>
              <a:rPr lang="en-US" altLang="zh-CN" sz="2000" b="1" dirty="0" smtClean="0">
                <a:latin typeface="微软雅黑" pitchFamily="34" charset="-122"/>
                <a:ea typeface="微软雅黑" pitchFamily="34" charset="-122"/>
                <a:sym typeface="Wingdings" panose="05000000000000000000" pitchFamily="2" charset="2"/>
              </a:rPr>
              <a:t></a:t>
            </a:r>
            <a:r>
              <a:rPr lang="en-US" altLang="zh-CN" sz="2000" b="1" dirty="0" smtClean="0">
                <a:solidFill>
                  <a:srgbClr val="0000FF"/>
                </a:solidFill>
                <a:latin typeface="微软雅黑" pitchFamily="34" charset="-122"/>
                <a:ea typeface="微软雅黑" pitchFamily="34" charset="-122"/>
                <a:sym typeface="Wingdings" panose="05000000000000000000" pitchFamily="2" charset="2"/>
              </a:rPr>
              <a:t> </a:t>
            </a:r>
            <a:r>
              <a:rPr lang="zh-CN" altLang="en-US" sz="2000" b="1" dirty="0" smtClean="0">
                <a:solidFill>
                  <a:srgbClr val="0000FF"/>
                </a:solidFill>
                <a:latin typeface="微软雅黑" pitchFamily="34" charset="-122"/>
                <a:ea typeface="微软雅黑" pitchFamily="34" charset="-122"/>
              </a:rPr>
              <a:t>细同轴电缆 </a:t>
            </a:r>
            <a:r>
              <a:rPr lang="en-US" altLang="zh-CN" sz="2000" b="1" dirty="0" smtClean="0">
                <a:latin typeface="微软雅黑" pitchFamily="34" charset="-122"/>
                <a:ea typeface="微软雅黑" pitchFamily="34" charset="-122"/>
                <a:sym typeface="Wingdings" panose="05000000000000000000" pitchFamily="2" charset="2"/>
              </a:rPr>
              <a:t></a:t>
            </a:r>
            <a:r>
              <a:rPr lang="en-US" altLang="zh-CN" sz="2000" b="1" dirty="0" smtClean="0">
                <a:solidFill>
                  <a:srgbClr val="0000FF"/>
                </a:solidFill>
                <a:latin typeface="微软雅黑" pitchFamily="34" charset="-122"/>
                <a:ea typeface="微软雅黑" pitchFamily="34" charset="-122"/>
                <a:sym typeface="Wingdings" panose="05000000000000000000" pitchFamily="2" charset="2"/>
              </a:rPr>
              <a:t> </a:t>
            </a:r>
            <a:r>
              <a:rPr lang="zh-CN" altLang="en-US" sz="2000" b="1" dirty="0" smtClean="0">
                <a:solidFill>
                  <a:srgbClr val="0000FF"/>
                </a:solidFill>
                <a:latin typeface="微软雅黑" pitchFamily="34" charset="-122"/>
                <a:ea typeface="微软雅黑" pitchFamily="34" charset="-122"/>
              </a:rPr>
              <a:t>双绞线</a:t>
            </a:r>
            <a:r>
              <a:rPr lang="zh-CN" altLang="en-US" sz="2000" b="1" dirty="0">
                <a:solidFill>
                  <a:srgbClr val="0000FF"/>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采用双绞线的以太网采用</a:t>
            </a:r>
            <a:r>
              <a:rPr lang="zh-CN" altLang="en-US" sz="2000" b="1" dirty="0">
                <a:solidFill>
                  <a:srgbClr val="C00000"/>
                </a:solidFill>
                <a:latin typeface="微软雅黑" pitchFamily="34" charset="-122"/>
                <a:ea typeface="微软雅黑" pitchFamily="34" charset="-122"/>
              </a:rPr>
              <a:t>星形</a:t>
            </a:r>
            <a:r>
              <a:rPr lang="zh-CN" altLang="en-US" sz="2000" b="1" dirty="0" smtClean="0">
                <a:solidFill>
                  <a:srgbClr val="C00000"/>
                </a:solidFill>
                <a:latin typeface="微软雅黑" pitchFamily="34" charset="-122"/>
                <a:ea typeface="微软雅黑" pitchFamily="34" charset="-122"/>
              </a:rPr>
              <a:t>拓扑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星形的中心则增加了一种可靠性非常高的设备，叫做</a:t>
            </a:r>
            <a:r>
              <a:rPr lang="zh-CN" altLang="en-US" sz="2000" b="1" dirty="0">
                <a:solidFill>
                  <a:srgbClr val="C00000"/>
                </a:solidFill>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(hub)</a:t>
            </a:r>
            <a:r>
              <a:rPr lang="zh-CN" altLang="en-US" sz="2000" b="1" dirty="0">
                <a:latin typeface="微软雅黑" pitchFamily="34" charset="-122"/>
                <a:ea typeface="微软雅黑" pitchFamily="34" charset="-122"/>
              </a:rPr>
              <a:t>。</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67</a:t>
            </a:fld>
            <a:endParaRPr lang="zh-CN" altLang="en-US" dirty="0"/>
          </a:p>
        </p:txBody>
      </p:sp>
    </p:spTree>
    <p:extLst>
      <p:ext uri="{BB962C8B-B14F-4D97-AF65-F5344CB8AC3E}">
        <p14:creationId xmlns:p14="http://schemas.microsoft.com/office/powerpoint/2010/main" val="298911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4"/>
          <p:cNvSpPr>
            <a:spLocks/>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Freeform 19"/>
          <p:cNvSpPr>
            <a:spLocks/>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传统</a:t>
            </a:r>
            <a:r>
              <a:rPr lang="zh-CN" altLang="en-US" sz="2000" b="1" dirty="0" smtClean="0">
                <a:solidFill>
                  <a:schemeClr val="bg1"/>
                </a:solidFill>
                <a:latin typeface="微软雅黑" pitchFamily="34" charset="-122"/>
                <a:ea typeface="微软雅黑" pitchFamily="34" charset="-122"/>
              </a:rPr>
              <a:t>以太网使用同轴电缆，采用总线形拓扑结构</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68</a:t>
            </a:fld>
            <a:endParaRPr lang="zh-CN" altLang="en-US" dirty="0"/>
          </a:p>
        </p:txBody>
      </p:sp>
    </p:spTree>
    <p:extLst>
      <p:ext uri="{BB962C8B-B14F-4D97-AF65-F5344CB8AC3E}">
        <p14:creationId xmlns:p14="http://schemas.microsoft.com/office/powerpoint/2010/main" val="2020970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采用双绞线的以太网采用星形</a:t>
            </a:r>
            <a:r>
              <a:rPr lang="zh-CN" altLang="en-US" sz="2000" b="1" dirty="0" smtClean="0">
                <a:solidFill>
                  <a:schemeClr val="bg1"/>
                </a:solidFill>
                <a:latin typeface="微软雅黑" pitchFamily="34" charset="-122"/>
                <a:ea typeface="微软雅黑" pitchFamily="34" charset="-122"/>
              </a:rPr>
              <a:t>拓扑</a:t>
            </a:r>
            <a:endParaRPr lang="fr-FR" altLang="zh-CN" sz="2000" b="1" dirty="0">
              <a:solidFill>
                <a:schemeClr val="bg1"/>
              </a:solidFill>
              <a:latin typeface="微软雅黑" pitchFamily="34" charset="-122"/>
              <a:ea typeface="微软雅黑" pitchFamily="34" charset="-122"/>
            </a:endParaRPr>
          </a:p>
        </p:txBody>
      </p:sp>
      <p:sp>
        <p:nvSpPr>
          <p:cNvPr id="199" name="圆角矩形 198"/>
          <p:cNvSpPr/>
          <p:nvPr/>
        </p:nvSpPr>
        <p:spPr>
          <a:xfrm>
            <a:off x="502920" y="1064859"/>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集线器</a:t>
              </a: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solidFill>
                    <a:srgbClr val="0000FF"/>
                  </a:solidFill>
                  <a:latin typeface="微软雅黑" pitchFamily="34" charset="-122"/>
                  <a:ea typeface="微软雅黑" pitchFamily="34" charset="-122"/>
                </a:rPr>
                <a:t>2 </a:t>
              </a:r>
              <a:r>
                <a:rPr lang="zh-CN" altLang="en-US" sz="1400" b="1" dirty="0" smtClean="0">
                  <a:solidFill>
                    <a:srgbClr val="0000FF"/>
                  </a:solidFill>
                  <a:latin typeface="微软雅黑" pitchFamily="34" charset="-122"/>
                  <a:ea typeface="微软雅黑" pitchFamily="34" charset="-122"/>
                </a:rPr>
                <a:t>对</a:t>
              </a:r>
              <a:r>
                <a:rPr lang="zh-CN" altLang="en-US" sz="1400" b="1" dirty="0">
                  <a:solidFill>
                    <a:srgbClr val="0000FF"/>
                  </a:solidFill>
                  <a:latin typeface="微软雅黑" pitchFamily="34" charset="-122"/>
                  <a:ea typeface="微软雅黑" pitchFamily="34" charset="-122"/>
                </a:rPr>
                <a:t>双绞线</a:t>
              </a: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站点</a:t>
              </a: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RJ-45 </a:t>
              </a:r>
              <a:r>
                <a:rPr lang="zh-CN" altLang="en-US" sz="1400" b="1" dirty="0">
                  <a:solidFill>
                    <a:srgbClr val="0000FF"/>
                  </a:solidFill>
                  <a:latin typeface="微软雅黑" pitchFamily="34" charset="-122"/>
                  <a:ea typeface="微软雅黑" pitchFamily="34" charset="-122"/>
                </a:rPr>
                <a:t>插头</a:t>
              </a: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itchFamily="34" charset="-122"/>
                <a:ea typeface="微软雅黑" pitchFamily="34" charset="-122"/>
              </a:rPr>
              <a:t>1990 </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制定</a:t>
            </a:r>
            <a:r>
              <a:rPr lang="zh-CN" altLang="en-US" b="1" dirty="0" smtClean="0">
                <a:latin typeface="微软雅黑" pitchFamily="34" charset="-122"/>
                <a:ea typeface="微软雅黑" pitchFamily="34" charset="-122"/>
              </a:rPr>
              <a:t>出采用双绞线的星形</a:t>
            </a:r>
            <a:r>
              <a:rPr lang="zh-CN" altLang="en-US" b="1" dirty="0">
                <a:latin typeface="微软雅黑" pitchFamily="34" charset="-122"/>
                <a:ea typeface="微软雅黑" pitchFamily="34" charset="-122"/>
              </a:rPr>
              <a:t>以太网 </a:t>
            </a:r>
            <a:r>
              <a:rPr lang="en-US" altLang="zh-CN" b="1" dirty="0">
                <a:latin typeface="微软雅黑" pitchFamily="34" charset="-122"/>
                <a:ea typeface="微软雅黑" pitchFamily="34" charset="-122"/>
              </a:rPr>
              <a:t>10BASE-T </a:t>
            </a:r>
            <a:r>
              <a:rPr lang="zh-CN" altLang="en-US" b="1" dirty="0">
                <a:latin typeface="微软雅黑" pitchFamily="34" charset="-122"/>
                <a:ea typeface="微软雅黑" pitchFamily="34" charset="-122"/>
              </a:rPr>
              <a:t>的标准 </a:t>
            </a:r>
            <a:r>
              <a:rPr lang="en-US" altLang="zh-CN" b="1" dirty="0">
                <a:solidFill>
                  <a:srgbClr val="C00000"/>
                </a:solidFill>
                <a:latin typeface="微软雅黑" pitchFamily="34" charset="-122"/>
                <a:ea typeface="微软雅黑" pitchFamily="34" charset="-122"/>
              </a:rPr>
              <a:t>802.3i</a:t>
            </a:r>
            <a:r>
              <a:rPr lang="zh-CN" altLang="en-US" b="1" dirty="0">
                <a:solidFill>
                  <a:srgbClr val="C00000"/>
                </a:solidFill>
                <a:latin typeface="微软雅黑" pitchFamily="34" charset="-122"/>
                <a:ea typeface="微软雅黑" pitchFamily="34" charset="-122"/>
              </a:rPr>
              <a:t>。</a:t>
            </a: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itchFamily="34" charset="-122"/>
                <a:ea typeface="微软雅黑" pitchFamily="34" charset="-122"/>
              </a:rPr>
              <a:t>每个站到集线器的距离不超过</a:t>
            </a:r>
            <a:r>
              <a:rPr lang="en-US" altLang="zh-CN" sz="1600" b="1" dirty="0">
                <a:latin typeface="微软雅黑" pitchFamily="34" charset="-122"/>
                <a:ea typeface="微软雅黑" pitchFamily="34" charset="-122"/>
              </a:rPr>
              <a:t>100 </a:t>
            </a:r>
            <a:r>
              <a:rPr lang="en-US" altLang="zh-CN" sz="1600" b="1" dirty="0" smtClean="0">
                <a:latin typeface="微软雅黑" pitchFamily="34" charset="-122"/>
                <a:ea typeface="微软雅黑" pitchFamily="34" charset="-122"/>
              </a:rPr>
              <a:t>m</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C677F014-D201-41B6-B094-E79298D2872C}" type="slidenum">
              <a:rPr lang="zh-CN" altLang="en-US" smtClean="0"/>
              <a:pPr/>
              <a:t>69</a:t>
            </a:fld>
            <a:endParaRPr lang="zh-CN" altLang="en-US" dirty="0"/>
          </a:p>
        </p:txBody>
      </p:sp>
    </p:spTree>
    <p:extLst>
      <p:ext uri="{BB962C8B-B14F-4D97-AF65-F5344CB8AC3E}">
        <p14:creationId xmlns:p14="http://schemas.microsoft.com/office/powerpoint/2010/main" val="13253308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itchFamily="34" charset="-122"/>
                <a:ea typeface="微软雅黑" pitchFamily="34" charset="-122"/>
              </a:rPr>
              <a:t>仅</a:t>
            </a:r>
            <a:r>
              <a:rPr lang="zh-CN" altLang="en-US" sz="1600" b="1" dirty="0">
                <a:solidFill>
                  <a:srgbClr val="CC00CC"/>
                </a:solidFill>
                <a:latin typeface="微软雅黑" pitchFamily="34" charset="-122"/>
                <a:ea typeface="微软雅黑" pitchFamily="34" charset="-122"/>
              </a:rPr>
              <a:t>从数据链路层观察帧的流动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itchFamily="34" charset="-122"/>
                <a:ea typeface="微软雅黑" pitchFamily="34" charset="-122"/>
              </a:rPr>
              <a:t>注意：</a:t>
            </a:r>
            <a:r>
              <a:rPr lang="zh-CN" altLang="zh-CN" sz="1400" b="1" dirty="0" smtClean="0">
                <a:solidFill>
                  <a:schemeClr val="bg1"/>
                </a:solidFill>
                <a:latin typeface="微软雅黑" pitchFamily="34" charset="-122"/>
                <a:ea typeface="微软雅黑" pitchFamily="34" charset="-122"/>
              </a:rPr>
              <a:t>不同</a:t>
            </a:r>
            <a:r>
              <a:rPr lang="zh-CN" altLang="zh-CN" sz="1400" b="1" dirty="0">
                <a:solidFill>
                  <a:schemeClr val="bg1"/>
                </a:solidFill>
                <a:latin typeface="微软雅黑" pitchFamily="34" charset="-122"/>
                <a:ea typeface="微软雅黑" pitchFamily="34" charset="-122"/>
              </a:rPr>
              <a:t>的链路层可能采用不同的数据链路层协议</a:t>
            </a:r>
            <a:endParaRPr lang="zh-CN" altLang="en-US" sz="14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7</a:t>
            </a:fld>
            <a:endParaRPr lang="zh-CN" altLang="en-US" dirty="0"/>
          </a:p>
        </p:txBody>
      </p:sp>
    </p:spTree>
    <p:extLst>
      <p:ext uri="{BB962C8B-B14F-4D97-AF65-F5344CB8AC3E}">
        <p14:creationId xmlns:p14="http://schemas.microsoft.com/office/powerpoint/2010/main" val="19783193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smtClean="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itchFamily="34" charset="-122"/>
                  <a:ea typeface="微软雅黑" pitchFamily="34" charset="-122"/>
                </a:rPr>
                <a:t>10</a:t>
              </a:r>
              <a:endParaRPr lang="zh-CN" altLang="en-US" sz="2800" b="1" dirty="0">
                <a:solidFill>
                  <a:srgbClr val="0000FF"/>
                </a:solidFill>
                <a:latin typeface="微软雅黑" pitchFamily="34" charset="-122"/>
                <a:ea typeface="微软雅黑"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smtClean="0">
                  <a:solidFill>
                    <a:srgbClr val="0000FF"/>
                  </a:solidFill>
                  <a:latin typeface="微软雅黑" pitchFamily="34" charset="-122"/>
                  <a:ea typeface="微软雅黑" pitchFamily="34" charset="-122"/>
                </a:rPr>
                <a:t>BASE</a:t>
              </a:r>
              <a:endParaRPr lang="zh-CN" altLang="en-US" sz="2800" b="1" dirty="0">
                <a:solidFill>
                  <a:srgbClr val="0000FF"/>
                </a:solidFill>
                <a:latin typeface="微软雅黑" pitchFamily="34" charset="-122"/>
                <a:ea typeface="微软雅黑"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smtClean="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smtClean="0">
                  <a:solidFill>
                    <a:srgbClr val="0000FF"/>
                  </a:solidFill>
                  <a:latin typeface="微软雅黑" pitchFamily="34" charset="-122"/>
                  <a:ea typeface="微软雅黑" pitchFamily="34" charset="-122"/>
                </a:rPr>
                <a:t>T</a:t>
              </a:r>
              <a:endParaRPr lang="zh-CN" altLang="en-US" sz="2800" b="1" dirty="0">
                <a:solidFill>
                  <a:srgbClr val="0000FF"/>
                </a:solidFill>
                <a:latin typeface="微软雅黑" pitchFamily="34" charset="-122"/>
                <a:ea typeface="微软雅黑"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smtClean="0">
                  <a:solidFill>
                    <a:srgbClr val="0000CC"/>
                  </a:solidFill>
                  <a:latin typeface="微软雅黑" pitchFamily="34" charset="-122"/>
                  <a:ea typeface="微软雅黑" pitchFamily="34" charset="-122"/>
                </a:rPr>
                <a:t>速率为 </a:t>
              </a:r>
              <a:r>
                <a:rPr lang="en-US" altLang="zh-CN" b="1" dirty="0" smtClean="0">
                  <a:solidFill>
                    <a:srgbClr val="0000CC"/>
                  </a:solidFill>
                  <a:latin typeface="微软雅黑" pitchFamily="34" charset="-122"/>
                  <a:ea typeface="微软雅黑" pitchFamily="34" charset="-122"/>
                </a:rPr>
                <a:t>10 </a:t>
              </a:r>
              <a:r>
                <a:rPr lang="en-US" altLang="zh-CN" b="1" dirty="0">
                  <a:solidFill>
                    <a:srgbClr val="0000CC"/>
                  </a:solidFill>
                  <a:latin typeface="微软雅黑" pitchFamily="34" charset="-122"/>
                  <a:ea typeface="微软雅黑" pitchFamily="34" charset="-122"/>
                </a:rPr>
                <a:t>Mbit/s </a:t>
              </a:r>
              <a:endParaRPr lang="zh-CN" altLang="en-US" b="1" dirty="0">
                <a:solidFill>
                  <a:srgbClr val="0000CC"/>
                </a:solidFill>
                <a:latin typeface="微软雅黑" pitchFamily="34" charset="-122"/>
                <a:ea typeface="微软雅黑"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基带</a:t>
              </a:r>
              <a:endParaRPr lang="zh-CN" altLang="en-US" b="1" dirty="0">
                <a:solidFill>
                  <a:srgbClr val="0000CC"/>
                </a:solidFill>
                <a:latin typeface="微软雅黑" pitchFamily="34" charset="-122"/>
                <a:ea typeface="微软雅黑"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双绞线</a:t>
              </a:r>
              <a:endParaRPr lang="zh-CN" altLang="en-US" b="1" dirty="0">
                <a:solidFill>
                  <a:srgbClr val="0000CC"/>
                </a:solidFill>
                <a:latin typeface="微软雅黑" pitchFamily="34" charset="-122"/>
                <a:ea typeface="微软雅黑"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12"/>
          </p:nvPr>
        </p:nvSpPr>
        <p:spPr/>
        <p:txBody>
          <a:bodyPr/>
          <a:lstStyle/>
          <a:p>
            <a:fld id="{C677F014-D201-41B6-B094-E79298D2872C}" type="slidenum">
              <a:rPr lang="zh-CN" altLang="en-US" smtClean="0"/>
              <a:pPr/>
              <a:t>70</a:t>
            </a:fld>
            <a:endParaRPr lang="zh-CN" altLang="en-US" dirty="0"/>
          </a:p>
        </p:txBody>
      </p:sp>
    </p:spTree>
    <p:extLst>
      <p:ext uri="{BB962C8B-B14F-4D97-AF65-F5344CB8AC3E}">
        <p14:creationId xmlns:p14="http://schemas.microsoft.com/office/powerpoint/2010/main" val="8471199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集线器的一些</a:t>
            </a:r>
            <a:r>
              <a:rPr lang="zh-CN" altLang="en-US" sz="2000" b="1" dirty="0" smtClean="0">
                <a:solidFill>
                  <a:schemeClr val="bg1"/>
                </a:solidFill>
                <a:latin typeface="微软雅黑" pitchFamily="34" charset="-122"/>
                <a:ea typeface="微软雅黑" pitchFamily="34" charset="-122"/>
              </a:rPr>
              <a:t>特点</a:t>
            </a:r>
            <a:endParaRPr lang="fr-FR" altLang="zh-CN" sz="2000" b="1" dirty="0">
              <a:solidFill>
                <a:schemeClr val="bg1"/>
              </a:solidFill>
              <a:latin typeface="微软雅黑" pitchFamily="34" charset="-122"/>
              <a:ea typeface="微软雅黑"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a:latin typeface="微软雅黑" pitchFamily="34" charset="-122"/>
                <a:ea typeface="微软雅黑" pitchFamily="34" charset="-122"/>
              </a:rPr>
              <a:t>电子器件来模拟实际电缆线的工作，因此整个系统仍然像一个</a:t>
            </a:r>
            <a:r>
              <a:rPr lang="zh-CN" altLang="en-US" sz="2000" b="1" dirty="0">
                <a:solidFill>
                  <a:srgbClr val="C00000"/>
                </a:solidFill>
                <a:latin typeface="微软雅黑" pitchFamily="34" charset="-122"/>
                <a:ea typeface="微软雅黑" pitchFamily="34" charset="-122"/>
              </a:rPr>
              <a:t>传统的以太网</a:t>
            </a:r>
            <a:r>
              <a:rPr lang="zh-CN" altLang="en-US" sz="2000" b="1" dirty="0">
                <a:latin typeface="微软雅黑" pitchFamily="34" charset="-122"/>
                <a:ea typeface="微软雅黑" pitchFamily="34" charset="-122"/>
              </a:rPr>
              <a:t>那样运行。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a:latin typeface="微软雅黑" pitchFamily="34" charset="-122"/>
                <a:ea typeface="微软雅黑" pitchFamily="34" charset="-122"/>
              </a:rPr>
              <a:t>集线器的以太网</a:t>
            </a:r>
            <a:r>
              <a:rPr lang="zh-CN" altLang="en-US" sz="2000" b="1" dirty="0">
                <a:solidFill>
                  <a:srgbClr val="C00000"/>
                </a:solidFill>
                <a:latin typeface="微软雅黑" pitchFamily="34" charset="-122"/>
                <a:ea typeface="微软雅黑" pitchFamily="34" charset="-122"/>
              </a:rPr>
              <a:t>在逻辑上仍是一个总线网，</a:t>
            </a:r>
            <a:r>
              <a:rPr lang="zh-CN" altLang="en-US" sz="2000" b="1" dirty="0">
                <a:latin typeface="微软雅黑" pitchFamily="34" charset="-122"/>
                <a:ea typeface="微软雅黑" pitchFamily="34" charset="-122"/>
              </a:rPr>
              <a:t>各工作站使用的还是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协议，并共享逻辑上的总线。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很</a:t>
            </a:r>
            <a:r>
              <a:rPr lang="zh-CN" altLang="en-US" sz="2000" b="1" dirty="0">
                <a:latin typeface="微软雅黑" pitchFamily="34" charset="-122"/>
                <a:ea typeface="微软雅黑" pitchFamily="34" charset="-122"/>
              </a:rPr>
              <a:t>像一个多接口的转发器，</a:t>
            </a:r>
            <a:r>
              <a:rPr lang="zh-CN" altLang="en-US" sz="2000" b="1" dirty="0">
                <a:solidFill>
                  <a:srgbClr val="C00000"/>
                </a:solidFill>
                <a:latin typeface="微软雅黑" pitchFamily="34" charset="-122"/>
                <a:ea typeface="微软雅黑" pitchFamily="34" charset="-122"/>
              </a:rPr>
              <a:t>工作在物理层。</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采用</a:t>
            </a:r>
            <a:r>
              <a:rPr lang="zh-CN" altLang="en-US" sz="2000" b="1" dirty="0">
                <a:latin typeface="微软雅黑" pitchFamily="34" charset="-122"/>
                <a:ea typeface="微软雅黑" pitchFamily="34" charset="-122"/>
              </a:rPr>
              <a:t>了</a:t>
            </a:r>
            <a:r>
              <a:rPr lang="zh-CN" altLang="en-US" sz="2000" b="1" dirty="0" smtClean="0">
                <a:solidFill>
                  <a:srgbClr val="C00000"/>
                </a:solidFill>
                <a:latin typeface="微软雅黑" pitchFamily="34" charset="-122"/>
                <a:ea typeface="微软雅黑" pitchFamily="34" charset="-122"/>
              </a:rPr>
              <a:t>专门芯片</a:t>
            </a:r>
            <a:r>
              <a:rPr lang="zh-CN" altLang="en-US" sz="2000" b="1" dirty="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进行自适应串音回波抵消，减少了近端串音。</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71</a:t>
            </a:fld>
            <a:endParaRPr lang="zh-CN" altLang="en-US" dirty="0"/>
          </a:p>
        </p:txBody>
      </p:sp>
    </p:spTree>
    <p:extLst>
      <p:ext uri="{BB962C8B-B14F-4D97-AF65-F5344CB8AC3E}">
        <p14:creationId xmlns:p14="http://schemas.microsoft.com/office/powerpoint/2010/main" val="15836431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具有 </a:t>
            </a:r>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个</a:t>
            </a:r>
            <a:r>
              <a:rPr lang="zh-CN" altLang="en-US" sz="2000" b="1" dirty="0">
                <a:solidFill>
                  <a:schemeClr val="bg1"/>
                </a:solidFill>
                <a:latin typeface="微软雅黑" pitchFamily="34" charset="-122"/>
                <a:ea typeface="微软雅黑" pitchFamily="34" charset="-122"/>
              </a:rPr>
              <a:t>接口的</a:t>
            </a:r>
            <a:r>
              <a:rPr lang="zh-CN" altLang="en-US" sz="2000" b="1" dirty="0" smtClean="0">
                <a:solidFill>
                  <a:schemeClr val="bg1"/>
                </a:solidFill>
                <a:latin typeface="微软雅黑" pitchFamily="34" charset="-122"/>
                <a:ea typeface="微软雅黑" pitchFamily="34" charset="-122"/>
              </a:rPr>
              <a:t>集线器</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a:grpSpLocks/>
            </p:cNvGrpSpPr>
            <p:nvPr/>
          </p:nvGrpSpPr>
          <p:grpSpPr bwMode="auto">
            <a:xfrm rot="-3098467">
              <a:off x="2022145" y="3956249"/>
              <a:ext cx="1127125" cy="98028"/>
              <a:chOff x="1548" y="1476"/>
              <a:chExt cx="1338" cy="120"/>
            </a:xfrm>
          </p:grpSpPr>
          <p:sp>
            <p:nvSpPr>
              <p:cNvPr id="8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2" name="Group 6"/>
            <p:cNvGrpSpPr>
              <a:grpSpLocks/>
            </p:cNvGrpSpPr>
            <p:nvPr/>
          </p:nvGrpSpPr>
          <p:grpSpPr bwMode="auto">
            <a:xfrm rot="-3098467">
              <a:off x="2458972" y="3956249"/>
              <a:ext cx="1127125" cy="98028"/>
              <a:chOff x="1548" y="1476"/>
              <a:chExt cx="1338" cy="120"/>
            </a:xfrm>
          </p:grpSpPr>
          <p:sp>
            <p:nvSpPr>
              <p:cNvPr id="8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3" name="Group 9"/>
            <p:cNvGrpSpPr>
              <a:grpSpLocks/>
            </p:cNvGrpSpPr>
            <p:nvPr/>
          </p:nvGrpSpPr>
          <p:grpSpPr bwMode="auto">
            <a:xfrm rot="3701259" flipH="1">
              <a:off x="6306079" y="3949965"/>
              <a:ext cx="1001712" cy="96308"/>
              <a:chOff x="1548" y="1476"/>
              <a:chExt cx="1338" cy="120"/>
            </a:xfrm>
          </p:grpSpPr>
          <p:sp>
            <p:nvSpPr>
              <p:cNvPr id="8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4" name="Group 12"/>
            <p:cNvGrpSpPr>
              <a:grpSpLocks/>
            </p:cNvGrpSpPr>
            <p:nvPr/>
          </p:nvGrpSpPr>
          <p:grpSpPr bwMode="auto">
            <a:xfrm rot="3701259" flipH="1">
              <a:off x="6817718" y="3969743"/>
              <a:ext cx="1001713" cy="98028"/>
              <a:chOff x="1548" y="1476"/>
              <a:chExt cx="1338" cy="120"/>
            </a:xfrm>
          </p:grpSpPr>
          <p:sp>
            <p:nvSpPr>
              <p:cNvPr id="8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itchFamily="34" charset="-122"/>
                  <a:ea typeface="微软雅黑" pitchFamily="34" charset="-122"/>
                </a:rPr>
                <a:t>集</a:t>
              </a:r>
            </a:p>
            <a:p>
              <a:pPr defTabSz="762000" eaLnBrk="0" hangingPunct="0">
                <a:lnSpc>
                  <a:spcPct val="90000"/>
                </a:lnSpc>
              </a:pPr>
              <a:r>
                <a:rPr kumimoji="1" lang="zh-CN" altLang="en-US" sz="1600" b="1" dirty="0">
                  <a:latin typeface="微软雅黑" pitchFamily="34" charset="-122"/>
                  <a:ea typeface="微软雅黑" pitchFamily="34" charset="-122"/>
                </a:rPr>
                <a:t>线</a:t>
              </a:r>
            </a:p>
            <a:p>
              <a:pPr defTabSz="762000" eaLnBrk="0" hangingPunct="0">
                <a:lnSpc>
                  <a:spcPct val="90000"/>
                </a:lnSpc>
              </a:pPr>
              <a:r>
                <a:rPr kumimoji="1" lang="zh-CN" altLang="en-US" sz="1600" b="1" dirty="0">
                  <a:latin typeface="微软雅黑" pitchFamily="34" charset="-122"/>
                  <a:ea typeface="微软雅黑"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itchFamily="34" charset="-122"/>
                  <a:ea typeface="微软雅黑" pitchFamily="34" charset="-122"/>
                </a:rPr>
                <a:t>双绞线</a:t>
              </a:r>
            </a:p>
          </p:txBody>
        </p:sp>
        <p:grpSp>
          <p:nvGrpSpPr>
            <p:cNvPr id="74" name="Group 54"/>
            <p:cNvGrpSpPr>
              <a:grpSpLocks/>
            </p:cNvGrpSpPr>
            <p:nvPr/>
          </p:nvGrpSpPr>
          <p:grpSpPr bwMode="auto">
            <a:xfrm rot="5400000" flipH="1">
              <a:off x="4703168" y="3946724"/>
              <a:ext cx="876300" cy="98028"/>
              <a:chOff x="1548" y="1476"/>
              <a:chExt cx="1338" cy="120"/>
            </a:xfrm>
          </p:grpSpPr>
          <p:sp>
            <p:nvSpPr>
              <p:cNvPr id="7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75" name="Group 57"/>
            <p:cNvGrpSpPr>
              <a:grpSpLocks/>
            </p:cNvGrpSpPr>
            <p:nvPr/>
          </p:nvGrpSpPr>
          <p:grpSpPr bwMode="auto">
            <a:xfrm rot="5400000" flipH="1">
              <a:off x="4206942" y="3958630"/>
              <a:ext cx="874712" cy="98029"/>
              <a:chOff x="1548" y="1476"/>
              <a:chExt cx="1338" cy="120"/>
            </a:xfrm>
          </p:grpSpPr>
          <p:sp>
            <p:nvSpPr>
              <p:cNvPr id="7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sp>
        <p:nvSpPr>
          <p:cNvPr id="2" name="灯片编号占位符 1"/>
          <p:cNvSpPr>
            <a:spLocks noGrp="1"/>
          </p:cNvSpPr>
          <p:nvPr>
            <p:ph type="sldNum" sz="quarter" idx="12"/>
          </p:nvPr>
        </p:nvSpPr>
        <p:spPr/>
        <p:txBody>
          <a:bodyPr/>
          <a:lstStyle/>
          <a:p>
            <a:fld id="{C677F014-D201-41B6-B094-E79298D2872C}" type="slidenum">
              <a:rPr lang="zh-CN" altLang="en-US" smtClean="0"/>
              <a:pPr/>
              <a:t>72</a:t>
            </a:fld>
            <a:endParaRPr lang="zh-CN" altLang="en-US" dirty="0"/>
          </a:p>
        </p:txBody>
      </p:sp>
    </p:spTree>
    <p:extLst>
      <p:ext uri="{BB962C8B-B14F-4D97-AF65-F5344CB8AC3E}">
        <p14:creationId xmlns:p14="http://schemas.microsoft.com/office/powerpoint/2010/main" val="3620350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3.3.4  </a:t>
            </a:r>
            <a:r>
              <a:rPr lang="zh-CN" altLang="en-US" sz="2400" b="1" dirty="0">
                <a:solidFill>
                  <a:schemeClr val="bg1"/>
                </a:solidFill>
                <a:latin typeface="微软雅黑" pitchFamily="34" charset="-122"/>
                <a:ea typeface="微软雅黑" pitchFamily="34" charset="-122"/>
              </a:rPr>
              <a:t>以太网的信道</a:t>
            </a:r>
            <a:r>
              <a:rPr lang="zh-CN" altLang="en-US" sz="2400" b="1" dirty="0" smtClean="0">
                <a:solidFill>
                  <a:schemeClr val="bg1"/>
                </a:solidFill>
                <a:latin typeface="微软雅黑" pitchFamily="34" charset="-122"/>
                <a:ea typeface="微软雅黑" pitchFamily="34" charset="-122"/>
              </a:rPr>
              <a:t>利用率</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多个站在以太网上同时工作就可能会发生碰撞</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当发生碰撞时，信道资源实际上是被浪费了。因此，当扣除碰撞所造成的信道损失后，</a:t>
            </a:r>
            <a:r>
              <a:rPr lang="zh-CN" altLang="en-US" sz="2000" b="1" dirty="0">
                <a:solidFill>
                  <a:srgbClr val="C00000"/>
                </a:solidFill>
                <a:latin typeface="微软雅黑" pitchFamily="34" charset="-122"/>
                <a:ea typeface="微软雅黑" pitchFamily="34" charset="-122"/>
              </a:rPr>
              <a:t>以太网总的信道利用率并不能达到 </a:t>
            </a:r>
            <a:r>
              <a:rPr lang="en-US" altLang="zh-CN" sz="2000" b="1" dirty="0">
                <a:solidFill>
                  <a:srgbClr val="C00000"/>
                </a:solidFill>
                <a:latin typeface="微软雅黑" pitchFamily="34" charset="-122"/>
                <a:ea typeface="微软雅黑" pitchFamily="34" charset="-122"/>
              </a:rPr>
              <a:t>100%</a:t>
            </a:r>
            <a:r>
              <a:rPr lang="zh-CN" altLang="en-US" sz="2000" b="1" dirty="0">
                <a:solidFill>
                  <a:srgbClr val="C00000"/>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假设：</a:t>
            </a:r>
            <a:r>
              <a:rPr lang="zh-CN" altLang="en-US" sz="2000" b="1" dirty="0">
                <a:latin typeface="微软雅黑" pitchFamily="34" charset="-122"/>
                <a:ea typeface="微软雅黑" pitchFamily="34" charset="-122"/>
              </a:rPr>
              <a:t>单程端到端传播</a:t>
            </a:r>
            <a:r>
              <a:rPr lang="zh-CN" altLang="en-US" sz="2000" b="1" dirty="0" smtClean="0">
                <a:latin typeface="微软雅黑" pitchFamily="34" charset="-122"/>
                <a:ea typeface="微软雅黑" pitchFamily="34" charset="-122"/>
              </a:rPr>
              <a:t>时延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，则争用</a:t>
            </a:r>
            <a:r>
              <a:rPr lang="zh-CN" altLang="en-US" sz="2000" b="1" dirty="0">
                <a:latin typeface="微软雅黑" pitchFamily="34" charset="-122"/>
                <a:ea typeface="微软雅黑" pitchFamily="34" charset="-122"/>
              </a:rPr>
              <a:t>期</a:t>
            </a:r>
            <a:r>
              <a:rPr lang="zh-CN" altLang="en-US" sz="2000" b="1" dirty="0" smtClean="0">
                <a:latin typeface="微软雅黑" pitchFamily="34" charset="-122"/>
                <a:ea typeface="微软雅黑" pitchFamily="34" charset="-122"/>
              </a:rPr>
              <a:t>长度 </a:t>
            </a:r>
            <a:r>
              <a:rPr lang="en-US" altLang="zh-CN" sz="2000" b="1" dirty="0" smtClean="0">
                <a:latin typeface="微软雅黑" pitchFamily="34" charset="-122"/>
                <a:ea typeface="微软雅黑" pitchFamily="34" charset="-122"/>
              </a:rPr>
              <a:t>= 2</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检测到碰撞后不发送干扰信号。</a:t>
            </a:r>
          </a:p>
          <a:p>
            <a:pPr marL="268288" indent="-268288">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设：</a:t>
            </a:r>
            <a:r>
              <a:rPr lang="zh-CN" altLang="en-US" sz="2000" b="1" dirty="0" smtClean="0">
                <a:latin typeface="微软雅黑" pitchFamily="34" charset="-122"/>
                <a:ea typeface="微软雅黑" pitchFamily="34" charset="-122"/>
              </a:rPr>
              <a:t>帧长</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 (bit)</a:t>
            </a:r>
            <a:r>
              <a:rPr lang="zh-CN" altLang="en-US" sz="2000" b="1" dirty="0">
                <a:latin typeface="微软雅黑" pitchFamily="34" charset="-122"/>
                <a:ea typeface="微软雅黑" pitchFamily="34" charset="-122"/>
              </a:rPr>
              <a:t>，数据发送</a:t>
            </a:r>
            <a:r>
              <a:rPr lang="zh-CN" altLang="en-US" sz="2000" b="1" dirty="0" smtClean="0">
                <a:latin typeface="微软雅黑" pitchFamily="34" charset="-122"/>
                <a:ea typeface="微软雅黑" pitchFamily="34" charset="-122"/>
              </a:rPr>
              <a:t>速率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rPr>
              <a:t>C</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(bit/s)</a:t>
            </a:r>
            <a:r>
              <a:rPr lang="zh-CN" altLang="en-US" sz="2000" b="1" dirty="0">
                <a:latin typeface="微软雅黑" pitchFamily="34" charset="-122"/>
                <a:ea typeface="微软雅黑" pitchFamily="34" charset="-122"/>
              </a:rPr>
              <a:t>，则帧的发送</a:t>
            </a:r>
            <a:r>
              <a:rPr lang="zh-CN" altLang="en-US" sz="2000" b="1" dirty="0" smtClean="0">
                <a:latin typeface="微软雅黑" pitchFamily="34" charset="-122"/>
                <a:ea typeface="微软雅黑" pitchFamily="34" charset="-122"/>
              </a:rPr>
              <a:t>时间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i="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(s)</a:t>
            </a:r>
            <a:r>
              <a:rPr lang="zh-CN" altLang="en-US" sz="2000" b="1" dirty="0">
                <a:latin typeface="微软雅黑" pitchFamily="34" charset="-122"/>
                <a:ea typeface="微软雅黑" pitchFamily="34" charset="-122"/>
              </a:rPr>
              <a:t>。 </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73</a:t>
            </a:fld>
            <a:endParaRPr lang="zh-CN" altLang="en-US" dirty="0"/>
          </a:p>
        </p:txBody>
      </p:sp>
    </p:spTree>
    <p:extLst>
      <p:ext uri="{BB962C8B-B14F-4D97-AF65-F5344CB8AC3E}">
        <p14:creationId xmlns:p14="http://schemas.microsoft.com/office/powerpoint/2010/main" val="14336398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Freeform 16"/>
            <p:cNvSpPr>
              <a:spLocks/>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争用期 </a:t>
              </a: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itchFamily="34" charset="-122"/>
                  <a:ea typeface="微软雅黑" pitchFamily="34" charset="-122"/>
                </a:rPr>
                <a:t>发送一帧所需的平均时间</a:t>
              </a:r>
              <a:endParaRPr kumimoji="1" lang="zh-CN" altLang="en-US" sz="1400" b="1" dirty="0">
                <a:solidFill>
                  <a:srgbClr val="C00000"/>
                </a:solidFill>
                <a:latin typeface="微软雅黑" pitchFamily="34" charset="-122"/>
                <a:ea typeface="微软雅黑"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smtClean="0">
                <a:solidFill>
                  <a:srgbClr val="C00000"/>
                </a:solidFill>
                <a:latin typeface="微软雅黑" panose="020B0503020204020204" pitchFamily="34" charset="-122"/>
                <a:ea typeface="微软雅黑" panose="020B0503020204020204" pitchFamily="34" charset="-122"/>
              </a:rPr>
              <a:t>注意：</a:t>
            </a:r>
            <a:r>
              <a:rPr lang="zh-CN" altLang="en-US" b="1" dirty="0" smtClean="0">
                <a:latin typeface="微软雅黑" panose="020B0503020204020204" pitchFamily="34" charset="-122"/>
                <a:ea typeface="微软雅黑" panose="020B0503020204020204" pitchFamily="34" charset="-122"/>
              </a:rPr>
              <a:t>成功</a:t>
            </a:r>
            <a:r>
              <a:rPr lang="zh-CN" altLang="en-US" b="1" dirty="0">
                <a:latin typeface="微软雅黑" panose="020B0503020204020204" pitchFamily="34" charset="-122"/>
                <a:ea typeface="微软雅黑" panose="020B0503020204020204" pitchFamily="34" charset="-122"/>
              </a:rPr>
              <a:t>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smtClean="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比帧</a:t>
            </a:r>
            <a:r>
              <a:rPr lang="zh-CN" altLang="en-US" b="1" dirty="0">
                <a:latin typeface="微软雅黑" panose="020B0503020204020204" pitchFamily="34" charset="-122"/>
                <a:ea typeface="微软雅黑" panose="020B0503020204020204" pitchFamily="34" charset="-122"/>
              </a:rPr>
              <a:t>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74</a:t>
            </a:fld>
            <a:endParaRPr lang="zh-CN" altLang="en-US" dirty="0"/>
          </a:p>
        </p:txBody>
      </p:sp>
    </p:spTree>
    <p:extLst>
      <p:ext uri="{BB962C8B-B14F-4D97-AF65-F5344CB8AC3E}">
        <p14:creationId xmlns:p14="http://schemas.microsoft.com/office/powerpoint/2010/main" val="1286047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要提高以太网的信道利用率，就必须</a:t>
            </a:r>
            <a:r>
              <a:rPr lang="zh-CN" altLang="en-US" sz="2000" b="1" dirty="0" smtClean="0">
                <a:latin typeface="微软雅黑" pitchFamily="34" charset="-122"/>
                <a:ea typeface="微软雅黑" pitchFamily="34" charset="-122"/>
              </a:rPr>
              <a:t>减小 </a:t>
            </a:r>
            <a:r>
              <a:rPr lang="en-US" altLang="zh-CN" sz="2000" b="1" i="1" dirty="0" smtClean="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之比。</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在以太网中定义了</a:t>
            </a:r>
            <a:r>
              <a:rPr lang="zh-CN" altLang="en-US" sz="2000" b="1" dirty="0">
                <a:solidFill>
                  <a:srgbClr val="C00000"/>
                </a:solidFill>
                <a:latin typeface="微软雅黑" pitchFamily="34" charset="-122"/>
                <a:ea typeface="微软雅黑" pitchFamily="34" charset="-122"/>
              </a:rPr>
              <a:t>参数 </a:t>
            </a:r>
            <a:r>
              <a:rPr lang="en-US" altLang="zh-CN" sz="2000" b="1" i="1" dirty="0" smtClean="0">
                <a:solidFill>
                  <a:srgbClr val="C00000"/>
                </a:solidFill>
                <a:latin typeface="Times New Roman" pitchFamily="18" charset="0"/>
                <a:ea typeface="微软雅黑" pitchFamily="34" charset="-122"/>
                <a:cs typeface="Times New Roman" pitchFamily="18" charset="0"/>
              </a:rPr>
              <a:t>a</a:t>
            </a:r>
            <a:r>
              <a:rPr lang="en-US" altLang="zh-CN" sz="2000" b="1" i="1" dirty="0" smtClean="0">
                <a:latin typeface="Times New Roman" pitchFamily="18" charset="0"/>
                <a:ea typeface="微软雅黑" pitchFamily="34" charset="-122"/>
                <a:cs typeface="Times New Roman" pitchFamily="18" charset="0"/>
              </a:rPr>
              <a:t> </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单程端到端</a:t>
            </a:r>
            <a:r>
              <a:rPr lang="zh-CN" altLang="en-US" sz="2000" b="1" dirty="0" smtClean="0">
                <a:latin typeface="微软雅黑" pitchFamily="34" charset="-122"/>
                <a:ea typeface="微软雅黑" pitchFamily="34" charset="-122"/>
              </a:rPr>
              <a:t>时延 </a:t>
            </a:r>
            <a:r>
              <a:rPr lang="en-US" altLang="zh-CN" sz="2000" b="1" i="1" dirty="0">
                <a:latin typeface="Times New Roman" panose="02020603050405020304" pitchFamily="18" charset="0"/>
                <a:ea typeface="微软雅黑" pitchFamily="34" charset="-122"/>
                <a:cs typeface="Times New Roman" panose="02020603050405020304" pitchFamily="18" charset="0"/>
                <a:sym typeface="Symbol"/>
              </a:rPr>
              <a:t></a:t>
            </a:r>
            <a:r>
              <a:rPr lang="en-US" altLang="zh-CN" sz="2000" b="1" i="1" dirty="0" smtClean="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与帧</a:t>
            </a:r>
            <a:r>
              <a:rPr lang="zh-CN" altLang="en-US" sz="2000" b="1" dirty="0">
                <a:latin typeface="微软雅黑" pitchFamily="34" charset="-122"/>
                <a:ea typeface="微软雅黑" pitchFamily="34" charset="-122"/>
              </a:rPr>
              <a:t>的发送</a:t>
            </a:r>
            <a:r>
              <a:rPr lang="zh-CN" altLang="en-US" sz="2000" b="1" dirty="0" smtClean="0">
                <a:latin typeface="微软雅黑" pitchFamily="34" charset="-122"/>
                <a:ea typeface="微软雅黑" pitchFamily="34" charset="-122"/>
              </a:rPr>
              <a:t>时间 </a:t>
            </a:r>
            <a:r>
              <a:rPr lang="en-US" altLang="zh-CN" sz="2000" b="1" i="1" dirty="0" smtClean="0">
                <a:latin typeface="微软雅黑" pitchFamily="34" charset="-122"/>
                <a:ea typeface="微软雅黑" pitchFamily="34" charset="-122"/>
              </a:rPr>
              <a:t>T</a:t>
            </a:r>
            <a:r>
              <a:rPr lang="en-US" altLang="zh-CN" sz="2000" b="1" baseline="-25000" dirty="0" smtClean="0">
                <a:latin typeface="微软雅黑" pitchFamily="34" charset="-122"/>
                <a:ea typeface="微软雅黑" pitchFamily="34" charset="-122"/>
              </a:rPr>
              <a:t>0 </a:t>
            </a:r>
            <a:r>
              <a:rPr lang="zh-CN" altLang="en-US" sz="2000" b="1" dirty="0" smtClean="0">
                <a:latin typeface="微软雅黑" pitchFamily="34" charset="-122"/>
                <a:ea typeface="微软雅黑" pitchFamily="34" charset="-122"/>
              </a:rPr>
              <a:t>之</a:t>
            </a:r>
            <a:r>
              <a:rPr lang="zh-CN" altLang="en-US" sz="2000" b="1" dirty="0">
                <a:latin typeface="微软雅黑" pitchFamily="34" charset="-122"/>
                <a:ea typeface="微软雅黑" pitchFamily="34" charset="-122"/>
              </a:rPr>
              <a:t>比： </a:t>
            </a: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与利用率</a:t>
            </a:r>
            <a:endParaRPr lang="fr-FR" altLang="zh-CN" sz="2000" b="1" dirty="0">
              <a:solidFill>
                <a:schemeClr val="bg1"/>
              </a:solidFill>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186128659"/>
              </p:ext>
            </p:extLst>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spid="_x0000_s1150" name="公式" r:id="rId3" imgW="545760" imgH="228600" progId="Equation.3">
                  <p:embed/>
                </p:oleObj>
              </mc:Choice>
              <mc:Fallback>
                <p:oleObj name="公式" r:id="rId3" imgW="545760" imgH="228600" progId="Equation.3">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891" y="1859787"/>
                        <a:ext cx="1570596" cy="608011"/>
                      </a:xfrm>
                      <a:prstGeom prst="rect">
                        <a:avLst/>
                      </a:prstGeom>
                      <a:solidFill>
                        <a:srgbClr val="FFFF99"/>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smtClean="0">
                  <a:solidFill>
                    <a:srgbClr val="FFFF00"/>
                  </a:solidFill>
                  <a:latin typeface="Times New Roman" pitchFamily="18" charset="0"/>
                  <a:ea typeface="微软雅黑" pitchFamily="34" charset="-122"/>
                  <a:cs typeface="Times New Roman" pitchFamily="18" charset="0"/>
                </a:rPr>
                <a:t>a</a:t>
              </a:r>
              <a:r>
                <a:rPr lang="en-US" altLang="zh-CN" b="1" dirty="0" smtClean="0">
                  <a:solidFill>
                    <a:srgbClr val="FFFF00"/>
                  </a:solidFill>
                  <a:latin typeface="微软雅黑" pitchFamily="34" charset="-122"/>
                  <a:ea typeface="微软雅黑" pitchFamily="34" charset="-122"/>
                </a:rPr>
                <a:t> → 0</a:t>
              </a:r>
              <a:r>
                <a:rPr lang="zh-CN" altLang="en-US" b="1" dirty="0" smtClean="0">
                  <a:solidFill>
                    <a:srgbClr val="FFFF00"/>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表示一</a:t>
              </a:r>
              <a:r>
                <a:rPr lang="zh-CN" altLang="en-US" b="1" dirty="0">
                  <a:solidFill>
                    <a:schemeClr val="bg1"/>
                  </a:solidFill>
                  <a:latin typeface="微软雅黑" pitchFamily="34" charset="-122"/>
                  <a:ea typeface="微软雅黑" pitchFamily="34" charset="-122"/>
                </a:rPr>
                <a:t>发生碰撞就立即可以检测出来， 并立即停止发送，因而信道利用率很高。</a:t>
              </a:r>
            </a:p>
            <a:p>
              <a:pPr>
                <a:lnSpc>
                  <a:spcPts val="2700"/>
                </a:lnSpc>
              </a:pPr>
              <a:r>
                <a:rPr lang="en-US" altLang="zh-CN" b="1" i="1" dirty="0" smtClean="0">
                  <a:solidFill>
                    <a:srgbClr val="FFFF00"/>
                  </a:solidFill>
                  <a:latin typeface="Times New Roman" pitchFamily="18" charset="0"/>
                  <a:ea typeface="微软雅黑" pitchFamily="34" charset="-122"/>
                  <a:cs typeface="Times New Roman" pitchFamily="18" charset="0"/>
                </a:rPr>
                <a:t>a</a:t>
              </a:r>
              <a:r>
                <a:rPr lang="en-US" altLang="zh-CN" b="1" dirty="0" smtClean="0">
                  <a:solidFill>
                    <a:srgbClr val="FFFF00"/>
                  </a:solidFill>
                  <a:latin typeface="微软雅黑" pitchFamily="34" charset="-122"/>
                  <a:ea typeface="微软雅黑" pitchFamily="34" charset="-122"/>
                </a:rPr>
                <a:t> </a:t>
              </a:r>
              <a:r>
                <a:rPr lang="zh-CN" altLang="en-US" b="1" dirty="0">
                  <a:solidFill>
                    <a:srgbClr val="FFFF00"/>
                  </a:solidFill>
                  <a:latin typeface="微软雅黑" pitchFamily="34" charset="-122"/>
                  <a:ea typeface="微软雅黑" pitchFamily="34" charset="-122"/>
                </a:rPr>
                <a:t>越大，</a:t>
              </a:r>
              <a:r>
                <a:rPr lang="zh-CN" altLang="en-US" b="1" dirty="0">
                  <a:solidFill>
                    <a:schemeClr val="bg1"/>
                  </a:solidFill>
                  <a:latin typeface="微软雅黑" pitchFamily="34" charset="-122"/>
                  <a:ea typeface="微软雅黑" pitchFamily="34" charset="-122"/>
                </a:rPr>
                <a:t>表明争用期所占的比例增大，每发生一次碰撞就浪费许多信道资源，使得信道利用率明显降低。 </a:t>
              </a:r>
            </a:p>
          </p:txBody>
        </p:sp>
      </p:grpSp>
      <p:sp>
        <p:nvSpPr>
          <p:cNvPr id="2" name="灯片编号占位符 1"/>
          <p:cNvSpPr>
            <a:spLocks noGrp="1"/>
          </p:cNvSpPr>
          <p:nvPr>
            <p:ph type="sldNum" sz="quarter" idx="12"/>
          </p:nvPr>
        </p:nvSpPr>
        <p:spPr/>
        <p:txBody>
          <a:bodyPr/>
          <a:lstStyle/>
          <a:p>
            <a:fld id="{C677F014-D201-41B6-B094-E79298D2872C}" type="slidenum">
              <a:rPr lang="zh-CN" altLang="en-US" smtClean="0"/>
              <a:pPr/>
              <a:t>75</a:t>
            </a:fld>
            <a:endParaRPr lang="zh-CN" altLang="en-US" dirty="0"/>
          </a:p>
        </p:txBody>
      </p:sp>
    </p:spTree>
    <p:extLst>
      <p:ext uri="{BB962C8B-B14F-4D97-AF65-F5344CB8AC3E}">
        <p14:creationId xmlns:p14="http://schemas.microsoft.com/office/powerpoint/2010/main" val="1764896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为提高利用率，以太网的</a:t>
            </a:r>
            <a:r>
              <a:rPr lang="zh-CN" altLang="en-US" sz="2000" b="1" dirty="0" smtClean="0">
                <a:latin typeface="微软雅黑" pitchFamily="34" charset="-122"/>
                <a:ea typeface="微软雅黑" pitchFamily="34" charset="-122"/>
              </a:rPr>
              <a:t>参数 </a:t>
            </a:r>
            <a:r>
              <a:rPr lang="en-US" altLang="zh-CN" sz="2000" b="1" i="1" dirty="0" smtClean="0">
                <a:latin typeface="Times New Roman" pitchFamily="18" charset="0"/>
                <a:ea typeface="微软雅黑" pitchFamily="34" charset="-122"/>
                <a:cs typeface="Times New Roman" pitchFamily="18" charset="0"/>
              </a:rPr>
              <a:t>a</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值应当</a:t>
            </a:r>
            <a:r>
              <a:rPr lang="zh-CN" altLang="en-US" sz="2000" b="1" dirty="0">
                <a:solidFill>
                  <a:srgbClr val="C00000"/>
                </a:solidFill>
                <a:latin typeface="微软雅黑" pitchFamily="34" charset="-122"/>
                <a:ea typeface="微软雅黑" pitchFamily="34" charset="-122"/>
              </a:rPr>
              <a:t>尽可能小</a:t>
            </a:r>
            <a:r>
              <a:rPr lang="zh-CN" altLang="en-US" sz="2000" b="1" dirty="0">
                <a:latin typeface="微软雅黑" pitchFamily="34" charset="-122"/>
                <a:ea typeface="微软雅黑" pitchFamily="34" charset="-122"/>
              </a:rPr>
              <a:t>些。</a:t>
            </a:r>
          </a:p>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当</a:t>
            </a:r>
            <a:r>
              <a:rPr lang="zh-CN" altLang="en-US" sz="2000" b="1" dirty="0">
                <a:latin typeface="微软雅黑" pitchFamily="34" charset="-122"/>
                <a:ea typeface="微软雅黑" pitchFamily="34" charset="-122"/>
              </a:rPr>
              <a:t>数据率一定时，以太网的连线的</a:t>
            </a:r>
            <a:r>
              <a:rPr lang="zh-CN" altLang="en-US" sz="2000" b="1" dirty="0">
                <a:solidFill>
                  <a:srgbClr val="C00000"/>
                </a:solidFill>
                <a:latin typeface="微软雅黑" pitchFamily="34" charset="-122"/>
                <a:ea typeface="微软雅黑" pitchFamily="34" charset="-122"/>
              </a:rPr>
              <a:t>长度受到限制，</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sym typeface="Symbol"/>
              </a:rPr>
              <a:t></a:t>
            </a:r>
            <a:r>
              <a:rPr lang="en-US" altLang="zh-CN" sz="2000" b="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的数值会太大。</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以太网的</a:t>
            </a:r>
            <a:r>
              <a:rPr lang="zh-CN" altLang="en-US" sz="2000" b="1" dirty="0">
                <a:solidFill>
                  <a:srgbClr val="C00000"/>
                </a:solidFill>
                <a:latin typeface="微软雅黑" pitchFamily="34" charset="-122"/>
                <a:ea typeface="微软雅黑" pitchFamily="34" charset="-122"/>
              </a:rPr>
              <a:t>帧长不能太短，</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的值会太小，使 </a:t>
            </a:r>
            <a:r>
              <a:rPr lang="en-US" altLang="zh-CN" sz="2000" b="1" i="1" dirty="0">
                <a:latin typeface="Times New Roman" pitchFamily="18" charset="0"/>
                <a:ea typeface="微软雅黑" pitchFamily="34" charset="-122"/>
                <a:cs typeface="Times New Roman" pitchFamily="18" charset="0"/>
              </a:rPr>
              <a:t>a </a:t>
            </a:r>
            <a:r>
              <a:rPr lang="zh-CN" altLang="en-US" sz="2000" b="1" dirty="0">
                <a:latin typeface="微软雅黑" pitchFamily="34" charset="-122"/>
                <a:ea typeface="微软雅黑" pitchFamily="34" charset="-122"/>
              </a:rPr>
              <a:t>值太大。 </a:t>
            </a: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对以太网参数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的要求</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76</a:t>
            </a:fld>
            <a:endParaRPr lang="zh-CN" altLang="en-US" dirty="0"/>
          </a:p>
        </p:txBody>
      </p:sp>
    </p:spTree>
    <p:extLst>
      <p:ext uri="{BB962C8B-B14F-4D97-AF65-F5344CB8AC3E}">
        <p14:creationId xmlns:p14="http://schemas.microsoft.com/office/powerpoint/2010/main" val="3552262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信道利用率的最大值 </a:t>
            </a:r>
            <a:r>
              <a:rPr lang="en-US" altLang="zh-CN" sz="2000" b="1" dirty="0" err="1">
                <a:solidFill>
                  <a:schemeClr val="bg1"/>
                </a:solidFill>
                <a:latin typeface="微软雅黑" pitchFamily="34" charset="-122"/>
                <a:ea typeface="微软雅黑" pitchFamily="34" charset="-122"/>
              </a:rPr>
              <a:t>S</a:t>
            </a:r>
            <a:r>
              <a:rPr lang="en-US" altLang="zh-CN" sz="2000" b="1" baseline="-25000" dirty="0" err="1">
                <a:solidFill>
                  <a:schemeClr val="bg1"/>
                </a:solidFill>
                <a:latin typeface="微软雅黑" pitchFamily="34" charset="-122"/>
                <a:ea typeface="微软雅黑" pitchFamily="34" charset="-122"/>
              </a:rPr>
              <a:t>max</a:t>
            </a:r>
            <a:r>
              <a:rPr lang="en-US" altLang="zh-CN" sz="2000" b="1" dirty="0">
                <a:solidFill>
                  <a:schemeClr val="bg1"/>
                </a:solidFill>
                <a:latin typeface="微软雅黑" pitchFamily="34" charset="-122"/>
                <a:ea typeface="微软雅黑" pitchFamily="34" charset="-122"/>
              </a:rPr>
              <a:t> </a:t>
            </a:r>
            <a:endParaRPr lang="fr-FR" altLang="zh-CN" sz="2000" b="1" dirty="0">
              <a:solidFill>
                <a:schemeClr val="bg1"/>
              </a:solidFill>
              <a:latin typeface="微软雅黑" pitchFamily="34" charset="-122"/>
              <a:ea typeface="微软雅黑"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73124742"/>
              </p:ext>
            </p:extLst>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spid="_x0000_s2145" name="公式" r:id="rId4" imgW="1269449" imgH="431613" progId="Equation.3">
                  <p:embed/>
                </p:oleObj>
              </mc:Choice>
              <mc:Fallback>
                <p:oleObj name="公式" r:id="rId4" imgW="1269449" imgH="431613" progId="Equation.3">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8175" y="1606089"/>
                        <a:ext cx="2613664" cy="799146"/>
                      </a:xfrm>
                      <a:prstGeom prst="rect">
                        <a:avLst/>
                      </a:prstGeom>
                      <a:solidFill>
                        <a:schemeClr val="bg1"/>
                      </a:solidFill>
                      <a:ln w="9525">
                        <a:solidFill>
                          <a:schemeClr val="tx1"/>
                        </a:solidFill>
                        <a:miter lim="800000"/>
                        <a:headEnd/>
                        <a:tailEn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Freeform 16"/>
            <p:cNvSpPr>
              <a:spLocks/>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itchFamily="34" charset="-122"/>
                  <a:ea typeface="微软雅黑" pitchFamily="34" charset="-122"/>
                </a:rPr>
                <a:t>发送一帧所</a:t>
              </a:r>
              <a:r>
                <a:rPr kumimoji="1" lang="zh-CN" altLang="zh-CN" sz="1400" b="1" dirty="0" smtClean="0">
                  <a:solidFill>
                    <a:srgbClr val="0000FF"/>
                  </a:solidFill>
                  <a:latin typeface="微软雅黑" pitchFamily="34" charset="-122"/>
                  <a:ea typeface="微软雅黑" pitchFamily="34" charset="-122"/>
                </a:rPr>
                <a:t>需时间</a:t>
              </a:r>
              <a:endParaRPr kumimoji="1" lang="zh-CN" altLang="en-US" sz="1400" b="1" dirty="0">
                <a:solidFill>
                  <a:srgbClr val="0000FF"/>
                </a:solidFill>
                <a:latin typeface="微软雅黑" pitchFamily="34" charset="-122"/>
                <a:ea typeface="微软雅黑"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77</a:t>
            </a:fld>
            <a:endParaRPr lang="zh-CN" altLang="en-US" dirty="0"/>
          </a:p>
        </p:txBody>
      </p:sp>
    </p:spTree>
    <p:extLst>
      <p:ext uri="{BB962C8B-B14F-4D97-AF65-F5344CB8AC3E}">
        <p14:creationId xmlns:p14="http://schemas.microsoft.com/office/powerpoint/2010/main" val="2580100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3.3.5  </a:t>
            </a:r>
            <a:r>
              <a:rPr lang="zh-CN" altLang="en-US" sz="2400" b="1" dirty="0">
                <a:solidFill>
                  <a:schemeClr val="bg1"/>
                </a:solidFill>
                <a:latin typeface="微软雅黑" pitchFamily="34" charset="-122"/>
                <a:ea typeface="微软雅黑" pitchFamily="34" charset="-122"/>
              </a:rPr>
              <a:t>以太网的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a:t>
            </a: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smtClean="0">
                <a:latin typeface="微软雅黑" pitchFamily="34" charset="-122"/>
                <a:ea typeface="微软雅黑" pitchFamily="34" charset="-122"/>
              </a:rPr>
              <a:t>主要内容：</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MAC </a:t>
            </a:r>
            <a:r>
              <a:rPr lang="zh-CN" altLang="en-US" sz="2000" b="1" dirty="0">
                <a:latin typeface="微软雅黑" pitchFamily="34" charset="-122"/>
                <a:ea typeface="微软雅黑" pitchFamily="34" charset="-122"/>
              </a:rPr>
              <a:t>层的硬件地址</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MAC </a:t>
            </a:r>
            <a:r>
              <a:rPr lang="zh-CN" altLang="en-US" sz="2000" b="1" dirty="0">
                <a:latin typeface="微软雅黑" pitchFamily="34" charset="-122"/>
                <a:ea typeface="微软雅黑" pitchFamily="34" charset="-122"/>
              </a:rPr>
              <a:t>帧的格式</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78</a:t>
            </a:fld>
            <a:endParaRPr lang="zh-CN" altLang="en-US" dirty="0"/>
          </a:p>
        </p:txBody>
      </p:sp>
    </p:spTree>
    <p:extLst>
      <p:ext uri="{BB962C8B-B14F-4D97-AF65-F5344CB8AC3E}">
        <p14:creationId xmlns:p14="http://schemas.microsoft.com/office/powerpoint/2010/main" val="1083077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硬件</a:t>
            </a:r>
            <a:r>
              <a:rPr lang="zh-CN" altLang="en-US" sz="2000" b="1" dirty="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 </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en-US" altLang="zh-CN" sz="2000" b="1" dirty="0" smtClean="0">
                <a:latin typeface="微软雅黑" pitchFamily="34" charset="-122"/>
                <a:ea typeface="微软雅黑" pitchFamily="34" charset="-122"/>
              </a:rPr>
              <a:t>802 </a:t>
            </a:r>
            <a:r>
              <a:rPr lang="zh-CN" altLang="en-US" sz="2000" b="1" dirty="0" smtClean="0">
                <a:latin typeface="微软雅黑" pitchFamily="34" charset="-122"/>
                <a:ea typeface="微软雅黑" pitchFamily="34" charset="-122"/>
              </a:rPr>
              <a:t>标准</a:t>
            </a:r>
            <a:r>
              <a:rPr lang="zh-CN" altLang="en-US" sz="2000" b="1" dirty="0">
                <a:latin typeface="微软雅黑" pitchFamily="34" charset="-122"/>
                <a:ea typeface="微软雅黑" pitchFamily="34" charset="-122"/>
              </a:rPr>
              <a:t>为局域网规定了一</a:t>
            </a:r>
            <a:r>
              <a:rPr lang="zh-CN" altLang="en-US" sz="2000" b="1" dirty="0" smtClean="0">
                <a:latin typeface="微软雅黑" pitchFamily="34" charset="-122"/>
                <a:ea typeface="微软雅黑" pitchFamily="34" charset="-122"/>
              </a:rPr>
              <a:t>种 </a:t>
            </a:r>
            <a:r>
              <a:rPr lang="en-US" altLang="zh-CN" sz="2000" b="1" dirty="0" smtClean="0">
                <a:latin typeface="微软雅黑" pitchFamily="34" charset="-122"/>
                <a:ea typeface="微软雅黑" pitchFamily="34" charset="-122"/>
              </a:rPr>
              <a:t>48 </a:t>
            </a:r>
            <a:r>
              <a:rPr lang="zh-CN" altLang="en-US" sz="2000" b="1" dirty="0" smtClean="0">
                <a:latin typeface="微软雅黑" pitchFamily="34" charset="-122"/>
                <a:ea typeface="微软雅黑" pitchFamily="34" charset="-122"/>
              </a:rPr>
              <a:t>位</a:t>
            </a:r>
            <a:r>
              <a:rPr lang="zh-CN" altLang="en-US" sz="2000" b="1" dirty="0">
                <a:latin typeface="微软雅黑" pitchFamily="34" charset="-122"/>
                <a:ea typeface="微软雅黑" pitchFamily="34" charset="-122"/>
              </a:rPr>
              <a:t>的全球地址</a:t>
            </a:r>
            <a:r>
              <a:rPr lang="zh-CN" altLang="en-US" sz="2000" b="1" dirty="0" smtClean="0">
                <a:latin typeface="微软雅黑" pitchFamily="34" charset="-122"/>
                <a:ea typeface="微软雅黑" pitchFamily="34" charset="-122"/>
              </a:rPr>
              <a:t>（简称为地址）是</a:t>
            </a:r>
            <a:r>
              <a:rPr lang="zh-CN" altLang="en-US" sz="2000" b="1" dirty="0">
                <a:latin typeface="微软雅黑" pitchFamily="34" charset="-122"/>
                <a:ea typeface="微软雅黑" pitchFamily="34" charset="-122"/>
              </a:rPr>
              <a:t>指局域网上的每一台计算机中</a:t>
            </a:r>
            <a:r>
              <a:rPr lang="zh-CN" altLang="en-US" sz="2000" b="1" dirty="0">
                <a:solidFill>
                  <a:srgbClr val="C00000"/>
                </a:solidFill>
                <a:latin typeface="微软雅黑" pitchFamily="34" charset="-122"/>
                <a:ea typeface="微软雅黑" pitchFamily="34" charset="-122"/>
              </a:rPr>
              <a:t>固化在适配器</a:t>
            </a:r>
            <a:r>
              <a:rPr lang="zh-CN" altLang="en-US" sz="2000" b="1" dirty="0" smtClean="0">
                <a:solidFill>
                  <a:srgbClr val="C00000"/>
                </a:solidFill>
                <a:latin typeface="微软雅黑" pitchFamily="34" charset="-122"/>
                <a:ea typeface="微软雅黑" pitchFamily="34" charset="-122"/>
              </a:rPr>
              <a:t>的 </a:t>
            </a:r>
            <a:r>
              <a:rPr lang="en-US" altLang="zh-CN" sz="2000" b="1" dirty="0" smtClean="0">
                <a:solidFill>
                  <a:srgbClr val="C00000"/>
                </a:solidFill>
                <a:latin typeface="微软雅黑" pitchFamily="34" charset="-122"/>
                <a:ea typeface="微软雅黑" pitchFamily="34" charset="-122"/>
              </a:rPr>
              <a:t>ROM </a:t>
            </a:r>
            <a:r>
              <a:rPr lang="zh-CN" altLang="en-US" sz="2000" b="1" dirty="0" smtClean="0">
                <a:solidFill>
                  <a:srgbClr val="C00000"/>
                </a:solidFill>
                <a:latin typeface="微软雅黑" pitchFamily="34" charset="-122"/>
                <a:ea typeface="微软雅黑" pitchFamily="34" charset="-122"/>
              </a:rPr>
              <a:t>中</a:t>
            </a:r>
            <a:r>
              <a:rPr lang="zh-CN" altLang="en-US" sz="2000" b="1" dirty="0">
                <a:solidFill>
                  <a:srgbClr val="C00000"/>
                </a:solidFill>
                <a:latin typeface="微软雅黑" pitchFamily="34" charset="-122"/>
                <a:ea typeface="微软雅黑" pitchFamily="34" charset="-122"/>
              </a:rPr>
              <a:t>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MAC </a:t>
            </a:r>
            <a:r>
              <a:rPr lang="zh-CN" altLang="en-US" sz="2000" b="1" dirty="0">
                <a:solidFill>
                  <a:schemeClr val="bg1"/>
                </a:solidFill>
                <a:latin typeface="微软雅黑" pitchFamily="34" charset="-122"/>
                <a:ea typeface="微软雅黑" pitchFamily="34" charset="-122"/>
              </a:rPr>
              <a:t>层的硬件</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smtClean="0">
                  <a:solidFill>
                    <a:srgbClr val="FFFF00"/>
                  </a:solidFill>
                  <a:latin typeface="微软雅黑" pitchFamily="34" charset="-122"/>
                  <a:ea typeface="微软雅黑" pitchFamily="34" charset="-122"/>
                </a:rPr>
                <a:t>注意</a:t>
              </a:r>
              <a:r>
                <a:rPr lang="zh-CN" altLang="en-US" b="1" dirty="0">
                  <a:solidFill>
                    <a:srgbClr val="FFFF00"/>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如果</a:t>
              </a:r>
              <a:r>
                <a:rPr lang="zh-CN" altLang="en-US" b="1" dirty="0">
                  <a:solidFill>
                    <a:schemeClr val="bg1"/>
                  </a:solidFill>
                  <a:latin typeface="微软雅黑" pitchFamily="34" charset="-122"/>
                  <a:ea typeface="微软雅黑" pitchFamily="34" charset="-122"/>
                </a:rPr>
                <a:t>连接在局域网上的主机或路由器安装有多个适配器</a:t>
              </a:r>
              <a:r>
                <a:rPr lang="zh-CN" altLang="en-US" b="1" dirty="0" smtClean="0">
                  <a:solidFill>
                    <a:schemeClr val="bg1"/>
                  </a:solidFill>
                  <a:latin typeface="微软雅黑" pitchFamily="34" charset="-122"/>
                  <a:ea typeface="微软雅黑" pitchFamily="34" charset="-122"/>
                </a:rPr>
                <a:t>，这样</a:t>
              </a:r>
              <a:r>
                <a:rPr lang="zh-CN" altLang="en-US" b="1" dirty="0">
                  <a:solidFill>
                    <a:schemeClr val="bg1"/>
                  </a:solidFill>
                  <a:latin typeface="微软雅黑" pitchFamily="34" charset="-122"/>
                  <a:ea typeface="微软雅黑" pitchFamily="34" charset="-122"/>
                </a:rPr>
                <a:t>的主机或路由器就有多个“地址”。更准确些说，这种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位“地址”应当是某个</a:t>
              </a:r>
              <a:r>
                <a:rPr lang="zh-CN" altLang="en-US" b="1" dirty="0">
                  <a:solidFill>
                    <a:srgbClr val="FFFF00"/>
                  </a:solidFill>
                  <a:latin typeface="微软雅黑" pitchFamily="34" charset="-122"/>
                  <a:ea typeface="微软雅黑" pitchFamily="34" charset="-122"/>
                </a:rPr>
                <a:t>接口的标识符。</a:t>
              </a:r>
            </a:p>
          </p:txBody>
        </p:sp>
      </p:grpSp>
      <p:sp>
        <p:nvSpPr>
          <p:cNvPr id="3" name="灯片编号占位符 2"/>
          <p:cNvSpPr>
            <a:spLocks noGrp="1"/>
          </p:cNvSpPr>
          <p:nvPr>
            <p:ph type="sldNum" sz="quarter" idx="12"/>
          </p:nvPr>
        </p:nvSpPr>
        <p:spPr/>
        <p:txBody>
          <a:bodyPr/>
          <a:lstStyle/>
          <a:p>
            <a:fld id="{C677F014-D201-41B6-B094-E79298D2872C}" type="slidenum">
              <a:rPr lang="zh-CN" altLang="en-US" smtClean="0"/>
              <a:pPr/>
              <a:t>79</a:t>
            </a:fld>
            <a:endParaRPr lang="zh-CN" altLang="en-US" dirty="0"/>
          </a:p>
        </p:txBody>
      </p:sp>
    </p:spTree>
    <p:extLst>
      <p:ext uri="{BB962C8B-B14F-4D97-AF65-F5344CB8AC3E}">
        <p14:creationId xmlns:p14="http://schemas.microsoft.com/office/powerpoint/2010/main" val="22886219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点对点信道</a:t>
            </a:r>
            <a:endParaRPr lang="en-US" altLang="zh-CN" sz="1600" b="1" dirty="0" smtClean="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C00000"/>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必须</a:t>
            </a:r>
            <a:r>
              <a:rPr lang="zh-CN" altLang="en-US" sz="1600" b="1" dirty="0">
                <a:latin typeface="微软雅黑" pitchFamily="34" charset="-122"/>
                <a:ea typeface="微软雅黑" pitchFamily="34" charset="-122"/>
              </a:rPr>
              <a:t>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smtClean="0">
                <a:solidFill>
                  <a:schemeClr val="bg1"/>
                </a:solidFill>
                <a:ea typeface="微软雅黑" pitchFamily="34" charset="-122"/>
              </a:rPr>
              <a:t>数据链路层信道类型</a:t>
            </a:r>
            <a:endParaRPr lang="zh-CN" altLang="en-US" sz="2000" b="1" dirty="0">
              <a:solidFill>
                <a:schemeClr val="bg1"/>
              </a:solidFill>
              <a:ea typeface="微软雅黑" pitchFamily="34" charset="-122"/>
            </a:endParaRP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C677F014-D201-41B6-B094-E79298D2872C}" type="slidenum">
              <a:rPr lang="zh-CN" altLang="en-US" smtClean="0"/>
              <a:pPr/>
              <a:t>8</a:t>
            </a:fld>
            <a:endParaRPr lang="zh-CN" altLang="en-US" dirty="0"/>
          </a:p>
        </p:txBody>
      </p:sp>
    </p:spTree>
    <p:extLst>
      <p:ext uri="{BB962C8B-B14F-4D97-AF65-F5344CB8AC3E}">
        <p14:creationId xmlns:p14="http://schemas.microsoft.com/office/powerpoint/2010/main" val="3630585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smtClean="0">
                <a:latin typeface="微软雅黑" pitchFamily="34" charset="-122"/>
                <a:ea typeface="微软雅黑" pitchFamily="34" charset="-122"/>
              </a:rPr>
              <a:t>注册</a:t>
            </a:r>
            <a:r>
              <a:rPr lang="zh-CN" altLang="en-US" sz="2000" b="1" dirty="0">
                <a:latin typeface="微软雅黑" pitchFamily="34" charset="-122"/>
                <a:ea typeface="微软雅黑" pitchFamily="34" charset="-122"/>
              </a:rPr>
              <a:t>管理机构 </a:t>
            </a:r>
            <a:r>
              <a:rPr lang="en-US" altLang="zh-CN" sz="2000" b="1" dirty="0">
                <a:latin typeface="微软雅黑" pitchFamily="34" charset="-122"/>
                <a:ea typeface="微软雅黑" pitchFamily="34" charset="-122"/>
              </a:rPr>
              <a:t>RA </a:t>
            </a:r>
            <a:r>
              <a:rPr lang="zh-CN" altLang="en-US" sz="2000" b="1" dirty="0">
                <a:latin typeface="微软雅黑" pitchFamily="34" charset="-122"/>
                <a:ea typeface="微软雅黑" pitchFamily="34" charset="-122"/>
              </a:rPr>
              <a:t>负责向厂家</a:t>
            </a:r>
            <a:r>
              <a:rPr lang="zh-CN" altLang="en-US" sz="2000" b="1" dirty="0" smtClean="0">
                <a:latin typeface="微软雅黑" pitchFamily="34" charset="-122"/>
                <a:ea typeface="微软雅黑" pitchFamily="34" charset="-122"/>
              </a:rPr>
              <a:t>分配</a:t>
            </a:r>
            <a:r>
              <a:rPr lang="zh-CN" altLang="en-US" sz="2000" b="1" dirty="0" smtClean="0">
                <a:solidFill>
                  <a:srgbClr val="0000FF"/>
                </a:solidFill>
                <a:latin typeface="微软雅黑" pitchFamily="34" charset="-122"/>
                <a:ea typeface="微软雅黑" pitchFamily="34" charset="-122"/>
              </a:rPr>
              <a:t>前 </a:t>
            </a:r>
            <a:r>
              <a:rPr lang="en-US" altLang="zh-CN" sz="2000" b="1" dirty="0" smtClean="0">
                <a:solidFill>
                  <a:srgbClr val="0000FF"/>
                </a:solidFill>
                <a:latin typeface="微软雅黑" pitchFamily="34" charset="-122"/>
                <a:ea typeface="微软雅黑" pitchFamily="34" charset="-122"/>
              </a:rPr>
              <a:t>3 </a:t>
            </a:r>
            <a:r>
              <a:rPr lang="zh-CN" altLang="en-US" sz="2000" b="1" dirty="0" smtClean="0">
                <a:solidFill>
                  <a:srgbClr val="0000FF"/>
                </a:solidFill>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高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组织唯一</a:t>
            </a:r>
            <a:r>
              <a:rPr lang="zh-CN" altLang="en-US" sz="2000" b="1" dirty="0" smtClean="0">
                <a:solidFill>
                  <a:srgbClr val="C00000"/>
                </a:solidFill>
                <a:latin typeface="微软雅黑" pitchFamily="34" charset="-122"/>
                <a:ea typeface="微软雅黑" pitchFamily="34" charset="-122"/>
              </a:rPr>
              <a:t>标识符 </a:t>
            </a:r>
            <a:r>
              <a:rPr lang="en-US" altLang="zh-CN" sz="2000" b="1" dirty="0" smtClean="0">
                <a:solidFill>
                  <a:srgbClr val="C00000"/>
                </a:solidFill>
                <a:latin typeface="微软雅黑" pitchFamily="34" charset="-122"/>
                <a:ea typeface="微软雅黑" pitchFamily="34" charset="-122"/>
              </a:rPr>
              <a:t>OUI </a:t>
            </a:r>
            <a:r>
              <a:rPr lang="en-US" altLang="zh-CN" sz="2000" b="1" dirty="0">
                <a:latin typeface="微软雅黑" pitchFamily="34" charset="-122"/>
                <a:ea typeface="微软雅黑" pitchFamily="34" charset="-122"/>
              </a:rPr>
              <a:t>(Organizationally Unique Identifier)</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厂家自行</a:t>
            </a:r>
            <a:r>
              <a:rPr lang="zh-CN" altLang="en-US" sz="2000" b="1" dirty="0" smtClean="0">
                <a:latin typeface="微软雅黑" pitchFamily="34" charset="-122"/>
                <a:ea typeface="微软雅黑" pitchFamily="34" charset="-122"/>
              </a:rPr>
              <a:t>指派</a:t>
            </a:r>
            <a:r>
              <a:rPr lang="zh-CN" altLang="en-US" sz="2000" b="1" dirty="0" smtClean="0">
                <a:solidFill>
                  <a:srgbClr val="0000FF"/>
                </a:solidFill>
                <a:latin typeface="微软雅黑" pitchFamily="34" charset="-122"/>
                <a:ea typeface="微软雅黑" pitchFamily="34" charset="-122"/>
              </a:rPr>
              <a:t>后 </a:t>
            </a:r>
            <a:r>
              <a:rPr lang="en-US" altLang="zh-CN" sz="2000" b="1" dirty="0" smtClean="0">
                <a:solidFill>
                  <a:srgbClr val="0000FF"/>
                </a:solidFill>
                <a:latin typeface="微软雅黑" pitchFamily="34" charset="-122"/>
                <a:ea typeface="微软雅黑" pitchFamily="34" charset="-122"/>
              </a:rPr>
              <a:t>3 </a:t>
            </a:r>
            <a:r>
              <a:rPr lang="zh-CN" altLang="en-US" sz="2000" b="1" dirty="0" smtClean="0">
                <a:solidFill>
                  <a:srgbClr val="0000FF"/>
                </a:solidFill>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低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，称为</a:t>
            </a:r>
            <a:r>
              <a:rPr lang="zh-CN" altLang="en-US" sz="2000" b="1" dirty="0" smtClean="0">
                <a:solidFill>
                  <a:srgbClr val="C00000"/>
                </a:solidFill>
                <a:latin typeface="微软雅黑" pitchFamily="34" charset="-122"/>
                <a:ea typeface="微软雅黑" pitchFamily="34" charset="-122"/>
              </a:rPr>
              <a:t>扩展</a:t>
            </a:r>
            <a:r>
              <a:rPr lang="zh-CN" altLang="en-US" sz="2000" b="1" dirty="0">
                <a:solidFill>
                  <a:srgbClr val="C00000"/>
                </a:solidFill>
                <a:latin typeface="微软雅黑" pitchFamily="34" charset="-122"/>
                <a:ea typeface="微软雅黑" pitchFamily="34" charset="-122"/>
              </a:rPr>
              <a:t>标识符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extended identifier)</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保证生产出的适配器</a:t>
            </a:r>
            <a:r>
              <a:rPr lang="zh-CN" altLang="en-US" sz="2000" b="1" dirty="0">
                <a:solidFill>
                  <a:srgbClr val="C00000"/>
                </a:solidFill>
                <a:latin typeface="微软雅黑" pitchFamily="34" charset="-122"/>
                <a:ea typeface="微软雅黑" pitchFamily="34" charset="-122"/>
              </a:rPr>
              <a:t>没有重复地址</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地址被</a:t>
            </a:r>
            <a:r>
              <a:rPr lang="zh-CN" altLang="en-US" sz="2000" b="1" dirty="0">
                <a:solidFill>
                  <a:srgbClr val="C00000"/>
                </a:solidFill>
                <a:latin typeface="微软雅黑" pitchFamily="34" charset="-122"/>
                <a:ea typeface="微软雅黑" pitchFamily="34" charset="-122"/>
              </a:rPr>
              <a:t>固化</a:t>
            </a:r>
            <a:r>
              <a:rPr lang="zh-CN" altLang="en-US" sz="2000" b="1" dirty="0">
                <a:latin typeface="微软雅黑" pitchFamily="34" charset="-122"/>
                <a:ea typeface="微软雅黑" pitchFamily="34" charset="-122"/>
              </a:rPr>
              <a:t>在适配器的 </a:t>
            </a:r>
            <a:r>
              <a:rPr lang="en-US" altLang="zh-CN" sz="2000" b="1" dirty="0" smtClean="0">
                <a:latin typeface="微软雅黑" pitchFamily="34" charset="-122"/>
                <a:ea typeface="微软雅黑" pitchFamily="34" charset="-122"/>
              </a:rPr>
              <a:t>ROM </a:t>
            </a:r>
            <a:r>
              <a:rPr lang="zh-CN" altLang="en-US" sz="2000" b="1" dirty="0" smtClean="0">
                <a:latin typeface="微软雅黑" pitchFamily="34" charset="-122"/>
                <a:ea typeface="微软雅黑" pitchFamily="34" charset="-122"/>
              </a:rPr>
              <a:t>中。</a:t>
            </a:r>
            <a:endParaRPr lang="zh-CN" altLang="en-US" sz="2000" b="1" dirty="0">
              <a:latin typeface="微软雅黑" pitchFamily="34" charset="-122"/>
              <a:ea typeface="微软雅黑" pitchFamily="34" charset="-122"/>
            </a:endParaRP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48 </a:t>
            </a:r>
            <a:r>
              <a:rPr lang="zh-CN" altLang="en-US" sz="2000" b="1" dirty="0" smtClean="0">
                <a:solidFill>
                  <a:schemeClr val="bg1"/>
                </a:solidFill>
                <a:latin typeface="微软雅黑" pitchFamily="34" charset="-122"/>
                <a:ea typeface="微软雅黑" pitchFamily="34" charset="-122"/>
              </a:rPr>
              <a:t>位的</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MAC </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effectLst/>
                    <a:latin typeface="微软雅黑" pitchFamily="34" charset="-122"/>
                    <a:ea typeface="微软雅黑" pitchFamily="34" charset="-122"/>
                  </a:rPr>
                  <a:t>组织唯一标识符</a:t>
                </a: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b="1" dirty="0">
                    <a:solidFill>
                      <a:schemeClr val="bg1"/>
                    </a:solidFill>
                    <a:latin typeface="微软雅黑" pitchFamily="34" charset="-122"/>
                    <a:ea typeface="微软雅黑" pitchFamily="34" charset="-122"/>
                  </a:rPr>
                  <a:t>扩展</a:t>
                </a: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唯一标识符</a:t>
                </a: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itchFamily="34" charset="-122"/>
                  <a:ea typeface="微软雅黑" pitchFamily="34" charset="-122"/>
                </a:rPr>
                <a:t>48 </a:t>
              </a:r>
              <a:r>
                <a:rPr lang="zh-CN" altLang="en-US" sz="1600" b="1" dirty="0">
                  <a:latin typeface="微软雅黑" pitchFamily="34" charset="-122"/>
                  <a:ea typeface="微软雅黑" pitchFamily="34" charset="-122"/>
                </a:rPr>
                <a:t>位的 </a:t>
              </a:r>
              <a:r>
                <a:rPr lang="en-US" altLang="zh-CN" sz="1600" b="1" dirty="0">
                  <a:latin typeface="微软雅黑" pitchFamily="34" charset="-122"/>
                  <a:ea typeface="微软雅黑" pitchFamily="34" charset="-122"/>
                </a:rPr>
                <a:t>MAC </a:t>
              </a:r>
              <a:r>
                <a:rPr lang="zh-CN" altLang="en-US" sz="1600" b="1" dirty="0" smtClean="0">
                  <a:latin typeface="微软雅黑" pitchFamily="34" charset="-122"/>
                  <a:ea typeface="微软雅黑" pitchFamily="34" charset="-122"/>
                </a:rPr>
                <a:t>地址 （</a:t>
              </a:r>
              <a:r>
                <a:rPr lang="en-US" altLang="zh-CN" sz="1600" b="1" dirty="0" smtClean="0">
                  <a:latin typeface="微软雅黑" pitchFamily="34" charset="-122"/>
                  <a:ea typeface="微软雅黑" pitchFamily="34" charset="-122"/>
                </a:rPr>
                <a:t>EUI-48</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grpSp>
      <p:sp>
        <p:nvSpPr>
          <p:cNvPr id="13" name="灯片编号占位符 12"/>
          <p:cNvSpPr>
            <a:spLocks noGrp="1"/>
          </p:cNvSpPr>
          <p:nvPr>
            <p:ph type="sldNum" sz="quarter" idx="12"/>
          </p:nvPr>
        </p:nvSpPr>
        <p:spPr/>
        <p:txBody>
          <a:bodyPr/>
          <a:lstStyle/>
          <a:p>
            <a:fld id="{C677F014-D201-41B6-B094-E79298D2872C}" type="slidenum">
              <a:rPr lang="zh-CN" altLang="en-US" smtClean="0"/>
              <a:pPr/>
              <a:t>80</a:t>
            </a:fld>
            <a:endParaRPr lang="zh-CN" altLang="en-US" dirty="0"/>
          </a:p>
        </p:txBody>
      </p:sp>
    </p:spTree>
    <p:extLst>
      <p:ext uri="{BB962C8B-B14F-4D97-AF65-F5344CB8AC3E}">
        <p14:creationId xmlns:p14="http://schemas.microsoft.com/office/powerpoint/2010/main" val="3052276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规定地址字段的</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字节</a:t>
            </a:r>
            <a:r>
              <a:rPr lang="zh-CN" altLang="en-US" sz="2000" b="1" dirty="0">
                <a:latin typeface="微软雅黑" pitchFamily="34" charset="-122"/>
                <a:ea typeface="微软雅黑" pitchFamily="34" charset="-122"/>
              </a:rPr>
              <a:t>的最低位为 </a:t>
            </a:r>
            <a:r>
              <a:rPr lang="en-US" altLang="zh-CN" sz="2000" b="1" dirty="0">
                <a:latin typeface="微软雅黑" pitchFamily="34" charset="-122"/>
                <a:ea typeface="微软雅黑" pitchFamily="34" charset="-122"/>
              </a:rPr>
              <a:t>I/G </a:t>
            </a:r>
            <a:r>
              <a:rPr lang="en-US" altLang="zh-CN" sz="2000" b="1" dirty="0" smtClean="0">
                <a:latin typeface="微软雅黑" pitchFamily="34" charset="-122"/>
                <a:ea typeface="微软雅黑" pitchFamily="34" charset="-122"/>
              </a:rPr>
              <a:t>(Individual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Group) </a:t>
            </a:r>
            <a:r>
              <a:rPr lang="zh-CN" altLang="en-US" sz="2000" b="1" dirty="0" smtClean="0">
                <a:latin typeface="微软雅黑" pitchFamily="34" charset="-122"/>
                <a:ea typeface="微软雅黑" pitchFamily="34" charset="-122"/>
              </a:rPr>
              <a:t>位。</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单站</a:t>
            </a:r>
            <a:r>
              <a:rPr lang="zh-CN" altLang="en-US" sz="2000" b="1" dirty="0" smtClean="0">
                <a:solidFill>
                  <a:srgbClr val="C00000"/>
                </a:solidFill>
                <a:latin typeface="微软雅黑" pitchFamily="34" charset="-122"/>
                <a:ea typeface="微软雅黑" pitchFamily="34" charset="-122"/>
              </a:rPr>
              <a:t>地址：</a:t>
            </a:r>
            <a:r>
              <a:rPr lang="en-US" altLang="zh-CN" sz="2000" b="1" dirty="0" smtClean="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0</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组地址：</a:t>
            </a:r>
            <a:r>
              <a:rPr lang="en-US" altLang="zh-CN" sz="2000" b="1" dirty="0" smtClean="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。组地址用来</a:t>
            </a:r>
            <a:r>
              <a:rPr lang="zh-CN" altLang="en-US" sz="2000" b="1" dirty="0">
                <a:latin typeface="微软雅黑" pitchFamily="34" charset="-122"/>
                <a:ea typeface="微软雅黑" pitchFamily="34" charset="-122"/>
              </a:rPr>
              <a:t>进行</a:t>
            </a:r>
            <a:r>
              <a:rPr lang="zh-CN" altLang="en-US" sz="2000" b="1" dirty="0">
                <a:solidFill>
                  <a:srgbClr val="0000FF"/>
                </a:solidFill>
                <a:latin typeface="微软雅黑" pitchFamily="34" charset="-122"/>
                <a:ea typeface="微软雅黑" pitchFamily="34" charset="-122"/>
              </a:rPr>
              <a:t>多</a:t>
            </a:r>
            <a:r>
              <a:rPr lang="zh-CN" altLang="en-US" sz="2000" b="1" dirty="0" smtClean="0">
                <a:solidFill>
                  <a:srgbClr val="0000FF"/>
                </a:solidFill>
                <a:latin typeface="微软雅黑" pitchFamily="34" charset="-122"/>
                <a:ea typeface="微软雅黑" pitchFamily="34" charset="-122"/>
              </a:rPr>
              <a:t>播。</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广播地址：</a:t>
            </a:r>
            <a:r>
              <a:rPr lang="zh-CN" altLang="en-US" sz="2000" b="1" dirty="0" smtClean="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位都为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（全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只能作为目的地址使用</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单站地址，组地址，广播地址</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81</a:t>
            </a:fld>
            <a:endParaRPr lang="zh-CN" altLang="en-US" dirty="0"/>
          </a:p>
        </p:txBody>
      </p:sp>
    </p:spTree>
    <p:extLst>
      <p:ext uri="{BB962C8B-B14F-4D97-AF65-F5344CB8AC3E}">
        <p14:creationId xmlns:p14="http://schemas.microsoft.com/office/powerpoint/2010/main" val="3021901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把地址字段第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字节的最低第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位规定为 </a:t>
            </a:r>
            <a:r>
              <a:rPr lang="en-US" altLang="zh-CN" sz="2000" b="1" dirty="0">
                <a:latin typeface="微软雅黑" pitchFamily="34" charset="-122"/>
                <a:ea typeface="微软雅黑" pitchFamily="34" charset="-122"/>
              </a:rPr>
              <a:t>G/L (</a:t>
            </a:r>
            <a:r>
              <a:rPr lang="en-US" altLang="zh-CN" sz="2000" b="1" dirty="0" smtClean="0">
                <a:latin typeface="微软雅黑" pitchFamily="34" charset="-122"/>
                <a:ea typeface="微软雅黑" pitchFamily="34" charset="-122"/>
              </a:rPr>
              <a:t>Global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Local) </a:t>
            </a:r>
            <a:r>
              <a:rPr lang="zh-CN" altLang="en-US" sz="2000" b="1" dirty="0" smtClean="0">
                <a:latin typeface="微软雅黑" pitchFamily="34" charset="-122"/>
                <a:ea typeface="微软雅黑" pitchFamily="34" charset="-122"/>
              </a:rPr>
              <a:t>位</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全球</a:t>
            </a:r>
            <a:r>
              <a:rPr lang="zh-CN" altLang="en-US" sz="2000" b="1" dirty="0" smtClean="0">
                <a:solidFill>
                  <a:srgbClr val="C00000"/>
                </a:solidFill>
                <a:latin typeface="微软雅黑" pitchFamily="34" charset="-122"/>
                <a:ea typeface="微软雅黑" pitchFamily="34" charset="-122"/>
              </a:rPr>
              <a:t>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0</a:t>
            </a:r>
            <a:r>
              <a:rPr lang="zh-CN" altLang="en-US" sz="2000" b="1" dirty="0" smtClean="0">
                <a:latin typeface="微软雅黑" pitchFamily="34" charset="-122"/>
                <a:ea typeface="微软雅黑" pitchFamily="34" charset="-122"/>
              </a:rPr>
              <a:t>。厂商</a:t>
            </a:r>
            <a:r>
              <a:rPr lang="zh-CN" altLang="en-US" sz="2000" b="1" dirty="0">
                <a:latin typeface="微软雅黑" pitchFamily="34" charset="-122"/>
                <a:ea typeface="微软雅黑" pitchFamily="34" charset="-122"/>
              </a:rPr>
              <a:t>向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购买的 </a:t>
            </a:r>
            <a:r>
              <a:rPr lang="en-US" altLang="zh-CN" sz="2000" b="1" dirty="0">
                <a:latin typeface="微软雅黑" pitchFamily="34" charset="-122"/>
                <a:ea typeface="微软雅黑" pitchFamily="34" charset="-122"/>
              </a:rPr>
              <a:t>OUI </a:t>
            </a:r>
            <a:r>
              <a:rPr lang="zh-CN" altLang="en-US" sz="2000" b="1" dirty="0">
                <a:latin typeface="微软雅黑" pitchFamily="34" charset="-122"/>
                <a:ea typeface="微软雅黑" pitchFamily="34" charset="-122"/>
              </a:rPr>
              <a:t>都属于全球管理</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本地管理：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 这时用户可任意分配网络上的地址。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全球管理与本地管理</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82</a:t>
            </a:fld>
            <a:endParaRPr lang="zh-CN" altLang="en-US" dirty="0"/>
          </a:p>
        </p:txBody>
      </p:sp>
    </p:spTree>
    <p:extLst>
      <p:ext uri="{BB962C8B-B14F-4D97-AF65-F5344CB8AC3E}">
        <p14:creationId xmlns:p14="http://schemas.microsoft.com/office/powerpoint/2010/main" val="4531738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每收到一</a:t>
            </a:r>
            <a:r>
              <a:rPr lang="zh-CN" altLang="en-US" sz="2000" b="1" dirty="0" smtClean="0">
                <a:latin typeface="微软雅黑" pitchFamily="34" charset="-122"/>
                <a:ea typeface="微软雅黑" pitchFamily="34" charset="-122"/>
              </a:rPr>
              <a:t>个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帧，先用</a:t>
            </a:r>
            <a:r>
              <a:rPr lang="zh-CN" altLang="en-US" sz="2000" b="1" dirty="0">
                <a:latin typeface="微软雅黑" pitchFamily="34" charset="-122"/>
                <a:ea typeface="微软雅黑" pitchFamily="34" charset="-122"/>
              </a:rPr>
              <a:t>硬件</a:t>
            </a:r>
            <a:r>
              <a:rPr lang="zh-CN" altLang="en-US" sz="2000" b="1" dirty="0" smtClean="0">
                <a:latin typeface="微软雅黑" pitchFamily="34" charset="-122"/>
                <a:ea typeface="微软雅黑" pitchFamily="34" charset="-122"/>
              </a:rPr>
              <a:t>检查帧</a:t>
            </a:r>
            <a:r>
              <a:rPr lang="zh-CN" altLang="en-US" sz="2000" b="1" dirty="0">
                <a:latin typeface="微软雅黑" pitchFamily="34" charset="-122"/>
                <a:ea typeface="微软雅黑" pitchFamily="34" charset="-122"/>
              </a:rPr>
              <a:t>中的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如果是</a:t>
            </a:r>
            <a:r>
              <a:rPr lang="zh-CN" altLang="en-US" sz="2000" b="1" dirty="0">
                <a:solidFill>
                  <a:srgbClr val="C00000"/>
                </a:solidFill>
                <a:latin typeface="微软雅黑" pitchFamily="34" charset="-122"/>
                <a:ea typeface="微软雅黑" pitchFamily="34" charset="-122"/>
              </a:rPr>
              <a:t>发往本站</a:t>
            </a:r>
            <a:r>
              <a:rPr lang="zh-CN" altLang="en-US" sz="2000" b="1" dirty="0">
                <a:latin typeface="微软雅黑" pitchFamily="34" charset="-122"/>
                <a:ea typeface="微软雅黑" pitchFamily="34" charset="-122"/>
              </a:rPr>
              <a:t>的帧则收下，然后再进行其他的处理。</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否则就将此帧丢弃，不再进行其他的处理</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适配器具有</a:t>
            </a:r>
            <a:r>
              <a:rPr lang="zh-CN" altLang="en-US" sz="2000" b="1" dirty="0" smtClean="0">
                <a:solidFill>
                  <a:srgbClr val="0000CC"/>
                </a:solidFill>
                <a:latin typeface="微软雅黑" pitchFamily="34" charset="-122"/>
                <a:ea typeface="微软雅黑" pitchFamily="34" charset="-122"/>
              </a:rPr>
              <a:t>过滤功能</a:t>
            </a:r>
            <a:endParaRPr lang="zh-CN" altLang="en-US" sz="2000" b="1" dirty="0">
              <a:solidFill>
                <a:srgbClr val="0000CC"/>
              </a:solidFill>
              <a:latin typeface="微软雅黑" pitchFamily="34" charset="-122"/>
              <a:ea typeface="微软雅黑" pitchFamily="34" charset="-122"/>
            </a:endParaRPr>
          </a:p>
        </p:txBody>
      </p:sp>
      <p:graphicFrame>
        <p:nvGraphicFramePr>
          <p:cNvPr id="5" name="图示 4"/>
          <p:cNvGraphicFramePr/>
          <p:nvPr>
            <p:extLst>
              <p:ext uri="{D42A27DB-BD31-4B8C-83A1-F6EECF244321}">
                <p14:modId xmlns:p14="http://schemas.microsoft.com/office/powerpoint/2010/main" val="8356682"/>
              </p:ext>
            </p:extLst>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83</a:t>
            </a:fld>
            <a:endParaRPr lang="zh-CN" altLang="en-US" dirty="0"/>
          </a:p>
        </p:txBody>
      </p:sp>
    </p:spTree>
    <p:extLst>
      <p:ext uri="{BB962C8B-B14F-4D97-AF65-F5344CB8AC3E}">
        <p14:creationId xmlns:p14="http://schemas.microsoft.com/office/powerpoint/2010/main" val="6319110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常用的以太网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r>
              <a:rPr lang="zh-CN" altLang="en-US" sz="2000" b="1" dirty="0" smtClean="0">
                <a:latin typeface="微软雅黑" pitchFamily="34" charset="-122"/>
                <a:ea typeface="微软雅黑" pitchFamily="34" charset="-122"/>
              </a:rPr>
              <a:t>有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种标准：</a:t>
            </a:r>
            <a:endParaRPr lang="zh-CN" altLang="en-US" sz="2000" b="1" dirty="0">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a:t>
            </a: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最常用的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帧是</a:t>
            </a:r>
            <a:r>
              <a:rPr lang="zh-CN" altLang="en-US" sz="2000" b="1" dirty="0">
                <a:solidFill>
                  <a:srgbClr val="C00000"/>
                </a:solidFill>
                <a:latin typeface="微软雅黑" pitchFamily="34" charset="-122"/>
                <a:ea typeface="微软雅黑" pitchFamily="34" charset="-122"/>
              </a:rPr>
              <a:t>以太网 </a:t>
            </a:r>
            <a:r>
              <a:rPr lang="en-US" altLang="zh-CN" sz="2000" b="1" dirty="0">
                <a:solidFill>
                  <a:srgbClr val="C00000"/>
                </a:solidFill>
                <a:latin typeface="微软雅黑" pitchFamily="34" charset="-122"/>
                <a:ea typeface="微软雅黑" pitchFamily="34" charset="-122"/>
              </a:rPr>
              <a:t>V2 </a:t>
            </a:r>
            <a:r>
              <a:rPr lang="zh-CN" altLang="en-US" sz="2000" b="1" dirty="0">
                <a:solidFill>
                  <a:srgbClr val="C00000"/>
                </a:solidFill>
                <a:latin typeface="微软雅黑" pitchFamily="34" charset="-122"/>
                <a:ea typeface="微软雅黑" pitchFamily="34" charset="-122"/>
              </a:rPr>
              <a:t>的格式。</a:t>
            </a: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MAC </a:t>
            </a:r>
            <a:r>
              <a:rPr lang="zh-CN" altLang="en-US" sz="2000" b="1" dirty="0">
                <a:solidFill>
                  <a:schemeClr val="bg1"/>
                </a:solidFill>
                <a:latin typeface="微软雅黑" pitchFamily="34" charset="-122"/>
                <a:ea typeface="微软雅黑" pitchFamily="34" charset="-122"/>
              </a:rPr>
              <a:t>帧的</a:t>
            </a:r>
            <a:r>
              <a:rPr lang="zh-CN" altLang="en-US" sz="2000" b="1" dirty="0" smtClean="0">
                <a:solidFill>
                  <a:schemeClr val="bg1"/>
                </a:solidFill>
                <a:latin typeface="微软雅黑" pitchFamily="34" charset="-122"/>
                <a:ea typeface="微软雅黑" pitchFamily="34" charset="-122"/>
              </a:rPr>
              <a:t>格式</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84</a:t>
            </a:fld>
            <a:endParaRPr lang="zh-CN" altLang="en-US" dirty="0"/>
          </a:p>
        </p:txBody>
      </p:sp>
    </p:spTree>
    <p:extLst>
      <p:ext uri="{BB962C8B-B14F-4D97-AF65-F5344CB8AC3E}">
        <p14:creationId xmlns:p14="http://schemas.microsoft.com/office/powerpoint/2010/main" val="351429422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a:t>
              </a:r>
            </a:p>
            <a:p>
              <a:pPr defTabSz="762000" eaLnBrk="0" hangingPunct="0"/>
              <a:r>
                <a:rPr kumimoji="1" lang="zh-CN" altLang="en-US" sz="1200" b="1" dirty="0">
                  <a:solidFill>
                    <a:srgbClr val="000099"/>
                  </a:solidFill>
                  <a:latin typeface="微软雅黑" pitchFamily="34" charset="-122"/>
                  <a:ea typeface="微软雅黑" pitchFamily="34" charset="-122"/>
                </a:rPr>
                <a:t>定界符</a:t>
              </a: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2" name="Group 109"/>
            <p:cNvGrpSpPr>
              <a:grpSpLocks/>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itchFamily="34" charset="-122"/>
                  <a:ea typeface="微软雅黑" pitchFamily="34" charset="-122"/>
                </a:rPr>
                <a:t>MAC </a:t>
              </a:r>
              <a:r>
                <a:rPr kumimoji="1" lang="zh-CN" altLang="en-US" sz="1400" b="1" dirty="0">
                  <a:solidFill>
                    <a:srgbClr val="CC00CC"/>
                  </a:solidFill>
                  <a:latin typeface="微软雅黑" pitchFamily="34" charset="-122"/>
                  <a:ea typeface="微软雅黑" pitchFamily="34" charset="-122"/>
                </a:rPr>
                <a:t>帧</a:t>
              </a:r>
            </a:p>
          </p:txBody>
        </p:sp>
      </p:grpSp>
      <p:sp>
        <p:nvSpPr>
          <p:cNvPr id="2" name="灯片编号占位符 1"/>
          <p:cNvSpPr>
            <a:spLocks noGrp="1"/>
          </p:cNvSpPr>
          <p:nvPr>
            <p:ph type="sldNum" sz="quarter" idx="12"/>
          </p:nvPr>
        </p:nvSpPr>
        <p:spPr/>
        <p:txBody>
          <a:bodyPr/>
          <a:lstStyle/>
          <a:p>
            <a:fld id="{C677F014-D201-41B6-B094-E79298D2872C}" type="slidenum">
              <a:rPr lang="zh-CN" altLang="en-US" smtClean="0"/>
              <a:pPr/>
              <a:t>85</a:t>
            </a:fld>
            <a:endParaRPr lang="zh-CN" altLang="en-US" dirty="0"/>
          </a:p>
        </p:txBody>
      </p:sp>
    </p:spTree>
    <p:extLst>
      <p:ext uri="{BB962C8B-B14F-4D97-AF65-F5344CB8AC3E}">
        <p14:creationId xmlns:p14="http://schemas.microsoft.com/office/powerpoint/2010/main" val="41684158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目的地址字段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86</a:t>
            </a:fld>
            <a:endParaRPr lang="zh-CN" altLang="en-US" dirty="0"/>
          </a:p>
        </p:txBody>
      </p:sp>
    </p:spTree>
    <p:extLst>
      <p:ext uri="{BB962C8B-B14F-4D97-AF65-F5344CB8AC3E}">
        <p14:creationId xmlns:p14="http://schemas.microsoft.com/office/powerpoint/2010/main" val="23638706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源地址字段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87</a:t>
            </a:fld>
            <a:endParaRPr lang="zh-CN" altLang="en-US" dirty="0"/>
          </a:p>
        </p:txBody>
      </p:sp>
    </p:spTree>
    <p:extLst>
      <p:ext uri="{BB962C8B-B14F-4D97-AF65-F5344CB8AC3E}">
        <p14:creationId xmlns:p14="http://schemas.microsoft.com/office/powerpoint/2010/main" val="32997513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类型字段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字节</a:t>
              </a: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类型字段用来标志</a:t>
            </a:r>
            <a:r>
              <a:rPr lang="zh-CN" altLang="en-US" sz="1600" b="1" dirty="0">
                <a:solidFill>
                  <a:srgbClr val="FFFF00"/>
                </a:solidFill>
                <a:latin typeface="微软雅黑" pitchFamily="34" charset="-122"/>
                <a:ea typeface="微软雅黑" pitchFamily="34" charset="-122"/>
              </a:rPr>
              <a:t>上一层</a:t>
            </a:r>
            <a:r>
              <a:rPr lang="zh-CN" altLang="en-US" sz="1600" b="1" dirty="0">
                <a:solidFill>
                  <a:schemeClr val="bg1"/>
                </a:solidFill>
                <a:latin typeface="微软雅黑" pitchFamily="34" charset="-122"/>
                <a:ea typeface="微软雅黑" pitchFamily="34" charset="-122"/>
              </a:rPr>
              <a:t>使用的是什么协议，</a:t>
            </a:r>
          </a:p>
          <a:p>
            <a:pPr algn="ctr"/>
            <a:r>
              <a:rPr lang="zh-CN" altLang="en-US" sz="1600" b="1" dirty="0">
                <a:solidFill>
                  <a:schemeClr val="bg1"/>
                </a:solidFill>
                <a:latin typeface="微软雅黑" pitchFamily="34" charset="-122"/>
                <a:ea typeface="微软雅黑" pitchFamily="34" charset="-122"/>
              </a:rPr>
              <a:t>以便把收到的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帧的数据上交给上一层的这个协议。 </a:t>
            </a: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88</a:t>
            </a:fld>
            <a:endParaRPr lang="zh-CN" altLang="en-US" dirty="0"/>
          </a:p>
        </p:txBody>
      </p:sp>
    </p:spTree>
    <p:extLst>
      <p:ext uri="{BB962C8B-B14F-4D97-AF65-F5344CB8AC3E}">
        <p14:creationId xmlns:p14="http://schemas.microsoft.com/office/powerpoint/2010/main" val="10293895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数据字段 </a:t>
              </a:r>
              <a:r>
                <a:rPr lang="en-US" altLang="zh-CN" sz="1600" b="1" dirty="0">
                  <a:latin typeface="微软雅黑" pitchFamily="34" charset="-122"/>
                  <a:ea typeface="微软雅黑" pitchFamily="34" charset="-122"/>
                </a:rPr>
                <a:t>46 ~ 1500 </a:t>
              </a:r>
              <a:r>
                <a:rPr lang="zh-CN" altLang="en-US" sz="1600" b="1" dirty="0">
                  <a:latin typeface="微软雅黑" pitchFamily="34" charset="-122"/>
                  <a:ea typeface="微软雅黑" pitchFamily="34" charset="-122"/>
                </a:rPr>
                <a:t>字节</a:t>
              </a: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数据字段的正式名称是 </a:t>
            </a:r>
            <a:r>
              <a:rPr lang="en-US" altLang="zh-CN" sz="1600" b="1" dirty="0">
                <a:solidFill>
                  <a:srgbClr val="FFFF00"/>
                </a:solidFill>
                <a:latin typeface="微软雅黑" pitchFamily="34" charset="-122"/>
                <a:ea typeface="微软雅黑" pitchFamily="34" charset="-122"/>
              </a:rPr>
              <a:t>MAC </a:t>
            </a:r>
            <a:r>
              <a:rPr lang="zh-CN" altLang="en-US" sz="1600" b="1" dirty="0">
                <a:solidFill>
                  <a:srgbClr val="FFFF00"/>
                </a:solidFill>
                <a:latin typeface="微软雅黑" pitchFamily="34" charset="-122"/>
                <a:ea typeface="微软雅黑" pitchFamily="34" charset="-122"/>
              </a:rPr>
              <a:t>客户数据字段。</a:t>
            </a:r>
          </a:p>
          <a:p>
            <a:pPr algn="ctr"/>
            <a:r>
              <a:rPr lang="zh-CN" altLang="en-US" sz="1600" b="1" dirty="0">
                <a:solidFill>
                  <a:schemeClr val="bg1"/>
                </a:solidFill>
                <a:latin typeface="微软雅黑" pitchFamily="34" charset="-122"/>
                <a:ea typeface="微软雅黑" pitchFamily="34" charset="-122"/>
              </a:rPr>
              <a:t>最小长度 </a:t>
            </a:r>
            <a:r>
              <a:rPr lang="en-US" altLang="zh-CN" sz="1600" b="1" dirty="0">
                <a:solidFill>
                  <a:schemeClr val="bg1"/>
                </a:solidFill>
                <a:latin typeface="微软雅黑" pitchFamily="34" charset="-122"/>
                <a:ea typeface="微软雅黑" pitchFamily="34" charset="-122"/>
              </a:rPr>
              <a:t>64 </a:t>
            </a:r>
            <a:r>
              <a:rPr lang="zh-CN" altLang="en-US" sz="1600" b="1" dirty="0" smtClean="0">
                <a:solidFill>
                  <a:schemeClr val="bg1"/>
                </a:solidFill>
                <a:latin typeface="微软雅黑" pitchFamily="34" charset="-122"/>
                <a:ea typeface="微软雅黑" pitchFamily="34" charset="-122"/>
              </a:rPr>
              <a:t>字节 </a:t>
            </a:r>
            <a:r>
              <a:rPr lang="en-US" altLang="zh-CN" sz="1600" b="1" dirty="0" smtClean="0">
                <a:solidFill>
                  <a:schemeClr val="bg1"/>
                </a:solidFill>
                <a:latin typeface="微软雅黑" pitchFamily="34" charset="-122"/>
                <a:ea typeface="微软雅黑" pitchFamily="34" charset="-122"/>
              </a:rPr>
              <a:t>- 18 </a:t>
            </a:r>
            <a:r>
              <a:rPr lang="zh-CN" altLang="en-US" sz="1600" b="1" dirty="0">
                <a:solidFill>
                  <a:schemeClr val="bg1"/>
                </a:solidFill>
                <a:latin typeface="微软雅黑" pitchFamily="34" charset="-122"/>
                <a:ea typeface="微软雅黑" pitchFamily="34" charset="-122"/>
              </a:rPr>
              <a:t>字节的首部和</a:t>
            </a:r>
            <a:r>
              <a:rPr lang="zh-CN" altLang="en-US" sz="1600" b="1" dirty="0" smtClean="0">
                <a:solidFill>
                  <a:schemeClr val="bg1"/>
                </a:solidFill>
                <a:latin typeface="微软雅黑" pitchFamily="34" charset="-122"/>
                <a:ea typeface="微软雅黑" pitchFamily="34" charset="-122"/>
              </a:rPr>
              <a:t>尾部 </a:t>
            </a: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数据</a:t>
            </a:r>
            <a:r>
              <a:rPr lang="zh-CN" altLang="en-US" sz="1600" b="1" dirty="0">
                <a:solidFill>
                  <a:schemeClr val="bg1"/>
                </a:solidFill>
                <a:latin typeface="微软雅黑" pitchFamily="34" charset="-122"/>
                <a:ea typeface="微软雅黑" pitchFamily="34" charset="-122"/>
              </a:rPr>
              <a:t>字段的最小长度（</a:t>
            </a:r>
            <a:r>
              <a:rPr lang="en-US" altLang="zh-CN" sz="1600" b="1" dirty="0">
                <a:solidFill>
                  <a:schemeClr val="bg1"/>
                </a:solidFill>
                <a:latin typeface="微软雅黑" pitchFamily="34" charset="-122"/>
                <a:ea typeface="微软雅黑" pitchFamily="34" charset="-122"/>
              </a:rPr>
              <a:t>46</a:t>
            </a:r>
            <a:r>
              <a:rPr lang="zh-CN" altLang="en-US" sz="1600" b="1" dirty="0">
                <a:solidFill>
                  <a:schemeClr val="bg1"/>
                </a:solidFill>
                <a:latin typeface="微软雅黑" pitchFamily="34" charset="-122"/>
                <a:ea typeface="微软雅黑" pitchFamily="34" charset="-122"/>
              </a:rPr>
              <a:t>字节） </a:t>
            </a: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89</a:t>
            </a:fld>
            <a:endParaRPr lang="zh-CN" altLang="en-US" dirty="0"/>
          </a:p>
        </p:txBody>
      </p:sp>
    </p:spTree>
    <p:extLst>
      <p:ext uri="{BB962C8B-B14F-4D97-AF65-F5344CB8AC3E}">
        <p14:creationId xmlns:p14="http://schemas.microsoft.com/office/powerpoint/2010/main" val="19782744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数据链路层信道类型</a:t>
            </a: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点对点信道</a:t>
            </a:r>
            <a:endParaRPr lang="en-US" altLang="zh-CN" sz="1600" b="1" dirty="0" smtClean="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C00000"/>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必须</a:t>
            </a:r>
            <a:r>
              <a:rPr lang="zh-CN" altLang="en-US" sz="1600" b="1" dirty="0">
                <a:latin typeface="微软雅黑" pitchFamily="34" charset="-122"/>
                <a:ea typeface="微软雅黑" pitchFamily="34" charset="-122"/>
              </a:rPr>
              <a:t>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9</a:t>
            </a:fld>
            <a:endParaRPr lang="zh-CN" altLang="en-US" dirty="0"/>
          </a:p>
        </p:txBody>
      </p:sp>
    </p:spTree>
    <p:extLst>
      <p:ext uri="{BB962C8B-B14F-4D97-AF65-F5344CB8AC3E}">
        <p14:creationId xmlns:p14="http://schemas.microsoft.com/office/powerpoint/2010/main" val="19133554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a:extLst/>
          </p:spPr>
          <p:txBody>
            <a:bodyPr/>
            <a:lstStyle/>
            <a:p>
              <a:pPr algn="ctr"/>
              <a:r>
                <a:rPr lang="en-US" altLang="zh-CN" sz="1600" b="1" dirty="0">
                  <a:latin typeface="微软雅黑" pitchFamily="34" charset="-122"/>
                  <a:ea typeface="微软雅黑" pitchFamily="34" charset="-122"/>
                </a:rPr>
                <a:t>FCS </a:t>
              </a:r>
              <a:r>
                <a:rPr lang="zh-CN" altLang="en-US" sz="1600" b="1" dirty="0">
                  <a:latin typeface="微软雅黑" pitchFamily="34" charset="-122"/>
                  <a:ea typeface="微软雅黑" pitchFamily="34" charset="-122"/>
                </a:rPr>
                <a:t>字段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a:t>
              </a: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当数据字段的长度小于 </a:t>
            </a:r>
            <a:r>
              <a:rPr lang="en-US" altLang="zh-CN" sz="1400" b="1" dirty="0">
                <a:solidFill>
                  <a:schemeClr val="bg1"/>
                </a:solidFill>
                <a:latin typeface="微软雅黑" pitchFamily="34" charset="-122"/>
                <a:ea typeface="微软雅黑" pitchFamily="34" charset="-122"/>
              </a:rPr>
              <a:t>46 </a:t>
            </a:r>
            <a:r>
              <a:rPr lang="zh-CN" altLang="en-US" sz="1400" b="1" dirty="0">
                <a:solidFill>
                  <a:schemeClr val="bg1"/>
                </a:solidFill>
                <a:latin typeface="微软雅黑" pitchFamily="34" charset="-122"/>
                <a:ea typeface="微软雅黑" pitchFamily="34" charset="-122"/>
              </a:rPr>
              <a:t>字节时</a:t>
            </a:r>
            <a:r>
              <a:rPr lang="zh-CN" altLang="en-US" sz="1400" b="1" dirty="0" smtClean="0">
                <a:solidFill>
                  <a:schemeClr val="bg1"/>
                </a:solidFill>
                <a:latin typeface="微软雅黑" pitchFamily="34" charset="-122"/>
                <a:ea typeface="微软雅黑" pitchFamily="34" charset="-122"/>
              </a:rPr>
              <a:t>，应</a:t>
            </a:r>
            <a:r>
              <a:rPr lang="zh-CN" altLang="en-US" sz="1400" b="1" dirty="0">
                <a:solidFill>
                  <a:schemeClr val="bg1"/>
                </a:solidFill>
                <a:latin typeface="微软雅黑" pitchFamily="34" charset="-122"/>
                <a:ea typeface="微软雅黑" pitchFamily="34" charset="-122"/>
              </a:rPr>
              <a:t>在数据字段的后面加入整数字节的</a:t>
            </a:r>
            <a:r>
              <a:rPr lang="zh-CN" altLang="en-US" sz="1400" b="1" dirty="0">
                <a:solidFill>
                  <a:srgbClr val="FFFF00"/>
                </a:solidFill>
                <a:latin typeface="微软雅黑" pitchFamily="34" charset="-122"/>
                <a:ea typeface="微软雅黑" pitchFamily="34" charset="-122"/>
              </a:rPr>
              <a:t>填充字段</a:t>
            </a:r>
            <a:r>
              <a:rPr lang="zh-CN" altLang="en-US" sz="1400" b="1" dirty="0" smtClean="0">
                <a:solidFill>
                  <a:schemeClr val="bg1"/>
                </a:solidFill>
                <a:latin typeface="微软雅黑" pitchFamily="34" charset="-122"/>
                <a:ea typeface="微软雅黑" pitchFamily="34" charset="-122"/>
              </a:rPr>
              <a:t>，以</a:t>
            </a:r>
            <a:r>
              <a:rPr lang="zh-CN" altLang="en-US" sz="1400" b="1" dirty="0">
                <a:solidFill>
                  <a:schemeClr val="bg1"/>
                </a:solidFill>
                <a:latin typeface="微软雅黑" pitchFamily="34" charset="-122"/>
                <a:ea typeface="微软雅黑" pitchFamily="34" charset="-122"/>
              </a:rPr>
              <a:t>保证以太网的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帧长不小于 </a:t>
            </a:r>
            <a:r>
              <a:rPr lang="en-US" altLang="zh-CN" sz="1400" b="1" dirty="0">
                <a:solidFill>
                  <a:schemeClr val="bg1"/>
                </a:solidFill>
                <a:latin typeface="微软雅黑" pitchFamily="34" charset="-122"/>
                <a:ea typeface="微软雅黑" pitchFamily="34" charset="-122"/>
              </a:rPr>
              <a:t>64 </a:t>
            </a:r>
            <a:r>
              <a:rPr lang="zh-CN" altLang="en-US" sz="1400" b="1" dirty="0">
                <a:solidFill>
                  <a:schemeClr val="bg1"/>
                </a:solidFill>
                <a:latin typeface="微软雅黑" pitchFamily="34" charset="-122"/>
                <a:ea typeface="微软雅黑" pitchFamily="34" charset="-122"/>
              </a:rPr>
              <a:t>字节。 </a:t>
            </a: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90</a:t>
            </a:fld>
            <a:endParaRPr lang="zh-CN" altLang="en-US" dirty="0"/>
          </a:p>
        </p:txBody>
      </p:sp>
    </p:spTree>
    <p:extLst>
      <p:ext uri="{BB962C8B-B14F-4D97-AF65-F5344CB8AC3E}">
        <p14:creationId xmlns:p14="http://schemas.microsoft.com/office/powerpoint/2010/main" val="37765666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a:t>
                </a:r>
                <a:r>
                  <a:rPr kumimoji="1" lang="zh-CN" altLang="en-US" sz="1200" b="1" dirty="0" smtClean="0">
                    <a:solidFill>
                      <a:srgbClr val="000099"/>
                    </a:solidFill>
                    <a:latin typeface="微软雅黑" pitchFamily="34" charset="-122"/>
                    <a:ea typeface="微软雅黑" pitchFamily="34" charset="-122"/>
                  </a:rPr>
                  <a:t>开始定界符</a:t>
                </a:r>
                <a:endParaRPr kumimoji="1" lang="zh-CN" altLang="en-US" sz="1200" b="1" dirty="0">
                  <a:solidFill>
                    <a:srgbClr val="000099"/>
                  </a:solidFill>
                  <a:latin typeface="微软雅黑" pitchFamily="34" charset="-122"/>
                  <a:ea typeface="微软雅黑"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8 </a:t>
                  </a:r>
                  <a:r>
                    <a:rPr kumimoji="1" lang="zh-CN" altLang="en-US" sz="1200" b="1" dirty="0">
                      <a:latin typeface="微软雅黑" pitchFamily="34" charset="-122"/>
                      <a:ea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smtClean="0">
                <a:solidFill>
                  <a:schemeClr val="bg1"/>
                </a:solidFill>
                <a:latin typeface="微软雅黑" pitchFamily="34" charset="-122"/>
                <a:ea typeface="微软雅黑" pitchFamily="34" charset="-122"/>
              </a:rPr>
              <a:t>由硬件在</a:t>
            </a:r>
            <a:r>
              <a:rPr lang="zh-CN" altLang="en-US" sz="1300" b="1" dirty="0">
                <a:solidFill>
                  <a:schemeClr val="bg1"/>
                </a:solidFill>
                <a:latin typeface="微软雅黑" pitchFamily="34" charset="-122"/>
                <a:ea typeface="微软雅黑" pitchFamily="34" charset="-122"/>
              </a:rPr>
              <a:t>帧的前面</a:t>
            </a:r>
            <a:r>
              <a:rPr lang="zh-CN" altLang="en-US" sz="1300" b="1" dirty="0" smtClean="0">
                <a:solidFill>
                  <a:schemeClr val="bg1"/>
                </a:solidFill>
                <a:latin typeface="微软雅黑" pitchFamily="34" charset="-122"/>
                <a:ea typeface="微软雅黑" pitchFamily="34" charset="-122"/>
              </a:rPr>
              <a:t>插入 </a:t>
            </a:r>
            <a:r>
              <a:rPr lang="en-US" altLang="zh-CN" sz="1300" b="1" dirty="0">
                <a:solidFill>
                  <a:schemeClr val="bg1"/>
                </a:solidFill>
                <a:latin typeface="微软雅黑" pitchFamily="34" charset="-122"/>
                <a:ea typeface="微软雅黑" pitchFamily="34" charset="-122"/>
              </a:rPr>
              <a:t>8 </a:t>
            </a:r>
            <a:r>
              <a:rPr lang="zh-CN" altLang="en-US" sz="1300" b="1" dirty="0" smtClean="0">
                <a:solidFill>
                  <a:schemeClr val="bg1"/>
                </a:solidFill>
                <a:latin typeface="微软雅黑" pitchFamily="34" charset="-122"/>
                <a:ea typeface="微软雅黑" pitchFamily="34" charset="-122"/>
              </a:rPr>
              <a:t>字节。第一</a:t>
            </a:r>
            <a:r>
              <a:rPr lang="zh-CN" altLang="en-US" sz="1300" b="1" dirty="0">
                <a:solidFill>
                  <a:schemeClr val="bg1"/>
                </a:solidFill>
                <a:latin typeface="微软雅黑" pitchFamily="34" charset="-122"/>
                <a:ea typeface="微软雅黑" pitchFamily="34" charset="-122"/>
              </a:rPr>
              <a:t>个字段共 </a:t>
            </a:r>
            <a:r>
              <a:rPr lang="en-US" altLang="zh-CN" sz="1300" b="1" dirty="0">
                <a:solidFill>
                  <a:schemeClr val="bg1"/>
                </a:solidFill>
                <a:latin typeface="微软雅黑" pitchFamily="34" charset="-122"/>
                <a:ea typeface="微软雅黑" pitchFamily="34" charset="-122"/>
              </a:rPr>
              <a:t>7 </a:t>
            </a:r>
            <a:r>
              <a:rPr lang="zh-CN" altLang="en-US" sz="1300" b="1" dirty="0">
                <a:solidFill>
                  <a:schemeClr val="bg1"/>
                </a:solidFill>
                <a:latin typeface="微软雅黑" pitchFamily="34" charset="-122"/>
                <a:ea typeface="微软雅黑" pitchFamily="34" charset="-122"/>
              </a:rPr>
              <a:t>个字节，是前同步码，用来迅速实现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帧的比特同步。第二个字段 </a:t>
            </a:r>
            <a:r>
              <a:rPr lang="en-US" altLang="zh-CN" sz="1300" b="1" dirty="0">
                <a:solidFill>
                  <a:schemeClr val="bg1"/>
                </a:solidFill>
                <a:latin typeface="微软雅黑" pitchFamily="34" charset="-122"/>
                <a:ea typeface="微软雅黑" pitchFamily="34" charset="-122"/>
              </a:rPr>
              <a:t>1 </a:t>
            </a:r>
            <a:r>
              <a:rPr lang="zh-CN" altLang="en-US" sz="1300" b="1" dirty="0">
                <a:solidFill>
                  <a:schemeClr val="bg1"/>
                </a:solidFill>
                <a:latin typeface="微软雅黑" pitchFamily="34" charset="-122"/>
                <a:ea typeface="微软雅黑" pitchFamily="34" charset="-122"/>
              </a:rPr>
              <a:t>个字节是帧开始定界符，表示后面的信息就是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 </a:t>
            </a: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itchFamily="34" charset="-122"/>
                <a:ea typeface="微软雅黑" pitchFamily="34" charset="-122"/>
              </a:rPr>
              <a:t>为了达到比特同步</a:t>
            </a:r>
            <a:r>
              <a:rPr lang="zh-CN" altLang="en-US" sz="1400" b="1" dirty="0" smtClean="0">
                <a:solidFill>
                  <a:schemeClr val="bg1"/>
                </a:solidFill>
                <a:latin typeface="微软雅黑" pitchFamily="34" charset="-122"/>
                <a:ea typeface="微软雅黑" pitchFamily="34" charset="-122"/>
              </a:rPr>
              <a:t>，在</a:t>
            </a:r>
            <a:r>
              <a:rPr lang="zh-CN" altLang="en-US" sz="1400" b="1" dirty="0">
                <a:solidFill>
                  <a:schemeClr val="bg1"/>
                </a:solidFill>
                <a:latin typeface="微软雅黑" pitchFamily="34" charset="-122"/>
                <a:ea typeface="微软雅黑" pitchFamily="34" charset="-122"/>
              </a:rPr>
              <a:t>传输媒体上实际传送</a:t>
            </a:r>
            <a:r>
              <a:rPr lang="zh-CN" altLang="en-US" sz="1400" b="1" dirty="0" smtClean="0">
                <a:solidFill>
                  <a:schemeClr val="bg1"/>
                </a:solidFill>
                <a:latin typeface="微软雅黑" pitchFamily="34" charset="-122"/>
                <a:ea typeface="微软雅黑" pitchFamily="34" charset="-122"/>
              </a:rPr>
              <a:t>的要</a:t>
            </a:r>
            <a:r>
              <a:rPr lang="zh-CN" altLang="en-US" sz="1400" b="1" dirty="0">
                <a:solidFill>
                  <a:schemeClr val="bg1"/>
                </a:solidFill>
                <a:latin typeface="微软雅黑" pitchFamily="34" charset="-122"/>
                <a:ea typeface="微软雅黑" pitchFamily="34" charset="-122"/>
              </a:rPr>
              <a:t>比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帧还多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a:t>
            </a: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91</a:t>
            </a:fld>
            <a:endParaRPr lang="zh-CN" altLang="en-US" dirty="0"/>
          </a:p>
        </p:txBody>
      </p:sp>
    </p:spTree>
    <p:extLst>
      <p:ext uri="{BB962C8B-B14F-4D97-AF65-F5344CB8AC3E}">
        <p14:creationId xmlns:p14="http://schemas.microsoft.com/office/powerpoint/2010/main" val="37535339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数据字段的长度与长度字段的值不一致；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帧的长度不是整数个字节；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用收到的帧检验序列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查出有差错；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数据字段的长度不在 </a:t>
            </a:r>
            <a:r>
              <a:rPr lang="en-US" altLang="zh-CN" sz="2000" b="1" dirty="0">
                <a:latin typeface="微软雅黑" pitchFamily="34" charset="-122"/>
                <a:ea typeface="微软雅黑" pitchFamily="34" charset="-122"/>
              </a:rPr>
              <a:t>46 ~ 1500 </a:t>
            </a:r>
            <a:r>
              <a:rPr lang="zh-CN" altLang="en-US" sz="2000" b="1" dirty="0">
                <a:latin typeface="微软雅黑" pitchFamily="34" charset="-122"/>
                <a:ea typeface="微软雅黑" pitchFamily="34" charset="-122"/>
              </a:rPr>
              <a:t>字节之间。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帧长度为 </a:t>
            </a:r>
            <a:r>
              <a:rPr lang="en-US" altLang="zh-CN" sz="2000" b="1" dirty="0">
                <a:latin typeface="微软雅黑" pitchFamily="34" charset="-122"/>
                <a:ea typeface="微软雅黑" pitchFamily="34" charset="-122"/>
              </a:rPr>
              <a:t>64 ~ 1518 </a:t>
            </a:r>
            <a:r>
              <a:rPr lang="zh-CN" altLang="en-US" sz="2000" b="1" dirty="0">
                <a:latin typeface="微软雅黑" pitchFamily="34" charset="-122"/>
                <a:ea typeface="微软雅黑" pitchFamily="34" charset="-122"/>
              </a:rPr>
              <a:t>字节之间。</a:t>
            </a: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对于检查出的无效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帧就简单地</a:t>
            </a:r>
            <a:r>
              <a:rPr lang="zh-CN" altLang="en-US" sz="2000" b="1" dirty="0">
                <a:solidFill>
                  <a:srgbClr val="FFFF00"/>
                </a:solidFill>
                <a:latin typeface="微软雅黑" pitchFamily="34" charset="-122"/>
                <a:ea typeface="微软雅黑" pitchFamily="34" charset="-122"/>
              </a:rPr>
              <a:t>丢弃</a:t>
            </a:r>
            <a:r>
              <a:rPr lang="zh-CN" altLang="en-US" sz="2000" b="1" dirty="0" smtClean="0">
                <a:solidFill>
                  <a:srgbClr val="FFFF00"/>
                </a:solidFill>
                <a:latin typeface="微软雅黑" pitchFamily="34" charset="-122"/>
                <a:ea typeface="微软雅黑" pitchFamily="34" charset="-122"/>
              </a:rPr>
              <a:t>。</a:t>
            </a:r>
            <a:endParaRPr lang="en-US" altLang="zh-CN" sz="2000" b="1" dirty="0" smtClean="0">
              <a:solidFill>
                <a:srgbClr val="FFFF00"/>
              </a:solidFill>
              <a:latin typeface="微软雅黑" pitchFamily="34" charset="-122"/>
              <a:ea typeface="微软雅黑" pitchFamily="34" charset="-122"/>
            </a:endParaRPr>
          </a:p>
          <a:p>
            <a:pPr marL="285750" indent="-285750">
              <a:lnSpc>
                <a:spcPts val="3000"/>
              </a:lnSpc>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rgbClr val="FFFF00"/>
                </a:solidFill>
                <a:latin typeface="微软雅黑" pitchFamily="34" charset="-122"/>
                <a:ea typeface="微软雅黑" pitchFamily="34" charset="-122"/>
              </a:rPr>
              <a:t>不负责重传</a:t>
            </a:r>
            <a:r>
              <a:rPr lang="zh-CN" altLang="en-US" sz="2000" b="1" dirty="0">
                <a:solidFill>
                  <a:schemeClr val="bg1"/>
                </a:solidFill>
                <a:latin typeface="微软雅黑" pitchFamily="34" charset="-122"/>
                <a:ea typeface="微软雅黑" pitchFamily="34" charset="-122"/>
              </a:rPr>
              <a:t>丢弃的帧。 </a:t>
            </a: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itchFamily="34" charset="-122"/>
                <a:ea typeface="微软雅黑" pitchFamily="34" charset="-122"/>
              </a:rPr>
              <a:t>无效的 </a:t>
            </a:r>
            <a:r>
              <a:rPr lang="en-US" altLang="zh-CN" sz="2000" b="1" dirty="0">
                <a:solidFill>
                  <a:srgbClr val="FFFF00"/>
                </a:solidFill>
                <a:latin typeface="微软雅黑" pitchFamily="34" charset="-122"/>
                <a:ea typeface="微软雅黑" pitchFamily="34" charset="-122"/>
              </a:rPr>
              <a:t>MAC </a:t>
            </a:r>
            <a:r>
              <a:rPr lang="zh-CN" altLang="en-US" sz="2000" b="1" dirty="0">
                <a:solidFill>
                  <a:srgbClr val="FFFF00"/>
                </a:solidFill>
                <a:latin typeface="微软雅黑" pitchFamily="34" charset="-122"/>
                <a:ea typeface="微软雅黑" pitchFamily="34" charset="-122"/>
              </a:rPr>
              <a:t>帧 </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92</a:t>
            </a:fld>
            <a:endParaRPr lang="zh-CN" altLang="en-US" dirty="0"/>
          </a:p>
        </p:txBody>
      </p:sp>
    </p:spTree>
    <p:extLst>
      <p:ext uri="{BB962C8B-B14F-4D97-AF65-F5344CB8AC3E}">
        <p14:creationId xmlns:p14="http://schemas.microsoft.com/office/powerpoint/2010/main" val="10378610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IEEE 802.3 MAC </a:t>
            </a:r>
            <a:r>
              <a:rPr lang="zh-CN" altLang="en-US" sz="2000" b="1" dirty="0" smtClean="0">
                <a:solidFill>
                  <a:schemeClr val="bg1"/>
                </a:solidFill>
                <a:latin typeface="微软雅黑" pitchFamily="34" charset="-122"/>
                <a:ea typeface="微软雅黑" pitchFamily="34" charset="-122"/>
              </a:rPr>
              <a:t>与</a:t>
            </a:r>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MAC </a:t>
            </a:r>
            <a:r>
              <a:rPr lang="zh-CN" altLang="en-US" sz="2000" b="1" dirty="0" smtClean="0">
                <a:solidFill>
                  <a:schemeClr val="bg1"/>
                </a:solidFill>
                <a:latin typeface="微软雅黑" pitchFamily="34" charset="-122"/>
                <a:ea typeface="微软雅黑" pitchFamily="34" charset="-122"/>
              </a:rPr>
              <a:t>帧格式</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区别</a:t>
            </a:r>
            <a:endParaRPr lang="zh-CN" altLang="en-US" sz="2000" b="1" dirty="0">
              <a:solidFill>
                <a:schemeClr val="bg1"/>
              </a:solidFill>
              <a:latin typeface="微软雅黑" pitchFamily="34" charset="-122"/>
              <a:ea typeface="微软雅黑" pitchFamily="34" charset="-122"/>
            </a:endParaRP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itchFamily="34" charset="-122"/>
                <a:ea typeface="微软雅黑" pitchFamily="34" charset="-122"/>
              </a:rPr>
              <a:t>现在市场上流行的都是</a:t>
            </a:r>
            <a:r>
              <a:rPr lang="zh-CN" altLang="en-US" b="1" dirty="0" smtClean="0">
                <a:solidFill>
                  <a:schemeClr val="bg1"/>
                </a:solidFill>
                <a:latin typeface="微软雅黑" pitchFamily="34" charset="-122"/>
                <a:ea typeface="微软雅黑" pitchFamily="34" charset="-122"/>
              </a:rPr>
              <a:t>以太网 </a:t>
            </a:r>
            <a:r>
              <a:rPr lang="en-US" altLang="zh-CN" b="1" dirty="0" smtClean="0">
                <a:solidFill>
                  <a:schemeClr val="bg1"/>
                </a:solidFill>
                <a:latin typeface="微软雅黑" pitchFamily="34" charset="-122"/>
                <a:ea typeface="微软雅黑" pitchFamily="34" charset="-122"/>
              </a:rPr>
              <a:t>V2 </a:t>
            </a:r>
            <a:r>
              <a:rPr lang="zh-CN" altLang="en-US" b="1" dirty="0">
                <a:solidFill>
                  <a:schemeClr val="bg1"/>
                </a:solidFill>
                <a:latin typeface="微软雅黑" pitchFamily="34" charset="-122"/>
                <a:ea typeface="微软雅黑" pitchFamily="34" charset="-122"/>
              </a:rPr>
              <a:t>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帧，但大家也常常把它称为 </a:t>
            </a:r>
            <a:r>
              <a:rPr lang="en-US" altLang="zh-CN" b="1" dirty="0">
                <a:solidFill>
                  <a:schemeClr val="bg1"/>
                </a:solidFill>
                <a:latin typeface="微软雅黑" pitchFamily="34" charset="-122"/>
                <a:ea typeface="微软雅黑" pitchFamily="34" charset="-122"/>
              </a:rPr>
              <a:t>IEEE 802.3 </a:t>
            </a:r>
            <a:r>
              <a:rPr lang="zh-CN" altLang="en-US" b="1" dirty="0">
                <a:solidFill>
                  <a:schemeClr val="bg1"/>
                </a:solidFill>
                <a:latin typeface="微软雅黑" pitchFamily="34" charset="-122"/>
                <a:ea typeface="微软雅黑" pitchFamily="34" charset="-122"/>
              </a:rPr>
              <a:t>标准的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a:t>
            </a: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smtClean="0">
                <a:latin typeface="微软雅黑" pitchFamily="34" charset="-122"/>
                <a:ea typeface="微软雅黑" pitchFamily="34" charset="-122"/>
              </a:rPr>
              <a:t>长度</a:t>
            </a:r>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类型</a:t>
            </a:r>
            <a:endParaRPr kumimoji="1" lang="zh-CN" altLang="en-US" sz="1200" b="1" dirty="0">
              <a:latin typeface="微软雅黑" pitchFamily="34" charset="-122"/>
              <a:ea typeface="微软雅黑" pitchFamily="34" charset="-122"/>
            </a:endParaRP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a:t>
            </a:r>
            <a:r>
              <a:rPr lang="en-US" altLang="zh-CN" b="1" dirty="0" smtClean="0">
                <a:solidFill>
                  <a:srgbClr val="0000FF"/>
                </a:solidFill>
                <a:latin typeface="微软雅黑" panose="020B0503020204020204" pitchFamily="34" charset="-122"/>
                <a:ea typeface="微软雅黑" panose="020B0503020204020204" pitchFamily="34" charset="-122"/>
              </a:rPr>
              <a:t>MAC</a:t>
            </a:r>
            <a:r>
              <a:rPr lang="zh-CN" altLang="en-US" b="1" dirty="0">
                <a:solidFill>
                  <a:srgbClr val="0000FF"/>
                </a:solidFill>
                <a:latin typeface="微软雅黑" panose="020B0503020204020204" pitchFamily="34" charset="-122"/>
                <a:ea typeface="微软雅黑" panose="020B0503020204020204" pitchFamily="34" charset="-122"/>
              </a:rPr>
              <a:t>帧</a:t>
            </a: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smtClean="0">
                <a:solidFill>
                  <a:srgbClr val="C00000"/>
                </a:solidFill>
                <a:latin typeface="微软雅黑" panose="020B0503020204020204" pitchFamily="34" charset="-122"/>
                <a:ea typeface="微软雅黑" panose="020B0503020204020204" pitchFamily="34" charset="-122"/>
              </a:rPr>
              <a:t>大于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时，表示“类型”；</a:t>
            </a:r>
            <a:r>
              <a:rPr lang="zh-CN" altLang="en-US" sz="1400" b="1" dirty="0" smtClean="0">
                <a:solidFill>
                  <a:srgbClr val="C00000"/>
                </a:solidFill>
                <a:latin typeface="微软雅黑" panose="020B0503020204020204" pitchFamily="34" charset="-122"/>
                <a:ea typeface="微软雅黑" panose="020B0503020204020204" pitchFamily="34" charset="-122"/>
              </a:rPr>
              <a:t>小于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a:t>
            </a:r>
            <a:r>
              <a:rPr lang="zh-CN" altLang="en-US" sz="1400" b="1" dirty="0">
                <a:latin typeface="微软雅黑" panose="020B0503020204020204" pitchFamily="34" charset="-122"/>
                <a:ea typeface="微软雅黑" panose="020B0503020204020204" pitchFamily="34" charset="-122"/>
              </a:rPr>
              <a:t>表示“</a:t>
            </a:r>
            <a:r>
              <a:rPr lang="zh-CN" altLang="en-US" sz="1400" b="1" dirty="0" smtClean="0">
                <a:latin typeface="微软雅黑" panose="020B0503020204020204" pitchFamily="34" charset="-122"/>
                <a:ea typeface="微软雅黑" panose="020B0503020204020204" pitchFamily="34" charset="-122"/>
              </a:rPr>
              <a:t>长度”</a:t>
            </a:r>
            <a:r>
              <a:rPr lang="zh-CN" altLang="en-US" sz="1400" b="1" dirty="0">
                <a:latin typeface="微软雅黑" panose="020B0503020204020204" pitchFamily="34" charset="-122"/>
                <a:ea typeface="微软雅黑" panose="020B0503020204020204" pitchFamily="34" charset="-122"/>
              </a:rPr>
              <a:t>。</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 name="灯片编号占位符 2"/>
          <p:cNvSpPr>
            <a:spLocks noGrp="1"/>
          </p:cNvSpPr>
          <p:nvPr>
            <p:ph type="sldNum" sz="quarter" idx="12"/>
          </p:nvPr>
        </p:nvSpPr>
        <p:spPr/>
        <p:txBody>
          <a:bodyPr/>
          <a:lstStyle/>
          <a:p>
            <a:fld id="{C677F014-D201-41B6-B094-E79298D2872C}" type="slidenum">
              <a:rPr lang="zh-CN" altLang="en-US" smtClean="0"/>
              <a:pPr/>
              <a:t>93</a:t>
            </a:fld>
            <a:endParaRPr lang="zh-CN" altLang="en-US" dirty="0"/>
          </a:p>
        </p:txBody>
      </p:sp>
    </p:spTree>
    <p:extLst>
      <p:ext uri="{BB962C8B-B14F-4D97-AF65-F5344CB8AC3E}">
        <p14:creationId xmlns:p14="http://schemas.microsoft.com/office/powerpoint/2010/main" val="34491071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3.4</a:t>
            </a:r>
          </a:p>
          <a:p>
            <a:pPr eaLnBrk="0" hangingPunct="0"/>
            <a:r>
              <a:rPr lang="zh-CN" altLang="en-US" sz="2000" b="1" dirty="0">
                <a:solidFill>
                  <a:schemeClr val="bg1"/>
                </a:solidFill>
                <a:latin typeface="微软雅黑" pitchFamily="34" charset="-122"/>
                <a:ea typeface="微软雅黑" pitchFamily="34" charset="-122"/>
              </a:rPr>
              <a:t>扩展</a:t>
            </a:r>
            <a:r>
              <a:rPr lang="zh-CN" altLang="en-US" sz="2000" b="1" dirty="0" smtClean="0">
                <a:solidFill>
                  <a:schemeClr val="bg1"/>
                </a:solidFill>
                <a:latin typeface="微软雅黑" pitchFamily="34" charset="-122"/>
                <a:ea typeface="微软雅黑" pitchFamily="34" charset="-122"/>
              </a:rPr>
              <a:t>的</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以太网</a:t>
            </a:r>
            <a:endParaRPr lang="zh-CN" altLang="fr-FR" sz="2000" b="1" dirty="0">
              <a:solidFill>
                <a:schemeClr val="bg1"/>
              </a:solidFill>
              <a:latin typeface="微软雅黑" pitchFamily="34" charset="-122"/>
              <a:ea typeface="微软雅黑"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物理层扩展以太网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数据链路层扩展以太网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虚拟</a:t>
            </a:r>
            <a:r>
              <a:rPr lang="zh-CN" altLang="en-US" sz="2000" b="1" dirty="0">
                <a:solidFill>
                  <a:schemeClr val="bg1"/>
                </a:solidFill>
                <a:latin typeface="微软雅黑" pitchFamily="34" charset="-122"/>
                <a:ea typeface="微软雅黑" pitchFamily="34" charset="-122"/>
              </a:rPr>
              <a:t>局域网</a:t>
            </a: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94</a:t>
            </a:fld>
            <a:endParaRPr lang="zh-CN" altLang="en-US" dirty="0"/>
          </a:p>
        </p:txBody>
      </p:sp>
    </p:spTree>
    <p:extLst>
      <p:ext uri="{BB962C8B-B14F-4D97-AF65-F5344CB8AC3E}">
        <p14:creationId xmlns:p14="http://schemas.microsoft.com/office/powerpoint/2010/main" val="55480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151912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3" name="Rectangle 8"/>
          <p:cNvSpPr>
            <a:spLocks noChangeArrowheads="1"/>
          </p:cNvSpPr>
          <p:nvPr/>
        </p:nvSpPr>
        <p:spPr bwMode="auto">
          <a:xfrm>
            <a:off x="502920" y="1043830"/>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使用光纤</a:t>
            </a:r>
            <a:r>
              <a:rPr lang="zh-CN" altLang="en-US" sz="2000" b="1" dirty="0" smtClean="0">
                <a:latin typeface="微软雅黑" pitchFamily="34" charset="-122"/>
                <a:ea typeface="微软雅黑" pitchFamily="34" charset="-122"/>
              </a:rPr>
              <a:t>扩展</a:t>
            </a:r>
            <a:endParaRPr lang="zh-CN" altLang="en-US" sz="2000" b="1" dirty="0">
              <a:latin typeface="微软雅黑" pitchFamily="34" charset="-122"/>
              <a:ea typeface="微软雅黑" pitchFamily="34" charset="-122"/>
            </a:endParaRP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以太网</a:t>
              </a:r>
            </a:p>
            <a:p>
              <a:pPr>
                <a:lnSpc>
                  <a:spcPct val="90000"/>
                </a:lnSpc>
              </a:pPr>
              <a:r>
                <a:rPr lang="zh-CN" altLang="en-US" sz="1600" b="1" dirty="0">
                  <a:solidFill>
                    <a:srgbClr val="0000FF"/>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itchFamily="2" charset="-122"/>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smtClean="0">
                  <a:solidFill>
                    <a:srgbClr val="0000FF"/>
                  </a:solidFill>
                  <a:latin typeface="+mn-lt"/>
                  <a:ea typeface="黑体" pitchFamily="2" charset="-122"/>
                </a:rPr>
                <a:t>主机</a:t>
              </a:r>
              <a:endParaRPr lang="zh-CN" altLang="en-US" sz="1600" b="1" dirty="0">
                <a:solidFill>
                  <a:srgbClr val="0000FF"/>
                </a:solidFill>
                <a:latin typeface="+mn-lt"/>
                <a:ea typeface="黑体" pitchFamily="2" charset="-122"/>
              </a:endParaRP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650762" y="3566927"/>
            <a:ext cx="5791659" cy="369332"/>
          </a:xfrm>
          <a:prstGeom prst="rect">
            <a:avLst/>
          </a:prstGeom>
        </p:spPr>
        <p:txBody>
          <a:bodyPr wrap="square">
            <a:spAutoFit/>
          </a:bodyPr>
          <a:lstStyle/>
          <a:p>
            <a:pPr algn="ctr"/>
            <a:r>
              <a:rPr lang="zh-CN" altLang="zh-CN" b="1" dirty="0">
                <a:latin typeface="微软雅黑" pitchFamily="34" charset="-122"/>
                <a:ea typeface="微软雅黑" pitchFamily="34" charset="-122"/>
              </a:rPr>
              <a:t>主机使用光纤和一对光纤调制解调器连接到集线器</a:t>
            </a:r>
            <a:endParaRPr lang="zh-CN" altLang="en-US" b="1" dirty="0">
              <a:latin typeface="微软雅黑" pitchFamily="34" charset="-122"/>
              <a:ea typeface="微软雅黑"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C677F014-D201-41B6-B094-E79298D2872C}" type="slidenum">
              <a:rPr lang="zh-CN" altLang="en-US" smtClean="0"/>
              <a:pPr/>
              <a:t>95</a:t>
            </a:fld>
            <a:endParaRPr lang="zh-CN" altLang="en-US" dirty="0"/>
          </a:p>
        </p:txBody>
      </p:sp>
    </p:spTree>
    <p:extLst>
      <p:ext uri="{BB962C8B-B14F-4D97-AF65-F5344CB8AC3E}">
        <p14:creationId xmlns:p14="http://schemas.microsoft.com/office/powerpoint/2010/main" val="2254528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三</a:t>
            </a:r>
            <a:r>
              <a:rPr lang="zh-CN" altLang="zh-CN" sz="1400" b="1" dirty="0">
                <a:latin typeface="微软雅黑" pitchFamily="34" charset="-122"/>
                <a:ea typeface="微软雅黑" pitchFamily="34" charset="-122"/>
              </a:rPr>
              <a:t>个独立的以太网</a:t>
            </a:r>
            <a:endParaRPr lang="en-US" altLang="zh-CN" sz="1400" b="1" dirty="0">
              <a:latin typeface="微软雅黑" pitchFamily="34" charset="-122"/>
              <a:ea typeface="微软雅黑"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一</a:t>
            </a:r>
            <a:r>
              <a:rPr lang="zh-CN" altLang="zh-CN" sz="1400" b="1" dirty="0">
                <a:latin typeface="微软雅黑" pitchFamily="34" charset="-122"/>
                <a:ea typeface="微软雅黑" pitchFamily="34" charset="-122"/>
              </a:rPr>
              <a:t>个扩展的以太网</a:t>
            </a:r>
            <a:endParaRPr lang="zh-CN" altLang="en-US" sz="1400" b="1" dirty="0">
              <a:latin typeface="微软雅黑" pitchFamily="34" charset="-122"/>
              <a:ea typeface="微软雅黑"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一系 </a:t>
              </a:r>
              <a:endParaRPr kumimoji="1" lang="zh-CN" altLang="en-US" sz="1200" b="1" dirty="0">
                <a:solidFill>
                  <a:srgbClr val="0000CC"/>
                </a:solidFill>
                <a:latin typeface="微软雅黑" pitchFamily="34" charset="-122"/>
                <a:ea typeface="微软雅黑" pitchFamily="34" charset="-122"/>
              </a:endParaRP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二系 </a:t>
              </a:r>
              <a:endParaRPr kumimoji="1" lang="zh-CN" altLang="en-US" sz="1200" b="1" dirty="0">
                <a:solidFill>
                  <a:srgbClr val="0000CC"/>
                </a:solidFill>
                <a:latin typeface="微软雅黑" pitchFamily="34" charset="-122"/>
                <a:ea typeface="微软雅黑" pitchFamily="34" charset="-122"/>
              </a:endParaRP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三系 </a:t>
              </a:r>
              <a:endParaRPr kumimoji="1" lang="zh-CN" altLang="en-US" sz="1200" b="1" dirty="0">
                <a:solidFill>
                  <a:srgbClr val="0000CC"/>
                </a:solidFill>
                <a:latin typeface="微软雅黑" pitchFamily="34" charset="-122"/>
                <a:ea typeface="微软雅黑" pitchFamily="34" charset="-122"/>
              </a:endParaRP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使用集线器扩展</a:t>
            </a:r>
            <a:endParaRPr lang="zh-CN" altLang="en-US" sz="2000" b="1" dirty="0">
              <a:latin typeface="微软雅黑" pitchFamily="34" charset="-122"/>
              <a:ea typeface="微软雅黑" pitchFamily="34" charset="-122"/>
            </a:endParaRP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itchFamily="34" charset="-122"/>
                <a:ea typeface="微软雅黑" pitchFamily="34" charset="-122"/>
              </a:rPr>
              <a:t>用多个集线器连成更大的</a:t>
            </a:r>
            <a:r>
              <a:rPr lang="zh-CN" altLang="en-US" b="1" dirty="0" smtClean="0">
                <a:latin typeface="微软雅黑" pitchFamily="34" charset="-122"/>
                <a:ea typeface="微软雅黑" pitchFamily="34" charset="-122"/>
              </a:rPr>
              <a:t>以太网</a:t>
            </a:r>
            <a:endParaRPr lang="zh-CN" altLang="en-US" dirty="0"/>
          </a:p>
        </p:txBody>
      </p:sp>
      <p:sp>
        <p:nvSpPr>
          <p:cNvPr id="5" name="灯片编号占位符 4"/>
          <p:cNvSpPr>
            <a:spLocks noGrp="1"/>
          </p:cNvSpPr>
          <p:nvPr>
            <p:ph type="sldNum" sz="quarter" idx="12"/>
          </p:nvPr>
        </p:nvSpPr>
        <p:spPr/>
        <p:txBody>
          <a:bodyPr/>
          <a:lstStyle/>
          <a:p>
            <a:fld id="{C677F014-D201-41B6-B094-E79298D2872C}" type="slidenum">
              <a:rPr lang="zh-CN" altLang="en-US" smtClean="0"/>
              <a:pPr/>
              <a:t>96</a:t>
            </a:fld>
            <a:endParaRPr lang="zh-CN" altLang="en-US" dirty="0"/>
          </a:p>
        </p:txBody>
      </p:sp>
    </p:spTree>
    <p:extLst>
      <p:ext uri="{BB962C8B-B14F-4D97-AF65-F5344CB8AC3E}">
        <p14:creationId xmlns:p14="http://schemas.microsoft.com/office/powerpoint/2010/main" val="4120732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优点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使原来属于不同碰撞域（冲突域）</a:t>
            </a:r>
            <a:r>
              <a:rPr lang="zh-CN" altLang="en-US" sz="2000" b="1" dirty="0" smtClean="0">
                <a:latin typeface="微软雅黑" pitchFamily="34" charset="-122"/>
                <a:ea typeface="微软雅黑" pitchFamily="34" charset="-122"/>
              </a:rPr>
              <a:t>的计算机能够</a:t>
            </a:r>
            <a:r>
              <a:rPr lang="zh-CN" altLang="en-US" sz="2000" b="1" dirty="0" smtClean="0">
                <a:solidFill>
                  <a:srgbClr val="C00000"/>
                </a:solidFill>
                <a:latin typeface="微软雅黑" pitchFamily="34" charset="-122"/>
                <a:ea typeface="微软雅黑" pitchFamily="34" charset="-122"/>
              </a:rPr>
              <a:t>跨</a:t>
            </a:r>
            <a:r>
              <a:rPr lang="zh-CN" altLang="en-US" sz="2000" b="1" dirty="0">
                <a:solidFill>
                  <a:srgbClr val="C00000"/>
                </a:solidFill>
                <a:latin typeface="微软雅黑" pitchFamily="34" charset="-122"/>
                <a:ea typeface="微软雅黑" pitchFamily="34" charset="-122"/>
              </a:rPr>
              <a:t>碰撞</a:t>
            </a:r>
            <a:r>
              <a:rPr lang="zh-CN" altLang="en-US" sz="2000" b="1" dirty="0" smtClean="0">
                <a:solidFill>
                  <a:srgbClr val="C00000"/>
                </a:solidFill>
                <a:latin typeface="微软雅黑" pitchFamily="34" charset="-122"/>
                <a:ea typeface="微软雅黑" pitchFamily="34" charset="-122"/>
              </a:rPr>
              <a:t>域通信</a:t>
            </a:r>
            <a:r>
              <a:rPr lang="zh-CN" altLang="en-US" sz="2000" b="1" dirty="0">
                <a:solidFill>
                  <a:srgbClr val="C00000"/>
                </a:solidFill>
                <a:latin typeface="微软雅黑" pitchFamily="34" charset="-122"/>
                <a:ea typeface="微软雅黑" pitchFamily="34" charset="-122"/>
              </a:rPr>
              <a:t>。</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扩大了以太网覆盖的地理范围。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碰撞域增大了</a:t>
            </a:r>
            <a:r>
              <a:rPr lang="zh-CN" altLang="en-US" sz="2000" b="1" dirty="0" smtClean="0">
                <a:latin typeface="微软雅黑" pitchFamily="34" charset="-122"/>
                <a:ea typeface="微软雅黑" pitchFamily="34" charset="-122"/>
              </a:rPr>
              <a:t>，总</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吞吐量未</a:t>
            </a:r>
            <a:r>
              <a:rPr lang="zh-CN" altLang="en-US" sz="2000" b="1" dirty="0">
                <a:latin typeface="微软雅黑" pitchFamily="34" charset="-122"/>
                <a:ea typeface="微软雅黑" pitchFamily="34" charset="-122"/>
              </a:rPr>
              <a:t>提高。</a:t>
            </a:r>
          </a:p>
          <a:p>
            <a:pPr marL="633413"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如果使用</a:t>
            </a:r>
            <a:r>
              <a:rPr lang="zh-CN" altLang="en-US" sz="2000" b="1" dirty="0">
                <a:latin typeface="微软雅黑" pitchFamily="34" charset="-122"/>
                <a:ea typeface="微软雅黑" pitchFamily="34" charset="-122"/>
              </a:rPr>
              <a:t>不同的以太网技术（如数据率不同），那么就不能用集线器将它们互连起来。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用集线器扩展</a:t>
            </a:r>
            <a:r>
              <a:rPr lang="zh-CN" altLang="en-US" sz="2000" b="1" dirty="0" smtClean="0">
                <a:solidFill>
                  <a:schemeClr val="bg1"/>
                </a:solidFill>
                <a:latin typeface="微软雅黑" pitchFamily="34" charset="-122"/>
                <a:ea typeface="微软雅黑" pitchFamily="34" charset="-122"/>
              </a:rPr>
              <a:t>以太网</a:t>
            </a:r>
            <a:endParaRPr lang="fr-FR" altLang="zh-CN" sz="2000" b="1"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97</a:t>
            </a:fld>
            <a:endParaRPr lang="zh-CN" altLang="en-US" dirty="0"/>
          </a:p>
        </p:txBody>
      </p:sp>
    </p:spTree>
    <p:extLst>
      <p:ext uri="{BB962C8B-B14F-4D97-AF65-F5344CB8AC3E}">
        <p14:creationId xmlns:p14="http://schemas.microsoft.com/office/powerpoint/2010/main" val="11800114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碰撞</a:t>
            </a:r>
            <a:r>
              <a:rPr lang="zh-CN" altLang="en-US" sz="2000" b="1" dirty="0">
                <a:solidFill>
                  <a:srgbClr val="C00000"/>
                </a:solidFill>
                <a:latin typeface="微软雅黑" pitchFamily="34" charset="-122"/>
                <a:ea typeface="微软雅黑" pitchFamily="34" charset="-122"/>
              </a:rPr>
              <a:t>域</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collision domain</a:t>
            </a: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冲突域</a:t>
            </a:r>
            <a:r>
              <a:rPr lang="zh-CN" altLang="en-US" sz="2000" b="1" dirty="0" smtClean="0">
                <a:solidFill>
                  <a:srgbClr val="C00000"/>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指</a:t>
            </a:r>
            <a:r>
              <a:rPr lang="zh-CN" altLang="en-US" sz="2000" b="1" dirty="0">
                <a:latin typeface="微软雅黑" pitchFamily="34" charset="-122"/>
                <a:ea typeface="微软雅黑" pitchFamily="34" charset="-122"/>
              </a:rPr>
              <a:t>网络中一个站点发出的帧会与其他站点发出的帧产生碰撞或冲突的那部分网络</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碰撞域越大，发生碰撞的概率越</a:t>
            </a:r>
            <a:r>
              <a:rPr lang="zh-CN" altLang="en-US" sz="2000" b="1" dirty="0" smtClean="0">
                <a:solidFill>
                  <a:srgbClr val="0000FF"/>
                </a:solidFill>
                <a:latin typeface="微软雅黑" pitchFamily="34" charset="-122"/>
                <a:ea typeface="微软雅黑" pitchFamily="34" charset="-122"/>
              </a:rPr>
              <a:t>高。</a:t>
            </a:r>
            <a:endParaRPr lang="zh-CN" altLang="en-US" sz="2000" b="1" dirty="0">
              <a:solidFill>
                <a:srgbClr val="0000FF"/>
              </a:solidFill>
              <a:latin typeface="微软雅黑" pitchFamily="34" charset="-122"/>
              <a:ea typeface="微软雅黑" pitchFamily="34" charset="-122"/>
            </a:endParaRP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碰撞域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碰撞</a:t>
            </a:r>
            <a:r>
              <a:rPr kumimoji="1" lang="zh-CN" altLang="en-US" sz="1400" b="1" dirty="0">
                <a:solidFill>
                  <a:srgbClr val="C00000"/>
                </a:solidFill>
                <a:latin typeface="微软雅黑" pitchFamily="34" charset="-122"/>
                <a:ea typeface="微软雅黑" pitchFamily="34" charset="-122"/>
              </a:rPr>
              <a:t>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4"/>
          <p:cNvSpPr>
            <a:spLocks/>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碰撞</a:t>
            </a:r>
            <a:r>
              <a:rPr kumimoji="1" lang="zh-CN" altLang="en-US" sz="1400" b="1" dirty="0">
                <a:solidFill>
                  <a:srgbClr val="C00000"/>
                </a:solidFill>
                <a:latin typeface="微软雅黑" pitchFamily="34" charset="-122"/>
                <a:ea typeface="微软雅黑" pitchFamily="34" charset="-122"/>
              </a:rPr>
              <a:t>域</a:t>
            </a: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使用集线器的星形以太网</a:t>
            </a:r>
            <a:endParaRPr lang="zh-CN" altLang="en-US" sz="14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677F014-D201-41B6-B094-E79298D2872C}" type="slidenum">
              <a:rPr lang="zh-CN" altLang="en-US" smtClean="0"/>
              <a:pPr/>
              <a:t>98</a:t>
            </a:fld>
            <a:endParaRPr lang="zh-CN" altLang="en-US" dirty="0"/>
          </a:p>
        </p:txBody>
      </p:sp>
    </p:spTree>
    <p:extLst>
      <p:ext uri="{BB962C8B-B14F-4D97-AF65-F5344CB8AC3E}">
        <p14:creationId xmlns:p14="http://schemas.microsoft.com/office/powerpoint/2010/main" val="19914362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smtClean="0">
                <a:latin typeface="微软雅黑" pitchFamily="34" charset="-122"/>
                <a:ea typeface="微软雅黑" pitchFamily="34" charset="-122"/>
              </a:rPr>
              <a:t>更为常用。早期</a:t>
            </a: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网桥</a:t>
            </a:r>
            <a:r>
              <a:rPr lang="zh-CN" altLang="en-US" sz="2000" b="1" dirty="0">
                <a:latin typeface="微软雅黑" pitchFamily="34" charset="-122"/>
                <a:ea typeface="微软雅黑" pitchFamily="34" charset="-122"/>
              </a:rPr>
              <a:t>，现在使用以太网</a:t>
            </a:r>
            <a:r>
              <a:rPr lang="zh-CN" altLang="en-US" sz="2000" b="1" dirty="0">
                <a:solidFill>
                  <a:srgbClr val="C00000"/>
                </a:solidFill>
                <a:latin typeface="微软雅黑" pitchFamily="34" charset="-122"/>
                <a:ea typeface="微软雅黑" pitchFamily="34" charset="-122"/>
              </a:rPr>
              <a:t>交换机。</a:t>
            </a: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solidFill>
                    <a:srgbClr val="C00000"/>
                  </a:solidFill>
                  <a:latin typeface="微软雅黑" pitchFamily="34" charset="-122"/>
                  <a:ea typeface="微软雅黑" pitchFamily="34" charset="-122"/>
                </a:rPr>
                <a:t>交换机</a:t>
              </a:r>
              <a:endParaRPr lang="zh-CN" altLang="en-US" sz="1200" b="1" dirty="0">
                <a:solidFill>
                  <a:srgbClr val="C00000"/>
                </a:solidFill>
                <a:latin typeface="微软雅黑" pitchFamily="34" charset="-122"/>
                <a:ea typeface="微软雅黑"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solidFill>
                    <a:srgbClr val="C00000"/>
                  </a:solidFill>
                  <a:latin typeface="微软雅黑" pitchFamily="34" charset="-122"/>
                  <a:ea typeface="微软雅黑" pitchFamily="34" charset="-122"/>
                </a:rPr>
                <a:t>交换机</a:t>
              </a:r>
              <a:endParaRPr lang="zh-CN" altLang="en-US" sz="1200" b="1" dirty="0">
                <a:solidFill>
                  <a:srgbClr val="C00000"/>
                </a:solidFill>
                <a:latin typeface="微软雅黑" pitchFamily="34" charset="-122"/>
                <a:ea typeface="微软雅黑" pitchFamily="34" charset="-122"/>
              </a:endParaRP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3.4.2  </a:t>
            </a:r>
            <a:r>
              <a:rPr lang="zh-CN" altLang="en-US" sz="2400" b="1" dirty="0">
                <a:solidFill>
                  <a:schemeClr val="bg1"/>
                </a:solidFill>
                <a:latin typeface="微软雅黑" pitchFamily="34" charset="-122"/>
                <a:ea typeface="微软雅黑" pitchFamily="34" charset="-122"/>
              </a:rPr>
              <a:t>在数据链路层扩展</a:t>
            </a:r>
            <a:r>
              <a:rPr lang="zh-CN" altLang="en-US" sz="2400" b="1" dirty="0" smtClean="0">
                <a:solidFill>
                  <a:schemeClr val="bg1"/>
                </a:solidFill>
                <a:latin typeface="微软雅黑" pitchFamily="34" charset="-122"/>
                <a:ea typeface="微软雅黑" pitchFamily="34" charset="-122"/>
              </a:rPr>
              <a:t>以太网</a:t>
            </a:r>
            <a:endParaRPr lang="zh-CN" altLang="en-US" sz="2400" b="1" dirty="0">
              <a:solidFill>
                <a:schemeClr val="bg1"/>
              </a:solidFill>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C677F014-D201-41B6-B094-E79298D2872C}" type="slidenum">
              <a:rPr lang="zh-CN" altLang="en-US" smtClean="0"/>
              <a:pPr/>
              <a:t>99</a:t>
            </a:fld>
            <a:endParaRPr lang="zh-CN" altLang="en-US" dirty="0"/>
          </a:p>
        </p:txBody>
      </p:sp>
    </p:spTree>
    <p:extLst>
      <p:ext uri="{BB962C8B-B14F-4D97-AF65-F5344CB8AC3E}">
        <p14:creationId xmlns:p14="http://schemas.microsoft.com/office/powerpoint/2010/main" val="33260113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4551</TotalTime>
  <Words>9719</Words>
  <Application>Microsoft Office PowerPoint</Application>
  <PresentationFormat>全屏显示(16:9)</PresentationFormat>
  <Paragraphs>2179</Paragraphs>
  <Slides>151</Slides>
  <Notes>26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151</vt:i4>
      </vt:variant>
    </vt:vector>
  </HeadingPairs>
  <TitlesOfParts>
    <vt:vector size="163" baseType="lpstr">
      <vt:lpstr>Arial</vt:lpstr>
      <vt:lpstr>宋体</vt:lpstr>
      <vt:lpstr>Arial Rounded MT Bold</vt:lpstr>
      <vt:lpstr>隶书</vt:lpstr>
      <vt:lpstr>Calibri</vt:lpstr>
      <vt:lpstr>Symbol</vt:lpstr>
      <vt:lpstr>Wingdings</vt:lpstr>
      <vt:lpstr>微软雅黑</vt:lpstr>
      <vt:lpstr>黑体</vt:lpstr>
      <vt:lpstr>Times New Roman</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zhangyi</cp:lastModifiedBy>
  <cp:revision>596</cp:revision>
  <dcterms:created xsi:type="dcterms:W3CDTF">2018-07-18T08:51:30Z</dcterms:created>
  <dcterms:modified xsi:type="dcterms:W3CDTF">2021-09-11T10:32:08Z</dcterms:modified>
</cp:coreProperties>
</file>