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0"/>
  </p:notesMasterIdLst>
  <p:sldIdLst>
    <p:sldId id="257" r:id="rId2"/>
    <p:sldId id="504" r:id="rId3"/>
    <p:sldId id="258" r:id="rId4"/>
    <p:sldId id="259" r:id="rId5"/>
    <p:sldId id="510" r:id="rId6"/>
    <p:sldId id="511" r:id="rId7"/>
    <p:sldId id="414" r:id="rId8"/>
    <p:sldId id="417" r:id="rId9"/>
    <p:sldId id="261" r:id="rId10"/>
    <p:sldId id="420" r:id="rId11"/>
    <p:sldId id="418" r:id="rId12"/>
    <p:sldId id="423" r:id="rId13"/>
    <p:sldId id="421" r:id="rId14"/>
    <p:sldId id="426" r:id="rId15"/>
    <p:sldId id="425" r:id="rId16"/>
    <p:sldId id="432" r:id="rId17"/>
    <p:sldId id="431" r:id="rId18"/>
    <p:sldId id="525" r:id="rId19"/>
    <p:sldId id="429" r:id="rId20"/>
    <p:sldId id="428" r:id="rId21"/>
    <p:sldId id="436" r:id="rId22"/>
    <p:sldId id="610" r:id="rId23"/>
    <p:sldId id="434" r:id="rId24"/>
    <p:sldId id="433" r:id="rId25"/>
    <p:sldId id="617" r:id="rId26"/>
    <p:sldId id="440" r:id="rId27"/>
    <p:sldId id="439" r:id="rId28"/>
    <p:sldId id="438" r:id="rId29"/>
    <p:sldId id="437" r:id="rId30"/>
    <p:sldId id="443" r:id="rId31"/>
    <p:sldId id="442" r:id="rId32"/>
    <p:sldId id="441" r:id="rId33"/>
    <p:sldId id="532" r:id="rId34"/>
    <p:sldId id="445" r:id="rId35"/>
    <p:sldId id="444" r:id="rId36"/>
    <p:sldId id="448" r:id="rId37"/>
    <p:sldId id="449" r:id="rId38"/>
    <p:sldId id="618" r:id="rId39"/>
    <p:sldId id="447" r:id="rId40"/>
    <p:sldId id="619" r:id="rId41"/>
    <p:sldId id="620" r:id="rId42"/>
    <p:sldId id="621" r:id="rId43"/>
    <p:sldId id="622" r:id="rId44"/>
    <p:sldId id="623" r:id="rId45"/>
    <p:sldId id="624" r:id="rId46"/>
    <p:sldId id="625" r:id="rId47"/>
    <p:sldId id="626" r:id="rId48"/>
    <p:sldId id="627" r:id="rId49"/>
    <p:sldId id="628" r:id="rId50"/>
    <p:sldId id="451" r:id="rId51"/>
    <p:sldId id="554" r:id="rId52"/>
    <p:sldId id="452" r:id="rId53"/>
    <p:sldId id="457" r:id="rId54"/>
    <p:sldId id="456" r:id="rId55"/>
    <p:sldId id="612" r:id="rId56"/>
    <p:sldId id="616" r:id="rId57"/>
    <p:sldId id="614" r:id="rId58"/>
    <p:sldId id="629" r:id="rId59"/>
    <p:sldId id="462" r:id="rId60"/>
    <p:sldId id="461" r:id="rId61"/>
    <p:sldId id="460" r:id="rId62"/>
    <p:sldId id="459" r:id="rId63"/>
    <p:sldId id="458" r:id="rId64"/>
    <p:sldId id="565" r:id="rId65"/>
    <p:sldId id="468" r:id="rId66"/>
    <p:sldId id="467" r:id="rId67"/>
    <p:sldId id="566" r:id="rId68"/>
    <p:sldId id="567" r:id="rId69"/>
    <p:sldId id="630" r:id="rId70"/>
    <p:sldId id="631" r:id="rId71"/>
    <p:sldId id="632" r:id="rId72"/>
    <p:sldId id="633" r:id="rId73"/>
    <p:sldId id="634" r:id="rId74"/>
    <p:sldId id="635" r:id="rId75"/>
    <p:sldId id="573" r:id="rId76"/>
    <p:sldId id="636" r:id="rId77"/>
    <p:sldId id="574" r:id="rId78"/>
    <p:sldId id="575" r:id="rId79"/>
    <p:sldId id="576" r:id="rId80"/>
    <p:sldId id="637" r:id="rId81"/>
    <p:sldId id="578" r:id="rId82"/>
    <p:sldId id="579" r:id="rId83"/>
    <p:sldId id="580" r:id="rId84"/>
    <p:sldId id="581" r:id="rId85"/>
    <p:sldId id="582" r:id="rId86"/>
    <p:sldId id="583" r:id="rId87"/>
    <p:sldId id="638" r:id="rId88"/>
    <p:sldId id="639" r:id="rId89"/>
    <p:sldId id="586" r:id="rId90"/>
    <p:sldId id="587" r:id="rId91"/>
    <p:sldId id="588" r:id="rId92"/>
    <p:sldId id="589" r:id="rId93"/>
    <p:sldId id="590" r:id="rId94"/>
    <p:sldId id="641" r:id="rId95"/>
    <p:sldId id="642" r:id="rId96"/>
    <p:sldId id="591" r:id="rId97"/>
    <p:sldId id="593" r:id="rId98"/>
    <p:sldId id="643" r:id="rId99"/>
    <p:sldId id="594" r:id="rId100"/>
    <p:sldId id="595" r:id="rId101"/>
    <p:sldId id="596" r:id="rId102"/>
    <p:sldId id="597" r:id="rId103"/>
    <p:sldId id="598" r:id="rId104"/>
    <p:sldId id="599" r:id="rId105"/>
    <p:sldId id="645" r:id="rId106"/>
    <p:sldId id="601" r:id="rId107"/>
    <p:sldId id="602" r:id="rId108"/>
    <p:sldId id="604" r:id="rId109"/>
  </p:sldIdLst>
  <p:sldSz cx="9144000" cy="5143500" type="screen16x9"/>
  <p:notesSz cx="6858000" cy="9144000"/>
  <p:embeddedFontLst>
    <p:embeddedFont>
      <p:font typeface="隶书" pitchFamily="49" charset="-122"/>
      <p:regular r:id="rId111"/>
    </p:embeddedFont>
    <p:embeddedFont>
      <p:font typeface="Webdings" pitchFamily="18" charset="2"/>
      <p:regular r:id="rId112"/>
    </p:embeddedFont>
    <p:embeddedFont>
      <p:font typeface="微软雅黑" pitchFamily="34" charset="-122"/>
      <p:regular r:id="rId113"/>
      <p:bold r:id="rId114"/>
    </p:embeddedFont>
    <p:embeddedFont>
      <p:font typeface="黑体" pitchFamily="49" charset="-122"/>
      <p:regular r:id="rId115"/>
    </p:embeddedFont>
    <p:embeddedFont>
      <p:font typeface="Calibri" pitchFamily="34" charset="0"/>
      <p:regular r:id="rId116"/>
      <p:bold r:id="rId117"/>
      <p:italic r:id="rId118"/>
      <p:boldItalic r:id="rId119"/>
    </p:embeddedFont>
    <p:embeddedFont>
      <p:font typeface="Wingdings 2" pitchFamily="18" charset="2"/>
      <p:regular r:id="rId1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CC00CC"/>
    <a:srgbClr val="CC00FF"/>
    <a:srgbClr val="000066"/>
    <a:srgbClr val="FFFF99"/>
    <a:srgbClr val="00FFFF"/>
    <a:srgbClr val="99FFCC"/>
    <a:srgbClr val="FFCC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76107" autoAdjust="0"/>
  </p:normalViewPr>
  <p:slideViewPr>
    <p:cSldViewPr snapToGrid="0">
      <p:cViewPr varScale="1">
        <p:scale>
          <a:sx n="85" d="100"/>
          <a:sy n="85" d="100"/>
        </p:scale>
        <p:origin x="-78" y="-19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7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2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3.fntdata"/><Relationship Id="rId118" Type="http://schemas.openxmlformats.org/officeDocument/2006/relationships/font" Target="fonts/font8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4.fntdata"/><Relationship Id="rId119" Type="http://schemas.openxmlformats.org/officeDocument/2006/relationships/font" Target="fonts/font9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font" Target="fonts/font5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2BF93-D6EE-4740-AD78-25E3EC69E731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D60C2BA-FA76-4EF7-B3D5-42C862287F9B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迅速转发 </a:t>
          </a:r>
          <a:r>
            <a:rPr lang="en-US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PHB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7BED97-E213-44AA-AD3A-BB9686685F67}" type="parTrans" cxnId="{16A75BAF-BC7C-41A8-8532-11A1BF2E3992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CDB2E7-EB03-4714-A421-1297E59EC43C}" type="sibTrans" cxnId="{16A75BAF-BC7C-41A8-8532-11A1BF2E3992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A28961-1191-4568-9E33-32FBC2D07A98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EF PHB (Expedited Forwarding PHB)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CE000D-1BA1-46DA-A0C4-B6BE0434ED53}" type="parTrans" cxnId="{FF4676C7-66E7-45C5-8A1F-33D0DF2F18E7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0CF133-9EB5-4AEF-8F00-64E85ADA1DDB}" type="sibTrans" cxnId="{FF4676C7-66E7-45C5-8A1F-33D0DF2F18E7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F7F1E-851F-4309-8E1B-FAB30919A630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确保转发 </a:t>
          </a:r>
          <a:r>
            <a:rPr lang="en-US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PHB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A3FAEC-06FE-4AC2-8D00-31588FF9ED83}" type="parTrans" cxnId="{7127AA3A-023A-43F4-89AA-4833378D8F1F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9070B7-6740-4478-9F39-2CE312A84E91}" type="sibTrans" cxnId="{7127AA3A-023A-43F4-89AA-4833378D8F1F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FC629F-4DF5-456B-941F-E3D00629F1F9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AF PHB (Assured Forwarding PHB)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D0CD28-9792-45E2-95A2-93FF3BD61BB0}" type="parTrans" cxnId="{71E03513-72C4-43D0-86FA-2C32FB3AA651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CC93EF-8A97-4875-891E-5DED77EA4248}" type="sibTrans" cxnId="{71E03513-72C4-43D0-86FA-2C32FB3AA651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8C2F33-9327-4EF8-9CE1-83B0FE23CC9B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将通信量划分为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四个等级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，给每一种等级提供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最低数量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的带宽和缓存空间。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FB66B6-FD4C-4E9B-925D-6DA4F26E034C}" type="parTrans" cxnId="{40EB9F4C-476C-49BD-A27E-557FE49BC456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A9FEF4-A703-4D4E-B5A8-EF5227CE27BE}" type="sibTrans" cxnId="{40EB9F4C-476C-49BD-A27E-557FE49BC456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9EB764-3517-4BF1-8C5D-5C719B42F3A6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离开路由器的通信量的数据率必须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等于或大于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某一数值。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39A98C-F2E5-4523-8458-7609E8856CF3}" type="parTrans" cxnId="{56897D62-BEC6-4A0C-9C67-6EDDE266A20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C07CF4F1-101F-41AD-B2F2-9B181802EBBD}" type="sibTrans" cxnId="{56897D62-BEC6-4A0C-9C67-6EDDE266A20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4A928DB5-94A1-41F7-BD44-0DBB267E728A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用来构造通过 </a:t>
          </a: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DS 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域的低丢失率、低时延、低时延抖动、确保带宽的端到端服务（即不排队或很少排队）。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688BAC-D865-482B-8EF0-064818FB499F}" type="parTrans" cxnId="{CC915BF3-3309-4A96-A25D-81FD197AC4BD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21978812-193A-42EB-9A3E-0057A2E58A4F}" type="sibTrans" cxnId="{CC915BF3-3309-4A96-A25D-81FD197AC4BD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200"/>
        </a:p>
      </dgm:t>
    </dgm:pt>
    <dgm:pt modelId="{D6173F75-3EAF-4351-907C-2BE08DC3D38B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这种服务对端点来说像点对点连接或虚拟租用线，又称为 </a:t>
          </a: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Premium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（优质）服务。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426620-A597-4457-AC7F-1BD3522B9622}" type="parTrans" cxnId="{9381CFD1-52AD-48B9-BA98-6DC060CA3A39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400"/>
        </a:p>
      </dgm:t>
    </dgm:pt>
    <dgm:pt modelId="{40D4AC11-C9CA-4974-B814-9EABAF50E0D4}" type="sibTrans" cxnId="{9381CFD1-52AD-48B9-BA98-6DC060CA3A39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400"/>
        </a:p>
      </dgm:t>
    </dgm:pt>
    <dgm:pt modelId="{04DFDD78-8A15-4BD0-858A-0B50CAAD5F75}">
      <dgm:prSet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对于其中的每一个等级</a:t>
          </a:r>
          <a:r>
            <a:rPr lang="zh-CN" altLang="en-US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再划分出三个“丢弃优先级” 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。当发生网络拥塞时，对于每一个等级的 </a:t>
          </a:r>
          <a:r>
            <a:rPr lang="en-US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AF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，路由器首先丢弃“丢弃优先级”较高的分组。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E4FC3-DBB5-4FD9-9C3C-8CA313477EA4}" type="parTrans" cxnId="{0D728548-EFF4-44A2-8971-A6DBFA9DA14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/>
        </a:p>
      </dgm:t>
    </dgm:pt>
    <dgm:pt modelId="{667F958F-1160-4355-A7E7-94AA7F8C2516}" type="sibTrans" cxnId="{0D728548-EFF4-44A2-8971-A6DBFA9DA14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/>
        </a:p>
      </dgm:t>
    </dgm:pt>
    <dgm:pt modelId="{8A81C3A0-60D0-4A09-8350-C615DAAD72A8}" type="pres">
      <dgm:prSet presAssocID="{7F52BF93-D6EE-4740-AD78-25E3EC69E7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93870F-DE11-4D8B-AE94-042045217BA5}" type="pres">
      <dgm:prSet presAssocID="{2D60C2BA-FA76-4EF7-B3D5-42C862287F9B}" presName="composite" presStyleCnt="0"/>
      <dgm:spPr/>
    </dgm:pt>
    <dgm:pt modelId="{D0C0CB7E-6136-4635-9AC0-112BB9B4E5E2}" type="pres">
      <dgm:prSet presAssocID="{2D60C2BA-FA76-4EF7-B3D5-42C862287F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3134A-D480-4461-B7E8-C77A4B90A760}" type="pres">
      <dgm:prSet presAssocID="{2D60C2BA-FA76-4EF7-B3D5-42C862287F9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3826E-8716-4543-96DB-23B2B74200E0}" type="pres">
      <dgm:prSet presAssocID="{CACDB2E7-EB03-4714-A421-1297E59EC43C}" presName="space" presStyleCnt="0"/>
      <dgm:spPr/>
    </dgm:pt>
    <dgm:pt modelId="{22DC2BC9-4243-4BCC-A3A5-ED618683B0DB}" type="pres">
      <dgm:prSet presAssocID="{7F8F7F1E-851F-4309-8E1B-FAB30919A630}" presName="composite" presStyleCnt="0"/>
      <dgm:spPr/>
    </dgm:pt>
    <dgm:pt modelId="{0DFD9E3B-76A2-4F5F-BD45-38491603F53F}" type="pres">
      <dgm:prSet presAssocID="{7F8F7F1E-851F-4309-8E1B-FAB30919A63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74DCCB-75E6-4983-B2F9-E8BC2554D25B}" type="pres">
      <dgm:prSet presAssocID="{7F8F7F1E-851F-4309-8E1B-FAB30919A63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81CFD1-52AD-48B9-BA98-6DC060CA3A39}" srcId="{2D60C2BA-FA76-4EF7-B3D5-42C862287F9B}" destId="{D6173F75-3EAF-4351-907C-2BE08DC3D38B}" srcOrd="3" destOrd="0" parTransId="{45426620-A597-4457-AC7F-1BD3522B9622}" sibTransId="{40D4AC11-C9CA-4974-B814-9EABAF50E0D4}"/>
    <dgm:cxn modelId="{9A4FC323-A576-490C-B8BC-5C93F63B0FC4}" type="presOf" srcId="{04DFDD78-8A15-4BD0-858A-0B50CAAD5F75}" destId="{3B74DCCB-75E6-4983-B2F9-E8BC2554D25B}" srcOrd="0" destOrd="2" presId="urn:microsoft.com/office/officeart/2005/8/layout/hList1"/>
    <dgm:cxn modelId="{78B521C0-46A8-4EA0-B202-4C304AD5D886}" type="presOf" srcId="{318C2F33-9327-4EF8-9CE1-83B0FE23CC9B}" destId="{3B74DCCB-75E6-4983-B2F9-E8BC2554D25B}" srcOrd="0" destOrd="1" presId="urn:microsoft.com/office/officeart/2005/8/layout/hList1"/>
    <dgm:cxn modelId="{56897D62-BEC6-4A0C-9C67-6EDDE266A204}" srcId="{2D60C2BA-FA76-4EF7-B3D5-42C862287F9B}" destId="{639EB764-3517-4BF1-8C5D-5C719B42F3A6}" srcOrd="1" destOrd="0" parTransId="{E139A98C-F2E5-4523-8458-7609E8856CF3}" sibTransId="{C07CF4F1-101F-41AD-B2F2-9B181802EBBD}"/>
    <dgm:cxn modelId="{8D9C5FB0-6688-4CFB-8B07-66C5FA8033DE}" type="presOf" srcId="{639EB764-3517-4BF1-8C5D-5C719B42F3A6}" destId="{7183134A-D480-4461-B7E8-C77A4B90A760}" srcOrd="0" destOrd="1" presId="urn:microsoft.com/office/officeart/2005/8/layout/hList1"/>
    <dgm:cxn modelId="{0D728548-EFF4-44A2-8971-A6DBFA9DA144}" srcId="{7F8F7F1E-851F-4309-8E1B-FAB30919A630}" destId="{04DFDD78-8A15-4BD0-858A-0B50CAAD5F75}" srcOrd="2" destOrd="0" parTransId="{57CE4FC3-DBB5-4FD9-9C3C-8CA313477EA4}" sibTransId="{667F958F-1160-4355-A7E7-94AA7F8C2516}"/>
    <dgm:cxn modelId="{FF4676C7-66E7-45C5-8A1F-33D0DF2F18E7}" srcId="{2D60C2BA-FA76-4EF7-B3D5-42C862287F9B}" destId="{53A28961-1191-4568-9E33-32FBC2D07A98}" srcOrd="0" destOrd="0" parTransId="{ACCE000D-1BA1-46DA-A0C4-B6BE0434ED53}" sibTransId="{410CF133-9EB5-4AEF-8F00-64E85ADA1DDB}"/>
    <dgm:cxn modelId="{40EB9F4C-476C-49BD-A27E-557FE49BC456}" srcId="{7F8F7F1E-851F-4309-8E1B-FAB30919A630}" destId="{318C2F33-9327-4EF8-9CE1-83B0FE23CC9B}" srcOrd="1" destOrd="0" parTransId="{1AFB66B6-FD4C-4E9B-925D-6DA4F26E034C}" sibTransId="{63A9FEF4-A703-4D4E-B5A8-EF5227CE27BE}"/>
    <dgm:cxn modelId="{71E03513-72C4-43D0-86FA-2C32FB3AA651}" srcId="{7F8F7F1E-851F-4309-8E1B-FAB30919A630}" destId="{CEFC629F-4DF5-456B-941F-E3D00629F1F9}" srcOrd="0" destOrd="0" parTransId="{B5D0CD28-9792-45E2-95A2-93FF3BD61BB0}" sibTransId="{4ACC93EF-8A97-4875-891E-5DED77EA4248}"/>
    <dgm:cxn modelId="{68746C35-BAF3-42A1-881E-5839CAF0D466}" type="presOf" srcId="{53A28961-1191-4568-9E33-32FBC2D07A98}" destId="{7183134A-D480-4461-B7E8-C77A4B90A760}" srcOrd="0" destOrd="0" presId="urn:microsoft.com/office/officeart/2005/8/layout/hList1"/>
    <dgm:cxn modelId="{F4AF077D-F9DB-4D70-9AB8-BEA6EBD68558}" type="presOf" srcId="{7F8F7F1E-851F-4309-8E1B-FAB30919A630}" destId="{0DFD9E3B-76A2-4F5F-BD45-38491603F53F}" srcOrd="0" destOrd="0" presId="urn:microsoft.com/office/officeart/2005/8/layout/hList1"/>
    <dgm:cxn modelId="{7A99FC1B-D7B7-44EB-94D4-1CA3D376F1D0}" type="presOf" srcId="{D6173F75-3EAF-4351-907C-2BE08DC3D38B}" destId="{7183134A-D480-4461-B7E8-C77A4B90A760}" srcOrd="0" destOrd="3" presId="urn:microsoft.com/office/officeart/2005/8/layout/hList1"/>
    <dgm:cxn modelId="{16A75BAF-BC7C-41A8-8532-11A1BF2E3992}" srcId="{7F52BF93-D6EE-4740-AD78-25E3EC69E731}" destId="{2D60C2BA-FA76-4EF7-B3D5-42C862287F9B}" srcOrd="0" destOrd="0" parTransId="{7B7BED97-E213-44AA-AD3A-BB9686685F67}" sibTransId="{CACDB2E7-EB03-4714-A421-1297E59EC43C}"/>
    <dgm:cxn modelId="{7127AA3A-023A-43F4-89AA-4833378D8F1F}" srcId="{7F52BF93-D6EE-4740-AD78-25E3EC69E731}" destId="{7F8F7F1E-851F-4309-8E1B-FAB30919A630}" srcOrd="1" destOrd="0" parTransId="{C5A3FAEC-06FE-4AC2-8D00-31588FF9ED83}" sibTransId="{BD9070B7-6740-4478-9F39-2CE312A84E91}"/>
    <dgm:cxn modelId="{03DCADA4-23EF-4FAE-B31E-B83657C73936}" type="presOf" srcId="{7F52BF93-D6EE-4740-AD78-25E3EC69E731}" destId="{8A81C3A0-60D0-4A09-8350-C615DAAD72A8}" srcOrd="0" destOrd="0" presId="urn:microsoft.com/office/officeart/2005/8/layout/hList1"/>
    <dgm:cxn modelId="{82876737-ECC7-4EE3-8F5E-A051C32CDF7C}" type="presOf" srcId="{2D60C2BA-FA76-4EF7-B3D5-42C862287F9B}" destId="{D0C0CB7E-6136-4635-9AC0-112BB9B4E5E2}" srcOrd="0" destOrd="0" presId="urn:microsoft.com/office/officeart/2005/8/layout/hList1"/>
    <dgm:cxn modelId="{CC915BF3-3309-4A96-A25D-81FD197AC4BD}" srcId="{2D60C2BA-FA76-4EF7-B3D5-42C862287F9B}" destId="{4A928DB5-94A1-41F7-BD44-0DBB267E728A}" srcOrd="2" destOrd="0" parTransId="{00688BAC-D865-482B-8EF0-064818FB499F}" sibTransId="{21978812-193A-42EB-9A3E-0057A2E58A4F}"/>
    <dgm:cxn modelId="{F80F39C5-4369-4D88-BFE3-60B68242C4DF}" type="presOf" srcId="{4A928DB5-94A1-41F7-BD44-0DBB267E728A}" destId="{7183134A-D480-4461-B7E8-C77A4B90A760}" srcOrd="0" destOrd="2" presId="urn:microsoft.com/office/officeart/2005/8/layout/hList1"/>
    <dgm:cxn modelId="{AFD40214-E57F-4C63-B05F-400DD47473D8}" type="presOf" srcId="{CEFC629F-4DF5-456B-941F-E3D00629F1F9}" destId="{3B74DCCB-75E6-4983-B2F9-E8BC2554D25B}" srcOrd="0" destOrd="0" presId="urn:microsoft.com/office/officeart/2005/8/layout/hList1"/>
    <dgm:cxn modelId="{EFB1127D-6157-471A-BC53-D44BB6E7BAFE}" type="presParOf" srcId="{8A81C3A0-60D0-4A09-8350-C615DAAD72A8}" destId="{9093870F-DE11-4D8B-AE94-042045217BA5}" srcOrd="0" destOrd="0" presId="urn:microsoft.com/office/officeart/2005/8/layout/hList1"/>
    <dgm:cxn modelId="{F33EB6C2-40C2-40F4-84CA-DCC334B06874}" type="presParOf" srcId="{9093870F-DE11-4D8B-AE94-042045217BA5}" destId="{D0C0CB7E-6136-4635-9AC0-112BB9B4E5E2}" srcOrd="0" destOrd="0" presId="urn:microsoft.com/office/officeart/2005/8/layout/hList1"/>
    <dgm:cxn modelId="{C9C16CA6-19BE-4900-92F8-6A98A6F86C59}" type="presParOf" srcId="{9093870F-DE11-4D8B-AE94-042045217BA5}" destId="{7183134A-D480-4461-B7E8-C77A4B90A760}" srcOrd="1" destOrd="0" presId="urn:microsoft.com/office/officeart/2005/8/layout/hList1"/>
    <dgm:cxn modelId="{ACA56D85-0426-4EF2-BFB8-97969EB27DC2}" type="presParOf" srcId="{8A81C3A0-60D0-4A09-8350-C615DAAD72A8}" destId="{9653826E-8716-4543-96DB-23B2B74200E0}" srcOrd="1" destOrd="0" presId="urn:microsoft.com/office/officeart/2005/8/layout/hList1"/>
    <dgm:cxn modelId="{C7A35610-B2FA-4D03-83AB-EDE104D8177B}" type="presParOf" srcId="{8A81C3A0-60D0-4A09-8350-C615DAAD72A8}" destId="{22DC2BC9-4243-4BCC-A3A5-ED618683B0DB}" srcOrd="2" destOrd="0" presId="urn:microsoft.com/office/officeart/2005/8/layout/hList1"/>
    <dgm:cxn modelId="{E94308E9-F841-4200-9783-5D7880A65890}" type="presParOf" srcId="{22DC2BC9-4243-4BCC-A3A5-ED618683B0DB}" destId="{0DFD9E3B-76A2-4F5F-BD45-38491603F53F}" srcOrd="0" destOrd="0" presId="urn:microsoft.com/office/officeart/2005/8/layout/hList1"/>
    <dgm:cxn modelId="{54B6071F-F8FE-44C7-BB3B-96EE3F76C1E7}" type="presParOf" srcId="{22DC2BC9-4243-4BCC-A3A5-ED618683B0DB}" destId="{3B74DCCB-75E6-4983-B2F9-E8BC2554D2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2021/9/11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2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39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8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1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2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3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8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5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3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9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6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4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10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2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3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3"/>
          <p:cNvSpPr>
            <a:spLocks noChangeShapeType="1"/>
          </p:cNvSpPr>
          <p:nvPr userDrawn="1"/>
        </p:nvSpPr>
        <p:spPr bwMode="auto">
          <a:xfrm>
            <a:off x="0" y="4803775"/>
            <a:ext cx="9144000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8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201482"/>
            <a:ext cx="358346" cy="458684"/>
          </a:xfrm>
          <a:prstGeom prst="rect">
            <a:avLst/>
          </a:prstGeom>
        </p:spPr>
      </p:pic>
      <p:sp>
        <p:nvSpPr>
          <p:cNvPr id="29" name="TextBox 28"/>
          <p:cNvSpPr txBox="1"/>
          <p:nvPr userDrawn="1"/>
        </p:nvSpPr>
        <p:spPr>
          <a:xfrm>
            <a:off x="0" y="39186"/>
            <a:ext cx="26060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i="1" dirty="0" smtClean="0">
                <a:solidFill>
                  <a:schemeClr val="accent1"/>
                </a:solidFill>
                <a:effectLst/>
                <a:latin typeface="隶书" pitchFamily="49" charset="-122"/>
                <a:ea typeface="隶书" pitchFamily="49" charset="-122"/>
              </a:rPr>
              <a:t>人工智能与大数据学部</a:t>
            </a:r>
            <a:endParaRPr lang="zh-CN" altLang="en-US" b="1" i="1" dirty="0">
              <a:solidFill>
                <a:schemeClr val="accent1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677F014-D201-41B6-B094-E79298D2872C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172891" y="39186"/>
            <a:ext cx="381436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b="1" i="1" dirty="0" smtClean="0">
                <a:solidFill>
                  <a:schemeClr val="accent1"/>
                </a:solidFill>
                <a:effectLst/>
                <a:latin typeface="隶书" pitchFamily="49" charset="-122"/>
                <a:ea typeface="隶书" pitchFamily="49" charset="-122"/>
              </a:rPr>
              <a:t>第八章</a:t>
            </a:r>
            <a:r>
              <a:rPr lang="zh-CN" altLang="en-US" b="1" i="1" baseline="0" dirty="0" smtClean="0">
                <a:solidFill>
                  <a:schemeClr val="accent1"/>
                </a:solidFill>
                <a:effectLst/>
                <a:latin typeface="隶书" pitchFamily="49" charset="-122"/>
                <a:ea typeface="隶书" pitchFamily="49" charset="-122"/>
              </a:rPr>
              <a:t> 互联网上的音频和视频服务</a:t>
            </a:r>
            <a:endParaRPr lang="zh-CN" altLang="en-US" b="1" i="1" dirty="0">
              <a:solidFill>
                <a:schemeClr val="accent1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38" y="4460966"/>
            <a:ext cx="686567" cy="6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90727" y="1816886"/>
            <a:ext cx="5487400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5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音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务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334268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8 章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69594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大体上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可分为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三种类型：</a:t>
            </a:r>
          </a:p>
          <a:p>
            <a:pPr marL="354013" indent="-354013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(streaming)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存储音频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边下载边播放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43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播放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并没有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把“下载”的内容存储在硬盘上。</a:t>
            </a:r>
          </a:p>
          <a:p>
            <a:pPr marL="7143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后，在用户的硬盘上没有留下有关播放内容的任何痕迹。</a:t>
            </a:r>
          </a:p>
          <a:p>
            <a:pPr marL="354013" indent="-354013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边录制边发送，连续播放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54013" indent="-354013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交互式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实时交互式通信。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556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92964" y="572353"/>
            <a:ext cx="39741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互联网提供的音频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视频服务类型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17853" y="62248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635844" y="572656"/>
            <a:ext cx="3268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 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35844" y="3221707"/>
            <a:ext cx="8133857" cy="9869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7853" y="940668"/>
            <a:ext cx="8373598" cy="227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力图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不改变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网络的基础结构，但在路由器中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区分服务的功能。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区分服务字段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服务类型字段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(IPv4)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，通信量类字段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(IPv6)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根据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字段的值来转发分组。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字段提供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不同等级的服务质量。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字段现只使用前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6 bit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区分服务码点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DSCP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(Differentiated Services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CodePoint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317725" y="3274138"/>
            <a:ext cx="4812376" cy="719966"/>
            <a:chOff x="2027820" y="5290146"/>
            <a:chExt cx="6371617" cy="101917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736151" y="5688608"/>
              <a:ext cx="3599525" cy="620712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437944" y="5688608"/>
              <a:ext cx="897732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185017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637322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086188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536773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985638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437944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886809" y="5688608"/>
              <a:ext cx="0" cy="620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580116" y="5798146"/>
              <a:ext cx="598488" cy="3968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CU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994120" y="5775647"/>
              <a:ext cx="1950897" cy="47925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6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      DSCP      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027820" y="5290146"/>
              <a:ext cx="4832614" cy="479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比特 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0                  </a:t>
              </a:r>
              <a:r>
                <a:rPr kumimoji="1" lang="en-US" altLang="zh-CN" sz="1600" b="1" dirty="0" smtClean="0">
                  <a:latin typeface="微软雅黑" pitchFamily="34" charset="-122"/>
                  <a:ea typeface="微软雅黑" pitchFamily="34" charset="-122"/>
                </a:rPr>
                <a:t>         5   6  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6210203" y="5733059"/>
              <a:ext cx="858177" cy="2174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932443" y="5374283"/>
              <a:ext cx="1466994" cy="522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暂不使用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20157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70329"/>
            <a:ext cx="22942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服务等级协定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SLA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42496"/>
            <a:ext cx="829834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字段之前，互联网的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要和用户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商定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服务等级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协定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SLA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(Service Level Agreement)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SLA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指明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支持的服务类别（可包括吞吐量、分组丢失率、时延和时延抖动、网络的可用性等）和每一类所容许的通信量。 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7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517853" y="61872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矩形 4"/>
          <p:cNvSpPr>
            <a:spLocks noChangeArrowheads="1"/>
          </p:cNvSpPr>
          <p:nvPr/>
        </p:nvSpPr>
        <p:spPr bwMode="auto">
          <a:xfrm>
            <a:off x="635844" y="568898"/>
            <a:ext cx="3191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17854" y="2451396"/>
            <a:ext cx="8133856" cy="190289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7456" y="2533447"/>
            <a:ext cx="7032806" cy="1597111"/>
            <a:chOff x="1057456" y="2533447"/>
            <a:chExt cx="7032806" cy="1597111"/>
          </a:xfrm>
        </p:grpSpPr>
        <p:grpSp>
          <p:nvGrpSpPr>
            <p:cNvPr id="77" name="Group 10"/>
            <p:cNvGrpSpPr>
              <a:grpSpLocks/>
            </p:cNvGrpSpPr>
            <p:nvPr/>
          </p:nvGrpSpPr>
          <p:grpSpPr bwMode="auto">
            <a:xfrm>
              <a:off x="1611896" y="2561027"/>
              <a:ext cx="2331692" cy="1562275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78" name="Oval 11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Oval 12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Oval 13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Oval 14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Oval 15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Oval 16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Oval 17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Oval 18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Oval 19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7" name="Group 10"/>
            <p:cNvGrpSpPr>
              <a:grpSpLocks/>
            </p:cNvGrpSpPr>
            <p:nvPr/>
          </p:nvGrpSpPr>
          <p:grpSpPr bwMode="auto">
            <a:xfrm>
              <a:off x="5141049" y="2568283"/>
              <a:ext cx="2256528" cy="1562275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88" name="Oval 11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Oval 12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Oval 13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Oval 14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Oval 15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Oval 16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Oval 17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Oval 18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Oval 19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7410791" y="3859408"/>
              <a:ext cx="566675" cy="7117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872596" y="3403887"/>
              <a:ext cx="134383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V="1">
              <a:off x="1179943" y="3677637"/>
              <a:ext cx="503568" cy="1927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1872832" y="2947272"/>
              <a:ext cx="1888058" cy="973456"/>
            </a:xfrm>
            <a:prstGeom prst="ellipse">
              <a:avLst/>
            </a:prstGeom>
            <a:solidFill>
              <a:srgbClr val="66FFCC"/>
            </a:solidFill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Picture 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586" y="3554997"/>
              <a:ext cx="314247" cy="182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2317641" y="3108086"/>
              <a:ext cx="1125295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内部路由器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001036" y="2533447"/>
              <a:ext cx="1139290" cy="29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边界路由器</a:t>
              </a:r>
            </a:p>
          </p:txBody>
        </p:sp>
        <p:pic>
          <p:nvPicPr>
            <p:cNvPr id="55" name="Picture 5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860" y="3616318"/>
              <a:ext cx="314247" cy="182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6" name="Picture 5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047" y="3251683"/>
              <a:ext cx="314247" cy="18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7" name="Picture 5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429" y="3311907"/>
              <a:ext cx="314247" cy="182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8" name="Picture 5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293" y="3494772"/>
              <a:ext cx="314247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0" name="Picture 5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470" y="3737863"/>
              <a:ext cx="315535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5396520" y="2947272"/>
              <a:ext cx="1888058" cy="973456"/>
            </a:xfrm>
            <a:prstGeom prst="ellipse">
              <a:avLst/>
            </a:prstGeom>
            <a:solidFill>
              <a:srgbClr val="66FFCC"/>
            </a:solidFill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5819585" y="3108086"/>
              <a:ext cx="1125295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内部路由器</a:t>
              </a:r>
            </a:p>
          </p:txBody>
        </p:sp>
        <p:pic>
          <p:nvPicPr>
            <p:cNvPr id="64" name="Picture 6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548" y="3677638"/>
              <a:ext cx="314247" cy="18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5" name="Picture 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5840" y="3494772"/>
              <a:ext cx="314247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6" name="Picture 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009" y="3433452"/>
              <a:ext cx="315535" cy="182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7" name="Picture 6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9409" y="3373228"/>
              <a:ext cx="314247" cy="181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3847178" y="3021732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4963787" y="3021732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1392446" y="3277962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7386321" y="3468491"/>
              <a:ext cx="320323" cy="294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2472199" y="2645516"/>
              <a:ext cx="692747" cy="29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 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域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5994599" y="2650991"/>
              <a:ext cx="692747" cy="29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 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域</a:t>
              </a: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4075135" y="2843426"/>
              <a:ext cx="337956" cy="468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4635075" y="2826915"/>
              <a:ext cx="328712" cy="515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7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456" y="3677638"/>
              <a:ext cx="363809" cy="33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453" y="3727447"/>
              <a:ext cx="363809" cy="33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0" name="Rectangle 46"/>
          <p:cNvSpPr>
            <a:spLocks noChangeArrowheads="1"/>
          </p:cNvSpPr>
          <p:nvPr/>
        </p:nvSpPr>
        <p:spPr bwMode="auto">
          <a:xfrm>
            <a:off x="517853" y="940668"/>
            <a:ext cx="8133857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 startAt="2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网络被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为许多个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将所有的复杂性放在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域的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边界节点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(boundary node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中，使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域内部路由器工作得尽可能地简单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边界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节点可以是主机、路由器或防火墙等。 </a:t>
            </a:r>
          </a:p>
        </p:txBody>
      </p:sp>
      <p:pic>
        <p:nvPicPr>
          <p:cNvPr id="59" name="Picture 5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70" y="3277962"/>
            <a:ext cx="388757" cy="25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1" name="Picture 5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59" y="3277962"/>
            <a:ext cx="388757" cy="25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7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7853" y="61872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35844" y="568898"/>
            <a:ext cx="3191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17853" y="940668"/>
            <a:ext cx="8133857" cy="227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 startAt="3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边界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路由器中的功能较多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。分为：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分类器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(classifier)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通信量调节器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(conditioner) </a:t>
            </a:r>
          </a:p>
          <a:p>
            <a:pPr marL="984250" lvl="2" indent="-269875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标记器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(marker)</a:t>
            </a:r>
          </a:p>
          <a:p>
            <a:pPr marL="984250" lvl="2" indent="-269875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整形器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(shaper)</a:t>
            </a:r>
          </a:p>
          <a:p>
            <a:pPr marL="984250" lvl="2" indent="-269875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测定器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(meter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11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517853" y="618780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矩形 4"/>
          <p:cNvSpPr>
            <a:spLocks noChangeArrowheads="1"/>
          </p:cNvSpPr>
          <p:nvPr/>
        </p:nvSpPr>
        <p:spPr bwMode="auto">
          <a:xfrm>
            <a:off x="635844" y="568952"/>
            <a:ext cx="3852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边界路由器中的各功能块的关系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74517"/>
            <a:ext cx="8133857" cy="329659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914730" y="1132926"/>
            <a:ext cx="7032708" cy="2976947"/>
            <a:chOff x="227005" y="1772816"/>
            <a:chExt cx="9115870" cy="3858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191063" y="1823616"/>
              <a:ext cx="4075906" cy="194627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448977" y="1815385"/>
              <a:ext cx="2817993" cy="1958975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229016" y="2585615"/>
              <a:ext cx="1720" cy="419100"/>
            </a:xfrm>
            <a:custGeom>
              <a:avLst/>
              <a:gdLst>
                <a:gd name="T0" fmla="*/ 0 w 1"/>
                <a:gd name="T1" fmla="*/ 0 h 195"/>
                <a:gd name="T2" fmla="*/ 0 w 1"/>
                <a:gd name="T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">
                  <a:moveTo>
                    <a:pt x="0" y="0"/>
                  </a:moveTo>
                  <a:lnTo>
                    <a:pt x="0" y="19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98978" y="4031828"/>
              <a:ext cx="3687233" cy="144145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968408" y="4750965"/>
              <a:ext cx="7374467" cy="15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385495" y="4931308"/>
              <a:ext cx="1402951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内部路由器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599770" y="4953363"/>
              <a:ext cx="1402951" cy="67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边界路由器</a:t>
              </a:r>
            </a:p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（入口）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779783" y="4953363"/>
              <a:ext cx="1402951" cy="67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边界路由器</a:t>
              </a:r>
            </a:p>
            <a:p>
              <a:pPr algn="ctr"/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（出口）</a:t>
              </a:r>
            </a:p>
          </p:txBody>
        </p:sp>
        <p:pic>
          <p:nvPicPr>
            <p:cNvPr id="16" name="Picture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497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951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8" name="Picture 1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403" y="4598566"/>
              <a:ext cx="48670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9" name="Picture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576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340244" y="2999954"/>
              <a:ext cx="969963" cy="61912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744034" y="2999954"/>
              <a:ext cx="969963" cy="619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标记器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102669" y="2999954"/>
              <a:ext cx="969963" cy="619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整形器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744034" y="2029991"/>
              <a:ext cx="969963" cy="619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测定器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08555" y="3309515"/>
              <a:ext cx="87365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072632" y="3309515"/>
              <a:ext cx="87365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2367400" y="3309515"/>
              <a:ext cx="376634" cy="127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13997" y="3309515"/>
              <a:ext cx="3972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29106" y="2339553"/>
              <a:ext cx="926968" cy="660400"/>
            </a:xfrm>
            <a:custGeom>
              <a:avLst/>
              <a:gdLst>
                <a:gd name="T0" fmla="*/ 0 w 117"/>
                <a:gd name="T1" fmla="*/ 240 h 240"/>
                <a:gd name="T2" fmla="*/ 0 w 117"/>
                <a:gd name="T3" fmla="*/ 0 h 240"/>
                <a:gd name="T4" fmla="*/ 117 w 117"/>
                <a:gd name="T5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240">
                  <a:moveTo>
                    <a:pt x="0" y="240"/>
                  </a:moveTo>
                  <a:lnTo>
                    <a:pt x="0" y="0"/>
                  </a:lnTo>
                  <a:lnTo>
                    <a:pt x="117" y="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738074" y="2491953"/>
              <a:ext cx="851297" cy="506412"/>
            </a:xfrm>
            <a:custGeom>
              <a:avLst/>
              <a:gdLst>
                <a:gd name="T0" fmla="*/ 0 w 437"/>
                <a:gd name="T1" fmla="*/ 1 h 236"/>
                <a:gd name="T2" fmla="*/ 437 w 437"/>
                <a:gd name="T3" fmla="*/ 0 h 236"/>
                <a:gd name="T4" fmla="*/ 437 w 437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236">
                  <a:moveTo>
                    <a:pt x="0" y="1"/>
                  </a:moveTo>
                  <a:lnTo>
                    <a:pt x="437" y="0"/>
                  </a:lnTo>
                  <a:lnTo>
                    <a:pt x="437" y="23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3351122" y="3782590"/>
              <a:ext cx="1915848" cy="874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1191062" y="3778122"/>
              <a:ext cx="1941644" cy="891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auto">
            <a:xfrm>
              <a:off x="7099242" y="2644082"/>
              <a:ext cx="1950245" cy="1030286"/>
            </a:xfrm>
            <a:prstGeom prst="wedgeRoundRectCallout">
              <a:avLst>
                <a:gd name="adj1" fmla="val -60713"/>
                <a:gd name="adj2" fmla="val 91910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  <a:r>
                <a:rPr kumimoji="1"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根据 </a:t>
              </a:r>
              <a:endParaRPr kumimoji="1"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DS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值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进行转发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287432" y="1772816"/>
              <a:ext cx="937517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调节器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27005" y="2845966"/>
              <a:ext cx="937517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分组入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5360582" y="2853904"/>
              <a:ext cx="937517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分组出</a:t>
              </a: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4506822" y="3625251"/>
              <a:ext cx="134144" cy="406400"/>
            </a:xfrm>
            <a:prstGeom prst="downArrow">
              <a:avLst>
                <a:gd name="adj1" fmla="val 50000"/>
                <a:gd name="adj2" fmla="val 82051"/>
              </a:avLst>
            </a:prstGeom>
            <a:solidFill>
              <a:srgbClr val="CC00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866356" y="3719092"/>
              <a:ext cx="704800" cy="398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丢弃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549698" y="1823616"/>
              <a:ext cx="0" cy="1958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641" y="4598566"/>
              <a:ext cx="484981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40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757" y="3153865"/>
            <a:ext cx="449780" cy="44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25" y="3127693"/>
            <a:ext cx="449780" cy="44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104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7853" y="61872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35844" y="568898"/>
            <a:ext cx="3191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的要点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17853" y="940668"/>
            <a:ext cx="8133857" cy="191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 startAt="4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(aggregation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若干个流根据其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成少量的流。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路由器对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相同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的流都按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相同的优先级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转发，简化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了网络内部的路由器的转发机制。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00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不需要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信令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105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8944" y="975859"/>
            <a:ext cx="8121967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PHB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(Per-Hop Behavior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：转发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分组时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体现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服务水平。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在转发分组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时如何处理分组。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每跳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：强调行为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只涉及到本路由器转发的这一跳的行为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，与下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路由器如何处理无关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/ 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考虑的服务质量是“端到端”的很不一样。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854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451673" y="585332"/>
            <a:ext cx="22268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每跳行为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PHB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20540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70712"/>
            <a:ext cx="33087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定义的两种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PHB 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20134425"/>
              </p:ext>
            </p:extLst>
          </p:nvPr>
        </p:nvGraphicFramePr>
        <p:xfrm>
          <a:off x="651560" y="1020651"/>
          <a:ext cx="7866441" cy="3281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107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5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1973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69911"/>
            <a:ext cx="23453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30447"/>
            <a:ext cx="813385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可以看出：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区分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比较灵活，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因为它并没有定义特定的服务或服务类别。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当新的服务类别出现而旧的服务类别不再使用时，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仍然可以工作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63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929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571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629135" y="2613254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637198" y="1036788"/>
            <a:ext cx="0" cy="2899216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00573" y="1354748"/>
            <a:ext cx="547211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元文件的万维网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639730" y="138929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648619" y="148422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8.2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/>
          <p:cNvSpPr/>
          <p:nvPr/>
        </p:nvSpPr>
        <p:spPr>
          <a:xfrm>
            <a:off x="511896" y="1774223"/>
            <a:ext cx="8129015" cy="264973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45144" y="1004523"/>
            <a:ext cx="8020886" cy="81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不是实时产生的，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而是已经录制好的，通常存储在光盘或硬盘中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51619" y="2199913"/>
            <a:ext cx="914594" cy="209160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28154" y="2265341"/>
            <a:ext cx="716813" cy="914946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94822" y="1893098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589486" y="195429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>
            <a:off x="2883091" y="3573916"/>
            <a:ext cx="653935" cy="587803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3534740" y="2237896"/>
            <a:ext cx="2455687" cy="338751"/>
            <a:chOff x="1932" y="2210"/>
            <a:chExt cx="2148" cy="321"/>
          </a:xfrm>
        </p:grpSpPr>
        <p:sp>
          <p:nvSpPr>
            <p:cNvPr id="23" name="Line 60"/>
            <p:cNvSpPr>
              <a:spLocks noChangeShapeType="1"/>
            </p:cNvSpPr>
            <p:nvPr/>
          </p:nvSpPr>
          <p:spPr bwMode="auto">
            <a:xfrm rot="-5400000">
              <a:off x="3006" y="1410"/>
              <a:ext cx="0" cy="21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62"/>
            <p:cNvSpPr txBox="1">
              <a:spLocks noChangeArrowheads="1"/>
            </p:cNvSpPr>
            <p:nvPr/>
          </p:nvSpPr>
          <p:spPr bwMode="auto">
            <a:xfrm>
              <a:off x="2057" y="2210"/>
              <a:ext cx="36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25" name="Text Box 64"/>
            <p:cNvSpPr txBox="1">
              <a:spLocks noChangeArrowheads="1"/>
            </p:cNvSpPr>
            <p:nvPr/>
          </p:nvSpPr>
          <p:spPr bwMode="auto">
            <a:xfrm>
              <a:off x="2248" y="2212"/>
              <a:ext cx="157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3534740" y="2541825"/>
            <a:ext cx="2586017" cy="338751"/>
            <a:chOff x="1932" y="2498"/>
            <a:chExt cx="2262" cy="321"/>
          </a:xfrm>
        </p:grpSpPr>
        <p:sp>
          <p:nvSpPr>
            <p:cNvPr id="20" name="Line 61"/>
            <p:cNvSpPr>
              <a:spLocks noChangeShapeType="1"/>
            </p:cNvSpPr>
            <p:nvPr/>
          </p:nvSpPr>
          <p:spPr bwMode="auto">
            <a:xfrm rot="-5400000" flipH="1" flipV="1">
              <a:off x="3010" y="1685"/>
              <a:ext cx="10" cy="21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63"/>
            <p:cNvSpPr txBox="1">
              <a:spLocks noChangeArrowheads="1"/>
            </p:cNvSpPr>
            <p:nvPr/>
          </p:nvSpPr>
          <p:spPr bwMode="auto">
            <a:xfrm>
              <a:off x="3826" y="2498"/>
              <a:ext cx="36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22" name="Text Box 65"/>
            <p:cNvSpPr txBox="1">
              <a:spLocks noChangeArrowheads="1"/>
            </p:cNvSpPr>
            <p:nvPr/>
          </p:nvSpPr>
          <p:spPr bwMode="auto">
            <a:xfrm>
              <a:off x="2871" y="2515"/>
              <a:ext cx="100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</p:grp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3173466" y="2853145"/>
            <a:ext cx="1578815" cy="719716"/>
            <a:chOff x="1616" y="2793"/>
            <a:chExt cx="1381" cy="682"/>
          </a:xfrm>
        </p:grpSpPr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1648" y="2793"/>
              <a:ext cx="0" cy="6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1616" y="3003"/>
              <a:ext cx="36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1819" y="2998"/>
              <a:ext cx="117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sp>
        <p:nvSpPr>
          <p:cNvPr id="16" name="Rectangle 68"/>
          <p:cNvSpPr>
            <a:spLocks noChangeArrowheads="1"/>
          </p:cNvSpPr>
          <p:nvPr/>
        </p:nvSpPr>
        <p:spPr bwMode="auto">
          <a:xfrm>
            <a:off x="2883091" y="2417298"/>
            <a:ext cx="653935" cy="58780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pic>
        <p:nvPicPr>
          <p:cNvPr id="75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33" y="1870790"/>
            <a:ext cx="498816" cy="49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61" y="1859846"/>
            <a:ext cx="421958" cy="611522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4623592" y="3522662"/>
            <a:ext cx="378989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注意：传统的下载文件方法并没有涉及到“流式”（即边下载边播放）的概念。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545144" y="612119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851019" y="569848"/>
            <a:ext cx="3441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8.2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存储音频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4" name="矩形 3"/>
          <p:cNvSpPr/>
          <p:nvPr/>
        </p:nvSpPr>
        <p:spPr>
          <a:xfrm>
            <a:off x="1965041" y="4432166"/>
            <a:ext cx="5542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传统浏览器从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服务器下载已经录制好的音频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文件步骤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5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511896" y="606726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2128458" y="581262"/>
            <a:ext cx="4895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具有元文件的万维网服务器 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471898" y="1059866"/>
            <a:ext cx="816901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元文件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就是一种非常小的文件，它描述或指明其他文件的一些重要信息。这里的元文件保存了有关这个音频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视频文件的信息。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11896" y="1921640"/>
            <a:ext cx="8129015" cy="233390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09058" y="2337712"/>
            <a:ext cx="788692" cy="1740816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41556" y="2391954"/>
            <a:ext cx="618834" cy="1686574"/>
          </a:xfrm>
          <a:prstGeom prst="rect">
            <a:avLst/>
          </a:prstGeom>
          <a:solidFill>
            <a:srgbClr val="CC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34623" y="2060115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201995" y="212187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3021991" y="3535265"/>
            <a:ext cx="563745" cy="489022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62" name="Group 77"/>
          <p:cNvGrpSpPr>
            <a:grpSpLocks/>
          </p:cNvGrpSpPr>
          <p:nvPr/>
        </p:nvGrpSpPr>
        <p:grpSpPr bwMode="auto">
          <a:xfrm>
            <a:off x="3247865" y="2881823"/>
            <a:ext cx="835520" cy="653442"/>
            <a:chOff x="1344" y="2744"/>
            <a:chExt cx="910" cy="771"/>
          </a:xfrm>
        </p:grpSpPr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H="1">
              <a:off x="1405" y="2744"/>
              <a:ext cx="0" cy="77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1344" y="2907"/>
              <a:ext cx="43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1550" y="2925"/>
              <a:ext cx="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</p:grp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3021991" y="2501285"/>
            <a:ext cx="563745" cy="489022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grpSp>
        <p:nvGrpSpPr>
          <p:cNvPr id="67" name="Group 79"/>
          <p:cNvGrpSpPr>
            <a:grpSpLocks/>
          </p:cNvGrpSpPr>
          <p:nvPr/>
        </p:nvGrpSpPr>
        <p:grpSpPr bwMode="auto">
          <a:xfrm>
            <a:off x="3584818" y="2341091"/>
            <a:ext cx="2139293" cy="307649"/>
            <a:chOff x="1711" y="2106"/>
            <a:chExt cx="2330" cy="363"/>
          </a:xfrm>
        </p:grpSpPr>
        <p:sp>
          <p:nvSpPr>
            <p:cNvPr id="68" name="Text Box 62"/>
            <p:cNvSpPr txBox="1">
              <a:spLocks noChangeArrowheads="1"/>
            </p:cNvSpPr>
            <p:nvPr/>
          </p:nvSpPr>
          <p:spPr bwMode="auto">
            <a:xfrm>
              <a:off x="1830" y="2106"/>
              <a:ext cx="43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2037" y="2136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rot="16200000">
              <a:off x="2876" y="125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Group 80"/>
          <p:cNvGrpSpPr>
            <a:grpSpLocks/>
          </p:cNvGrpSpPr>
          <p:nvPr/>
        </p:nvGrpSpPr>
        <p:grpSpPr bwMode="auto">
          <a:xfrm>
            <a:off x="3584818" y="2615695"/>
            <a:ext cx="2255899" cy="307651"/>
            <a:chOff x="1711" y="2430"/>
            <a:chExt cx="2457" cy="363"/>
          </a:xfrm>
        </p:grpSpPr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3735" y="2430"/>
              <a:ext cx="43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73" name="Text Box 65"/>
            <p:cNvSpPr txBox="1">
              <a:spLocks noChangeArrowheads="1"/>
            </p:cNvSpPr>
            <p:nvPr/>
          </p:nvSpPr>
          <p:spPr bwMode="auto">
            <a:xfrm>
              <a:off x="2807" y="2464"/>
              <a:ext cx="11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74" name="Line 61"/>
            <p:cNvSpPr>
              <a:spLocks noChangeShapeType="1"/>
            </p:cNvSpPr>
            <p:nvPr/>
          </p:nvSpPr>
          <p:spPr bwMode="auto">
            <a:xfrm rot="5400000" flipH="1">
              <a:off x="2876" y="157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Group 81"/>
          <p:cNvGrpSpPr>
            <a:grpSpLocks/>
          </p:cNvGrpSpPr>
          <p:nvPr/>
        </p:nvGrpSpPr>
        <p:grpSpPr bwMode="auto">
          <a:xfrm>
            <a:off x="3584818" y="3366592"/>
            <a:ext cx="2139293" cy="307650"/>
            <a:chOff x="1711" y="3316"/>
            <a:chExt cx="2330" cy="363"/>
          </a:xfrm>
        </p:grpSpPr>
        <p:sp>
          <p:nvSpPr>
            <p:cNvPr id="76" name="Text Box 70"/>
            <p:cNvSpPr txBox="1">
              <a:spLocks noChangeArrowheads="1"/>
            </p:cNvSpPr>
            <p:nvPr/>
          </p:nvSpPr>
          <p:spPr bwMode="auto">
            <a:xfrm>
              <a:off x="1810" y="3316"/>
              <a:ext cx="37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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 rot="-5400000">
              <a:off x="2876" y="247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2015" y="3350"/>
              <a:ext cx="17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grpSp>
        <p:nvGrpSpPr>
          <p:cNvPr id="79" name="Group 82"/>
          <p:cNvGrpSpPr>
            <a:grpSpLocks/>
          </p:cNvGrpSpPr>
          <p:nvPr/>
        </p:nvGrpSpPr>
        <p:grpSpPr bwMode="auto">
          <a:xfrm>
            <a:off x="3584818" y="3647119"/>
            <a:ext cx="2252227" cy="307649"/>
            <a:chOff x="1711" y="3647"/>
            <a:chExt cx="2453" cy="363"/>
          </a:xfrm>
        </p:grpSpPr>
        <p:sp>
          <p:nvSpPr>
            <p:cNvPr id="80" name="Line 71"/>
            <p:cNvSpPr>
              <a:spLocks noChangeShapeType="1"/>
            </p:cNvSpPr>
            <p:nvPr/>
          </p:nvSpPr>
          <p:spPr bwMode="auto">
            <a:xfrm rot="5400000" flipH="1">
              <a:off x="2876" y="2799"/>
              <a:ext cx="0" cy="23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 Box 72"/>
            <p:cNvSpPr txBox="1">
              <a:spLocks noChangeArrowheads="1"/>
            </p:cNvSpPr>
            <p:nvPr/>
          </p:nvSpPr>
          <p:spPr bwMode="auto">
            <a:xfrm>
              <a:off x="3738" y="3647"/>
              <a:ext cx="42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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 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 Box 74"/>
            <p:cNvSpPr txBox="1">
              <a:spLocks noChangeArrowheads="1"/>
            </p:cNvSpPr>
            <p:nvPr/>
          </p:nvSpPr>
          <p:spPr bwMode="auto">
            <a:xfrm>
              <a:off x="2817" y="3675"/>
              <a:ext cx="11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</p:grpSp>
      <p:pic>
        <p:nvPicPr>
          <p:cNvPr id="85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46" y="2062382"/>
            <a:ext cx="411416" cy="4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45" y="2012520"/>
            <a:ext cx="382556" cy="53557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613006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205676" y="587542"/>
            <a:ext cx="27414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媒体服务器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5" y="1034617"/>
            <a:ext cx="8222801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两个分开的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媒体服务器：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流式服务器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(streaming server)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，支持流式音频和视频的传送。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媒体播放器与媒体服务器的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关系：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客户与服务器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的关系。 </a:t>
            </a: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媒体播放器向媒体服务器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播放器与媒体服务器之间的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交互：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另外的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协议。 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88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6" y="1023809"/>
            <a:ext cx="8143204" cy="308140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379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543512" y="580583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使用媒体服务器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85864" y="1717269"/>
            <a:ext cx="1060876" cy="222779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819691" y="1786258"/>
            <a:ext cx="831470" cy="905490"/>
          </a:xfrm>
          <a:prstGeom prst="rect">
            <a:avLst/>
          </a:prstGeom>
          <a:solidFill>
            <a:srgbClr val="CC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2237417" y="3249415"/>
            <a:ext cx="758806" cy="626657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58" name="Group 83"/>
          <p:cNvGrpSpPr>
            <a:grpSpLocks/>
          </p:cNvGrpSpPr>
          <p:nvPr/>
        </p:nvGrpSpPr>
        <p:grpSpPr bwMode="auto">
          <a:xfrm>
            <a:off x="2577892" y="2412915"/>
            <a:ext cx="1108624" cy="836500"/>
            <a:chOff x="1177" y="2557"/>
            <a:chExt cx="1068" cy="873"/>
          </a:xfrm>
        </p:grpSpPr>
        <p:sp>
          <p:nvSpPr>
            <p:cNvPr id="59" name="Line 60"/>
            <p:cNvSpPr>
              <a:spLocks noChangeShapeType="1"/>
            </p:cNvSpPr>
            <p:nvPr/>
          </p:nvSpPr>
          <p:spPr bwMode="auto">
            <a:xfrm flipH="1">
              <a:off x="1215" y="2557"/>
              <a:ext cx="0" cy="8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7"/>
            <p:cNvSpPr txBox="1">
              <a:spLocks noChangeArrowheads="1"/>
            </p:cNvSpPr>
            <p:nvPr/>
          </p:nvSpPr>
          <p:spPr bwMode="auto">
            <a:xfrm>
              <a:off x="1177" y="2807"/>
              <a:ext cx="43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1" name="Text Box 68"/>
            <p:cNvSpPr txBox="1">
              <a:spLocks noChangeArrowheads="1"/>
            </p:cNvSpPr>
            <p:nvPr/>
          </p:nvSpPr>
          <p:spPr bwMode="auto">
            <a:xfrm>
              <a:off x="1421" y="2826"/>
              <a:ext cx="82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</p:grpSp>
      <p:sp>
        <p:nvSpPr>
          <p:cNvPr id="62" name="Rectangle 69"/>
          <p:cNvSpPr>
            <a:spLocks noChangeArrowheads="1"/>
          </p:cNvSpPr>
          <p:nvPr/>
        </p:nvSpPr>
        <p:spPr bwMode="auto">
          <a:xfrm>
            <a:off x="2237417" y="1926154"/>
            <a:ext cx="758806" cy="625698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grpSp>
        <p:nvGrpSpPr>
          <p:cNvPr id="63" name="Group 79"/>
          <p:cNvGrpSpPr>
            <a:grpSpLocks/>
          </p:cNvGrpSpPr>
          <p:nvPr/>
        </p:nvGrpSpPr>
        <p:grpSpPr bwMode="auto">
          <a:xfrm>
            <a:off x="2994148" y="1727795"/>
            <a:ext cx="2827620" cy="384231"/>
            <a:chOff x="1578" y="1842"/>
            <a:chExt cx="2724" cy="401"/>
          </a:xfrm>
        </p:grpSpPr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1746" y="1842"/>
              <a:ext cx="44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1992" y="1865"/>
              <a:ext cx="1361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rot="-5400000">
              <a:off x="2940" y="832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Group 80"/>
          <p:cNvGrpSpPr>
            <a:grpSpLocks/>
          </p:cNvGrpSpPr>
          <p:nvPr/>
        </p:nvGrpSpPr>
        <p:grpSpPr bwMode="auto">
          <a:xfrm>
            <a:off x="2994148" y="2097658"/>
            <a:ext cx="2884712" cy="383273"/>
            <a:chOff x="1578" y="2228"/>
            <a:chExt cx="2779" cy="400"/>
          </a:xfrm>
        </p:grpSpPr>
        <p:sp>
          <p:nvSpPr>
            <p:cNvPr id="68" name="Text Box 64"/>
            <p:cNvSpPr txBox="1">
              <a:spLocks noChangeArrowheads="1"/>
            </p:cNvSpPr>
            <p:nvPr/>
          </p:nvSpPr>
          <p:spPr bwMode="auto">
            <a:xfrm>
              <a:off x="3923" y="2228"/>
              <a:ext cx="43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69" name="Text Box 66"/>
            <p:cNvSpPr txBox="1">
              <a:spLocks noChangeArrowheads="1"/>
            </p:cNvSpPr>
            <p:nvPr/>
          </p:nvSpPr>
          <p:spPr bwMode="auto">
            <a:xfrm>
              <a:off x="2848" y="2250"/>
              <a:ext cx="132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 rot="5400000" flipH="1">
              <a:off x="2940" y="1195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Group 82"/>
          <p:cNvGrpSpPr>
            <a:grpSpLocks/>
          </p:cNvGrpSpPr>
          <p:nvPr/>
        </p:nvGrpSpPr>
        <p:grpSpPr bwMode="auto">
          <a:xfrm>
            <a:off x="2994148" y="3059661"/>
            <a:ext cx="2827620" cy="385189"/>
            <a:chOff x="1578" y="3232"/>
            <a:chExt cx="2724" cy="402"/>
          </a:xfrm>
        </p:grpSpPr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1696" y="3232"/>
              <a:ext cx="376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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rot="-5400000">
              <a:off x="2940" y="2214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933" y="3256"/>
              <a:ext cx="2096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GET: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视频文件</a:t>
              </a:r>
            </a:p>
          </p:txBody>
        </p:sp>
      </p:grpSp>
      <p:grpSp>
        <p:nvGrpSpPr>
          <p:cNvPr id="75" name="Group 81"/>
          <p:cNvGrpSpPr>
            <a:grpSpLocks/>
          </p:cNvGrpSpPr>
          <p:nvPr/>
        </p:nvGrpSpPr>
        <p:grpSpPr bwMode="auto">
          <a:xfrm>
            <a:off x="2994148" y="3410374"/>
            <a:ext cx="2896132" cy="393814"/>
            <a:chOff x="1578" y="3598"/>
            <a:chExt cx="2790" cy="411"/>
          </a:xfrm>
        </p:grpSpPr>
        <p:sp>
          <p:nvSpPr>
            <p:cNvPr id="76" name="Line 72"/>
            <p:cNvSpPr>
              <a:spLocks noChangeShapeType="1"/>
            </p:cNvSpPr>
            <p:nvPr/>
          </p:nvSpPr>
          <p:spPr bwMode="auto">
            <a:xfrm rot="5400000" flipH="1">
              <a:off x="2940" y="2576"/>
              <a:ext cx="0" cy="27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73"/>
            <p:cNvSpPr txBox="1">
              <a:spLocks noChangeArrowheads="1"/>
            </p:cNvSpPr>
            <p:nvPr/>
          </p:nvSpPr>
          <p:spPr bwMode="auto">
            <a:xfrm>
              <a:off x="3934" y="3598"/>
              <a:ext cx="43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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 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 Box 75"/>
            <p:cNvSpPr txBox="1">
              <a:spLocks noChangeArrowheads="1"/>
            </p:cNvSpPr>
            <p:nvPr/>
          </p:nvSpPr>
          <p:spPr bwMode="auto">
            <a:xfrm>
              <a:off x="2826" y="3631"/>
              <a:ext cx="132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</p:grp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5821768" y="3109518"/>
            <a:ext cx="831470" cy="767511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2236378" y="1100599"/>
            <a:ext cx="855143" cy="36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893393" y="1100599"/>
            <a:ext cx="855143" cy="36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pic>
        <p:nvPicPr>
          <p:cNvPr id="83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497" y="1403888"/>
            <a:ext cx="445685" cy="44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88" y="1523234"/>
            <a:ext cx="331395" cy="4096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6770539" y="2447798"/>
            <a:ext cx="1652558" cy="1220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媒体播放器不是向万维网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而是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向媒体服务器请求音频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88" y="2808481"/>
            <a:ext cx="331395" cy="4096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9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961938"/>
            <a:ext cx="813772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采用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有以下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82625" indent="-3429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网络情况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多变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，接收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端的播放器很难做到始终按规定的速率播放。</a:t>
            </a:r>
          </a:p>
          <a:p>
            <a:pPr marL="682625" indent="-3429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很多单位的防火墙往往阻拦外部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分组的进入，因而使用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传送多媒体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文件时会被防火墙阻拦掉。</a:t>
            </a:r>
          </a:p>
          <a:p>
            <a:pPr marL="682625" indent="-3429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传送流式多媒体文件时，如果在用户端希望能够控制媒体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的播放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，如进行暂停、快进等操作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需要使用另外的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，增加了成本和复杂性。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636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667146" y="573150"/>
            <a:ext cx="3819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下载时使用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，还是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3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509475" y="1800762"/>
            <a:ext cx="8129015" cy="25593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95188" y="2060848"/>
            <a:ext cx="2175566" cy="1680357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82971" y="2408420"/>
            <a:ext cx="916160" cy="1101496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6810" y="2524703"/>
            <a:ext cx="458081" cy="86893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89888" y="1887062"/>
            <a:ext cx="2117516" cy="1854143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76346" y="2177132"/>
            <a:ext cx="801324" cy="14490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5" y="1015932"/>
            <a:ext cx="812901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对流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式存储音频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视频的播放，如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YouTube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Netflix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，都是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采用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来传送。</a:t>
            </a:r>
          </a:p>
        </p:txBody>
      </p:sp>
      <p:sp>
        <p:nvSpPr>
          <p:cNvPr id="10" name="矩形 9"/>
          <p:cNvSpPr/>
          <p:nvPr/>
        </p:nvSpPr>
        <p:spPr>
          <a:xfrm>
            <a:off x="4938433" y="2524703"/>
            <a:ext cx="286458" cy="86765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69428" y="2408420"/>
            <a:ext cx="629703" cy="11014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76346" y="2177132"/>
            <a:ext cx="343245" cy="1449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639196" y="3741205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客户机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454458" y="3741205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万维网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8" name="矩形 17"/>
          <p:cNvSpPr/>
          <p:nvPr/>
        </p:nvSpPr>
        <p:spPr>
          <a:xfrm>
            <a:off x="2877703" y="2524703"/>
            <a:ext cx="458079" cy="86893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立方体 20"/>
          <p:cNvSpPr/>
          <p:nvPr/>
        </p:nvSpPr>
        <p:spPr>
          <a:xfrm>
            <a:off x="3737076" y="2467200"/>
            <a:ext cx="228410" cy="405075"/>
          </a:xfrm>
          <a:prstGeom prst="cube">
            <a:avLst>
              <a:gd name="adj" fmla="val 84966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705371" y="206084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</a:p>
          <a:p>
            <a:pPr algn="ctr"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发送缓存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75551" y="207490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</a:p>
          <a:p>
            <a:pPr algn="ctr"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接收缓存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1675638" y="1887062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视频文件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576956" y="2143907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应用程序缓存</a:t>
            </a:r>
          </a:p>
        </p:txBody>
      </p:sp>
      <p:sp>
        <p:nvSpPr>
          <p:cNvPr id="30" name="立方体 29"/>
          <p:cNvSpPr/>
          <p:nvPr/>
        </p:nvSpPr>
        <p:spPr>
          <a:xfrm>
            <a:off x="4022273" y="2467200"/>
            <a:ext cx="229671" cy="405075"/>
          </a:xfrm>
          <a:prstGeom prst="cube">
            <a:avLst>
              <a:gd name="adj" fmla="val 84966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6732414" y="2269470"/>
            <a:ext cx="16159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等时地从缓存中把帧读出，解压缩，显示在屏幕上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451647" y="2988558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互联网上传送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076377" y="2467200"/>
            <a:ext cx="338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已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发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送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691489" y="2467200"/>
            <a:ext cx="338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待</a:t>
            </a:r>
            <a:endParaRPr lang="en-US" altLang="zh-CN" sz="12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发</a:t>
            </a:r>
            <a:endParaRPr lang="en-US" altLang="zh-CN" sz="12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送</a:t>
            </a:r>
            <a:endParaRPr lang="en-US" altLang="zh-CN" sz="12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141052" y="2524703"/>
            <a:ext cx="338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已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收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到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98778" y="2640987"/>
            <a:ext cx="478924" cy="307777"/>
            <a:chOff x="2398778" y="2640987"/>
            <a:chExt cx="478924" cy="307777"/>
          </a:xfrm>
        </p:grpSpPr>
        <p:sp>
          <p:nvSpPr>
            <p:cNvPr id="29" name="Line 68"/>
            <p:cNvSpPr>
              <a:spLocks noChangeShapeType="1"/>
            </p:cNvSpPr>
            <p:nvPr/>
          </p:nvSpPr>
          <p:spPr bwMode="auto">
            <a:xfrm rot="16200000">
              <a:off x="2677687" y="2729763"/>
              <a:ext cx="0" cy="4000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85"/>
            <p:cNvSpPr txBox="1">
              <a:spLocks noChangeArrowheads="1"/>
            </p:cNvSpPr>
            <p:nvPr/>
          </p:nvSpPr>
          <p:spPr bwMode="auto">
            <a:xfrm>
              <a:off x="2398778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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1205" y="2640987"/>
            <a:ext cx="1535606" cy="307777"/>
            <a:chOff x="3231205" y="2640987"/>
            <a:chExt cx="1535606" cy="307777"/>
          </a:xfrm>
        </p:grpSpPr>
        <p:sp>
          <p:nvSpPr>
            <p:cNvPr id="34" name="Line 68"/>
            <p:cNvSpPr>
              <a:spLocks noChangeShapeType="1"/>
            </p:cNvSpPr>
            <p:nvPr/>
          </p:nvSpPr>
          <p:spPr bwMode="auto">
            <a:xfrm rot="16200000">
              <a:off x="4051297" y="2214264"/>
              <a:ext cx="0" cy="14310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86"/>
            <p:cNvSpPr txBox="1">
              <a:spLocks noChangeArrowheads="1"/>
            </p:cNvSpPr>
            <p:nvPr/>
          </p:nvSpPr>
          <p:spPr bwMode="auto">
            <a:xfrm>
              <a:off x="3231205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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69134" y="2640987"/>
            <a:ext cx="513836" cy="307777"/>
            <a:chOff x="5169134" y="2640987"/>
            <a:chExt cx="513836" cy="307777"/>
          </a:xfrm>
        </p:grpSpPr>
        <p:sp>
          <p:nvSpPr>
            <p:cNvPr id="27" name="Line 68"/>
            <p:cNvSpPr>
              <a:spLocks noChangeShapeType="1"/>
            </p:cNvSpPr>
            <p:nvPr/>
          </p:nvSpPr>
          <p:spPr bwMode="auto">
            <a:xfrm rot="16200000">
              <a:off x="5453931" y="2700738"/>
              <a:ext cx="0" cy="45807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87"/>
            <p:cNvSpPr txBox="1">
              <a:spLocks noChangeArrowheads="1"/>
            </p:cNvSpPr>
            <p:nvPr/>
          </p:nvSpPr>
          <p:spPr bwMode="auto">
            <a:xfrm>
              <a:off x="5169134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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34307" y="2640987"/>
            <a:ext cx="1552639" cy="307777"/>
            <a:chOff x="6534307" y="2640987"/>
            <a:chExt cx="1552639" cy="307777"/>
          </a:xfrm>
        </p:grpSpPr>
        <p:sp>
          <p:nvSpPr>
            <p:cNvPr id="28" name="Line 68"/>
            <p:cNvSpPr>
              <a:spLocks noChangeShapeType="1"/>
            </p:cNvSpPr>
            <p:nvPr/>
          </p:nvSpPr>
          <p:spPr bwMode="auto">
            <a:xfrm rot="16200000">
              <a:off x="7343039" y="2185870"/>
              <a:ext cx="0" cy="148781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88"/>
            <p:cNvSpPr txBox="1">
              <a:spLocks noChangeArrowheads="1"/>
            </p:cNvSpPr>
            <p:nvPr/>
          </p:nvSpPr>
          <p:spPr bwMode="auto">
            <a:xfrm>
              <a:off x="6534307" y="2640987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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0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20" y="3647344"/>
            <a:ext cx="493083" cy="49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16" y="3663275"/>
            <a:ext cx="462928" cy="648102"/>
          </a:xfrm>
          <a:prstGeom prst="rect">
            <a:avLst/>
          </a:prstGeom>
        </p:spPr>
      </p:pic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509475" y="60636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667146" y="573150"/>
            <a:ext cx="3819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下载时使用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，还是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5154" y="4371716"/>
            <a:ext cx="411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流式视频的主要步骤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4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64551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是观看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转播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，应当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首先考虑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若使用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出现网络严重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拥塞时，会产生播放暂停。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传送时，即使因网络拥塞丢失了一些分组，对观看的感觉也会比突然出现暂停要好些。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0636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146" y="573150"/>
            <a:ext cx="3819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下载时使用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，还是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3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253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657609" y="587075"/>
            <a:ext cx="3837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5" y="1032146"/>
            <a:ext cx="812901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(Real-Time Streaming Protocol)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应用层的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多媒体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播放控制协议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，不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传送数据。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以客户服务器方式工作。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使用户在播放从互联网下载的实时数据时能够进行控制，如：暂停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继续、后退、前进等。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又称为“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互联网录像机遥控协议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736635" y="1244645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36635" y="1724766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736635" y="2214760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36635" y="270325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484345" y="1063474"/>
            <a:ext cx="0" cy="225113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1768382" y="1086504"/>
            <a:ext cx="5661539" cy="204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流式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交互式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“尽最大努力交付”的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5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034257"/>
            <a:ext cx="8229084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有状态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记录客户机所处于的状态（初始化状态、播放状态或暂停状态）。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控制分组既可在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上传送，也可在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上传送。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没有定义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视频的压缩方案，也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没有规定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视频在网络中传送时应如何封装在分组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规定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视频流在媒体播放器中应如何缓存。</a:t>
            </a: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253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657609" y="587075"/>
            <a:ext cx="3837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实时流式协议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450593" y="932378"/>
            <a:ext cx="952499" cy="3396372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27387" y="991695"/>
            <a:ext cx="747282" cy="774947"/>
          </a:xfrm>
          <a:prstGeom prst="rect">
            <a:avLst/>
          </a:prstGeom>
          <a:solidFill>
            <a:srgbClr val="CC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万维网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5" name="Rectangle 59"/>
          <p:cNvSpPr>
            <a:spLocks noChangeArrowheads="1"/>
          </p:cNvSpPr>
          <p:nvPr/>
        </p:nvSpPr>
        <p:spPr bwMode="auto">
          <a:xfrm>
            <a:off x="2587404" y="2183773"/>
            <a:ext cx="679912" cy="2025386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播放器</a:t>
            </a:r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2858956" y="1527460"/>
            <a:ext cx="850928" cy="656313"/>
            <a:chOff x="1051" y="1273"/>
            <a:chExt cx="821" cy="686"/>
          </a:xfrm>
        </p:grpSpPr>
        <p:sp>
          <p:nvSpPr>
            <p:cNvPr id="7" name="Line 60"/>
            <p:cNvSpPr>
              <a:spLocks noChangeShapeType="1"/>
            </p:cNvSpPr>
            <p:nvPr/>
          </p:nvSpPr>
          <p:spPr bwMode="auto">
            <a:xfrm flipH="1">
              <a:off x="1117" y="1273"/>
              <a:ext cx="0" cy="68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67"/>
            <p:cNvSpPr txBox="1">
              <a:spLocks noChangeArrowheads="1"/>
            </p:cNvSpPr>
            <p:nvPr/>
          </p:nvSpPr>
          <p:spPr bwMode="auto">
            <a:xfrm>
              <a:off x="1051" y="1439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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9" name="Text Box 68"/>
            <p:cNvSpPr txBox="1">
              <a:spLocks noChangeArrowheads="1"/>
            </p:cNvSpPr>
            <p:nvPr/>
          </p:nvSpPr>
          <p:spPr bwMode="auto">
            <a:xfrm>
              <a:off x="1248" y="1471"/>
              <a:ext cx="62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</p:grpSp>
      <p:sp>
        <p:nvSpPr>
          <p:cNvPr id="10" name="Rectangle 69"/>
          <p:cNvSpPr>
            <a:spLocks noChangeArrowheads="1"/>
          </p:cNvSpPr>
          <p:nvPr/>
        </p:nvSpPr>
        <p:spPr bwMode="auto">
          <a:xfrm>
            <a:off x="2587404" y="1110328"/>
            <a:ext cx="679912" cy="536722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sp>
        <p:nvSpPr>
          <p:cNvPr id="11" name="Rectangle 75"/>
          <p:cNvSpPr>
            <a:spLocks noChangeArrowheads="1"/>
          </p:cNvSpPr>
          <p:nvPr/>
        </p:nvSpPr>
        <p:spPr bwMode="auto">
          <a:xfrm>
            <a:off x="6029460" y="2123499"/>
            <a:ext cx="746245" cy="2204293"/>
          </a:xfrm>
          <a:prstGeom prst="rect">
            <a:avLst/>
          </a:prstGeom>
          <a:solidFill>
            <a:srgbClr val="00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3266280" y="943857"/>
            <a:ext cx="2763180" cy="338680"/>
            <a:chOff x="1444" y="663"/>
            <a:chExt cx="2666" cy="354"/>
          </a:xfrm>
        </p:grpSpPr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1565" y="663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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1792" y="701"/>
              <a:ext cx="104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GET : </a:t>
              </a:r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元文件</a:t>
              </a:r>
            </a:p>
          </p:txBody>
        </p:sp>
        <p:sp>
          <p:nvSpPr>
            <p:cNvPr id="15" name="Line 61"/>
            <p:cNvSpPr>
              <a:spLocks noChangeShapeType="1"/>
            </p:cNvSpPr>
            <p:nvPr/>
          </p:nvSpPr>
          <p:spPr bwMode="auto">
            <a:xfrm rot="-5400000">
              <a:off x="2777" y="-371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92"/>
          <p:cNvGrpSpPr>
            <a:grpSpLocks/>
          </p:cNvGrpSpPr>
          <p:nvPr/>
        </p:nvGrpSpPr>
        <p:grpSpPr bwMode="auto">
          <a:xfrm>
            <a:off x="3266280" y="1208873"/>
            <a:ext cx="2809820" cy="338681"/>
            <a:chOff x="1444" y="940"/>
            <a:chExt cx="2711" cy="354"/>
          </a:xfrm>
        </p:grpSpPr>
        <p:sp>
          <p:nvSpPr>
            <p:cNvPr id="17" name="Text Box 64"/>
            <p:cNvSpPr txBox="1">
              <a:spLocks noChangeArrowheads="1"/>
            </p:cNvSpPr>
            <p:nvPr/>
          </p:nvSpPr>
          <p:spPr bwMode="auto">
            <a:xfrm>
              <a:off x="3742" y="940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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2897" y="973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19" name="Line 62"/>
            <p:cNvSpPr>
              <a:spLocks noChangeShapeType="1"/>
            </p:cNvSpPr>
            <p:nvPr/>
          </p:nvSpPr>
          <p:spPr bwMode="auto">
            <a:xfrm rot="5400000" flipH="1">
              <a:off x="2777" y="-60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Group 97"/>
          <p:cNvGrpSpPr>
            <a:grpSpLocks/>
          </p:cNvGrpSpPr>
          <p:nvPr/>
        </p:nvGrpSpPr>
        <p:grpSpPr bwMode="auto">
          <a:xfrm>
            <a:off x="3266280" y="1989559"/>
            <a:ext cx="2763180" cy="338681"/>
            <a:chOff x="1444" y="1756"/>
            <a:chExt cx="2666" cy="354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1780" y="1797"/>
              <a:ext cx="66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SETUP</a:t>
              </a:r>
            </a:p>
          </p:txBody>
        </p:sp>
        <p:sp>
          <p:nvSpPr>
            <p:cNvPr id="22" name="Text Box 71"/>
            <p:cNvSpPr txBox="1">
              <a:spLocks noChangeArrowheads="1"/>
            </p:cNvSpPr>
            <p:nvPr/>
          </p:nvSpPr>
          <p:spPr bwMode="auto">
            <a:xfrm>
              <a:off x="1565" y="1756"/>
              <a:ext cx="35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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70"/>
            <p:cNvSpPr>
              <a:spLocks noChangeShapeType="1"/>
            </p:cNvSpPr>
            <p:nvPr/>
          </p:nvSpPr>
          <p:spPr bwMode="auto">
            <a:xfrm rot="-5400000">
              <a:off x="2777" y="751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Group 96"/>
          <p:cNvGrpSpPr>
            <a:grpSpLocks/>
          </p:cNvGrpSpPr>
          <p:nvPr/>
        </p:nvGrpSpPr>
        <p:grpSpPr bwMode="auto">
          <a:xfrm>
            <a:off x="3266280" y="2267010"/>
            <a:ext cx="2801528" cy="338681"/>
            <a:chOff x="1444" y="2046"/>
            <a:chExt cx="2703" cy="354"/>
          </a:xfrm>
        </p:grpSpPr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3734" y="2046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 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auto">
            <a:xfrm>
              <a:off x="2823" y="2085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27" name="Line 72"/>
            <p:cNvSpPr>
              <a:spLocks noChangeShapeType="1"/>
            </p:cNvSpPr>
            <p:nvPr/>
          </p:nvSpPr>
          <p:spPr bwMode="auto">
            <a:xfrm rot="5400000" flipH="1">
              <a:off x="2777" y="1020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Group 94"/>
          <p:cNvGrpSpPr>
            <a:grpSpLocks/>
          </p:cNvGrpSpPr>
          <p:nvPr/>
        </p:nvGrpSpPr>
        <p:grpSpPr bwMode="auto">
          <a:xfrm>
            <a:off x="3266280" y="2554029"/>
            <a:ext cx="2763180" cy="338681"/>
            <a:chOff x="1444" y="2346"/>
            <a:chExt cx="2666" cy="354"/>
          </a:xfrm>
        </p:grpSpPr>
        <p:sp>
          <p:nvSpPr>
            <p:cNvPr id="29" name="Text Box 76"/>
            <p:cNvSpPr txBox="1">
              <a:spLocks noChangeArrowheads="1"/>
            </p:cNvSpPr>
            <p:nvPr/>
          </p:nvSpPr>
          <p:spPr bwMode="auto">
            <a:xfrm>
              <a:off x="1797" y="2387"/>
              <a:ext cx="55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PLAY</a:t>
              </a:r>
            </a:p>
          </p:txBody>
        </p:sp>
        <p:sp>
          <p:nvSpPr>
            <p:cNvPr id="30" name="Text Box 78"/>
            <p:cNvSpPr txBox="1">
              <a:spLocks noChangeArrowheads="1"/>
            </p:cNvSpPr>
            <p:nvPr/>
          </p:nvSpPr>
          <p:spPr bwMode="auto">
            <a:xfrm>
              <a:off x="1565" y="2346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 </a:t>
              </a:r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 rot="-5400000">
              <a:off x="2777" y="1324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Group 95"/>
          <p:cNvGrpSpPr>
            <a:grpSpLocks/>
          </p:cNvGrpSpPr>
          <p:nvPr/>
        </p:nvGrpSpPr>
        <p:grpSpPr bwMode="auto">
          <a:xfrm>
            <a:off x="3266280" y="2822872"/>
            <a:ext cx="2809820" cy="338681"/>
            <a:chOff x="1444" y="2627"/>
            <a:chExt cx="2711" cy="354"/>
          </a:xfrm>
        </p:grpSpPr>
        <p:sp>
          <p:nvSpPr>
            <p:cNvPr id="33" name="Text Box 80"/>
            <p:cNvSpPr txBox="1">
              <a:spLocks noChangeArrowheads="1"/>
            </p:cNvSpPr>
            <p:nvPr/>
          </p:nvSpPr>
          <p:spPr bwMode="auto">
            <a:xfrm>
              <a:off x="2826" y="2667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34" name="Text Box 81"/>
            <p:cNvSpPr txBox="1">
              <a:spLocks noChangeArrowheads="1"/>
            </p:cNvSpPr>
            <p:nvPr/>
          </p:nvSpPr>
          <p:spPr bwMode="auto">
            <a:xfrm>
              <a:off x="3742" y="2627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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35" name="Line 79"/>
            <p:cNvSpPr>
              <a:spLocks noChangeShapeType="1"/>
            </p:cNvSpPr>
            <p:nvPr/>
          </p:nvSpPr>
          <p:spPr bwMode="auto">
            <a:xfrm rot="5400000" flipH="1">
              <a:off x="2777" y="1593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91"/>
          <p:cNvGrpSpPr>
            <a:grpSpLocks/>
          </p:cNvGrpSpPr>
          <p:nvPr/>
        </p:nvGrpSpPr>
        <p:grpSpPr bwMode="auto">
          <a:xfrm>
            <a:off x="3266280" y="3852301"/>
            <a:ext cx="2809820" cy="338680"/>
            <a:chOff x="1444" y="3703"/>
            <a:chExt cx="2711" cy="354"/>
          </a:xfrm>
        </p:grpSpPr>
        <p:sp>
          <p:nvSpPr>
            <p:cNvPr id="37" name="Line 84"/>
            <p:cNvSpPr>
              <a:spLocks noChangeShapeType="1"/>
            </p:cNvSpPr>
            <p:nvPr/>
          </p:nvSpPr>
          <p:spPr bwMode="auto">
            <a:xfrm rot="5400000" flipH="1">
              <a:off x="2777" y="2687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85"/>
            <p:cNvSpPr txBox="1">
              <a:spLocks noChangeArrowheads="1"/>
            </p:cNvSpPr>
            <p:nvPr/>
          </p:nvSpPr>
          <p:spPr bwMode="auto">
            <a:xfrm>
              <a:off x="2840" y="3740"/>
              <a:ext cx="97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RESPONSE</a:t>
              </a:r>
            </a:p>
          </p:txBody>
        </p:sp>
        <p:sp>
          <p:nvSpPr>
            <p:cNvPr id="39" name="Text Box 88"/>
            <p:cNvSpPr txBox="1">
              <a:spLocks noChangeArrowheads="1"/>
            </p:cNvSpPr>
            <p:nvPr/>
          </p:nvSpPr>
          <p:spPr bwMode="auto">
            <a:xfrm>
              <a:off x="3742" y="3703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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40" name="Group 99"/>
          <p:cNvGrpSpPr>
            <a:grpSpLocks/>
          </p:cNvGrpSpPr>
          <p:nvPr/>
        </p:nvGrpSpPr>
        <p:grpSpPr bwMode="auto">
          <a:xfrm>
            <a:off x="3250734" y="3551893"/>
            <a:ext cx="2763180" cy="338681"/>
            <a:chOff x="1429" y="3389"/>
            <a:chExt cx="2666" cy="354"/>
          </a:xfrm>
        </p:grpSpPr>
        <p:sp>
          <p:nvSpPr>
            <p:cNvPr id="41" name="Line 83"/>
            <p:cNvSpPr>
              <a:spLocks noChangeShapeType="1"/>
            </p:cNvSpPr>
            <p:nvPr/>
          </p:nvSpPr>
          <p:spPr bwMode="auto">
            <a:xfrm rot="-5400000">
              <a:off x="2762" y="2369"/>
              <a:ext cx="0" cy="26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86"/>
            <p:cNvSpPr txBox="1">
              <a:spLocks noChangeArrowheads="1"/>
            </p:cNvSpPr>
            <p:nvPr/>
          </p:nvSpPr>
          <p:spPr bwMode="auto">
            <a:xfrm>
              <a:off x="1781" y="3423"/>
              <a:ext cx="109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TEARDOWN</a:t>
              </a:r>
            </a:p>
          </p:txBody>
        </p:sp>
        <p:sp>
          <p:nvSpPr>
            <p:cNvPr id="43" name="Text Box 87"/>
            <p:cNvSpPr txBox="1">
              <a:spLocks noChangeArrowheads="1"/>
            </p:cNvSpPr>
            <p:nvPr/>
          </p:nvSpPr>
          <p:spPr bwMode="auto">
            <a:xfrm>
              <a:off x="1565" y="3389"/>
              <a:ext cx="41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  <a:sym typeface="Wingdings 2" pitchFamily="18" charset="2"/>
                </a:rPr>
                <a:t>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412760" y="3196944"/>
            <a:ext cx="2621187" cy="356859"/>
            <a:chOff x="3412760" y="3196944"/>
            <a:chExt cx="2621187" cy="356859"/>
          </a:xfrm>
        </p:grpSpPr>
        <p:sp>
          <p:nvSpPr>
            <p:cNvPr id="45" name="Rectangle 82"/>
            <p:cNvSpPr>
              <a:spLocks noChangeArrowheads="1"/>
            </p:cNvSpPr>
            <p:nvPr/>
          </p:nvSpPr>
          <p:spPr bwMode="auto">
            <a:xfrm>
              <a:off x="3412760" y="3196944"/>
              <a:ext cx="2621187" cy="3568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039856" y="3201158"/>
              <a:ext cx="13083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视频流</a:t>
              </a:r>
            </a:p>
          </p:txBody>
        </p:sp>
      </p:grpSp>
      <p:pic>
        <p:nvPicPr>
          <p:cNvPr id="4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0" y="702459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92" y="775063"/>
            <a:ext cx="333054" cy="3792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50593" y="4406228"/>
            <a:ext cx="4453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RTSP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媒体服务器的工作过程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92" y="1933858"/>
            <a:ext cx="333054" cy="379281"/>
          </a:xfrm>
          <a:prstGeom prst="rect">
            <a:avLst/>
          </a:prstGeom>
        </p:spPr>
      </p:pic>
      <p:sp>
        <p:nvSpPr>
          <p:cNvPr id="49" name="灯片编号占位符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92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8184" y="973113"/>
            <a:ext cx="812030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向万维网服务器请求音频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万维网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服务器从浏览器发送携带有元文件的响应。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浏览器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把收到的元文件传送给媒体播放器。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客户与媒体服务器的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服务器建立连接。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服务器发送响应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RESPONSE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客户发送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PLAY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开始下载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视频文件。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服务器发送响应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RESPONSE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客户发送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TEARDOWN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报文断开连接。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服务器发送响应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RESPONSE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88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372785" y="575616"/>
            <a:ext cx="4406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RTSP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的媒体服务器的工作过程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6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639730" y="1703495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648619" y="1798427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交互式音频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29135" y="3806714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29135" y="3205886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629135" y="260200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629135" y="1977174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629135" y="76687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629135" y="1373295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637198" y="695432"/>
            <a:ext cx="0" cy="3647968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700573" y="512870"/>
            <a:ext cx="547211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  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电话概述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	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电话所需要的几种应用协议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8.3.4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实时运输控制协议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          H.323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8.3.6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会话发起协议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1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1042281"/>
            <a:ext cx="812901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是在互联网上传送多媒体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个英文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同义词：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VoIP (Voice over IP) </a:t>
            </a: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Internet Telephony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VON (Voice On the Net)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11896" y="61545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07279" y="589988"/>
            <a:ext cx="2738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8.3.1  IP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电话概述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56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985582"/>
            <a:ext cx="81290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狭义的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网络上打电话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广义的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不仅仅是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电话通信，而且还可以是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上进行交互式多媒体实时通信（包括话音、视像等），甚至还包括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即时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传信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IM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(Instant Messaging)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9475" y="62129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59551" y="588086"/>
            <a:ext cx="32111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狭义的和广义的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88261" y="2884785"/>
            <a:ext cx="5739854" cy="1025365"/>
            <a:chOff x="502922" y="2655526"/>
            <a:chExt cx="6903483" cy="1124987"/>
          </a:xfrm>
        </p:grpSpPr>
        <p:sp>
          <p:nvSpPr>
            <p:cNvPr id="9" name="对角圆角矩形 8"/>
            <p:cNvSpPr/>
            <p:nvPr/>
          </p:nvSpPr>
          <p:spPr>
            <a:xfrm>
              <a:off x="502922" y="2655526"/>
              <a:ext cx="6903483" cy="1124987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29487" y="2766521"/>
              <a:ext cx="6576918" cy="889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电话可看成是一个正在演进的多媒体服务平台，是话音、视像、数据综合的基础结构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3" y="984778"/>
            <a:ext cx="8129017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公用电话网与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接口设备。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电话呼叫阶段和呼叫释放阶段进行电话信令的转换。</a:t>
            </a: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通话期间进行话音编码的转换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到固定电话用户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打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（仅需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经过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网关一次），以及固定电话用户之间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打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（需要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经过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网关两次）。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2049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51100" y="587281"/>
            <a:ext cx="1851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4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AutoShape 5"/>
          <p:cNvSpPr>
            <a:spLocks noChangeArrowheads="1"/>
          </p:cNvSpPr>
          <p:nvPr/>
        </p:nvSpPr>
        <p:spPr bwMode="auto">
          <a:xfrm>
            <a:off x="517853" y="619425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" name="矩形 495"/>
          <p:cNvSpPr/>
          <p:nvPr/>
        </p:nvSpPr>
        <p:spPr>
          <a:xfrm>
            <a:off x="637984" y="570113"/>
            <a:ext cx="3414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电话网关的几种连接方法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7852" y="968897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83" name="Group 297"/>
          <p:cNvGrpSpPr>
            <a:grpSpLocks/>
          </p:cNvGrpSpPr>
          <p:nvPr/>
        </p:nvGrpSpPr>
        <p:grpSpPr bwMode="auto">
          <a:xfrm>
            <a:off x="4105207" y="1670269"/>
            <a:ext cx="2329703" cy="2426508"/>
            <a:chOff x="1620" y="1322"/>
            <a:chExt cx="2506" cy="2487"/>
          </a:xfrm>
        </p:grpSpPr>
        <p:sp>
          <p:nvSpPr>
            <p:cNvPr id="484" name="Line 84"/>
            <p:cNvSpPr>
              <a:spLocks noChangeShapeType="1"/>
            </p:cNvSpPr>
            <p:nvPr/>
          </p:nvSpPr>
          <p:spPr bwMode="auto">
            <a:xfrm>
              <a:off x="1620" y="1322"/>
              <a:ext cx="0" cy="24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5" name="Line 85"/>
            <p:cNvSpPr>
              <a:spLocks noChangeShapeType="1"/>
            </p:cNvSpPr>
            <p:nvPr/>
          </p:nvSpPr>
          <p:spPr bwMode="auto">
            <a:xfrm>
              <a:off x="4126" y="1322"/>
              <a:ext cx="0" cy="24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6" name="Line 86"/>
            <p:cNvSpPr>
              <a:spLocks noChangeShapeType="1"/>
            </p:cNvSpPr>
            <p:nvPr/>
          </p:nvSpPr>
          <p:spPr bwMode="auto">
            <a:xfrm>
              <a:off x="1620" y="3657"/>
              <a:ext cx="250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7" name="Text Box 87"/>
            <p:cNvSpPr txBox="1">
              <a:spLocks noChangeArrowheads="1"/>
            </p:cNvSpPr>
            <p:nvPr/>
          </p:nvSpPr>
          <p:spPr bwMode="auto">
            <a:xfrm>
              <a:off x="2444" y="3486"/>
              <a:ext cx="861" cy="323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分组交换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61354" y="3810204"/>
            <a:ext cx="5651027" cy="287475"/>
            <a:chOff x="1601521" y="3912141"/>
            <a:chExt cx="5651027" cy="287475"/>
          </a:xfrm>
        </p:grpSpPr>
        <p:grpSp>
          <p:nvGrpSpPr>
            <p:cNvPr id="9" name="组合 8"/>
            <p:cNvGrpSpPr/>
            <p:nvPr/>
          </p:nvGrpSpPr>
          <p:grpSpPr>
            <a:xfrm>
              <a:off x="1601521" y="3912141"/>
              <a:ext cx="1643853" cy="277177"/>
              <a:chOff x="1601521" y="3912141"/>
              <a:chExt cx="1643853" cy="277177"/>
            </a:xfrm>
          </p:grpSpPr>
          <p:sp>
            <p:nvSpPr>
              <p:cNvPr id="493" name="Line 88"/>
              <p:cNvSpPr>
                <a:spLocks noChangeShapeType="1"/>
              </p:cNvSpPr>
              <p:nvPr/>
            </p:nvSpPr>
            <p:spPr bwMode="auto">
              <a:xfrm flipV="1">
                <a:off x="1601521" y="4048583"/>
                <a:ext cx="1643853" cy="1244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4" name="Text Box 89"/>
              <p:cNvSpPr txBox="1">
                <a:spLocks noChangeArrowheads="1"/>
              </p:cNvSpPr>
              <p:nvPr/>
            </p:nvSpPr>
            <p:spPr bwMode="auto">
              <a:xfrm>
                <a:off x="2086599" y="3912141"/>
                <a:ext cx="800429" cy="277177"/>
              </a:xfrm>
              <a:prstGeom prst="rect">
                <a:avLst/>
              </a:prstGeom>
              <a:solidFill>
                <a:srgbClr val="C5E5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电路交换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575076" y="3922439"/>
              <a:ext cx="1677472" cy="277177"/>
              <a:chOff x="5575076" y="3922439"/>
              <a:chExt cx="1677472" cy="277177"/>
            </a:xfrm>
          </p:grpSpPr>
          <p:sp>
            <p:nvSpPr>
              <p:cNvPr id="491" name="Line 68"/>
              <p:cNvSpPr>
                <a:spLocks noChangeShapeType="1"/>
              </p:cNvSpPr>
              <p:nvPr/>
            </p:nvSpPr>
            <p:spPr bwMode="auto">
              <a:xfrm>
                <a:off x="5575076" y="4048585"/>
                <a:ext cx="1677472" cy="2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2" name="Text Box 90"/>
              <p:cNvSpPr txBox="1">
                <a:spLocks noChangeArrowheads="1"/>
              </p:cNvSpPr>
              <p:nvPr/>
            </p:nvSpPr>
            <p:spPr bwMode="auto">
              <a:xfrm>
                <a:off x="5964285" y="3922439"/>
                <a:ext cx="800429" cy="277177"/>
              </a:xfrm>
              <a:prstGeom prst="rect">
                <a:avLst/>
              </a:prstGeom>
              <a:solidFill>
                <a:srgbClr val="C5E5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电路交换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2382011" y="2672913"/>
            <a:ext cx="5702560" cy="1102615"/>
            <a:chOff x="1522178" y="2844520"/>
            <a:chExt cx="5702560" cy="1102615"/>
          </a:xfrm>
        </p:grpSpPr>
        <p:sp>
          <p:nvSpPr>
            <p:cNvPr id="167" name="Line 69"/>
            <p:cNvSpPr>
              <a:spLocks noChangeShapeType="1"/>
            </p:cNvSpPr>
            <p:nvPr/>
          </p:nvSpPr>
          <p:spPr bwMode="auto">
            <a:xfrm flipV="1">
              <a:off x="1928060" y="3675105"/>
              <a:ext cx="49634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8" name="Group 17"/>
            <p:cNvGrpSpPr>
              <a:grpSpLocks/>
            </p:cNvGrpSpPr>
            <p:nvPr/>
          </p:nvGrpSpPr>
          <p:grpSpPr bwMode="auto">
            <a:xfrm>
              <a:off x="5658605" y="3296818"/>
              <a:ext cx="946662" cy="617940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460" name="Oval 18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1" name="Oval 19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2" name="Oval 20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3" name="Oval 21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4" name="Oval 22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5" name="Oval 23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6" name="Oval 24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7" name="Oval 25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8" name="Oval 26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pic>
          <p:nvPicPr>
            <p:cNvPr id="469" name="图片 4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6152" y="3462062"/>
              <a:ext cx="498586" cy="438755"/>
            </a:xfrm>
            <a:prstGeom prst="rect">
              <a:avLst/>
            </a:prstGeom>
          </p:spPr>
        </p:pic>
        <p:pic>
          <p:nvPicPr>
            <p:cNvPr id="470" name="Picture 2" descr="C:\Users\Administrator\Desktop\TIM图片2018072711202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628" y="3569595"/>
              <a:ext cx="620497" cy="30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" name="Picture 2" descr="C:\Users\Administrator\Desktop\TIM图片2018072711202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571" y="3546345"/>
              <a:ext cx="620497" cy="30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2" name="Group 17"/>
            <p:cNvGrpSpPr>
              <a:grpSpLocks/>
            </p:cNvGrpSpPr>
            <p:nvPr/>
          </p:nvGrpSpPr>
          <p:grpSpPr bwMode="auto">
            <a:xfrm>
              <a:off x="2247581" y="3298666"/>
              <a:ext cx="946662" cy="617940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473" name="Oval 18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4" name="Oval 19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5" name="Oval 20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6" name="Oval 21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7" name="Oval 22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8" name="Oval 23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9" name="Oval 24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0" name="Oval 25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1" name="Oval 26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pic>
          <p:nvPicPr>
            <p:cNvPr id="482" name="图片 4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178" y="3467817"/>
              <a:ext cx="498586" cy="438755"/>
            </a:xfrm>
            <a:prstGeom prst="rect">
              <a:avLst/>
            </a:prstGeom>
          </p:spPr>
        </p:pic>
        <p:grpSp>
          <p:nvGrpSpPr>
            <p:cNvPr id="369" name="Group 107"/>
            <p:cNvGrpSpPr>
              <a:grpSpLocks/>
            </p:cNvGrpSpPr>
            <p:nvPr/>
          </p:nvGrpSpPr>
          <p:grpSpPr bwMode="auto">
            <a:xfrm>
              <a:off x="3823340" y="3403075"/>
              <a:ext cx="1063520" cy="544060"/>
              <a:chOff x="2248" y="820"/>
              <a:chExt cx="2248" cy="883"/>
            </a:xfrm>
          </p:grpSpPr>
          <p:grpSp>
            <p:nvGrpSpPr>
              <p:cNvPr id="370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400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405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415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417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421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425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6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7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8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429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422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23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24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418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19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20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6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406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409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0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1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2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14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07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08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01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2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3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4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71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385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396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7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8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9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386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388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89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0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1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2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3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4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95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87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72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373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4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5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6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7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8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9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0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1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2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3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4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69" name="Text Box 72"/>
            <p:cNvSpPr txBox="1">
              <a:spLocks noChangeArrowheads="1"/>
            </p:cNvSpPr>
            <p:nvPr/>
          </p:nvSpPr>
          <p:spPr bwMode="auto">
            <a:xfrm>
              <a:off x="2260875" y="3471727"/>
              <a:ext cx="953821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公用电话网</a:t>
              </a:r>
            </a:p>
          </p:txBody>
        </p:sp>
        <p:sp>
          <p:nvSpPr>
            <p:cNvPr id="170" name="Text Box 73"/>
            <p:cNvSpPr txBox="1">
              <a:spLocks noChangeArrowheads="1"/>
            </p:cNvSpPr>
            <p:nvPr/>
          </p:nvSpPr>
          <p:spPr bwMode="auto">
            <a:xfrm>
              <a:off x="3202613" y="3215762"/>
              <a:ext cx="691215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网关</a:t>
              </a:r>
            </a:p>
          </p:txBody>
        </p:sp>
        <p:sp>
          <p:nvSpPr>
            <p:cNvPr id="174" name="Text Box 77"/>
            <p:cNvSpPr txBox="1">
              <a:spLocks noChangeArrowheads="1"/>
            </p:cNvSpPr>
            <p:nvPr/>
          </p:nvSpPr>
          <p:spPr bwMode="auto">
            <a:xfrm>
              <a:off x="5674549" y="3476017"/>
              <a:ext cx="953821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公用电话网</a:t>
              </a:r>
            </a:p>
          </p:txBody>
        </p:sp>
        <p:sp>
          <p:nvSpPr>
            <p:cNvPr id="175" name="Text Box 91"/>
            <p:cNvSpPr txBox="1">
              <a:spLocks noChangeArrowheads="1"/>
            </p:cNvSpPr>
            <p:nvPr/>
          </p:nvSpPr>
          <p:spPr bwMode="auto">
            <a:xfrm>
              <a:off x="4879695" y="3219195"/>
              <a:ext cx="691215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网关</a:t>
              </a:r>
            </a:p>
          </p:txBody>
        </p:sp>
        <p:sp>
          <p:nvSpPr>
            <p:cNvPr id="179" name="Text Box 292"/>
            <p:cNvSpPr txBox="1">
              <a:spLocks noChangeArrowheads="1"/>
            </p:cNvSpPr>
            <p:nvPr/>
          </p:nvSpPr>
          <p:spPr bwMode="auto">
            <a:xfrm>
              <a:off x="4015124" y="3532654"/>
              <a:ext cx="646107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互联</a:t>
              </a: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300"/>
            <p:cNvSpPr txBox="1">
              <a:spLocks noChangeArrowheads="1"/>
            </p:cNvSpPr>
            <p:nvPr/>
          </p:nvSpPr>
          <p:spPr bwMode="auto">
            <a:xfrm>
              <a:off x="3194243" y="2844520"/>
              <a:ext cx="2441260" cy="338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固定电话机到固定电话机</a:t>
              </a:r>
            </a:p>
          </p:txBody>
        </p:sp>
        <p:sp>
          <p:nvSpPr>
            <p:cNvPr id="181" name="Line 305"/>
            <p:cNvSpPr>
              <a:spLocks noChangeShapeType="1"/>
            </p:cNvSpPr>
            <p:nvPr/>
          </p:nvSpPr>
          <p:spPr bwMode="auto">
            <a:xfrm flipH="1">
              <a:off x="1928059" y="3079558"/>
              <a:ext cx="1266183" cy="366032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306"/>
            <p:cNvSpPr>
              <a:spLocks noChangeShapeType="1"/>
            </p:cNvSpPr>
            <p:nvPr/>
          </p:nvSpPr>
          <p:spPr bwMode="auto">
            <a:xfrm>
              <a:off x="5597388" y="3079557"/>
              <a:ext cx="1194624" cy="37712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5" name="组合 444"/>
          <p:cNvGrpSpPr/>
          <p:nvPr/>
        </p:nvGrpSpPr>
        <p:grpSpPr>
          <a:xfrm>
            <a:off x="959398" y="1179823"/>
            <a:ext cx="2354471" cy="922983"/>
            <a:chOff x="1936602" y="1085255"/>
            <a:chExt cx="2354471" cy="922983"/>
          </a:xfrm>
        </p:grpSpPr>
        <p:sp>
          <p:nvSpPr>
            <p:cNvPr id="19" name="Line 70"/>
            <p:cNvSpPr>
              <a:spLocks noChangeShapeType="1"/>
            </p:cNvSpPr>
            <p:nvPr/>
          </p:nvSpPr>
          <p:spPr bwMode="auto">
            <a:xfrm>
              <a:off x="2452624" y="1755021"/>
              <a:ext cx="15701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5" name="Group 107"/>
            <p:cNvGrpSpPr>
              <a:grpSpLocks/>
            </p:cNvGrpSpPr>
            <p:nvPr/>
          </p:nvGrpSpPr>
          <p:grpSpPr bwMode="auto">
            <a:xfrm>
              <a:off x="2703833" y="1464178"/>
              <a:ext cx="1063520" cy="544060"/>
              <a:chOff x="2248" y="820"/>
              <a:chExt cx="2248" cy="883"/>
            </a:xfrm>
          </p:grpSpPr>
          <p:grpSp>
            <p:nvGrpSpPr>
              <p:cNvPr id="246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276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281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291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293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297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301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2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3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4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05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298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299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300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294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295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296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292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282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285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6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7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8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89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290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283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84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77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8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9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0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47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261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272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3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4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5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62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264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5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6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7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8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69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0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71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63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48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249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0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1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2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3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4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5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6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7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8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9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0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2" name="Freeform 98"/>
            <p:cNvSpPr>
              <a:spLocks/>
            </p:cNvSpPr>
            <p:nvPr/>
          </p:nvSpPr>
          <p:spPr bwMode="auto">
            <a:xfrm>
              <a:off x="2130035" y="163488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06"/>
            <p:cNvSpPr>
              <a:spLocks/>
            </p:cNvSpPr>
            <p:nvPr/>
          </p:nvSpPr>
          <p:spPr bwMode="auto">
            <a:xfrm>
              <a:off x="3901948" y="1645179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168"/>
            <p:cNvSpPr txBox="1">
              <a:spLocks noChangeArrowheads="1"/>
            </p:cNvSpPr>
            <p:nvPr/>
          </p:nvSpPr>
          <p:spPr bwMode="auto">
            <a:xfrm>
              <a:off x="2887700" y="1559365"/>
              <a:ext cx="646107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互联网</a:t>
              </a:r>
            </a:p>
          </p:txBody>
        </p:sp>
        <p:sp>
          <p:nvSpPr>
            <p:cNvPr id="28" name="Text Box 298"/>
            <p:cNvSpPr txBox="1">
              <a:spLocks noChangeArrowheads="1"/>
            </p:cNvSpPr>
            <p:nvPr/>
          </p:nvSpPr>
          <p:spPr bwMode="auto">
            <a:xfrm>
              <a:off x="2715270" y="1085255"/>
              <a:ext cx="10567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PC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到 </a:t>
              </a:r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PC</a:t>
              </a:r>
            </a:p>
          </p:txBody>
        </p:sp>
        <p:sp>
          <p:nvSpPr>
            <p:cNvPr id="29" name="Line 301"/>
            <p:cNvSpPr>
              <a:spLocks noChangeShapeType="1"/>
            </p:cNvSpPr>
            <p:nvPr/>
          </p:nvSpPr>
          <p:spPr bwMode="auto">
            <a:xfrm flipH="1">
              <a:off x="2375642" y="1328526"/>
              <a:ext cx="413514" cy="17816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02"/>
            <p:cNvSpPr>
              <a:spLocks noChangeShapeType="1"/>
            </p:cNvSpPr>
            <p:nvPr/>
          </p:nvSpPr>
          <p:spPr bwMode="auto">
            <a:xfrm>
              <a:off x="3675572" y="1328526"/>
              <a:ext cx="418852" cy="17816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3" name="Picture 200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007" y="1522035"/>
              <a:ext cx="349924" cy="34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4" name="Picture 200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149" y="1520886"/>
              <a:ext cx="349924" cy="34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 Box 97"/>
            <p:cNvSpPr txBox="1">
              <a:spLocks noChangeArrowheads="1"/>
            </p:cNvSpPr>
            <p:nvPr/>
          </p:nvSpPr>
          <p:spPr bwMode="auto">
            <a:xfrm rot="20287477">
              <a:off x="1936602" y="1350301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24" name="Text Box 105"/>
            <p:cNvSpPr txBox="1">
              <a:spLocks noChangeArrowheads="1"/>
            </p:cNvSpPr>
            <p:nvPr/>
          </p:nvSpPr>
          <p:spPr bwMode="auto">
            <a:xfrm rot="20287477">
              <a:off x="3704508" y="1360598"/>
              <a:ext cx="3642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47654" y="1153615"/>
            <a:ext cx="4054155" cy="1047784"/>
            <a:chOff x="3198393" y="1684751"/>
            <a:chExt cx="4054155" cy="1047784"/>
          </a:xfrm>
        </p:grpSpPr>
        <p:sp>
          <p:nvSpPr>
            <p:cNvPr id="92" name="Line 78"/>
            <p:cNvSpPr>
              <a:spLocks noChangeShapeType="1"/>
            </p:cNvSpPr>
            <p:nvPr/>
          </p:nvSpPr>
          <p:spPr bwMode="auto">
            <a:xfrm>
              <a:off x="3616327" y="2466512"/>
              <a:ext cx="3289101" cy="5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9" name="Group 17"/>
            <p:cNvGrpSpPr>
              <a:grpSpLocks/>
            </p:cNvGrpSpPr>
            <p:nvPr/>
          </p:nvGrpSpPr>
          <p:grpSpPr bwMode="auto">
            <a:xfrm>
              <a:off x="5671136" y="2108327"/>
              <a:ext cx="946662" cy="617940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450" name="Oval 18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" name="Oval 19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" name="Oval 20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3" name="Oval 21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4" name="Oval 22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5" name="Oval 23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6" name="Oval 24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7" name="Oval 25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8" name="Oval 26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368AD6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306" name="Group 107"/>
            <p:cNvGrpSpPr>
              <a:grpSpLocks/>
            </p:cNvGrpSpPr>
            <p:nvPr/>
          </p:nvGrpSpPr>
          <p:grpSpPr bwMode="auto">
            <a:xfrm>
              <a:off x="3840372" y="2188475"/>
              <a:ext cx="1063520" cy="544060"/>
              <a:chOff x="2248" y="820"/>
              <a:chExt cx="2248" cy="883"/>
            </a:xfrm>
          </p:grpSpPr>
          <p:grpSp>
            <p:nvGrpSpPr>
              <p:cNvPr id="307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337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342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352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354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358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362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3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4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5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366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 b="1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359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360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361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 b="1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355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356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357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 b="1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353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343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346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47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48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49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50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351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 b="1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344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45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38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9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0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1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08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322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333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4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5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6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323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325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6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7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8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29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0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1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2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 b="1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24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09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310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1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2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3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4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5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6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7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8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9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0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1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5" name="Text Box 81"/>
            <p:cNvSpPr txBox="1">
              <a:spLocks noChangeArrowheads="1"/>
            </p:cNvSpPr>
            <p:nvPr/>
          </p:nvSpPr>
          <p:spPr bwMode="auto">
            <a:xfrm>
              <a:off x="5675502" y="2266566"/>
              <a:ext cx="953821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公用电话网</a:t>
              </a:r>
            </a:p>
          </p:txBody>
        </p:sp>
        <p:sp>
          <p:nvSpPr>
            <p:cNvPr id="96" name="Text Box 82"/>
            <p:cNvSpPr txBox="1">
              <a:spLocks noChangeArrowheads="1"/>
            </p:cNvSpPr>
            <p:nvPr/>
          </p:nvSpPr>
          <p:spPr bwMode="auto">
            <a:xfrm>
              <a:off x="4896677" y="2012318"/>
              <a:ext cx="691215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网关</a:t>
              </a:r>
            </a:p>
          </p:txBody>
        </p:sp>
        <p:sp>
          <p:nvSpPr>
            <p:cNvPr id="102" name="Text Box 291"/>
            <p:cNvSpPr txBox="1">
              <a:spLocks noChangeArrowheads="1"/>
            </p:cNvSpPr>
            <p:nvPr/>
          </p:nvSpPr>
          <p:spPr bwMode="auto">
            <a:xfrm>
              <a:off x="4029092" y="2304324"/>
              <a:ext cx="646107" cy="277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互联</a:t>
              </a: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99"/>
            <p:cNvSpPr txBox="1">
              <a:spLocks noChangeArrowheads="1"/>
            </p:cNvSpPr>
            <p:nvPr/>
          </p:nvSpPr>
          <p:spPr bwMode="auto">
            <a:xfrm>
              <a:off x="4421767" y="1684751"/>
              <a:ext cx="1739375" cy="338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PC 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到固定电话机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flipH="1">
              <a:off x="3675572" y="1929062"/>
              <a:ext cx="820038" cy="276665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304"/>
            <p:cNvSpPr>
              <a:spLocks noChangeShapeType="1"/>
            </p:cNvSpPr>
            <p:nvPr/>
          </p:nvSpPr>
          <p:spPr bwMode="auto">
            <a:xfrm>
              <a:off x="6078400" y="1907189"/>
              <a:ext cx="713612" cy="355087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7" name="Freeform 98"/>
            <p:cNvSpPr>
              <a:spLocks/>
            </p:cNvSpPr>
            <p:nvPr/>
          </p:nvSpPr>
          <p:spPr bwMode="auto">
            <a:xfrm>
              <a:off x="3391826" y="2338713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8" name="Picture 200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0798" y="2225866"/>
              <a:ext cx="349924" cy="34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图片 4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962" y="2231900"/>
              <a:ext cx="498586" cy="438755"/>
            </a:xfrm>
            <a:prstGeom prst="rect">
              <a:avLst/>
            </a:prstGeom>
          </p:spPr>
        </p:pic>
        <p:pic>
          <p:nvPicPr>
            <p:cNvPr id="367" name="Picture 2" descr="C:\Users\Administrator\Desktop\TIM图片2018072711202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001" y="2333613"/>
              <a:ext cx="620497" cy="300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6" name="Text Box 97"/>
            <p:cNvSpPr txBox="1">
              <a:spLocks noChangeArrowheads="1"/>
            </p:cNvSpPr>
            <p:nvPr/>
          </p:nvSpPr>
          <p:spPr bwMode="auto">
            <a:xfrm rot="20287477">
              <a:off x="3198393" y="2054132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0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509474" y="988118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影响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电话通话质量的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个主要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因素：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双方端到端的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时延抖动；</a:t>
            </a: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丢失率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但这两个因素是不确定的，取决于当时网络上的通信量。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经验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证明：在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电话交谈中，端到端的时延不应超过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250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ms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，否则交谈者就能感到不自然。 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09475" y="61512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72317" y="581912"/>
            <a:ext cx="2621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电话的通话质量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7853" y="61946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35844" y="569638"/>
            <a:ext cx="3671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造成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时延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因素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7854" y="939361"/>
            <a:ext cx="813385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信号进行模数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要经受时延。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比特流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装配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成话音分组的时延。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需要时间，此时间等于话音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分组长度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与通信线路的数据率之比。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在互联网中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存储转发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分组在接收端缓存中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暂存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所引起的时延。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还原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成模拟话音信号的时延。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信号在通信线路上的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时延。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终端设备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的硬件和操作系统产生的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时延。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46469" y="1245326"/>
            <a:ext cx="3344092" cy="2270038"/>
            <a:chOff x="4946469" y="1245326"/>
            <a:chExt cx="3344092" cy="2270038"/>
          </a:xfrm>
        </p:grpSpPr>
        <p:sp>
          <p:nvSpPr>
            <p:cNvPr id="3" name="矩形 2"/>
            <p:cNvSpPr/>
            <p:nvPr/>
          </p:nvSpPr>
          <p:spPr>
            <a:xfrm>
              <a:off x="6461760" y="2422757"/>
              <a:ext cx="1828801" cy="10926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的时延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取决于话音编码的方法。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946469" y="1245326"/>
              <a:ext cx="1497874" cy="1367245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946469" y="1551291"/>
              <a:ext cx="1497874" cy="1367245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042268" y="3224501"/>
              <a:ext cx="1402075" cy="238609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45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5145" y="999995"/>
            <a:ext cx="805371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许多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用户开始利用互联网传送音频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视频信息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许多情况下，这种音频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视频常称为多媒体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多媒体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上相互关联的文本、图形、图像、声音、动画和活动图像等所形成的复合数据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5144" y="612119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47285" y="569848"/>
            <a:ext cx="14494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7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17853" y="61886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635844" y="569033"/>
            <a:ext cx="4543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低速率话音编码的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ITU-T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标准 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7851" y="938873"/>
            <a:ext cx="8133859" cy="17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6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G.729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速率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的共轭结构代数码激励线性预测声码器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CS-ACELP (Conjugate-Structure Algebraic-Code-Excited Linear Prediction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声码器。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6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G.723.1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速率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5.3/6.3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的线性预测编码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LPC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(Linear Prediction Coding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声码器。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5041" y="2710754"/>
            <a:ext cx="7812000" cy="1617446"/>
            <a:chOff x="665041" y="2710754"/>
            <a:chExt cx="7812000" cy="1617446"/>
          </a:xfrm>
        </p:grpSpPr>
        <p:sp>
          <p:nvSpPr>
            <p:cNvPr id="5" name="矩形 7"/>
            <p:cNvSpPr>
              <a:spLocks noChangeArrowheads="1"/>
            </p:cNvSpPr>
            <p:nvPr/>
          </p:nvSpPr>
          <p:spPr bwMode="auto">
            <a:xfrm>
              <a:off x="2684662" y="2710754"/>
              <a:ext cx="39212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G.729 </a:t>
              </a:r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和 </a:t>
              </a:r>
              <a:r>
                <a:rPr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G.723.1 </a:t>
              </a:r>
              <a:r>
                <a:rPr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的主要性能</a:t>
              </a:r>
              <a:r>
                <a:rPr lang="zh-CN" altLang="en-US" sz="1600" b="1" dirty="0" smtClean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比较</a:t>
              </a:r>
              <a:endPara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graphicFrame>
          <p:nvGraphicFramePr>
            <p:cNvPr id="7" name="Group 17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21154304"/>
                </p:ext>
              </p:extLst>
            </p:nvPr>
          </p:nvGraphicFramePr>
          <p:xfrm>
            <a:off x="665041" y="3024544"/>
            <a:ext cx="7812000" cy="1303656"/>
          </p:xfrm>
          <a:graphic>
            <a:graphicData uri="http://schemas.openxmlformats.org/drawingml/2006/table">
              <a:tbl>
                <a:tblPr/>
                <a:tblGrid>
                  <a:gridCol w="133200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="" xmlns:a16="http://schemas.microsoft.com/office/drawing/2014/main" val="20002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="" xmlns:a16="http://schemas.microsoft.com/office/drawing/2014/main" val="20003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="" xmlns:a16="http://schemas.microsoft.com/office/drawing/2014/main" val="20004"/>
                      </a:ext>
                    </a:extLst>
                  </a:gridCol>
                  <a:gridCol w="1296000">
                    <a:extLst>
                      <a:ext uri="{9D8B030D-6E8A-4147-A177-3AD203B41FA5}">
                        <a16:colId xmlns="" xmlns:a16="http://schemas.microsoft.com/office/drawing/2014/main" val="20005"/>
                      </a:ext>
                    </a:extLst>
                  </a:gridCol>
                </a:tblGrid>
                <a:tr h="460295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标准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比特率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</a:t>
                        </a:r>
                        <a:r>
                          <a:rPr kumimoji="0" lang="en-US" altLang="zh-CN" sz="14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kbit</a:t>
                        </a:r>
                        <a:r>
                          <a:rPr kumimoji="0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/s</a:t>
                        </a: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帧大小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</a:t>
                        </a:r>
                        <a:r>
                          <a:rPr kumimoji="0" lang="en-US" altLang="zh-CN" sz="14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ms</a:t>
                        </a: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处理时延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</a:t>
                        </a:r>
                        <a:r>
                          <a:rPr kumimoji="0" lang="en-US" altLang="zh-CN" sz="14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ms</a:t>
                        </a: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帧长</a:t>
                        </a: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（字节）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数字信号处理</a:t>
                        </a:r>
                        <a:endPara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 </a:t>
                        </a:r>
                        <a:r>
                          <a:rPr kumimoji="0" lang="en-US" altLang="zh-CN" sz="14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MIPS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458012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G.729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8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10</a:t>
                        </a:r>
                        <a:endPara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20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CECFF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37015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G.723.1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5.3/6.3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30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30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20/24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微软雅黑" pitchFamily="34" charset="-122"/>
                            <a:ea typeface="微软雅黑" pitchFamily="34" charset="-122"/>
                          </a:rPr>
                          <a:t>16</a:t>
                        </a:r>
                        <a:endParaRPr kumimoji="0" lang="zh-CN" alt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66FFCC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17853" y="61896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矩形 4"/>
          <p:cNvSpPr>
            <a:spLocks noChangeArrowheads="1"/>
          </p:cNvSpPr>
          <p:nvPr/>
        </p:nvSpPr>
        <p:spPr bwMode="auto">
          <a:xfrm>
            <a:off x="635844" y="569138"/>
            <a:ext cx="3852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接收端的播放时延有一个最佳值 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517852" y="966645"/>
            <a:ext cx="8133857" cy="329659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95959" y="1423156"/>
            <a:ext cx="2164080" cy="1631216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2563" indent="-182563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接收端的播放时延有一个最佳值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82563" indent="-182563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点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处，端到端时延和话音分组丢失率都是最小。但实际上并不可能工作在这个点上。</a:t>
            </a:r>
          </a:p>
        </p:txBody>
      </p:sp>
      <p:sp>
        <p:nvSpPr>
          <p:cNvPr id="2" name="矩形 1"/>
          <p:cNvSpPr/>
          <p:nvPr/>
        </p:nvSpPr>
        <p:spPr>
          <a:xfrm>
            <a:off x="699020" y="1421572"/>
            <a:ext cx="1382776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接收端缓存空间和播放时延的大小对话音分组丢失率和端到端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时延有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很大的影响。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63347" y="1001188"/>
            <a:ext cx="5335033" cy="3207089"/>
            <a:chOff x="2263347" y="1001188"/>
            <a:chExt cx="5335033" cy="3207089"/>
          </a:xfrm>
        </p:grpSpPr>
        <p:grpSp>
          <p:nvGrpSpPr>
            <p:cNvPr id="45" name="组合 44"/>
            <p:cNvGrpSpPr/>
            <p:nvPr/>
          </p:nvGrpSpPr>
          <p:grpSpPr>
            <a:xfrm>
              <a:off x="2697863" y="1001188"/>
              <a:ext cx="4900517" cy="3207089"/>
              <a:chOff x="1225780" y="1331814"/>
              <a:chExt cx="7373570" cy="4825552"/>
            </a:xfrm>
          </p:grpSpPr>
          <p:sp>
            <p:nvSpPr>
              <p:cNvPr id="7" name="Text Box 34"/>
              <p:cNvSpPr txBox="1">
                <a:spLocks noChangeArrowheads="1"/>
              </p:cNvSpPr>
              <p:nvPr/>
            </p:nvSpPr>
            <p:spPr bwMode="auto">
              <a:xfrm>
                <a:off x="6412672" y="4891089"/>
                <a:ext cx="487710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D</a:t>
                </a:r>
              </a:p>
            </p:txBody>
          </p: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225780" y="1331814"/>
                <a:ext cx="1028478" cy="7346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 dirty="0"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分组</a:t>
                </a:r>
              </a:p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丢失率</a:t>
                </a: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7081122" y="5716590"/>
                <a:ext cx="1518228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端到端时延</a:t>
                </a: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3212139" y="5624514"/>
                <a:ext cx="0" cy="69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4142547" y="5624514"/>
                <a:ext cx="0" cy="69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5996482" y="5624514"/>
                <a:ext cx="0" cy="69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rot="5400000">
                <a:off x="2323867" y="4815881"/>
                <a:ext cx="0" cy="77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rot="5400000">
                <a:off x="2323867" y="3972919"/>
                <a:ext cx="0" cy="77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rot="5400000">
                <a:off x="2323867" y="2288581"/>
                <a:ext cx="0" cy="77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Arc 13"/>
              <p:cNvSpPr>
                <a:spLocks/>
              </p:cNvSpPr>
              <p:nvPr/>
            </p:nvSpPr>
            <p:spPr bwMode="auto">
              <a:xfrm>
                <a:off x="2285173" y="2327277"/>
                <a:ext cx="3711310" cy="33670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FF99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Arc 14"/>
              <p:cNvSpPr>
                <a:spLocks/>
              </p:cNvSpPr>
              <p:nvPr/>
            </p:nvSpPr>
            <p:spPr bwMode="auto">
              <a:xfrm>
                <a:off x="2285172" y="4016376"/>
                <a:ext cx="1857375" cy="169703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788"/>
                  <a:gd name="T2" fmla="*/ 21599 w 21600"/>
                  <a:gd name="T3" fmla="*/ 21788 h 21788"/>
                  <a:gd name="T4" fmla="*/ 0 w 21600"/>
                  <a:gd name="T5" fmla="*/ 21600 h 2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8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62"/>
                      <a:pt x="21599" y="21725"/>
                      <a:pt x="21599" y="21788"/>
                    </a:cubicBezTo>
                  </a:path>
                  <a:path w="21600" h="2178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62"/>
                      <a:pt x="21599" y="21725"/>
                      <a:pt x="21599" y="2178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Arc 15"/>
              <p:cNvSpPr>
                <a:spLocks/>
              </p:cNvSpPr>
              <p:nvPr/>
            </p:nvSpPr>
            <p:spPr bwMode="auto">
              <a:xfrm>
                <a:off x="2285172" y="4854576"/>
                <a:ext cx="926967" cy="8397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V="1">
                <a:off x="2285172" y="1585914"/>
                <a:ext cx="0" cy="4108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 rot="5400000" flipV="1">
                <a:off x="4747913" y="3231623"/>
                <a:ext cx="0" cy="49254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3301569" y="2246314"/>
                <a:ext cx="3348435" cy="3054350"/>
              </a:xfrm>
              <a:custGeom>
                <a:avLst/>
                <a:gdLst>
                  <a:gd name="T0" fmla="*/ 0 w 1860"/>
                  <a:gd name="T1" fmla="*/ 0 h 1608"/>
                  <a:gd name="T2" fmla="*/ 0 w 1860"/>
                  <a:gd name="T3" fmla="*/ 1608 h 1608"/>
                  <a:gd name="T4" fmla="*/ 1860 w 1860"/>
                  <a:gd name="T5" fmla="*/ 1608 h 1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0" h="1608">
                    <a:moveTo>
                      <a:pt x="0" y="0"/>
                    </a:moveTo>
                    <a:lnTo>
                      <a:pt x="0" y="1608"/>
                    </a:lnTo>
                    <a:lnTo>
                      <a:pt x="1860" y="1608"/>
                    </a:lnTo>
                  </a:path>
                </a:pathLst>
              </a:custGeom>
              <a:noFill/>
              <a:ln w="19050" cap="flat">
                <a:solidFill>
                  <a:srgbClr val="FF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3332525" y="2292351"/>
                <a:ext cx="3327797" cy="3022600"/>
              </a:xfrm>
              <a:custGeom>
                <a:avLst/>
                <a:gdLst>
                  <a:gd name="T0" fmla="*/ 0 w 1627"/>
                  <a:gd name="T1" fmla="*/ 0 h 1291"/>
                  <a:gd name="T2" fmla="*/ 3 w 1627"/>
                  <a:gd name="T3" fmla="*/ 323 h 1291"/>
                  <a:gd name="T4" fmla="*/ 16 w 1627"/>
                  <a:gd name="T5" fmla="*/ 609 h 1291"/>
                  <a:gd name="T6" fmla="*/ 63 w 1627"/>
                  <a:gd name="T7" fmla="*/ 929 h 1291"/>
                  <a:gd name="T8" fmla="*/ 150 w 1627"/>
                  <a:gd name="T9" fmla="*/ 1058 h 1291"/>
                  <a:gd name="T10" fmla="*/ 231 w 1627"/>
                  <a:gd name="T11" fmla="*/ 1109 h 1291"/>
                  <a:gd name="T12" fmla="*/ 474 w 1627"/>
                  <a:gd name="T13" fmla="*/ 1207 h 1291"/>
                  <a:gd name="T14" fmla="*/ 865 w 1627"/>
                  <a:gd name="T15" fmla="*/ 1266 h 1291"/>
                  <a:gd name="T16" fmla="*/ 1329 w 1627"/>
                  <a:gd name="T17" fmla="*/ 1288 h 1291"/>
                  <a:gd name="T18" fmla="*/ 1627 w 1627"/>
                  <a:gd name="T19" fmla="*/ 1285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7" h="1291">
                    <a:moveTo>
                      <a:pt x="0" y="0"/>
                    </a:moveTo>
                    <a:cubicBezTo>
                      <a:pt x="0" y="54"/>
                      <a:pt x="0" y="222"/>
                      <a:pt x="3" y="323"/>
                    </a:cubicBezTo>
                    <a:cubicBezTo>
                      <a:pt x="6" y="424"/>
                      <a:pt x="6" y="508"/>
                      <a:pt x="16" y="609"/>
                    </a:cubicBezTo>
                    <a:cubicBezTo>
                      <a:pt x="26" y="710"/>
                      <a:pt x="41" y="854"/>
                      <a:pt x="63" y="929"/>
                    </a:cubicBezTo>
                    <a:cubicBezTo>
                      <a:pt x="85" y="1004"/>
                      <a:pt x="122" y="1028"/>
                      <a:pt x="150" y="1058"/>
                    </a:cubicBezTo>
                    <a:cubicBezTo>
                      <a:pt x="178" y="1088"/>
                      <a:pt x="177" y="1084"/>
                      <a:pt x="231" y="1109"/>
                    </a:cubicBezTo>
                    <a:cubicBezTo>
                      <a:pt x="285" y="1134"/>
                      <a:pt x="368" y="1181"/>
                      <a:pt x="474" y="1207"/>
                    </a:cubicBezTo>
                    <a:cubicBezTo>
                      <a:pt x="580" y="1233"/>
                      <a:pt x="723" y="1252"/>
                      <a:pt x="865" y="1266"/>
                    </a:cubicBezTo>
                    <a:cubicBezTo>
                      <a:pt x="1008" y="1280"/>
                      <a:pt x="1203" y="1285"/>
                      <a:pt x="1329" y="1288"/>
                    </a:cubicBezTo>
                    <a:cubicBezTo>
                      <a:pt x="1456" y="1291"/>
                      <a:pt x="1565" y="1286"/>
                      <a:pt x="1627" y="1285"/>
                    </a:cubicBezTo>
                  </a:path>
                </a:pathLst>
              </a:custGeom>
              <a:noFill/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1540501" y="2211390"/>
                <a:ext cx="895837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20 %</a:t>
                </a: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1564579" y="3900489"/>
                <a:ext cx="895837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10 %</a:t>
                </a: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1671206" y="4710116"/>
                <a:ext cx="745341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5 %</a:t>
                </a:r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2799388" y="5716590"/>
                <a:ext cx="1178974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100 ms</a:t>
                </a: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3839863" y="5716590"/>
                <a:ext cx="1178974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150 ms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5580291" y="5716590"/>
                <a:ext cx="1178974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400 ms</a:t>
                </a:r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6617327" y="5246690"/>
                <a:ext cx="85990" cy="92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3745275" y="4830765"/>
                <a:ext cx="85990" cy="904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>
                <a:off x="3289530" y="2212977"/>
                <a:ext cx="87709" cy="92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256854" y="5245101"/>
                <a:ext cx="87710" cy="904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auto">
              <a:xfrm>
                <a:off x="3353162" y="3949702"/>
                <a:ext cx="87710" cy="92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3332524" y="2009777"/>
                <a:ext cx="477507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3416794" y="3629027"/>
                <a:ext cx="462203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</p:txBody>
          </p:sp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3800307" y="4602165"/>
                <a:ext cx="459653" cy="440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3244403" y="4959728"/>
                <a:ext cx="473228" cy="416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N</a:t>
                </a: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2389669" y="4298953"/>
                <a:ext cx="740955" cy="416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良好</a:t>
                </a:r>
              </a:p>
            </p:txBody>
          </p:sp>
          <p:sp>
            <p:nvSpPr>
              <p:cNvPr id="39" name="Text Box 37"/>
              <p:cNvSpPr txBox="1">
                <a:spLocks noChangeArrowheads="1"/>
              </p:cNvSpPr>
              <p:nvPr/>
            </p:nvSpPr>
            <p:spPr bwMode="auto">
              <a:xfrm>
                <a:off x="2369031" y="2881313"/>
                <a:ext cx="740955" cy="6390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基本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可用</a:t>
                </a: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2381069" y="1936837"/>
                <a:ext cx="740955" cy="416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不好</a:t>
                </a: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2230311" y="5107668"/>
                <a:ext cx="905206" cy="600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kumimoji="1" lang="zh-CN" altLang="en-US" sz="1050" b="1" dirty="0" smtClean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长途电话质量</a:t>
                </a:r>
                <a:endParaRPr kumimoji="1" lang="zh-CN" altLang="en-US" sz="105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4010122" y="4048127"/>
                <a:ext cx="1322519" cy="842962"/>
              </a:xfrm>
              <a:custGeom>
                <a:avLst/>
                <a:gdLst>
                  <a:gd name="T0" fmla="*/ 0 w 736"/>
                  <a:gd name="T1" fmla="*/ 0 h 481"/>
                  <a:gd name="T2" fmla="*/ 80 w 736"/>
                  <a:gd name="T3" fmla="*/ 212 h 481"/>
                  <a:gd name="T4" fmla="*/ 176 w 736"/>
                  <a:gd name="T5" fmla="*/ 316 h 481"/>
                  <a:gd name="T6" fmla="*/ 308 w 736"/>
                  <a:gd name="T7" fmla="*/ 392 h 481"/>
                  <a:gd name="T8" fmla="*/ 460 w 736"/>
                  <a:gd name="T9" fmla="*/ 444 h 481"/>
                  <a:gd name="T10" fmla="*/ 640 w 736"/>
                  <a:gd name="T11" fmla="*/ 476 h 481"/>
                  <a:gd name="T12" fmla="*/ 736 w 736"/>
                  <a:gd name="T13" fmla="*/ 47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6" h="481">
                    <a:moveTo>
                      <a:pt x="0" y="0"/>
                    </a:moveTo>
                    <a:cubicBezTo>
                      <a:pt x="13" y="35"/>
                      <a:pt x="51" y="159"/>
                      <a:pt x="80" y="212"/>
                    </a:cubicBezTo>
                    <a:cubicBezTo>
                      <a:pt x="109" y="265"/>
                      <a:pt x="138" y="286"/>
                      <a:pt x="176" y="316"/>
                    </a:cubicBezTo>
                    <a:cubicBezTo>
                      <a:pt x="214" y="346"/>
                      <a:pt x="261" y="371"/>
                      <a:pt x="308" y="392"/>
                    </a:cubicBezTo>
                    <a:cubicBezTo>
                      <a:pt x="355" y="413"/>
                      <a:pt x="405" y="430"/>
                      <a:pt x="460" y="444"/>
                    </a:cubicBezTo>
                    <a:cubicBezTo>
                      <a:pt x="515" y="458"/>
                      <a:pt x="594" y="471"/>
                      <a:pt x="640" y="476"/>
                    </a:cubicBezTo>
                    <a:cubicBezTo>
                      <a:pt x="686" y="481"/>
                      <a:pt x="712" y="480"/>
                      <a:pt x="736" y="476"/>
                    </a:cubicBezTo>
                  </a:path>
                </a:pathLst>
              </a:custGeom>
              <a:noFill/>
              <a:ln w="38100" cmpd="sng">
                <a:solidFill>
                  <a:srgbClr val="CC00CC"/>
                </a:solidFill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42"/>
              <p:cNvSpPr txBox="1">
                <a:spLocks noChangeArrowheads="1"/>
              </p:cNvSpPr>
              <p:nvPr/>
            </p:nvSpPr>
            <p:spPr bwMode="auto">
              <a:xfrm>
                <a:off x="4068595" y="4032252"/>
                <a:ext cx="1569244" cy="675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接收端播放</a:t>
                </a:r>
              </a:p>
              <a:p>
                <a:pPr>
                  <a:lnSpc>
                    <a:spcPct val="90000"/>
                  </a:lnSpc>
                </a:pPr>
                <a:r>
                  <a:rPr kumimoji="1" lang="zh-CN" altLang="en-US" sz="1200" b="1" dirty="0">
                    <a:latin typeface="微软雅黑" pitchFamily="34" charset="-122"/>
                    <a:ea typeface="微软雅黑" pitchFamily="34" charset="-122"/>
                  </a:rPr>
                  <a:t>    时延增大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2263347" y="1372578"/>
              <a:ext cx="43202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话音质量可分为四个级别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394706" y="1556328"/>
            <a:ext cx="1446012" cy="1084818"/>
            <a:chOff x="4394706" y="1556328"/>
            <a:chExt cx="1446012" cy="1084818"/>
          </a:xfrm>
        </p:grpSpPr>
        <p:sp>
          <p:nvSpPr>
            <p:cNvPr id="5" name="矩形 4"/>
            <p:cNvSpPr/>
            <p:nvPr/>
          </p:nvSpPr>
          <p:spPr>
            <a:xfrm>
              <a:off x="4839361" y="1556328"/>
              <a:ext cx="10013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电话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的通话质量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4394706" y="2030994"/>
              <a:ext cx="699808" cy="610152"/>
            </a:xfrm>
            <a:prstGeom prst="line">
              <a:avLst/>
            </a:prstGeom>
            <a:ln w="127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1427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64448"/>
            <a:ext cx="20569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速路由器 </a:t>
            </a:r>
          </a:p>
        </p:txBody>
      </p: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517853" y="929902"/>
            <a:ext cx="831559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提高路由器的转发分组的速率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对提高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电话的质量也是很重要的。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速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路由器：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比特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路由器，每秒可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转发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百万至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千万个分组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（交换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速率达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60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Gbit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左右）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。普通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路由器每秒可转发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50~100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万个分组。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可以进一步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减少由网络造成的时延。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9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7853" y="61682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35844" y="566993"/>
            <a:ext cx="154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关于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Skype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4" y="901292"/>
            <a:ext cx="822070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采用了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P2P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全球索引技术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提供快速路由选择机制，管理成本大大降低。由于用户路由信息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分布式存储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于因特网的结点中，因此呼叫连接完成得很快。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采用了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端对端加密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方式，保证信息的安全性。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P2P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的技术，用户数据主要存储在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P2P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网络中，因此必须保证存储在公共网络中的数据是可靠的和没有被篡改的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Skype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对公共目录中存储的和用户相关的数据都采用了数字签名，保证了数据无法被篡改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1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2053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930488" y="595075"/>
            <a:ext cx="5291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8.3.2  IP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电话所需要的几种应用协议 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48730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至少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需要两种应用协议：</a:t>
            </a:r>
          </a:p>
          <a:p>
            <a:pPr marL="682625" indent="-417513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信令协议：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互联网上找到被叫用户。</a:t>
            </a:r>
          </a:p>
          <a:p>
            <a:pPr marL="682625" indent="-417513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话音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使电话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通信的话音数据能够以时延敏感属性在互联网中传送。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为了在互联网中提供实时交互式的音频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视频服务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，需要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新的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多媒体体系结构。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8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1896" y="1009029"/>
            <a:ext cx="8129016" cy="313910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1696789" y="1102041"/>
            <a:ext cx="5709335" cy="2687235"/>
            <a:chOff x="127167" y="1160464"/>
            <a:chExt cx="9650369" cy="4542177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6165973" y="2832100"/>
              <a:ext cx="0" cy="13985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939527" y="3390900"/>
              <a:ext cx="3229769" cy="46513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TCP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549369" y="3390900"/>
              <a:ext cx="5228167" cy="46513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UDP</a:t>
              </a: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554410" y="3856038"/>
              <a:ext cx="0" cy="3746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6924402" y="3856038"/>
              <a:ext cx="0" cy="3746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603366" y="2738438"/>
              <a:ext cx="0" cy="652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125381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H="1">
              <a:off x="3694633" y="2738438"/>
              <a:ext cx="665559" cy="652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7400783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931162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503736" y="2832100"/>
              <a:ext cx="1236531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H="1">
              <a:off x="9015668" y="2863850"/>
              <a:ext cx="0" cy="5270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2673079" y="1160464"/>
              <a:ext cx="832366" cy="468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6095463" y="1663701"/>
              <a:ext cx="1352593" cy="468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服务质量</a:t>
              </a: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939526" y="4230689"/>
              <a:ext cx="8838009" cy="46513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IPv4 / IPv6</a:t>
              </a:r>
              <a:endParaRPr kumimoji="1"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38"/>
            <p:cNvSpPr>
              <a:spLocks noChangeArrowheads="1"/>
            </p:cNvSpPr>
            <p:nvPr/>
          </p:nvSpPr>
          <p:spPr bwMode="auto">
            <a:xfrm>
              <a:off x="4074706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RTSP</a:t>
              </a:r>
            </a:p>
          </p:txBody>
        </p:sp>
        <p:sp>
          <p:nvSpPr>
            <p:cNvPr id="23" name="AutoShape 39"/>
            <p:cNvSpPr>
              <a:spLocks noChangeArrowheads="1"/>
            </p:cNvSpPr>
            <p:nvPr/>
          </p:nvSpPr>
          <p:spPr bwMode="auto">
            <a:xfrm>
              <a:off x="6829813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RTCP</a:t>
              </a:r>
            </a:p>
          </p:txBody>
        </p:sp>
        <p:sp>
          <p:nvSpPr>
            <p:cNvPr id="24" name="AutoShape 40"/>
            <p:cNvSpPr>
              <a:spLocks noChangeArrowheads="1"/>
            </p:cNvSpPr>
            <p:nvPr/>
          </p:nvSpPr>
          <p:spPr bwMode="auto">
            <a:xfrm>
              <a:off x="5500414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RSVP</a:t>
              </a:r>
            </a:p>
          </p:txBody>
        </p:sp>
        <p:sp>
          <p:nvSpPr>
            <p:cNvPr id="25" name="AutoShape 41"/>
            <p:cNvSpPr>
              <a:spLocks noChangeArrowheads="1"/>
            </p:cNvSpPr>
            <p:nvPr/>
          </p:nvSpPr>
          <p:spPr bwMode="auto">
            <a:xfrm>
              <a:off x="1034115" y="2460626"/>
              <a:ext cx="1045633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H.323</a:t>
              </a:r>
            </a:p>
          </p:txBody>
        </p:sp>
        <p:sp>
          <p:nvSpPr>
            <p:cNvPr id="26" name="AutoShape 42"/>
            <p:cNvSpPr>
              <a:spLocks noChangeArrowheads="1"/>
            </p:cNvSpPr>
            <p:nvPr/>
          </p:nvSpPr>
          <p:spPr bwMode="auto">
            <a:xfrm>
              <a:off x="2554411" y="2460626"/>
              <a:ext cx="1043914" cy="371475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SIP</a:t>
              </a:r>
            </a:p>
          </p:txBody>
        </p:sp>
        <p:sp>
          <p:nvSpPr>
            <p:cNvPr id="27" name="AutoShape 43"/>
            <p:cNvSpPr>
              <a:spLocks noChangeArrowheads="1"/>
            </p:cNvSpPr>
            <p:nvPr/>
          </p:nvSpPr>
          <p:spPr bwMode="auto">
            <a:xfrm>
              <a:off x="8541006" y="2460626"/>
              <a:ext cx="951044" cy="371475"/>
            </a:xfrm>
            <a:prstGeom prst="roundRect">
              <a:avLst>
                <a:gd name="adj" fmla="val 39167"/>
              </a:avLst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RTP</a:t>
              </a:r>
            </a:p>
          </p:txBody>
        </p:sp>
        <p:sp>
          <p:nvSpPr>
            <p:cNvPr id="28" name="AutoShape 44"/>
            <p:cNvSpPr>
              <a:spLocks/>
            </p:cNvSpPr>
            <p:nvPr/>
          </p:nvSpPr>
          <p:spPr bwMode="auto">
            <a:xfrm rot="5400000">
              <a:off x="6548230" y="1039747"/>
              <a:ext cx="279400" cy="2375032"/>
            </a:xfrm>
            <a:prstGeom prst="leftBrace">
              <a:avLst>
                <a:gd name="adj1" fmla="val 65388"/>
                <a:gd name="adj2" fmla="val 50000"/>
              </a:avLst>
            </a:prstGeom>
            <a:noFill/>
            <a:ln w="1905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AutoShape 45"/>
            <p:cNvSpPr>
              <a:spLocks/>
            </p:cNvSpPr>
            <p:nvPr/>
          </p:nvSpPr>
          <p:spPr bwMode="auto">
            <a:xfrm rot="5400000">
              <a:off x="2926746" y="-292431"/>
              <a:ext cx="206375" cy="3991637"/>
            </a:xfrm>
            <a:prstGeom prst="leftBrace">
              <a:avLst>
                <a:gd name="adj1" fmla="val 148782"/>
                <a:gd name="adj2" fmla="val 50000"/>
              </a:avLst>
            </a:prstGeom>
            <a:noFill/>
            <a:ln w="190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AutoShape 47"/>
            <p:cNvSpPr>
              <a:spLocks/>
            </p:cNvSpPr>
            <p:nvPr/>
          </p:nvSpPr>
          <p:spPr bwMode="auto">
            <a:xfrm>
              <a:off x="695317" y="1844676"/>
              <a:ext cx="201215" cy="1490663"/>
            </a:xfrm>
            <a:prstGeom prst="leftBrace">
              <a:avLst>
                <a:gd name="adj1" fmla="val 66881"/>
                <a:gd name="adj2" fmla="val 50056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48"/>
            <p:cNvSpPr txBox="1">
              <a:spLocks noChangeArrowheads="1"/>
            </p:cNvSpPr>
            <p:nvPr/>
          </p:nvSpPr>
          <p:spPr bwMode="auto">
            <a:xfrm>
              <a:off x="127167" y="1700212"/>
              <a:ext cx="554503" cy="1663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应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用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层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协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议</a:t>
              </a: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5880487" y="2832100"/>
              <a:ext cx="0" cy="558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5359391" y="4695826"/>
              <a:ext cx="0" cy="3730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56"/>
            <p:cNvSpPr txBox="1">
              <a:spLocks noChangeArrowheads="1"/>
            </p:cNvSpPr>
            <p:nvPr/>
          </p:nvSpPr>
          <p:spPr bwMode="auto">
            <a:xfrm>
              <a:off x="8274619" y="1465264"/>
              <a:ext cx="1428793" cy="453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视频</a:t>
              </a:r>
            </a:p>
          </p:txBody>
        </p:sp>
        <p:sp>
          <p:nvSpPr>
            <p:cNvPr id="35" name="AutoShape 57"/>
            <p:cNvSpPr>
              <a:spLocks noChangeArrowheads="1"/>
            </p:cNvSpPr>
            <p:nvPr/>
          </p:nvSpPr>
          <p:spPr bwMode="auto">
            <a:xfrm>
              <a:off x="8855668" y="1890513"/>
              <a:ext cx="294814" cy="560386"/>
            </a:xfrm>
            <a:prstGeom prst="downArrow">
              <a:avLst>
                <a:gd name="adj1" fmla="val 50000"/>
                <a:gd name="adj2" fmla="val 39932"/>
              </a:avLst>
            </a:prstGeom>
            <a:solidFill>
              <a:srgbClr val="00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2554411" y="1806575"/>
              <a:ext cx="1043914" cy="374650"/>
            </a:xfrm>
            <a:prstGeom prst="roundRect">
              <a:avLst>
                <a:gd name="adj" fmla="val 39167"/>
              </a:avLst>
            </a:prstGeom>
            <a:solidFill>
              <a:srgbClr val="FFFF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SDP</a:t>
              </a:r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3125381" y="2181225"/>
              <a:ext cx="0" cy="279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62"/>
            <p:cNvSpPr>
              <a:spLocks noChangeArrowheads="1"/>
            </p:cNvSpPr>
            <p:nvPr/>
          </p:nvSpPr>
          <p:spPr bwMode="auto">
            <a:xfrm>
              <a:off x="924047" y="5051427"/>
              <a:ext cx="8838011" cy="651214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zh-CN" altLang="en-US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底层网络</a:t>
              </a:r>
            </a:p>
          </p:txBody>
        </p:sp>
      </p:grp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509475" y="6207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736050" y="587571"/>
            <a:ext cx="56925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提供实时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交互式音频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视频服务所需的应用层协议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8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738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750584" y="591919"/>
            <a:ext cx="36516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8.3.3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实时运输协议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36865"/>
            <a:ext cx="81290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实时运输协议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(Real-time Transport Protocol)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为实时应用提供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端到端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的运输，但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不提供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任何服务质量的保证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需要发送的多媒体数据块（音频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视频）经过压缩编码处理后，先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送给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封装成为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（也可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称为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报文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装入运输层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数据报后，再向下递交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给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协议框架，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只包含了实时应用的一些共同的功能。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多媒体数据块做任何处理，而只是向应用层提供一些附加的信息，让应用层知道应当如何进行处理。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9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4221126" y="1063960"/>
            <a:ext cx="4417363" cy="316146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977422"/>
            <a:ext cx="34519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从应用开发者的角度看，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应当是应用层的一部分。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由于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向多媒体应用程序提供了服务（如时间戳和序号），因此也可以将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看成是在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之上的一个运输层的子层。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207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77088" y="587571"/>
            <a:ext cx="1610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的层次 </a:t>
            </a: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4921383" y="1996959"/>
            <a:ext cx="0" cy="69405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4582786" y="2007957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4582786" y="2702008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625939" y="1975440"/>
            <a:ext cx="262109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运输层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8008961" y="1643238"/>
            <a:ext cx="0" cy="69405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7904290" y="1654236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7904290" y="2348287"/>
            <a:ext cx="43969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8045901" y="1621423"/>
            <a:ext cx="237801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118008" y="1660382"/>
            <a:ext cx="2706236" cy="2083254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5134332" y="2001912"/>
            <a:ext cx="2672578" cy="34207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22661" y="1664782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118007" y="2007957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5118007" y="2354434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5118008" y="2702008"/>
            <a:ext cx="27062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5118007" y="3049584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5118007" y="3396060"/>
            <a:ext cx="270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6289423" y="2726208"/>
            <a:ext cx="428568" cy="36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IP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973969" y="3042923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数据链路层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6128127" y="338532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物理层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5134332" y="2372033"/>
            <a:ext cx="2672578" cy="318978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223187" y="2372033"/>
            <a:ext cx="585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UDP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221252" y="2037656"/>
            <a:ext cx="5365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RTP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6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77422"/>
            <a:ext cx="812901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包含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另一个配套使用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RTCP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协议提供。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号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1025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65535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之间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选择一个未使用的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偶数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同一次会话中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使用下一个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奇数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号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5004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5005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用作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207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195056" y="587571"/>
            <a:ext cx="7745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2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1192" y="1088571"/>
            <a:ext cx="7219576" cy="3241781"/>
            <a:chOff x="1071192" y="1088571"/>
            <a:chExt cx="7219576" cy="3241781"/>
          </a:xfrm>
        </p:grpSpPr>
        <p:sp>
          <p:nvSpPr>
            <p:cNvPr id="10" name="Line 21"/>
            <p:cNvSpPr>
              <a:spLocks noChangeShapeType="1"/>
            </p:cNvSpPr>
            <p:nvPr/>
          </p:nvSpPr>
          <p:spPr bwMode="auto">
            <a:xfrm rot="16200000">
              <a:off x="7249175" y="1747926"/>
              <a:ext cx="8359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7485953" y="1507421"/>
              <a:ext cx="804815" cy="492443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200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300" b="1" dirty="0" smtClean="0"/>
                <a:t>12</a:t>
              </a:r>
              <a:r>
                <a:rPr lang="en-US" altLang="zh-CN" sz="1300" b="1" dirty="0"/>
                <a:t> </a:t>
              </a:r>
              <a:r>
                <a:rPr lang="zh-CN" altLang="en-US" sz="1300" b="1" dirty="0" smtClean="0"/>
                <a:t>字节</a:t>
              </a:r>
              <a:endParaRPr lang="en-US" altLang="zh-CN" sz="1300" b="1" dirty="0" smtClean="0"/>
            </a:p>
            <a:p>
              <a:r>
                <a:rPr lang="zh-CN" altLang="en-US" sz="1300" b="1" dirty="0"/>
                <a:t>必需</a:t>
              </a: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1560595" y="2718274"/>
              <a:ext cx="5884658" cy="486510"/>
            </a:xfrm>
            <a:custGeom>
              <a:avLst/>
              <a:gdLst>
                <a:gd name="T0" fmla="*/ 0 w 4524"/>
                <a:gd name="T1" fmla="*/ 12 h 402"/>
                <a:gd name="T2" fmla="*/ 4524 w 4524"/>
                <a:gd name="T3" fmla="*/ 0 h 402"/>
                <a:gd name="T4" fmla="*/ 2508 w 4524"/>
                <a:gd name="T5" fmla="*/ 402 h 402"/>
                <a:gd name="T6" fmla="*/ 1608 w 4524"/>
                <a:gd name="T7" fmla="*/ 390 h 402"/>
                <a:gd name="T8" fmla="*/ 0 w 4524"/>
                <a:gd name="T9" fmla="*/ 12 h 402"/>
                <a:gd name="connsiteX0" fmla="*/ 0 w 9989"/>
                <a:gd name="connsiteY0" fmla="*/ 0 h 10271"/>
                <a:gd name="connsiteX1" fmla="*/ 9989 w 9989"/>
                <a:gd name="connsiteY1" fmla="*/ 271 h 10271"/>
                <a:gd name="connsiteX2" fmla="*/ 5533 w 9989"/>
                <a:gd name="connsiteY2" fmla="*/ 10271 h 10271"/>
                <a:gd name="connsiteX3" fmla="*/ 3543 w 9989"/>
                <a:gd name="connsiteY3" fmla="*/ 9972 h 10271"/>
                <a:gd name="connsiteX4" fmla="*/ 0 w 9989"/>
                <a:gd name="connsiteY4" fmla="*/ 0 h 10271"/>
                <a:gd name="connsiteX0" fmla="*/ 0 w 9968"/>
                <a:gd name="connsiteY0" fmla="*/ 0 h 10000"/>
                <a:gd name="connsiteX1" fmla="*/ 9968 w 9968"/>
                <a:gd name="connsiteY1" fmla="*/ 264 h 10000"/>
                <a:gd name="connsiteX2" fmla="*/ 5507 w 9968"/>
                <a:gd name="connsiteY2" fmla="*/ 10000 h 10000"/>
                <a:gd name="connsiteX3" fmla="*/ 3515 w 9968"/>
                <a:gd name="connsiteY3" fmla="*/ 9709 h 10000"/>
                <a:gd name="connsiteX4" fmla="*/ 0 w 9968"/>
                <a:gd name="connsiteY4" fmla="*/ 0 h 10000"/>
                <a:gd name="connsiteX0" fmla="*/ 0 w 10043"/>
                <a:gd name="connsiteY0" fmla="*/ 153 h 10153"/>
                <a:gd name="connsiteX1" fmla="*/ 10043 w 10043"/>
                <a:gd name="connsiteY1" fmla="*/ 0 h 10153"/>
                <a:gd name="connsiteX2" fmla="*/ 5525 w 10043"/>
                <a:gd name="connsiteY2" fmla="*/ 10153 h 10153"/>
                <a:gd name="connsiteX3" fmla="*/ 3526 w 10043"/>
                <a:gd name="connsiteY3" fmla="*/ 9862 h 10153"/>
                <a:gd name="connsiteX4" fmla="*/ 0 w 10043"/>
                <a:gd name="connsiteY4" fmla="*/ 153 h 10153"/>
                <a:gd name="connsiteX0" fmla="*/ 0 w 10043"/>
                <a:gd name="connsiteY0" fmla="*/ 153 h 10695"/>
                <a:gd name="connsiteX1" fmla="*/ 10043 w 10043"/>
                <a:gd name="connsiteY1" fmla="*/ 0 h 10695"/>
                <a:gd name="connsiteX2" fmla="*/ 5525 w 10043"/>
                <a:gd name="connsiteY2" fmla="*/ 10153 h 10695"/>
                <a:gd name="connsiteX3" fmla="*/ 3526 w 10043"/>
                <a:gd name="connsiteY3" fmla="*/ 10695 h 10695"/>
                <a:gd name="connsiteX4" fmla="*/ 0 w 10043"/>
                <a:gd name="connsiteY4" fmla="*/ 153 h 10695"/>
                <a:gd name="connsiteX0" fmla="*/ 0 w 10043"/>
                <a:gd name="connsiteY0" fmla="*/ 153 h 10695"/>
                <a:gd name="connsiteX1" fmla="*/ 10043 w 10043"/>
                <a:gd name="connsiteY1" fmla="*/ 0 h 10695"/>
                <a:gd name="connsiteX2" fmla="*/ 5536 w 10043"/>
                <a:gd name="connsiteY2" fmla="*/ 10570 h 10695"/>
                <a:gd name="connsiteX3" fmla="*/ 3526 w 10043"/>
                <a:gd name="connsiteY3" fmla="*/ 10695 h 10695"/>
                <a:gd name="connsiteX4" fmla="*/ 0 w 10043"/>
                <a:gd name="connsiteY4" fmla="*/ 153 h 1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3" h="10695">
                  <a:moveTo>
                    <a:pt x="0" y="153"/>
                  </a:moveTo>
                  <a:lnTo>
                    <a:pt x="10043" y="0"/>
                  </a:lnTo>
                  <a:lnTo>
                    <a:pt x="5536" y="10570"/>
                  </a:lnTo>
                  <a:lnTo>
                    <a:pt x="3526" y="10695"/>
                  </a:lnTo>
                  <a:lnTo>
                    <a:pt x="0" y="153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B0F0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utoShape 24"/>
            <p:cNvSpPr>
              <a:spLocks noChangeArrowheads="1"/>
            </p:cNvSpPr>
            <p:nvPr/>
          </p:nvSpPr>
          <p:spPr bwMode="auto">
            <a:xfrm>
              <a:off x="1646865" y="3305246"/>
              <a:ext cx="498992" cy="110723"/>
            </a:xfrm>
            <a:prstGeom prst="leftArrow">
              <a:avLst>
                <a:gd name="adj1" fmla="val 50000"/>
                <a:gd name="adj2" fmla="val 104000"/>
              </a:avLst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1441749" y="1329948"/>
              <a:ext cx="5993901" cy="1392896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513986" y="1331055"/>
              <a:ext cx="101502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序          号</a:t>
              </a: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1441749" y="1608970"/>
              <a:ext cx="599390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1817193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2004316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2191438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2939926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3127047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4438101" y="1329947"/>
              <a:ext cx="0" cy="27902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1441749" y="1886883"/>
              <a:ext cx="599390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1441749" y="2165906"/>
              <a:ext cx="599390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1071192" y="1088571"/>
              <a:ext cx="673774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位 </a:t>
              </a:r>
              <a:r>
                <a:rPr kumimoji="1"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0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1   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3               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8               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16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                                                    </a:t>
              </a:r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31</a:t>
              </a: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3190607" y="1329947"/>
              <a:ext cx="1184941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有效载荷类型</a:t>
              </a:r>
            </a:p>
          </p:txBody>
        </p: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4025625" y="1620042"/>
              <a:ext cx="883575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时 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间  戳</a:t>
              </a:r>
              <a:endPara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3647340" y="1893529"/>
              <a:ext cx="209352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同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步 源 标 </a:t>
              </a:r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识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符 </a:t>
              </a:r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(SSRC)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3045543" y="2203552"/>
              <a:ext cx="2739532" cy="442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参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与 源 标 识 符 </a:t>
              </a:r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(CSRC) [0..15]</a:t>
              </a:r>
            </a:p>
            <a:p>
              <a:pPr algn="ctr">
                <a:lnSpc>
                  <a:spcPct val="75000"/>
                </a:lnSpc>
              </a:pPr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2111071" y="3193416"/>
              <a:ext cx="4993518" cy="3343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>
              <a:off x="2763599" y="3193416"/>
              <a:ext cx="0" cy="334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>
              <a:off x="3609245" y="3193416"/>
              <a:ext cx="0" cy="334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>
              <a:off x="4795552" y="3193416"/>
              <a:ext cx="0" cy="334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50"/>
            <p:cNvSpPr txBox="1">
              <a:spLocks noChangeArrowheads="1"/>
            </p:cNvSpPr>
            <p:nvPr/>
          </p:nvSpPr>
          <p:spPr bwMode="auto">
            <a:xfrm>
              <a:off x="1430965" y="3038405"/>
              <a:ext cx="51809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>
                  <a:latin typeface="微软雅黑" pitchFamily="34" charset="-122"/>
                  <a:ea typeface="微软雅黑" pitchFamily="34" charset="-122"/>
                </a:rPr>
                <a:t>发送</a:t>
              </a:r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>
              <a:off x="3609247" y="3725389"/>
              <a:ext cx="3495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2754002" y="3950794"/>
              <a:ext cx="4350586" cy="2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2111071" y="4181735"/>
              <a:ext cx="4993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3954164" y="4037964"/>
              <a:ext cx="899605" cy="29238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1300" dirty="0"/>
                <a:t>IP </a:t>
              </a:r>
              <a:r>
                <a:rPr lang="zh-CN" altLang="en-US" sz="1300" dirty="0"/>
                <a:t>数据报</a:t>
              </a:r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7104588" y="3583162"/>
              <a:ext cx="0" cy="6890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3609245" y="3583162"/>
              <a:ext cx="0" cy="223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2754002" y="3583161"/>
              <a:ext cx="0" cy="3908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>
              <a:off x="2111071" y="3583162"/>
              <a:ext cx="0" cy="6890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Rectangle 61"/>
            <p:cNvSpPr>
              <a:spLocks noChangeArrowheads="1"/>
            </p:cNvSpPr>
            <p:nvPr/>
          </p:nvSpPr>
          <p:spPr bwMode="auto">
            <a:xfrm>
              <a:off x="3609248" y="3193415"/>
              <a:ext cx="1180307" cy="337706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 flipV="1">
              <a:off x="7494020" y="1344381"/>
              <a:ext cx="2906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 flipV="1">
              <a:off x="7498031" y="2159184"/>
              <a:ext cx="286680" cy="6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3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 Box 62"/>
            <p:cNvSpPr txBox="1">
              <a:spLocks noChangeArrowheads="1"/>
            </p:cNvSpPr>
            <p:nvPr/>
          </p:nvSpPr>
          <p:spPr bwMode="auto">
            <a:xfrm>
              <a:off x="2026848" y="3237705"/>
              <a:ext cx="5201168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首部  </a:t>
              </a:r>
              <a:r>
                <a:rPr kumimoji="1"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UDP </a:t>
              </a:r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首部  </a:t>
              </a:r>
              <a:r>
                <a:rPr kumimoji="1" lang="zh-CN" altLang="en-US" sz="1300" b="1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kumimoji="1" lang="en-US" altLang="zh-CN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RTP </a:t>
              </a:r>
              <a:r>
                <a:rPr kumimoji="1" lang="zh-CN" altLang="en-US" sz="13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首部       </a:t>
              </a:r>
              <a:r>
                <a:rPr kumimoji="1" lang="en-US" altLang="zh-CN" sz="1300" b="1" dirty="0" smtClean="0">
                  <a:latin typeface="微软雅黑" pitchFamily="34" charset="-122"/>
                  <a:ea typeface="微软雅黑" pitchFamily="34" charset="-122"/>
                </a:rPr>
                <a:t>RTP </a:t>
              </a:r>
              <a:r>
                <a:rPr kumimoji="1" lang="zh-CN" altLang="en-US" sz="1300" b="1" dirty="0">
                  <a:latin typeface="微软雅黑" pitchFamily="34" charset="-122"/>
                  <a:ea typeface="微软雅黑" pitchFamily="34" charset="-122"/>
                </a:rPr>
                <a:t>数据部分（应用层数据）</a:t>
              </a:r>
            </a:p>
          </p:txBody>
        </p:sp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1370596" y="1329947"/>
              <a:ext cx="51809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版本</a:t>
              </a:r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auto">
            <a:xfrm>
              <a:off x="1775080" y="1332161"/>
              <a:ext cx="293670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2855695" y="1331055"/>
              <a:ext cx="356188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</a:p>
          </p:txBody>
        </p:sp>
        <p:sp>
          <p:nvSpPr>
            <p:cNvPr id="63" name="Text Box 40"/>
            <p:cNvSpPr txBox="1">
              <a:spLocks noChangeArrowheads="1"/>
            </p:cNvSpPr>
            <p:nvPr/>
          </p:nvSpPr>
          <p:spPr bwMode="auto">
            <a:xfrm>
              <a:off x="1948410" y="1331055"/>
              <a:ext cx="301685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</a:p>
          </p:txBody>
        </p:sp>
        <p:sp>
          <p:nvSpPr>
            <p:cNvPr id="64" name="Text Box 42"/>
            <p:cNvSpPr txBox="1">
              <a:spLocks noChangeArrowheads="1"/>
            </p:cNvSpPr>
            <p:nvPr/>
          </p:nvSpPr>
          <p:spPr bwMode="auto">
            <a:xfrm>
              <a:off x="2124407" y="1329947"/>
              <a:ext cx="851516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参与源数</a:t>
              </a:r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4149712" y="3806854"/>
              <a:ext cx="1438215" cy="29238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1300" dirty="0"/>
                <a:t>UDP </a:t>
              </a:r>
              <a:r>
                <a:rPr lang="zh-CN" altLang="en-US" sz="1300" dirty="0"/>
                <a:t>用户数据报</a:t>
              </a:r>
            </a:p>
          </p:txBody>
        </p: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>
              <a:off x="4991793" y="3566999"/>
              <a:ext cx="894347" cy="29238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1300" dirty="0">
                  <a:solidFill>
                    <a:srgbClr val="0000FF"/>
                  </a:solidFill>
                </a:rPr>
                <a:t>RTP </a:t>
              </a:r>
              <a:r>
                <a:rPr lang="zh-CN" altLang="en-US" sz="1300" dirty="0">
                  <a:solidFill>
                    <a:srgbClr val="0000FF"/>
                  </a:solidFill>
                </a:rPr>
                <a:t>分组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2" y="972913"/>
            <a:ext cx="81290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4013" indent="-354013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信息量很大。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标准语音：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/s ( PCM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8 kHz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速率采样，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位编码）；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高质量立体声音乐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Mbit/s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PCM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44.1 kHz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速率采样，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位编码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数码照片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(1280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960)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3.52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MB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编码）；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彩色电视：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250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Mbit/s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54013" indent="-354013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 startAt="2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在传输多媒体数据时，对时延和时延抖动均有较高的要求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5475" lvl="1" indent="-354013" eaLnBrk="0" hangingPunct="0">
              <a:lnSpc>
                <a:spcPts val="3300"/>
              </a:lnSpc>
              <a:buClr>
                <a:srgbClr val="000099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边传输边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播放。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9473" y="61309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0585" y="579883"/>
            <a:ext cx="3518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多媒体信息的两个最主要特点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90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57" name="矩形 56"/>
          <p:cNvSpPr/>
          <p:nvPr/>
        </p:nvSpPr>
        <p:spPr>
          <a:xfrm>
            <a:off x="1430965" y="1336431"/>
            <a:ext cx="375363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41749" y="2832589"/>
            <a:ext cx="5993901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。当前使用的是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613680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某些特殊情况下需要对应用数据块加密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每一个数据块有确定的长度。如不满足这种长度要求，就需要进行填充。这时就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的数据有若干填充字节。在数据部分的最后一个字节用来表示所填充的字节数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13718" y="1336431"/>
            <a:ext cx="187682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9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表示在此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后面还有扩展首部。扩展首部很少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96598" y="1336431"/>
            <a:ext cx="187682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2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参与源数：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位。给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出后面的参与源标识符的数目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79478" y="1336431"/>
            <a:ext cx="760448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42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表示这个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具有特殊意义。例如，在传送视频流时用来表示每一帧的开始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39926" y="1336431"/>
            <a:ext cx="170688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01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有效载荷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 type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位。指出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属于何种格式的应用。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收到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的应用层就根据此字段指出的类型进行处理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10613" y="1336431"/>
            <a:ext cx="132808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2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59939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。对每一个发送出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，其序号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开始时的初始序号是随机选择的。序号使接收端能够发现丢失的分组，同时也能将失序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重新按序排列好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38699" y="1336431"/>
            <a:ext cx="298369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1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367184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位。反映了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第一个字节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的采样时刻。在一次会话开始时时间戳的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初始值是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随机选择的。即使在没有信号发送时，时间戳的数值也要随时间而不断地增加。接收端使用时间戳可准确知道应当在什么时间还原哪一个数据块，从而消除时延的抖动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。还可以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用来使视频应用中声音和图像同步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41749" y="1605486"/>
            <a:ext cx="598064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54401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同步源标识符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SSRC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(Synchronous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identifier)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：占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一个数，用来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标志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(stream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无关，在新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开始时随机地产生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。有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流复用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中时，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使接收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将收到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送到各自的终点。</a:t>
            </a:r>
          </a:p>
        </p:txBody>
      </p:sp>
      <p:sp>
        <p:nvSpPr>
          <p:cNvPr id="36" name="矩形 35"/>
          <p:cNvSpPr/>
          <p:nvPr/>
        </p:nvSpPr>
        <p:spPr>
          <a:xfrm>
            <a:off x="1441749" y="1873710"/>
            <a:ext cx="5980645" cy="303460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92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5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72967" y="594424"/>
            <a:ext cx="26171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分组的首部格式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09474" y="1072669"/>
            <a:ext cx="8129015" cy="328031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16200000">
            <a:off x="7249175" y="1747926"/>
            <a:ext cx="835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85953" y="1507421"/>
            <a:ext cx="804815" cy="492443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300" b="1" dirty="0" smtClean="0"/>
              <a:t>12</a:t>
            </a:r>
            <a:r>
              <a:rPr lang="en-US" altLang="zh-CN" sz="1300" b="1" dirty="0"/>
              <a:t> </a:t>
            </a:r>
            <a:r>
              <a:rPr lang="zh-CN" altLang="en-US" sz="1300" b="1" dirty="0" smtClean="0"/>
              <a:t>字节</a:t>
            </a:r>
            <a:endParaRPr lang="en-US" altLang="zh-CN" sz="1300" b="1" dirty="0" smtClean="0"/>
          </a:p>
          <a:p>
            <a:r>
              <a:rPr lang="zh-CN" altLang="en-US" sz="1300" b="1" dirty="0"/>
              <a:t>必需</a:t>
            </a: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441749" y="1329948"/>
            <a:ext cx="5993901" cy="1392896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3986" y="1331055"/>
            <a:ext cx="10150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序          号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441749" y="1608970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817193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200431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>
            <a:off x="2191438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2939926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3127047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4438101" y="1329947"/>
            <a:ext cx="0" cy="27902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41749" y="1886883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1441749" y="2165906"/>
            <a:ext cx="5993901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1192" y="1088571"/>
            <a:ext cx="673774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300" b="1" dirty="0">
                <a:latin typeface="微软雅黑" pitchFamily="34" charset="-122"/>
                <a:ea typeface="微软雅黑" pitchFamily="34" charset="-122"/>
              </a:rPr>
              <a:t>位 </a:t>
            </a:r>
            <a:r>
              <a:rPr kumimoji="1" lang="zh-CN" altLang="en-US" sz="13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3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8                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kumimoji="1" lang="en-US" altLang="zh-CN" sz="13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kumimoji="1" lang="en-US" altLang="zh-CN" sz="1300" b="1" dirty="0"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190607" y="1329947"/>
            <a:ext cx="118494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有效载荷类型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4025625" y="1620042"/>
            <a:ext cx="8835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 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  戳</a:t>
            </a:r>
            <a:endParaRPr kumimoji="1" lang="zh-CN" altLang="en-US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647340" y="1893529"/>
            <a:ext cx="209352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 源 标 </a:t>
            </a:r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识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(SSRC)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45543" y="2203552"/>
            <a:ext cx="2739532" cy="44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</a:t>
            </a:r>
            <a:r>
              <a:rPr kumimoji="1" lang="zh-CN" altLang="en-US" sz="1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 源 标 识 符 </a:t>
            </a: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(CSRC) [0..15]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 flipV="1">
            <a:off x="7494020" y="1344381"/>
            <a:ext cx="2906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7498031" y="2159184"/>
            <a:ext cx="286680" cy="6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370596" y="1329947"/>
            <a:ext cx="51809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1775080" y="1332161"/>
            <a:ext cx="29367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2855695" y="1331055"/>
            <a:ext cx="35618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1948410" y="1331055"/>
            <a:ext cx="30168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2124407" y="1329947"/>
            <a:ext cx="85151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参与源数</a:t>
            </a:r>
          </a:p>
        </p:txBody>
      </p:sp>
      <p:sp>
        <p:nvSpPr>
          <p:cNvPr id="3" name="矩形 2"/>
          <p:cNvSpPr/>
          <p:nvPr/>
        </p:nvSpPr>
        <p:spPr>
          <a:xfrm>
            <a:off x="1441750" y="2832589"/>
            <a:ext cx="654401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参与源标识符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CSRC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(Contributing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identifier)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，用来标志来源于不同地点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。在多播环境中，可以用中间的一个站（叫做混合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mixer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）把发往同一个地点的多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混合成一个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在目的站再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CSRC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数值把不同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分开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41749" y="2166317"/>
            <a:ext cx="5980645" cy="555215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9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09474" y="2611856"/>
            <a:ext cx="8129015" cy="13766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5" name="对象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33184"/>
              </p:ext>
            </p:extLst>
          </p:nvPr>
        </p:nvGraphicFramePr>
        <p:xfrm>
          <a:off x="5365977" y="2912662"/>
          <a:ext cx="1343540" cy="83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VISIO" r:id="rId3" imgW="1687068" imgH="964692" progId="">
                  <p:embed/>
                </p:oleObj>
              </mc:Choice>
              <mc:Fallback>
                <p:oleObj name="VISIO" r:id="rId3" imgW="1687068" imgH="96469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977" y="2912662"/>
                        <a:ext cx="1343540" cy="831847"/>
                      </a:xfrm>
                      <a:prstGeom prst="rect">
                        <a:avLst/>
                      </a:prstGeom>
                      <a:noFill/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509474" y="980942"/>
            <a:ext cx="812901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模拟的多媒体信号经过采样和模数转换变为数字信号，再组装成分组。这些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分组的发送时间间隔是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恒定的（等时的）。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传统互联网中，每个分组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独立传送，到达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接收端时就变成为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非等时的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079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23315" y="574736"/>
            <a:ext cx="231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互联网是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非等时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55"/>
          <p:cNvSpPr txBox="1">
            <a:spLocks noChangeArrowheads="1"/>
          </p:cNvSpPr>
          <p:nvPr/>
        </p:nvSpPr>
        <p:spPr bwMode="auto">
          <a:xfrm>
            <a:off x="5188461" y="3285221"/>
            <a:ext cx="2629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68" name="Text Box 60"/>
          <p:cNvSpPr txBox="1">
            <a:spLocks noChangeArrowheads="1"/>
          </p:cNvSpPr>
          <p:nvPr/>
        </p:nvSpPr>
        <p:spPr bwMode="auto">
          <a:xfrm>
            <a:off x="7734222" y="3285221"/>
            <a:ext cx="2629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70" name="Text Box 62"/>
          <p:cNvSpPr txBox="1">
            <a:spLocks noChangeArrowheads="1"/>
          </p:cNvSpPr>
          <p:nvPr/>
        </p:nvSpPr>
        <p:spPr bwMode="auto">
          <a:xfrm>
            <a:off x="5640094" y="3168901"/>
            <a:ext cx="7360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互联网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63"/>
          <p:cNvSpPr>
            <a:spLocks noChangeArrowheads="1"/>
          </p:cNvSpPr>
          <p:nvPr/>
        </p:nvSpPr>
        <p:spPr bwMode="auto">
          <a:xfrm>
            <a:off x="5359522" y="3250937"/>
            <a:ext cx="275092" cy="95442"/>
          </a:xfrm>
          <a:prstGeom prst="rightArrow">
            <a:avLst>
              <a:gd name="adj1" fmla="val 50000"/>
              <a:gd name="adj2" fmla="val 65365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AutoShape 64"/>
          <p:cNvSpPr>
            <a:spLocks noChangeArrowheads="1"/>
          </p:cNvSpPr>
          <p:nvPr/>
        </p:nvSpPr>
        <p:spPr bwMode="auto">
          <a:xfrm>
            <a:off x="6315220" y="3250937"/>
            <a:ext cx="275092" cy="95442"/>
          </a:xfrm>
          <a:prstGeom prst="rightArrow">
            <a:avLst>
              <a:gd name="adj1" fmla="val 50000"/>
              <a:gd name="adj2" fmla="val 65365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" name="Group 65"/>
          <p:cNvGrpSpPr>
            <a:grpSpLocks/>
          </p:cNvGrpSpPr>
          <p:nvPr/>
        </p:nvGrpSpPr>
        <p:grpSpPr bwMode="auto">
          <a:xfrm>
            <a:off x="1468688" y="2821937"/>
            <a:ext cx="1350363" cy="747631"/>
            <a:chOff x="-480" y="1638"/>
            <a:chExt cx="1358" cy="752"/>
          </a:xfrm>
        </p:grpSpPr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-480" y="2217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Freeform 67"/>
            <p:cNvSpPr>
              <a:spLocks/>
            </p:cNvSpPr>
            <p:nvPr/>
          </p:nvSpPr>
          <p:spPr bwMode="auto">
            <a:xfrm>
              <a:off x="-472" y="1968"/>
              <a:ext cx="901" cy="192"/>
            </a:xfrm>
            <a:custGeom>
              <a:avLst/>
              <a:gdLst>
                <a:gd name="T0" fmla="*/ 0 w 901"/>
                <a:gd name="T1" fmla="*/ 132 h 192"/>
                <a:gd name="T2" fmla="*/ 52 w 901"/>
                <a:gd name="T3" fmla="*/ 117 h 192"/>
                <a:gd name="T4" fmla="*/ 60 w 901"/>
                <a:gd name="T5" fmla="*/ 94 h 192"/>
                <a:gd name="T6" fmla="*/ 75 w 901"/>
                <a:gd name="T7" fmla="*/ 72 h 192"/>
                <a:gd name="T8" fmla="*/ 142 w 901"/>
                <a:gd name="T9" fmla="*/ 50 h 192"/>
                <a:gd name="T10" fmla="*/ 217 w 901"/>
                <a:gd name="T11" fmla="*/ 109 h 192"/>
                <a:gd name="T12" fmla="*/ 269 w 901"/>
                <a:gd name="T13" fmla="*/ 109 h 192"/>
                <a:gd name="T14" fmla="*/ 284 w 901"/>
                <a:gd name="T15" fmla="*/ 87 h 192"/>
                <a:gd name="T16" fmla="*/ 307 w 901"/>
                <a:gd name="T17" fmla="*/ 72 h 192"/>
                <a:gd name="T18" fmla="*/ 359 w 901"/>
                <a:gd name="T19" fmla="*/ 12 h 192"/>
                <a:gd name="T20" fmla="*/ 419 w 901"/>
                <a:gd name="T21" fmla="*/ 57 h 192"/>
                <a:gd name="T22" fmla="*/ 479 w 901"/>
                <a:gd name="T23" fmla="*/ 139 h 192"/>
                <a:gd name="T24" fmla="*/ 539 w 901"/>
                <a:gd name="T25" fmla="*/ 177 h 192"/>
                <a:gd name="T26" fmla="*/ 584 w 901"/>
                <a:gd name="T27" fmla="*/ 192 h 192"/>
                <a:gd name="T28" fmla="*/ 673 w 901"/>
                <a:gd name="T29" fmla="*/ 154 h 192"/>
                <a:gd name="T30" fmla="*/ 718 w 901"/>
                <a:gd name="T31" fmla="*/ 64 h 192"/>
                <a:gd name="T32" fmla="*/ 741 w 901"/>
                <a:gd name="T33" fmla="*/ 57 h 192"/>
                <a:gd name="T34" fmla="*/ 838 w 901"/>
                <a:gd name="T35" fmla="*/ 94 h 192"/>
                <a:gd name="T36" fmla="*/ 856 w 901"/>
                <a:gd name="T37" fmla="*/ 111 h 192"/>
                <a:gd name="T38" fmla="*/ 870 w 901"/>
                <a:gd name="T39" fmla="*/ 116 h 192"/>
                <a:gd name="T40" fmla="*/ 901 w 901"/>
                <a:gd name="T41" fmla="*/ 12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1" h="192">
                  <a:moveTo>
                    <a:pt x="0" y="132"/>
                  </a:moveTo>
                  <a:cubicBezTo>
                    <a:pt x="17" y="127"/>
                    <a:pt x="39" y="130"/>
                    <a:pt x="52" y="117"/>
                  </a:cubicBezTo>
                  <a:cubicBezTo>
                    <a:pt x="58" y="111"/>
                    <a:pt x="56" y="101"/>
                    <a:pt x="60" y="94"/>
                  </a:cubicBezTo>
                  <a:cubicBezTo>
                    <a:pt x="64" y="86"/>
                    <a:pt x="68" y="78"/>
                    <a:pt x="75" y="72"/>
                  </a:cubicBezTo>
                  <a:cubicBezTo>
                    <a:pt x="93" y="57"/>
                    <a:pt x="142" y="50"/>
                    <a:pt x="142" y="50"/>
                  </a:cubicBezTo>
                  <a:cubicBezTo>
                    <a:pt x="195" y="66"/>
                    <a:pt x="178" y="83"/>
                    <a:pt x="217" y="109"/>
                  </a:cubicBezTo>
                  <a:cubicBezTo>
                    <a:pt x="231" y="150"/>
                    <a:pt x="240" y="129"/>
                    <a:pt x="269" y="109"/>
                  </a:cubicBezTo>
                  <a:cubicBezTo>
                    <a:pt x="274" y="102"/>
                    <a:pt x="278" y="93"/>
                    <a:pt x="284" y="87"/>
                  </a:cubicBezTo>
                  <a:cubicBezTo>
                    <a:pt x="291" y="81"/>
                    <a:pt x="301" y="79"/>
                    <a:pt x="307" y="72"/>
                  </a:cubicBezTo>
                  <a:cubicBezTo>
                    <a:pt x="370" y="0"/>
                    <a:pt x="308" y="47"/>
                    <a:pt x="359" y="12"/>
                  </a:cubicBezTo>
                  <a:cubicBezTo>
                    <a:pt x="387" y="22"/>
                    <a:pt x="394" y="40"/>
                    <a:pt x="419" y="57"/>
                  </a:cubicBezTo>
                  <a:cubicBezTo>
                    <a:pt x="431" y="94"/>
                    <a:pt x="448" y="118"/>
                    <a:pt x="479" y="139"/>
                  </a:cubicBezTo>
                  <a:cubicBezTo>
                    <a:pt x="503" y="175"/>
                    <a:pt x="486" y="159"/>
                    <a:pt x="539" y="177"/>
                  </a:cubicBezTo>
                  <a:cubicBezTo>
                    <a:pt x="554" y="182"/>
                    <a:pt x="584" y="192"/>
                    <a:pt x="584" y="192"/>
                  </a:cubicBezTo>
                  <a:cubicBezTo>
                    <a:pt x="615" y="181"/>
                    <a:pt x="642" y="165"/>
                    <a:pt x="673" y="154"/>
                  </a:cubicBezTo>
                  <a:cubicBezTo>
                    <a:pt x="679" y="137"/>
                    <a:pt x="705" y="75"/>
                    <a:pt x="718" y="64"/>
                  </a:cubicBezTo>
                  <a:cubicBezTo>
                    <a:pt x="724" y="59"/>
                    <a:pt x="733" y="59"/>
                    <a:pt x="741" y="57"/>
                  </a:cubicBezTo>
                  <a:cubicBezTo>
                    <a:pt x="791" y="63"/>
                    <a:pt x="812" y="55"/>
                    <a:pt x="838" y="94"/>
                  </a:cubicBezTo>
                  <a:cubicBezTo>
                    <a:pt x="856" y="101"/>
                    <a:pt x="851" y="107"/>
                    <a:pt x="856" y="111"/>
                  </a:cubicBezTo>
                  <a:cubicBezTo>
                    <a:pt x="861" y="115"/>
                    <a:pt x="863" y="114"/>
                    <a:pt x="870" y="116"/>
                  </a:cubicBezTo>
                  <a:cubicBezTo>
                    <a:pt x="877" y="118"/>
                    <a:pt x="896" y="122"/>
                    <a:pt x="901" y="12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68"/>
            <p:cNvSpPr txBox="1">
              <a:spLocks noChangeArrowheads="1"/>
            </p:cNvSpPr>
            <p:nvPr/>
          </p:nvSpPr>
          <p:spPr bwMode="auto">
            <a:xfrm>
              <a:off x="614" y="2080"/>
              <a:ext cx="26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7" name="Text Box 69"/>
            <p:cNvSpPr txBox="1">
              <a:spLocks noChangeArrowheads="1"/>
            </p:cNvSpPr>
            <p:nvPr/>
          </p:nvSpPr>
          <p:spPr bwMode="auto">
            <a:xfrm>
              <a:off x="-409" y="1638"/>
              <a:ext cx="9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模拟信号</a:t>
              </a:r>
            </a:p>
          </p:txBody>
        </p:sp>
      </p:grpSp>
      <p:grpSp>
        <p:nvGrpSpPr>
          <p:cNvPr id="78" name="Group 70"/>
          <p:cNvGrpSpPr>
            <a:grpSpLocks/>
          </p:cNvGrpSpPr>
          <p:nvPr/>
        </p:nvGrpSpPr>
        <p:grpSpPr bwMode="auto">
          <a:xfrm>
            <a:off x="2815369" y="2814980"/>
            <a:ext cx="1393452" cy="778451"/>
            <a:chOff x="873" y="1611"/>
            <a:chExt cx="1399" cy="783"/>
          </a:xfrm>
        </p:grpSpPr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914" y="2207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Freeform 72"/>
            <p:cNvSpPr>
              <a:spLocks/>
            </p:cNvSpPr>
            <p:nvPr/>
          </p:nvSpPr>
          <p:spPr bwMode="auto">
            <a:xfrm>
              <a:off x="963" y="2080"/>
              <a:ext cx="1" cy="128"/>
            </a:xfrm>
            <a:custGeom>
              <a:avLst/>
              <a:gdLst>
                <a:gd name="T0" fmla="*/ 0 w 1"/>
                <a:gd name="T1" fmla="*/ 128 h 128"/>
                <a:gd name="T2" fmla="*/ 1 w 1"/>
                <a:gd name="T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8">
                  <a:moveTo>
                    <a:pt x="0" y="128"/>
                  </a:move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1011" y="2023"/>
              <a:ext cx="1" cy="185"/>
            </a:xfrm>
            <a:custGeom>
              <a:avLst/>
              <a:gdLst>
                <a:gd name="T0" fmla="*/ 0 w 1"/>
                <a:gd name="T1" fmla="*/ 185 h 185"/>
                <a:gd name="T2" fmla="*/ 1 w 1"/>
                <a:gd name="T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5">
                  <a:moveTo>
                    <a:pt x="0" y="185"/>
                  </a:move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 flipH="1" flipV="1">
              <a:off x="1058" y="2010"/>
              <a:ext cx="0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 flipV="1">
              <a:off x="1106" y="2032"/>
              <a:ext cx="0" cy="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 flipV="1">
              <a:off x="1154" y="209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Freeform 77"/>
            <p:cNvSpPr>
              <a:spLocks/>
            </p:cNvSpPr>
            <p:nvPr/>
          </p:nvSpPr>
          <p:spPr bwMode="auto">
            <a:xfrm>
              <a:off x="1202" y="2053"/>
              <a:ext cx="1" cy="155"/>
            </a:xfrm>
            <a:custGeom>
              <a:avLst/>
              <a:gdLst>
                <a:gd name="T0" fmla="*/ 0 w 1"/>
                <a:gd name="T1" fmla="*/ 155 h 155"/>
                <a:gd name="T2" fmla="*/ 0 w 1"/>
                <a:gd name="T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5">
                  <a:moveTo>
                    <a:pt x="0" y="155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1251" y="2003"/>
              <a:ext cx="1" cy="205"/>
            </a:xfrm>
            <a:custGeom>
              <a:avLst/>
              <a:gdLst>
                <a:gd name="T0" fmla="*/ 0 w 1"/>
                <a:gd name="T1" fmla="*/ 205 h 205"/>
                <a:gd name="T2" fmla="*/ 1 w 1"/>
                <a:gd name="T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5">
                  <a:moveTo>
                    <a:pt x="0" y="205"/>
                  </a:moveTo>
                  <a:lnTo>
                    <a:pt x="1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1298" y="1979"/>
              <a:ext cx="1" cy="228"/>
            </a:xfrm>
            <a:custGeom>
              <a:avLst/>
              <a:gdLst>
                <a:gd name="T0" fmla="*/ 0 w 1"/>
                <a:gd name="T1" fmla="*/ 228 h 228"/>
                <a:gd name="T2" fmla="*/ 0 w 1"/>
                <a:gd name="T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8">
                  <a:moveTo>
                    <a:pt x="0" y="228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1346" y="2026"/>
              <a:ext cx="1" cy="181"/>
            </a:xfrm>
            <a:custGeom>
              <a:avLst/>
              <a:gdLst>
                <a:gd name="T0" fmla="*/ 0 w 1"/>
                <a:gd name="T1" fmla="*/ 181 h 181"/>
                <a:gd name="T2" fmla="*/ 0 w 1"/>
                <a:gd name="T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1">
                  <a:moveTo>
                    <a:pt x="0" y="181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1394" y="2092"/>
              <a:ext cx="1" cy="115"/>
            </a:xfrm>
            <a:custGeom>
              <a:avLst/>
              <a:gdLst>
                <a:gd name="T0" fmla="*/ 0 w 1"/>
                <a:gd name="T1" fmla="*/ 115 h 115"/>
                <a:gd name="T2" fmla="*/ 0 w 1"/>
                <a:gd name="T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5">
                  <a:moveTo>
                    <a:pt x="0" y="115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1442" y="2129"/>
              <a:ext cx="1" cy="78"/>
            </a:xfrm>
            <a:custGeom>
              <a:avLst/>
              <a:gdLst>
                <a:gd name="T0" fmla="*/ 0 w 1"/>
                <a:gd name="T1" fmla="*/ 78 h 78"/>
                <a:gd name="T2" fmla="*/ 0 w 1"/>
                <a:gd name="T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8">
                  <a:moveTo>
                    <a:pt x="0" y="78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Freeform 83"/>
            <p:cNvSpPr>
              <a:spLocks/>
            </p:cNvSpPr>
            <p:nvPr/>
          </p:nvSpPr>
          <p:spPr bwMode="auto">
            <a:xfrm>
              <a:off x="1490" y="2146"/>
              <a:ext cx="1" cy="61"/>
            </a:xfrm>
            <a:custGeom>
              <a:avLst/>
              <a:gdLst>
                <a:gd name="T0" fmla="*/ 0 w 1"/>
                <a:gd name="T1" fmla="*/ 61 h 61"/>
                <a:gd name="T2" fmla="*/ 0 w 1"/>
                <a:gd name="T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1">
                  <a:moveTo>
                    <a:pt x="0" y="61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Freeform 84"/>
            <p:cNvSpPr>
              <a:spLocks/>
            </p:cNvSpPr>
            <p:nvPr/>
          </p:nvSpPr>
          <p:spPr bwMode="auto">
            <a:xfrm>
              <a:off x="1538" y="2138"/>
              <a:ext cx="1" cy="69"/>
            </a:xfrm>
            <a:custGeom>
              <a:avLst/>
              <a:gdLst>
                <a:gd name="T0" fmla="*/ 0 w 1"/>
                <a:gd name="T1" fmla="*/ 69 h 69"/>
                <a:gd name="T2" fmla="*/ 0 w 1"/>
                <a:gd name="T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9">
                  <a:moveTo>
                    <a:pt x="0" y="69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1586" y="2117"/>
              <a:ext cx="1" cy="90"/>
            </a:xfrm>
            <a:custGeom>
              <a:avLst/>
              <a:gdLst>
                <a:gd name="T0" fmla="*/ 0 w 1"/>
                <a:gd name="T1" fmla="*/ 90 h 90"/>
                <a:gd name="T2" fmla="*/ 0 w 1"/>
                <a:gd name="T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0">
                  <a:moveTo>
                    <a:pt x="0" y="90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Freeform 86"/>
            <p:cNvSpPr>
              <a:spLocks/>
            </p:cNvSpPr>
            <p:nvPr/>
          </p:nvSpPr>
          <p:spPr bwMode="auto">
            <a:xfrm>
              <a:off x="1634" y="2030"/>
              <a:ext cx="1" cy="177"/>
            </a:xfrm>
            <a:custGeom>
              <a:avLst/>
              <a:gdLst>
                <a:gd name="T0" fmla="*/ 0 w 1"/>
                <a:gd name="T1" fmla="*/ 177 h 177"/>
                <a:gd name="T2" fmla="*/ 0 w 1"/>
                <a:gd name="T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7">
                  <a:moveTo>
                    <a:pt x="0" y="177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Freeform 87"/>
            <p:cNvSpPr>
              <a:spLocks/>
            </p:cNvSpPr>
            <p:nvPr/>
          </p:nvSpPr>
          <p:spPr bwMode="auto">
            <a:xfrm>
              <a:off x="1682" y="2020"/>
              <a:ext cx="1" cy="187"/>
            </a:xfrm>
            <a:custGeom>
              <a:avLst/>
              <a:gdLst>
                <a:gd name="T0" fmla="*/ 0 w 1"/>
                <a:gd name="T1" fmla="*/ 187 h 187"/>
                <a:gd name="T2" fmla="*/ 0 w 1"/>
                <a:gd name="T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7">
                  <a:moveTo>
                    <a:pt x="0" y="187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Line 88"/>
            <p:cNvSpPr>
              <a:spLocks noChangeShapeType="1"/>
            </p:cNvSpPr>
            <p:nvPr/>
          </p:nvSpPr>
          <p:spPr bwMode="auto">
            <a:xfrm flipV="1">
              <a:off x="1730" y="2024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Freeform 89"/>
            <p:cNvSpPr>
              <a:spLocks/>
            </p:cNvSpPr>
            <p:nvPr/>
          </p:nvSpPr>
          <p:spPr bwMode="auto">
            <a:xfrm>
              <a:off x="1778" y="2066"/>
              <a:ext cx="1" cy="142"/>
            </a:xfrm>
            <a:custGeom>
              <a:avLst/>
              <a:gdLst>
                <a:gd name="T0" fmla="*/ 0 w 1"/>
                <a:gd name="T1" fmla="*/ 142 h 142"/>
                <a:gd name="T2" fmla="*/ 0 w 1"/>
                <a:gd name="T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2">
                  <a:moveTo>
                    <a:pt x="0" y="14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90"/>
            <p:cNvSpPr txBox="1">
              <a:spLocks noChangeArrowheads="1"/>
            </p:cNvSpPr>
            <p:nvPr/>
          </p:nvSpPr>
          <p:spPr bwMode="auto">
            <a:xfrm>
              <a:off x="2008" y="2084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99" name="Text Box 91"/>
            <p:cNvSpPr txBox="1">
              <a:spLocks noChangeArrowheads="1"/>
            </p:cNvSpPr>
            <p:nvPr/>
          </p:nvSpPr>
          <p:spPr bwMode="auto">
            <a:xfrm>
              <a:off x="873" y="1611"/>
              <a:ext cx="128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采样后的信号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54137" y="2805241"/>
            <a:ext cx="1099273" cy="603259"/>
            <a:chOff x="4099052" y="3031662"/>
            <a:chExt cx="1099273" cy="603259"/>
          </a:xfrm>
        </p:grpSpPr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4290849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4529774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4768699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5007623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92"/>
            <p:cNvSpPr txBox="1">
              <a:spLocks noChangeArrowheads="1"/>
            </p:cNvSpPr>
            <p:nvPr/>
          </p:nvSpPr>
          <p:spPr bwMode="auto">
            <a:xfrm>
              <a:off x="4213724" y="3031662"/>
              <a:ext cx="91869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构成分组</a:t>
              </a:r>
            </a:p>
          </p:txBody>
        </p:sp>
        <p:sp>
          <p:nvSpPr>
            <p:cNvPr id="58" name="Line 50"/>
            <p:cNvSpPr>
              <a:spLocks noChangeShapeType="1"/>
            </p:cNvSpPr>
            <p:nvPr/>
          </p:nvSpPr>
          <p:spPr bwMode="auto">
            <a:xfrm>
              <a:off x="4099052" y="3634921"/>
              <a:ext cx="1099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1" name="Text Box 93"/>
          <p:cNvSpPr txBox="1">
            <a:spLocks noChangeArrowheads="1"/>
          </p:cNvSpPr>
          <p:nvPr/>
        </p:nvSpPr>
        <p:spPr bwMode="auto">
          <a:xfrm>
            <a:off x="4337977" y="3436338"/>
            <a:ext cx="9186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恒定速率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702130" y="3215628"/>
            <a:ext cx="1101393" cy="528485"/>
            <a:chOff x="6680096" y="3442049"/>
            <a:chExt cx="1101393" cy="528485"/>
          </a:xfrm>
        </p:grpSpPr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6860606" y="3444037"/>
              <a:ext cx="47127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Freeform 57"/>
            <p:cNvSpPr>
              <a:spLocks/>
            </p:cNvSpPr>
            <p:nvPr/>
          </p:nvSpPr>
          <p:spPr bwMode="auto">
            <a:xfrm>
              <a:off x="7051306" y="3444037"/>
              <a:ext cx="48224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7433807" y="3444037"/>
              <a:ext cx="48224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7541214" y="3442049"/>
              <a:ext cx="48224" cy="190884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6680096" y="3634921"/>
              <a:ext cx="1040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 Box 94"/>
            <p:cNvSpPr txBox="1">
              <a:spLocks noChangeArrowheads="1"/>
            </p:cNvSpPr>
            <p:nvPr/>
          </p:nvSpPr>
          <p:spPr bwMode="auto">
            <a:xfrm>
              <a:off x="6680096" y="3662757"/>
              <a:ext cx="110139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非恒定速率</a:t>
              </a:r>
            </a:p>
          </p:txBody>
        </p:sp>
      </p:grpSp>
      <p:sp>
        <p:nvSpPr>
          <p:cNvPr id="103" name="AutoShape 95"/>
          <p:cNvSpPr>
            <a:spLocks noChangeArrowheads="1"/>
          </p:cNvSpPr>
          <p:nvPr/>
        </p:nvSpPr>
        <p:spPr bwMode="auto">
          <a:xfrm>
            <a:off x="3918214" y="3250937"/>
            <a:ext cx="275092" cy="95442"/>
          </a:xfrm>
          <a:prstGeom prst="rightArrow">
            <a:avLst>
              <a:gd name="adj1" fmla="val 50000"/>
              <a:gd name="adj2" fmla="val 65365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96"/>
          <p:cNvSpPr>
            <a:spLocks noChangeArrowheads="1"/>
          </p:cNvSpPr>
          <p:nvPr/>
        </p:nvSpPr>
        <p:spPr bwMode="auto">
          <a:xfrm>
            <a:off x="2560289" y="3227076"/>
            <a:ext cx="273996" cy="95442"/>
          </a:xfrm>
          <a:prstGeom prst="rightArrow">
            <a:avLst>
              <a:gd name="adj1" fmla="val 50000"/>
              <a:gd name="adj2" fmla="val 65104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65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511896" y="61960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345441" y="594141"/>
            <a:ext cx="4461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8.3.4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实时运输控制协议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1896" y="1053490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(RTP Control Protocol)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配合使用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协议，与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协议不可分割。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84000" indent="-34290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服务质量的监视与反馈；</a:t>
            </a:r>
          </a:p>
          <a:p>
            <a:pPr marL="684000" indent="-34290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媒体间的同步；</a:t>
            </a:r>
          </a:p>
          <a:p>
            <a:pPr marL="684000" indent="-34290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播组中成员的标识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5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1896" y="974256"/>
            <a:ext cx="81290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传送，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不对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视频分组进行封装。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可将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分组封装在一个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用户数据报中。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地在网上传送，它带有发送端和接收端对服务质量的统计信息报告。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2032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8420" y="587115"/>
            <a:ext cx="1517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891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920740" y="585705"/>
            <a:ext cx="3312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使用的五种分组类型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78445"/>
              </p:ext>
            </p:extLst>
          </p:nvPr>
        </p:nvGraphicFramePr>
        <p:xfrm>
          <a:off x="1066821" y="1085082"/>
          <a:ext cx="7180196" cy="2513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3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42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876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缩写表示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意义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200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SR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发送端报告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RR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接收端报告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202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SDES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源点描述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203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BYE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8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204</a:t>
                      </a:r>
                      <a:endParaRPr lang="zh-CN" sz="1800" b="1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APP</a:t>
                      </a:r>
                      <a:endParaRPr lang="zh-CN" sz="1800" b="1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特定应用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5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511896" y="61430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566352" y="588838"/>
            <a:ext cx="2020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8.3.5  H.323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1896" y="1048187"/>
            <a:ext cx="8129015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信令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标准。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ITU-T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于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1996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制定的为在局域网上传送话音信息的建议书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1998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的第二个版本改用的名称是“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基于分组的多媒体通信系统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互联网的端系统之间进行实时声音和视频会议的标准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一个单独的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而是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一组协议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包括：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>
              <a:lnSpc>
                <a:spcPts val="32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系统和构件的描述，呼叫模型的描述，呼叫信令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过程，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>
              <a:lnSpc>
                <a:spcPts val="32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控制报文， 复用，话音编解码器，视像编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解码器，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>
              <a:lnSpc>
                <a:spcPts val="3200"/>
              </a:lnSpc>
              <a:buClr>
                <a:srgbClr val="7030A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以及数据协议等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18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圆角矩形 96"/>
          <p:cNvSpPr/>
          <p:nvPr/>
        </p:nvSpPr>
        <p:spPr>
          <a:xfrm>
            <a:off x="523237" y="1020437"/>
            <a:ext cx="8128800" cy="33512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2" name="组合 101"/>
          <p:cNvGrpSpPr/>
          <p:nvPr/>
        </p:nvGrpSpPr>
        <p:grpSpPr>
          <a:xfrm>
            <a:off x="1496313" y="1654986"/>
            <a:ext cx="6155337" cy="1689105"/>
            <a:chOff x="1083498" y="1178403"/>
            <a:chExt cx="6958312" cy="2367605"/>
          </a:xfrm>
        </p:grpSpPr>
        <p:sp>
          <p:nvSpPr>
            <p:cNvPr id="4" name="Line 218"/>
            <p:cNvSpPr>
              <a:spLocks noChangeShapeType="1"/>
            </p:cNvSpPr>
            <p:nvPr/>
          </p:nvSpPr>
          <p:spPr bwMode="auto">
            <a:xfrm>
              <a:off x="5604745" y="2553938"/>
              <a:ext cx="1710344" cy="3202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Line 219"/>
            <p:cNvSpPr>
              <a:spLocks noChangeShapeType="1"/>
            </p:cNvSpPr>
            <p:nvPr/>
          </p:nvSpPr>
          <p:spPr bwMode="auto">
            <a:xfrm flipV="1">
              <a:off x="1662527" y="2553936"/>
              <a:ext cx="1642592" cy="33514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224"/>
            <p:cNvSpPr txBox="1">
              <a:spLocks noChangeArrowheads="1"/>
            </p:cNvSpPr>
            <p:nvPr/>
          </p:nvSpPr>
          <p:spPr bwMode="auto">
            <a:xfrm>
              <a:off x="1083498" y="1978472"/>
              <a:ext cx="126348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H.323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终端</a:t>
              </a:r>
            </a:p>
          </p:txBody>
        </p:sp>
        <p:sp>
          <p:nvSpPr>
            <p:cNvPr id="11" name="Text Box 225"/>
            <p:cNvSpPr txBox="1">
              <a:spLocks noChangeArrowheads="1"/>
            </p:cNvSpPr>
            <p:nvPr/>
          </p:nvSpPr>
          <p:spPr bwMode="auto">
            <a:xfrm>
              <a:off x="6778323" y="1978472"/>
              <a:ext cx="126348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H.323 </a:t>
              </a: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终端</a:t>
              </a:r>
            </a:p>
          </p:txBody>
        </p:sp>
        <p:grpSp>
          <p:nvGrpSpPr>
            <p:cNvPr id="21" name="Group 107"/>
            <p:cNvGrpSpPr>
              <a:grpSpLocks/>
            </p:cNvGrpSpPr>
            <p:nvPr/>
          </p:nvGrpSpPr>
          <p:grpSpPr bwMode="auto">
            <a:xfrm>
              <a:off x="2564324" y="1178403"/>
              <a:ext cx="3848060" cy="2367605"/>
              <a:chOff x="2248" y="820"/>
              <a:chExt cx="2248" cy="883"/>
            </a:xfrm>
          </p:grpSpPr>
          <p:grpSp>
            <p:nvGrpSpPr>
              <p:cNvPr id="32" name="Group 108"/>
              <p:cNvGrpSpPr>
                <a:grpSpLocks/>
              </p:cNvGrpSpPr>
              <p:nvPr/>
            </p:nvGrpSpPr>
            <p:grpSpPr bwMode="auto">
              <a:xfrm>
                <a:off x="3567" y="902"/>
                <a:ext cx="929" cy="759"/>
                <a:chOff x="3567" y="902"/>
                <a:chExt cx="929" cy="759"/>
              </a:xfrm>
            </p:grpSpPr>
            <p:grpSp>
              <p:nvGrpSpPr>
                <p:cNvPr id="62" name="Group 109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570" cy="611"/>
                  <a:chOff x="3926" y="902"/>
                  <a:chExt cx="570" cy="611"/>
                </a:xfrm>
              </p:grpSpPr>
              <p:grpSp>
                <p:nvGrpSpPr>
                  <p:cNvPr id="67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77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71" y="982"/>
                      <a:ext cx="425" cy="448"/>
                      <a:chOff x="4071" y="982"/>
                      <a:chExt cx="425" cy="448"/>
                    </a:xfrm>
                  </p:grpSpPr>
                  <p:grpSp>
                    <p:nvGrpSpPr>
                      <p:cNvPr id="79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82" y="1010"/>
                        <a:ext cx="314" cy="366"/>
                        <a:chOff x="4182" y="1010"/>
                        <a:chExt cx="314" cy="366"/>
                      </a:xfrm>
                    </p:grpSpPr>
                    <p:grpSp>
                      <p:nvGrpSpPr>
                        <p:cNvPr id="83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0" y="1010"/>
                          <a:ext cx="276" cy="366"/>
                          <a:chOff x="4220" y="1010"/>
                          <a:chExt cx="276" cy="366"/>
                        </a:xfrm>
                      </p:grpSpPr>
                      <p:sp>
                        <p:nvSpPr>
                          <p:cNvPr id="87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5" y="1228"/>
                            <a:ext cx="131" cy="93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88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4" y="1254"/>
                            <a:ext cx="167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89" name="Oval 1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9" y="1091"/>
                            <a:ext cx="131" cy="9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90" name="Oval 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20" y="1010"/>
                            <a:ext cx="166" cy="122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91" name="Freeform 11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2" y="1092"/>
                            <a:ext cx="113" cy="208"/>
                          </a:xfrm>
                          <a:custGeom>
                            <a:avLst/>
                            <a:gdLst>
                              <a:gd name="T0" fmla="*/ 112 w 113"/>
                              <a:gd name="T1" fmla="*/ 205 h 208"/>
                              <a:gd name="T2" fmla="*/ 63 w 113"/>
                              <a:gd name="T3" fmla="*/ 207 h 208"/>
                              <a:gd name="T4" fmla="*/ 0 w 113"/>
                              <a:gd name="T5" fmla="*/ 0 h 208"/>
                              <a:gd name="T6" fmla="*/ 70 w 113"/>
                              <a:gd name="T7" fmla="*/ 15 h 208"/>
                              <a:gd name="T8" fmla="*/ 71 w 113"/>
                              <a:gd name="T9" fmla="*/ 117 h 208"/>
                              <a:gd name="T10" fmla="*/ 112 w 113"/>
                              <a:gd name="T11" fmla="*/ 205 h 2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113" h="208">
                                <a:moveTo>
                                  <a:pt x="112" y="205"/>
                                </a:moveTo>
                                <a:lnTo>
                                  <a:pt x="63" y="207"/>
                                </a:lnTo>
                                <a:lnTo>
                                  <a:pt x="0" y="0"/>
                                </a:lnTo>
                                <a:lnTo>
                                  <a:pt x="70" y="15"/>
                                </a:lnTo>
                                <a:lnTo>
                                  <a:pt x="71" y="117"/>
                                </a:lnTo>
                                <a:lnTo>
                                  <a:pt x="112" y="205"/>
                                </a:lnTo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6350" cap="rnd">
                            <a:noFill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 sz="1600">
                              <a:latin typeface="微软雅黑" pitchFamily="34" charset="-122"/>
                              <a:ea typeface="微软雅黑" pitchFamily="34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84" name="Oval 1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119"/>
                          <a:ext cx="240" cy="17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85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82" y="1228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86" name="Freeform 1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235" y="1068"/>
                          <a:ext cx="121" cy="224"/>
                        </a:xfrm>
                        <a:custGeom>
                          <a:avLst/>
                          <a:gdLst>
                            <a:gd name="T0" fmla="*/ 110 w 121"/>
                            <a:gd name="T1" fmla="*/ 38 h 224"/>
                            <a:gd name="T2" fmla="*/ 97 w 121"/>
                            <a:gd name="T3" fmla="*/ 85 h 224"/>
                            <a:gd name="T4" fmla="*/ 120 w 121"/>
                            <a:gd name="T5" fmla="*/ 192 h 224"/>
                            <a:gd name="T6" fmla="*/ 72 w 121"/>
                            <a:gd name="T7" fmla="*/ 223 h 224"/>
                            <a:gd name="T8" fmla="*/ 0 w 121"/>
                            <a:gd name="T9" fmla="*/ 95 h 224"/>
                            <a:gd name="T10" fmla="*/ 57 w 121"/>
                            <a:gd name="T11" fmla="*/ 0 h 224"/>
                            <a:gd name="T12" fmla="*/ 110 w 121"/>
                            <a:gd name="T13" fmla="*/ 38 h 2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21" h="224">
                              <a:moveTo>
                                <a:pt x="110" y="38"/>
                              </a:moveTo>
                              <a:lnTo>
                                <a:pt x="97" y="85"/>
                              </a:lnTo>
                              <a:lnTo>
                                <a:pt x="120" y="192"/>
                              </a:lnTo>
                              <a:lnTo>
                                <a:pt x="72" y="223"/>
                              </a:lnTo>
                              <a:lnTo>
                                <a:pt x="0" y="95"/>
                              </a:lnTo>
                              <a:lnTo>
                                <a:pt x="57" y="0"/>
                              </a:lnTo>
                              <a:lnTo>
                                <a:pt x="110" y="38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80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336"/>
                        <a:ext cx="129" cy="9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81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1" y="982"/>
                        <a:ext cx="168" cy="124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82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1313"/>
                        <a:ext cx="85" cy="39"/>
                      </a:xfrm>
                      <a:custGeom>
                        <a:avLst/>
                        <a:gdLst>
                          <a:gd name="T0" fmla="*/ 84 w 85"/>
                          <a:gd name="T1" fmla="*/ 24 h 39"/>
                          <a:gd name="T2" fmla="*/ 58 w 85"/>
                          <a:gd name="T3" fmla="*/ 38 h 39"/>
                          <a:gd name="T4" fmla="*/ 0 w 85"/>
                          <a:gd name="T5" fmla="*/ 18 h 39"/>
                          <a:gd name="T6" fmla="*/ 58 w 85"/>
                          <a:gd name="T7" fmla="*/ 0 h 39"/>
                          <a:gd name="T8" fmla="*/ 84 w 85"/>
                          <a:gd name="T9" fmla="*/ 24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5" h="39">
                            <a:moveTo>
                              <a:pt x="84" y="24"/>
                            </a:moveTo>
                            <a:lnTo>
                              <a:pt x="58" y="38"/>
                            </a:lnTo>
                            <a:lnTo>
                              <a:pt x="0" y="18"/>
                            </a:lnTo>
                            <a:lnTo>
                              <a:pt x="58" y="0"/>
                            </a:lnTo>
                            <a:lnTo>
                              <a:pt x="84" y="2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78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209" y="1042"/>
                      <a:ext cx="47" cy="68"/>
                    </a:xfrm>
                    <a:custGeom>
                      <a:avLst/>
                      <a:gdLst>
                        <a:gd name="T0" fmla="*/ 23 w 47"/>
                        <a:gd name="T1" fmla="*/ 0 h 68"/>
                        <a:gd name="T2" fmla="*/ 46 w 47"/>
                        <a:gd name="T3" fmla="*/ 1 h 68"/>
                        <a:gd name="T4" fmla="*/ 38 w 47"/>
                        <a:gd name="T5" fmla="*/ 67 h 68"/>
                        <a:gd name="T6" fmla="*/ 0 w 47"/>
                        <a:gd name="T7" fmla="*/ 54 h 68"/>
                        <a:gd name="T8" fmla="*/ 23 w 47"/>
                        <a:gd name="T9" fmla="*/ 0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68">
                          <a:moveTo>
                            <a:pt x="23" y="0"/>
                          </a:moveTo>
                          <a:lnTo>
                            <a:pt x="46" y="1"/>
                          </a:lnTo>
                          <a:lnTo>
                            <a:pt x="38" y="67"/>
                          </a:lnTo>
                          <a:lnTo>
                            <a:pt x="0" y="54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68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26" y="902"/>
                    <a:ext cx="385" cy="556"/>
                    <a:chOff x="3926" y="902"/>
                    <a:chExt cx="385" cy="556"/>
                  </a:xfrm>
                </p:grpSpPr>
                <p:sp>
                  <p:nvSpPr>
                    <p:cNvPr id="71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1" y="1228"/>
                      <a:ext cx="314" cy="2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2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065"/>
                      <a:ext cx="314" cy="23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3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6" y="902"/>
                      <a:ext cx="241" cy="17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4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1010"/>
                      <a:ext cx="131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5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000" y="990"/>
                      <a:ext cx="208" cy="202"/>
                    </a:xfrm>
                    <a:custGeom>
                      <a:avLst/>
                      <a:gdLst>
                        <a:gd name="T0" fmla="*/ 146 w 208"/>
                        <a:gd name="T1" fmla="*/ 8 h 202"/>
                        <a:gd name="T2" fmla="*/ 145 w 208"/>
                        <a:gd name="T3" fmla="*/ 32 h 202"/>
                        <a:gd name="T4" fmla="*/ 194 w 208"/>
                        <a:gd name="T5" fmla="*/ 77 h 202"/>
                        <a:gd name="T6" fmla="*/ 207 w 208"/>
                        <a:gd name="T7" fmla="*/ 82 h 202"/>
                        <a:gd name="T8" fmla="*/ 133 w 208"/>
                        <a:gd name="T9" fmla="*/ 201 h 202"/>
                        <a:gd name="T10" fmla="*/ 0 w 208"/>
                        <a:gd name="T11" fmla="*/ 0 h 202"/>
                        <a:gd name="T12" fmla="*/ 146 w 208"/>
                        <a:gd name="T13" fmla="*/ 8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8" h="202">
                          <a:moveTo>
                            <a:pt x="146" y="8"/>
                          </a:moveTo>
                          <a:lnTo>
                            <a:pt x="145" y="32"/>
                          </a:lnTo>
                          <a:lnTo>
                            <a:pt x="194" y="77"/>
                          </a:lnTo>
                          <a:lnTo>
                            <a:pt x="207" y="82"/>
                          </a:lnTo>
                          <a:lnTo>
                            <a:pt x="133" y="201"/>
                          </a:lnTo>
                          <a:lnTo>
                            <a:pt x="0" y="0"/>
                          </a:lnTo>
                          <a:lnTo>
                            <a:pt x="146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76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103" y="1271"/>
                      <a:ext cx="133" cy="54"/>
                    </a:xfrm>
                    <a:custGeom>
                      <a:avLst/>
                      <a:gdLst>
                        <a:gd name="T0" fmla="*/ 117 w 133"/>
                        <a:gd name="T1" fmla="*/ 8 h 54"/>
                        <a:gd name="T2" fmla="*/ 132 w 133"/>
                        <a:gd name="T3" fmla="*/ 25 h 54"/>
                        <a:gd name="T4" fmla="*/ 0 w 133"/>
                        <a:gd name="T5" fmla="*/ 53 h 54"/>
                        <a:gd name="T6" fmla="*/ 4 w 133"/>
                        <a:gd name="T7" fmla="*/ 0 h 54"/>
                        <a:gd name="T8" fmla="*/ 117 w 133"/>
                        <a:gd name="T9" fmla="*/ 8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3" h="54">
                          <a:moveTo>
                            <a:pt x="117" y="8"/>
                          </a:moveTo>
                          <a:lnTo>
                            <a:pt x="132" y="25"/>
                          </a:lnTo>
                          <a:lnTo>
                            <a:pt x="0" y="53"/>
                          </a:lnTo>
                          <a:lnTo>
                            <a:pt x="4" y="0"/>
                          </a:lnTo>
                          <a:lnTo>
                            <a:pt x="117" y="8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9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13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70" name="Freeform 134"/>
                  <p:cNvSpPr>
                    <a:spLocks/>
                  </p:cNvSpPr>
                  <p:nvPr/>
                </p:nvSpPr>
                <p:spPr bwMode="auto">
                  <a:xfrm>
                    <a:off x="4041" y="1378"/>
                    <a:ext cx="87" cy="65"/>
                  </a:xfrm>
                  <a:custGeom>
                    <a:avLst/>
                    <a:gdLst>
                      <a:gd name="T0" fmla="*/ 34 w 87"/>
                      <a:gd name="T1" fmla="*/ 64 h 65"/>
                      <a:gd name="T2" fmla="*/ 86 w 87"/>
                      <a:gd name="T3" fmla="*/ 41 h 65"/>
                      <a:gd name="T4" fmla="*/ 27 w 87"/>
                      <a:gd name="T5" fmla="*/ 0 h 65"/>
                      <a:gd name="T6" fmla="*/ 0 w 87"/>
                      <a:gd name="T7" fmla="*/ 23 h 65"/>
                      <a:gd name="T8" fmla="*/ 34 w 87"/>
                      <a:gd name="T9" fmla="*/ 6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5">
                        <a:moveTo>
                          <a:pt x="34" y="64"/>
                        </a:moveTo>
                        <a:lnTo>
                          <a:pt x="86" y="41"/>
                        </a:lnTo>
                        <a:lnTo>
                          <a:pt x="27" y="0"/>
                        </a:lnTo>
                        <a:lnTo>
                          <a:pt x="0" y="23"/>
                        </a:lnTo>
                        <a:lnTo>
                          <a:pt x="34" y="64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63" name="Oval 135"/>
                <p:cNvSpPr>
                  <a:spLocks noChangeArrowheads="1"/>
                </p:cNvSpPr>
                <p:nvPr/>
              </p:nvSpPr>
              <p:spPr bwMode="auto">
                <a:xfrm>
                  <a:off x="3567" y="1513"/>
                  <a:ext cx="204" cy="14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Oval 136"/>
                <p:cNvSpPr>
                  <a:spLocks noChangeArrowheads="1"/>
                </p:cNvSpPr>
                <p:nvPr/>
              </p:nvSpPr>
              <p:spPr bwMode="auto">
                <a:xfrm>
                  <a:off x="3742" y="1513"/>
                  <a:ext cx="168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Oval 137"/>
                <p:cNvSpPr>
                  <a:spLocks noChangeArrowheads="1"/>
                </p:cNvSpPr>
                <p:nvPr/>
              </p:nvSpPr>
              <p:spPr bwMode="auto">
                <a:xfrm>
                  <a:off x="3843" y="1469"/>
                  <a:ext cx="166" cy="123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38"/>
                <p:cNvSpPr>
                  <a:spLocks/>
                </p:cNvSpPr>
                <p:nvPr/>
              </p:nvSpPr>
              <p:spPr bwMode="auto">
                <a:xfrm>
                  <a:off x="3696" y="1448"/>
                  <a:ext cx="345" cy="171"/>
                </a:xfrm>
                <a:custGeom>
                  <a:avLst/>
                  <a:gdLst>
                    <a:gd name="T0" fmla="*/ 321 w 345"/>
                    <a:gd name="T1" fmla="*/ 49 h 171"/>
                    <a:gd name="T2" fmla="*/ 288 w 345"/>
                    <a:gd name="T3" fmla="*/ 60 h 171"/>
                    <a:gd name="T4" fmla="*/ 195 w 345"/>
                    <a:gd name="T5" fmla="*/ 129 h 171"/>
                    <a:gd name="T6" fmla="*/ 174 w 345"/>
                    <a:gd name="T7" fmla="*/ 158 h 171"/>
                    <a:gd name="T8" fmla="*/ 73 w 345"/>
                    <a:gd name="T9" fmla="*/ 158 h 171"/>
                    <a:gd name="T10" fmla="*/ 52 w 345"/>
                    <a:gd name="T11" fmla="*/ 170 h 171"/>
                    <a:gd name="T12" fmla="*/ 0 w 345"/>
                    <a:gd name="T13" fmla="*/ 119 h 171"/>
                    <a:gd name="T14" fmla="*/ 233 w 345"/>
                    <a:gd name="T15" fmla="*/ 0 h 171"/>
                    <a:gd name="T16" fmla="*/ 344 w 345"/>
                    <a:gd name="T17" fmla="*/ 27 h 171"/>
                    <a:gd name="T18" fmla="*/ 321 w 345"/>
                    <a:gd name="T19" fmla="*/ 4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5" h="171">
                      <a:moveTo>
                        <a:pt x="321" y="49"/>
                      </a:moveTo>
                      <a:lnTo>
                        <a:pt x="288" y="60"/>
                      </a:lnTo>
                      <a:lnTo>
                        <a:pt x="195" y="129"/>
                      </a:lnTo>
                      <a:lnTo>
                        <a:pt x="174" y="158"/>
                      </a:lnTo>
                      <a:lnTo>
                        <a:pt x="73" y="158"/>
                      </a:lnTo>
                      <a:lnTo>
                        <a:pt x="52" y="170"/>
                      </a:lnTo>
                      <a:lnTo>
                        <a:pt x="0" y="119"/>
                      </a:lnTo>
                      <a:lnTo>
                        <a:pt x="233" y="0"/>
                      </a:lnTo>
                      <a:lnTo>
                        <a:pt x="344" y="27"/>
                      </a:lnTo>
                      <a:lnTo>
                        <a:pt x="321" y="4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3" name="Group 139"/>
              <p:cNvGrpSpPr>
                <a:grpSpLocks/>
              </p:cNvGrpSpPr>
              <p:nvPr/>
            </p:nvGrpSpPr>
            <p:grpSpPr bwMode="auto">
              <a:xfrm>
                <a:off x="2248" y="907"/>
                <a:ext cx="556" cy="525"/>
                <a:chOff x="2248" y="907"/>
                <a:chExt cx="556" cy="525"/>
              </a:xfrm>
            </p:grpSpPr>
            <p:grpSp>
              <p:nvGrpSpPr>
                <p:cNvPr id="47" name="Group 140"/>
                <p:cNvGrpSpPr>
                  <a:grpSpLocks/>
                </p:cNvGrpSpPr>
                <p:nvPr/>
              </p:nvGrpSpPr>
              <p:grpSpPr bwMode="auto">
                <a:xfrm>
                  <a:off x="2248" y="982"/>
                  <a:ext cx="299" cy="314"/>
                  <a:chOff x="2248" y="982"/>
                  <a:chExt cx="299" cy="314"/>
                </a:xfrm>
              </p:grpSpPr>
              <p:sp>
                <p:nvSpPr>
                  <p:cNvPr id="58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91"/>
                    <a:ext cx="129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9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270" y="1174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307" y="982"/>
                    <a:ext cx="240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1" name="Freeform 144"/>
                  <p:cNvSpPr>
                    <a:spLocks/>
                  </p:cNvSpPr>
                  <p:nvPr/>
                </p:nvSpPr>
                <p:spPr bwMode="auto">
                  <a:xfrm>
                    <a:off x="2291" y="1104"/>
                    <a:ext cx="84" cy="95"/>
                  </a:xfrm>
                  <a:custGeom>
                    <a:avLst/>
                    <a:gdLst>
                      <a:gd name="T0" fmla="*/ 47 w 84"/>
                      <a:gd name="T1" fmla="*/ 0 h 95"/>
                      <a:gd name="T2" fmla="*/ 0 w 84"/>
                      <a:gd name="T3" fmla="*/ 18 h 95"/>
                      <a:gd name="T4" fmla="*/ 1 w 84"/>
                      <a:gd name="T5" fmla="*/ 76 h 95"/>
                      <a:gd name="T6" fmla="*/ 16 w 84"/>
                      <a:gd name="T7" fmla="*/ 94 h 95"/>
                      <a:gd name="T8" fmla="*/ 83 w 84"/>
                      <a:gd name="T9" fmla="*/ 76 h 95"/>
                      <a:gd name="T10" fmla="*/ 47 w 84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" h="95">
                        <a:moveTo>
                          <a:pt x="47" y="0"/>
                        </a:moveTo>
                        <a:lnTo>
                          <a:pt x="0" y="18"/>
                        </a:lnTo>
                        <a:lnTo>
                          <a:pt x="1" y="76"/>
                        </a:lnTo>
                        <a:lnTo>
                          <a:pt x="16" y="94"/>
                        </a:lnTo>
                        <a:lnTo>
                          <a:pt x="83" y="76"/>
                        </a:lnTo>
                        <a:lnTo>
                          <a:pt x="47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8" name="Group 145"/>
                <p:cNvGrpSpPr>
                  <a:grpSpLocks/>
                </p:cNvGrpSpPr>
                <p:nvPr/>
              </p:nvGrpSpPr>
              <p:grpSpPr bwMode="auto">
                <a:xfrm>
                  <a:off x="2344" y="907"/>
                  <a:ext cx="460" cy="525"/>
                  <a:chOff x="2344" y="907"/>
                  <a:chExt cx="460" cy="525"/>
                </a:xfrm>
              </p:grpSpPr>
              <p:sp>
                <p:nvSpPr>
                  <p:cNvPr id="50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91" y="929"/>
                    <a:ext cx="313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1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344" y="1091"/>
                    <a:ext cx="167" cy="12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2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380" y="1174"/>
                    <a:ext cx="242" cy="1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454" y="1254"/>
                    <a:ext cx="240" cy="17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042"/>
                    <a:ext cx="214" cy="15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907"/>
                    <a:ext cx="129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Freeform 152"/>
                  <p:cNvSpPr>
                    <a:spLocks/>
                  </p:cNvSpPr>
                  <p:nvPr/>
                </p:nvSpPr>
                <p:spPr bwMode="auto">
                  <a:xfrm>
                    <a:off x="2541" y="1010"/>
                    <a:ext cx="151" cy="76"/>
                  </a:xfrm>
                  <a:custGeom>
                    <a:avLst/>
                    <a:gdLst>
                      <a:gd name="T0" fmla="*/ 0 w 151"/>
                      <a:gd name="T1" fmla="*/ 20 h 76"/>
                      <a:gd name="T2" fmla="*/ 19 w 151"/>
                      <a:gd name="T3" fmla="*/ 56 h 76"/>
                      <a:gd name="T4" fmla="*/ 150 w 151"/>
                      <a:gd name="T5" fmla="*/ 75 h 76"/>
                      <a:gd name="T6" fmla="*/ 150 w 151"/>
                      <a:gd name="T7" fmla="*/ 28 h 76"/>
                      <a:gd name="T8" fmla="*/ 9 w 151"/>
                      <a:gd name="T9" fmla="*/ 0 h 76"/>
                      <a:gd name="T10" fmla="*/ 0 w 151"/>
                      <a:gd name="T11" fmla="*/ 2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1" h="76">
                        <a:moveTo>
                          <a:pt x="0" y="20"/>
                        </a:moveTo>
                        <a:lnTo>
                          <a:pt x="19" y="56"/>
                        </a:lnTo>
                        <a:lnTo>
                          <a:pt x="150" y="75"/>
                        </a:lnTo>
                        <a:lnTo>
                          <a:pt x="150" y="28"/>
                        </a:lnTo>
                        <a:lnTo>
                          <a:pt x="9" y="0"/>
                        </a:lnTo>
                        <a:lnTo>
                          <a:pt x="0" y="2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Freeform 153"/>
                  <p:cNvSpPr>
                    <a:spLocks/>
                  </p:cNvSpPr>
                  <p:nvPr/>
                </p:nvSpPr>
                <p:spPr bwMode="auto">
                  <a:xfrm>
                    <a:off x="2394" y="1149"/>
                    <a:ext cx="172" cy="159"/>
                  </a:xfrm>
                  <a:custGeom>
                    <a:avLst/>
                    <a:gdLst>
                      <a:gd name="T0" fmla="*/ 106 w 172"/>
                      <a:gd name="T1" fmla="*/ 0 h 159"/>
                      <a:gd name="T2" fmla="*/ 0 w 172"/>
                      <a:gd name="T3" fmla="*/ 40 h 159"/>
                      <a:gd name="T4" fmla="*/ 44 w 172"/>
                      <a:gd name="T5" fmla="*/ 71 h 159"/>
                      <a:gd name="T6" fmla="*/ 50 w 172"/>
                      <a:gd name="T7" fmla="*/ 148 h 159"/>
                      <a:gd name="T8" fmla="*/ 75 w 172"/>
                      <a:gd name="T9" fmla="*/ 158 h 159"/>
                      <a:gd name="T10" fmla="*/ 164 w 172"/>
                      <a:gd name="T11" fmla="*/ 108 h 159"/>
                      <a:gd name="T12" fmla="*/ 171 w 172"/>
                      <a:gd name="T13" fmla="*/ 16 h 159"/>
                      <a:gd name="T14" fmla="*/ 106 w 172"/>
                      <a:gd name="T15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2" h="159">
                        <a:moveTo>
                          <a:pt x="106" y="0"/>
                        </a:moveTo>
                        <a:lnTo>
                          <a:pt x="0" y="40"/>
                        </a:lnTo>
                        <a:lnTo>
                          <a:pt x="44" y="71"/>
                        </a:lnTo>
                        <a:lnTo>
                          <a:pt x="50" y="148"/>
                        </a:lnTo>
                        <a:lnTo>
                          <a:pt x="75" y="158"/>
                        </a:lnTo>
                        <a:lnTo>
                          <a:pt x="164" y="108"/>
                        </a:lnTo>
                        <a:lnTo>
                          <a:pt x="171" y="16"/>
                        </a:lnTo>
                        <a:lnTo>
                          <a:pt x="106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9" name="Freeform 154"/>
                <p:cNvSpPr>
                  <a:spLocks/>
                </p:cNvSpPr>
                <p:nvPr/>
              </p:nvSpPr>
              <p:spPr bwMode="auto">
                <a:xfrm>
                  <a:off x="2650" y="963"/>
                  <a:ext cx="88" cy="75"/>
                </a:xfrm>
                <a:custGeom>
                  <a:avLst/>
                  <a:gdLst>
                    <a:gd name="T0" fmla="*/ 0 w 88"/>
                    <a:gd name="T1" fmla="*/ 39 h 75"/>
                    <a:gd name="T2" fmla="*/ 37 w 88"/>
                    <a:gd name="T3" fmla="*/ 0 h 75"/>
                    <a:gd name="T4" fmla="*/ 87 w 88"/>
                    <a:gd name="T5" fmla="*/ 39 h 75"/>
                    <a:gd name="T6" fmla="*/ 45 w 88"/>
                    <a:gd name="T7" fmla="*/ 74 h 75"/>
                    <a:gd name="T8" fmla="*/ 0 w 88"/>
                    <a:gd name="T9" fmla="*/ 39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75">
                      <a:moveTo>
                        <a:pt x="0" y="39"/>
                      </a:moveTo>
                      <a:lnTo>
                        <a:pt x="37" y="0"/>
                      </a:lnTo>
                      <a:lnTo>
                        <a:pt x="87" y="39"/>
                      </a:lnTo>
                      <a:lnTo>
                        <a:pt x="45" y="74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4" name="Group 155"/>
              <p:cNvGrpSpPr>
                <a:grpSpLocks/>
              </p:cNvGrpSpPr>
              <p:nvPr/>
            </p:nvGrpSpPr>
            <p:grpSpPr bwMode="auto">
              <a:xfrm>
                <a:off x="2529" y="820"/>
                <a:ext cx="1638" cy="883"/>
                <a:chOff x="2529" y="820"/>
                <a:chExt cx="1638" cy="883"/>
              </a:xfrm>
            </p:grpSpPr>
            <p:sp>
              <p:nvSpPr>
                <p:cNvPr id="35" name="Oval 156"/>
                <p:cNvSpPr>
                  <a:spLocks noChangeArrowheads="1"/>
                </p:cNvSpPr>
                <p:nvPr/>
              </p:nvSpPr>
              <p:spPr bwMode="auto">
                <a:xfrm>
                  <a:off x="3042" y="848"/>
                  <a:ext cx="388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6" name="Oval 157"/>
                <p:cNvSpPr>
                  <a:spLocks noChangeArrowheads="1"/>
                </p:cNvSpPr>
                <p:nvPr/>
              </p:nvSpPr>
              <p:spPr bwMode="auto">
                <a:xfrm>
                  <a:off x="3374" y="820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Oval 158"/>
                <p:cNvSpPr>
                  <a:spLocks noChangeArrowheads="1"/>
                </p:cNvSpPr>
                <p:nvPr/>
              </p:nvSpPr>
              <p:spPr bwMode="auto">
                <a:xfrm>
                  <a:off x="3668" y="1065"/>
                  <a:ext cx="499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" name="Oval 159"/>
                <p:cNvSpPr>
                  <a:spLocks noChangeArrowheads="1"/>
                </p:cNvSpPr>
                <p:nvPr/>
              </p:nvSpPr>
              <p:spPr bwMode="auto">
                <a:xfrm>
                  <a:off x="2712" y="1228"/>
                  <a:ext cx="570" cy="42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9" name="Oval 160"/>
                <p:cNvSpPr>
                  <a:spLocks noChangeArrowheads="1"/>
                </p:cNvSpPr>
                <p:nvPr/>
              </p:nvSpPr>
              <p:spPr bwMode="auto">
                <a:xfrm>
                  <a:off x="3521" y="1282"/>
                  <a:ext cx="422" cy="31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Oval 161"/>
                <p:cNvSpPr>
                  <a:spLocks noChangeArrowheads="1"/>
                </p:cNvSpPr>
                <p:nvPr/>
              </p:nvSpPr>
              <p:spPr bwMode="auto">
                <a:xfrm>
                  <a:off x="2564" y="1310"/>
                  <a:ext cx="315" cy="229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" name="Oval 162"/>
                <p:cNvSpPr>
                  <a:spLocks noChangeArrowheads="1"/>
                </p:cNvSpPr>
                <p:nvPr/>
              </p:nvSpPr>
              <p:spPr bwMode="auto">
                <a:xfrm>
                  <a:off x="2529" y="1119"/>
                  <a:ext cx="312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2" name="Oval 163"/>
                <p:cNvSpPr>
                  <a:spLocks noChangeArrowheads="1"/>
                </p:cNvSpPr>
                <p:nvPr/>
              </p:nvSpPr>
              <p:spPr bwMode="auto">
                <a:xfrm>
                  <a:off x="2675" y="902"/>
                  <a:ext cx="498" cy="36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Oval 164"/>
                <p:cNvSpPr>
                  <a:spLocks noChangeArrowheads="1"/>
                </p:cNvSpPr>
                <p:nvPr/>
              </p:nvSpPr>
              <p:spPr bwMode="auto">
                <a:xfrm>
                  <a:off x="3115" y="1336"/>
                  <a:ext cx="500" cy="36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4" name="Oval 165"/>
                <p:cNvSpPr>
                  <a:spLocks noChangeArrowheads="1"/>
                </p:cNvSpPr>
                <p:nvPr/>
              </p:nvSpPr>
              <p:spPr bwMode="auto">
                <a:xfrm>
                  <a:off x="3742" y="929"/>
                  <a:ext cx="386" cy="28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Oval 166"/>
                <p:cNvSpPr>
                  <a:spLocks noChangeArrowheads="1"/>
                </p:cNvSpPr>
                <p:nvPr/>
              </p:nvSpPr>
              <p:spPr bwMode="auto">
                <a:xfrm>
                  <a:off x="3631" y="820"/>
                  <a:ext cx="351" cy="25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167"/>
                <p:cNvSpPr>
                  <a:spLocks/>
                </p:cNvSpPr>
                <p:nvPr/>
              </p:nvSpPr>
              <p:spPr bwMode="auto">
                <a:xfrm>
                  <a:off x="2661" y="889"/>
                  <a:ext cx="1415" cy="700"/>
                </a:xfrm>
                <a:custGeom>
                  <a:avLst/>
                  <a:gdLst>
                    <a:gd name="T0" fmla="*/ 436 w 1415"/>
                    <a:gd name="T1" fmla="*/ 70 h 700"/>
                    <a:gd name="T2" fmla="*/ 494 w 1415"/>
                    <a:gd name="T3" fmla="*/ 20 h 700"/>
                    <a:gd name="T4" fmla="*/ 759 w 1415"/>
                    <a:gd name="T5" fmla="*/ 24 h 700"/>
                    <a:gd name="T6" fmla="*/ 947 w 1415"/>
                    <a:gd name="T7" fmla="*/ 0 h 700"/>
                    <a:gd name="T8" fmla="*/ 1180 w 1415"/>
                    <a:gd name="T9" fmla="*/ 83 h 700"/>
                    <a:gd name="T10" fmla="*/ 1300 w 1415"/>
                    <a:gd name="T11" fmla="*/ 60 h 700"/>
                    <a:gd name="T12" fmla="*/ 1362 w 1415"/>
                    <a:gd name="T13" fmla="*/ 70 h 700"/>
                    <a:gd name="T14" fmla="*/ 1376 w 1415"/>
                    <a:gd name="T15" fmla="*/ 278 h 700"/>
                    <a:gd name="T16" fmla="*/ 1414 w 1415"/>
                    <a:gd name="T17" fmla="*/ 311 h 700"/>
                    <a:gd name="T18" fmla="*/ 1304 w 1415"/>
                    <a:gd name="T19" fmla="*/ 472 h 700"/>
                    <a:gd name="T20" fmla="*/ 1185 w 1415"/>
                    <a:gd name="T21" fmla="*/ 363 h 700"/>
                    <a:gd name="T22" fmla="*/ 1153 w 1415"/>
                    <a:gd name="T23" fmla="*/ 418 h 700"/>
                    <a:gd name="T24" fmla="*/ 986 w 1415"/>
                    <a:gd name="T25" fmla="*/ 640 h 700"/>
                    <a:gd name="T26" fmla="*/ 427 w 1415"/>
                    <a:gd name="T27" fmla="*/ 699 h 700"/>
                    <a:gd name="T28" fmla="*/ 135 w 1415"/>
                    <a:gd name="T29" fmla="*/ 655 h 700"/>
                    <a:gd name="T30" fmla="*/ 45 w 1415"/>
                    <a:gd name="T31" fmla="*/ 519 h 700"/>
                    <a:gd name="T32" fmla="*/ 45 w 1415"/>
                    <a:gd name="T33" fmla="*/ 379 h 700"/>
                    <a:gd name="T34" fmla="*/ 0 w 1415"/>
                    <a:gd name="T35" fmla="*/ 261 h 700"/>
                    <a:gd name="T36" fmla="*/ 436 w 1415"/>
                    <a:gd name="T37" fmla="*/ 7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15" h="700">
                      <a:moveTo>
                        <a:pt x="436" y="70"/>
                      </a:moveTo>
                      <a:lnTo>
                        <a:pt x="494" y="20"/>
                      </a:lnTo>
                      <a:lnTo>
                        <a:pt x="759" y="24"/>
                      </a:lnTo>
                      <a:lnTo>
                        <a:pt x="947" y="0"/>
                      </a:lnTo>
                      <a:lnTo>
                        <a:pt x="1180" y="83"/>
                      </a:lnTo>
                      <a:lnTo>
                        <a:pt x="1300" y="60"/>
                      </a:lnTo>
                      <a:lnTo>
                        <a:pt x="1362" y="70"/>
                      </a:lnTo>
                      <a:lnTo>
                        <a:pt x="1376" y="278"/>
                      </a:lnTo>
                      <a:lnTo>
                        <a:pt x="1414" y="311"/>
                      </a:lnTo>
                      <a:lnTo>
                        <a:pt x="1304" y="472"/>
                      </a:lnTo>
                      <a:lnTo>
                        <a:pt x="1185" y="363"/>
                      </a:lnTo>
                      <a:lnTo>
                        <a:pt x="1153" y="418"/>
                      </a:lnTo>
                      <a:lnTo>
                        <a:pt x="986" y="640"/>
                      </a:lnTo>
                      <a:lnTo>
                        <a:pt x="427" y="699"/>
                      </a:lnTo>
                      <a:lnTo>
                        <a:pt x="135" y="655"/>
                      </a:lnTo>
                      <a:lnTo>
                        <a:pt x="45" y="519"/>
                      </a:lnTo>
                      <a:lnTo>
                        <a:pt x="45" y="379"/>
                      </a:lnTo>
                      <a:lnTo>
                        <a:pt x="0" y="261"/>
                      </a:lnTo>
                      <a:lnTo>
                        <a:pt x="436" y="7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7" name="Text Box 221"/>
            <p:cNvSpPr txBox="1">
              <a:spLocks noChangeArrowheads="1"/>
            </p:cNvSpPr>
            <p:nvPr/>
          </p:nvSpPr>
          <p:spPr bwMode="auto">
            <a:xfrm>
              <a:off x="3573768" y="1687854"/>
              <a:ext cx="1903022" cy="785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分组交换网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（例如</a:t>
              </a:r>
              <a:r>
                <a:rPr kumimoji="1" lang="zh-CN" altLang="en-US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，互联网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9" name="Text Box 223"/>
            <p:cNvSpPr txBox="1">
              <a:spLocks noChangeArrowheads="1"/>
            </p:cNvSpPr>
            <p:nvPr/>
          </p:nvSpPr>
          <p:spPr bwMode="auto">
            <a:xfrm>
              <a:off x="4014665" y="2507542"/>
              <a:ext cx="8675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latin typeface="微软雅黑" pitchFamily="34" charset="-122"/>
                  <a:ea typeface="微软雅黑" pitchFamily="34" charset="-122"/>
                </a:rPr>
                <a:t>H.323</a:t>
              </a:r>
            </a:p>
          </p:txBody>
        </p:sp>
        <p:sp>
          <p:nvSpPr>
            <p:cNvPr id="8" name="Line 222"/>
            <p:cNvSpPr>
              <a:spLocks noChangeShapeType="1"/>
            </p:cNvSpPr>
            <p:nvPr/>
          </p:nvSpPr>
          <p:spPr bwMode="auto">
            <a:xfrm>
              <a:off x="1787821" y="2988506"/>
              <a:ext cx="5459513" cy="7053"/>
            </a:xfrm>
            <a:prstGeom prst="line">
              <a:avLst/>
            </a:prstGeom>
            <a:noFill/>
            <a:ln w="57150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1317649" y="2688363"/>
              <a:ext cx="112455" cy="95180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 Box 97"/>
            <p:cNvSpPr txBox="1">
              <a:spLocks noChangeArrowheads="1"/>
            </p:cNvSpPr>
            <p:nvPr/>
          </p:nvSpPr>
          <p:spPr bwMode="auto">
            <a:xfrm rot="20287477">
              <a:off x="1089691" y="2303335"/>
              <a:ext cx="3994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8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pic>
          <p:nvPicPr>
            <p:cNvPr id="94" name="Picture 200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254" y="2352866"/>
              <a:ext cx="594586" cy="594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组合 100"/>
            <p:cNvGrpSpPr/>
            <p:nvPr/>
          </p:nvGrpSpPr>
          <p:grpSpPr>
            <a:xfrm>
              <a:off x="6736233" y="2295348"/>
              <a:ext cx="876149" cy="644119"/>
              <a:chOff x="1242091" y="2455735"/>
              <a:chExt cx="876149" cy="644119"/>
            </a:xfrm>
          </p:grpSpPr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1470049" y="2840763"/>
                <a:ext cx="112455" cy="95180"/>
              </a:xfrm>
              <a:custGeom>
                <a:avLst/>
                <a:gdLst>
                  <a:gd name="T0" fmla="*/ 9 w 69"/>
                  <a:gd name="T1" fmla="*/ 0 h 78"/>
                  <a:gd name="T2" fmla="*/ 0 w 69"/>
                  <a:gd name="T3" fmla="*/ 30 h 78"/>
                  <a:gd name="T4" fmla="*/ 23 w 69"/>
                  <a:gd name="T5" fmla="*/ 68 h 78"/>
                  <a:gd name="T6" fmla="*/ 69 w 69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78">
                    <a:moveTo>
                      <a:pt x="9" y="0"/>
                    </a:moveTo>
                    <a:cubicBezTo>
                      <a:pt x="5" y="11"/>
                      <a:pt x="7" y="20"/>
                      <a:pt x="0" y="30"/>
                    </a:cubicBezTo>
                    <a:cubicBezTo>
                      <a:pt x="0" y="44"/>
                      <a:pt x="12" y="60"/>
                      <a:pt x="23" y="68"/>
                    </a:cubicBezTo>
                    <a:cubicBezTo>
                      <a:pt x="34" y="76"/>
                      <a:pt x="60" y="76"/>
                      <a:pt x="69" y="78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Text Box 97"/>
              <p:cNvSpPr txBox="1">
                <a:spLocks noChangeArrowheads="1"/>
              </p:cNvSpPr>
              <p:nvPr/>
            </p:nvSpPr>
            <p:spPr bwMode="auto">
              <a:xfrm rot="20287477">
                <a:off x="1242091" y="2455735"/>
                <a:ext cx="39946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  <a:sym typeface="Webdings" pitchFamily="18" charset="2"/>
                  </a:rPr>
                  <a:t></a:t>
                </a:r>
                <a:r>
                  <a:rPr kumimoji="1" lang="en-US" altLang="zh-CN" sz="16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</a:p>
            </p:txBody>
          </p:sp>
          <p:pic>
            <p:nvPicPr>
              <p:cNvPr id="100" name="Picture 200" descr="jisuanji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654" y="2505266"/>
                <a:ext cx="594586" cy="594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509475" y="6203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1903828" y="587116"/>
            <a:ext cx="5346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终端使用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协议进行多媒体通信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79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78758"/>
            <a:ext cx="8129015" cy="310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终端。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网关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连接两种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不同的网络，使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网络可以和非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网络通信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闸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(gatekeeper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：所有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的呼叫都要通过网闸，因为网闸提供地址转换、授权、带宽管理和计费功能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帮助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终端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找到距离公用电话网上的被叫用户最近的一个网关。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点控制单元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MCU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(Multipoint Control Unit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MCU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支持三个或更多的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终端的音频或视频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会议，管理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会议资源、确定使用的音频或视频编解码器。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447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873644" y="581261"/>
            <a:ext cx="34067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标准指明的四种构件 </a:t>
            </a:r>
          </a:p>
        </p:txBody>
      </p:sp>
      <p:sp>
        <p:nvSpPr>
          <p:cNvPr id="5" name="矩形 4"/>
          <p:cNvSpPr/>
          <p:nvPr/>
        </p:nvSpPr>
        <p:spPr>
          <a:xfrm>
            <a:off x="2370198" y="3769170"/>
            <a:ext cx="518013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这些构件连网就可以进行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点对点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一点对多点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的多媒体通信。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51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09474" y="1082040"/>
            <a:ext cx="8129015" cy="331578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2167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27529" y="598588"/>
            <a:ext cx="37080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用 </a:t>
            </a:r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网关连接非 </a:t>
            </a:r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网络</a:t>
            </a: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 flipV="1">
            <a:off x="3880102" y="2172408"/>
            <a:ext cx="812202" cy="2827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 flipH="1">
            <a:off x="6118992" y="2793373"/>
            <a:ext cx="405465" cy="5655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50"/>
          <p:cNvSpPr>
            <a:spLocks noChangeShapeType="1"/>
          </p:cNvSpPr>
          <p:nvPr/>
        </p:nvSpPr>
        <p:spPr bwMode="auto">
          <a:xfrm flipH="1">
            <a:off x="6477580" y="3074960"/>
            <a:ext cx="272005" cy="5655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51"/>
          <p:cNvSpPr>
            <a:spLocks noChangeShapeType="1"/>
          </p:cNvSpPr>
          <p:nvPr/>
        </p:nvSpPr>
        <p:spPr bwMode="auto">
          <a:xfrm>
            <a:off x="7020319" y="3146531"/>
            <a:ext cx="67367" cy="4939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52"/>
          <p:cNvSpPr>
            <a:spLocks noChangeShapeType="1"/>
          </p:cNvSpPr>
          <p:nvPr/>
        </p:nvSpPr>
        <p:spPr bwMode="auto">
          <a:xfrm>
            <a:off x="7425785" y="3005736"/>
            <a:ext cx="272005" cy="4927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53"/>
          <p:cNvSpPr>
            <a:spLocks noChangeShapeType="1"/>
          </p:cNvSpPr>
          <p:nvPr/>
        </p:nvSpPr>
        <p:spPr bwMode="auto">
          <a:xfrm>
            <a:off x="7697790" y="2863769"/>
            <a:ext cx="610105" cy="35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1" name="图片 3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14" y="2957842"/>
            <a:ext cx="498586" cy="43875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237835" y="2239895"/>
            <a:ext cx="2643788" cy="843315"/>
            <a:chOff x="4237835" y="2144093"/>
            <a:chExt cx="2643788" cy="843315"/>
          </a:xfrm>
        </p:grpSpPr>
        <p:sp>
          <p:nvSpPr>
            <p:cNvPr id="27" name="Text Box 62"/>
            <p:cNvSpPr txBox="1">
              <a:spLocks noChangeArrowheads="1"/>
            </p:cNvSpPr>
            <p:nvPr/>
          </p:nvSpPr>
          <p:spPr bwMode="auto">
            <a:xfrm>
              <a:off x="5050924" y="2144093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网关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237835" y="2457600"/>
              <a:ext cx="2643788" cy="529808"/>
              <a:chOff x="4237835" y="2457600"/>
              <a:chExt cx="2643788" cy="529808"/>
            </a:xfrm>
          </p:grpSpPr>
          <p:sp>
            <p:nvSpPr>
              <p:cNvPr id="20" name="Line 55"/>
              <p:cNvSpPr>
                <a:spLocks noChangeShapeType="1"/>
              </p:cNvSpPr>
              <p:nvPr/>
            </p:nvSpPr>
            <p:spPr bwMode="auto">
              <a:xfrm>
                <a:off x="4237835" y="2703052"/>
                <a:ext cx="26437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82" name="Picture 2" descr="C:\Users\Administrator\Desktop\TIM图片2018072711202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416" y="2457600"/>
                <a:ext cx="1094643" cy="5298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1739492" y="2962507"/>
            <a:ext cx="1588941" cy="1057297"/>
            <a:chOff x="1739492" y="2866705"/>
            <a:chExt cx="1588941" cy="1057297"/>
          </a:xfrm>
        </p:grpSpPr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1739492" y="3585448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网闸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838157" y="2866705"/>
              <a:ext cx="1490276" cy="773106"/>
              <a:chOff x="1838157" y="2866705"/>
              <a:chExt cx="1490276" cy="773106"/>
            </a:xfrm>
          </p:grpSpPr>
          <p:sp>
            <p:nvSpPr>
              <p:cNvPr id="19" name="Line 54"/>
              <p:cNvSpPr>
                <a:spLocks noChangeShapeType="1"/>
              </p:cNvSpPr>
              <p:nvPr/>
            </p:nvSpPr>
            <p:spPr bwMode="auto">
              <a:xfrm flipH="1">
                <a:off x="2172977" y="2866705"/>
                <a:ext cx="1155456" cy="44635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454" name="图片 45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8157" y="3013167"/>
                <a:ext cx="447602" cy="626644"/>
              </a:xfrm>
              <a:prstGeom prst="rect">
                <a:avLst/>
              </a:prstGeom>
            </p:spPr>
          </p:pic>
        </p:grpSp>
      </p:grpSp>
      <p:grpSp>
        <p:nvGrpSpPr>
          <p:cNvPr id="4" name="组合 3"/>
          <p:cNvGrpSpPr/>
          <p:nvPr/>
        </p:nvGrpSpPr>
        <p:grpSpPr>
          <a:xfrm>
            <a:off x="2682689" y="2834859"/>
            <a:ext cx="2036689" cy="1505075"/>
            <a:chOff x="2682689" y="2739057"/>
            <a:chExt cx="2036689" cy="1505075"/>
          </a:xfrm>
        </p:grpSpPr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V="1">
              <a:off x="3175466" y="2739057"/>
              <a:ext cx="522913" cy="8449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 flipH="1" flipV="1">
              <a:off x="3766343" y="2975253"/>
              <a:ext cx="68637" cy="63474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47"/>
            <p:cNvSpPr>
              <a:spLocks noChangeShapeType="1"/>
            </p:cNvSpPr>
            <p:nvPr/>
          </p:nvSpPr>
          <p:spPr bwMode="auto">
            <a:xfrm>
              <a:off x="4092936" y="2833285"/>
              <a:ext cx="406736" cy="56434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682689" y="3157106"/>
              <a:ext cx="2036689" cy="1087026"/>
              <a:chOff x="2682689" y="3157106"/>
              <a:chExt cx="2036689" cy="1087026"/>
            </a:xfrm>
          </p:grpSpPr>
          <p:sp>
            <p:nvSpPr>
              <p:cNvPr id="29" name="Text Box 64"/>
              <p:cNvSpPr txBox="1">
                <a:spLocks noChangeArrowheads="1"/>
              </p:cNvSpPr>
              <p:nvPr/>
            </p:nvSpPr>
            <p:spPr bwMode="auto">
              <a:xfrm>
                <a:off x="3276433" y="3905578"/>
                <a:ext cx="1263487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H.323 </a:t>
                </a:r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终端</a:t>
                </a:r>
              </a:p>
            </p:txBody>
          </p:sp>
          <p:grpSp>
            <p:nvGrpSpPr>
              <p:cNvPr id="457" name="组合 456"/>
              <p:cNvGrpSpPr/>
              <p:nvPr/>
            </p:nvGrpSpPr>
            <p:grpSpPr>
              <a:xfrm>
                <a:off x="2682689" y="3378456"/>
                <a:ext cx="684333" cy="521659"/>
                <a:chOff x="4623937" y="1114451"/>
                <a:chExt cx="684333" cy="521659"/>
              </a:xfrm>
            </p:grpSpPr>
            <p:sp>
              <p:nvSpPr>
                <p:cNvPr id="379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380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3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  <p:grpSp>
            <p:nvGrpSpPr>
              <p:cNvPr id="459" name="组合 458"/>
              <p:cNvGrpSpPr/>
              <p:nvPr/>
            </p:nvGrpSpPr>
            <p:grpSpPr>
              <a:xfrm>
                <a:off x="3390149" y="3383919"/>
                <a:ext cx="684333" cy="521659"/>
                <a:chOff x="4623937" y="1114451"/>
                <a:chExt cx="684333" cy="521659"/>
              </a:xfrm>
            </p:grpSpPr>
            <p:sp>
              <p:nvSpPr>
                <p:cNvPr id="460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461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2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  <p:grpSp>
            <p:nvGrpSpPr>
              <p:cNvPr id="463" name="组合 462"/>
              <p:cNvGrpSpPr/>
              <p:nvPr/>
            </p:nvGrpSpPr>
            <p:grpSpPr>
              <a:xfrm>
                <a:off x="4035045" y="3157106"/>
                <a:ext cx="684333" cy="521659"/>
                <a:chOff x="4623937" y="1114451"/>
                <a:chExt cx="684333" cy="521659"/>
              </a:xfrm>
            </p:grpSpPr>
            <p:sp>
              <p:nvSpPr>
                <p:cNvPr id="464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465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6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</p:grpSp>
      <p:grpSp>
        <p:nvGrpSpPr>
          <p:cNvPr id="467" name="组合 466"/>
          <p:cNvGrpSpPr/>
          <p:nvPr/>
        </p:nvGrpSpPr>
        <p:grpSpPr>
          <a:xfrm>
            <a:off x="4220252" y="1795357"/>
            <a:ext cx="684333" cy="521659"/>
            <a:chOff x="4623937" y="1114451"/>
            <a:chExt cx="684333" cy="521659"/>
          </a:xfrm>
        </p:grpSpPr>
        <p:sp>
          <p:nvSpPr>
            <p:cNvPr id="468" name="Freeform 98"/>
            <p:cNvSpPr>
              <a:spLocks/>
            </p:cNvSpPr>
            <p:nvPr/>
          </p:nvSpPr>
          <p:spPr bwMode="auto">
            <a:xfrm>
              <a:off x="4817370" y="139903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69" name="Picture 200" descr="jisuanj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342" y="1194181"/>
              <a:ext cx="441928" cy="441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0" name="Text Box 97"/>
            <p:cNvSpPr txBox="1">
              <a:spLocks noChangeArrowheads="1"/>
            </p:cNvSpPr>
            <p:nvPr/>
          </p:nvSpPr>
          <p:spPr bwMode="auto">
            <a:xfrm rot="20287477">
              <a:off x="4623937" y="1114451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371" name="Group 17"/>
          <p:cNvGrpSpPr>
            <a:grpSpLocks/>
          </p:cNvGrpSpPr>
          <p:nvPr/>
        </p:nvGrpSpPr>
        <p:grpSpPr bwMode="auto">
          <a:xfrm>
            <a:off x="6068329" y="2143500"/>
            <a:ext cx="1757161" cy="1143823"/>
            <a:chOff x="1680" y="240"/>
            <a:chExt cx="2529" cy="127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4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5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6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7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8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9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0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1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2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6" name="Text Box 61"/>
          <p:cNvSpPr txBox="1">
            <a:spLocks noChangeArrowheads="1"/>
          </p:cNvSpPr>
          <p:nvPr/>
        </p:nvSpPr>
        <p:spPr bwMode="auto">
          <a:xfrm>
            <a:off x="6300510" y="2548752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pic>
        <p:nvPicPr>
          <p:cNvPr id="471" name="图片 4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97" y="3314076"/>
            <a:ext cx="498586" cy="438755"/>
          </a:xfrm>
          <a:prstGeom prst="rect">
            <a:avLst/>
          </a:prstGeom>
        </p:spPr>
      </p:pic>
      <p:pic>
        <p:nvPicPr>
          <p:cNvPr id="472" name="图片 4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70" y="3461873"/>
            <a:ext cx="498586" cy="438755"/>
          </a:xfrm>
          <a:prstGeom prst="rect">
            <a:avLst/>
          </a:prstGeom>
        </p:spPr>
      </p:pic>
      <p:pic>
        <p:nvPicPr>
          <p:cNvPr id="473" name="图片 4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36" y="3408861"/>
            <a:ext cx="498586" cy="438755"/>
          </a:xfrm>
          <a:prstGeom prst="rect">
            <a:avLst/>
          </a:prstGeom>
        </p:spPr>
      </p:pic>
      <p:pic>
        <p:nvPicPr>
          <p:cNvPr id="474" name="图片 4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36" y="3181863"/>
            <a:ext cx="498586" cy="438755"/>
          </a:xfrm>
          <a:prstGeom prst="rect">
            <a:avLst/>
          </a:prstGeom>
        </p:spPr>
      </p:pic>
      <p:grpSp>
        <p:nvGrpSpPr>
          <p:cNvPr id="372" name="Group 107"/>
          <p:cNvGrpSpPr>
            <a:grpSpLocks/>
          </p:cNvGrpSpPr>
          <p:nvPr/>
        </p:nvGrpSpPr>
        <p:grpSpPr bwMode="auto">
          <a:xfrm>
            <a:off x="2784221" y="2172409"/>
            <a:ext cx="1794940" cy="1154106"/>
            <a:chOff x="2248" y="820"/>
            <a:chExt cx="2248" cy="883"/>
          </a:xfrm>
        </p:grpSpPr>
        <p:grpSp>
          <p:nvGrpSpPr>
            <p:cNvPr id="384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414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19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429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431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435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439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0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1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2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443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436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7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8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32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3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434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30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20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423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4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6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7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28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21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22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5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6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7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8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5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399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410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1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2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13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0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402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3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4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5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6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7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8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9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01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86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387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8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9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0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1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2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3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4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5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6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7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8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2" name="Text Box 58"/>
          <p:cNvSpPr txBox="1">
            <a:spLocks noChangeArrowheads="1"/>
          </p:cNvSpPr>
          <p:nvPr/>
        </p:nvSpPr>
        <p:spPr bwMode="auto">
          <a:xfrm>
            <a:off x="3212096" y="2548752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endParaRPr kumimoji="1"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29505" y="1413956"/>
            <a:ext cx="2249805" cy="1702857"/>
            <a:chOff x="829505" y="1318154"/>
            <a:chExt cx="2249805" cy="1702857"/>
          </a:xfrm>
        </p:grpSpPr>
        <p:sp>
          <p:nvSpPr>
            <p:cNvPr id="9" name="Line 44"/>
            <p:cNvSpPr>
              <a:spLocks noChangeShapeType="1"/>
            </p:cNvSpPr>
            <p:nvPr/>
          </p:nvSpPr>
          <p:spPr bwMode="auto">
            <a:xfrm flipH="1" flipV="1">
              <a:off x="2278750" y="2217984"/>
              <a:ext cx="540650" cy="1857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06"/>
            <p:cNvSpPr txBox="1">
              <a:spLocks noChangeArrowheads="1"/>
            </p:cNvSpPr>
            <p:nvPr/>
          </p:nvSpPr>
          <p:spPr bwMode="auto">
            <a:xfrm>
              <a:off x="1663538" y="1318154"/>
              <a:ext cx="141577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多点控制单元</a:t>
              </a:r>
            </a:p>
            <a:p>
              <a:pPr algn="ctr"/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MCU</a:t>
              </a:r>
            </a:p>
          </p:txBody>
        </p:sp>
        <p:sp>
          <p:nvSpPr>
            <p:cNvPr id="129" name="Line 54"/>
            <p:cNvSpPr>
              <a:spLocks noChangeShapeType="1"/>
            </p:cNvSpPr>
            <p:nvPr/>
          </p:nvSpPr>
          <p:spPr bwMode="auto">
            <a:xfrm flipH="1">
              <a:off x="1712306" y="1707831"/>
              <a:ext cx="0" cy="12674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Line 54"/>
            <p:cNvSpPr>
              <a:spLocks noChangeShapeType="1"/>
            </p:cNvSpPr>
            <p:nvPr/>
          </p:nvSpPr>
          <p:spPr bwMode="auto">
            <a:xfrm flipH="1">
              <a:off x="1712306" y="2197505"/>
              <a:ext cx="3937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829505" y="2039001"/>
              <a:ext cx="881211" cy="521659"/>
              <a:chOff x="829505" y="1722262"/>
              <a:chExt cx="881211" cy="521659"/>
            </a:xfrm>
          </p:grpSpPr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316960" y="1984136"/>
                <a:ext cx="3937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31" name="组合 130"/>
              <p:cNvGrpSpPr/>
              <p:nvPr/>
            </p:nvGrpSpPr>
            <p:grpSpPr>
              <a:xfrm>
                <a:off x="829505" y="1722262"/>
                <a:ext cx="684333" cy="521659"/>
                <a:chOff x="4623937" y="1114451"/>
                <a:chExt cx="684333" cy="521659"/>
              </a:xfrm>
            </p:grpSpPr>
            <p:sp>
              <p:nvSpPr>
                <p:cNvPr id="132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133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4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  <p:grpSp>
          <p:nvGrpSpPr>
            <p:cNvPr id="137" name="组合 136"/>
            <p:cNvGrpSpPr/>
            <p:nvPr/>
          </p:nvGrpSpPr>
          <p:grpSpPr>
            <a:xfrm>
              <a:off x="829505" y="2499352"/>
              <a:ext cx="881211" cy="521659"/>
              <a:chOff x="829505" y="1722262"/>
              <a:chExt cx="881211" cy="521659"/>
            </a:xfrm>
          </p:grpSpPr>
          <p:sp>
            <p:nvSpPr>
              <p:cNvPr id="138" name="Line 54"/>
              <p:cNvSpPr>
                <a:spLocks noChangeShapeType="1"/>
              </p:cNvSpPr>
              <p:nvPr/>
            </p:nvSpPr>
            <p:spPr bwMode="auto">
              <a:xfrm flipH="1">
                <a:off x="1316960" y="1984136"/>
                <a:ext cx="3937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39" name="组合 138"/>
              <p:cNvGrpSpPr/>
              <p:nvPr/>
            </p:nvGrpSpPr>
            <p:grpSpPr>
              <a:xfrm>
                <a:off x="829505" y="1722262"/>
                <a:ext cx="684333" cy="521659"/>
                <a:chOff x="4623937" y="1114451"/>
                <a:chExt cx="684333" cy="521659"/>
              </a:xfrm>
            </p:grpSpPr>
            <p:sp>
              <p:nvSpPr>
                <p:cNvPr id="140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141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2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  <p:grpSp>
          <p:nvGrpSpPr>
            <p:cNvPr id="120" name="Group 267"/>
            <p:cNvGrpSpPr>
              <a:grpSpLocks noChangeAspect="1"/>
            </p:cNvGrpSpPr>
            <p:nvPr/>
          </p:nvGrpSpPr>
          <p:grpSpPr bwMode="auto">
            <a:xfrm>
              <a:off x="2044395" y="1910985"/>
              <a:ext cx="543234" cy="560720"/>
              <a:chOff x="3891" y="3006"/>
              <a:chExt cx="466" cy="481"/>
            </a:xfrm>
          </p:grpSpPr>
          <p:sp>
            <p:nvSpPr>
              <p:cNvPr id="121" name="AutoShape 268"/>
              <p:cNvSpPr>
                <a:spLocks noChangeAspect="1" noChangeArrowheads="1" noTextEdit="1"/>
              </p:cNvSpPr>
              <p:nvPr/>
            </p:nvSpPr>
            <p:spPr bwMode="auto">
              <a:xfrm>
                <a:off x="3891" y="3006"/>
                <a:ext cx="466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269"/>
              <p:cNvSpPr>
                <a:spLocks/>
              </p:cNvSpPr>
              <p:nvPr/>
            </p:nvSpPr>
            <p:spPr bwMode="auto">
              <a:xfrm>
                <a:off x="3891" y="3006"/>
                <a:ext cx="466" cy="481"/>
              </a:xfrm>
              <a:custGeom>
                <a:avLst/>
                <a:gdLst>
                  <a:gd name="T0" fmla="*/ 208 w 15844"/>
                  <a:gd name="T1" fmla="*/ 0 h 16354"/>
                  <a:gd name="T2" fmla="*/ 258 w 15844"/>
                  <a:gd name="T3" fmla="*/ 0 h 16354"/>
                  <a:gd name="T4" fmla="*/ 466 w 15844"/>
                  <a:gd name="T5" fmla="*/ 120 h 16354"/>
                  <a:gd name="T6" fmla="*/ 466 w 15844"/>
                  <a:gd name="T7" fmla="*/ 120 h 16354"/>
                  <a:gd name="T8" fmla="*/ 466 w 15844"/>
                  <a:gd name="T9" fmla="*/ 120 h 16354"/>
                  <a:gd name="T10" fmla="*/ 466 w 15844"/>
                  <a:gd name="T11" fmla="*/ 361 h 16354"/>
                  <a:gd name="T12" fmla="*/ 466 w 15844"/>
                  <a:gd name="T13" fmla="*/ 361 h 16354"/>
                  <a:gd name="T14" fmla="*/ 466 w 15844"/>
                  <a:gd name="T15" fmla="*/ 361 h 16354"/>
                  <a:gd name="T16" fmla="*/ 466 w 15844"/>
                  <a:gd name="T17" fmla="*/ 361 h 16354"/>
                  <a:gd name="T18" fmla="*/ 260 w 15844"/>
                  <a:gd name="T19" fmla="*/ 481 h 16354"/>
                  <a:gd name="T20" fmla="*/ 208 w 15844"/>
                  <a:gd name="T21" fmla="*/ 480 h 16354"/>
                  <a:gd name="T22" fmla="*/ 208 w 15844"/>
                  <a:gd name="T23" fmla="*/ 480 h 16354"/>
                  <a:gd name="T24" fmla="*/ 208 w 15844"/>
                  <a:gd name="T25" fmla="*/ 480 h 16354"/>
                  <a:gd name="T26" fmla="*/ 104 w 15844"/>
                  <a:gd name="T27" fmla="*/ 420 h 16354"/>
                  <a:gd name="T28" fmla="*/ 0 w 15844"/>
                  <a:gd name="T29" fmla="*/ 360 h 16354"/>
                  <a:gd name="T30" fmla="*/ 0 w 15844"/>
                  <a:gd name="T31" fmla="*/ 240 h 16354"/>
                  <a:gd name="T32" fmla="*/ 0 w 15844"/>
                  <a:gd name="T33" fmla="*/ 120 h 16354"/>
                  <a:gd name="T34" fmla="*/ 104 w 15844"/>
                  <a:gd name="T35" fmla="*/ 60 h 16354"/>
                  <a:gd name="T36" fmla="*/ 208 w 15844"/>
                  <a:gd name="T37" fmla="*/ 0 h 16354"/>
                  <a:gd name="T38" fmla="*/ 208 w 15844"/>
                  <a:gd name="T39" fmla="*/ 0 h 163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5844" h="16354">
                    <a:moveTo>
                      <a:pt x="7077" y="5"/>
                    </a:moveTo>
                    <a:lnTo>
                      <a:pt x="8774" y="0"/>
                    </a:lnTo>
                    <a:lnTo>
                      <a:pt x="15843" y="4090"/>
                    </a:lnTo>
                    <a:lnTo>
                      <a:pt x="15843" y="4091"/>
                    </a:lnTo>
                    <a:lnTo>
                      <a:pt x="15844" y="4091"/>
                    </a:lnTo>
                    <a:lnTo>
                      <a:pt x="15844" y="12287"/>
                    </a:lnTo>
                    <a:lnTo>
                      <a:pt x="15844" y="12288"/>
                    </a:lnTo>
                    <a:lnTo>
                      <a:pt x="8836" y="16354"/>
                    </a:lnTo>
                    <a:lnTo>
                      <a:pt x="7077" y="16330"/>
                    </a:lnTo>
                    <a:lnTo>
                      <a:pt x="3539" y="14290"/>
                    </a:lnTo>
                    <a:lnTo>
                      <a:pt x="0" y="12249"/>
                    </a:lnTo>
                    <a:lnTo>
                      <a:pt x="0" y="8168"/>
                    </a:lnTo>
                    <a:lnTo>
                      <a:pt x="0" y="4086"/>
                    </a:lnTo>
                    <a:lnTo>
                      <a:pt x="3539" y="2046"/>
                    </a:lnTo>
                    <a:lnTo>
                      <a:pt x="7077" y="6"/>
                    </a:lnTo>
                    <a:lnTo>
                      <a:pt x="7077" y="5"/>
                    </a:lnTo>
                    <a:close/>
                  </a:path>
                </a:pathLst>
              </a:custGeom>
              <a:solidFill>
                <a:srgbClr val="4D7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270"/>
              <p:cNvSpPr>
                <a:spLocks/>
              </p:cNvSpPr>
              <p:nvPr/>
            </p:nvSpPr>
            <p:spPr bwMode="auto">
              <a:xfrm>
                <a:off x="3891" y="3006"/>
                <a:ext cx="466" cy="480"/>
              </a:xfrm>
              <a:custGeom>
                <a:avLst/>
                <a:gdLst>
                  <a:gd name="T0" fmla="*/ 466 w 15844"/>
                  <a:gd name="T1" fmla="*/ 120 h 16325"/>
                  <a:gd name="T2" fmla="*/ 466 w 15844"/>
                  <a:gd name="T3" fmla="*/ 361 h 16325"/>
                  <a:gd name="T4" fmla="*/ 416 w 15844"/>
                  <a:gd name="T5" fmla="*/ 360 h 16325"/>
                  <a:gd name="T6" fmla="*/ 416 w 15844"/>
                  <a:gd name="T7" fmla="*/ 360 h 16325"/>
                  <a:gd name="T8" fmla="*/ 312 w 15844"/>
                  <a:gd name="T9" fmla="*/ 420 h 16325"/>
                  <a:gd name="T10" fmla="*/ 208 w 15844"/>
                  <a:gd name="T11" fmla="*/ 480 h 16325"/>
                  <a:gd name="T12" fmla="*/ 104 w 15844"/>
                  <a:gd name="T13" fmla="*/ 420 h 16325"/>
                  <a:gd name="T14" fmla="*/ 0 w 15844"/>
                  <a:gd name="T15" fmla="*/ 360 h 16325"/>
                  <a:gd name="T16" fmla="*/ 0 w 15844"/>
                  <a:gd name="T17" fmla="*/ 240 h 16325"/>
                  <a:gd name="T18" fmla="*/ 0 w 15844"/>
                  <a:gd name="T19" fmla="*/ 120 h 16325"/>
                  <a:gd name="T20" fmla="*/ 104 w 15844"/>
                  <a:gd name="T21" fmla="*/ 60 h 16325"/>
                  <a:gd name="T22" fmla="*/ 208 w 15844"/>
                  <a:gd name="T23" fmla="*/ 0 h 16325"/>
                  <a:gd name="T24" fmla="*/ 312 w 15844"/>
                  <a:gd name="T25" fmla="*/ 60 h 16325"/>
                  <a:gd name="T26" fmla="*/ 416 w 15844"/>
                  <a:gd name="T27" fmla="*/ 120 h 16325"/>
                  <a:gd name="T28" fmla="*/ 416 w 15844"/>
                  <a:gd name="T29" fmla="*/ 120 h 16325"/>
                  <a:gd name="T30" fmla="*/ 466 w 15844"/>
                  <a:gd name="T31" fmla="*/ 120 h 1632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844" h="16325">
                    <a:moveTo>
                      <a:pt x="15844" y="4086"/>
                    </a:moveTo>
                    <a:lnTo>
                      <a:pt x="15844" y="12283"/>
                    </a:lnTo>
                    <a:lnTo>
                      <a:pt x="14155" y="12244"/>
                    </a:lnTo>
                    <a:lnTo>
                      <a:pt x="10616" y="14285"/>
                    </a:lnTo>
                    <a:lnTo>
                      <a:pt x="7077" y="16325"/>
                    </a:lnTo>
                    <a:lnTo>
                      <a:pt x="3539" y="14285"/>
                    </a:lnTo>
                    <a:lnTo>
                      <a:pt x="0" y="12244"/>
                    </a:lnTo>
                    <a:lnTo>
                      <a:pt x="0" y="8163"/>
                    </a:lnTo>
                    <a:lnTo>
                      <a:pt x="0" y="4081"/>
                    </a:lnTo>
                    <a:lnTo>
                      <a:pt x="3539" y="2041"/>
                    </a:lnTo>
                    <a:lnTo>
                      <a:pt x="7077" y="0"/>
                    </a:lnTo>
                    <a:lnTo>
                      <a:pt x="10616" y="2041"/>
                    </a:lnTo>
                    <a:lnTo>
                      <a:pt x="14155" y="4081"/>
                    </a:lnTo>
                    <a:lnTo>
                      <a:pt x="14155" y="4082"/>
                    </a:lnTo>
                    <a:lnTo>
                      <a:pt x="15844" y="4086"/>
                    </a:lnTo>
                    <a:close/>
                  </a:path>
                </a:pathLst>
              </a:custGeom>
              <a:solidFill>
                <a:srgbClr val="004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271"/>
              <p:cNvSpPr>
                <a:spLocks/>
              </p:cNvSpPr>
              <p:nvPr/>
            </p:nvSpPr>
            <p:spPr bwMode="auto">
              <a:xfrm>
                <a:off x="4099" y="3006"/>
                <a:ext cx="258" cy="481"/>
              </a:xfrm>
              <a:custGeom>
                <a:avLst/>
                <a:gdLst>
                  <a:gd name="T0" fmla="*/ 0 w 8767"/>
                  <a:gd name="T1" fmla="*/ 0 h 16354"/>
                  <a:gd name="T2" fmla="*/ 50 w 8767"/>
                  <a:gd name="T3" fmla="*/ 0 h 16354"/>
                  <a:gd name="T4" fmla="*/ 258 w 8767"/>
                  <a:gd name="T5" fmla="*/ 120 h 16354"/>
                  <a:gd name="T6" fmla="*/ 258 w 8767"/>
                  <a:gd name="T7" fmla="*/ 361 h 16354"/>
                  <a:gd name="T8" fmla="*/ 52 w 8767"/>
                  <a:gd name="T9" fmla="*/ 481 h 16354"/>
                  <a:gd name="T10" fmla="*/ 0 w 8767"/>
                  <a:gd name="T11" fmla="*/ 480 h 16354"/>
                  <a:gd name="T12" fmla="*/ 0 w 8767"/>
                  <a:gd name="T13" fmla="*/ 0 h 163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7" h="16354">
                    <a:moveTo>
                      <a:pt x="0" y="5"/>
                    </a:moveTo>
                    <a:lnTo>
                      <a:pt x="1697" y="0"/>
                    </a:lnTo>
                    <a:lnTo>
                      <a:pt x="8766" y="4090"/>
                    </a:lnTo>
                    <a:lnTo>
                      <a:pt x="8767" y="12287"/>
                    </a:lnTo>
                    <a:lnTo>
                      <a:pt x="1759" y="16354"/>
                    </a:lnTo>
                    <a:lnTo>
                      <a:pt x="0" y="1633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D7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272"/>
              <p:cNvSpPr>
                <a:spLocks/>
              </p:cNvSpPr>
              <p:nvPr/>
            </p:nvSpPr>
            <p:spPr bwMode="auto">
              <a:xfrm>
                <a:off x="4307" y="3126"/>
                <a:ext cx="50" cy="241"/>
              </a:xfrm>
              <a:custGeom>
                <a:avLst/>
                <a:gdLst>
                  <a:gd name="T0" fmla="*/ 50 w 1694"/>
                  <a:gd name="T1" fmla="*/ 0 h 8201"/>
                  <a:gd name="T2" fmla="*/ 50 w 1694"/>
                  <a:gd name="T3" fmla="*/ 241 h 8201"/>
                  <a:gd name="T4" fmla="*/ 0 w 1694"/>
                  <a:gd name="T5" fmla="*/ 240 h 8201"/>
                  <a:gd name="T6" fmla="*/ 0 w 1694"/>
                  <a:gd name="T7" fmla="*/ 0 h 8201"/>
                  <a:gd name="T8" fmla="*/ 50 w 1694"/>
                  <a:gd name="T9" fmla="*/ 0 h 8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94" h="8201">
                    <a:moveTo>
                      <a:pt x="1694" y="4"/>
                    </a:moveTo>
                    <a:lnTo>
                      <a:pt x="1694" y="8201"/>
                    </a:lnTo>
                    <a:lnTo>
                      <a:pt x="0" y="8162"/>
                    </a:lnTo>
                    <a:lnTo>
                      <a:pt x="5" y="0"/>
                    </a:lnTo>
                    <a:lnTo>
                      <a:pt x="1694" y="4"/>
                    </a:lnTo>
                    <a:close/>
                  </a:path>
                </a:pathLst>
              </a:custGeom>
              <a:solidFill>
                <a:srgbClr val="0042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273"/>
              <p:cNvSpPr>
                <a:spLocks/>
              </p:cNvSpPr>
              <p:nvPr/>
            </p:nvSpPr>
            <p:spPr bwMode="auto">
              <a:xfrm>
                <a:off x="3891" y="3006"/>
                <a:ext cx="416" cy="480"/>
              </a:xfrm>
              <a:custGeom>
                <a:avLst/>
                <a:gdLst>
                  <a:gd name="T0" fmla="*/ 208 w 14155"/>
                  <a:gd name="T1" fmla="*/ 0 h 16325"/>
                  <a:gd name="T2" fmla="*/ 312 w 14155"/>
                  <a:gd name="T3" fmla="*/ 60 h 16325"/>
                  <a:gd name="T4" fmla="*/ 416 w 14155"/>
                  <a:gd name="T5" fmla="*/ 120 h 16325"/>
                  <a:gd name="T6" fmla="*/ 416 w 14155"/>
                  <a:gd name="T7" fmla="*/ 240 h 16325"/>
                  <a:gd name="T8" fmla="*/ 416 w 14155"/>
                  <a:gd name="T9" fmla="*/ 360 h 16325"/>
                  <a:gd name="T10" fmla="*/ 312 w 14155"/>
                  <a:gd name="T11" fmla="*/ 420 h 16325"/>
                  <a:gd name="T12" fmla="*/ 208 w 14155"/>
                  <a:gd name="T13" fmla="*/ 480 h 16325"/>
                  <a:gd name="T14" fmla="*/ 104 w 14155"/>
                  <a:gd name="T15" fmla="*/ 420 h 16325"/>
                  <a:gd name="T16" fmla="*/ 0 w 14155"/>
                  <a:gd name="T17" fmla="*/ 360 h 16325"/>
                  <a:gd name="T18" fmla="*/ 0 w 14155"/>
                  <a:gd name="T19" fmla="*/ 240 h 16325"/>
                  <a:gd name="T20" fmla="*/ 0 w 14155"/>
                  <a:gd name="T21" fmla="*/ 120 h 16325"/>
                  <a:gd name="T22" fmla="*/ 104 w 14155"/>
                  <a:gd name="T23" fmla="*/ 60 h 16325"/>
                  <a:gd name="T24" fmla="*/ 208 w 14155"/>
                  <a:gd name="T25" fmla="*/ 0 h 163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155" h="16325">
                    <a:moveTo>
                      <a:pt x="7077" y="0"/>
                    </a:moveTo>
                    <a:lnTo>
                      <a:pt x="10616" y="2041"/>
                    </a:lnTo>
                    <a:lnTo>
                      <a:pt x="14155" y="4081"/>
                    </a:lnTo>
                    <a:lnTo>
                      <a:pt x="14155" y="8163"/>
                    </a:lnTo>
                    <a:lnTo>
                      <a:pt x="14155" y="12244"/>
                    </a:lnTo>
                    <a:lnTo>
                      <a:pt x="10616" y="14285"/>
                    </a:lnTo>
                    <a:lnTo>
                      <a:pt x="7077" y="16325"/>
                    </a:lnTo>
                    <a:lnTo>
                      <a:pt x="3539" y="14285"/>
                    </a:lnTo>
                    <a:lnTo>
                      <a:pt x="0" y="12244"/>
                    </a:lnTo>
                    <a:lnTo>
                      <a:pt x="0" y="8163"/>
                    </a:lnTo>
                    <a:lnTo>
                      <a:pt x="0" y="4081"/>
                    </a:lnTo>
                    <a:lnTo>
                      <a:pt x="3539" y="2041"/>
                    </a:lnTo>
                    <a:lnTo>
                      <a:pt x="7077" y="0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274"/>
              <p:cNvSpPr>
                <a:spLocks noEditPoints="1"/>
              </p:cNvSpPr>
              <p:nvPr/>
            </p:nvSpPr>
            <p:spPr bwMode="auto">
              <a:xfrm>
                <a:off x="3925" y="3041"/>
                <a:ext cx="373" cy="335"/>
              </a:xfrm>
              <a:custGeom>
                <a:avLst/>
                <a:gdLst>
                  <a:gd name="T0" fmla="*/ 208 w 12696"/>
                  <a:gd name="T1" fmla="*/ 157 h 11389"/>
                  <a:gd name="T2" fmla="*/ 220 w 12696"/>
                  <a:gd name="T3" fmla="*/ 168 h 11389"/>
                  <a:gd name="T4" fmla="*/ 228 w 12696"/>
                  <a:gd name="T5" fmla="*/ 183 h 11389"/>
                  <a:gd name="T6" fmla="*/ 230 w 12696"/>
                  <a:gd name="T7" fmla="*/ 200 h 11389"/>
                  <a:gd name="T8" fmla="*/ 293 w 12696"/>
                  <a:gd name="T9" fmla="*/ 247 h 11389"/>
                  <a:gd name="T10" fmla="*/ 200 w 12696"/>
                  <a:gd name="T11" fmla="*/ 91 h 11389"/>
                  <a:gd name="T12" fmla="*/ 214 w 12696"/>
                  <a:gd name="T13" fmla="*/ 232 h 11389"/>
                  <a:gd name="T14" fmla="*/ 205 w 12696"/>
                  <a:gd name="T15" fmla="*/ 238 h 11389"/>
                  <a:gd name="T16" fmla="*/ 195 w 12696"/>
                  <a:gd name="T17" fmla="*/ 242 h 11389"/>
                  <a:gd name="T18" fmla="*/ 184 w 12696"/>
                  <a:gd name="T19" fmla="*/ 243 h 11389"/>
                  <a:gd name="T20" fmla="*/ 175 w 12696"/>
                  <a:gd name="T21" fmla="*/ 242 h 11389"/>
                  <a:gd name="T22" fmla="*/ 166 w 12696"/>
                  <a:gd name="T23" fmla="*/ 240 h 11389"/>
                  <a:gd name="T24" fmla="*/ 158 w 12696"/>
                  <a:gd name="T25" fmla="*/ 236 h 11389"/>
                  <a:gd name="T26" fmla="*/ 91 w 12696"/>
                  <a:gd name="T27" fmla="*/ 274 h 11389"/>
                  <a:gd name="T28" fmla="*/ 280 w 12696"/>
                  <a:gd name="T29" fmla="*/ 275 h 11389"/>
                  <a:gd name="T30" fmla="*/ 217 w 12696"/>
                  <a:gd name="T31" fmla="*/ 228 h 11389"/>
                  <a:gd name="T32" fmla="*/ 137 w 12696"/>
                  <a:gd name="T33" fmla="*/ 206 h 11389"/>
                  <a:gd name="T34" fmla="*/ 136 w 12696"/>
                  <a:gd name="T35" fmla="*/ 194 h 11389"/>
                  <a:gd name="T36" fmla="*/ 141 w 12696"/>
                  <a:gd name="T37" fmla="*/ 177 h 11389"/>
                  <a:gd name="T38" fmla="*/ 151 w 12696"/>
                  <a:gd name="T39" fmla="*/ 163 h 11389"/>
                  <a:gd name="T40" fmla="*/ 166 w 12696"/>
                  <a:gd name="T41" fmla="*/ 153 h 11389"/>
                  <a:gd name="T42" fmla="*/ 169 w 12696"/>
                  <a:gd name="T43" fmla="*/ 90 h 11389"/>
                  <a:gd name="T44" fmla="*/ 74 w 12696"/>
                  <a:gd name="T45" fmla="*/ 251 h 11389"/>
                  <a:gd name="T46" fmla="*/ 316 w 12696"/>
                  <a:gd name="T47" fmla="*/ 234 h 11389"/>
                  <a:gd name="T48" fmla="*/ 331 w 12696"/>
                  <a:gd name="T49" fmla="*/ 233 h 11389"/>
                  <a:gd name="T50" fmla="*/ 351 w 12696"/>
                  <a:gd name="T51" fmla="*/ 240 h 11389"/>
                  <a:gd name="T52" fmla="*/ 365 w 12696"/>
                  <a:gd name="T53" fmla="*/ 254 h 11389"/>
                  <a:gd name="T54" fmla="*/ 372 w 12696"/>
                  <a:gd name="T55" fmla="*/ 273 h 11389"/>
                  <a:gd name="T56" fmla="*/ 371 w 12696"/>
                  <a:gd name="T57" fmla="*/ 294 h 11389"/>
                  <a:gd name="T58" fmla="*/ 361 w 12696"/>
                  <a:gd name="T59" fmla="*/ 311 h 11389"/>
                  <a:gd name="T60" fmla="*/ 345 w 12696"/>
                  <a:gd name="T61" fmla="*/ 323 h 11389"/>
                  <a:gd name="T62" fmla="*/ 325 w 12696"/>
                  <a:gd name="T63" fmla="*/ 326 h 11389"/>
                  <a:gd name="T64" fmla="*/ 309 w 12696"/>
                  <a:gd name="T65" fmla="*/ 323 h 11389"/>
                  <a:gd name="T66" fmla="*/ 296 w 12696"/>
                  <a:gd name="T67" fmla="*/ 315 h 11389"/>
                  <a:gd name="T68" fmla="*/ 286 w 12696"/>
                  <a:gd name="T69" fmla="*/ 304 h 11389"/>
                  <a:gd name="T70" fmla="*/ 89 w 12696"/>
                  <a:gd name="T71" fmla="*/ 307 h 11389"/>
                  <a:gd name="T72" fmla="*/ 80 w 12696"/>
                  <a:gd name="T73" fmla="*/ 321 h 11389"/>
                  <a:gd name="T74" fmla="*/ 67 w 12696"/>
                  <a:gd name="T75" fmla="*/ 330 h 11389"/>
                  <a:gd name="T76" fmla="*/ 51 w 12696"/>
                  <a:gd name="T77" fmla="*/ 335 h 11389"/>
                  <a:gd name="T78" fmla="*/ 31 w 12696"/>
                  <a:gd name="T79" fmla="*/ 332 h 11389"/>
                  <a:gd name="T80" fmla="*/ 14 w 12696"/>
                  <a:gd name="T81" fmla="*/ 321 h 11389"/>
                  <a:gd name="T82" fmla="*/ 3 w 12696"/>
                  <a:gd name="T83" fmla="*/ 304 h 11389"/>
                  <a:gd name="T84" fmla="*/ 0 w 12696"/>
                  <a:gd name="T85" fmla="*/ 284 h 11389"/>
                  <a:gd name="T86" fmla="*/ 7 w 12696"/>
                  <a:gd name="T87" fmla="*/ 264 h 11389"/>
                  <a:gd name="T88" fmla="*/ 21 w 12696"/>
                  <a:gd name="T89" fmla="*/ 250 h 11389"/>
                  <a:gd name="T90" fmla="*/ 40 w 12696"/>
                  <a:gd name="T91" fmla="*/ 242 h 11389"/>
                  <a:gd name="T92" fmla="*/ 50 w 12696"/>
                  <a:gd name="T93" fmla="*/ 242 h 11389"/>
                  <a:gd name="T94" fmla="*/ 145 w 12696"/>
                  <a:gd name="T95" fmla="*/ 68 h 11389"/>
                  <a:gd name="T96" fmla="*/ 142 w 12696"/>
                  <a:gd name="T97" fmla="*/ 62 h 11389"/>
                  <a:gd name="T98" fmla="*/ 141 w 12696"/>
                  <a:gd name="T99" fmla="*/ 54 h 11389"/>
                  <a:gd name="T100" fmla="*/ 140 w 12696"/>
                  <a:gd name="T101" fmla="*/ 47 h 11389"/>
                  <a:gd name="T102" fmla="*/ 144 w 12696"/>
                  <a:gd name="T103" fmla="*/ 26 h 11389"/>
                  <a:gd name="T104" fmla="*/ 157 w 12696"/>
                  <a:gd name="T105" fmla="*/ 11 h 11389"/>
                  <a:gd name="T106" fmla="*/ 175 w 12696"/>
                  <a:gd name="T107" fmla="*/ 1 h 11389"/>
                  <a:gd name="T108" fmla="*/ 196 w 12696"/>
                  <a:gd name="T109" fmla="*/ 1 h 11389"/>
                  <a:gd name="T110" fmla="*/ 214 w 12696"/>
                  <a:gd name="T111" fmla="*/ 9 h 11389"/>
                  <a:gd name="T112" fmla="*/ 227 w 12696"/>
                  <a:gd name="T113" fmla="*/ 24 h 11389"/>
                  <a:gd name="T114" fmla="*/ 233 w 12696"/>
                  <a:gd name="T115" fmla="*/ 44 h 11389"/>
                  <a:gd name="T116" fmla="*/ 232 w 12696"/>
                  <a:gd name="T117" fmla="*/ 55 h 11389"/>
                  <a:gd name="T118" fmla="*/ 230 w 12696"/>
                  <a:gd name="T119" fmla="*/ 63 h 11389"/>
                  <a:gd name="T120" fmla="*/ 226 w 12696"/>
                  <a:gd name="T121" fmla="*/ 71 h 1138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2696" h="11389">
                    <a:moveTo>
                      <a:pt x="6654" y="3139"/>
                    </a:moveTo>
                    <a:lnTo>
                      <a:pt x="6654" y="5157"/>
                    </a:lnTo>
                    <a:lnTo>
                      <a:pt x="6715" y="5175"/>
                    </a:lnTo>
                    <a:lnTo>
                      <a:pt x="6777" y="5196"/>
                    </a:lnTo>
                    <a:lnTo>
                      <a:pt x="6837" y="5220"/>
                    </a:lnTo>
                    <a:lnTo>
                      <a:pt x="6895" y="5245"/>
                    </a:lnTo>
                    <a:lnTo>
                      <a:pt x="6953" y="5274"/>
                    </a:lnTo>
                    <a:lnTo>
                      <a:pt x="7009" y="5304"/>
                    </a:lnTo>
                    <a:lnTo>
                      <a:pt x="7064" y="5336"/>
                    </a:lnTo>
                    <a:lnTo>
                      <a:pt x="7118" y="5371"/>
                    </a:lnTo>
                    <a:lnTo>
                      <a:pt x="7170" y="5408"/>
                    </a:lnTo>
                    <a:lnTo>
                      <a:pt x="7220" y="5447"/>
                    </a:lnTo>
                    <a:lnTo>
                      <a:pt x="7269" y="5488"/>
                    </a:lnTo>
                    <a:lnTo>
                      <a:pt x="7316" y="5530"/>
                    </a:lnTo>
                    <a:lnTo>
                      <a:pt x="7361" y="5575"/>
                    </a:lnTo>
                    <a:lnTo>
                      <a:pt x="7404" y="5621"/>
                    </a:lnTo>
                    <a:lnTo>
                      <a:pt x="7446" y="5668"/>
                    </a:lnTo>
                    <a:lnTo>
                      <a:pt x="7486" y="5718"/>
                    </a:lnTo>
                    <a:lnTo>
                      <a:pt x="7524" y="5769"/>
                    </a:lnTo>
                    <a:lnTo>
                      <a:pt x="7560" y="5821"/>
                    </a:lnTo>
                    <a:lnTo>
                      <a:pt x="7593" y="5875"/>
                    </a:lnTo>
                    <a:lnTo>
                      <a:pt x="7625" y="5930"/>
                    </a:lnTo>
                    <a:lnTo>
                      <a:pt x="7655" y="5987"/>
                    </a:lnTo>
                    <a:lnTo>
                      <a:pt x="7681" y="6045"/>
                    </a:lnTo>
                    <a:lnTo>
                      <a:pt x="7707" y="6104"/>
                    </a:lnTo>
                    <a:lnTo>
                      <a:pt x="7729" y="6165"/>
                    </a:lnTo>
                    <a:lnTo>
                      <a:pt x="7749" y="6227"/>
                    </a:lnTo>
                    <a:lnTo>
                      <a:pt x="7766" y="6289"/>
                    </a:lnTo>
                    <a:lnTo>
                      <a:pt x="7782" y="6352"/>
                    </a:lnTo>
                    <a:lnTo>
                      <a:pt x="7794" y="6417"/>
                    </a:lnTo>
                    <a:lnTo>
                      <a:pt x="7804" y="6483"/>
                    </a:lnTo>
                    <a:lnTo>
                      <a:pt x="7811" y="6549"/>
                    </a:lnTo>
                    <a:lnTo>
                      <a:pt x="7815" y="6616"/>
                    </a:lnTo>
                    <a:lnTo>
                      <a:pt x="7816" y="6684"/>
                    </a:lnTo>
                    <a:lnTo>
                      <a:pt x="7815" y="6741"/>
                    </a:lnTo>
                    <a:lnTo>
                      <a:pt x="7812" y="6797"/>
                    </a:lnTo>
                    <a:lnTo>
                      <a:pt x="7807" y="6852"/>
                    </a:lnTo>
                    <a:lnTo>
                      <a:pt x="7801" y="6907"/>
                    </a:lnTo>
                    <a:lnTo>
                      <a:pt x="7792" y="6962"/>
                    </a:lnTo>
                    <a:lnTo>
                      <a:pt x="7782" y="7016"/>
                    </a:lnTo>
                    <a:lnTo>
                      <a:pt x="7769" y="7069"/>
                    </a:lnTo>
                    <a:lnTo>
                      <a:pt x="7755" y="7121"/>
                    </a:lnTo>
                    <a:lnTo>
                      <a:pt x="9912" y="8472"/>
                    </a:lnTo>
                    <a:lnTo>
                      <a:pt x="9942" y="8439"/>
                    </a:lnTo>
                    <a:lnTo>
                      <a:pt x="9973" y="8406"/>
                    </a:lnTo>
                    <a:lnTo>
                      <a:pt x="10004" y="8374"/>
                    </a:lnTo>
                    <a:lnTo>
                      <a:pt x="10037" y="8342"/>
                    </a:lnTo>
                    <a:lnTo>
                      <a:pt x="8210" y="6140"/>
                    </a:lnTo>
                    <a:lnTo>
                      <a:pt x="8151" y="6041"/>
                    </a:lnTo>
                    <a:lnTo>
                      <a:pt x="6964" y="3045"/>
                    </a:lnTo>
                    <a:lnTo>
                      <a:pt x="6926" y="3060"/>
                    </a:lnTo>
                    <a:lnTo>
                      <a:pt x="6888" y="3074"/>
                    </a:lnTo>
                    <a:lnTo>
                      <a:pt x="6850" y="3088"/>
                    </a:lnTo>
                    <a:lnTo>
                      <a:pt x="6812" y="3100"/>
                    </a:lnTo>
                    <a:lnTo>
                      <a:pt x="6773" y="3111"/>
                    </a:lnTo>
                    <a:lnTo>
                      <a:pt x="6734" y="3121"/>
                    </a:lnTo>
                    <a:lnTo>
                      <a:pt x="6694" y="3131"/>
                    </a:lnTo>
                    <a:lnTo>
                      <a:pt x="6654" y="3139"/>
                    </a:lnTo>
                    <a:close/>
                    <a:moveTo>
                      <a:pt x="7391" y="7762"/>
                    </a:moveTo>
                    <a:lnTo>
                      <a:pt x="7363" y="7791"/>
                    </a:lnTo>
                    <a:lnTo>
                      <a:pt x="7334" y="7819"/>
                    </a:lnTo>
                    <a:lnTo>
                      <a:pt x="7306" y="7847"/>
                    </a:lnTo>
                    <a:lnTo>
                      <a:pt x="7276" y="7873"/>
                    </a:lnTo>
                    <a:lnTo>
                      <a:pt x="7245" y="7899"/>
                    </a:lnTo>
                    <a:lnTo>
                      <a:pt x="7215" y="7924"/>
                    </a:lnTo>
                    <a:lnTo>
                      <a:pt x="7183" y="7949"/>
                    </a:lnTo>
                    <a:lnTo>
                      <a:pt x="7151" y="7972"/>
                    </a:lnTo>
                    <a:lnTo>
                      <a:pt x="7119" y="7996"/>
                    </a:lnTo>
                    <a:lnTo>
                      <a:pt x="7085" y="8017"/>
                    </a:lnTo>
                    <a:lnTo>
                      <a:pt x="7051" y="8039"/>
                    </a:lnTo>
                    <a:lnTo>
                      <a:pt x="7016" y="8059"/>
                    </a:lnTo>
                    <a:lnTo>
                      <a:pt x="6981" y="8079"/>
                    </a:lnTo>
                    <a:lnTo>
                      <a:pt x="6946" y="8097"/>
                    </a:lnTo>
                    <a:lnTo>
                      <a:pt x="6910" y="8116"/>
                    </a:lnTo>
                    <a:lnTo>
                      <a:pt x="6873" y="8132"/>
                    </a:lnTo>
                    <a:lnTo>
                      <a:pt x="6836" y="8148"/>
                    </a:lnTo>
                    <a:lnTo>
                      <a:pt x="6798" y="8164"/>
                    </a:lnTo>
                    <a:lnTo>
                      <a:pt x="6760" y="8177"/>
                    </a:lnTo>
                    <a:lnTo>
                      <a:pt x="6721" y="8190"/>
                    </a:lnTo>
                    <a:lnTo>
                      <a:pt x="6683" y="8202"/>
                    </a:lnTo>
                    <a:lnTo>
                      <a:pt x="6644" y="8214"/>
                    </a:lnTo>
                    <a:lnTo>
                      <a:pt x="6604" y="8224"/>
                    </a:lnTo>
                    <a:lnTo>
                      <a:pt x="6564" y="8233"/>
                    </a:lnTo>
                    <a:lnTo>
                      <a:pt x="6523" y="8241"/>
                    </a:lnTo>
                    <a:lnTo>
                      <a:pt x="6482" y="8248"/>
                    </a:lnTo>
                    <a:lnTo>
                      <a:pt x="6441" y="8255"/>
                    </a:lnTo>
                    <a:lnTo>
                      <a:pt x="6399" y="8260"/>
                    </a:lnTo>
                    <a:lnTo>
                      <a:pt x="6357" y="8264"/>
                    </a:lnTo>
                    <a:lnTo>
                      <a:pt x="6315" y="8267"/>
                    </a:lnTo>
                    <a:lnTo>
                      <a:pt x="6272" y="8268"/>
                    </a:lnTo>
                    <a:lnTo>
                      <a:pt x="6230" y="8269"/>
                    </a:lnTo>
                    <a:lnTo>
                      <a:pt x="6193" y="8268"/>
                    </a:lnTo>
                    <a:lnTo>
                      <a:pt x="6159" y="8267"/>
                    </a:lnTo>
                    <a:lnTo>
                      <a:pt x="6123" y="8265"/>
                    </a:lnTo>
                    <a:lnTo>
                      <a:pt x="6087" y="8262"/>
                    </a:lnTo>
                    <a:lnTo>
                      <a:pt x="6052" y="8259"/>
                    </a:lnTo>
                    <a:lnTo>
                      <a:pt x="6017" y="8255"/>
                    </a:lnTo>
                    <a:lnTo>
                      <a:pt x="5983" y="8249"/>
                    </a:lnTo>
                    <a:lnTo>
                      <a:pt x="5948" y="8243"/>
                    </a:lnTo>
                    <a:lnTo>
                      <a:pt x="5914" y="8237"/>
                    </a:lnTo>
                    <a:lnTo>
                      <a:pt x="5879" y="8230"/>
                    </a:lnTo>
                    <a:lnTo>
                      <a:pt x="5846" y="8222"/>
                    </a:lnTo>
                    <a:lnTo>
                      <a:pt x="5813" y="8213"/>
                    </a:lnTo>
                    <a:lnTo>
                      <a:pt x="5779" y="8203"/>
                    </a:lnTo>
                    <a:lnTo>
                      <a:pt x="5746" y="8193"/>
                    </a:lnTo>
                    <a:lnTo>
                      <a:pt x="5714" y="8182"/>
                    </a:lnTo>
                    <a:lnTo>
                      <a:pt x="5682" y="8171"/>
                    </a:lnTo>
                    <a:lnTo>
                      <a:pt x="5650" y="8158"/>
                    </a:lnTo>
                    <a:lnTo>
                      <a:pt x="5618" y="8146"/>
                    </a:lnTo>
                    <a:lnTo>
                      <a:pt x="5588" y="8132"/>
                    </a:lnTo>
                    <a:lnTo>
                      <a:pt x="5557" y="8119"/>
                    </a:lnTo>
                    <a:lnTo>
                      <a:pt x="5526" y="8103"/>
                    </a:lnTo>
                    <a:lnTo>
                      <a:pt x="5496" y="8088"/>
                    </a:lnTo>
                    <a:lnTo>
                      <a:pt x="5466" y="8072"/>
                    </a:lnTo>
                    <a:lnTo>
                      <a:pt x="5436" y="8055"/>
                    </a:lnTo>
                    <a:lnTo>
                      <a:pt x="5408" y="8038"/>
                    </a:lnTo>
                    <a:lnTo>
                      <a:pt x="5379" y="8021"/>
                    </a:lnTo>
                    <a:lnTo>
                      <a:pt x="5350" y="8002"/>
                    </a:lnTo>
                    <a:lnTo>
                      <a:pt x="5323" y="7983"/>
                    </a:lnTo>
                    <a:lnTo>
                      <a:pt x="5296" y="7963"/>
                    </a:lnTo>
                    <a:lnTo>
                      <a:pt x="5268" y="7943"/>
                    </a:lnTo>
                    <a:lnTo>
                      <a:pt x="5242" y="7922"/>
                    </a:lnTo>
                    <a:lnTo>
                      <a:pt x="5216" y="7901"/>
                    </a:lnTo>
                    <a:lnTo>
                      <a:pt x="3080" y="9266"/>
                    </a:lnTo>
                    <a:lnTo>
                      <a:pt x="3089" y="9295"/>
                    </a:lnTo>
                    <a:lnTo>
                      <a:pt x="3099" y="9323"/>
                    </a:lnTo>
                    <a:lnTo>
                      <a:pt x="3107" y="9352"/>
                    </a:lnTo>
                    <a:lnTo>
                      <a:pt x="3116" y="9381"/>
                    </a:lnTo>
                    <a:lnTo>
                      <a:pt x="3124" y="9411"/>
                    </a:lnTo>
                    <a:lnTo>
                      <a:pt x="3132" y="9439"/>
                    </a:lnTo>
                    <a:lnTo>
                      <a:pt x="3138" y="9469"/>
                    </a:lnTo>
                    <a:lnTo>
                      <a:pt x="3144" y="9500"/>
                    </a:lnTo>
                    <a:lnTo>
                      <a:pt x="6391" y="8677"/>
                    </a:lnTo>
                    <a:lnTo>
                      <a:pt x="6561" y="8675"/>
                    </a:lnTo>
                    <a:lnTo>
                      <a:pt x="9532" y="9342"/>
                    </a:lnTo>
                    <a:lnTo>
                      <a:pt x="9535" y="9316"/>
                    </a:lnTo>
                    <a:lnTo>
                      <a:pt x="9539" y="9288"/>
                    </a:lnTo>
                    <a:lnTo>
                      <a:pt x="9543" y="9260"/>
                    </a:lnTo>
                    <a:lnTo>
                      <a:pt x="9547" y="9233"/>
                    </a:lnTo>
                    <a:lnTo>
                      <a:pt x="9552" y="9206"/>
                    </a:lnTo>
                    <a:lnTo>
                      <a:pt x="9557" y="9180"/>
                    </a:lnTo>
                    <a:lnTo>
                      <a:pt x="9563" y="9153"/>
                    </a:lnTo>
                    <a:lnTo>
                      <a:pt x="9570" y="9126"/>
                    </a:lnTo>
                    <a:lnTo>
                      <a:pt x="7391" y="7762"/>
                    </a:lnTo>
                    <a:close/>
                    <a:moveTo>
                      <a:pt x="4773" y="7309"/>
                    </a:moveTo>
                    <a:lnTo>
                      <a:pt x="4758" y="7273"/>
                    </a:lnTo>
                    <a:lnTo>
                      <a:pt x="4743" y="7237"/>
                    </a:lnTo>
                    <a:lnTo>
                      <a:pt x="4730" y="7200"/>
                    </a:lnTo>
                    <a:lnTo>
                      <a:pt x="4718" y="7162"/>
                    </a:lnTo>
                    <a:lnTo>
                      <a:pt x="4706" y="7124"/>
                    </a:lnTo>
                    <a:lnTo>
                      <a:pt x="4695" y="7086"/>
                    </a:lnTo>
                    <a:lnTo>
                      <a:pt x="4685" y="7047"/>
                    </a:lnTo>
                    <a:lnTo>
                      <a:pt x="4677" y="7008"/>
                    </a:lnTo>
                    <a:lnTo>
                      <a:pt x="4669" y="6969"/>
                    </a:lnTo>
                    <a:lnTo>
                      <a:pt x="4663" y="6929"/>
                    </a:lnTo>
                    <a:lnTo>
                      <a:pt x="4656" y="6889"/>
                    </a:lnTo>
                    <a:lnTo>
                      <a:pt x="4652" y="6848"/>
                    </a:lnTo>
                    <a:lnTo>
                      <a:pt x="4648" y="6807"/>
                    </a:lnTo>
                    <a:lnTo>
                      <a:pt x="4645" y="6766"/>
                    </a:lnTo>
                    <a:lnTo>
                      <a:pt x="4644" y="6725"/>
                    </a:lnTo>
                    <a:lnTo>
                      <a:pt x="4643" y="6684"/>
                    </a:lnTo>
                    <a:lnTo>
                      <a:pt x="4645" y="6612"/>
                    </a:lnTo>
                    <a:lnTo>
                      <a:pt x="4649" y="6541"/>
                    </a:lnTo>
                    <a:lnTo>
                      <a:pt x="4657" y="6472"/>
                    </a:lnTo>
                    <a:lnTo>
                      <a:pt x="4669" y="6403"/>
                    </a:lnTo>
                    <a:lnTo>
                      <a:pt x="4682" y="6335"/>
                    </a:lnTo>
                    <a:lnTo>
                      <a:pt x="4698" y="6269"/>
                    </a:lnTo>
                    <a:lnTo>
                      <a:pt x="4718" y="6203"/>
                    </a:lnTo>
                    <a:lnTo>
                      <a:pt x="4740" y="6139"/>
                    </a:lnTo>
                    <a:lnTo>
                      <a:pt x="4765" y="6075"/>
                    </a:lnTo>
                    <a:lnTo>
                      <a:pt x="4793" y="6013"/>
                    </a:lnTo>
                    <a:lnTo>
                      <a:pt x="4822" y="5953"/>
                    </a:lnTo>
                    <a:lnTo>
                      <a:pt x="4855" y="5894"/>
                    </a:lnTo>
                    <a:lnTo>
                      <a:pt x="4890" y="5837"/>
                    </a:lnTo>
                    <a:lnTo>
                      <a:pt x="4928" y="5781"/>
                    </a:lnTo>
                    <a:lnTo>
                      <a:pt x="4966" y="5727"/>
                    </a:lnTo>
                    <a:lnTo>
                      <a:pt x="5008" y="5675"/>
                    </a:lnTo>
                    <a:lnTo>
                      <a:pt x="5052" y="5624"/>
                    </a:lnTo>
                    <a:lnTo>
                      <a:pt x="5097" y="5576"/>
                    </a:lnTo>
                    <a:lnTo>
                      <a:pt x="5146" y="5529"/>
                    </a:lnTo>
                    <a:lnTo>
                      <a:pt x="5196" y="5484"/>
                    </a:lnTo>
                    <a:lnTo>
                      <a:pt x="5247" y="5442"/>
                    </a:lnTo>
                    <a:lnTo>
                      <a:pt x="5300" y="5401"/>
                    </a:lnTo>
                    <a:lnTo>
                      <a:pt x="5355" y="5363"/>
                    </a:lnTo>
                    <a:lnTo>
                      <a:pt x="5412" y="5327"/>
                    </a:lnTo>
                    <a:lnTo>
                      <a:pt x="5470" y="5293"/>
                    </a:lnTo>
                    <a:lnTo>
                      <a:pt x="5530" y="5262"/>
                    </a:lnTo>
                    <a:lnTo>
                      <a:pt x="5592" y="5233"/>
                    </a:lnTo>
                    <a:lnTo>
                      <a:pt x="5654" y="5208"/>
                    </a:lnTo>
                    <a:lnTo>
                      <a:pt x="5718" y="5184"/>
                    </a:lnTo>
                    <a:lnTo>
                      <a:pt x="5783" y="5164"/>
                    </a:lnTo>
                    <a:lnTo>
                      <a:pt x="5850" y="5145"/>
                    </a:lnTo>
                    <a:lnTo>
                      <a:pt x="5917" y="5130"/>
                    </a:lnTo>
                    <a:lnTo>
                      <a:pt x="5917" y="3109"/>
                    </a:lnTo>
                    <a:lnTo>
                      <a:pt x="5875" y="3097"/>
                    </a:lnTo>
                    <a:lnTo>
                      <a:pt x="5833" y="3083"/>
                    </a:lnTo>
                    <a:lnTo>
                      <a:pt x="5792" y="3068"/>
                    </a:lnTo>
                    <a:lnTo>
                      <a:pt x="5752" y="3052"/>
                    </a:lnTo>
                    <a:lnTo>
                      <a:pt x="5711" y="3036"/>
                    </a:lnTo>
                    <a:lnTo>
                      <a:pt x="5673" y="3017"/>
                    </a:lnTo>
                    <a:lnTo>
                      <a:pt x="5634" y="2999"/>
                    </a:lnTo>
                    <a:lnTo>
                      <a:pt x="5596" y="2978"/>
                    </a:lnTo>
                    <a:lnTo>
                      <a:pt x="4472" y="5733"/>
                    </a:lnTo>
                    <a:lnTo>
                      <a:pt x="4429" y="5811"/>
                    </a:lnTo>
                    <a:lnTo>
                      <a:pt x="2475" y="8493"/>
                    </a:lnTo>
                    <a:lnTo>
                      <a:pt x="2501" y="8511"/>
                    </a:lnTo>
                    <a:lnTo>
                      <a:pt x="2527" y="8530"/>
                    </a:lnTo>
                    <a:lnTo>
                      <a:pt x="2552" y="8549"/>
                    </a:lnTo>
                    <a:lnTo>
                      <a:pt x="2577" y="8568"/>
                    </a:lnTo>
                    <a:lnTo>
                      <a:pt x="2602" y="8588"/>
                    </a:lnTo>
                    <a:lnTo>
                      <a:pt x="2626" y="8609"/>
                    </a:lnTo>
                    <a:lnTo>
                      <a:pt x="2650" y="8630"/>
                    </a:lnTo>
                    <a:lnTo>
                      <a:pt x="2673" y="8651"/>
                    </a:lnTo>
                    <a:lnTo>
                      <a:pt x="4773" y="7309"/>
                    </a:lnTo>
                    <a:close/>
                    <a:moveTo>
                      <a:pt x="10693" y="7981"/>
                    </a:moveTo>
                    <a:lnTo>
                      <a:pt x="10743" y="7968"/>
                    </a:lnTo>
                    <a:lnTo>
                      <a:pt x="10793" y="7957"/>
                    </a:lnTo>
                    <a:lnTo>
                      <a:pt x="10844" y="7948"/>
                    </a:lnTo>
                    <a:lnTo>
                      <a:pt x="10897" y="7940"/>
                    </a:lnTo>
                    <a:lnTo>
                      <a:pt x="10949" y="7934"/>
                    </a:lnTo>
                    <a:lnTo>
                      <a:pt x="11002" y="7930"/>
                    </a:lnTo>
                    <a:lnTo>
                      <a:pt x="11055" y="7926"/>
                    </a:lnTo>
                    <a:lnTo>
                      <a:pt x="11109" y="7925"/>
                    </a:lnTo>
                    <a:lnTo>
                      <a:pt x="11190" y="7927"/>
                    </a:lnTo>
                    <a:lnTo>
                      <a:pt x="11271" y="7934"/>
                    </a:lnTo>
                    <a:lnTo>
                      <a:pt x="11351" y="7944"/>
                    </a:lnTo>
                    <a:lnTo>
                      <a:pt x="11429" y="7958"/>
                    </a:lnTo>
                    <a:lnTo>
                      <a:pt x="11505" y="7976"/>
                    </a:lnTo>
                    <a:lnTo>
                      <a:pt x="11580" y="7997"/>
                    </a:lnTo>
                    <a:lnTo>
                      <a:pt x="11654" y="8023"/>
                    </a:lnTo>
                    <a:lnTo>
                      <a:pt x="11727" y="8050"/>
                    </a:lnTo>
                    <a:lnTo>
                      <a:pt x="11796" y="8082"/>
                    </a:lnTo>
                    <a:lnTo>
                      <a:pt x="11865" y="8118"/>
                    </a:lnTo>
                    <a:lnTo>
                      <a:pt x="11931" y="8155"/>
                    </a:lnTo>
                    <a:lnTo>
                      <a:pt x="11996" y="8197"/>
                    </a:lnTo>
                    <a:lnTo>
                      <a:pt x="12058" y="8241"/>
                    </a:lnTo>
                    <a:lnTo>
                      <a:pt x="12117" y="8288"/>
                    </a:lnTo>
                    <a:lnTo>
                      <a:pt x="12175" y="8338"/>
                    </a:lnTo>
                    <a:lnTo>
                      <a:pt x="12230" y="8391"/>
                    </a:lnTo>
                    <a:lnTo>
                      <a:pt x="12283" y="8446"/>
                    </a:lnTo>
                    <a:lnTo>
                      <a:pt x="12333" y="8503"/>
                    </a:lnTo>
                    <a:lnTo>
                      <a:pt x="12380" y="8563"/>
                    </a:lnTo>
                    <a:lnTo>
                      <a:pt x="12424" y="8626"/>
                    </a:lnTo>
                    <a:lnTo>
                      <a:pt x="12465" y="8690"/>
                    </a:lnTo>
                    <a:lnTo>
                      <a:pt x="12504" y="8756"/>
                    </a:lnTo>
                    <a:lnTo>
                      <a:pt x="12539" y="8824"/>
                    </a:lnTo>
                    <a:lnTo>
                      <a:pt x="12571" y="8894"/>
                    </a:lnTo>
                    <a:lnTo>
                      <a:pt x="12599" y="8966"/>
                    </a:lnTo>
                    <a:lnTo>
                      <a:pt x="12624" y="9040"/>
                    </a:lnTo>
                    <a:lnTo>
                      <a:pt x="12645" y="9115"/>
                    </a:lnTo>
                    <a:lnTo>
                      <a:pt x="12664" y="9192"/>
                    </a:lnTo>
                    <a:lnTo>
                      <a:pt x="12677" y="9270"/>
                    </a:lnTo>
                    <a:lnTo>
                      <a:pt x="12687" y="9348"/>
                    </a:lnTo>
                    <a:lnTo>
                      <a:pt x="12694" y="9429"/>
                    </a:lnTo>
                    <a:lnTo>
                      <a:pt x="12696" y="9510"/>
                    </a:lnTo>
                    <a:lnTo>
                      <a:pt x="12694" y="9592"/>
                    </a:lnTo>
                    <a:lnTo>
                      <a:pt x="12687" y="9672"/>
                    </a:lnTo>
                    <a:lnTo>
                      <a:pt x="12677" y="9751"/>
                    </a:lnTo>
                    <a:lnTo>
                      <a:pt x="12664" y="9829"/>
                    </a:lnTo>
                    <a:lnTo>
                      <a:pt x="12645" y="9905"/>
                    </a:lnTo>
                    <a:lnTo>
                      <a:pt x="12624" y="9981"/>
                    </a:lnTo>
                    <a:lnTo>
                      <a:pt x="12599" y="10055"/>
                    </a:lnTo>
                    <a:lnTo>
                      <a:pt x="12571" y="10126"/>
                    </a:lnTo>
                    <a:lnTo>
                      <a:pt x="12539" y="10197"/>
                    </a:lnTo>
                    <a:lnTo>
                      <a:pt x="12504" y="10265"/>
                    </a:lnTo>
                    <a:lnTo>
                      <a:pt x="12465" y="10332"/>
                    </a:lnTo>
                    <a:lnTo>
                      <a:pt x="12424" y="10395"/>
                    </a:lnTo>
                    <a:lnTo>
                      <a:pt x="12380" y="10457"/>
                    </a:lnTo>
                    <a:lnTo>
                      <a:pt x="12333" y="10518"/>
                    </a:lnTo>
                    <a:lnTo>
                      <a:pt x="12283" y="10575"/>
                    </a:lnTo>
                    <a:lnTo>
                      <a:pt x="12230" y="10630"/>
                    </a:lnTo>
                    <a:lnTo>
                      <a:pt x="12175" y="10682"/>
                    </a:lnTo>
                    <a:lnTo>
                      <a:pt x="12117" y="10732"/>
                    </a:lnTo>
                    <a:lnTo>
                      <a:pt x="12058" y="10779"/>
                    </a:lnTo>
                    <a:lnTo>
                      <a:pt x="11996" y="10824"/>
                    </a:lnTo>
                    <a:lnTo>
                      <a:pt x="11931" y="10865"/>
                    </a:lnTo>
                    <a:lnTo>
                      <a:pt x="11865" y="10903"/>
                    </a:lnTo>
                    <a:lnTo>
                      <a:pt x="11796" y="10939"/>
                    </a:lnTo>
                    <a:lnTo>
                      <a:pt x="11727" y="10970"/>
                    </a:lnTo>
                    <a:lnTo>
                      <a:pt x="11654" y="10999"/>
                    </a:lnTo>
                    <a:lnTo>
                      <a:pt x="11580" y="11024"/>
                    </a:lnTo>
                    <a:lnTo>
                      <a:pt x="11505" y="11045"/>
                    </a:lnTo>
                    <a:lnTo>
                      <a:pt x="11429" y="11062"/>
                    </a:lnTo>
                    <a:lnTo>
                      <a:pt x="11351" y="11077"/>
                    </a:lnTo>
                    <a:lnTo>
                      <a:pt x="11271" y="11087"/>
                    </a:lnTo>
                    <a:lnTo>
                      <a:pt x="11190" y="11093"/>
                    </a:lnTo>
                    <a:lnTo>
                      <a:pt x="11109" y="11095"/>
                    </a:lnTo>
                    <a:lnTo>
                      <a:pt x="11048" y="11094"/>
                    </a:lnTo>
                    <a:lnTo>
                      <a:pt x="10988" y="11090"/>
                    </a:lnTo>
                    <a:lnTo>
                      <a:pt x="10927" y="11085"/>
                    </a:lnTo>
                    <a:lnTo>
                      <a:pt x="10868" y="11077"/>
                    </a:lnTo>
                    <a:lnTo>
                      <a:pt x="10809" y="11066"/>
                    </a:lnTo>
                    <a:lnTo>
                      <a:pt x="10750" y="11054"/>
                    </a:lnTo>
                    <a:lnTo>
                      <a:pt x="10693" y="11040"/>
                    </a:lnTo>
                    <a:lnTo>
                      <a:pt x="10637" y="11022"/>
                    </a:lnTo>
                    <a:lnTo>
                      <a:pt x="10581" y="11004"/>
                    </a:lnTo>
                    <a:lnTo>
                      <a:pt x="10526" y="10984"/>
                    </a:lnTo>
                    <a:lnTo>
                      <a:pt x="10473" y="10961"/>
                    </a:lnTo>
                    <a:lnTo>
                      <a:pt x="10421" y="10938"/>
                    </a:lnTo>
                    <a:lnTo>
                      <a:pt x="10369" y="10911"/>
                    </a:lnTo>
                    <a:lnTo>
                      <a:pt x="10318" y="10883"/>
                    </a:lnTo>
                    <a:lnTo>
                      <a:pt x="10268" y="10854"/>
                    </a:lnTo>
                    <a:lnTo>
                      <a:pt x="10220" y="10822"/>
                    </a:lnTo>
                    <a:lnTo>
                      <a:pt x="10173" y="10788"/>
                    </a:lnTo>
                    <a:lnTo>
                      <a:pt x="10128" y="10754"/>
                    </a:lnTo>
                    <a:lnTo>
                      <a:pt x="10083" y="10718"/>
                    </a:lnTo>
                    <a:lnTo>
                      <a:pt x="10040" y="10680"/>
                    </a:lnTo>
                    <a:lnTo>
                      <a:pt x="9999" y="10640"/>
                    </a:lnTo>
                    <a:lnTo>
                      <a:pt x="9958" y="10599"/>
                    </a:lnTo>
                    <a:lnTo>
                      <a:pt x="9919" y="10557"/>
                    </a:lnTo>
                    <a:lnTo>
                      <a:pt x="9883" y="10513"/>
                    </a:lnTo>
                    <a:lnTo>
                      <a:pt x="9847" y="10468"/>
                    </a:lnTo>
                    <a:lnTo>
                      <a:pt x="9813" y="10422"/>
                    </a:lnTo>
                    <a:lnTo>
                      <a:pt x="9780" y="10374"/>
                    </a:lnTo>
                    <a:lnTo>
                      <a:pt x="9751" y="10325"/>
                    </a:lnTo>
                    <a:lnTo>
                      <a:pt x="9721" y="10276"/>
                    </a:lnTo>
                    <a:lnTo>
                      <a:pt x="9694" y="10225"/>
                    </a:lnTo>
                    <a:lnTo>
                      <a:pt x="9669" y="10173"/>
                    </a:lnTo>
                    <a:lnTo>
                      <a:pt x="9645" y="10120"/>
                    </a:lnTo>
                    <a:lnTo>
                      <a:pt x="6486" y="9411"/>
                    </a:lnTo>
                    <a:lnTo>
                      <a:pt x="3105" y="10267"/>
                    </a:lnTo>
                    <a:lnTo>
                      <a:pt x="3085" y="10327"/>
                    </a:lnTo>
                    <a:lnTo>
                      <a:pt x="3063" y="10387"/>
                    </a:lnTo>
                    <a:lnTo>
                      <a:pt x="3039" y="10445"/>
                    </a:lnTo>
                    <a:lnTo>
                      <a:pt x="3012" y="10502"/>
                    </a:lnTo>
                    <a:lnTo>
                      <a:pt x="2982" y="10557"/>
                    </a:lnTo>
                    <a:lnTo>
                      <a:pt x="2952" y="10612"/>
                    </a:lnTo>
                    <a:lnTo>
                      <a:pt x="2919" y="10665"/>
                    </a:lnTo>
                    <a:lnTo>
                      <a:pt x="2884" y="10716"/>
                    </a:lnTo>
                    <a:lnTo>
                      <a:pt x="2847" y="10767"/>
                    </a:lnTo>
                    <a:lnTo>
                      <a:pt x="2808" y="10815"/>
                    </a:lnTo>
                    <a:lnTo>
                      <a:pt x="2767" y="10862"/>
                    </a:lnTo>
                    <a:lnTo>
                      <a:pt x="2725" y="10908"/>
                    </a:lnTo>
                    <a:lnTo>
                      <a:pt x="2680" y="10951"/>
                    </a:lnTo>
                    <a:lnTo>
                      <a:pt x="2635" y="10993"/>
                    </a:lnTo>
                    <a:lnTo>
                      <a:pt x="2587" y="11034"/>
                    </a:lnTo>
                    <a:lnTo>
                      <a:pt x="2539" y="11072"/>
                    </a:lnTo>
                    <a:lnTo>
                      <a:pt x="2488" y="11108"/>
                    </a:lnTo>
                    <a:lnTo>
                      <a:pt x="2436" y="11143"/>
                    </a:lnTo>
                    <a:lnTo>
                      <a:pt x="2383" y="11176"/>
                    </a:lnTo>
                    <a:lnTo>
                      <a:pt x="2328" y="11205"/>
                    </a:lnTo>
                    <a:lnTo>
                      <a:pt x="2272" y="11234"/>
                    </a:lnTo>
                    <a:lnTo>
                      <a:pt x="2215" y="11261"/>
                    </a:lnTo>
                    <a:lnTo>
                      <a:pt x="2156" y="11284"/>
                    </a:lnTo>
                    <a:lnTo>
                      <a:pt x="2097" y="11306"/>
                    </a:lnTo>
                    <a:lnTo>
                      <a:pt x="2037" y="11325"/>
                    </a:lnTo>
                    <a:lnTo>
                      <a:pt x="1974" y="11342"/>
                    </a:lnTo>
                    <a:lnTo>
                      <a:pt x="1912" y="11357"/>
                    </a:lnTo>
                    <a:lnTo>
                      <a:pt x="1848" y="11368"/>
                    </a:lnTo>
                    <a:lnTo>
                      <a:pt x="1784" y="11377"/>
                    </a:lnTo>
                    <a:lnTo>
                      <a:pt x="1720" y="11384"/>
                    </a:lnTo>
                    <a:lnTo>
                      <a:pt x="1654" y="11388"/>
                    </a:lnTo>
                    <a:lnTo>
                      <a:pt x="1588" y="11389"/>
                    </a:lnTo>
                    <a:lnTo>
                      <a:pt x="1506" y="11387"/>
                    </a:lnTo>
                    <a:lnTo>
                      <a:pt x="1425" y="11381"/>
                    </a:lnTo>
                    <a:lnTo>
                      <a:pt x="1346" y="11372"/>
                    </a:lnTo>
                    <a:lnTo>
                      <a:pt x="1268" y="11358"/>
                    </a:lnTo>
                    <a:lnTo>
                      <a:pt x="1191" y="11340"/>
                    </a:lnTo>
                    <a:lnTo>
                      <a:pt x="1116" y="11319"/>
                    </a:lnTo>
                    <a:lnTo>
                      <a:pt x="1042" y="11293"/>
                    </a:lnTo>
                    <a:lnTo>
                      <a:pt x="970" y="11265"/>
                    </a:lnTo>
                    <a:lnTo>
                      <a:pt x="900" y="11233"/>
                    </a:lnTo>
                    <a:lnTo>
                      <a:pt x="831" y="11198"/>
                    </a:lnTo>
                    <a:lnTo>
                      <a:pt x="766" y="11160"/>
                    </a:lnTo>
                    <a:lnTo>
                      <a:pt x="701" y="11119"/>
                    </a:lnTo>
                    <a:lnTo>
                      <a:pt x="639" y="11075"/>
                    </a:lnTo>
                    <a:lnTo>
                      <a:pt x="579" y="11028"/>
                    </a:lnTo>
                    <a:lnTo>
                      <a:pt x="521" y="10978"/>
                    </a:lnTo>
                    <a:lnTo>
                      <a:pt x="466" y="10924"/>
                    </a:lnTo>
                    <a:lnTo>
                      <a:pt x="414" y="10870"/>
                    </a:lnTo>
                    <a:lnTo>
                      <a:pt x="364" y="10812"/>
                    </a:lnTo>
                    <a:lnTo>
                      <a:pt x="317" y="10753"/>
                    </a:lnTo>
                    <a:lnTo>
                      <a:pt x="272" y="10690"/>
                    </a:lnTo>
                    <a:lnTo>
                      <a:pt x="231" y="10626"/>
                    </a:lnTo>
                    <a:lnTo>
                      <a:pt x="193" y="10559"/>
                    </a:lnTo>
                    <a:lnTo>
                      <a:pt x="157" y="10491"/>
                    </a:lnTo>
                    <a:lnTo>
                      <a:pt x="125" y="10421"/>
                    </a:lnTo>
                    <a:lnTo>
                      <a:pt x="97" y="10349"/>
                    </a:lnTo>
                    <a:lnTo>
                      <a:pt x="72" y="10275"/>
                    </a:lnTo>
                    <a:lnTo>
                      <a:pt x="50" y="10201"/>
                    </a:lnTo>
                    <a:lnTo>
                      <a:pt x="33" y="10124"/>
                    </a:lnTo>
                    <a:lnTo>
                      <a:pt x="19" y="10046"/>
                    </a:lnTo>
                    <a:lnTo>
                      <a:pt x="9" y="9967"/>
                    </a:lnTo>
                    <a:lnTo>
                      <a:pt x="2" y="9887"/>
                    </a:lnTo>
                    <a:lnTo>
                      <a:pt x="0" y="9805"/>
                    </a:lnTo>
                    <a:lnTo>
                      <a:pt x="2" y="9724"/>
                    </a:lnTo>
                    <a:lnTo>
                      <a:pt x="9" y="9644"/>
                    </a:lnTo>
                    <a:lnTo>
                      <a:pt x="19" y="9564"/>
                    </a:lnTo>
                    <a:lnTo>
                      <a:pt x="33" y="9486"/>
                    </a:lnTo>
                    <a:lnTo>
                      <a:pt x="50" y="9410"/>
                    </a:lnTo>
                    <a:lnTo>
                      <a:pt x="72" y="9335"/>
                    </a:lnTo>
                    <a:lnTo>
                      <a:pt x="97" y="9261"/>
                    </a:lnTo>
                    <a:lnTo>
                      <a:pt x="125" y="9190"/>
                    </a:lnTo>
                    <a:lnTo>
                      <a:pt x="157" y="9119"/>
                    </a:lnTo>
                    <a:lnTo>
                      <a:pt x="193" y="9051"/>
                    </a:lnTo>
                    <a:lnTo>
                      <a:pt x="231" y="8984"/>
                    </a:lnTo>
                    <a:lnTo>
                      <a:pt x="272" y="8920"/>
                    </a:lnTo>
                    <a:lnTo>
                      <a:pt x="317" y="8858"/>
                    </a:lnTo>
                    <a:lnTo>
                      <a:pt x="364" y="8798"/>
                    </a:lnTo>
                    <a:lnTo>
                      <a:pt x="414" y="8741"/>
                    </a:lnTo>
                    <a:lnTo>
                      <a:pt x="466" y="8686"/>
                    </a:lnTo>
                    <a:lnTo>
                      <a:pt x="521" y="8633"/>
                    </a:lnTo>
                    <a:lnTo>
                      <a:pt x="579" y="8583"/>
                    </a:lnTo>
                    <a:lnTo>
                      <a:pt x="639" y="8536"/>
                    </a:lnTo>
                    <a:lnTo>
                      <a:pt x="701" y="8492"/>
                    </a:lnTo>
                    <a:lnTo>
                      <a:pt x="766" y="8451"/>
                    </a:lnTo>
                    <a:lnTo>
                      <a:pt x="831" y="8412"/>
                    </a:lnTo>
                    <a:lnTo>
                      <a:pt x="900" y="8377"/>
                    </a:lnTo>
                    <a:lnTo>
                      <a:pt x="970" y="8346"/>
                    </a:lnTo>
                    <a:lnTo>
                      <a:pt x="1042" y="8317"/>
                    </a:lnTo>
                    <a:lnTo>
                      <a:pt x="1116" y="8292"/>
                    </a:lnTo>
                    <a:lnTo>
                      <a:pt x="1191" y="8271"/>
                    </a:lnTo>
                    <a:lnTo>
                      <a:pt x="1268" y="8253"/>
                    </a:lnTo>
                    <a:lnTo>
                      <a:pt x="1346" y="8239"/>
                    </a:lnTo>
                    <a:lnTo>
                      <a:pt x="1425" y="8229"/>
                    </a:lnTo>
                    <a:lnTo>
                      <a:pt x="1506" y="8223"/>
                    </a:lnTo>
                    <a:lnTo>
                      <a:pt x="1588" y="8221"/>
                    </a:lnTo>
                    <a:lnTo>
                      <a:pt x="1608" y="8221"/>
                    </a:lnTo>
                    <a:lnTo>
                      <a:pt x="1630" y="8221"/>
                    </a:lnTo>
                    <a:lnTo>
                      <a:pt x="1651" y="8222"/>
                    </a:lnTo>
                    <a:lnTo>
                      <a:pt x="1672" y="8223"/>
                    </a:lnTo>
                    <a:lnTo>
                      <a:pt x="1694" y="8224"/>
                    </a:lnTo>
                    <a:lnTo>
                      <a:pt x="1715" y="8226"/>
                    </a:lnTo>
                    <a:lnTo>
                      <a:pt x="1736" y="8227"/>
                    </a:lnTo>
                    <a:lnTo>
                      <a:pt x="1757" y="8229"/>
                    </a:lnTo>
                    <a:lnTo>
                      <a:pt x="3807" y="5415"/>
                    </a:lnTo>
                    <a:lnTo>
                      <a:pt x="5018" y="2446"/>
                    </a:lnTo>
                    <a:lnTo>
                      <a:pt x="5003" y="2423"/>
                    </a:lnTo>
                    <a:lnTo>
                      <a:pt x="4988" y="2399"/>
                    </a:lnTo>
                    <a:lnTo>
                      <a:pt x="4975" y="2375"/>
                    </a:lnTo>
                    <a:lnTo>
                      <a:pt x="4960" y="2351"/>
                    </a:lnTo>
                    <a:lnTo>
                      <a:pt x="4947" y="2326"/>
                    </a:lnTo>
                    <a:lnTo>
                      <a:pt x="4934" y="2302"/>
                    </a:lnTo>
                    <a:lnTo>
                      <a:pt x="4921" y="2277"/>
                    </a:lnTo>
                    <a:lnTo>
                      <a:pt x="4909" y="2252"/>
                    </a:lnTo>
                    <a:lnTo>
                      <a:pt x="4898" y="2226"/>
                    </a:lnTo>
                    <a:lnTo>
                      <a:pt x="4887" y="2201"/>
                    </a:lnTo>
                    <a:lnTo>
                      <a:pt x="4876" y="2175"/>
                    </a:lnTo>
                    <a:lnTo>
                      <a:pt x="4866" y="2148"/>
                    </a:lnTo>
                    <a:lnTo>
                      <a:pt x="4856" y="2122"/>
                    </a:lnTo>
                    <a:lnTo>
                      <a:pt x="4847" y="2095"/>
                    </a:lnTo>
                    <a:lnTo>
                      <a:pt x="4838" y="2069"/>
                    </a:lnTo>
                    <a:lnTo>
                      <a:pt x="4829" y="2041"/>
                    </a:lnTo>
                    <a:lnTo>
                      <a:pt x="4821" y="2014"/>
                    </a:lnTo>
                    <a:lnTo>
                      <a:pt x="4814" y="1987"/>
                    </a:lnTo>
                    <a:lnTo>
                      <a:pt x="4807" y="1959"/>
                    </a:lnTo>
                    <a:lnTo>
                      <a:pt x="4800" y="1932"/>
                    </a:lnTo>
                    <a:lnTo>
                      <a:pt x="4794" y="1903"/>
                    </a:lnTo>
                    <a:lnTo>
                      <a:pt x="4788" y="1875"/>
                    </a:lnTo>
                    <a:lnTo>
                      <a:pt x="4783" y="1847"/>
                    </a:lnTo>
                    <a:lnTo>
                      <a:pt x="4779" y="1818"/>
                    </a:lnTo>
                    <a:lnTo>
                      <a:pt x="4775" y="1790"/>
                    </a:lnTo>
                    <a:lnTo>
                      <a:pt x="4771" y="1761"/>
                    </a:lnTo>
                    <a:lnTo>
                      <a:pt x="4768" y="1731"/>
                    </a:lnTo>
                    <a:lnTo>
                      <a:pt x="4766" y="1703"/>
                    </a:lnTo>
                    <a:lnTo>
                      <a:pt x="4764" y="1673"/>
                    </a:lnTo>
                    <a:lnTo>
                      <a:pt x="4763" y="1643"/>
                    </a:lnTo>
                    <a:lnTo>
                      <a:pt x="4762" y="1614"/>
                    </a:lnTo>
                    <a:lnTo>
                      <a:pt x="4762" y="1584"/>
                    </a:lnTo>
                    <a:lnTo>
                      <a:pt x="4764" y="1503"/>
                    </a:lnTo>
                    <a:lnTo>
                      <a:pt x="4770" y="1423"/>
                    </a:lnTo>
                    <a:lnTo>
                      <a:pt x="4780" y="1344"/>
                    </a:lnTo>
                    <a:lnTo>
                      <a:pt x="4794" y="1265"/>
                    </a:lnTo>
                    <a:lnTo>
                      <a:pt x="4812" y="1190"/>
                    </a:lnTo>
                    <a:lnTo>
                      <a:pt x="4833" y="1114"/>
                    </a:lnTo>
                    <a:lnTo>
                      <a:pt x="4858" y="1040"/>
                    </a:lnTo>
                    <a:lnTo>
                      <a:pt x="4887" y="969"/>
                    </a:lnTo>
                    <a:lnTo>
                      <a:pt x="4918" y="898"/>
                    </a:lnTo>
                    <a:lnTo>
                      <a:pt x="4953" y="830"/>
                    </a:lnTo>
                    <a:lnTo>
                      <a:pt x="4992" y="763"/>
                    </a:lnTo>
                    <a:lnTo>
                      <a:pt x="5033" y="699"/>
                    </a:lnTo>
                    <a:lnTo>
                      <a:pt x="5077" y="638"/>
                    </a:lnTo>
                    <a:lnTo>
                      <a:pt x="5124" y="577"/>
                    </a:lnTo>
                    <a:lnTo>
                      <a:pt x="5174" y="520"/>
                    </a:lnTo>
                    <a:lnTo>
                      <a:pt x="5227" y="465"/>
                    </a:lnTo>
                    <a:lnTo>
                      <a:pt x="5283" y="412"/>
                    </a:lnTo>
                    <a:lnTo>
                      <a:pt x="5340" y="363"/>
                    </a:lnTo>
                    <a:lnTo>
                      <a:pt x="5399" y="316"/>
                    </a:lnTo>
                    <a:lnTo>
                      <a:pt x="5462" y="271"/>
                    </a:lnTo>
                    <a:lnTo>
                      <a:pt x="5526" y="230"/>
                    </a:lnTo>
                    <a:lnTo>
                      <a:pt x="5593" y="191"/>
                    </a:lnTo>
                    <a:lnTo>
                      <a:pt x="5661" y="156"/>
                    </a:lnTo>
                    <a:lnTo>
                      <a:pt x="5732" y="125"/>
                    </a:lnTo>
                    <a:lnTo>
                      <a:pt x="5804" y="96"/>
                    </a:lnTo>
                    <a:lnTo>
                      <a:pt x="5877" y="71"/>
                    </a:lnTo>
                    <a:lnTo>
                      <a:pt x="5952" y="50"/>
                    </a:lnTo>
                    <a:lnTo>
                      <a:pt x="6029" y="32"/>
                    </a:lnTo>
                    <a:lnTo>
                      <a:pt x="6107" y="18"/>
                    </a:lnTo>
                    <a:lnTo>
                      <a:pt x="6186" y="8"/>
                    </a:lnTo>
                    <a:lnTo>
                      <a:pt x="6267" y="2"/>
                    </a:lnTo>
                    <a:lnTo>
                      <a:pt x="6348" y="0"/>
                    </a:lnTo>
                    <a:lnTo>
                      <a:pt x="6430" y="2"/>
                    </a:lnTo>
                    <a:lnTo>
                      <a:pt x="6510" y="8"/>
                    </a:lnTo>
                    <a:lnTo>
                      <a:pt x="6589" y="18"/>
                    </a:lnTo>
                    <a:lnTo>
                      <a:pt x="6667" y="32"/>
                    </a:lnTo>
                    <a:lnTo>
                      <a:pt x="6744" y="50"/>
                    </a:lnTo>
                    <a:lnTo>
                      <a:pt x="6819" y="71"/>
                    </a:lnTo>
                    <a:lnTo>
                      <a:pt x="6892" y="96"/>
                    </a:lnTo>
                    <a:lnTo>
                      <a:pt x="6965" y="125"/>
                    </a:lnTo>
                    <a:lnTo>
                      <a:pt x="7035" y="156"/>
                    </a:lnTo>
                    <a:lnTo>
                      <a:pt x="7103" y="191"/>
                    </a:lnTo>
                    <a:lnTo>
                      <a:pt x="7170" y="230"/>
                    </a:lnTo>
                    <a:lnTo>
                      <a:pt x="7234" y="271"/>
                    </a:lnTo>
                    <a:lnTo>
                      <a:pt x="7297" y="316"/>
                    </a:lnTo>
                    <a:lnTo>
                      <a:pt x="7357" y="363"/>
                    </a:lnTo>
                    <a:lnTo>
                      <a:pt x="7414" y="412"/>
                    </a:lnTo>
                    <a:lnTo>
                      <a:pt x="7470" y="465"/>
                    </a:lnTo>
                    <a:lnTo>
                      <a:pt x="7522" y="520"/>
                    </a:lnTo>
                    <a:lnTo>
                      <a:pt x="7572" y="577"/>
                    </a:lnTo>
                    <a:lnTo>
                      <a:pt x="7619" y="638"/>
                    </a:lnTo>
                    <a:lnTo>
                      <a:pt x="7663" y="699"/>
                    </a:lnTo>
                    <a:lnTo>
                      <a:pt x="7705" y="763"/>
                    </a:lnTo>
                    <a:lnTo>
                      <a:pt x="7743" y="830"/>
                    </a:lnTo>
                    <a:lnTo>
                      <a:pt x="7778" y="898"/>
                    </a:lnTo>
                    <a:lnTo>
                      <a:pt x="7810" y="969"/>
                    </a:lnTo>
                    <a:lnTo>
                      <a:pt x="7838" y="1040"/>
                    </a:lnTo>
                    <a:lnTo>
                      <a:pt x="7864" y="1114"/>
                    </a:lnTo>
                    <a:lnTo>
                      <a:pt x="7885" y="1190"/>
                    </a:lnTo>
                    <a:lnTo>
                      <a:pt x="7902" y="1265"/>
                    </a:lnTo>
                    <a:lnTo>
                      <a:pt x="7917" y="1344"/>
                    </a:lnTo>
                    <a:lnTo>
                      <a:pt x="7927" y="1423"/>
                    </a:lnTo>
                    <a:lnTo>
                      <a:pt x="7933" y="1503"/>
                    </a:lnTo>
                    <a:lnTo>
                      <a:pt x="7935" y="1584"/>
                    </a:lnTo>
                    <a:lnTo>
                      <a:pt x="7934" y="1620"/>
                    </a:lnTo>
                    <a:lnTo>
                      <a:pt x="7933" y="1656"/>
                    </a:lnTo>
                    <a:lnTo>
                      <a:pt x="7931" y="1690"/>
                    </a:lnTo>
                    <a:lnTo>
                      <a:pt x="7929" y="1725"/>
                    </a:lnTo>
                    <a:lnTo>
                      <a:pt x="7925" y="1760"/>
                    </a:lnTo>
                    <a:lnTo>
                      <a:pt x="7921" y="1795"/>
                    </a:lnTo>
                    <a:lnTo>
                      <a:pt x="7916" y="1829"/>
                    </a:lnTo>
                    <a:lnTo>
                      <a:pt x="7911" y="1863"/>
                    </a:lnTo>
                    <a:lnTo>
                      <a:pt x="7903" y="1897"/>
                    </a:lnTo>
                    <a:lnTo>
                      <a:pt x="7896" y="1931"/>
                    </a:lnTo>
                    <a:lnTo>
                      <a:pt x="7889" y="1964"/>
                    </a:lnTo>
                    <a:lnTo>
                      <a:pt x="7880" y="1997"/>
                    </a:lnTo>
                    <a:lnTo>
                      <a:pt x="7871" y="2030"/>
                    </a:lnTo>
                    <a:lnTo>
                      <a:pt x="7861" y="2063"/>
                    </a:lnTo>
                    <a:lnTo>
                      <a:pt x="7850" y="2094"/>
                    </a:lnTo>
                    <a:lnTo>
                      <a:pt x="7839" y="2126"/>
                    </a:lnTo>
                    <a:lnTo>
                      <a:pt x="7827" y="2158"/>
                    </a:lnTo>
                    <a:lnTo>
                      <a:pt x="7814" y="2189"/>
                    </a:lnTo>
                    <a:lnTo>
                      <a:pt x="7801" y="2220"/>
                    </a:lnTo>
                    <a:lnTo>
                      <a:pt x="7788" y="2251"/>
                    </a:lnTo>
                    <a:lnTo>
                      <a:pt x="7772" y="2280"/>
                    </a:lnTo>
                    <a:lnTo>
                      <a:pt x="7758" y="2311"/>
                    </a:lnTo>
                    <a:lnTo>
                      <a:pt x="7742" y="2341"/>
                    </a:lnTo>
                    <a:lnTo>
                      <a:pt x="7725" y="2369"/>
                    </a:lnTo>
                    <a:lnTo>
                      <a:pt x="7709" y="2398"/>
                    </a:lnTo>
                    <a:lnTo>
                      <a:pt x="7692" y="2426"/>
                    </a:lnTo>
                    <a:lnTo>
                      <a:pt x="7673" y="2454"/>
                    </a:lnTo>
                    <a:lnTo>
                      <a:pt x="7655" y="2482"/>
                    </a:lnTo>
                    <a:lnTo>
                      <a:pt x="7635" y="2509"/>
                    </a:lnTo>
                    <a:lnTo>
                      <a:pt x="7616" y="2536"/>
                    </a:lnTo>
                    <a:lnTo>
                      <a:pt x="7595" y="2562"/>
                    </a:lnTo>
                    <a:lnTo>
                      <a:pt x="7575" y="2588"/>
                    </a:lnTo>
                    <a:lnTo>
                      <a:pt x="8815" y="5717"/>
                    </a:lnTo>
                    <a:lnTo>
                      <a:pt x="10693" y="7981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275"/>
              <p:cNvSpPr>
                <a:spLocks noEditPoints="1"/>
              </p:cNvSpPr>
              <p:nvPr/>
            </p:nvSpPr>
            <p:spPr bwMode="auto">
              <a:xfrm>
                <a:off x="3916" y="3037"/>
                <a:ext cx="374" cy="335"/>
              </a:xfrm>
              <a:custGeom>
                <a:avLst/>
                <a:gdLst>
                  <a:gd name="T0" fmla="*/ 208 w 12695"/>
                  <a:gd name="T1" fmla="*/ 157 h 11390"/>
                  <a:gd name="T2" fmla="*/ 221 w 12695"/>
                  <a:gd name="T3" fmla="*/ 168 h 11390"/>
                  <a:gd name="T4" fmla="*/ 228 w 12695"/>
                  <a:gd name="T5" fmla="*/ 183 h 11390"/>
                  <a:gd name="T6" fmla="*/ 230 w 12695"/>
                  <a:gd name="T7" fmla="*/ 200 h 11390"/>
                  <a:gd name="T8" fmla="*/ 294 w 12695"/>
                  <a:gd name="T9" fmla="*/ 247 h 11390"/>
                  <a:gd name="T10" fmla="*/ 201 w 12695"/>
                  <a:gd name="T11" fmla="*/ 91 h 11390"/>
                  <a:gd name="T12" fmla="*/ 214 w 12695"/>
                  <a:gd name="T13" fmla="*/ 232 h 11390"/>
                  <a:gd name="T14" fmla="*/ 206 w 12695"/>
                  <a:gd name="T15" fmla="*/ 238 h 11390"/>
                  <a:gd name="T16" fmla="*/ 196 w 12695"/>
                  <a:gd name="T17" fmla="*/ 242 h 11390"/>
                  <a:gd name="T18" fmla="*/ 185 w 12695"/>
                  <a:gd name="T19" fmla="*/ 243 h 11390"/>
                  <a:gd name="T20" fmla="*/ 175 w 12695"/>
                  <a:gd name="T21" fmla="*/ 242 h 11390"/>
                  <a:gd name="T22" fmla="*/ 166 w 12695"/>
                  <a:gd name="T23" fmla="*/ 240 h 11390"/>
                  <a:gd name="T24" fmla="*/ 158 w 12695"/>
                  <a:gd name="T25" fmla="*/ 236 h 11390"/>
                  <a:gd name="T26" fmla="*/ 91 w 12695"/>
                  <a:gd name="T27" fmla="*/ 274 h 11390"/>
                  <a:gd name="T28" fmla="*/ 281 w 12695"/>
                  <a:gd name="T29" fmla="*/ 275 h 11390"/>
                  <a:gd name="T30" fmla="*/ 218 w 12695"/>
                  <a:gd name="T31" fmla="*/ 228 h 11390"/>
                  <a:gd name="T32" fmla="*/ 138 w 12695"/>
                  <a:gd name="T33" fmla="*/ 206 h 11390"/>
                  <a:gd name="T34" fmla="*/ 137 w 12695"/>
                  <a:gd name="T35" fmla="*/ 195 h 11390"/>
                  <a:gd name="T36" fmla="*/ 141 w 12695"/>
                  <a:gd name="T37" fmla="*/ 177 h 11390"/>
                  <a:gd name="T38" fmla="*/ 152 w 12695"/>
                  <a:gd name="T39" fmla="*/ 163 h 11390"/>
                  <a:gd name="T40" fmla="*/ 167 w 12695"/>
                  <a:gd name="T41" fmla="*/ 153 h 11390"/>
                  <a:gd name="T42" fmla="*/ 169 w 12695"/>
                  <a:gd name="T43" fmla="*/ 90 h 11390"/>
                  <a:gd name="T44" fmla="*/ 74 w 12695"/>
                  <a:gd name="T45" fmla="*/ 251 h 11390"/>
                  <a:gd name="T46" fmla="*/ 316 w 12695"/>
                  <a:gd name="T47" fmla="*/ 234 h 11390"/>
                  <a:gd name="T48" fmla="*/ 332 w 12695"/>
                  <a:gd name="T49" fmla="*/ 233 h 11390"/>
                  <a:gd name="T50" fmla="*/ 351 w 12695"/>
                  <a:gd name="T51" fmla="*/ 240 h 11390"/>
                  <a:gd name="T52" fmla="*/ 366 w 12695"/>
                  <a:gd name="T53" fmla="*/ 254 h 11390"/>
                  <a:gd name="T54" fmla="*/ 373 w 12695"/>
                  <a:gd name="T55" fmla="*/ 273 h 11390"/>
                  <a:gd name="T56" fmla="*/ 372 w 12695"/>
                  <a:gd name="T57" fmla="*/ 294 h 11390"/>
                  <a:gd name="T58" fmla="*/ 362 w 12695"/>
                  <a:gd name="T59" fmla="*/ 311 h 11390"/>
                  <a:gd name="T60" fmla="*/ 345 w 12695"/>
                  <a:gd name="T61" fmla="*/ 323 h 11390"/>
                  <a:gd name="T62" fmla="*/ 325 w 12695"/>
                  <a:gd name="T63" fmla="*/ 326 h 11390"/>
                  <a:gd name="T64" fmla="*/ 310 w 12695"/>
                  <a:gd name="T65" fmla="*/ 323 h 11390"/>
                  <a:gd name="T66" fmla="*/ 297 w 12695"/>
                  <a:gd name="T67" fmla="*/ 315 h 11390"/>
                  <a:gd name="T68" fmla="*/ 287 w 12695"/>
                  <a:gd name="T69" fmla="*/ 304 h 11390"/>
                  <a:gd name="T70" fmla="*/ 89 w 12695"/>
                  <a:gd name="T71" fmla="*/ 307 h 11390"/>
                  <a:gd name="T72" fmla="*/ 80 w 12695"/>
                  <a:gd name="T73" fmla="*/ 321 h 11390"/>
                  <a:gd name="T74" fmla="*/ 67 w 12695"/>
                  <a:gd name="T75" fmla="*/ 330 h 11390"/>
                  <a:gd name="T76" fmla="*/ 51 w 12695"/>
                  <a:gd name="T77" fmla="*/ 335 h 11390"/>
                  <a:gd name="T78" fmla="*/ 31 w 12695"/>
                  <a:gd name="T79" fmla="*/ 332 h 11390"/>
                  <a:gd name="T80" fmla="*/ 14 w 12695"/>
                  <a:gd name="T81" fmla="*/ 321 h 11390"/>
                  <a:gd name="T82" fmla="*/ 3 w 12695"/>
                  <a:gd name="T83" fmla="*/ 304 h 11390"/>
                  <a:gd name="T84" fmla="*/ 0 w 12695"/>
                  <a:gd name="T85" fmla="*/ 284 h 11390"/>
                  <a:gd name="T86" fmla="*/ 7 w 12695"/>
                  <a:gd name="T87" fmla="*/ 264 h 11390"/>
                  <a:gd name="T88" fmla="*/ 21 w 12695"/>
                  <a:gd name="T89" fmla="*/ 250 h 11390"/>
                  <a:gd name="T90" fmla="*/ 40 w 12695"/>
                  <a:gd name="T91" fmla="*/ 242 h 11390"/>
                  <a:gd name="T92" fmla="*/ 50 w 12695"/>
                  <a:gd name="T93" fmla="*/ 242 h 11390"/>
                  <a:gd name="T94" fmla="*/ 146 w 12695"/>
                  <a:gd name="T95" fmla="*/ 68 h 11390"/>
                  <a:gd name="T96" fmla="*/ 143 w 12695"/>
                  <a:gd name="T97" fmla="*/ 62 h 11390"/>
                  <a:gd name="T98" fmla="*/ 141 w 12695"/>
                  <a:gd name="T99" fmla="*/ 54 h 11390"/>
                  <a:gd name="T100" fmla="*/ 140 w 12695"/>
                  <a:gd name="T101" fmla="*/ 47 h 11390"/>
                  <a:gd name="T102" fmla="*/ 145 w 12695"/>
                  <a:gd name="T103" fmla="*/ 26 h 11390"/>
                  <a:gd name="T104" fmla="*/ 157 w 12695"/>
                  <a:gd name="T105" fmla="*/ 11 h 11390"/>
                  <a:gd name="T106" fmla="*/ 175 w 12695"/>
                  <a:gd name="T107" fmla="*/ 2 h 11390"/>
                  <a:gd name="T108" fmla="*/ 196 w 12695"/>
                  <a:gd name="T109" fmla="*/ 1 h 11390"/>
                  <a:gd name="T110" fmla="*/ 215 w 12695"/>
                  <a:gd name="T111" fmla="*/ 9 h 11390"/>
                  <a:gd name="T112" fmla="*/ 228 w 12695"/>
                  <a:gd name="T113" fmla="*/ 24 h 11390"/>
                  <a:gd name="T114" fmla="*/ 234 w 12695"/>
                  <a:gd name="T115" fmla="*/ 44 h 11390"/>
                  <a:gd name="T116" fmla="*/ 233 w 12695"/>
                  <a:gd name="T117" fmla="*/ 55 h 11390"/>
                  <a:gd name="T118" fmla="*/ 231 w 12695"/>
                  <a:gd name="T119" fmla="*/ 63 h 11390"/>
                  <a:gd name="T120" fmla="*/ 227 w 12695"/>
                  <a:gd name="T121" fmla="*/ 71 h 1139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2695" h="11390">
                    <a:moveTo>
                      <a:pt x="6652" y="3140"/>
                    </a:moveTo>
                    <a:lnTo>
                      <a:pt x="6652" y="5157"/>
                    </a:lnTo>
                    <a:lnTo>
                      <a:pt x="6715" y="5176"/>
                    </a:lnTo>
                    <a:lnTo>
                      <a:pt x="6776" y="5197"/>
                    </a:lnTo>
                    <a:lnTo>
                      <a:pt x="6835" y="5221"/>
                    </a:lnTo>
                    <a:lnTo>
                      <a:pt x="6895" y="5246"/>
                    </a:lnTo>
                    <a:lnTo>
                      <a:pt x="6952" y="5275"/>
                    </a:lnTo>
                    <a:lnTo>
                      <a:pt x="7008" y="5304"/>
                    </a:lnTo>
                    <a:lnTo>
                      <a:pt x="7062" y="5337"/>
                    </a:lnTo>
                    <a:lnTo>
                      <a:pt x="7117" y="5372"/>
                    </a:lnTo>
                    <a:lnTo>
                      <a:pt x="7168" y="5409"/>
                    </a:lnTo>
                    <a:lnTo>
                      <a:pt x="7218" y="5448"/>
                    </a:lnTo>
                    <a:lnTo>
                      <a:pt x="7267" y="5487"/>
                    </a:lnTo>
                    <a:lnTo>
                      <a:pt x="7314" y="5530"/>
                    </a:lnTo>
                    <a:lnTo>
                      <a:pt x="7359" y="5574"/>
                    </a:lnTo>
                    <a:lnTo>
                      <a:pt x="7403" y="5620"/>
                    </a:lnTo>
                    <a:lnTo>
                      <a:pt x="7445" y="5668"/>
                    </a:lnTo>
                    <a:lnTo>
                      <a:pt x="7485" y="5717"/>
                    </a:lnTo>
                    <a:lnTo>
                      <a:pt x="7522" y="5769"/>
                    </a:lnTo>
                    <a:lnTo>
                      <a:pt x="7558" y="5822"/>
                    </a:lnTo>
                    <a:lnTo>
                      <a:pt x="7592" y="5876"/>
                    </a:lnTo>
                    <a:lnTo>
                      <a:pt x="7623" y="5931"/>
                    </a:lnTo>
                    <a:lnTo>
                      <a:pt x="7653" y="5987"/>
                    </a:lnTo>
                    <a:lnTo>
                      <a:pt x="7681" y="6046"/>
                    </a:lnTo>
                    <a:lnTo>
                      <a:pt x="7705" y="6105"/>
                    </a:lnTo>
                    <a:lnTo>
                      <a:pt x="7728" y="6165"/>
                    </a:lnTo>
                    <a:lnTo>
                      <a:pt x="7748" y="6227"/>
                    </a:lnTo>
                    <a:lnTo>
                      <a:pt x="7765" y="6290"/>
                    </a:lnTo>
                    <a:lnTo>
                      <a:pt x="7780" y="6353"/>
                    </a:lnTo>
                    <a:lnTo>
                      <a:pt x="7793" y="6418"/>
                    </a:lnTo>
                    <a:lnTo>
                      <a:pt x="7802" y="6483"/>
                    </a:lnTo>
                    <a:lnTo>
                      <a:pt x="7809" y="6549"/>
                    </a:lnTo>
                    <a:lnTo>
                      <a:pt x="7814" y="6617"/>
                    </a:lnTo>
                    <a:lnTo>
                      <a:pt x="7816" y="6684"/>
                    </a:lnTo>
                    <a:lnTo>
                      <a:pt x="7815" y="6741"/>
                    </a:lnTo>
                    <a:lnTo>
                      <a:pt x="7812" y="6797"/>
                    </a:lnTo>
                    <a:lnTo>
                      <a:pt x="7806" y="6853"/>
                    </a:lnTo>
                    <a:lnTo>
                      <a:pt x="7799" y="6908"/>
                    </a:lnTo>
                    <a:lnTo>
                      <a:pt x="7790" y="6962"/>
                    </a:lnTo>
                    <a:lnTo>
                      <a:pt x="7780" y="7017"/>
                    </a:lnTo>
                    <a:lnTo>
                      <a:pt x="7768" y="7070"/>
                    </a:lnTo>
                    <a:lnTo>
                      <a:pt x="7753" y="7122"/>
                    </a:lnTo>
                    <a:lnTo>
                      <a:pt x="9910" y="8472"/>
                    </a:lnTo>
                    <a:lnTo>
                      <a:pt x="9941" y="8439"/>
                    </a:lnTo>
                    <a:lnTo>
                      <a:pt x="9972" y="8407"/>
                    </a:lnTo>
                    <a:lnTo>
                      <a:pt x="10003" y="8375"/>
                    </a:lnTo>
                    <a:lnTo>
                      <a:pt x="10036" y="8343"/>
                    </a:lnTo>
                    <a:lnTo>
                      <a:pt x="8209" y="6141"/>
                    </a:lnTo>
                    <a:lnTo>
                      <a:pt x="8150" y="6041"/>
                    </a:lnTo>
                    <a:lnTo>
                      <a:pt x="6962" y="3045"/>
                    </a:lnTo>
                    <a:lnTo>
                      <a:pt x="6925" y="3060"/>
                    </a:lnTo>
                    <a:lnTo>
                      <a:pt x="6887" y="3074"/>
                    </a:lnTo>
                    <a:lnTo>
                      <a:pt x="6850" y="3087"/>
                    </a:lnTo>
                    <a:lnTo>
                      <a:pt x="6811" y="3100"/>
                    </a:lnTo>
                    <a:lnTo>
                      <a:pt x="6772" y="3112"/>
                    </a:lnTo>
                    <a:lnTo>
                      <a:pt x="6732" y="3122"/>
                    </a:lnTo>
                    <a:lnTo>
                      <a:pt x="6692" y="3131"/>
                    </a:lnTo>
                    <a:lnTo>
                      <a:pt x="6652" y="3140"/>
                    </a:lnTo>
                    <a:close/>
                    <a:moveTo>
                      <a:pt x="7389" y="7763"/>
                    </a:moveTo>
                    <a:lnTo>
                      <a:pt x="7361" y="7791"/>
                    </a:lnTo>
                    <a:lnTo>
                      <a:pt x="7334" y="7820"/>
                    </a:lnTo>
                    <a:lnTo>
                      <a:pt x="7304" y="7848"/>
                    </a:lnTo>
                    <a:lnTo>
                      <a:pt x="7274" y="7874"/>
                    </a:lnTo>
                    <a:lnTo>
                      <a:pt x="7245" y="7900"/>
                    </a:lnTo>
                    <a:lnTo>
                      <a:pt x="7214" y="7925"/>
                    </a:lnTo>
                    <a:lnTo>
                      <a:pt x="7182" y="7950"/>
                    </a:lnTo>
                    <a:lnTo>
                      <a:pt x="7149" y="7973"/>
                    </a:lnTo>
                    <a:lnTo>
                      <a:pt x="7117" y="7996"/>
                    </a:lnTo>
                    <a:lnTo>
                      <a:pt x="7084" y="8018"/>
                    </a:lnTo>
                    <a:lnTo>
                      <a:pt x="7049" y="8040"/>
                    </a:lnTo>
                    <a:lnTo>
                      <a:pt x="7015" y="8060"/>
                    </a:lnTo>
                    <a:lnTo>
                      <a:pt x="6980" y="8080"/>
                    </a:lnTo>
                    <a:lnTo>
                      <a:pt x="6945" y="8098"/>
                    </a:lnTo>
                    <a:lnTo>
                      <a:pt x="6908" y="8115"/>
                    </a:lnTo>
                    <a:lnTo>
                      <a:pt x="6872" y="8133"/>
                    </a:lnTo>
                    <a:lnTo>
                      <a:pt x="6834" y="8149"/>
                    </a:lnTo>
                    <a:lnTo>
                      <a:pt x="6797" y="8163"/>
                    </a:lnTo>
                    <a:lnTo>
                      <a:pt x="6759" y="8178"/>
                    </a:lnTo>
                    <a:lnTo>
                      <a:pt x="6721" y="8191"/>
                    </a:lnTo>
                    <a:lnTo>
                      <a:pt x="6682" y="8203"/>
                    </a:lnTo>
                    <a:lnTo>
                      <a:pt x="6642" y="8214"/>
                    </a:lnTo>
                    <a:lnTo>
                      <a:pt x="6602" y="8225"/>
                    </a:lnTo>
                    <a:lnTo>
                      <a:pt x="6562" y="8234"/>
                    </a:lnTo>
                    <a:lnTo>
                      <a:pt x="6521" y="8242"/>
                    </a:lnTo>
                    <a:lnTo>
                      <a:pt x="6480" y="8249"/>
                    </a:lnTo>
                    <a:lnTo>
                      <a:pt x="6439" y="8255"/>
                    </a:lnTo>
                    <a:lnTo>
                      <a:pt x="6398" y="8260"/>
                    </a:lnTo>
                    <a:lnTo>
                      <a:pt x="6356" y="8265"/>
                    </a:lnTo>
                    <a:lnTo>
                      <a:pt x="6313" y="8267"/>
                    </a:lnTo>
                    <a:lnTo>
                      <a:pt x="6271" y="8269"/>
                    </a:lnTo>
                    <a:lnTo>
                      <a:pt x="6228" y="8269"/>
                    </a:lnTo>
                    <a:lnTo>
                      <a:pt x="6193" y="8269"/>
                    </a:lnTo>
                    <a:lnTo>
                      <a:pt x="6157" y="8268"/>
                    </a:lnTo>
                    <a:lnTo>
                      <a:pt x="6121" y="8266"/>
                    </a:lnTo>
                    <a:lnTo>
                      <a:pt x="6086" y="8262"/>
                    </a:lnTo>
                    <a:lnTo>
                      <a:pt x="6050" y="8259"/>
                    </a:lnTo>
                    <a:lnTo>
                      <a:pt x="6016" y="8254"/>
                    </a:lnTo>
                    <a:lnTo>
                      <a:pt x="5981" y="8250"/>
                    </a:lnTo>
                    <a:lnTo>
                      <a:pt x="5946" y="8244"/>
                    </a:lnTo>
                    <a:lnTo>
                      <a:pt x="5912" y="8237"/>
                    </a:lnTo>
                    <a:lnTo>
                      <a:pt x="5878" y="8230"/>
                    </a:lnTo>
                    <a:lnTo>
                      <a:pt x="5845" y="8222"/>
                    </a:lnTo>
                    <a:lnTo>
                      <a:pt x="5811" y="8213"/>
                    </a:lnTo>
                    <a:lnTo>
                      <a:pt x="5778" y="8204"/>
                    </a:lnTo>
                    <a:lnTo>
                      <a:pt x="5745" y="8194"/>
                    </a:lnTo>
                    <a:lnTo>
                      <a:pt x="5713" y="8183"/>
                    </a:lnTo>
                    <a:lnTo>
                      <a:pt x="5681" y="8172"/>
                    </a:lnTo>
                    <a:lnTo>
                      <a:pt x="5648" y="8159"/>
                    </a:lnTo>
                    <a:lnTo>
                      <a:pt x="5618" y="8146"/>
                    </a:lnTo>
                    <a:lnTo>
                      <a:pt x="5586" y="8133"/>
                    </a:lnTo>
                    <a:lnTo>
                      <a:pt x="5555" y="8118"/>
                    </a:lnTo>
                    <a:lnTo>
                      <a:pt x="5524" y="8104"/>
                    </a:lnTo>
                    <a:lnTo>
                      <a:pt x="5495" y="8089"/>
                    </a:lnTo>
                    <a:lnTo>
                      <a:pt x="5464" y="8072"/>
                    </a:lnTo>
                    <a:lnTo>
                      <a:pt x="5435" y="8056"/>
                    </a:lnTo>
                    <a:lnTo>
                      <a:pt x="5406" y="8039"/>
                    </a:lnTo>
                    <a:lnTo>
                      <a:pt x="5377" y="8020"/>
                    </a:lnTo>
                    <a:lnTo>
                      <a:pt x="5349" y="8002"/>
                    </a:lnTo>
                    <a:lnTo>
                      <a:pt x="5322" y="7983"/>
                    </a:lnTo>
                    <a:lnTo>
                      <a:pt x="5294" y="7964"/>
                    </a:lnTo>
                    <a:lnTo>
                      <a:pt x="5268" y="7944"/>
                    </a:lnTo>
                    <a:lnTo>
                      <a:pt x="5241" y="7923"/>
                    </a:lnTo>
                    <a:lnTo>
                      <a:pt x="5215" y="7902"/>
                    </a:lnTo>
                    <a:lnTo>
                      <a:pt x="3078" y="9267"/>
                    </a:lnTo>
                    <a:lnTo>
                      <a:pt x="3088" y="9295"/>
                    </a:lnTo>
                    <a:lnTo>
                      <a:pt x="3097" y="9323"/>
                    </a:lnTo>
                    <a:lnTo>
                      <a:pt x="3106" y="9352"/>
                    </a:lnTo>
                    <a:lnTo>
                      <a:pt x="3115" y="9382"/>
                    </a:lnTo>
                    <a:lnTo>
                      <a:pt x="3123" y="9410"/>
                    </a:lnTo>
                    <a:lnTo>
                      <a:pt x="3130" y="9440"/>
                    </a:lnTo>
                    <a:lnTo>
                      <a:pt x="3136" y="9470"/>
                    </a:lnTo>
                    <a:lnTo>
                      <a:pt x="3143" y="9499"/>
                    </a:lnTo>
                    <a:lnTo>
                      <a:pt x="6389" y="8676"/>
                    </a:lnTo>
                    <a:lnTo>
                      <a:pt x="6559" y="8675"/>
                    </a:lnTo>
                    <a:lnTo>
                      <a:pt x="9530" y="9343"/>
                    </a:lnTo>
                    <a:lnTo>
                      <a:pt x="9533" y="9315"/>
                    </a:lnTo>
                    <a:lnTo>
                      <a:pt x="9537" y="9288"/>
                    </a:lnTo>
                    <a:lnTo>
                      <a:pt x="9541" y="9261"/>
                    </a:lnTo>
                    <a:lnTo>
                      <a:pt x="9545" y="9234"/>
                    </a:lnTo>
                    <a:lnTo>
                      <a:pt x="9550" y="9207"/>
                    </a:lnTo>
                    <a:lnTo>
                      <a:pt x="9556" y="9180"/>
                    </a:lnTo>
                    <a:lnTo>
                      <a:pt x="9562" y="9154"/>
                    </a:lnTo>
                    <a:lnTo>
                      <a:pt x="9569" y="9127"/>
                    </a:lnTo>
                    <a:lnTo>
                      <a:pt x="7389" y="7763"/>
                    </a:lnTo>
                    <a:close/>
                    <a:moveTo>
                      <a:pt x="4771" y="7310"/>
                    </a:moveTo>
                    <a:lnTo>
                      <a:pt x="4756" y="7274"/>
                    </a:lnTo>
                    <a:lnTo>
                      <a:pt x="4742" y="7237"/>
                    </a:lnTo>
                    <a:lnTo>
                      <a:pt x="4728" y="7201"/>
                    </a:lnTo>
                    <a:lnTo>
                      <a:pt x="4716" y="7163"/>
                    </a:lnTo>
                    <a:lnTo>
                      <a:pt x="4705" y="7125"/>
                    </a:lnTo>
                    <a:lnTo>
                      <a:pt x="4693" y="7086"/>
                    </a:lnTo>
                    <a:lnTo>
                      <a:pt x="4684" y="7047"/>
                    </a:lnTo>
                    <a:lnTo>
                      <a:pt x="4675" y="7008"/>
                    </a:lnTo>
                    <a:lnTo>
                      <a:pt x="4668" y="6970"/>
                    </a:lnTo>
                    <a:lnTo>
                      <a:pt x="4661" y="6930"/>
                    </a:lnTo>
                    <a:lnTo>
                      <a:pt x="4655" y="6889"/>
                    </a:lnTo>
                    <a:lnTo>
                      <a:pt x="4651" y="6849"/>
                    </a:lnTo>
                    <a:lnTo>
                      <a:pt x="4646" y="6808"/>
                    </a:lnTo>
                    <a:lnTo>
                      <a:pt x="4644" y="6767"/>
                    </a:lnTo>
                    <a:lnTo>
                      <a:pt x="4642" y="6726"/>
                    </a:lnTo>
                    <a:lnTo>
                      <a:pt x="4642" y="6684"/>
                    </a:lnTo>
                    <a:lnTo>
                      <a:pt x="4643" y="6613"/>
                    </a:lnTo>
                    <a:lnTo>
                      <a:pt x="4648" y="6542"/>
                    </a:lnTo>
                    <a:lnTo>
                      <a:pt x="4656" y="6473"/>
                    </a:lnTo>
                    <a:lnTo>
                      <a:pt x="4667" y="6403"/>
                    </a:lnTo>
                    <a:lnTo>
                      <a:pt x="4680" y="6336"/>
                    </a:lnTo>
                    <a:lnTo>
                      <a:pt x="4698" y="6269"/>
                    </a:lnTo>
                    <a:lnTo>
                      <a:pt x="4717" y="6204"/>
                    </a:lnTo>
                    <a:lnTo>
                      <a:pt x="4739" y="6139"/>
                    </a:lnTo>
                    <a:lnTo>
                      <a:pt x="4764" y="6076"/>
                    </a:lnTo>
                    <a:lnTo>
                      <a:pt x="4792" y="6014"/>
                    </a:lnTo>
                    <a:lnTo>
                      <a:pt x="4821" y="5954"/>
                    </a:lnTo>
                    <a:lnTo>
                      <a:pt x="4854" y="5894"/>
                    </a:lnTo>
                    <a:lnTo>
                      <a:pt x="4889" y="5837"/>
                    </a:lnTo>
                    <a:lnTo>
                      <a:pt x="4926" y="5782"/>
                    </a:lnTo>
                    <a:lnTo>
                      <a:pt x="4966" y="5728"/>
                    </a:lnTo>
                    <a:lnTo>
                      <a:pt x="5007" y="5674"/>
                    </a:lnTo>
                    <a:lnTo>
                      <a:pt x="5051" y="5624"/>
                    </a:lnTo>
                    <a:lnTo>
                      <a:pt x="5097" y="5575"/>
                    </a:lnTo>
                    <a:lnTo>
                      <a:pt x="5144" y="5529"/>
                    </a:lnTo>
                    <a:lnTo>
                      <a:pt x="5194" y="5484"/>
                    </a:lnTo>
                    <a:lnTo>
                      <a:pt x="5245" y="5441"/>
                    </a:lnTo>
                    <a:lnTo>
                      <a:pt x="5299" y="5402"/>
                    </a:lnTo>
                    <a:lnTo>
                      <a:pt x="5354" y="5364"/>
                    </a:lnTo>
                    <a:lnTo>
                      <a:pt x="5411" y="5327"/>
                    </a:lnTo>
                    <a:lnTo>
                      <a:pt x="5469" y="5294"/>
                    </a:lnTo>
                    <a:lnTo>
                      <a:pt x="5529" y="5263"/>
                    </a:lnTo>
                    <a:lnTo>
                      <a:pt x="5590" y="5234"/>
                    </a:lnTo>
                    <a:lnTo>
                      <a:pt x="5652" y="5208"/>
                    </a:lnTo>
                    <a:lnTo>
                      <a:pt x="5717" y="5185"/>
                    </a:lnTo>
                    <a:lnTo>
                      <a:pt x="5781" y="5163"/>
                    </a:lnTo>
                    <a:lnTo>
                      <a:pt x="5848" y="5146"/>
                    </a:lnTo>
                    <a:lnTo>
                      <a:pt x="5915" y="5131"/>
                    </a:lnTo>
                    <a:lnTo>
                      <a:pt x="5915" y="3110"/>
                    </a:lnTo>
                    <a:lnTo>
                      <a:pt x="5873" y="3097"/>
                    </a:lnTo>
                    <a:lnTo>
                      <a:pt x="5831" y="3083"/>
                    </a:lnTo>
                    <a:lnTo>
                      <a:pt x="5790" y="3069"/>
                    </a:lnTo>
                    <a:lnTo>
                      <a:pt x="5751" y="3053"/>
                    </a:lnTo>
                    <a:lnTo>
                      <a:pt x="5711" y="3036"/>
                    </a:lnTo>
                    <a:lnTo>
                      <a:pt x="5671" y="3018"/>
                    </a:lnTo>
                    <a:lnTo>
                      <a:pt x="5633" y="2999"/>
                    </a:lnTo>
                    <a:lnTo>
                      <a:pt x="5594" y="2979"/>
                    </a:lnTo>
                    <a:lnTo>
                      <a:pt x="4470" y="5733"/>
                    </a:lnTo>
                    <a:lnTo>
                      <a:pt x="4427" y="5810"/>
                    </a:lnTo>
                    <a:lnTo>
                      <a:pt x="2474" y="8492"/>
                    </a:lnTo>
                    <a:lnTo>
                      <a:pt x="2499" y="8511"/>
                    </a:lnTo>
                    <a:lnTo>
                      <a:pt x="2525" y="8529"/>
                    </a:lnTo>
                    <a:lnTo>
                      <a:pt x="2551" y="8549"/>
                    </a:lnTo>
                    <a:lnTo>
                      <a:pt x="2576" y="8568"/>
                    </a:lnTo>
                    <a:lnTo>
                      <a:pt x="2601" y="8589"/>
                    </a:lnTo>
                    <a:lnTo>
                      <a:pt x="2624" y="8609"/>
                    </a:lnTo>
                    <a:lnTo>
                      <a:pt x="2648" y="8630"/>
                    </a:lnTo>
                    <a:lnTo>
                      <a:pt x="2671" y="8652"/>
                    </a:lnTo>
                    <a:lnTo>
                      <a:pt x="4771" y="7310"/>
                    </a:lnTo>
                    <a:close/>
                    <a:moveTo>
                      <a:pt x="10691" y="7981"/>
                    </a:moveTo>
                    <a:lnTo>
                      <a:pt x="10741" y="7968"/>
                    </a:lnTo>
                    <a:lnTo>
                      <a:pt x="10792" y="7958"/>
                    </a:lnTo>
                    <a:lnTo>
                      <a:pt x="10844" y="7948"/>
                    </a:lnTo>
                    <a:lnTo>
                      <a:pt x="10896" y="7941"/>
                    </a:lnTo>
                    <a:lnTo>
                      <a:pt x="10948" y="7934"/>
                    </a:lnTo>
                    <a:lnTo>
                      <a:pt x="11001" y="7929"/>
                    </a:lnTo>
                    <a:lnTo>
                      <a:pt x="11054" y="7927"/>
                    </a:lnTo>
                    <a:lnTo>
                      <a:pt x="11108" y="7926"/>
                    </a:lnTo>
                    <a:lnTo>
                      <a:pt x="11189" y="7928"/>
                    </a:lnTo>
                    <a:lnTo>
                      <a:pt x="11270" y="7934"/>
                    </a:lnTo>
                    <a:lnTo>
                      <a:pt x="11349" y="7945"/>
                    </a:lnTo>
                    <a:lnTo>
                      <a:pt x="11427" y="7958"/>
                    </a:lnTo>
                    <a:lnTo>
                      <a:pt x="11504" y="7976"/>
                    </a:lnTo>
                    <a:lnTo>
                      <a:pt x="11579" y="7998"/>
                    </a:lnTo>
                    <a:lnTo>
                      <a:pt x="11652" y="8022"/>
                    </a:lnTo>
                    <a:lnTo>
                      <a:pt x="11725" y="8051"/>
                    </a:lnTo>
                    <a:lnTo>
                      <a:pt x="11794" y="8083"/>
                    </a:lnTo>
                    <a:lnTo>
                      <a:pt x="11863" y="8117"/>
                    </a:lnTo>
                    <a:lnTo>
                      <a:pt x="11929" y="8156"/>
                    </a:lnTo>
                    <a:lnTo>
                      <a:pt x="11994" y="8197"/>
                    </a:lnTo>
                    <a:lnTo>
                      <a:pt x="12056" y="8242"/>
                    </a:lnTo>
                    <a:lnTo>
                      <a:pt x="12117" y="8289"/>
                    </a:lnTo>
                    <a:lnTo>
                      <a:pt x="12174" y="8338"/>
                    </a:lnTo>
                    <a:lnTo>
                      <a:pt x="12229" y="8391"/>
                    </a:lnTo>
                    <a:lnTo>
                      <a:pt x="12281" y="8446"/>
                    </a:lnTo>
                    <a:lnTo>
                      <a:pt x="12332" y="8504"/>
                    </a:lnTo>
                    <a:lnTo>
                      <a:pt x="12379" y="8564"/>
                    </a:lnTo>
                    <a:lnTo>
                      <a:pt x="12423" y="8625"/>
                    </a:lnTo>
                    <a:lnTo>
                      <a:pt x="12465" y="8690"/>
                    </a:lnTo>
                    <a:lnTo>
                      <a:pt x="12502" y="8756"/>
                    </a:lnTo>
                    <a:lnTo>
                      <a:pt x="12537" y="8825"/>
                    </a:lnTo>
                    <a:lnTo>
                      <a:pt x="12570" y="8895"/>
                    </a:lnTo>
                    <a:lnTo>
                      <a:pt x="12598" y="8967"/>
                    </a:lnTo>
                    <a:lnTo>
                      <a:pt x="12623" y="9040"/>
                    </a:lnTo>
                    <a:lnTo>
                      <a:pt x="12645" y="9116"/>
                    </a:lnTo>
                    <a:lnTo>
                      <a:pt x="12662" y="9192"/>
                    </a:lnTo>
                    <a:lnTo>
                      <a:pt x="12676" y="9270"/>
                    </a:lnTo>
                    <a:lnTo>
                      <a:pt x="12687" y="9349"/>
                    </a:lnTo>
                    <a:lnTo>
                      <a:pt x="12693" y="9430"/>
                    </a:lnTo>
                    <a:lnTo>
                      <a:pt x="12695" y="9511"/>
                    </a:lnTo>
                    <a:lnTo>
                      <a:pt x="12693" y="9592"/>
                    </a:lnTo>
                    <a:lnTo>
                      <a:pt x="12687" y="9672"/>
                    </a:lnTo>
                    <a:lnTo>
                      <a:pt x="12676" y="9752"/>
                    </a:lnTo>
                    <a:lnTo>
                      <a:pt x="12662" y="9829"/>
                    </a:lnTo>
                    <a:lnTo>
                      <a:pt x="12645" y="9906"/>
                    </a:lnTo>
                    <a:lnTo>
                      <a:pt x="12623" y="9981"/>
                    </a:lnTo>
                    <a:lnTo>
                      <a:pt x="12598" y="10054"/>
                    </a:lnTo>
                    <a:lnTo>
                      <a:pt x="12570" y="10127"/>
                    </a:lnTo>
                    <a:lnTo>
                      <a:pt x="12537" y="10196"/>
                    </a:lnTo>
                    <a:lnTo>
                      <a:pt x="12502" y="10265"/>
                    </a:lnTo>
                    <a:lnTo>
                      <a:pt x="12465" y="10331"/>
                    </a:lnTo>
                    <a:lnTo>
                      <a:pt x="12423" y="10396"/>
                    </a:lnTo>
                    <a:lnTo>
                      <a:pt x="12379" y="10458"/>
                    </a:lnTo>
                    <a:lnTo>
                      <a:pt x="12332" y="10517"/>
                    </a:lnTo>
                    <a:lnTo>
                      <a:pt x="12281" y="10576"/>
                    </a:lnTo>
                    <a:lnTo>
                      <a:pt x="12229" y="10631"/>
                    </a:lnTo>
                    <a:lnTo>
                      <a:pt x="12174" y="10683"/>
                    </a:lnTo>
                    <a:lnTo>
                      <a:pt x="12117" y="10733"/>
                    </a:lnTo>
                    <a:lnTo>
                      <a:pt x="12056" y="10780"/>
                    </a:lnTo>
                    <a:lnTo>
                      <a:pt x="11994" y="10824"/>
                    </a:lnTo>
                    <a:lnTo>
                      <a:pt x="11929" y="10866"/>
                    </a:lnTo>
                    <a:lnTo>
                      <a:pt x="11863" y="10904"/>
                    </a:lnTo>
                    <a:lnTo>
                      <a:pt x="11794" y="10938"/>
                    </a:lnTo>
                    <a:lnTo>
                      <a:pt x="11725" y="10970"/>
                    </a:lnTo>
                    <a:lnTo>
                      <a:pt x="11652" y="10999"/>
                    </a:lnTo>
                    <a:lnTo>
                      <a:pt x="11579" y="11024"/>
                    </a:lnTo>
                    <a:lnTo>
                      <a:pt x="11504" y="11046"/>
                    </a:lnTo>
                    <a:lnTo>
                      <a:pt x="11427" y="11063"/>
                    </a:lnTo>
                    <a:lnTo>
                      <a:pt x="11349" y="11077"/>
                    </a:lnTo>
                    <a:lnTo>
                      <a:pt x="11270" y="11088"/>
                    </a:lnTo>
                    <a:lnTo>
                      <a:pt x="11189" y="11094"/>
                    </a:lnTo>
                    <a:lnTo>
                      <a:pt x="11108" y="11096"/>
                    </a:lnTo>
                    <a:lnTo>
                      <a:pt x="11046" y="11094"/>
                    </a:lnTo>
                    <a:lnTo>
                      <a:pt x="10986" y="11091"/>
                    </a:lnTo>
                    <a:lnTo>
                      <a:pt x="10925" y="11086"/>
                    </a:lnTo>
                    <a:lnTo>
                      <a:pt x="10866" y="11077"/>
                    </a:lnTo>
                    <a:lnTo>
                      <a:pt x="10807" y="11067"/>
                    </a:lnTo>
                    <a:lnTo>
                      <a:pt x="10749" y="11054"/>
                    </a:lnTo>
                    <a:lnTo>
                      <a:pt x="10692" y="11040"/>
                    </a:lnTo>
                    <a:lnTo>
                      <a:pt x="10636" y="11023"/>
                    </a:lnTo>
                    <a:lnTo>
                      <a:pt x="10580" y="11005"/>
                    </a:lnTo>
                    <a:lnTo>
                      <a:pt x="10525" y="10984"/>
                    </a:lnTo>
                    <a:lnTo>
                      <a:pt x="10471" y="10962"/>
                    </a:lnTo>
                    <a:lnTo>
                      <a:pt x="10419" y="10937"/>
                    </a:lnTo>
                    <a:lnTo>
                      <a:pt x="10367" y="10912"/>
                    </a:lnTo>
                    <a:lnTo>
                      <a:pt x="10317" y="10883"/>
                    </a:lnTo>
                    <a:lnTo>
                      <a:pt x="10267" y="10854"/>
                    </a:lnTo>
                    <a:lnTo>
                      <a:pt x="10219" y="10822"/>
                    </a:lnTo>
                    <a:lnTo>
                      <a:pt x="10172" y="10789"/>
                    </a:lnTo>
                    <a:lnTo>
                      <a:pt x="10126" y="10754"/>
                    </a:lnTo>
                    <a:lnTo>
                      <a:pt x="10082" y="10718"/>
                    </a:lnTo>
                    <a:lnTo>
                      <a:pt x="10039" y="10680"/>
                    </a:lnTo>
                    <a:lnTo>
                      <a:pt x="9997" y="10641"/>
                    </a:lnTo>
                    <a:lnTo>
                      <a:pt x="9957" y="10600"/>
                    </a:lnTo>
                    <a:lnTo>
                      <a:pt x="9919" y="10557"/>
                    </a:lnTo>
                    <a:lnTo>
                      <a:pt x="9882" y="10514"/>
                    </a:lnTo>
                    <a:lnTo>
                      <a:pt x="9846" y="10469"/>
                    </a:lnTo>
                    <a:lnTo>
                      <a:pt x="9811" y="10422"/>
                    </a:lnTo>
                    <a:lnTo>
                      <a:pt x="9779" y="10375"/>
                    </a:lnTo>
                    <a:lnTo>
                      <a:pt x="9749" y="10326"/>
                    </a:lnTo>
                    <a:lnTo>
                      <a:pt x="9720" y="10276"/>
                    </a:lnTo>
                    <a:lnTo>
                      <a:pt x="9692" y="10226"/>
                    </a:lnTo>
                    <a:lnTo>
                      <a:pt x="9667" y="10174"/>
                    </a:lnTo>
                    <a:lnTo>
                      <a:pt x="9644" y="10121"/>
                    </a:lnTo>
                    <a:lnTo>
                      <a:pt x="6485" y="9410"/>
                    </a:lnTo>
                    <a:lnTo>
                      <a:pt x="3103" y="10268"/>
                    </a:lnTo>
                    <a:lnTo>
                      <a:pt x="3084" y="10328"/>
                    </a:lnTo>
                    <a:lnTo>
                      <a:pt x="3061" y="10387"/>
                    </a:lnTo>
                    <a:lnTo>
                      <a:pt x="3037" y="10446"/>
                    </a:lnTo>
                    <a:lnTo>
                      <a:pt x="3010" y="10502"/>
                    </a:lnTo>
                    <a:lnTo>
                      <a:pt x="2981" y="10558"/>
                    </a:lnTo>
                    <a:lnTo>
                      <a:pt x="2951" y="10612"/>
                    </a:lnTo>
                    <a:lnTo>
                      <a:pt x="2917" y="10666"/>
                    </a:lnTo>
                    <a:lnTo>
                      <a:pt x="2882" y="10717"/>
                    </a:lnTo>
                    <a:lnTo>
                      <a:pt x="2845" y="10767"/>
                    </a:lnTo>
                    <a:lnTo>
                      <a:pt x="2806" y="10816"/>
                    </a:lnTo>
                    <a:lnTo>
                      <a:pt x="2766" y="10863"/>
                    </a:lnTo>
                    <a:lnTo>
                      <a:pt x="2724" y="10908"/>
                    </a:lnTo>
                    <a:lnTo>
                      <a:pt x="2680" y="10952"/>
                    </a:lnTo>
                    <a:lnTo>
                      <a:pt x="2634" y="10994"/>
                    </a:lnTo>
                    <a:lnTo>
                      <a:pt x="2586" y="11034"/>
                    </a:lnTo>
                    <a:lnTo>
                      <a:pt x="2537" y="11072"/>
                    </a:lnTo>
                    <a:lnTo>
                      <a:pt x="2486" y="11109"/>
                    </a:lnTo>
                    <a:lnTo>
                      <a:pt x="2435" y="11143"/>
                    </a:lnTo>
                    <a:lnTo>
                      <a:pt x="2381" y="11176"/>
                    </a:lnTo>
                    <a:lnTo>
                      <a:pt x="2327" y="11206"/>
                    </a:lnTo>
                    <a:lnTo>
                      <a:pt x="2270" y="11235"/>
                    </a:lnTo>
                    <a:lnTo>
                      <a:pt x="2213" y="11260"/>
                    </a:lnTo>
                    <a:lnTo>
                      <a:pt x="2155" y="11285"/>
                    </a:lnTo>
                    <a:lnTo>
                      <a:pt x="2095" y="11306"/>
                    </a:lnTo>
                    <a:lnTo>
                      <a:pt x="2035" y="11326"/>
                    </a:lnTo>
                    <a:lnTo>
                      <a:pt x="1974" y="11342"/>
                    </a:lnTo>
                    <a:lnTo>
                      <a:pt x="1911" y="11356"/>
                    </a:lnTo>
                    <a:lnTo>
                      <a:pt x="1848" y="11369"/>
                    </a:lnTo>
                    <a:lnTo>
                      <a:pt x="1783" y="11378"/>
                    </a:lnTo>
                    <a:lnTo>
                      <a:pt x="1718" y="11385"/>
                    </a:lnTo>
                    <a:lnTo>
                      <a:pt x="1652" y="11389"/>
                    </a:lnTo>
                    <a:lnTo>
                      <a:pt x="1586" y="11390"/>
                    </a:lnTo>
                    <a:lnTo>
                      <a:pt x="1504" y="11388"/>
                    </a:lnTo>
                    <a:lnTo>
                      <a:pt x="1424" y="11382"/>
                    </a:lnTo>
                    <a:lnTo>
                      <a:pt x="1344" y="11372"/>
                    </a:lnTo>
                    <a:lnTo>
                      <a:pt x="1266" y="11359"/>
                    </a:lnTo>
                    <a:lnTo>
                      <a:pt x="1190" y="11340"/>
                    </a:lnTo>
                    <a:lnTo>
                      <a:pt x="1115" y="11319"/>
                    </a:lnTo>
                    <a:lnTo>
                      <a:pt x="1041" y="11294"/>
                    </a:lnTo>
                    <a:lnTo>
                      <a:pt x="969" y="11265"/>
                    </a:lnTo>
                    <a:lnTo>
                      <a:pt x="899" y="11234"/>
                    </a:lnTo>
                    <a:lnTo>
                      <a:pt x="830" y="11199"/>
                    </a:lnTo>
                    <a:lnTo>
                      <a:pt x="764" y="11160"/>
                    </a:lnTo>
                    <a:lnTo>
                      <a:pt x="699" y="11119"/>
                    </a:lnTo>
                    <a:lnTo>
                      <a:pt x="637" y="11075"/>
                    </a:lnTo>
                    <a:lnTo>
                      <a:pt x="578" y="11027"/>
                    </a:lnTo>
                    <a:lnTo>
                      <a:pt x="519" y="10978"/>
                    </a:lnTo>
                    <a:lnTo>
                      <a:pt x="465" y="10925"/>
                    </a:lnTo>
                    <a:lnTo>
                      <a:pt x="412" y="10870"/>
                    </a:lnTo>
                    <a:lnTo>
                      <a:pt x="362" y="10813"/>
                    </a:lnTo>
                    <a:lnTo>
                      <a:pt x="315" y="10752"/>
                    </a:lnTo>
                    <a:lnTo>
                      <a:pt x="271" y="10691"/>
                    </a:lnTo>
                    <a:lnTo>
                      <a:pt x="229" y="10627"/>
                    </a:lnTo>
                    <a:lnTo>
                      <a:pt x="191" y="10560"/>
                    </a:lnTo>
                    <a:lnTo>
                      <a:pt x="156" y="10492"/>
                    </a:lnTo>
                    <a:lnTo>
                      <a:pt x="124" y="10421"/>
                    </a:lnTo>
                    <a:lnTo>
                      <a:pt x="96" y="10350"/>
                    </a:lnTo>
                    <a:lnTo>
                      <a:pt x="70" y="10276"/>
                    </a:lnTo>
                    <a:lnTo>
                      <a:pt x="49" y="10201"/>
                    </a:lnTo>
                    <a:lnTo>
                      <a:pt x="31" y="10125"/>
                    </a:lnTo>
                    <a:lnTo>
                      <a:pt x="17" y="10046"/>
                    </a:lnTo>
                    <a:lnTo>
                      <a:pt x="8" y="9967"/>
                    </a:lnTo>
                    <a:lnTo>
                      <a:pt x="2" y="9887"/>
                    </a:lnTo>
                    <a:lnTo>
                      <a:pt x="0" y="9806"/>
                    </a:lnTo>
                    <a:lnTo>
                      <a:pt x="2" y="9724"/>
                    </a:lnTo>
                    <a:lnTo>
                      <a:pt x="8" y="9644"/>
                    </a:lnTo>
                    <a:lnTo>
                      <a:pt x="17" y="9565"/>
                    </a:lnTo>
                    <a:lnTo>
                      <a:pt x="31" y="9487"/>
                    </a:lnTo>
                    <a:lnTo>
                      <a:pt x="49" y="9410"/>
                    </a:lnTo>
                    <a:lnTo>
                      <a:pt x="70" y="9336"/>
                    </a:lnTo>
                    <a:lnTo>
                      <a:pt x="96" y="9262"/>
                    </a:lnTo>
                    <a:lnTo>
                      <a:pt x="124" y="9190"/>
                    </a:lnTo>
                    <a:lnTo>
                      <a:pt x="156" y="9120"/>
                    </a:lnTo>
                    <a:lnTo>
                      <a:pt x="191" y="9052"/>
                    </a:lnTo>
                    <a:lnTo>
                      <a:pt x="229" y="8985"/>
                    </a:lnTo>
                    <a:lnTo>
                      <a:pt x="271" y="8921"/>
                    </a:lnTo>
                    <a:lnTo>
                      <a:pt x="315" y="8858"/>
                    </a:lnTo>
                    <a:lnTo>
                      <a:pt x="362" y="8798"/>
                    </a:lnTo>
                    <a:lnTo>
                      <a:pt x="412" y="8741"/>
                    </a:lnTo>
                    <a:lnTo>
                      <a:pt x="465" y="8686"/>
                    </a:lnTo>
                    <a:lnTo>
                      <a:pt x="519" y="8634"/>
                    </a:lnTo>
                    <a:lnTo>
                      <a:pt x="578" y="8583"/>
                    </a:lnTo>
                    <a:lnTo>
                      <a:pt x="637" y="8536"/>
                    </a:lnTo>
                    <a:lnTo>
                      <a:pt x="699" y="8492"/>
                    </a:lnTo>
                    <a:lnTo>
                      <a:pt x="764" y="8451"/>
                    </a:lnTo>
                    <a:lnTo>
                      <a:pt x="830" y="8413"/>
                    </a:lnTo>
                    <a:lnTo>
                      <a:pt x="899" y="8378"/>
                    </a:lnTo>
                    <a:lnTo>
                      <a:pt x="969" y="8345"/>
                    </a:lnTo>
                    <a:lnTo>
                      <a:pt x="1041" y="8318"/>
                    </a:lnTo>
                    <a:lnTo>
                      <a:pt x="1115" y="8292"/>
                    </a:lnTo>
                    <a:lnTo>
                      <a:pt x="1190" y="8271"/>
                    </a:lnTo>
                    <a:lnTo>
                      <a:pt x="1266" y="8253"/>
                    </a:lnTo>
                    <a:lnTo>
                      <a:pt x="1344" y="8239"/>
                    </a:lnTo>
                    <a:lnTo>
                      <a:pt x="1424" y="8229"/>
                    </a:lnTo>
                    <a:lnTo>
                      <a:pt x="1504" y="8223"/>
                    </a:lnTo>
                    <a:lnTo>
                      <a:pt x="1586" y="8221"/>
                    </a:lnTo>
                    <a:lnTo>
                      <a:pt x="1607" y="8221"/>
                    </a:lnTo>
                    <a:lnTo>
                      <a:pt x="1629" y="8222"/>
                    </a:lnTo>
                    <a:lnTo>
                      <a:pt x="1650" y="8223"/>
                    </a:lnTo>
                    <a:lnTo>
                      <a:pt x="1672" y="8223"/>
                    </a:lnTo>
                    <a:lnTo>
                      <a:pt x="1692" y="8225"/>
                    </a:lnTo>
                    <a:lnTo>
                      <a:pt x="1714" y="8226"/>
                    </a:lnTo>
                    <a:lnTo>
                      <a:pt x="1735" y="8228"/>
                    </a:lnTo>
                    <a:lnTo>
                      <a:pt x="1756" y="8230"/>
                    </a:lnTo>
                    <a:lnTo>
                      <a:pt x="3805" y="5416"/>
                    </a:lnTo>
                    <a:lnTo>
                      <a:pt x="5017" y="2447"/>
                    </a:lnTo>
                    <a:lnTo>
                      <a:pt x="5002" y="2423"/>
                    </a:lnTo>
                    <a:lnTo>
                      <a:pt x="4987" y="2400"/>
                    </a:lnTo>
                    <a:lnTo>
                      <a:pt x="4973" y="2376"/>
                    </a:lnTo>
                    <a:lnTo>
                      <a:pt x="4960" y="2352"/>
                    </a:lnTo>
                    <a:lnTo>
                      <a:pt x="4945" y="2327"/>
                    </a:lnTo>
                    <a:lnTo>
                      <a:pt x="4933" y="2302"/>
                    </a:lnTo>
                    <a:lnTo>
                      <a:pt x="4921" y="2278"/>
                    </a:lnTo>
                    <a:lnTo>
                      <a:pt x="4908" y="2252"/>
                    </a:lnTo>
                    <a:lnTo>
                      <a:pt x="4896" y="2227"/>
                    </a:lnTo>
                    <a:lnTo>
                      <a:pt x="4885" y="2201"/>
                    </a:lnTo>
                    <a:lnTo>
                      <a:pt x="4875" y="2175"/>
                    </a:lnTo>
                    <a:lnTo>
                      <a:pt x="4864" y="2149"/>
                    </a:lnTo>
                    <a:lnTo>
                      <a:pt x="4854" y="2123"/>
                    </a:lnTo>
                    <a:lnTo>
                      <a:pt x="4845" y="2096"/>
                    </a:lnTo>
                    <a:lnTo>
                      <a:pt x="4836" y="2069"/>
                    </a:lnTo>
                    <a:lnTo>
                      <a:pt x="4828" y="2042"/>
                    </a:lnTo>
                    <a:lnTo>
                      <a:pt x="4819" y="2014"/>
                    </a:lnTo>
                    <a:lnTo>
                      <a:pt x="4812" y="1988"/>
                    </a:lnTo>
                    <a:lnTo>
                      <a:pt x="4805" y="1960"/>
                    </a:lnTo>
                    <a:lnTo>
                      <a:pt x="4799" y="1931"/>
                    </a:lnTo>
                    <a:lnTo>
                      <a:pt x="4793" y="1904"/>
                    </a:lnTo>
                    <a:lnTo>
                      <a:pt x="4787" y="1875"/>
                    </a:lnTo>
                    <a:lnTo>
                      <a:pt x="4781" y="1848"/>
                    </a:lnTo>
                    <a:lnTo>
                      <a:pt x="4777" y="1819"/>
                    </a:lnTo>
                    <a:lnTo>
                      <a:pt x="4773" y="1790"/>
                    </a:lnTo>
                    <a:lnTo>
                      <a:pt x="4770" y="1761"/>
                    </a:lnTo>
                    <a:lnTo>
                      <a:pt x="4767" y="1732"/>
                    </a:lnTo>
                    <a:lnTo>
                      <a:pt x="4765" y="1702"/>
                    </a:lnTo>
                    <a:lnTo>
                      <a:pt x="4763" y="1674"/>
                    </a:lnTo>
                    <a:lnTo>
                      <a:pt x="4761" y="1644"/>
                    </a:lnTo>
                    <a:lnTo>
                      <a:pt x="4761" y="1615"/>
                    </a:lnTo>
                    <a:lnTo>
                      <a:pt x="4760" y="1585"/>
                    </a:lnTo>
                    <a:lnTo>
                      <a:pt x="4762" y="1503"/>
                    </a:lnTo>
                    <a:lnTo>
                      <a:pt x="4768" y="1423"/>
                    </a:lnTo>
                    <a:lnTo>
                      <a:pt x="4778" y="1344"/>
                    </a:lnTo>
                    <a:lnTo>
                      <a:pt x="4793" y="1266"/>
                    </a:lnTo>
                    <a:lnTo>
                      <a:pt x="4810" y="1189"/>
                    </a:lnTo>
                    <a:lnTo>
                      <a:pt x="4832" y="1115"/>
                    </a:lnTo>
                    <a:lnTo>
                      <a:pt x="4856" y="1041"/>
                    </a:lnTo>
                    <a:lnTo>
                      <a:pt x="4885" y="969"/>
                    </a:lnTo>
                    <a:lnTo>
                      <a:pt x="4917" y="899"/>
                    </a:lnTo>
                    <a:lnTo>
                      <a:pt x="4952" y="831"/>
                    </a:lnTo>
                    <a:lnTo>
                      <a:pt x="4990" y="764"/>
                    </a:lnTo>
                    <a:lnTo>
                      <a:pt x="5032" y="700"/>
                    </a:lnTo>
                    <a:lnTo>
                      <a:pt x="5076" y="637"/>
                    </a:lnTo>
                    <a:lnTo>
                      <a:pt x="5123" y="578"/>
                    </a:lnTo>
                    <a:lnTo>
                      <a:pt x="5173" y="520"/>
                    </a:lnTo>
                    <a:lnTo>
                      <a:pt x="5226" y="465"/>
                    </a:lnTo>
                    <a:lnTo>
                      <a:pt x="5281" y="413"/>
                    </a:lnTo>
                    <a:lnTo>
                      <a:pt x="5338" y="362"/>
                    </a:lnTo>
                    <a:lnTo>
                      <a:pt x="5399" y="315"/>
                    </a:lnTo>
                    <a:lnTo>
                      <a:pt x="5461" y="272"/>
                    </a:lnTo>
                    <a:lnTo>
                      <a:pt x="5525" y="231"/>
                    </a:lnTo>
                    <a:lnTo>
                      <a:pt x="5591" y="192"/>
                    </a:lnTo>
                    <a:lnTo>
                      <a:pt x="5659" y="157"/>
                    </a:lnTo>
                    <a:lnTo>
                      <a:pt x="5730" y="125"/>
                    </a:lnTo>
                    <a:lnTo>
                      <a:pt x="5802" y="97"/>
                    </a:lnTo>
                    <a:lnTo>
                      <a:pt x="5875" y="71"/>
                    </a:lnTo>
                    <a:lnTo>
                      <a:pt x="5951" y="51"/>
                    </a:lnTo>
                    <a:lnTo>
                      <a:pt x="6028" y="32"/>
                    </a:lnTo>
                    <a:lnTo>
                      <a:pt x="6106" y="19"/>
                    </a:lnTo>
                    <a:lnTo>
                      <a:pt x="6184" y="9"/>
                    </a:lnTo>
                    <a:lnTo>
                      <a:pt x="6265" y="3"/>
                    </a:lnTo>
                    <a:lnTo>
                      <a:pt x="6347" y="0"/>
                    </a:lnTo>
                    <a:lnTo>
                      <a:pt x="6428" y="3"/>
                    </a:lnTo>
                    <a:lnTo>
                      <a:pt x="6509" y="9"/>
                    </a:lnTo>
                    <a:lnTo>
                      <a:pt x="6588" y="19"/>
                    </a:lnTo>
                    <a:lnTo>
                      <a:pt x="6665" y="32"/>
                    </a:lnTo>
                    <a:lnTo>
                      <a:pt x="6742" y="51"/>
                    </a:lnTo>
                    <a:lnTo>
                      <a:pt x="6818" y="71"/>
                    </a:lnTo>
                    <a:lnTo>
                      <a:pt x="6892" y="97"/>
                    </a:lnTo>
                    <a:lnTo>
                      <a:pt x="6963" y="125"/>
                    </a:lnTo>
                    <a:lnTo>
                      <a:pt x="7034" y="157"/>
                    </a:lnTo>
                    <a:lnTo>
                      <a:pt x="7102" y="192"/>
                    </a:lnTo>
                    <a:lnTo>
                      <a:pt x="7169" y="231"/>
                    </a:lnTo>
                    <a:lnTo>
                      <a:pt x="7233" y="272"/>
                    </a:lnTo>
                    <a:lnTo>
                      <a:pt x="7295" y="315"/>
                    </a:lnTo>
                    <a:lnTo>
                      <a:pt x="7355" y="362"/>
                    </a:lnTo>
                    <a:lnTo>
                      <a:pt x="7412" y="413"/>
                    </a:lnTo>
                    <a:lnTo>
                      <a:pt x="7468" y="465"/>
                    </a:lnTo>
                    <a:lnTo>
                      <a:pt x="7520" y="520"/>
                    </a:lnTo>
                    <a:lnTo>
                      <a:pt x="7570" y="578"/>
                    </a:lnTo>
                    <a:lnTo>
                      <a:pt x="7617" y="637"/>
                    </a:lnTo>
                    <a:lnTo>
                      <a:pt x="7662" y="700"/>
                    </a:lnTo>
                    <a:lnTo>
                      <a:pt x="7703" y="764"/>
                    </a:lnTo>
                    <a:lnTo>
                      <a:pt x="7741" y="831"/>
                    </a:lnTo>
                    <a:lnTo>
                      <a:pt x="7777" y="899"/>
                    </a:lnTo>
                    <a:lnTo>
                      <a:pt x="7808" y="969"/>
                    </a:lnTo>
                    <a:lnTo>
                      <a:pt x="7837" y="1041"/>
                    </a:lnTo>
                    <a:lnTo>
                      <a:pt x="7862" y="1115"/>
                    </a:lnTo>
                    <a:lnTo>
                      <a:pt x="7883" y="1189"/>
                    </a:lnTo>
                    <a:lnTo>
                      <a:pt x="7902" y="1266"/>
                    </a:lnTo>
                    <a:lnTo>
                      <a:pt x="7915" y="1344"/>
                    </a:lnTo>
                    <a:lnTo>
                      <a:pt x="7925" y="1423"/>
                    </a:lnTo>
                    <a:lnTo>
                      <a:pt x="7931" y="1503"/>
                    </a:lnTo>
                    <a:lnTo>
                      <a:pt x="7933" y="1585"/>
                    </a:lnTo>
                    <a:lnTo>
                      <a:pt x="7933" y="1621"/>
                    </a:lnTo>
                    <a:lnTo>
                      <a:pt x="7932" y="1655"/>
                    </a:lnTo>
                    <a:lnTo>
                      <a:pt x="7930" y="1691"/>
                    </a:lnTo>
                    <a:lnTo>
                      <a:pt x="7927" y="1726"/>
                    </a:lnTo>
                    <a:lnTo>
                      <a:pt x="7924" y="1761"/>
                    </a:lnTo>
                    <a:lnTo>
                      <a:pt x="7919" y="1796"/>
                    </a:lnTo>
                    <a:lnTo>
                      <a:pt x="7915" y="1829"/>
                    </a:lnTo>
                    <a:lnTo>
                      <a:pt x="7909" y="1864"/>
                    </a:lnTo>
                    <a:lnTo>
                      <a:pt x="7903" y="1898"/>
                    </a:lnTo>
                    <a:lnTo>
                      <a:pt x="7895" y="1931"/>
                    </a:lnTo>
                    <a:lnTo>
                      <a:pt x="7887" y="1964"/>
                    </a:lnTo>
                    <a:lnTo>
                      <a:pt x="7879" y="1997"/>
                    </a:lnTo>
                    <a:lnTo>
                      <a:pt x="7870" y="2031"/>
                    </a:lnTo>
                    <a:lnTo>
                      <a:pt x="7860" y="2062"/>
                    </a:lnTo>
                    <a:lnTo>
                      <a:pt x="7848" y="2095"/>
                    </a:lnTo>
                    <a:lnTo>
                      <a:pt x="7838" y="2127"/>
                    </a:lnTo>
                    <a:lnTo>
                      <a:pt x="7826" y="2158"/>
                    </a:lnTo>
                    <a:lnTo>
                      <a:pt x="7814" y="2189"/>
                    </a:lnTo>
                    <a:lnTo>
                      <a:pt x="7799" y="2221"/>
                    </a:lnTo>
                    <a:lnTo>
                      <a:pt x="7786" y="2251"/>
                    </a:lnTo>
                    <a:lnTo>
                      <a:pt x="7772" y="2281"/>
                    </a:lnTo>
                    <a:lnTo>
                      <a:pt x="7756" y="2311"/>
                    </a:lnTo>
                    <a:lnTo>
                      <a:pt x="7741" y="2340"/>
                    </a:lnTo>
                    <a:lnTo>
                      <a:pt x="7725" y="2370"/>
                    </a:lnTo>
                    <a:lnTo>
                      <a:pt x="7707" y="2399"/>
                    </a:lnTo>
                    <a:lnTo>
                      <a:pt x="7690" y="2427"/>
                    </a:lnTo>
                    <a:lnTo>
                      <a:pt x="7671" y="2455"/>
                    </a:lnTo>
                    <a:lnTo>
                      <a:pt x="7653" y="2482"/>
                    </a:lnTo>
                    <a:lnTo>
                      <a:pt x="7633" y="2510"/>
                    </a:lnTo>
                    <a:lnTo>
                      <a:pt x="7614" y="2537"/>
                    </a:lnTo>
                    <a:lnTo>
                      <a:pt x="7594" y="2562"/>
                    </a:lnTo>
                    <a:lnTo>
                      <a:pt x="7573" y="2589"/>
                    </a:lnTo>
                    <a:lnTo>
                      <a:pt x="8813" y="5717"/>
                    </a:lnTo>
                    <a:lnTo>
                      <a:pt x="10691" y="798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829505" y="1591545"/>
              <a:ext cx="881211" cy="521659"/>
              <a:chOff x="829505" y="1722262"/>
              <a:chExt cx="881211" cy="521659"/>
            </a:xfrm>
          </p:grpSpPr>
          <p:sp>
            <p:nvSpPr>
              <p:cNvPr id="151" name="Line 54"/>
              <p:cNvSpPr>
                <a:spLocks noChangeShapeType="1"/>
              </p:cNvSpPr>
              <p:nvPr/>
            </p:nvSpPr>
            <p:spPr bwMode="auto">
              <a:xfrm flipH="1">
                <a:off x="1316960" y="1984136"/>
                <a:ext cx="3937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829505" y="1722262"/>
                <a:ext cx="684333" cy="521659"/>
                <a:chOff x="4623937" y="1114451"/>
                <a:chExt cx="684333" cy="521659"/>
              </a:xfrm>
            </p:grpSpPr>
            <p:sp>
              <p:nvSpPr>
                <p:cNvPr id="153" name="Freeform 98"/>
                <p:cNvSpPr>
                  <a:spLocks/>
                </p:cNvSpPr>
                <p:nvPr/>
              </p:nvSpPr>
              <p:spPr bwMode="auto">
                <a:xfrm>
                  <a:off x="4817370" y="1399032"/>
                  <a:ext cx="72513" cy="79807"/>
                </a:xfrm>
                <a:custGeom>
                  <a:avLst/>
                  <a:gdLst>
                    <a:gd name="T0" fmla="*/ 9 w 69"/>
                    <a:gd name="T1" fmla="*/ 0 h 78"/>
                    <a:gd name="T2" fmla="*/ 0 w 69"/>
                    <a:gd name="T3" fmla="*/ 30 h 78"/>
                    <a:gd name="T4" fmla="*/ 23 w 69"/>
                    <a:gd name="T5" fmla="*/ 68 h 78"/>
                    <a:gd name="T6" fmla="*/ 69 w 69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78">
                      <a:moveTo>
                        <a:pt x="9" y="0"/>
                      </a:moveTo>
                      <a:cubicBezTo>
                        <a:pt x="5" y="11"/>
                        <a:pt x="7" y="20"/>
                        <a:pt x="0" y="30"/>
                      </a:cubicBezTo>
                      <a:cubicBezTo>
                        <a:pt x="0" y="44"/>
                        <a:pt x="12" y="60"/>
                        <a:pt x="23" y="68"/>
                      </a:cubicBezTo>
                      <a:cubicBezTo>
                        <a:pt x="34" y="76"/>
                        <a:pt x="60" y="76"/>
                        <a:pt x="69" y="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n>
                      <a:solidFill>
                        <a:srgbClr val="0000FF"/>
                      </a:solidFill>
                    </a:ln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154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342" y="1194181"/>
                  <a:ext cx="441928" cy="4419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5" name="Text Box 97"/>
                <p:cNvSpPr txBox="1">
                  <a:spLocks noChangeArrowheads="1"/>
                </p:cNvSpPr>
                <p:nvPr/>
              </p:nvSpPr>
              <p:spPr bwMode="auto">
                <a:xfrm rot="20287477">
                  <a:off x="4623937" y="1114451"/>
                  <a:ext cx="356188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2000" dirty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  <a:sym typeface="Webdings" pitchFamily="18" charset="2"/>
                    </a:rPr>
                    <a:t></a:t>
                  </a:r>
                  <a:r>
                    <a:rPr kumimoji="1" lang="en-US" altLang="zh-CN" sz="1600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</p:grpSp>
        </p:grpSp>
      </p:grpSp>
      <p:sp>
        <p:nvSpPr>
          <p:cNvPr id="23" name="矩形 22"/>
          <p:cNvSpPr/>
          <p:nvPr/>
        </p:nvSpPr>
        <p:spPr>
          <a:xfrm>
            <a:off x="3436921" y="1099741"/>
            <a:ext cx="4618507" cy="73866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网关、网闸和</a:t>
            </a:r>
            <a:r>
              <a:rPr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逻辑上是分开的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构件，但它们可实现在一个物理设备中。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、网关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 </a:t>
            </a:r>
            <a:r>
              <a:rPr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都称为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端点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point)</a:t>
            </a:r>
            <a:r>
              <a:rPr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5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1897" y="6141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23658" y="591050"/>
            <a:ext cx="27158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的协议体系结构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1896" y="1065933"/>
            <a:ext cx="8135741" cy="2452330"/>
            <a:chOff x="615153" y="1989139"/>
            <a:chExt cx="8946359" cy="3455986"/>
          </a:xfrm>
        </p:grpSpPr>
        <p:sp>
          <p:nvSpPr>
            <p:cNvPr id="5" name="Rectangle 67"/>
            <p:cNvSpPr>
              <a:spLocks noChangeArrowheads="1"/>
            </p:cNvSpPr>
            <p:nvPr/>
          </p:nvSpPr>
          <p:spPr bwMode="auto">
            <a:xfrm>
              <a:off x="615155" y="4797427"/>
              <a:ext cx="8946357" cy="644525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5429533" y="4162425"/>
              <a:ext cx="4131979" cy="63500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615153" y="4149725"/>
              <a:ext cx="4815417" cy="6350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615155" y="2008188"/>
              <a:ext cx="2497137" cy="213836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63"/>
            <p:cNvSpPr>
              <a:spLocks noChangeArrowheads="1"/>
            </p:cNvSpPr>
            <p:nvPr/>
          </p:nvSpPr>
          <p:spPr bwMode="auto">
            <a:xfrm>
              <a:off x="7869236" y="1989139"/>
              <a:ext cx="1692275" cy="217487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3110574" y="1989139"/>
              <a:ext cx="4763822" cy="21748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615155" y="2008188"/>
              <a:ext cx="8946356" cy="34369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895481" y="2168526"/>
              <a:ext cx="2378471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音频</a:t>
              </a: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视频应用</a:t>
              </a:r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765463" y="2789239"/>
              <a:ext cx="937632" cy="627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音频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编解码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2006294" y="2789239"/>
              <a:ext cx="937632" cy="627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视频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编解码</a:t>
              </a: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615154" y="2668587"/>
              <a:ext cx="894635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615154" y="3594100"/>
              <a:ext cx="2497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615155" y="4784725"/>
              <a:ext cx="8946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3112292" y="2008188"/>
              <a:ext cx="0" cy="2151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3257456" y="3176590"/>
              <a:ext cx="786879" cy="412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RTCP</a:t>
              </a:r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4261605" y="2943226"/>
              <a:ext cx="1146120" cy="887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H.225.0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登记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5449119" y="2943226"/>
              <a:ext cx="1146120" cy="887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H.225.0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呼叫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6769653" y="2938464"/>
              <a:ext cx="928242" cy="887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H.245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控制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</a:t>
              </a:r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>
              <a:off x="5430571" y="2668588"/>
              <a:ext cx="0" cy="2116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>
              <a:off x="4182002" y="2668588"/>
              <a:ext cx="0" cy="1495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6618948" y="2668588"/>
              <a:ext cx="0" cy="1495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>
              <a:off x="1829327" y="2668588"/>
              <a:ext cx="0" cy="925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1413138" y="3679825"/>
              <a:ext cx="686321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RTP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2635910" y="4302487"/>
              <a:ext cx="703678" cy="37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UDP</a:t>
              </a: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7119407" y="4323126"/>
              <a:ext cx="634932" cy="37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TCP</a:t>
              </a:r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auto">
            <a:xfrm>
              <a:off x="5059097" y="4942096"/>
              <a:ext cx="426932" cy="37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4720298" y="2097089"/>
              <a:ext cx="1418470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信令和控制</a:t>
              </a:r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>
              <a:off x="615153" y="4159249"/>
              <a:ext cx="8946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7874397" y="2008188"/>
              <a:ext cx="0" cy="215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8053254" y="2111376"/>
              <a:ext cx="1249426" cy="39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数据 应用</a:t>
              </a:r>
            </a:p>
          </p:txBody>
        </p:sp>
        <p:sp>
          <p:nvSpPr>
            <p:cNvPr id="35" name="Text Box 60"/>
            <p:cNvSpPr txBox="1">
              <a:spLocks noChangeArrowheads="1"/>
            </p:cNvSpPr>
            <p:nvPr/>
          </p:nvSpPr>
          <p:spPr bwMode="auto">
            <a:xfrm>
              <a:off x="8281332" y="3074988"/>
              <a:ext cx="857768" cy="627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T.120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1616055" y="3527885"/>
            <a:ext cx="5763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一个协议族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使用不同的运输协议。</a:t>
            </a:r>
          </a:p>
        </p:txBody>
      </p:sp>
      <p:sp>
        <p:nvSpPr>
          <p:cNvPr id="37" name="矩形 36"/>
          <p:cNvSpPr/>
          <p:nvPr/>
        </p:nvSpPr>
        <p:spPr>
          <a:xfrm>
            <a:off x="872236" y="3847180"/>
            <a:ext cx="7321591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已有的电路交换电话网为基础，增加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H.323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信令沿用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原有电话网的信令模式，因此与原有电话网的连接比较容易。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1897" y="6141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23658" y="591050"/>
            <a:ext cx="27158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</a:rPr>
              <a:t>H.323 </a:t>
            </a:r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的协议体系结构 </a:t>
            </a: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509474" y="978758"/>
            <a:ext cx="8251349" cy="350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解码器。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至少要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G.711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PCM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）。建议支持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G.722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ADPCM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, G.723.1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5.3/6.3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LPC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, G.728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时延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CELP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G.729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en-US" altLang="zh-CN" sz="17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CS-ACELP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）等。</a:t>
            </a: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解码器。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H.261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176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x 144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像素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7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H.255.0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登记信令：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登记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接纳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状态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RAS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(Registration/Admission/Status)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7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H.225.0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呼叫信令：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在两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端点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之间建立连接。</a:t>
            </a: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H.245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控制信令：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交换端到端的控制报文，以便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管理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端点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的运行。</a:t>
            </a:r>
          </a:p>
          <a:p>
            <a:pPr marL="342900" indent="-342900" eaLnBrk="0" hangingPunct="0">
              <a:lnSpc>
                <a:spcPts val="2600"/>
              </a:lnSpc>
              <a:buClr>
                <a:srgbClr val="9900FF"/>
              </a:buClr>
              <a:buFont typeface="+mj-lt"/>
              <a:buAutoNum type="arabicPeriod"/>
            </a:pPr>
            <a:r>
              <a:rPr lang="en-US" altLang="zh-CN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T.120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数据传送协议</a:t>
            </a: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呼叫相关联的数据交换协议。用户在参加音频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视频会议时，可以和其他与会用户共享屏幕上的白板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。使用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协议时能够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保证数据传送的正确（在传送音频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视频文件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时，使用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，因此不能保证服务质量）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4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858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760843" y="593125"/>
            <a:ext cx="36311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8.3.6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会话发起协议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55489"/>
            <a:ext cx="8129015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过于复杂，不便于发展基于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的新业务。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会话发起协议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(Session Initiation Protocol)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是一套较为简单且实用的标准，目前已成为互联网的建议标准。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协议以互联网为基础，把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电话视为互联网上的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新应用。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协议只涉及到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电话的信令和有关服务质量问题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，没有提供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那样多的功能。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没有指定使用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协议，但实际上大家还是选用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作为配合使用的协议。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3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80582"/>
            <a:ext cx="8280843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接收端设置适当大小的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缓存。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当缓存中的分组数达到一定的数量后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再以恒定速率按顺序把分组读出进行还原播放。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缓存实际上就是一个先进先出的队列。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4" y="6075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20774" y="574376"/>
            <a:ext cx="3518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实现等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时：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在接收端设置缓存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09474" y="2227077"/>
            <a:ext cx="8129015" cy="17965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120"/>
          <p:cNvSpPr>
            <a:spLocks noChangeArrowheads="1"/>
          </p:cNvSpPr>
          <p:nvPr/>
        </p:nvSpPr>
        <p:spPr bwMode="auto">
          <a:xfrm>
            <a:off x="3902706" y="2966201"/>
            <a:ext cx="1378373" cy="436118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6150870" y="3364976"/>
            <a:ext cx="21007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87"/>
          <p:cNvSpPr>
            <a:spLocks/>
          </p:cNvSpPr>
          <p:nvPr/>
        </p:nvSpPr>
        <p:spPr bwMode="auto">
          <a:xfrm>
            <a:off x="6776483" y="2999544"/>
            <a:ext cx="76576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FFFF66"/>
          </a:soli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Freeform 88"/>
          <p:cNvSpPr>
            <a:spLocks/>
          </p:cNvSpPr>
          <p:nvPr/>
        </p:nvSpPr>
        <p:spPr bwMode="auto">
          <a:xfrm>
            <a:off x="7163699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Freeform 89"/>
          <p:cNvSpPr>
            <a:spLocks/>
          </p:cNvSpPr>
          <p:nvPr/>
        </p:nvSpPr>
        <p:spPr bwMode="auto">
          <a:xfrm>
            <a:off x="7552360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Freeform 90"/>
          <p:cNvSpPr>
            <a:spLocks/>
          </p:cNvSpPr>
          <p:nvPr/>
        </p:nvSpPr>
        <p:spPr bwMode="auto">
          <a:xfrm>
            <a:off x="7906185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91"/>
          <p:cNvSpPr txBox="1">
            <a:spLocks noChangeArrowheads="1"/>
          </p:cNvSpPr>
          <p:nvPr/>
        </p:nvSpPr>
        <p:spPr bwMode="auto">
          <a:xfrm>
            <a:off x="8237212" y="3171910"/>
            <a:ext cx="323643" cy="3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66" name="Freeform 94"/>
          <p:cNvSpPr>
            <a:spLocks/>
          </p:cNvSpPr>
          <p:nvPr/>
        </p:nvSpPr>
        <p:spPr bwMode="auto">
          <a:xfrm>
            <a:off x="3355113" y="2958199"/>
            <a:ext cx="1941859" cy="452123"/>
          </a:xfrm>
          <a:custGeom>
            <a:avLst/>
            <a:gdLst>
              <a:gd name="T0" fmla="*/ 0 w 1200"/>
              <a:gd name="T1" fmla="*/ 0 h 240"/>
              <a:gd name="T2" fmla="*/ 1200 w 1200"/>
              <a:gd name="T3" fmla="*/ 0 h 240"/>
              <a:gd name="T4" fmla="*/ 1200 w 1200"/>
              <a:gd name="T5" fmla="*/ 240 h 240"/>
              <a:gd name="T6" fmla="*/ 0 w 120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0" h="240">
                <a:moveTo>
                  <a:pt x="0" y="0"/>
                </a:moveTo>
                <a:lnTo>
                  <a:pt x="1200" y="0"/>
                </a:lnTo>
                <a:lnTo>
                  <a:pt x="1200" y="240"/>
                </a:lnTo>
                <a:lnTo>
                  <a:pt x="0" y="240"/>
                </a:lnTo>
              </a:path>
            </a:pathLst>
          </a:custGeom>
          <a:noFill/>
          <a:ln w="19050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>
            <a:off x="5142375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96"/>
          <p:cNvSpPr>
            <a:spLocks noChangeShapeType="1"/>
          </p:cNvSpPr>
          <p:nvPr/>
        </p:nvSpPr>
        <p:spPr bwMode="auto">
          <a:xfrm>
            <a:off x="4986332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Line 97"/>
          <p:cNvSpPr>
            <a:spLocks noChangeShapeType="1"/>
          </p:cNvSpPr>
          <p:nvPr/>
        </p:nvSpPr>
        <p:spPr bwMode="auto">
          <a:xfrm>
            <a:off x="4831735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98"/>
          <p:cNvSpPr>
            <a:spLocks noChangeShapeType="1"/>
          </p:cNvSpPr>
          <p:nvPr/>
        </p:nvSpPr>
        <p:spPr bwMode="auto">
          <a:xfrm>
            <a:off x="4675693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99"/>
          <p:cNvSpPr>
            <a:spLocks noChangeShapeType="1"/>
          </p:cNvSpPr>
          <p:nvPr/>
        </p:nvSpPr>
        <p:spPr bwMode="auto">
          <a:xfrm>
            <a:off x="4521095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Line 100"/>
          <p:cNvSpPr>
            <a:spLocks noChangeShapeType="1"/>
          </p:cNvSpPr>
          <p:nvPr/>
        </p:nvSpPr>
        <p:spPr bwMode="auto">
          <a:xfrm>
            <a:off x="4365053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Line 101"/>
          <p:cNvSpPr>
            <a:spLocks noChangeShapeType="1"/>
          </p:cNvSpPr>
          <p:nvPr/>
        </p:nvSpPr>
        <p:spPr bwMode="auto">
          <a:xfrm>
            <a:off x="4210456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Line 102"/>
          <p:cNvSpPr>
            <a:spLocks noChangeShapeType="1"/>
          </p:cNvSpPr>
          <p:nvPr/>
        </p:nvSpPr>
        <p:spPr bwMode="auto">
          <a:xfrm>
            <a:off x="4054414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>
            <a:off x="3899816" y="2958199"/>
            <a:ext cx="0" cy="4521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77889" y="2643060"/>
            <a:ext cx="1544012" cy="1243417"/>
            <a:chOff x="3877889" y="2993650"/>
            <a:chExt cx="1544012" cy="1243417"/>
          </a:xfrm>
        </p:grpSpPr>
        <p:sp>
          <p:nvSpPr>
            <p:cNvPr id="64" name="Line 92"/>
            <p:cNvSpPr>
              <a:spLocks noChangeShapeType="1"/>
            </p:cNvSpPr>
            <p:nvPr/>
          </p:nvSpPr>
          <p:spPr bwMode="auto">
            <a:xfrm>
              <a:off x="3899816" y="3893962"/>
              <a:ext cx="1397156" cy="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 Box 93"/>
            <p:cNvSpPr txBox="1">
              <a:spLocks noChangeArrowheads="1"/>
            </p:cNvSpPr>
            <p:nvPr/>
          </p:nvSpPr>
          <p:spPr bwMode="auto">
            <a:xfrm>
              <a:off x="3877889" y="3898513"/>
              <a:ext cx="154401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zh-CN" altLang="en-US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（播放时延）</a:t>
              </a:r>
              <a:endParaRPr kumimoji="1" lang="en-US" altLang="zh-CN" sz="16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104"/>
            <p:cNvSpPr txBox="1">
              <a:spLocks noChangeArrowheads="1"/>
            </p:cNvSpPr>
            <p:nvPr/>
          </p:nvSpPr>
          <p:spPr bwMode="auto">
            <a:xfrm>
              <a:off x="3987386" y="2993650"/>
              <a:ext cx="1346587" cy="308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缓存（队列）</a:t>
              </a:r>
            </a:p>
          </p:txBody>
        </p:sp>
      </p:grpSp>
      <p:sp>
        <p:nvSpPr>
          <p:cNvPr id="77" name="AutoShape 105"/>
          <p:cNvSpPr>
            <a:spLocks noChangeArrowheads="1"/>
          </p:cNvSpPr>
          <p:nvPr/>
        </p:nvSpPr>
        <p:spPr bwMode="auto">
          <a:xfrm>
            <a:off x="2986680" y="3091569"/>
            <a:ext cx="446454" cy="134703"/>
          </a:xfrm>
          <a:prstGeom prst="rightArrow">
            <a:avLst>
              <a:gd name="adj1" fmla="val 50000"/>
              <a:gd name="adj2" fmla="val 56387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AutoShape 106"/>
          <p:cNvSpPr>
            <a:spLocks noChangeArrowheads="1"/>
          </p:cNvSpPr>
          <p:nvPr/>
        </p:nvSpPr>
        <p:spPr bwMode="auto">
          <a:xfrm>
            <a:off x="5529590" y="3091569"/>
            <a:ext cx="447899" cy="134703"/>
          </a:xfrm>
          <a:prstGeom prst="rightArrow">
            <a:avLst>
              <a:gd name="adj1" fmla="val 50000"/>
              <a:gd name="adj2" fmla="val 56569"/>
            </a:avLst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 Box 107"/>
          <p:cNvSpPr txBox="1">
            <a:spLocks noChangeArrowheads="1"/>
          </p:cNvSpPr>
          <p:nvPr/>
        </p:nvSpPr>
        <p:spPr bwMode="auto">
          <a:xfrm>
            <a:off x="6957451" y="3384238"/>
            <a:ext cx="1128416" cy="3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恒定速率</a:t>
            </a:r>
          </a:p>
        </p:txBody>
      </p:sp>
      <p:sp>
        <p:nvSpPr>
          <p:cNvPr id="80" name="Freeform 108"/>
          <p:cNvSpPr>
            <a:spLocks/>
          </p:cNvSpPr>
          <p:nvPr/>
        </p:nvSpPr>
        <p:spPr bwMode="auto">
          <a:xfrm>
            <a:off x="1255767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Freeform 109"/>
          <p:cNvSpPr>
            <a:spLocks/>
          </p:cNvSpPr>
          <p:nvPr/>
        </p:nvSpPr>
        <p:spPr bwMode="auto">
          <a:xfrm>
            <a:off x="1566407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Freeform 110"/>
          <p:cNvSpPr>
            <a:spLocks/>
          </p:cNvSpPr>
          <p:nvPr/>
        </p:nvSpPr>
        <p:spPr bwMode="auto">
          <a:xfrm>
            <a:off x="2187686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Freeform 111"/>
          <p:cNvSpPr>
            <a:spLocks/>
          </p:cNvSpPr>
          <p:nvPr/>
        </p:nvSpPr>
        <p:spPr bwMode="auto">
          <a:xfrm>
            <a:off x="2362511" y="2996876"/>
            <a:ext cx="78021" cy="364099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112"/>
          <p:cNvSpPr txBox="1">
            <a:spLocks noChangeArrowheads="1"/>
          </p:cNvSpPr>
          <p:nvPr/>
        </p:nvSpPr>
        <p:spPr bwMode="auto">
          <a:xfrm>
            <a:off x="2657258" y="3102238"/>
            <a:ext cx="323643" cy="3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85" name="Line 113"/>
          <p:cNvSpPr>
            <a:spLocks noChangeShapeType="1"/>
          </p:cNvSpPr>
          <p:nvPr/>
        </p:nvSpPr>
        <p:spPr bwMode="auto">
          <a:xfrm>
            <a:off x="715399" y="3364976"/>
            <a:ext cx="19389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 Box 114"/>
          <p:cNvSpPr txBox="1">
            <a:spLocks noChangeArrowheads="1"/>
          </p:cNvSpPr>
          <p:nvPr/>
        </p:nvSpPr>
        <p:spPr bwMode="auto">
          <a:xfrm>
            <a:off x="1095709" y="3374312"/>
            <a:ext cx="11616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非恒定速率</a:t>
            </a:r>
          </a:p>
        </p:txBody>
      </p:sp>
      <p:sp>
        <p:nvSpPr>
          <p:cNvPr id="87" name="Freeform 115"/>
          <p:cNvSpPr>
            <a:spLocks/>
          </p:cNvSpPr>
          <p:nvPr/>
        </p:nvSpPr>
        <p:spPr bwMode="auto">
          <a:xfrm>
            <a:off x="869996" y="2999544"/>
            <a:ext cx="78021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Freeform 116"/>
          <p:cNvSpPr>
            <a:spLocks/>
          </p:cNvSpPr>
          <p:nvPr/>
        </p:nvSpPr>
        <p:spPr bwMode="auto">
          <a:xfrm>
            <a:off x="6384933" y="2999544"/>
            <a:ext cx="76576" cy="365432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 Box 117"/>
          <p:cNvSpPr txBox="1">
            <a:spLocks noChangeArrowheads="1"/>
          </p:cNvSpPr>
          <p:nvPr/>
        </p:nvSpPr>
        <p:spPr bwMode="auto">
          <a:xfrm>
            <a:off x="5471724" y="2321932"/>
            <a:ext cx="1323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有可能发生</a:t>
            </a:r>
          </a:p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分组丢失</a:t>
            </a:r>
          </a:p>
        </p:txBody>
      </p:sp>
      <p:sp>
        <p:nvSpPr>
          <p:cNvPr id="90" name="Line 118"/>
          <p:cNvSpPr>
            <a:spLocks noChangeShapeType="1"/>
          </p:cNvSpPr>
          <p:nvPr/>
        </p:nvSpPr>
        <p:spPr bwMode="auto">
          <a:xfrm>
            <a:off x="6533558" y="2748145"/>
            <a:ext cx="235380" cy="2194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117"/>
          <p:cNvSpPr txBox="1">
            <a:spLocks noChangeArrowheads="1"/>
          </p:cNvSpPr>
          <p:nvPr/>
        </p:nvSpPr>
        <p:spPr bwMode="auto">
          <a:xfrm>
            <a:off x="6905197" y="2466694"/>
            <a:ext cx="1323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经过缓存</a:t>
            </a:r>
            <a:endParaRPr kumimoji="1"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kumimoji="1"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变成等时的</a:t>
            </a:r>
            <a:endParaRPr kumimoji="1"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9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9790"/>
            <a:ext cx="8129015" cy="364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使用文本方式的客户服务器协议。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两种构件：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网络服务器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用户代理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包括：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719138" lvl="1" indent="-365125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用来发起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呼叫。</a:t>
            </a:r>
            <a:endParaRPr lang="en-US" altLang="zh-CN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9138" lvl="1" indent="-365125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接受呼叫。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网络服务器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分为：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接受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来自主叫用户的呼叫请求，并将其转发给下一跳代理服务器，最后将呼叫请求转发给被叫用户。</a:t>
            </a:r>
          </a:p>
          <a:p>
            <a:pPr marL="684000" indent="-342900" eaLnBrk="0" hangingPunct="0">
              <a:lnSpc>
                <a:spcPts val="2800"/>
              </a:lnSpc>
              <a:buClr>
                <a:srgbClr val="660066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重定向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接受呼叫，它通过响应告诉客户下一跳代理服务器的地址，由客户按此地址向下一跳代理服务器重新发送呼叫请求。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1551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00042" y="582307"/>
            <a:ext cx="19527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系统的构件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78389"/>
            <a:ext cx="812901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十分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灵活。可以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是电话号码，也可以是电子邮件地址、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地址或其他类型的地址。但一定要使用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的地址格式，例如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电话号码 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sip:zhangsan@8625-87654321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sip:zh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angsan@201.12.34.56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电子邮件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sip:zhangsan@public1.ptt.js.cn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141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56522" y="580892"/>
            <a:ext cx="14398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85029"/>
            <a:ext cx="793541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相似，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是基于报文的协议。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的许多首部、编码规则、差错码以及一些鉴别机制。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H.323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具有更好的可扩缩性。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2074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81348" y="587532"/>
            <a:ext cx="1183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5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492" y="1069847"/>
            <a:ext cx="8129014" cy="324258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728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262185" y="584069"/>
            <a:ext cx="26196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一个简单的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933" y="1671835"/>
            <a:ext cx="1764693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的会话共有三个阶段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69875" indent="-269875">
              <a:lnSpc>
                <a:spcPts val="2800"/>
              </a:lnSpc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建立会话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69875" indent="-269875">
              <a:lnSpc>
                <a:spcPts val="2800"/>
              </a:lnSpc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通信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69875" indent="-269875">
              <a:lnSpc>
                <a:spcPts val="2800"/>
              </a:lnSpc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终止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会话。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27511" y="1241599"/>
            <a:ext cx="868603" cy="699714"/>
            <a:chOff x="7388261" y="2155309"/>
            <a:chExt cx="868603" cy="699714"/>
          </a:xfrm>
        </p:grpSpPr>
        <p:sp>
          <p:nvSpPr>
            <p:cNvPr id="41" name="Freeform 98"/>
            <p:cNvSpPr>
              <a:spLocks/>
            </p:cNvSpPr>
            <p:nvPr/>
          </p:nvSpPr>
          <p:spPr bwMode="auto">
            <a:xfrm>
              <a:off x="7637263" y="2553650"/>
              <a:ext cx="108399" cy="119303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Picture 200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270" y="2298428"/>
              <a:ext cx="556594" cy="55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 Box 97"/>
            <p:cNvSpPr txBox="1">
              <a:spLocks noChangeArrowheads="1"/>
            </p:cNvSpPr>
            <p:nvPr/>
          </p:nvSpPr>
          <p:spPr bwMode="auto">
            <a:xfrm rot="20287477">
              <a:off x="7388261" y="2155309"/>
              <a:ext cx="42191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32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3257580" y="112636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主叫方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6324874" y="1126364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被叫方</a:t>
            </a: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3615295" y="1831789"/>
            <a:ext cx="0" cy="22792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6683752" y="1831789"/>
            <a:ext cx="0" cy="22792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" name="Group 36"/>
          <p:cNvGrpSpPr>
            <a:grpSpLocks/>
          </p:cNvGrpSpPr>
          <p:nvPr/>
        </p:nvGrpSpPr>
        <p:grpSpPr bwMode="auto">
          <a:xfrm>
            <a:off x="3615295" y="2152342"/>
            <a:ext cx="3068457" cy="307686"/>
            <a:chOff x="1719" y="2119"/>
            <a:chExt cx="2642" cy="287"/>
          </a:xfrm>
        </p:grpSpPr>
        <p:sp>
          <p:nvSpPr>
            <p:cNvPr id="60" name="Line 20"/>
            <p:cNvSpPr>
              <a:spLocks noChangeShapeType="1"/>
            </p:cNvSpPr>
            <p:nvPr/>
          </p:nvSpPr>
          <p:spPr bwMode="auto">
            <a:xfrm rot="5400000" flipH="1">
              <a:off x="3040" y="1043"/>
              <a:ext cx="0" cy="264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683" y="2119"/>
              <a:ext cx="79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OK: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</p:grpSp>
      <p:grpSp>
        <p:nvGrpSpPr>
          <p:cNvPr id="62" name="Group 35"/>
          <p:cNvGrpSpPr>
            <a:grpSpLocks/>
          </p:cNvGrpSpPr>
          <p:nvPr/>
        </p:nvGrpSpPr>
        <p:grpSpPr bwMode="auto">
          <a:xfrm>
            <a:off x="3615295" y="2468603"/>
            <a:ext cx="3068457" cy="307686"/>
            <a:chOff x="1719" y="2414"/>
            <a:chExt cx="2642" cy="287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rot="-5400000">
              <a:off x="3040" y="1345"/>
              <a:ext cx="0" cy="264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2789" y="2414"/>
              <a:ext cx="48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ACK</a:t>
              </a:r>
            </a:p>
          </p:txBody>
        </p:sp>
      </p:grpSp>
      <p:grpSp>
        <p:nvGrpSpPr>
          <p:cNvPr id="65" name="Group 39"/>
          <p:cNvGrpSpPr>
            <a:grpSpLocks/>
          </p:cNvGrpSpPr>
          <p:nvPr/>
        </p:nvGrpSpPr>
        <p:grpSpPr bwMode="auto">
          <a:xfrm>
            <a:off x="3088013" y="1811421"/>
            <a:ext cx="3595739" cy="724723"/>
            <a:chOff x="1265" y="1801"/>
            <a:chExt cx="3096" cy="676"/>
          </a:xfrm>
        </p:grpSpPr>
        <p:grpSp>
          <p:nvGrpSpPr>
            <p:cNvPr id="66" name="Group 34"/>
            <p:cNvGrpSpPr>
              <a:grpSpLocks/>
            </p:cNvGrpSpPr>
            <p:nvPr/>
          </p:nvGrpSpPr>
          <p:grpSpPr bwMode="auto">
            <a:xfrm>
              <a:off x="1719" y="1801"/>
              <a:ext cx="2642" cy="287"/>
              <a:chOff x="1719" y="1801"/>
              <a:chExt cx="2642" cy="287"/>
            </a:xfrm>
          </p:grpSpPr>
          <p:sp>
            <p:nvSpPr>
              <p:cNvPr id="68" name="Line 18"/>
              <p:cNvSpPr>
                <a:spLocks noChangeShapeType="1"/>
              </p:cNvSpPr>
              <p:nvPr/>
            </p:nvSpPr>
            <p:spPr bwMode="auto">
              <a:xfrm rot="-5400000">
                <a:off x="3040" y="740"/>
                <a:ext cx="0" cy="264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Text Box 19"/>
              <p:cNvSpPr txBox="1">
                <a:spLocks noChangeArrowheads="1"/>
              </p:cNvSpPr>
              <p:nvPr/>
            </p:nvSpPr>
            <p:spPr bwMode="auto">
              <a:xfrm>
                <a:off x="2310" y="1801"/>
                <a:ext cx="1553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微软雅黑" pitchFamily="34" charset="-122"/>
                    <a:ea typeface="微软雅黑" pitchFamily="34" charset="-122"/>
                  </a:rPr>
                  <a:t>INVITE: </a:t>
                </a: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地址，选项</a:t>
                </a:r>
              </a:p>
            </p:txBody>
          </p:sp>
        </p:grp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1265" y="1989"/>
              <a:ext cx="4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建立</a:t>
              </a:r>
            </a:p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会话</a:t>
              </a:r>
            </a:p>
          </p:txBody>
        </p:sp>
      </p:grpSp>
      <p:grpSp>
        <p:nvGrpSpPr>
          <p:cNvPr id="70" name="Group 41"/>
          <p:cNvGrpSpPr>
            <a:grpSpLocks/>
          </p:cNvGrpSpPr>
          <p:nvPr/>
        </p:nvGrpSpPr>
        <p:grpSpPr bwMode="auto">
          <a:xfrm>
            <a:off x="3088013" y="3513878"/>
            <a:ext cx="3595739" cy="530678"/>
            <a:chOff x="1265" y="3389"/>
            <a:chExt cx="3096" cy="495"/>
          </a:xfrm>
        </p:grpSpPr>
        <p:grpSp>
          <p:nvGrpSpPr>
            <p:cNvPr id="71" name="Group 37"/>
            <p:cNvGrpSpPr>
              <a:grpSpLocks/>
            </p:cNvGrpSpPr>
            <p:nvPr/>
          </p:nvGrpSpPr>
          <p:grpSpPr bwMode="auto">
            <a:xfrm>
              <a:off x="1719" y="3389"/>
              <a:ext cx="2642" cy="287"/>
              <a:chOff x="1719" y="3389"/>
              <a:chExt cx="2642" cy="287"/>
            </a:xfrm>
          </p:grpSpPr>
          <p:sp>
            <p:nvSpPr>
              <p:cNvPr id="73" name="Line 26"/>
              <p:cNvSpPr>
                <a:spLocks noChangeShapeType="1"/>
              </p:cNvSpPr>
              <p:nvPr/>
            </p:nvSpPr>
            <p:spPr bwMode="auto">
              <a:xfrm rot="-5400000">
                <a:off x="3040" y="2312"/>
                <a:ext cx="0" cy="264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Text Box 27"/>
              <p:cNvSpPr txBox="1">
                <a:spLocks noChangeArrowheads="1"/>
              </p:cNvSpPr>
              <p:nvPr/>
            </p:nvSpPr>
            <p:spPr bwMode="auto">
              <a:xfrm>
                <a:off x="2835" y="3389"/>
                <a:ext cx="450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微软雅黑" pitchFamily="34" charset="-122"/>
                    <a:ea typeface="微软雅黑" pitchFamily="34" charset="-122"/>
                  </a:rPr>
                  <a:t>BYE</a:t>
                </a:r>
              </a:p>
            </p:txBody>
          </p:sp>
        </p:grpSp>
        <p:sp>
          <p:nvSpPr>
            <p:cNvPr id="72" name="Text Box 29"/>
            <p:cNvSpPr txBox="1">
              <a:spLocks noChangeArrowheads="1"/>
            </p:cNvSpPr>
            <p:nvPr/>
          </p:nvSpPr>
          <p:spPr bwMode="auto">
            <a:xfrm>
              <a:off x="1265" y="3396"/>
              <a:ext cx="4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终止</a:t>
              </a:r>
            </a:p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会话</a:t>
              </a:r>
            </a:p>
          </p:txBody>
        </p:sp>
      </p:grpSp>
      <p:grpSp>
        <p:nvGrpSpPr>
          <p:cNvPr id="75" name="Group 40"/>
          <p:cNvGrpSpPr>
            <a:grpSpLocks/>
          </p:cNvGrpSpPr>
          <p:nvPr/>
        </p:nvGrpSpPr>
        <p:grpSpPr bwMode="auto">
          <a:xfrm>
            <a:off x="3088013" y="2933882"/>
            <a:ext cx="3595739" cy="582137"/>
            <a:chOff x="1265" y="2848"/>
            <a:chExt cx="3096" cy="543"/>
          </a:xfrm>
        </p:grpSpPr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1719" y="2848"/>
              <a:ext cx="2642" cy="543"/>
              <a:chOff x="1719" y="2848"/>
              <a:chExt cx="2642" cy="543"/>
            </a:xfrm>
          </p:grpSpPr>
          <p:sp>
            <p:nvSpPr>
              <p:cNvPr id="78" name="AutoShape 24"/>
              <p:cNvSpPr>
                <a:spLocks noChangeArrowheads="1"/>
              </p:cNvSpPr>
              <p:nvPr/>
            </p:nvSpPr>
            <p:spPr bwMode="auto">
              <a:xfrm>
                <a:off x="1719" y="2848"/>
                <a:ext cx="2642" cy="543"/>
              </a:xfrm>
              <a:prstGeom prst="leftRightArrow">
                <a:avLst>
                  <a:gd name="adj1" fmla="val 61769"/>
                  <a:gd name="adj2" fmla="val 7113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Text Box 25"/>
              <p:cNvSpPr txBox="1">
                <a:spLocks noChangeArrowheads="1"/>
              </p:cNvSpPr>
              <p:nvPr/>
            </p:nvSpPr>
            <p:spPr bwMode="auto">
              <a:xfrm>
                <a:off x="2704" y="2976"/>
                <a:ext cx="77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电话交谈</a:t>
                </a:r>
              </a:p>
            </p:txBody>
          </p:sp>
        </p:grpSp>
        <p:sp>
          <p:nvSpPr>
            <p:cNvPr id="77" name="Text Box 30"/>
            <p:cNvSpPr txBox="1">
              <a:spLocks noChangeArrowheads="1"/>
            </p:cNvSpPr>
            <p:nvPr/>
          </p:nvSpPr>
          <p:spPr bwMode="auto">
            <a:xfrm>
              <a:off x="1265" y="2999"/>
              <a:ext cx="46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通信</a:t>
              </a:r>
            </a:p>
          </p:txBody>
        </p:sp>
      </p:grp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3606004" y="397272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674461" y="397272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6084651" y="1241599"/>
            <a:ext cx="868603" cy="699714"/>
            <a:chOff x="7388261" y="2155309"/>
            <a:chExt cx="868603" cy="699714"/>
          </a:xfrm>
        </p:grpSpPr>
        <p:sp>
          <p:nvSpPr>
            <p:cNvPr id="83" name="Freeform 98"/>
            <p:cNvSpPr>
              <a:spLocks/>
            </p:cNvSpPr>
            <p:nvPr/>
          </p:nvSpPr>
          <p:spPr bwMode="auto">
            <a:xfrm>
              <a:off x="7637263" y="2553650"/>
              <a:ext cx="108399" cy="119303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4" name="Picture 200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270" y="2298428"/>
              <a:ext cx="556594" cy="55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 Box 97"/>
            <p:cNvSpPr txBox="1">
              <a:spLocks noChangeArrowheads="1"/>
            </p:cNvSpPr>
            <p:nvPr/>
          </p:nvSpPr>
          <p:spPr bwMode="auto">
            <a:xfrm rot="20287477">
              <a:off x="7388261" y="2155309"/>
              <a:ext cx="42191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32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4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84429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一种跟踪用户的机制，可以找出被叫方使用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地址。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为了实现跟踪，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登记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概念。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一些服务器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作为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登记器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registrar)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都有一个相关联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登记器。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61753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59456" y="584319"/>
            <a:ext cx="3825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登记器的用途：跟踪被叫方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12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1898" y="1008810"/>
            <a:ext cx="8129014" cy="308140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61640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59456" y="583196"/>
            <a:ext cx="3825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登记器的用途：跟踪被叫方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226634" y="123721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主叫方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330435" y="123721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被叫方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76972" y="1818256"/>
            <a:ext cx="0" cy="21757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Group 144"/>
          <p:cNvGrpSpPr>
            <a:grpSpLocks/>
          </p:cNvGrpSpPr>
          <p:nvPr/>
        </p:nvGrpSpPr>
        <p:grpSpPr bwMode="auto">
          <a:xfrm>
            <a:off x="2576972" y="1756173"/>
            <a:ext cx="1017026" cy="276559"/>
            <a:chOff x="793" y="1822"/>
            <a:chExt cx="998" cy="294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 rot="-5400000">
              <a:off x="1292" y="1570"/>
              <a:ext cx="0" cy="99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964" y="1822"/>
              <a:ext cx="699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INVITE</a:t>
              </a:r>
            </a:p>
          </p:txBody>
        </p:sp>
      </p:grpSp>
      <p:grpSp>
        <p:nvGrpSpPr>
          <p:cNvPr id="21" name="Group 145"/>
          <p:cNvGrpSpPr>
            <a:grpSpLocks/>
          </p:cNvGrpSpPr>
          <p:nvPr/>
        </p:nvGrpSpPr>
        <p:grpSpPr bwMode="auto">
          <a:xfrm>
            <a:off x="3595017" y="1773105"/>
            <a:ext cx="1340071" cy="276559"/>
            <a:chOff x="1792" y="1840"/>
            <a:chExt cx="1315" cy="294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 rot="-5400000">
              <a:off x="2450" y="1456"/>
              <a:ext cx="0" cy="1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265" y="1840"/>
              <a:ext cx="48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查找</a:t>
              </a:r>
            </a:p>
          </p:txBody>
        </p:sp>
      </p:grpSp>
      <p:grpSp>
        <p:nvGrpSpPr>
          <p:cNvPr id="24" name="Group 146"/>
          <p:cNvGrpSpPr>
            <a:grpSpLocks/>
          </p:cNvGrpSpPr>
          <p:nvPr/>
        </p:nvGrpSpPr>
        <p:grpSpPr bwMode="auto">
          <a:xfrm>
            <a:off x="3593998" y="1991343"/>
            <a:ext cx="1340070" cy="276559"/>
            <a:chOff x="1791" y="2072"/>
            <a:chExt cx="1315" cy="294"/>
          </a:xfrm>
        </p:grpSpPr>
        <p:sp>
          <p:nvSpPr>
            <p:cNvPr id="25" name="Line 20"/>
            <p:cNvSpPr>
              <a:spLocks noChangeShapeType="1"/>
            </p:cNvSpPr>
            <p:nvPr/>
          </p:nvSpPr>
          <p:spPr bwMode="auto">
            <a:xfrm rot="5400000" flipH="1">
              <a:off x="2449" y="1659"/>
              <a:ext cx="0" cy="1315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283" y="2072"/>
              <a:ext cx="48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回答</a:t>
              </a:r>
            </a:p>
          </p:txBody>
        </p:sp>
      </p:grpSp>
      <p:grpSp>
        <p:nvGrpSpPr>
          <p:cNvPr id="27" name="Group 152"/>
          <p:cNvGrpSpPr>
            <a:grpSpLocks/>
          </p:cNvGrpSpPr>
          <p:nvPr/>
        </p:nvGrpSpPr>
        <p:grpSpPr bwMode="auto">
          <a:xfrm>
            <a:off x="2576972" y="3183176"/>
            <a:ext cx="4113963" cy="383796"/>
            <a:chOff x="793" y="3339"/>
            <a:chExt cx="4037" cy="408"/>
          </a:xfrm>
        </p:grpSpPr>
        <p:sp>
          <p:nvSpPr>
            <p:cNvPr id="28" name="AutoShape 22"/>
            <p:cNvSpPr>
              <a:spLocks noChangeArrowheads="1"/>
            </p:cNvSpPr>
            <p:nvPr/>
          </p:nvSpPr>
          <p:spPr bwMode="auto">
            <a:xfrm>
              <a:off x="793" y="3339"/>
              <a:ext cx="4037" cy="408"/>
            </a:xfrm>
            <a:prstGeom prst="leftRightArrow">
              <a:avLst>
                <a:gd name="adj1" fmla="val 61769"/>
                <a:gd name="adj2" fmla="val 1446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2447" y="3402"/>
              <a:ext cx="78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电话交谈</a:t>
              </a:r>
            </a:p>
          </p:txBody>
        </p:sp>
      </p:grp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607543" y="3823775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721508" y="3823775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81" name="Text Box 77"/>
          <p:cNvSpPr txBox="1">
            <a:spLocks noChangeArrowheads="1"/>
          </p:cNvSpPr>
          <p:nvPr/>
        </p:nvSpPr>
        <p:spPr bwMode="auto">
          <a:xfrm>
            <a:off x="3138180" y="1013602"/>
            <a:ext cx="883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代理</a:t>
            </a:r>
          </a:p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82" name="Text Box 78"/>
          <p:cNvSpPr txBox="1">
            <a:spLocks noChangeArrowheads="1"/>
          </p:cNvSpPr>
          <p:nvPr/>
        </p:nvSpPr>
        <p:spPr bwMode="auto">
          <a:xfrm>
            <a:off x="4409144" y="1244114"/>
            <a:ext cx="1063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1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登记器</a:t>
            </a:r>
          </a:p>
        </p:txBody>
      </p:sp>
      <p:sp>
        <p:nvSpPr>
          <p:cNvPr id="132" name="Line 128"/>
          <p:cNvSpPr>
            <a:spLocks noChangeShapeType="1"/>
          </p:cNvSpPr>
          <p:nvPr/>
        </p:nvSpPr>
        <p:spPr bwMode="auto">
          <a:xfrm>
            <a:off x="3593998" y="1860587"/>
            <a:ext cx="1528" cy="13225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>
            <a:off x="4935087" y="1860587"/>
            <a:ext cx="0" cy="5117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4" name="Group 147"/>
          <p:cNvGrpSpPr>
            <a:grpSpLocks/>
          </p:cNvGrpSpPr>
          <p:nvPr/>
        </p:nvGrpSpPr>
        <p:grpSpPr bwMode="auto">
          <a:xfrm>
            <a:off x="3593999" y="2320580"/>
            <a:ext cx="3096937" cy="276559"/>
            <a:chOff x="1791" y="2422"/>
            <a:chExt cx="3039" cy="294"/>
          </a:xfrm>
        </p:grpSpPr>
        <p:sp>
          <p:nvSpPr>
            <p:cNvPr id="135" name="Line 130"/>
            <p:cNvSpPr>
              <a:spLocks noChangeShapeType="1"/>
            </p:cNvSpPr>
            <p:nvPr/>
          </p:nvSpPr>
          <p:spPr bwMode="auto">
            <a:xfrm rot="-5400000">
              <a:off x="3311" y="1139"/>
              <a:ext cx="0" cy="303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406" y="2422"/>
              <a:ext cx="699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INVITE</a:t>
              </a:r>
            </a:p>
          </p:txBody>
        </p:sp>
      </p:grpSp>
      <p:grpSp>
        <p:nvGrpSpPr>
          <p:cNvPr id="137" name="Group 148"/>
          <p:cNvGrpSpPr>
            <a:grpSpLocks/>
          </p:cNvGrpSpPr>
          <p:nvPr/>
        </p:nvGrpSpPr>
        <p:grpSpPr bwMode="auto">
          <a:xfrm>
            <a:off x="3593999" y="2526588"/>
            <a:ext cx="3096937" cy="276559"/>
            <a:chOff x="1791" y="2641"/>
            <a:chExt cx="3039" cy="294"/>
          </a:xfrm>
        </p:grpSpPr>
        <p:sp>
          <p:nvSpPr>
            <p:cNvPr id="138" name="Line 132"/>
            <p:cNvSpPr>
              <a:spLocks noChangeShapeType="1"/>
            </p:cNvSpPr>
            <p:nvPr/>
          </p:nvSpPr>
          <p:spPr bwMode="auto">
            <a:xfrm rot="5400000" flipH="1">
              <a:off x="3311" y="1365"/>
              <a:ext cx="0" cy="3039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 Box 133"/>
            <p:cNvSpPr txBox="1">
              <a:spLocks noChangeArrowheads="1"/>
            </p:cNvSpPr>
            <p:nvPr/>
          </p:nvSpPr>
          <p:spPr bwMode="auto">
            <a:xfrm>
              <a:off x="2565" y="2641"/>
              <a:ext cx="41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OK</a:t>
              </a:r>
            </a:p>
          </p:txBody>
        </p:sp>
      </p:grpSp>
      <p:grpSp>
        <p:nvGrpSpPr>
          <p:cNvPr id="140" name="Group 149"/>
          <p:cNvGrpSpPr>
            <a:grpSpLocks/>
          </p:cNvGrpSpPr>
          <p:nvPr/>
        </p:nvGrpSpPr>
        <p:grpSpPr bwMode="auto">
          <a:xfrm>
            <a:off x="2576972" y="2552926"/>
            <a:ext cx="1017026" cy="276559"/>
            <a:chOff x="793" y="2669"/>
            <a:chExt cx="998" cy="294"/>
          </a:xfrm>
        </p:grpSpPr>
        <p:sp>
          <p:nvSpPr>
            <p:cNvPr id="141" name="Line 134"/>
            <p:cNvSpPr>
              <a:spLocks noChangeShapeType="1"/>
            </p:cNvSpPr>
            <p:nvPr/>
          </p:nvSpPr>
          <p:spPr bwMode="auto">
            <a:xfrm rot="5400000" flipH="1">
              <a:off x="1292" y="2432"/>
              <a:ext cx="0" cy="998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 Box 135"/>
            <p:cNvSpPr txBox="1">
              <a:spLocks noChangeArrowheads="1"/>
            </p:cNvSpPr>
            <p:nvPr/>
          </p:nvSpPr>
          <p:spPr bwMode="auto">
            <a:xfrm>
              <a:off x="1156" y="2669"/>
              <a:ext cx="41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OK</a:t>
              </a:r>
            </a:p>
          </p:txBody>
        </p:sp>
      </p:grpSp>
      <p:grpSp>
        <p:nvGrpSpPr>
          <p:cNvPr id="143" name="Group 150"/>
          <p:cNvGrpSpPr>
            <a:grpSpLocks/>
          </p:cNvGrpSpPr>
          <p:nvPr/>
        </p:nvGrpSpPr>
        <p:grpSpPr bwMode="auto">
          <a:xfrm>
            <a:off x="2576972" y="2748589"/>
            <a:ext cx="1017026" cy="276559"/>
            <a:chOff x="793" y="2877"/>
            <a:chExt cx="998" cy="294"/>
          </a:xfrm>
        </p:grpSpPr>
        <p:sp>
          <p:nvSpPr>
            <p:cNvPr id="144" name="Line 136"/>
            <p:cNvSpPr>
              <a:spLocks noChangeShapeType="1"/>
            </p:cNvSpPr>
            <p:nvPr/>
          </p:nvSpPr>
          <p:spPr bwMode="auto">
            <a:xfrm rot="-5400000">
              <a:off x="1292" y="2613"/>
              <a:ext cx="0" cy="99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 Box 137"/>
            <p:cNvSpPr txBox="1">
              <a:spLocks noChangeArrowheads="1"/>
            </p:cNvSpPr>
            <p:nvPr/>
          </p:nvSpPr>
          <p:spPr bwMode="auto">
            <a:xfrm>
              <a:off x="1114" y="2877"/>
              <a:ext cx="50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ACK</a:t>
              </a:r>
            </a:p>
          </p:txBody>
        </p:sp>
      </p:grpSp>
      <p:grpSp>
        <p:nvGrpSpPr>
          <p:cNvPr id="146" name="Group 151"/>
          <p:cNvGrpSpPr>
            <a:grpSpLocks/>
          </p:cNvGrpSpPr>
          <p:nvPr/>
        </p:nvGrpSpPr>
        <p:grpSpPr bwMode="auto">
          <a:xfrm>
            <a:off x="3595017" y="2777748"/>
            <a:ext cx="3095918" cy="276559"/>
            <a:chOff x="1792" y="2908"/>
            <a:chExt cx="3038" cy="294"/>
          </a:xfrm>
        </p:grpSpPr>
        <p:sp>
          <p:nvSpPr>
            <p:cNvPr id="147" name="Line 24"/>
            <p:cNvSpPr>
              <a:spLocks noChangeShapeType="1"/>
            </p:cNvSpPr>
            <p:nvPr/>
          </p:nvSpPr>
          <p:spPr bwMode="auto">
            <a:xfrm rot="-5400000">
              <a:off x="3311" y="1638"/>
              <a:ext cx="0" cy="30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Text Box 138"/>
            <p:cNvSpPr txBox="1">
              <a:spLocks noChangeArrowheads="1"/>
            </p:cNvSpPr>
            <p:nvPr/>
          </p:nvSpPr>
          <p:spPr bwMode="auto">
            <a:xfrm>
              <a:off x="2524" y="2908"/>
              <a:ext cx="50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ACK</a:t>
              </a:r>
            </a:p>
          </p:txBody>
        </p:sp>
      </p:grpSp>
      <p:grpSp>
        <p:nvGrpSpPr>
          <p:cNvPr id="149" name="Group 153"/>
          <p:cNvGrpSpPr>
            <a:grpSpLocks/>
          </p:cNvGrpSpPr>
          <p:nvPr/>
        </p:nvGrpSpPr>
        <p:grpSpPr bwMode="auto">
          <a:xfrm>
            <a:off x="2576972" y="3553799"/>
            <a:ext cx="4112945" cy="276558"/>
            <a:chOff x="793" y="3733"/>
            <a:chExt cx="4036" cy="294"/>
          </a:xfrm>
        </p:grpSpPr>
        <p:sp>
          <p:nvSpPr>
            <p:cNvPr id="150" name="Text Box 25"/>
            <p:cNvSpPr txBox="1">
              <a:spLocks noChangeArrowheads="1"/>
            </p:cNvSpPr>
            <p:nvPr/>
          </p:nvSpPr>
          <p:spPr bwMode="auto">
            <a:xfrm>
              <a:off x="2562" y="3733"/>
              <a:ext cx="46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BYE</a:t>
              </a:r>
            </a:p>
          </p:txBody>
        </p:sp>
        <p:sp>
          <p:nvSpPr>
            <p:cNvPr id="151" name="Line 139"/>
            <p:cNvSpPr>
              <a:spLocks noChangeShapeType="1"/>
            </p:cNvSpPr>
            <p:nvPr/>
          </p:nvSpPr>
          <p:spPr bwMode="auto">
            <a:xfrm rot="-5400000">
              <a:off x="2811" y="1956"/>
              <a:ext cx="0" cy="40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2" name="Line 140"/>
          <p:cNvSpPr>
            <a:spLocks noChangeShapeType="1"/>
          </p:cNvSpPr>
          <p:nvPr/>
        </p:nvSpPr>
        <p:spPr bwMode="auto">
          <a:xfrm>
            <a:off x="6690935" y="1818256"/>
            <a:ext cx="0" cy="21757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 Box 141"/>
          <p:cNvSpPr txBox="1">
            <a:spLocks noChangeArrowheads="1"/>
          </p:cNvSpPr>
          <p:nvPr/>
        </p:nvSpPr>
        <p:spPr bwMode="auto">
          <a:xfrm>
            <a:off x="4935087" y="213585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54" name="Text Box 142"/>
          <p:cNvSpPr txBox="1">
            <a:spLocks noChangeArrowheads="1"/>
          </p:cNvSpPr>
          <p:nvPr/>
        </p:nvSpPr>
        <p:spPr bwMode="auto">
          <a:xfrm>
            <a:off x="3593998" y="301197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i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2" y="1500641"/>
            <a:ext cx="268272" cy="375582"/>
          </a:xfrm>
          <a:prstGeom prst="rect">
            <a:avLst/>
          </a:prstGeom>
        </p:spPr>
      </p:pic>
      <p:grpSp>
        <p:nvGrpSpPr>
          <p:cNvPr id="157" name="组合 156"/>
          <p:cNvGrpSpPr/>
          <p:nvPr/>
        </p:nvGrpSpPr>
        <p:grpSpPr>
          <a:xfrm>
            <a:off x="2182868" y="1416542"/>
            <a:ext cx="591447" cy="472535"/>
            <a:chOff x="1793360" y="2043569"/>
            <a:chExt cx="591447" cy="472535"/>
          </a:xfrm>
        </p:grpSpPr>
        <p:sp>
          <p:nvSpPr>
            <p:cNvPr id="158" name="Freeform 98"/>
            <p:cNvSpPr>
              <a:spLocks/>
            </p:cNvSpPr>
            <p:nvPr/>
          </p:nvSpPr>
          <p:spPr bwMode="auto">
            <a:xfrm>
              <a:off x="1970328" y="231450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476" y="2143772"/>
              <a:ext cx="372331" cy="3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Text Box 97"/>
            <p:cNvSpPr txBox="1">
              <a:spLocks noChangeArrowheads="1"/>
            </p:cNvSpPr>
            <p:nvPr/>
          </p:nvSpPr>
          <p:spPr bwMode="auto">
            <a:xfrm rot="20287477">
              <a:off x="1793360" y="2043569"/>
              <a:ext cx="3642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285435" y="1418546"/>
            <a:ext cx="591447" cy="472535"/>
            <a:chOff x="1793360" y="2043569"/>
            <a:chExt cx="591447" cy="472535"/>
          </a:xfrm>
        </p:grpSpPr>
        <p:sp>
          <p:nvSpPr>
            <p:cNvPr id="162" name="Freeform 98"/>
            <p:cNvSpPr>
              <a:spLocks/>
            </p:cNvSpPr>
            <p:nvPr/>
          </p:nvSpPr>
          <p:spPr bwMode="auto">
            <a:xfrm>
              <a:off x="1970328" y="2314502"/>
              <a:ext cx="72513" cy="79807"/>
            </a:xfrm>
            <a:custGeom>
              <a:avLst/>
              <a:gdLst>
                <a:gd name="T0" fmla="*/ 9 w 69"/>
                <a:gd name="T1" fmla="*/ 0 h 78"/>
                <a:gd name="T2" fmla="*/ 0 w 69"/>
                <a:gd name="T3" fmla="*/ 30 h 78"/>
                <a:gd name="T4" fmla="*/ 23 w 69"/>
                <a:gd name="T5" fmla="*/ 68 h 78"/>
                <a:gd name="T6" fmla="*/ 69 w 69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9" y="0"/>
                  </a:moveTo>
                  <a:cubicBezTo>
                    <a:pt x="5" y="11"/>
                    <a:pt x="7" y="20"/>
                    <a:pt x="0" y="30"/>
                  </a:cubicBezTo>
                  <a:cubicBezTo>
                    <a:pt x="0" y="44"/>
                    <a:pt x="12" y="60"/>
                    <a:pt x="23" y="68"/>
                  </a:cubicBezTo>
                  <a:cubicBezTo>
                    <a:pt x="34" y="76"/>
                    <a:pt x="60" y="76"/>
                    <a:pt x="69" y="7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3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476" y="2143772"/>
              <a:ext cx="372331" cy="3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Text Box 97"/>
            <p:cNvSpPr txBox="1">
              <a:spLocks noChangeArrowheads="1"/>
            </p:cNvSpPr>
            <p:nvPr/>
          </p:nvSpPr>
          <p:spPr bwMode="auto">
            <a:xfrm rot="20287477">
              <a:off x="1793360" y="2043569"/>
              <a:ext cx="3642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Webdings" pitchFamily="18" charset="2"/>
                </a:rPr>
                <a:t></a:t>
              </a:r>
              <a:r>
                <a:rPr kumimoji="1" lang="en-US" altLang="zh-CN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pic>
        <p:nvPicPr>
          <p:cNvPr id="165" name="图片 1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08" y="1516745"/>
            <a:ext cx="268272" cy="3755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8241" y="4096095"/>
            <a:ext cx="688848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如果被叫没有在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登记器登记，该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器就发回重定向报文，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指示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服务器向另一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SIP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器重新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，直到找到被叫为止。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85234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会话描述协议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SDP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(Session Description Protocol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的配套协议。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在电话会议的情况下特别重要，因为电话会议的参加者是动态地加入和退出。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详细指明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了媒体编码、协议的端口号以及多播地址。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SDP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互联网建议标准。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6" y="62094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371405" y="587737"/>
            <a:ext cx="24032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会话描述协议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SDP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20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639730" y="112854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648619" y="1223474"/>
            <a:ext cx="16276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spc="-11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000" b="1" spc="-1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“尽最大努力交付”的服务</a:t>
            </a:r>
            <a:endParaRPr lang="zh-CN" altLang="fr-FR" sz="2000" b="1" spc="-11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29135" y="2963679"/>
            <a:ext cx="5948808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338846"/>
            <a:ext cx="5948808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629135" y="1128542"/>
            <a:ext cx="5948808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629135" y="1734967"/>
            <a:ext cx="5948808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37198" y="715904"/>
            <a:ext cx="0" cy="3057968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700572" y="874542"/>
            <a:ext cx="581641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8.4.1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互联网提供服务质量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调度和管制机制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8.4.3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与资源预留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8.4.4 			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9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5145" y="1000840"/>
            <a:ext cx="8053712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互联网平等对待所有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分组。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但不同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服务要求提供不同的服务质量 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45144" y="612119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00626" y="569848"/>
            <a:ext cx="5142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8.4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“尽最大努力交付”的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3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030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81920" y="584836"/>
            <a:ext cx="4188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使互联网提供服务质量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11896" y="1035476"/>
            <a:ext cx="8129015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服务质量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(Quality of Service)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质量可用若干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基本性能指标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来描述，包括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：可用性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、差错率、响应时间、吞吐量、分组丢失率、连接建立时间、故障检测和改正时间等。</a:t>
            </a:r>
          </a:p>
          <a:p>
            <a:pPr marL="285750" indent="-28575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服务提供者可向其用户保证某一种等级的服务质量。 </a:t>
            </a:r>
          </a:p>
        </p:txBody>
      </p:sp>
      <p:sp>
        <p:nvSpPr>
          <p:cNvPr id="2" name="矩形 1"/>
          <p:cNvSpPr/>
          <p:nvPr/>
        </p:nvSpPr>
        <p:spPr>
          <a:xfrm>
            <a:off x="783772" y="1609528"/>
            <a:ext cx="7794171" cy="913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  <a:buClr>
                <a:srgbClr val="0070C0"/>
              </a:buClr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能的总效果，此效果决定了一个用户对服务的满意程度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Clr>
                <a:srgbClr val="0070C0"/>
              </a:buClr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理解：有服务质量的服务就是能够满足用户的应用需求的服务。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87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圆角矩形 112"/>
          <p:cNvSpPr/>
          <p:nvPr/>
        </p:nvSpPr>
        <p:spPr>
          <a:xfrm>
            <a:off x="512573" y="1007699"/>
            <a:ext cx="8125916" cy="355559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904731" y="1092207"/>
            <a:ext cx="5291607" cy="449638"/>
            <a:chOff x="201" y="458"/>
            <a:chExt cx="5323" cy="49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960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1296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632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968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304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2640" y="480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01" y="458"/>
              <a:ext cx="7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分组发出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788" y="663"/>
              <a:ext cx="20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 1      2      3      4      5      6</a:t>
              </a:r>
              <a:endParaRPr kumimoji="1" lang="en-US" altLang="zh-CN" sz="11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280" y="525"/>
              <a:ext cx="24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5" y="672"/>
              <a:ext cx="5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Group 103"/>
          <p:cNvGrpSpPr>
            <a:grpSpLocks/>
          </p:cNvGrpSpPr>
          <p:nvPr/>
        </p:nvGrpSpPr>
        <p:grpSpPr bwMode="auto">
          <a:xfrm>
            <a:off x="1916661" y="1502389"/>
            <a:ext cx="5136527" cy="2529914"/>
            <a:chOff x="213" y="905"/>
            <a:chExt cx="5167" cy="2757"/>
          </a:xfrm>
        </p:grpSpPr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213" y="905"/>
              <a:ext cx="8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到达分组数</a:t>
              </a:r>
            </a:p>
          </p:txBody>
        </p:sp>
        <p:grpSp>
          <p:nvGrpSpPr>
            <p:cNvPr id="17" name="Group 102"/>
            <p:cNvGrpSpPr>
              <a:grpSpLocks/>
            </p:cNvGrpSpPr>
            <p:nvPr/>
          </p:nvGrpSpPr>
          <p:grpSpPr bwMode="auto">
            <a:xfrm>
              <a:off x="351" y="1104"/>
              <a:ext cx="321" cy="2256"/>
              <a:chOff x="351" y="1104"/>
              <a:chExt cx="321" cy="2256"/>
            </a:xfrm>
          </p:grpSpPr>
          <p:sp>
            <p:nvSpPr>
              <p:cNvPr id="37" name="Line 25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0" cy="2256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 type="triangl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 rot="5400000" flipV="1">
                <a:off x="624" y="297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 rot="5400000" flipV="1">
                <a:off x="624" y="2640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 rot="5400000" flipV="1">
                <a:off x="624" y="230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 rot="5400000" flipV="1">
                <a:off x="624" y="1968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 rot="5400000" flipV="1">
                <a:off x="624" y="163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 rot="5400000" flipV="1">
                <a:off x="624" y="129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35"/>
              <p:cNvSpPr txBox="1">
                <a:spLocks noChangeArrowheads="1"/>
              </p:cNvSpPr>
              <p:nvPr/>
            </p:nvSpPr>
            <p:spPr bwMode="auto">
              <a:xfrm>
                <a:off x="351" y="1120"/>
                <a:ext cx="273" cy="2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6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5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4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  <a:p>
                <a:pPr>
                  <a:lnSpc>
                    <a:spcPts val="2400"/>
                  </a:lnSpc>
                </a:pP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</p:grpSp>
        <p:grpSp>
          <p:nvGrpSpPr>
            <p:cNvPr id="18" name="Group 101"/>
            <p:cNvGrpSpPr>
              <a:grpSpLocks/>
            </p:cNvGrpSpPr>
            <p:nvPr/>
          </p:nvGrpSpPr>
          <p:grpSpPr bwMode="auto">
            <a:xfrm>
              <a:off x="624" y="3213"/>
              <a:ext cx="4756" cy="449"/>
              <a:chOff x="624" y="3213"/>
              <a:chExt cx="4756" cy="449"/>
            </a:xfrm>
          </p:grpSpPr>
          <p:sp>
            <p:nvSpPr>
              <p:cNvPr id="19" name="Text Box 84"/>
              <p:cNvSpPr txBox="1">
                <a:spLocks noChangeArrowheads="1"/>
              </p:cNvSpPr>
              <p:nvPr/>
            </p:nvSpPr>
            <p:spPr bwMode="auto">
              <a:xfrm>
                <a:off x="835" y="3377"/>
                <a:ext cx="2008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1      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2      3      4      5      6</a:t>
                </a:r>
                <a:endParaRPr kumimoji="1" lang="en-US" altLang="zh-CN" sz="11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36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4512" cy="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Line 37"/>
              <p:cNvSpPr>
                <a:spLocks noChangeShapeType="1"/>
              </p:cNvSpPr>
              <p:nvPr/>
            </p:nvSpPr>
            <p:spPr bwMode="auto">
              <a:xfrm rot="10800000" flipV="1">
                <a:off x="96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38"/>
              <p:cNvSpPr>
                <a:spLocks noChangeShapeType="1"/>
              </p:cNvSpPr>
              <p:nvPr/>
            </p:nvSpPr>
            <p:spPr bwMode="auto">
              <a:xfrm rot="10800000" flipV="1">
                <a:off x="129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 rot="10800000" flipV="1">
                <a:off x="163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 rot="10800000" flipV="1">
                <a:off x="1968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Line 41"/>
              <p:cNvSpPr>
                <a:spLocks noChangeShapeType="1"/>
              </p:cNvSpPr>
              <p:nvPr/>
            </p:nvSpPr>
            <p:spPr bwMode="auto">
              <a:xfrm rot="10800000" flipV="1">
                <a:off x="230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Line 42"/>
              <p:cNvSpPr>
                <a:spLocks noChangeShapeType="1"/>
              </p:cNvSpPr>
              <p:nvPr/>
            </p:nvSpPr>
            <p:spPr bwMode="auto">
              <a:xfrm rot="10800000" flipV="1">
                <a:off x="264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Line 43"/>
              <p:cNvSpPr>
                <a:spLocks noChangeShapeType="1"/>
              </p:cNvSpPr>
              <p:nvPr/>
            </p:nvSpPr>
            <p:spPr bwMode="auto">
              <a:xfrm rot="10800000" flipV="1">
                <a:off x="297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Line 44"/>
              <p:cNvSpPr>
                <a:spLocks noChangeShapeType="1"/>
              </p:cNvSpPr>
              <p:nvPr/>
            </p:nvSpPr>
            <p:spPr bwMode="auto">
              <a:xfrm rot="10800000" flipV="1">
                <a:off x="331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 rot="10800000" flipV="1">
                <a:off x="3648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 rot="10800000" flipV="1">
                <a:off x="3984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 rot="10800000" flipV="1">
                <a:off x="4320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Line 48"/>
              <p:cNvSpPr>
                <a:spLocks noChangeShapeType="1"/>
              </p:cNvSpPr>
              <p:nvPr/>
            </p:nvSpPr>
            <p:spPr bwMode="auto">
              <a:xfrm rot="10800000" flipV="1">
                <a:off x="465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Line 49"/>
              <p:cNvSpPr>
                <a:spLocks noChangeShapeType="1"/>
              </p:cNvSpPr>
              <p:nvPr/>
            </p:nvSpPr>
            <p:spPr bwMode="auto">
              <a:xfrm rot="10800000" flipV="1">
                <a:off x="4992" y="331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 Box 50"/>
              <p:cNvSpPr txBox="1">
                <a:spLocks noChangeArrowheads="1"/>
              </p:cNvSpPr>
              <p:nvPr/>
            </p:nvSpPr>
            <p:spPr bwMode="auto">
              <a:xfrm>
                <a:off x="5136" y="3213"/>
                <a:ext cx="244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i="1">
                    <a:latin typeface="微软雅黑" pitchFamily="34" charset="-122"/>
                    <a:ea typeface="微软雅黑" pitchFamily="34" charset="-122"/>
                  </a:rPr>
                  <a:t>t</a:t>
                </a:r>
              </a:p>
            </p:txBody>
          </p:sp>
        </p:grpSp>
      </p:grpSp>
      <p:grpSp>
        <p:nvGrpSpPr>
          <p:cNvPr id="45" name="Group 107"/>
          <p:cNvGrpSpPr>
            <a:grpSpLocks/>
          </p:cNvGrpSpPr>
          <p:nvPr/>
        </p:nvGrpSpPr>
        <p:grpSpPr bwMode="auto">
          <a:xfrm>
            <a:off x="3582777" y="2857735"/>
            <a:ext cx="748560" cy="545075"/>
            <a:chOff x="1889" y="2382"/>
            <a:chExt cx="753" cy="594"/>
          </a:xfrm>
        </p:grpSpPr>
        <p:sp>
          <p:nvSpPr>
            <p:cNvPr id="46" name="Text Box 67"/>
            <p:cNvSpPr txBox="1">
              <a:spLocks noChangeArrowheads="1"/>
            </p:cNvSpPr>
            <p:nvPr/>
          </p:nvSpPr>
          <p:spPr bwMode="auto">
            <a:xfrm>
              <a:off x="1889" y="2382"/>
              <a:ext cx="75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缓存时间</a:t>
              </a:r>
            </a:p>
          </p:txBody>
        </p:sp>
        <p:sp>
          <p:nvSpPr>
            <p:cNvPr id="47" name="Line 68"/>
            <p:cNvSpPr>
              <a:spLocks noChangeShapeType="1"/>
            </p:cNvSpPr>
            <p:nvPr/>
          </p:nvSpPr>
          <p:spPr bwMode="auto">
            <a:xfrm>
              <a:off x="2304" y="2592"/>
              <a:ext cx="17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" name="Group 93"/>
            <p:cNvGrpSpPr>
              <a:grpSpLocks/>
            </p:cNvGrpSpPr>
            <p:nvPr/>
          </p:nvGrpSpPr>
          <p:grpSpPr bwMode="auto">
            <a:xfrm>
              <a:off x="2400" y="2772"/>
              <a:ext cx="160" cy="204"/>
              <a:chOff x="2400" y="2772"/>
              <a:chExt cx="160" cy="204"/>
            </a:xfrm>
          </p:grpSpPr>
          <p:sp>
            <p:nvSpPr>
              <p:cNvPr id="49" name="Line 58"/>
              <p:cNvSpPr>
                <a:spLocks noChangeShapeType="1"/>
              </p:cNvSpPr>
              <p:nvPr/>
            </p:nvSpPr>
            <p:spPr bwMode="auto">
              <a:xfrm>
                <a:off x="2556" y="2772"/>
                <a:ext cx="1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Line 59"/>
              <p:cNvSpPr>
                <a:spLocks noChangeShapeType="1"/>
              </p:cNvSpPr>
              <p:nvPr/>
            </p:nvSpPr>
            <p:spPr bwMode="auto">
              <a:xfrm>
                <a:off x="2402" y="2868"/>
                <a:ext cx="158" cy="1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2" name="Group 112"/>
          <p:cNvGrpSpPr>
            <a:grpSpLocks/>
          </p:cNvGrpSpPr>
          <p:nvPr/>
        </p:nvGrpSpPr>
        <p:grpSpPr bwMode="auto">
          <a:xfrm>
            <a:off x="4095478" y="1833654"/>
            <a:ext cx="3254691" cy="1939877"/>
            <a:chOff x="2394" y="1266"/>
            <a:chExt cx="3274" cy="2114"/>
          </a:xfrm>
        </p:grpSpPr>
        <p:sp>
          <p:nvSpPr>
            <p:cNvPr id="53" name="Line 70"/>
            <p:cNvSpPr>
              <a:spLocks noChangeShapeType="1"/>
            </p:cNvSpPr>
            <p:nvPr/>
          </p:nvSpPr>
          <p:spPr bwMode="auto">
            <a:xfrm flipV="1">
              <a:off x="3144" y="1266"/>
              <a:ext cx="1752" cy="175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3114" y="2976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Oval 72"/>
            <p:cNvSpPr>
              <a:spLocks noChangeArrowheads="1"/>
            </p:cNvSpPr>
            <p:nvPr/>
          </p:nvSpPr>
          <p:spPr bwMode="auto">
            <a:xfrm>
              <a:off x="4789" y="1305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3"/>
            <p:cNvSpPr>
              <a:spLocks noChangeArrowheads="1"/>
            </p:cNvSpPr>
            <p:nvPr/>
          </p:nvSpPr>
          <p:spPr bwMode="auto">
            <a:xfrm>
              <a:off x="4446" y="163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4"/>
            <p:cNvSpPr>
              <a:spLocks noChangeArrowheads="1"/>
            </p:cNvSpPr>
            <p:nvPr/>
          </p:nvSpPr>
          <p:spPr bwMode="auto">
            <a:xfrm>
              <a:off x="3450" y="2646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75"/>
            <p:cNvSpPr>
              <a:spLocks noChangeArrowheads="1"/>
            </p:cNvSpPr>
            <p:nvPr/>
          </p:nvSpPr>
          <p:spPr bwMode="auto">
            <a:xfrm>
              <a:off x="3780" y="2310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Oval 76"/>
            <p:cNvSpPr>
              <a:spLocks noChangeArrowheads="1"/>
            </p:cNvSpPr>
            <p:nvPr/>
          </p:nvSpPr>
          <p:spPr bwMode="auto">
            <a:xfrm>
              <a:off x="4104" y="1974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0" name="Group 111"/>
            <p:cNvGrpSpPr>
              <a:grpSpLocks/>
            </p:cNvGrpSpPr>
            <p:nvPr/>
          </p:nvGrpSpPr>
          <p:grpSpPr bwMode="auto">
            <a:xfrm>
              <a:off x="2394" y="3012"/>
              <a:ext cx="771" cy="368"/>
              <a:chOff x="2394" y="3012"/>
              <a:chExt cx="771" cy="368"/>
            </a:xfrm>
          </p:grpSpPr>
          <p:sp>
            <p:nvSpPr>
              <p:cNvPr id="63" name="Line 77"/>
              <p:cNvSpPr>
                <a:spLocks noChangeShapeType="1"/>
              </p:cNvSpPr>
              <p:nvPr/>
            </p:nvSpPr>
            <p:spPr bwMode="auto">
              <a:xfrm>
                <a:off x="3150" y="3012"/>
                <a:ext cx="0" cy="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4" name="Group 94"/>
              <p:cNvGrpSpPr>
                <a:grpSpLocks/>
              </p:cNvGrpSpPr>
              <p:nvPr/>
            </p:nvGrpSpPr>
            <p:grpSpPr bwMode="auto">
              <a:xfrm>
                <a:off x="2394" y="3113"/>
                <a:ext cx="771" cy="267"/>
                <a:chOff x="2394" y="3113"/>
                <a:chExt cx="771" cy="267"/>
              </a:xfrm>
            </p:grpSpPr>
            <p:sp>
              <p:nvSpPr>
                <p:cNvPr id="6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12" y="3113"/>
                  <a:ext cx="753" cy="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kumimoji="1" lang="zh-CN" altLang="en-US" sz="1100" b="1" dirty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缓存时间</a:t>
                  </a:r>
                </a:p>
              </p:txBody>
            </p:sp>
            <p:sp>
              <p:nvSpPr>
                <p:cNvPr id="66" name="Line 78"/>
                <p:cNvSpPr>
                  <a:spLocks noChangeShapeType="1"/>
                </p:cNvSpPr>
                <p:nvPr/>
              </p:nvSpPr>
              <p:spPr bwMode="auto">
                <a:xfrm>
                  <a:off x="2394" y="3117"/>
                  <a:ext cx="750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61" name="Text Box 81"/>
            <p:cNvSpPr txBox="1">
              <a:spLocks noChangeArrowheads="1"/>
            </p:cNvSpPr>
            <p:nvPr/>
          </p:nvSpPr>
          <p:spPr bwMode="auto">
            <a:xfrm>
              <a:off x="4286" y="2016"/>
              <a:ext cx="138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400" b="1" dirty="0" smtClean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</a:t>
              </a:r>
              <a:r>
                <a:rPr kumimoji="1" lang="en-US" altLang="zh-CN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 </a:t>
              </a:r>
              <a:r>
                <a:rPr kumimoji="1" lang="zh-CN" altLang="en-US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再</a:t>
              </a:r>
              <a:r>
                <a:rPr kumimoji="1" lang="zh-CN" altLang="en-US" sz="11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推迟播放时间</a:t>
              </a:r>
            </a:p>
          </p:txBody>
        </p:sp>
        <p:sp>
          <p:nvSpPr>
            <p:cNvPr id="62" name="Line 82"/>
            <p:cNvSpPr>
              <a:spLocks noChangeShapeType="1"/>
            </p:cNvSpPr>
            <p:nvPr/>
          </p:nvSpPr>
          <p:spPr bwMode="auto">
            <a:xfrm rot="-10800000">
              <a:off x="4332" y="1843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Group 104"/>
          <p:cNvGrpSpPr>
            <a:grpSpLocks/>
          </p:cNvGrpSpPr>
          <p:nvPr/>
        </p:nvGrpSpPr>
        <p:grpSpPr bwMode="auto">
          <a:xfrm>
            <a:off x="2659254" y="1905229"/>
            <a:ext cx="2004111" cy="1849949"/>
            <a:chOff x="960" y="1344"/>
            <a:chExt cx="2016" cy="2016"/>
          </a:xfrm>
        </p:grpSpPr>
        <p:sp>
          <p:nvSpPr>
            <p:cNvPr id="68" name="Freeform 4"/>
            <p:cNvSpPr>
              <a:spLocks/>
            </p:cNvSpPr>
            <p:nvPr/>
          </p:nvSpPr>
          <p:spPr bwMode="auto">
            <a:xfrm>
              <a:off x="960" y="1344"/>
              <a:ext cx="2016" cy="2016"/>
            </a:xfrm>
            <a:custGeom>
              <a:avLst/>
              <a:gdLst>
                <a:gd name="T0" fmla="*/ 0 w 2016"/>
                <a:gd name="T1" fmla="*/ 2016 h 2016"/>
                <a:gd name="T2" fmla="*/ 0 w 2016"/>
                <a:gd name="T3" fmla="*/ 1680 h 2016"/>
                <a:gd name="T4" fmla="*/ 336 w 2016"/>
                <a:gd name="T5" fmla="*/ 1680 h 2016"/>
                <a:gd name="T6" fmla="*/ 336 w 2016"/>
                <a:gd name="T7" fmla="*/ 1344 h 2016"/>
                <a:gd name="T8" fmla="*/ 672 w 2016"/>
                <a:gd name="T9" fmla="*/ 1344 h 2016"/>
                <a:gd name="T10" fmla="*/ 672 w 2016"/>
                <a:gd name="T11" fmla="*/ 1008 h 2016"/>
                <a:gd name="T12" fmla="*/ 1008 w 2016"/>
                <a:gd name="T13" fmla="*/ 1008 h 2016"/>
                <a:gd name="T14" fmla="*/ 1008 w 2016"/>
                <a:gd name="T15" fmla="*/ 672 h 2016"/>
                <a:gd name="T16" fmla="*/ 1344 w 2016"/>
                <a:gd name="T17" fmla="*/ 672 h 2016"/>
                <a:gd name="T18" fmla="*/ 1344 w 2016"/>
                <a:gd name="T19" fmla="*/ 336 h 2016"/>
                <a:gd name="T20" fmla="*/ 1680 w 2016"/>
                <a:gd name="T21" fmla="*/ 336 h 2016"/>
                <a:gd name="T22" fmla="*/ 1680 w 2016"/>
                <a:gd name="T23" fmla="*/ 0 h 2016"/>
                <a:gd name="T24" fmla="*/ 2016 w 2016"/>
                <a:gd name="T25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6" h="2016">
                  <a:moveTo>
                    <a:pt x="0" y="2016"/>
                  </a:moveTo>
                  <a:lnTo>
                    <a:pt x="0" y="1680"/>
                  </a:lnTo>
                  <a:lnTo>
                    <a:pt x="336" y="1680"/>
                  </a:lnTo>
                  <a:lnTo>
                    <a:pt x="336" y="1344"/>
                  </a:lnTo>
                  <a:lnTo>
                    <a:pt x="672" y="1344"/>
                  </a:lnTo>
                  <a:lnTo>
                    <a:pt x="672" y="1008"/>
                  </a:lnTo>
                  <a:lnTo>
                    <a:pt x="1008" y="1008"/>
                  </a:lnTo>
                  <a:lnTo>
                    <a:pt x="1008" y="672"/>
                  </a:lnTo>
                  <a:lnTo>
                    <a:pt x="1344" y="672"/>
                  </a:lnTo>
                  <a:lnTo>
                    <a:pt x="1344" y="336"/>
                  </a:lnTo>
                  <a:lnTo>
                    <a:pt x="1680" y="336"/>
                  </a:lnTo>
                  <a:lnTo>
                    <a:pt x="1680" y="0"/>
                  </a:lnTo>
                  <a:lnTo>
                    <a:pt x="2016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85"/>
            <p:cNvSpPr txBox="1">
              <a:spLocks noChangeArrowheads="1"/>
            </p:cNvSpPr>
            <p:nvPr/>
          </p:nvSpPr>
          <p:spPr bwMode="auto">
            <a:xfrm>
              <a:off x="1052" y="1662"/>
              <a:ext cx="117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如果网络无时延</a:t>
              </a:r>
            </a:p>
          </p:txBody>
        </p:sp>
        <p:sp>
          <p:nvSpPr>
            <p:cNvPr id="70" name="Line 86"/>
            <p:cNvSpPr>
              <a:spLocks noChangeShapeType="1"/>
            </p:cNvSpPr>
            <p:nvPr/>
          </p:nvSpPr>
          <p:spPr bwMode="auto">
            <a:xfrm>
              <a:off x="1582" y="1888"/>
              <a:ext cx="3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Group 108"/>
          <p:cNvGrpSpPr>
            <a:grpSpLocks/>
          </p:cNvGrpSpPr>
          <p:nvPr/>
        </p:nvGrpSpPr>
        <p:grpSpPr bwMode="auto">
          <a:xfrm>
            <a:off x="4090762" y="1905229"/>
            <a:ext cx="2004111" cy="1849949"/>
            <a:chOff x="2400" y="1344"/>
            <a:chExt cx="2016" cy="2016"/>
          </a:xfrm>
        </p:grpSpPr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2400" y="1344"/>
              <a:ext cx="2016" cy="2016"/>
            </a:xfrm>
            <a:custGeom>
              <a:avLst/>
              <a:gdLst>
                <a:gd name="T0" fmla="*/ 0 w 2016"/>
                <a:gd name="T1" fmla="*/ 2016 h 2016"/>
                <a:gd name="T2" fmla="*/ 0 w 2016"/>
                <a:gd name="T3" fmla="*/ 1680 h 2016"/>
                <a:gd name="T4" fmla="*/ 396 w 2016"/>
                <a:gd name="T5" fmla="*/ 1680 h 2016"/>
                <a:gd name="T6" fmla="*/ 396 w 2016"/>
                <a:gd name="T7" fmla="*/ 1338 h 2016"/>
                <a:gd name="T8" fmla="*/ 552 w 2016"/>
                <a:gd name="T9" fmla="*/ 1344 h 2016"/>
                <a:gd name="T10" fmla="*/ 552 w 2016"/>
                <a:gd name="T11" fmla="*/ 1014 h 2016"/>
                <a:gd name="T12" fmla="*/ 1266 w 2016"/>
                <a:gd name="T13" fmla="*/ 1014 h 2016"/>
                <a:gd name="T14" fmla="*/ 1266 w 2016"/>
                <a:gd name="T15" fmla="*/ 672 h 2016"/>
                <a:gd name="T16" fmla="*/ 1398 w 2016"/>
                <a:gd name="T17" fmla="*/ 672 h 2016"/>
                <a:gd name="T18" fmla="*/ 1398 w 2016"/>
                <a:gd name="T19" fmla="*/ 336 h 2016"/>
                <a:gd name="T20" fmla="*/ 1614 w 2016"/>
                <a:gd name="T21" fmla="*/ 330 h 2016"/>
                <a:gd name="T22" fmla="*/ 1614 w 2016"/>
                <a:gd name="T23" fmla="*/ 0 h 2016"/>
                <a:gd name="T24" fmla="*/ 2016 w 2016"/>
                <a:gd name="T25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6" h="2016">
                  <a:moveTo>
                    <a:pt x="0" y="2016"/>
                  </a:moveTo>
                  <a:lnTo>
                    <a:pt x="0" y="1680"/>
                  </a:lnTo>
                  <a:lnTo>
                    <a:pt x="396" y="1680"/>
                  </a:lnTo>
                  <a:lnTo>
                    <a:pt x="396" y="1338"/>
                  </a:lnTo>
                  <a:lnTo>
                    <a:pt x="552" y="1344"/>
                  </a:lnTo>
                  <a:lnTo>
                    <a:pt x="552" y="1014"/>
                  </a:lnTo>
                  <a:lnTo>
                    <a:pt x="1266" y="1014"/>
                  </a:lnTo>
                  <a:lnTo>
                    <a:pt x="1266" y="672"/>
                  </a:lnTo>
                  <a:lnTo>
                    <a:pt x="1398" y="672"/>
                  </a:lnTo>
                  <a:lnTo>
                    <a:pt x="1398" y="336"/>
                  </a:lnTo>
                  <a:lnTo>
                    <a:pt x="1614" y="330"/>
                  </a:lnTo>
                  <a:lnTo>
                    <a:pt x="1614" y="0"/>
                  </a:lnTo>
                  <a:lnTo>
                    <a:pt x="2016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 Box 89"/>
            <p:cNvSpPr txBox="1">
              <a:spLocks noChangeArrowheads="1"/>
            </p:cNvSpPr>
            <p:nvPr/>
          </p:nvSpPr>
          <p:spPr bwMode="auto">
            <a:xfrm>
              <a:off x="2462" y="1862"/>
              <a:ext cx="1037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网络出现时延</a:t>
              </a:r>
            </a:p>
          </p:txBody>
        </p:sp>
        <p:sp>
          <p:nvSpPr>
            <p:cNvPr id="74" name="Line 90"/>
            <p:cNvSpPr>
              <a:spLocks noChangeShapeType="1"/>
            </p:cNvSpPr>
            <p:nvPr/>
          </p:nvSpPr>
          <p:spPr bwMode="auto">
            <a:xfrm>
              <a:off x="3089" y="2096"/>
              <a:ext cx="383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Group 105"/>
          <p:cNvGrpSpPr>
            <a:grpSpLocks/>
          </p:cNvGrpSpPr>
          <p:nvPr/>
        </p:nvGrpSpPr>
        <p:grpSpPr bwMode="auto">
          <a:xfrm>
            <a:off x="2677149" y="3423917"/>
            <a:ext cx="1413614" cy="245008"/>
            <a:chOff x="978" y="2999"/>
            <a:chExt cx="1422" cy="267"/>
          </a:xfrm>
        </p:grpSpPr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978" y="3221"/>
              <a:ext cx="1422" cy="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92"/>
            <p:cNvSpPr txBox="1">
              <a:spLocks noChangeArrowheads="1"/>
            </p:cNvSpPr>
            <p:nvPr/>
          </p:nvSpPr>
          <p:spPr bwMode="auto">
            <a:xfrm>
              <a:off x="1201" y="2999"/>
              <a:ext cx="106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分组 </a:t>
              </a:r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kumimoji="1" lang="zh-CN" altLang="en-US" sz="1100" b="1" dirty="0">
                  <a:latin typeface="微软雅黑" pitchFamily="34" charset="-122"/>
                  <a:ea typeface="微软雅黑" pitchFamily="34" charset="-122"/>
                </a:rPr>
                <a:t>的时延</a:t>
              </a:r>
            </a:p>
          </p:txBody>
        </p:sp>
      </p:grpSp>
      <p:grpSp>
        <p:nvGrpSpPr>
          <p:cNvPr id="78" name="Group 100"/>
          <p:cNvGrpSpPr>
            <a:grpSpLocks/>
          </p:cNvGrpSpPr>
          <p:nvPr/>
        </p:nvGrpSpPr>
        <p:grpSpPr bwMode="auto">
          <a:xfrm>
            <a:off x="2334187" y="4041620"/>
            <a:ext cx="4766717" cy="456065"/>
            <a:chOff x="633" y="3657"/>
            <a:chExt cx="4795" cy="497"/>
          </a:xfrm>
        </p:grpSpPr>
        <p:sp>
          <p:nvSpPr>
            <p:cNvPr id="79" name="AutoShape 99"/>
            <p:cNvSpPr>
              <a:spLocks noChangeArrowheads="1"/>
            </p:cNvSpPr>
            <p:nvPr/>
          </p:nvSpPr>
          <p:spPr bwMode="auto">
            <a:xfrm>
              <a:off x="1235" y="3724"/>
              <a:ext cx="453" cy="91"/>
            </a:xfrm>
            <a:prstGeom prst="rightArrow">
              <a:avLst>
                <a:gd name="adj1" fmla="val 50000"/>
                <a:gd name="adj2" fmla="val 124451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V="1">
              <a:off x="2400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 flipV="1">
              <a:off x="2775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 flipV="1">
              <a:off x="2949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 flipV="1">
              <a:off x="3660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 flipV="1">
              <a:off x="3792" y="3696"/>
              <a:ext cx="0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 flipV="1">
              <a:off x="4008" y="3696"/>
              <a:ext cx="3" cy="19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1677" y="3663"/>
              <a:ext cx="7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0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分组到达</a:t>
              </a:r>
              <a:endParaRPr kumimoji="1" lang="zh-CN" altLang="en-US" sz="1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>
              <a:off x="2257" y="3869"/>
              <a:ext cx="196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1       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2   3              </a:t>
              </a:r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5   </a:t>
              </a:r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89" name="Text Box 24"/>
            <p:cNvSpPr txBox="1">
              <a:spLocks noChangeArrowheads="1"/>
            </p:cNvSpPr>
            <p:nvPr/>
          </p:nvSpPr>
          <p:spPr bwMode="auto">
            <a:xfrm>
              <a:off x="5184" y="3693"/>
              <a:ext cx="24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90" name="Text Box 97"/>
            <p:cNvSpPr txBox="1">
              <a:spLocks noChangeArrowheads="1"/>
            </p:cNvSpPr>
            <p:nvPr/>
          </p:nvSpPr>
          <p:spPr bwMode="auto">
            <a:xfrm>
              <a:off x="633" y="3657"/>
              <a:ext cx="753" cy="26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实际网络</a:t>
              </a:r>
              <a:endParaRPr kumimoji="1"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1632" y="3888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" name="Group 110"/>
          <p:cNvGrpSpPr>
            <a:grpSpLocks/>
          </p:cNvGrpSpPr>
          <p:nvPr/>
        </p:nvGrpSpPr>
        <p:grpSpPr bwMode="auto">
          <a:xfrm>
            <a:off x="4204090" y="1638199"/>
            <a:ext cx="1759561" cy="1836184"/>
            <a:chOff x="2514" y="1053"/>
            <a:chExt cx="1770" cy="2001"/>
          </a:xfrm>
        </p:grpSpPr>
        <p:sp>
          <p:nvSpPr>
            <p:cNvPr id="92" name="Line 60"/>
            <p:cNvSpPr>
              <a:spLocks noChangeShapeType="1"/>
            </p:cNvSpPr>
            <p:nvPr/>
          </p:nvSpPr>
          <p:spPr bwMode="auto">
            <a:xfrm flipV="1">
              <a:off x="2544" y="1272"/>
              <a:ext cx="1740" cy="175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Oval 61"/>
            <p:cNvSpPr>
              <a:spLocks noChangeArrowheads="1"/>
            </p:cNvSpPr>
            <p:nvPr/>
          </p:nvSpPr>
          <p:spPr bwMode="auto">
            <a:xfrm>
              <a:off x="2514" y="298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Oval 62"/>
            <p:cNvSpPr>
              <a:spLocks noChangeArrowheads="1"/>
            </p:cNvSpPr>
            <p:nvPr/>
          </p:nvSpPr>
          <p:spPr bwMode="auto">
            <a:xfrm>
              <a:off x="4176" y="130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Oval 63"/>
            <p:cNvSpPr>
              <a:spLocks noChangeArrowheads="1"/>
            </p:cNvSpPr>
            <p:nvPr/>
          </p:nvSpPr>
          <p:spPr bwMode="auto">
            <a:xfrm>
              <a:off x="3846" y="1638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Oval 64"/>
            <p:cNvSpPr>
              <a:spLocks noChangeArrowheads="1"/>
            </p:cNvSpPr>
            <p:nvPr/>
          </p:nvSpPr>
          <p:spPr bwMode="auto">
            <a:xfrm>
              <a:off x="2850" y="2652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Oval 65"/>
            <p:cNvSpPr>
              <a:spLocks noChangeArrowheads="1"/>
            </p:cNvSpPr>
            <p:nvPr/>
          </p:nvSpPr>
          <p:spPr bwMode="auto">
            <a:xfrm>
              <a:off x="3180" y="2316"/>
              <a:ext cx="72" cy="7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79"/>
            <p:cNvSpPr txBox="1">
              <a:spLocks noChangeArrowheads="1"/>
            </p:cNvSpPr>
            <p:nvPr/>
          </p:nvSpPr>
          <p:spPr bwMode="auto">
            <a:xfrm>
              <a:off x="3122" y="1053"/>
              <a:ext cx="957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1400" b="1" dirty="0" smtClean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</a:t>
              </a:r>
              <a:r>
                <a:rPr kumimoji="1" lang="en-US" altLang="zh-CN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 </a:t>
              </a:r>
              <a:r>
                <a:rPr kumimoji="1" lang="zh-CN" altLang="en-US" sz="11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推迟</a:t>
              </a:r>
              <a:r>
                <a:rPr kumimoji="1" lang="zh-CN" altLang="en-US" sz="11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播放</a:t>
              </a:r>
            </a:p>
          </p:txBody>
        </p:sp>
        <p:sp>
          <p:nvSpPr>
            <p:cNvPr id="99" name="Line 80"/>
            <p:cNvSpPr>
              <a:spLocks noChangeShapeType="1"/>
            </p:cNvSpPr>
            <p:nvPr/>
          </p:nvSpPr>
          <p:spPr bwMode="auto">
            <a:xfrm>
              <a:off x="3582" y="1298"/>
              <a:ext cx="354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0" name="Group 109"/>
            <p:cNvGrpSpPr>
              <a:grpSpLocks/>
            </p:cNvGrpSpPr>
            <p:nvPr/>
          </p:nvGrpSpPr>
          <p:grpSpPr bwMode="auto">
            <a:xfrm>
              <a:off x="2932" y="1520"/>
              <a:ext cx="753" cy="532"/>
              <a:chOff x="2932" y="1520"/>
              <a:chExt cx="753" cy="532"/>
            </a:xfrm>
          </p:grpSpPr>
          <p:sp>
            <p:nvSpPr>
              <p:cNvPr id="101" name="Oval 66"/>
              <p:cNvSpPr>
                <a:spLocks noChangeArrowheads="1"/>
              </p:cNvSpPr>
              <p:nvPr/>
            </p:nvSpPr>
            <p:spPr bwMode="auto">
              <a:xfrm>
                <a:off x="3504" y="1980"/>
                <a:ext cx="72" cy="72"/>
              </a:xfrm>
              <a:prstGeom prst="ellipse">
                <a:avLst/>
              </a:prstGeom>
              <a:solidFill>
                <a:srgbClr val="99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Line 87"/>
              <p:cNvSpPr>
                <a:spLocks noChangeShapeType="1"/>
              </p:cNvSpPr>
              <p:nvPr/>
            </p:nvSpPr>
            <p:spPr bwMode="auto">
              <a:xfrm>
                <a:off x="3247" y="1743"/>
                <a:ext cx="276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1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Text Box 88"/>
              <p:cNvSpPr txBox="1">
                <a:spLocks noChangeArrowheads="1"/>
              </p:cNvSpPr>
              <p:nvPr/>
            </p:nvSpPr>
            <p:spPr bwMode="auto">
              <a:xfrm>
                <a:off x="2932" y="1520"/>
                <a:ext cx="75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1100" b="1" dirty="0">
                    <a:solidFill>
                      <a:srgbClr val="990000"/>
                    </a:solidFill>
                    <a:latin typeface="微软雅黑" pitchFamily="34" charset="-122"/>
                    <a:ea typeface="微软雅黑" pitchFamily="34" charset="-122"/>
                  </a:rPr>
                  <a:t>分组迟到</a:t>
                </a:r>
              </a:p>
            </p:txBody>
          </p:sp>
        </p:grpSp>
      </p:grpSp>
      <p:grpSp>
        <p:nvGrpSpPr>
          <p:cNvPr id="104" name="Group 95"/>
          <p:cNvGrpSpPr>
            <a:grpSpLocks/>
          </p:cNvGrpSpPr>
          <p:nvPr/>
        </p:nvGrpSpPr>
        <p:grpSpPr bwMode="auto">
          <a:xfrm>
            <a:off x="4092254" y="2224566"/>
            <a:ext cx="1598517" cy="1852702"/>
            <a:chOff x="2400" y="1692"/>
            <a:chExt cx="1608" cy="2019"/>
          </a:xfrm>
        </p:grpSpPr>
        <p:sp>
          <p:nvSpPr>
            <p:cNvPr id="105" name="Line 52"/>
            <p:cNvSpPr>
              <a:spLocks noChangeShapeType="1"/>
            </p:cNvSpPr>
            <p:nvPr/>
          </p:nvSpPr>
          <p:spPr bwMode="auto">
            <a:xfrm>
              <a:off x="2400" y="3360"/>
              <a:ext cx="0" cy="336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53"/>
            <p:cNvSpPr>
              <a:spLocks noChangeShapeType="1"/>
            </p:cNvSpPr>
            <p:nvPr/>
          </p:nvSpPr>
          <p:spPr bwMode="auto">
            <a:xfrm>
              <a:off x="2784" y="3024"/>
              <a:ext cx="0" cy="678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Line 54"/>
            <p:cNvSpPr>
              <a:spLocks noChangeShapeType="1"/>
            </p:cNvSpPr>
            <p:nvPr/>
          </p:nvSpPr>
          <p:spPr bwMode="auto">
            <a:xfrm>
              <a:off x="2952" y="2682"/>
              <a:ext cx="0" cy="1008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Line 55"/>
            <p:cNvSpPr>
              <a:spLocks noChangeShapeType="1"/>
            </p:cNvSpPr>
            <p:nvPr/>
          </p:nvSpPr>
          <p:spPr bwMode="auto">
            <a:xfrm>
              <a:off x="3660" y="2365"/>
              <a:ext cx="0" cy="1331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Line 56"/>
            <p:cNvSpPr>
              <a:spLocks noChangeShapeType="1"/>
            </p:cNvSpPr>
            <p:nvPr/>
          </p:nvSpPr>
          <p:spPr bwMode="auto">
            <a:xfrm flipH="1">
              <a:off x="3792" y="2034"/>
              <a:ext cx="6" cy="1662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Line 57"/>
            <p:cNvSpPr>
              <a:spLocks noChangeShapeType="1"/>
            </p:cNvSpPr>
            <p:nvPr/>
          </p:nvSpPr>
          <p:spPr bwMode="auto">
            <a:xfrm flipH="1">
              <a:off x="4008" y="1692"/>
              <a:ext cx="0" cy="2019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1" name="AutoShape 5"/>
          <p:cNvSpPr>
            <a:spLocks noChangeArrowheads="1"/>
          </p:cNvSpPr>
          <p:nvPr/>
        </p:nvSpPr>
        <p:spPr bwMode="auto">
          <a:xfrm>
            <a:off x="509474" y="60758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2179573" y="574377"/>
            <a:ext cx="48013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消除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了时延的抖动，但增加了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时延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10156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需要增加一个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机制，给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不同性质的分组打上不同的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使路由器能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识别实时数据分组，并使这些分组以高优先级进入输出队列，而仅在队列有多余空间时才准许低优先级的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数据分组进入。 </a:t>
            </a: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 Mbit/s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实时音频数据和一个低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优先级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文件数据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408217" y="1379654"/>
            <a:ext cx="6250918" cy="1861513"/>
            <a:chOff x="1408217" y="1379654"/>
            <a:chExt cx="6250918" cy="1861513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31505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408217" y="2933390"/>
              <a:ext cx="134274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FTP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文件数据 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0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70788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增加一种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classification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机制，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即路由器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根据某些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准则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输入分组进行分类，然后对不同类别的通信量给予不同的优先级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 Mbit/s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实时音频数据和一个高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优先级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文件数据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175657" y="1379654"/>
            <a:ext cx="6483478" cy="1861513"/>
            <a:chOff x="1175657" y="1379654"/>
            <a:chExt cx="6483478" cy="1861513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31505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175657" y="2933390"/>
              <a:ext cx="22934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高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优先级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FTP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文件数据 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</p:grp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6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132343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路由器应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能对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数据流进行通信量的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管制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(policing)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，使该数据流不影响其他正常数据流在网络中通过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在路由器中再增加一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scheduling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，更加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合理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地分配和利用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资源。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个数据率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异常的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实时音频数据和一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FTP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文件数据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410789" y="1379654"/>
            <a:ext cx="6248346" cy="1861513"/>
            <a:chOff x="1410789" y="1379654"/>
            <a:chExt cx="6248346" cy="1861513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47696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1.5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 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410789" y="2933390"/>
              <a:ext cx="205831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FTP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文件数据 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</p:grp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18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12573" y="958746"/>
            <a:ext cx="8128800" cy="238534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983175" y="3371724"/>
            <a:ext cx="7159752" cy="10156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另一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种增加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呼叫接纳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call admission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机制。一个数据流要预先声明它所需的服务质量，然后或者被准许进入网络（能得到所需的服务质量），或者被拒绝进入网络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（不能满足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所需的服务质量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3" name="矩形 52"/>
          <p:cNvSpPr/>
          <p:nvPr/>
        </p:nvSpPr>
        <p:spPr>
          <a:xfrm>
            <a:off x="1005805" y="1000981"/>
            <a:ext cx="724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都发送数据率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 Mbit/s 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zh-CN" altLang="en-US" sz="16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85207" y="1379654"/>
            <a:ext cx="6973928" cy="1851146"/>
            <a:chOff x="685207" y="1379654"/>
            <a:chExt cx="6973928" cy="185114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rot="16200000" flipH="1">
              <a:off x="4603420" y="172032"/>
              <a:ext cx="0" cy="395703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590197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5400000" flipH="1">
              <a:off x="6779636" y="1474976"/>
              <a:ext cx="0" cy="37887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 flipH="1">
              <a:off x="6737825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25832" y="1836634"/>
              <a:ext cx="1526105" cy="254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4901" y="1560579"/>
              <a:ext cx="0" cy="1141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6200000">
              <a:off x="2477274" y="1516787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6200000">
              <a:off x="2477274" y="2502434"/>
              <a:ext cx="0" cy="29525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39133" y="1379654"/>
              <a:ext cx="4585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67131" y="2188310"/>
              <a:ext cx="48507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130438" y="1402467"/>
              <a:ext cx="5069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231611" y="2262253"/>
              <a:ext cx="4275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V="1">
              <a:off x="6116344" y="1716332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116344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4124" y="1769916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116258" y="1769129"/>
              <a:ext cx="42228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276320" y="2701979"/>
              <a:ext cx="710264" cy="207670"/>
            </a:xfrm>
            <a:custGeom>
              <a:avLst/>
              <a:gdLst>
                <a:gd name="T0" fmla="*/ 0 w 576"/>
                <a:gd name="T1" fmla="*/ 0 h 192"/>
                <a:gd name="T2" fmla="*/ 576 w 576"/>
                <a:gd name="T3" fmla="*/ 0 h 192"/>
                <a:gd name="T4" fmla="*/ 576 w 576"/>
                <a:gd name="T5" fmla="*/ 192 h 192"/>
                <a:gd name="T6" fmla="*/ 0 w 57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192">
                  <a:moveTo>
                    <a:pt x="0" y="0"/>
                  </a:moveTo>
                  <a:lnTo>
                    <a:pt x="576" y="0"/>
                  </a:lnTo>
                  <a:lnTo>
                    <a:pt x="576" y="192"/>
                  </a:lnTo>
                  <a:lnTo>
                    <a:pt x="0" y="192"/>
                  </a:lnTo>
                </a:path>
              </a:pathLst>
            </a:custGeom>
            <a:noFill/>
            <a:ln w="19050" cmpd="sng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92670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867863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09018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9141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690297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31452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571575" y="2701979"/>
              <a:ext cx="0" cy="20767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699410" y="2547991"/>
              <a:ext cx="405807" cy="43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019262" y="2840426"/>
              <a:ext cx="345841" cy="432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019262" y="2736591"/>
              <a:ext cx="345841" cy="432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86584" y="2805815"/>
              <a:ext cx="51508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995155" y="2522115"/>
              <a:ext cx="1526105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1.5 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72330" y="2137966"/>
              <a:ext cx="117689" cy="519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482792" y="2189883"/>
              <a:ext cx="511019" cy="518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283546" y="2137477"/>
              <a:ext cx="160670" cy="570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200865" y="2899927"/>
              <a:ext cx="902649" cy="254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输出队列</a:t>
              </a:r>
            </a:p>
          </p:txBody>
        </p:sp>
        <p:sp>
          <p:nvSpPr>
            <p:cNvPr id="39" name="AutoShape 41"/>
            <p:cNvSpPr>
              <a:spLocks noChangeArrowheads="1"/>
            </p:cNvSpPr>
            <p:nvPr/>
          </p:nvSpPr>
          <p:spPr bwMode="auto">
            <a:xfrm rot="16200000">
              <a:off x="4534468" y="878683"/>
              <a:ext cx="103835" cy="2543736"/>
            </a:xfrm>
            <a:prstGeom prst="can">
              <a:avLst>
                <a:gd name="adj" fmla="val 60580"/>
              </a:avLst>
            </a:prstGeom>
            <a:gradFill rotWithShape="0">
              <a:gsLst>
                <a:gs pos="0">
                  <a:srgbClr val="00B050"/>
                </a:gs>
                <a:gs pos="50000">
                  <a:srgbClr val="66FFFF"/>
                </a:gs>
                <a:gs pos="100000">
                  <a:srgbClr val="00B05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Picture 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584" y="2027051"/>
              <a:ext cx="472821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1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878" y="2027051"/>
              <a:ext cx="473854" cy="25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388490" y="1707679"/>
              <a:ext cx="710264" cy="379942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flipV="1">
              <a:off x="2388490" y="2217415"/>
              <a:ext cx="710264" cy="380729"/>
            </a:xfrm>
            <a:custGeom>
              <a:avLst/>
              <a:gdLst>
                <a:gd name="T0" fmla="*/ 0 w 576"/>
                <a:gd name="T1" fmla="*/ 8 h 352"/>
                <a:gd name="T2" fmla="*/ 144 w 576"/>
                <a:gd name="T3" fmla="*/ 8 h 352"/>
                <a:gd name="T4" fmla="*/ 240 w 576"/>
                <a:gd name="T5" fmla="*/ 56 h 352"/>
                <a:gd name="T6" fmla="*/ 288 w 576"/>
                <a:gd name="T7" fmla="*/ 152 h 352"/>
                <a:gd name="T8" fmla="*/ 336 w 576"/>
                <a:gd name="T9" fmla="*/ 296 h 352"/>
                <a:gd name="T10" fmla="*/ 480 w 576"/>
                <a:gd name="T11" fmla="*/ 344 h 352"/>
                <a:gd name="T12" fmla="*/ 576 w 576"/>
                <a:gd name="T13" fmla="*/ 34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52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6" y="32"/>
                    <a:pt x="240" y="56"/>
                  </a:cubicBezTo>
                  <a:cubicBezTo>
                    <a:pt x="264" y="80"/>
                    <a:pt x="272" y="112"/>
                    <a:pt x="288" y="152"/>
                  </a:cubicBezTo>
                  <a:cubicBezTo>
                    <a:pt x="304" y="192"/>
                    <a:pt x="304" y="264"/>
                    <a:pt x="336" y="296"/>
                  </a:cubicBezTo>
                  <a:cubicBezTo>
                    <a:pt x="368" y="328"/>
                    <a:pt x="440" y="336"/>
                    <a:pt x="480" y="344"/>
                  </a:cubicBezTo>
                  <a:cubicBezTo>
                    <a:pt x="520" y="352"/>
                    <a:pt x="548" y="348"/>
                    <a:pt x="576" y="34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3034748" y="1443180"/>
              <a:ext cx="236635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2766334" y="1676999"/>
              <a:ext cx="384038" cy="184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2269770" y="2582210"/>
              <a:ext cx="236925" cy="385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0" y="1479079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52" y="2270186"/>
              <a:ext cx="447883" cy="565437"/>
            </a:xfrm>
            <a:prstGeom prst="rect">
              <a:avLst/>
            </a:prstGeom>
          </p:spPr>
        </p:pic>
        <p:pic>
          <p:nvPicPr>
            <p:cNvPr id="51" name="Picture 200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366" y="1472987"/>
              <a:ext cx="372264" cy="37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578" y="2270186"/>
              <a:ext cx="447883" cy="565437"/>
            </a:xfrm>
            <a:prstGeom prst="rect">
              <a:avLst/>
            </a:prstGeom>
          </p:spPr>
        </p:pic>
        <p:sp>
          <p:nvSpPr>
            <p:cNvPr id="56" name="Text Box 47"/>
            <p:cNvSpPr txBox="1">
              <a:spLocks noChangeArrowheads="1"/>
            </p:cNvSpPr>
            <p:nvPr/>
          </p:nvSpPr>
          <p:spPr bwMode="auto">
            <a:xfrm>
              <a:off x="685207" y="2923023"/>
              <a:ext cx="236635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Mbit/s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实时音频数据 </a:t>
              </a:r>
            </a:p>
          </p:txBody>
        </p:sp>
      </p:grpSp>
      <p:sp>
        <p:nvSpPr>
          <p:cNvPr id="57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3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矩形 4"/>
          <p:cNvSpPr>
            <a:spLocks noChangeArrowheads="1"/>
          </p:cNvSpPr>
          <p:nvPr/>
        </p:nvSpPr>
        <p:spPr bwMode="auto">
          <a:xfrm>
            <a:off x="635844" y="558636"/>
            <a:ext cx="1819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机制分析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43446" y="1230155"/>
            <a:ext cx="7210697" cy="1286622"/>
            <a:chOff x="908612" y="1552373"/>
            <a:chExt cx="7210697" cy="1286622"/>
          </a:xfrm>
        </p:grpSpPr>
        <p:sp>
          <p:nvSpPr>
            <p:cNvPr id="59" name="对角圆角矩形 58"/>
            <p:cNvSpPr/>
            <p:nvPr/>
          </p:nvSpPr>
          <p:spPr>
            <a:xfrm>
              <a:off x="908612" y="1552373"/>
              <a:ext cx="7210697" cy="1286622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172790" y="1740625"/>
              <a:ext cx="669105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为使互联网能够提供一定的服务质量，应当设法增加一些机制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，包括：分组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的类别、管制、调度以及呼叫接纳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1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11896" y="607578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943585" y="582114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调度和管制机制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2347009" y="1255807"/>
            <a:ext cx="4458789" cy="9130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管制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机制是使互联网能够提供服务质量的重要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措施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22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1896" y="969693"/>
            <a:ext cx="812901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调度：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排队的规则。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默认排队规则：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先进先出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FIFO (First In First Out)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0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先到达的分组先获得服务。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0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队列已满时，后到达的分组就被丢弃。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0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不能区分时间敏感分组和一般数据分组，并且也不公平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1897" y="60540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66663" y="572196"/>
            <a:ext cx="1596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调度机制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517853" y="608465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635844" y="558637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分组按优先级排队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802673"/>
            <a:ext cx="8133857" cy="252152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162676" y="1950721"/>
            <a:ext cx="6841725" cy="2075573"/>
            <a:chOff x="386020" y="1515903"/>
            <a:chExt cx="9406872" cy="358704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6123" y="2069237"/>
              <a:ext cx="6478455" cy="303371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928716" y="3828187"/>
              <a:ext cx="252810" cy="709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041303" y="2647088"/>
              <a:ext cx="1140222" cy="708025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253639" y="2139972"/>
              <a:ext cx="1734998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高优先级队列</a:t>
              </a: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48732" y="2647088"/>
              <a:ext cx="2032794" cy="708025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803171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424817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673267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04890" y="3836124"/>
              <a:ext cx="392113" cy="700088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169370" y="3828187"/>
              <a:ext cx="2031073" cy="709612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803171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5051621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673267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279434" y="4515574"/>
              <a:ext cx="1734998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低优先级队列</a:t>
              </a: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 rot="5400000">
              <a:off x="2556535" y="3213362"/>
              <a:ext cx="709613" cy="754989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86020" y="2553666"/>
              <a:ext cx="1241299" cy="904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21691" y="3427433"/>
              <a:ext cx="113162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rot="20256324">
              <a:off x="3163291" y="3223928"/>
              <a:ext cx="1131623" cy="3175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rot="1343676" flipV="1">
              <a:off x="3163291" y="3954606"/>
              <a:ext cx="1131623" cy="4761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181525" y="2999512"/>
              <a:ext cx="959644" cy="3857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6181526" y="3769447"/>
              <a:ext cx="959643" cy="4143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942592" y="3591649"/>
              <a:ext cx="12571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8551593" y="2552080"/>
              <a:ext cx="1241299" cy="904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231162" y="2761388"/>
              <a:ext cx="994450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6748477" y="3913913"/>
              <a:ext cx="1488149" cy="53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（服务员）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276679" y="3591649"/>
              <a:ext cx="12571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4490970" y="1515903"/>
              <a:ext cx="1100243" cy="585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5051621" y="2647088"/>
              <a:ext cx="0" cy="708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5445454" y="3828187"/>
              <a:ext cx="0" cy="709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062059" y="3118574"/>
              <a:ext cx="880533" cy="8270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559996" y="3442484"/>
              <a:ext cx="1133343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1896" y="917439"/>
            <a:ext cx="812901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先进先出的基础上增加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按优先级排队，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就能使优先级高的分组优先得到服务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2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矩形 4"/>
          <p:cNvSpPr>
            <a:spLocks noChangeArrowheads="1"/>
          </p:cNvSpPr>
          <p:nvPr/>
        </p:nvSpPr>
        <p:spPr bwMode="auto">
          <a:xfrm>
            <a:off x="635844" y="558636"/>
            <a:ext cx="4801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排队：高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优先级分组优先接受服务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66645"/>
            <a:ext cx="8133857" cy="25690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98920" y="3539327"/>
            <a:ext cx="6771720" cy="759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不公平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在高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优先级队列中总是有分组时，低优先级队列中的分组就长期得不到服务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84883" y="1203658"/>
            <a:ext cx="7199793" cy="1964380"/>
            <a:chOff x="142493" y="1555674"/>
            <a:chExt cx="9769204" cy="266541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561076" y="2500237"/>
              <a:ext cx="350621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053266" y="1901750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593280" y="1901750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133296" y="1901750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5277074" y="1901750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65557" y="2760588"/>
              <a:ext cx="8088180" cy="68738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00FF"/>
              </a:solidFill>
              <a:prstDash val="sys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582161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00484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818809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438853" y="2760588"/>
              <a:ext cx="0" cy="6873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42493" y="1895400"/>
              <a:ext cx="807387" cy="459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到达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42493" y="3640061"/>
              <a:ext cx="807387" cy="459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离开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59691" y="2747888"/>
              <a:ext cx="807387" cy="793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接受</a:t>
              </a:r>
            </a:p>
            <a:p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377624" y="1901750"/>
              <a:ext cx="448865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232124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772139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10434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58201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457653" y="23319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1502132" y="2933624"/>
              <a:ext cx="448865" cy="428625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6" name="AutoShape 25"/>
            <p:cNvSpPr>
              <a:spLocks noChangeArrowheads="1"/>
            </p:cNvSpPr>
            <p:nvPr/>
          </p:nvSpPr>
          <p:spPr bwMode="auto">
            <a:xfrm>
              <a:off x="3118737" y="2933624"/>
              <a:ext cx="450585" cy="428625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4737060" y="2933624"/>
              <a:ext cx="450585" cy="428625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355385" y="2933624"/>
              <a:ext cx="448865" cy="428625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7973707" y="2933624"/>
              <a:ext cx="448866" cy="428625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580441" y="344956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198765" y="3447974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5817089" y="3446387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7437132" y="3444799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9055457" y="3443212"/>
              <a:ext cx="0" cy="3429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>
              <a:off x="2310435" y="3790875"/>
              <a:ext cx="44886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3928758" y="3790875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5545362" y="3790875"/>
              <a:ext cx="450585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7165405" y="3790875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39" name="AutoShape 38"/>
            <p:cNvSpPr>
              <a:spLocks noChangeArrowheads="1"/>
            </p:cNvSpPr>
            <p:nvPr/>
          </p:nvSpPr>
          <p:spPr bwMode="auto">
            <a:xfrm>
              <a:off x="8782010" y="3790875"/>
              <a:ext cx="448866" cy="430213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9052018" y="2760587"/>
              <a:ext cx="53829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9052018" y="3447974"/>
              <a:ext cx="53829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9561076" y="3189212"/>
              <a:ext cx="350621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1103244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2166041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5337387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高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1634642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低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4431040" y="1555674"/>
              <a:ext cx="494176" cy="417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低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0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517853" y="967332"/>
            <a:ext cx="8133857" cy="25690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35632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公平排队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FQ (Fair Queuing)</a:t>
            </a:r>
          </a:p>
        </p:txBody>
      </p:sp>
      <p:sp>
        <p:nvSpPr>
          <p:cNvPr id="5" name="矩形 4"/>
          <p:cNvSpPr/>
          <p:nvPr/>
        </p:nvSpPr>
        <p:spPr>
          <a:xfrm>
            <a:off x="1424225" y="3590468"/>
            <a:ext cx="6231544" cy="759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不是真公平。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分组得到的服务时间长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，短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分组就比较吃亏，并且公平排队并没有区分分组的优先级。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295941" y="1012616"/>
            <a:ext cx="6496547" cy="2270516"/>
            <a:chOff x="474148" y="1401148"/>
            <a:chExt cx="9008019" cy="3427358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8249325" y="2520530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50717" y="1870993"/>
              <a:ext cx="6289279" cy="2957513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493236" y="3071143"/>
              <a:ext cx="240771" cy="6397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008255" y="2112293"/>
              <a:ext cx="703395" cy="638175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821599" y="2112293"/>
              <a:ext cx="1890052" cy="638175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47775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242146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008255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774363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540471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06580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07268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838797" y="307114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9323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261065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025453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791561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57669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323778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08988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 rot="5400000">
              <a:off x="2348597" y="3041046"/>
              <a:ext cx="639763" cy="699956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74148" y="2481091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560873" y="3242841"/>
              <a:ext cx="10542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rot="20256324" flipV="1">
              <a:off x="2958264" y="2526630"/>
              <a:ext cx="1133343" cy="63976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rot="1343676">
              <a:off x="2963423" y="3602956"/>
              <a:ext cx="1012957" cy="6683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711651" y="2447255"/>
              <a:ext cx="1358635" cy="9334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749485" y="3390230"/>
              <a:ext cx="13208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917731" y="3390229"/>
              <a:ext cx="11677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034735" y="2625554"/>
              <a:ext cx="987675" cy="42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791560" y="4029993"/>
              <a:ext cx="937289" cy="6397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838797" y="402999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49323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261065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5025453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791561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557669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323778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08988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rot="19406188">
              <a:off x="3237362" y="3170354"/>
              <a:ext cx="584729" cy="48507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5730568" y="3407692"/>
              <a:ext cx="1360356" cy="914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6384088" y="2407567"/>
              <a:ext cx="380075" cy="1847850"/>
            </a:xfrm>
            <a:custGeom>
              <a:avLst/>
              <a:gdLst>
                <a:gd name="T0" fmla="*/ 83 w 221"/>
                <a:gd name="T1" fmla="*/ 0 h 1164"/>
                <a:gd name="T2" fmla="*/ 14 w 221"/>
                <a:gd name="T3" fmla="*/ 304 h 1164"/>
                <a:gd name="T4" fmla="*/ 4 w 221"/>
                <a:gd name="T5" fmla="*/ 522 h 1164"/>
                <a:gd name="T6" fmla="*/ 1 w 221"/>
                <a:gd name="T7" fmla="*/ 761 h 1164"/>
                <a:gd name="T8" fmla="*/ 10 w 221"/>
                <a:gd name="T9" fmla="*/ 954 h 1164"/>
                <a:gd name="T10" fmla="*/ 43 w 221"/>
                <a:gd name="T11" fmla="*/ 1105 h 1164"/>
                <a:gd name="T12" fmla="*/ 98 w 221"/>
                <a:gd name="T13" fmla="*/ 1163 h 1164"/>
                <a:gd name="T14" fmla="*/ 140 w 221"/>
                <a:gd name="T15" fmla="*/ 1095 h 1164"/>
                <a:gd name="T16" fmla="*/ 167 w 221"/>
                <a:gd name="T17" fmla="*/ 963 h 1164"/>
                <a:gd name="T18" fmla="*/ 196 w 221"/>
                <a:gd name="T19" fmla="*/ 723 h 1164"/>
                <a:gd name="T20" fmla="*/ 213 w 221"/>
                <a:gd name="T21" fmla="*/ 504 h 1164"/>
                <a:gd name="T22" fmla="*/ 221 w 221"/>
                <a:gd name="T23" fmla="*/ 228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1" h="1164">
                  <a:moveTo>
                    <a:pt x="83" y="0"/>
                  </a:moveTo>
                  <a:cubicBezTo>
                    <a:pt x="72" y="51"/>
                    <a:pt x="27" y="217"/>
                    <a:pt x="14" y="304"/>
                  </a:cubicBezTo>
                  <a:cubicBezTo>
                    <a:pt x="1" y="391"/>
                    <a:pt x="6" y="446"/>
                    <a:pt x="4" y="522"/>
                  </a:cubicBezTo>
                  <a:cubicBezTo>
                    <a:pt x="3" y="597"/>
                    <a:pt x="0" y="690"/>
                    <a:pt x="1" y="761"/>
                  </a:cubicBezTo>
                  <a:cubicBezTo>
                    <a:pt x="3" y="832"/>
                    <a:pt x="3" y="897"/>
                    <a:pt x="10" y="954"/>
                  </a:cubicBezTo>
                  <a:cubicBezTo>
                    <a:pt x="17" y="1012"/>
                    <a:pt x="28" y="1070"/>
                    <a:pt x="43" y="1105"/>
                  </a:cubicBezTo>
                  <a:cubicBezTo>
                    <a:pt x="57" y="1140"/>
                    <a:pt x="82" y="1164"/>
                    <a:pt x="98" y="1163"/>
                  </a:cubicBezTo>
                  <a:cubicBezTo>
                    <a:pt x="113" y="1161"/>
                    <a:pt x="129" y="1129"/>
                    <a:pt x="140" y="1095"/>
                  </a:cubicBezTo>
                  <a:cubicBezTo>
                    <a:pt x="152" y="1062"/>
                    <a:pt x="159" y="1024"/>
                    <a:pt x="167" y="963"/>
                  </a:cubicBezTo>
                  <a:cubicBezTo>
                    <a:pt x="176" y="901"/>
                    <a:pt x="188" y="800"/>
                    <a:pt x="196" y="723"/>
                  </a:cubicBezTo>
                  <a:cubicBezTo>
                    <a:pt x="203" y="646"/>
                    <a:pt x="208" y="586"/>
                    <a:pt x="213" y="504"/>
                  </a:cubicBezTo>
                  <a:cubicBezTo>
                    <a:pt x="217" y="421"/>
                    <a:pt x="220" y="285"/>
                    <a:pt x="221" y="228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17198" y="1858293"/>
              <a:ext cx="380073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3443245" y="2844131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3487960" y="3763293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1147323" y="3390230"/>
              <a:ext cx="1171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4237789" y="1401148"/>
              <a:ext cx="1109572" cy="4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7094363" y="3034631"/>
              <a:ext cx="820340" cy="74453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8389664" y="3282280"/>
              <a:ext cx="1052513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786645" y="2667131"/>
            <a:ext cx="2736904" cy="738664"/>
            <a:chOff x="5786645" y="2667131"/>
            <a:chExt cx="2736904" cy="738664"/>
          </a:xfrm>
        </p:grpSpPr>
        <p:sp>
          <p:nvSpPr>
            <p:cNvPr id="3" name="矩形 2"/>
            <p:cNvSpPr/>
            <p:nvPr/>
          </p:nvSpPr>
          <p:spPr>
            <a:xfrm>
              <a:off x="6880307" y="2667131"/>
              <a:ext cx="164324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轮流服务队列，使每个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队列一次只能发送一个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 flipV="1">
              <a:off x="5786645" y="2680551"/>
              <a:ext cx="1141531" cy="355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953792"/>
            <a:ext cx="826005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在传送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时延敏感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(delay sensitive)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的实时数据时，不仅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传输时延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不能太大，而且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时延抖动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也必须受到限制。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传送实时数据时，少量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分组的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对播放效果的影响并不大（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因为是由人主观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评价的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），是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可以容忍的。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丢失容忍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(loss tolerant)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实时数据的另一个重要特点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发送多媒体分组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时应当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给每一个分组加上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序号，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以按序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还原和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播放分组。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增加一个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时间戳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(timestamp)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，告诉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接收端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分组的产生时间。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692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551562" y="573713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12495" y="3494380"/>
            <a:ext cx="6494887" cy="1149475"/>
            <a:chOff x="502922" y="2655525"/>
            <a:chExt cx="7401246" cy="1261156"/>
          </a:xfrm>
        </p:grpSpPr>
        <p:sp>
          <p:nvSpPr>
            <p:cNvPr id="7" name="对角圆角矩形 6"/>
            <p:cNvSpPr/>
            <p:nvPr/>
          </p:nvSpPr>
          <p:spPr>
            <a:xfrm>
              <a:off x="502922" y="2655525"/>
              <a:ext cx="7401246" cy="1261156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29485" y="2718745"/>
              <a:ext cx="6923733" cy="1090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有了序号和时间戳，再采用适当的算法，接收端就知道应在什么时间开始播放缓存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中的分组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，既可减少分组的丢失率，也可使播放的延迟在可容忍的范围之内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8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517853" y="967332"/>
            <a:ext cx="8133857" cy="25690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517853" y="60846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矩形 4"/>
          <p:cNvSpPr>
            <a:spLocks noChangeArrowheads="1"/>
          </p:cNvSpPr>
          <p:nvPr/>
        </p:nvSpPr>
        <p:spPr bwMode="auto">
          <a:xfrm>
            <a:off x="635844" y="558636"/>
            <a:ext cx="56804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加权公平排队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WFQ (Weighted Fair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Queuing)</a:t>
            </a:r>
          </a:p>
        </p:txBody>
      </p:sp>
      <p:sp>
        <p:nvSpPr>
          <p:cNvPr id="5" name="矩形 4"/>
          <p:cNvSpPr/>
          <p:nvPr/>
        </p:nvSpPr>
        <p:spPr>
          <a:xfrm>
            <a:off x="1110715" y="3590468"/>
            <a:ext cx="7099325" cy="3973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权重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使高优先级队列中的分组有更多的机会得到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服务。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295941" y="1012616"/>
            <a:ext cx="6496547" cy="2270516"/>
            <a:chOff x="474148" y="1401148"/>
            <a:chExt cx="9008019" cy="3427358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8249325" y="2520530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50717" y="1870993"/>
              <a:ext cx="6289279" cy="2957513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493236" y="3071143"/>
              <a:ext cx="240771" cy="6397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008255" y="2112293"/>
              <a:ext cx="703395" cy="638175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821599" y="2112293"/>
              <a:ext cx="1890052" cy="638175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47775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242146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008255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774363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540471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06580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072688" y="2112293"/>
              <a:ext cx="0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838797" y="307114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9323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261065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025453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791561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57669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323778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089886" y="307114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 rot="5400000">
              <a:off x="2348597" y="3041046"/>
              <a:ext cx="639763" cy="699956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74148" y="2481091"/>
              <a:ext cx="1232842" cy="714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560873" y="3242841"/>
              <a:ext cx="10542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rot="20256324" flipV="1">
              <a:off x="2958264" y="2526630"/>
              <a:ext cx="1133343" cy="639762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rot="1343676">
              <a:off x="2963423" y="3602956"/>
              <a:ext cx="1012957" cy="6683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711651" y="2447255"/>
              <a:ext cx="1358635" cy="9334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749485" y="3390230"/>
              <a:ext cx="13208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917731" y="3390229"/>
              <a:ext cx="11677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034735" y="2625554"/>
              <a:ext cx="987675" cy="420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791560" y="4029993"/>
              <a:ext cx="937289" cy="6397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838797" y="4029993"/>
              <a:ext cx="1890052" cy="639763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49323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261065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5025453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791561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557669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323778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089886" y="4029993"/>
              <a:ext cx="0" cy="639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rot="19406188">
              <a:off x="3237362" y="3170354"/>
              <a:ext cx="584729" cy="48507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5730568" y="3407692"/>
              <a:ext cx="1360356" cy="914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6384088" y="2407567"/>
              <a:ext cx="380075" cy="1847850"/>
            </a:xfrm>
            <a:custGeom>
              <a:avLst/>
              <a:gdLst>
                <a:gd name="T0" fmla="*/ 83 w 221"/>
                <a:gd name="T1" fmla="*/ 0 h 1164"/>
                <a:gd name="T2" fmla="*/ 14 w 221"/>
                <a:gd name="T3" fmla="*/ 304 h 1164"/>
                <a:gd name="T4" fmla="*/ 4 w 221"/>
                <a:gd name="T5" fmla="*/ 522 h 1164"/>
                <a:gd name="T6" fmla="*/ 1 w 221"/>
                <a:gd name="T7" fmla="*/ 761 h 1164"/>
                <a:gd name="T8" fmla="*/ 10 w 221"/>
                <a:gd name="T9" fmla="*/ 954 h 1164"/>
                <a:gd name="T10" fmla="*/ 43 w 221"/>
                <a:gd name="T11" fmla="*/ 1105 h 1164"/>
                <a:gd name="T12" fmla="*/ 98 w 221"/>
                <a:gd name="T13" fmla="*/ 1163 h 1164"/>
                <a:gd name="T14" fmla="*/ 140 w 221"/>
                <a:gd name="T15" fmla="*/ 1095 h 1164"/>
                <a:gd name="T16" fmla="*/ 167 w 221"/>
                <a:gd name="T17" fmla="*/ 963 h 1164"/>
                <a:gd name="T18" fmla="*/ 196 w 221"/>
                <a:gd name="T19" fmla="*/ 723 h 1164"/>
                <a:gd name="T20" fmla="*/ 213 w 221"/>
                <a:gd name="T21" fmla="*/ 504 h 1164"/>
                <a:gd name="T22" fmla="*/ 221 w 221"/>
                <a:gd name="T23" fmla="*/ 228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1" h="1164">
                  <a:moveTo>
                    <a:pt x="83" y="0"/>
                  </a:moveTo>
                  <a:cubicBezTo>
                    <a:pt x="72" y="51"/>
                    <a:pt x="27" y="217"/>
                    <a:pt x="14" y="304"/>
                  </a:cubicBezTo>
                  <a:cubicBezTo>
                    <a:pt x="1" y="391"/>
                    <a:pt x="6" y="446"/>
                    <a:pt x="4" y="522"/>
                  </a:cubicBezTo>
                  <a:cubicBezTo>
                    <a:pt x="3" y="597"/>
                    <a:pt x="0" y="690"/>
                    <a:pt x="1" y="761"/>
                  </a:cubicBezTo>
                  <a:cubicBezTo>
                    <a:pt x="3" y="832"/>
                    <a:pt x="3" y="897"/>
                    <a:pt x="10" y="954"/>
                  </a:cubicBezTo>
                  <a:cubicBezTo>
                    <a:pt x="17" y="1012"/>
                    <a:pt x="28" y="1070"/>
                    <a:pt x="43" y="1105"/>
                  </a:cubicBezTo>
                  <a:cubicBezTo>
                    <a:pt x="57" y="1140"/>
                    <a:pt x="82" y="1164"/>
                    <a:pt x="98" y="1163"/>
                  </a:cubicBezTo>
                  <a:cubicBezTo>
                    <a:pt x="113" y="1161"/>
                    <a:pt x="129" y="1129"/>
                    <a:pt x="140" y="1095"/>
                  </a:cubicBezTo>
                  <a:cubicBezTo>
                    <a:pt x="152" y="1062"/>
                    <a:pt x="159" y="1024"/>
                    <a:pt x="167" y="963"/>
                  </a:cubicBezTo>
                  <a:cubicBezTo>
                    <a:pt x="176" y="901"/>
                    <a:pt x="188" y="800"/>
                    <a:pt x="196" y="723"/>
                  </a:cubicBezTo>
                  <a:cubicBezTo>
                    <a:pt x="203" y="646"/>
                    <a:pt x="208" y="586"/>
                    <a:pt x="213" y="504"/>
                  </a:cubicBezTo>
                  <a:cubicBezTo>
                    <a:pt x="217" y="421"/>
                    <a:pt x="220" y="285"/>
                    <a:pt x="221" y="228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17198" y="1858293"/>
              <a:ext cx="380073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3443245" y="2844131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3487960" y="3763293"/>
              <a:ext cx="380075" cy="420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400" b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1147323" y="3390230"/>
              <a:ext cx="1171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4237789" y="1401148"/>
              <a:ext cx="1109572" cy="4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7094363" y="3034631"/>
              <a:ext cx="820340" cy="74453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8389664" y="3282280"/>
              <a:ext cx="1052513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786645" y="2667131"/>
            <a:ext cx="2736904" cy="523220"/>
            <a:chOff x="5786645" y="2667131"/>
            <a:chExt cx="2736904" cy="523220"/>
          </a:xfrm>
        </p:grpSpPr>
        <p:sp>
          <p:nvSpPr>
            <p:cNvPr id="3" name="矩形 2"/>
            <p:cNvSpPr/>
            <p:nvPr/>
          </p:nvSpPr>
          <p:spPr>
            <a:xfrm>
              <a:off x="6880307" y="2667131"/>
              <a:ext cx="16432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轮流服务队列。按权重分配服务时间。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 flipV="1">
              <a:off x="5786645" y="2680551"/>
              <a:ext cx="1141531" cy="355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 Box 47"/>
          <p:cNvSpPr txBox="1">
            <a:spLocks noChangeArrowheads="1"/>
          </p:cNvSpPr>
          <p:nvPr/>
        </p:nvSpPr>
        <p:spPr bwMode="auto">
          <a:xfrm>
            <a:off x="5099908" y="1526134"/>
            <a:ext cx="461740" cy="34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en-US" altLang="zh-CN" sz="14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088213" y="2058713"/>
            <a:ext cx="461740" cy="34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i="1"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en-US" altLang="zh-CN" sz="1400" b="1" baseline="-2500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61" name="Text Box 49"/>
          <p:cNvSpPr txBox="1">
            <a:spLocks noChangeArrowheads="1"/>
          </p:cNvSpPr>
          <p:nvPr/>
        </p:nvSpPr>
        <p:spPr bwMode="auto">
          <a:xfrm>
            <a:off x="5092092" y="2788968"/>
            <a:ext cx="461740" cy="34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en-US" altLang="zh-CN" sz="1400" b="1" baseline="-250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31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17853" y="60619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635844" y="556364"/>
            <a:ext cx="56804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加权公平排队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WFQ (Weighted Fair Queuing)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44257"/>
            <a:ext cx="8229332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指派一个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权重 </a:t>
            </a:r>
            <a:r>
              <a:rPr lang="en-US" altLang="zh-CN" sz="28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8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en-US" sz="2000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得到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的平均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服务时间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8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8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/(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0" hangingPunct="0">
              <a:lnSpc>
                <a:spcPts val="3200"/>
              </a:lnSpc>
              <a:buClr>
                <a:srgbClr val="0070C0"/>
              </a:buClr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其中， </a:t>
            </a:r>
            <a:r>
              <a:rPr lang="zh-CN" altLang="en-US" sz="2000" b="1" dirty="0" smtClean="0">
                <a:solidFill>
                  <a:srgbClr val="0000FF"/>
                </a:solidFill>
                <a:sym typeface="Symbol" pitchFamily="18" charset="2"/>
              </a:rPr>
              <a:t></a:t>
            </a:r>
            <a:r>
              <a:rPr lang="en-US" altLang="zh-CN" sz="2000" b="1" i="1" dirty="0" err="1" smtClean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CN" sz="2000" b="1" i="1" baseline="-25000" dirty="0" err="1" smtClean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是对所有的非空队列的权重求和。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队列 </a:t>
            </a:r>
            <a:r>
              <a:rPr lang="en-US" altLang="zh-CN" sz="20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得到的有保证的带宽 </a:t>
            </a:r>
            <a:r>
              <a:rPr lang="en-US" altLang="zh-CN" sz="2000" i="1" dirty="0" smtClean="0">
                <a:latin typeface="Times New Roman" pitchFamily="18" charset="0"/>
              </a:rPr>
              <a:t>R</a:t>
            </a:r>
            <a:r>
              <a:rPr lang="en-US" altLang="zh-CN" sz="2000" i="1" baseline="-25000" dirty="0" smtClean="0">
                <a:latin typeface="Times New Roman" pitchFamily="18" charset="0"/>
              </a:rPr>
              <a:t>i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应为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1318" y="2678065"/>
            <a:ext cx="6426925" cy="927251"/>
            <a:chOff x="1497875" y="2727247"/>
            <a:chExt cx="6426925" cy="927251"/>
          </a:xfrm>
        </p:grpSpPr>
        <p:sp>
          <p:nvSpPr>
            <p:cNvPr id="7" name="矩形 6"/>
            <p:cNvSpPr/>
            <p:nvPr/>
          </p:nvSpPr>
          <p:spPr>
            <a:xfrm>
              <a:off x="1497875" y="2727247"/>
              <a:ext cx="6426925" cy="92725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1468799"/>
                </p:ext>
              </p:extLst>
            </p:nvPr>
          </p:nvGraphicFramePr>
          <p:xfrm>
            <a:off x="2980028" y="2767967"/>
            <a:ext cx="1600681" cy="886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7" name="公式" r:id="rId3" imgW="736280" imgH="444307" progId="Equation.3">
                    <p:embed/>
                  </p:oleObj>
                </mc:Choice>
                <mc:Fallback>
                  <p:oleObj name="公式" r:id="rId3" imgW="736280" imgH="444307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028" y="2767967"/>
                          <a:ext cx="1600681" cy="88653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6627172" y="3011177"/>
              <a:ext cx="8899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8-1)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8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517853" y="61393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矩形 4"/>
          <p:cNvSpPr>
            <a:spLocks noChangeArrowheads="1"/>
          </p:cNvSpPr>
          <p:nvPr/>
        </p:nvSpPr>
        <p:spPr bwMode="auto">
          <a:xfrm>
            <a:off x="635844" y="564111"/>
            <a:ext cx="27286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WFQ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的比较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66645"/>
            <a:ext cx="8133857" cy="326572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63667" y="997234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(a)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分组流 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的分组连续输入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881794" y="2992280"/>
            <a:ext cx="6476653" cy="311413"/>
            <a:chOff x="1881794" y="2966153"/>
            <a:chExt cx="6476653" cy="311413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588006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841065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092990" y="2980784"/>
              <a:ext cx="253060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346049" y="2980784"/>
              <a:ext cx="253059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599109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851034" y="2980784"/>
              <a:ext cx="253060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104094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356019" y="2980784"/>
              <a:ext cx="253059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609079" y="2980784"/>
              <a:ext cx="253060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862138" y="2980784"/>
              <a:ext cx="251925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5114063" y="2980784"/>
              <a:ext cx="253059" cy="22730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367123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5620183" y="2980784"/>
              <a:ext cx="251925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872108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6125167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6378227" y="2980784"/>
              <a:ext cx="251925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6630152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6883211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136271" y="2980784"/>
              <a:ext cx="251925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7388196" y="2980784"/>
              <a:ext cx="253059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7641256" y="2980784"/>
              <a:ext cx="253060" cy="22730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1881794" y="2966153"/>
              <a:ext cx="59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FIFO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2524457" y="3216933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8109661" y="3000567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890503" y="3421338"/>
            <a:ext cx="6467944" cy="337540"/>
            <a:chOff x="1890503" y="3320270"/>
            <a:chExt cx="6467944" cy="337540"/>
          </a:xfrm>
        </p:grpSpPr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588006" y="3361030"/>
              <a:ext cx="253059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841065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092990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346049" y="3361030"/>
              <a:ext cx="253059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599109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851034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4104094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356019" y="3361030"/>
              <a:ext cx="253059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4609079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4862138" y="3361030"/>
              <a:ext cx="251925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114063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5367123" y="3361030"/>
              <a:ext cx="253060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5620183" y="3361030"/>
              <a:ext cx="251925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5872108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125167" y="3361030"/>
              <a:ext cx="253060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6378227" y="3361030"/>
              <a:ext cx="251925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6630152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6883211" y="3361030"/>
              <a:ext cx="253060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7136271" y="3361030"/>
              <a:ext cx="251925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7388196" y="3361030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7641256" y="3361030"/>
              <a:ext cx="253060" cy="22730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1890503" y="3320270"/>
              <a:ext cx="62709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WFQ</a:t>
              </a: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2524457" y="3597177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8109661" y="3380811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5927" y="1468658"/>
            <a:ext cx="7582521" cy="1227893"/>
            <a:chOff x="775927" y="1407695"/>
            <a:chExt cx="7582521" cy="122789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588006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841065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092990" y="1420233"/>
              <a:ext cx="253060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46049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99109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51034" y="1420233"/>
              <a:ext cx="253060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104094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356019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609079" y="1420233"/>
              <a:ext cx="253060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862138" y="1420233"/>
              <a:ext cx="251925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114063" y="1420233"/>
              <a:ext cx="253059" cy="2283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588006" y="1800477"/>
              <a:ext cx="253059" cy="22835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588006" y="2356823"/>
              <a:ext cx="253059" cy="2273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2" name="Text Box 59"/>
            <p:cNvSpPr txBox="1">
              <a:spLocks noChangeArrowheads="1"/>
            </p:cNvSpPr>
            <p:nvPr/>
          </p:nvSpPr>
          <p:spPr bwMode="auto">
            <a:xfrm>
              <a:off x="1786643" y="1407695"/>
              <a:ext cx="78739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3" name="Text Box 60"/>
            <p:cNvSpPr txBox="1">
              <a:spLocks noChangeArrowheads="1"/>
            </p:cNvSpPr>
            <p:nvPr/>
          </p:nvSpPr>
          <p:spPr bwMode="auto">
            <a:xfrm>
              <a:off x="1786643" y="1761368"/>
              <a:ext cx="78739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1748481" y="2353238"/>
              <a:ext cx="8819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 rot="16200000">
              <a:off x="1970657" y="2040208"/>
              <a:ext cx="38183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2524457" y="1648588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2524457" y="2028832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2524457" y="2584131"/>
              <a:ext cx="5715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8109661" y="1423643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8109662" y="1813047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8109661" y="2358589"/>
              <a:ext cx="24878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775927" y="1416404"/>
              <a:ext cx="9348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 Box 59"/>
            <p:cNvSpPr txBox="1">
              <a:spLocks noChangeArrowheads="1"/>
            </p:cNvSpPr>
            <p:nvPr/>
          </p:nvSpPr>
          <p:spPr bwMode="auto">
            <a:xfrm>
              <a:off x="775927" y="1773240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 Box 59"/>
            <p:cNvSpPr txBox="1">
              <a:spLocks noChangeArrowheads="1"/>
            </p:cNvSpPr>
            <p:nvPr/>
          </p:nvSpPr>
          <p:spPr bwMode="auto">
            <a:xfrm>
              <a:off x="775927" y="2356963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83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517852" y="966645"/>
            <a:ext cx="8133857" cy="311767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517853" y="61394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矩形 4"/>
          <p:cNvSpPr>
            <a:spLocks noChangeArrowheads="1"/>
          </p:cNvSpPr>
          <p:nvPr/>
        </p:nvSpPr>
        <p:spPr bwMode="auto">
          <a:xfrm>
            <a:off x="635844" y="564114"/>
            <a:ext cx="27286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WFQ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FIFO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的比较 </a:t>
            </a:r>
          </a:p>
        </p:txBody>
      </p:sp>
      <p:sp>
        <p:nvSpPr>
          <p:cNvPr id="82" name="矩形 81"/>
          <p:cNvSpPr/>
          <p:nvPr/>
        </p:nvSpPr>
        <p:spPr>
          <a:xfrm>
            <a:off x="2963667" y="997234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(b)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分组流 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的分组断续输入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775927" y="1459448"/>
            <a:ext cx="7619551" cy="1260356"/>
            <a:chOff x="775927" y="1459448"/>
            <a:chExt cx="7619551" cy="1260356"/>
          </a:xfrm>
        </p:grpSpPr>
        <p:sp>
          <p:nvSpPr>
            <p:cNvPr id="8" name="Rectangle 75"/>
            <p:cNvSpPr>
              <a:spLocks noChangeArrowheads="1"/>
            </p:cNvSpPr>
            <p:nvPr/>
          </p:nvSpPr>
          <p:spPr bwMode="auto">
            <a:xfrm>
              <a:off x="2603237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9" name="Rectangle 76"/>
            <p:cNvSpPr>
              <a:spLocks noChangeArrowheads="1"/>
            </p:cNvSpPr>
            <p:nvPr/>
          </p:nvSpPr>
          <p:spPr bwMode="auto">
            <a:xfrm>
              <a:off x="3113378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" name="Rectangle 77"/>
            <p:cNvSpPr>
              <a:spLocks noChangeArrowheads="1"/>
            </p:cNvSpPr>
            <p:nvPr/>
          </p:nvSpPr>
          <p:spPr bwMode="auto">
            <a:xfrm>
              <a:off x="3622371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Rectangle 78"/>
            <p:cNvSpPr>
              <a:spLocks noChangeArrowheads="1"/>
            </p:cNvSpPr>
            <p:nvPr/>
          </p:nvSpPr>
          <p:spPr bwMode="auto">
            <a:xfrm>
              <a:off x="4132512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2" name="Rectangle 79"/>
            <p:cNvSpPr>
              <a:spLocks noChangeArrowheads="1"/>
            </p:cNvSpPr>
            <p:nvPr/>
          </p:nvSpPr>
          <p:spPr bwMode="auto">
            <a:xfrm>
              <a:off x="4641505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Rectangle 80"/>
            <p:cNvSpPr>
              <a:spLocks noChangeArrowheads="1"/>
            </p:cNvSpPr>
            <p:nvPr/>
          </p:nvSpPr>
          <p:spPr bwMode="auto">
            <a:xfrm>
              <a:off x="5151646" y="1483841"/>
              <a:ext cx="25392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Rectangle 81"/>
            <p:cNvSpPr>
              <a:spLocks noChangeArrowheads="1"/>
            </p:cNvSpPr>
            <p:nvPr/>
          </p:nvSpPr>
          <p:spPr bwMode="auto">
            <a:xfrm>
              <a:off x="5660638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Rectangle 82"/>
            <p:cNvSpPr>
              <a:spLocks noChangeArrowheads="1"/>
            </p:cNvSpPr>
            <p:nvPr/>
          </p:nvSpPr>
          <p:spPr bwMode="auto">
            <a:xfrm>
              <a:off x="6170780" y="1483841"/>
              <a:ext cx="253922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6" name="Rectangle 83"/>
            <p:cNvSpPr>
              <a:spLocks noChangeArrowheads="1"/>
            </p:cNvSpPr>
            <p:nvPr/>
          </p:nvSpPr>
          <p:spPr bwMode="auto">
            <a:xfrm>
              <a:off x="6679773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7" name="Rectangle 84"/>
            <p:cNvSpPr>
              <a:spLocks noChangeArrowheads="1"/>
            </p:cNvSpPr>
            <p:nvPr/>
          </p:nvSpPr>
          <p:spPr bwMode="auto">
            <a:xfrm>
              <a:off x="7189915" y="1483841"/>
              <a:ext cx="25392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8" name="Rectangle 85"/>
            <p:cNvSpPr>
              <a:spLocks noChangeArrowheads="1"/>
            </p:cNvSpPr>
            <p:nvPr/>
          </p:nvSpPr>
          <p:spPr bwMode="auto">
            <a:xfrm>
              <a:off x="7698906" y="1483841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9" name="Rectangle 86"/>
            <p:cNvSpPr>
              <a:spLocks noChangeArrowheads="1"/>
            </p:cNvSpPr>
            <p:nvPr/>
          </p:nvSpPr>
          <p:spPr bwMode="auto">
            <a:xfrm>
              <a:off x="2603237" y="1863531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0" name="Rectangle 87"/>
            <p:cNvSpPr>
              <a:spLocks noChangeArrowheads="1"/>
            </p:cNvSpPr>
            <p:nvPr/>
          </p:nvSpPr>
          <p:spPr bwMode="auto">
            <a:xfrm>
              <a:off x="2603237" y="2437470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3" name="Text Box 130"/>
            <p:cNvSpPr txBox="1">
              <a:spLocks noChangeArrowheads="1"/>
            </p:cNvSpPr>
            <p:nvPr/>
          </p:nvSpPr>
          <p:spPr bwMode="auto">
            <a:xfrm>
              <a:off x="1787958" y="1459448"/>
              <a:ext cx="77049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4" name="Text Box 131"/>
            <p:cNvSpPr txBox="1">
              <a:spLocks noChangeArrowheads="1"/>
            </p:cNvSpPr>
            <p:nvPr/>
          </p:nvSpPr>
          <p:spPr bwMode="auto">
            <a:xfrm>
              <a:off x="1787958" y="1840198"/>
              <a:ext cx="77049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65" name="Text Box 132"/>
            <p:cNvSpPr txBox="1">
              <a:spLocks noChangeArrowheads="1"/>
            </p:cNvSpPr>
            <p:nvPr/>
          </p:nvSpPr>
          <p:spPr bwMode="auto">
            <a:xfrm>
              <a:off x="1753122" y="2414139"/>
              <a:ext cx="863047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分组流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68" name="Text Box 135"/>
            <p:cNvSpPr txBox="1">
              <a:spLocks noChangeArrowheads="1"/>
            </p:cNvSpPr>
            <p:nvPr/>
          </p:nvSpPr>
          <p:spPr bwMode="auto">
            <a:xfrm rot="16200000">
              <a:off x="1933512" y="2109556"/>
              <a:ext cx="373643" cy="331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74" name="Text Box 141"/>
            <p:cNvSpPr txBox="1">
              <a:spLocks noChangeArrowheads="1"/>
            </p:cNvSpPr>
            <p:nvPr/>
          </p:nvSpPr>
          <p:spPr bwMode="auto">
            <a:xfrm>
              <a:off x="8152030" y="1494059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5" name="Text Box 142"/>
            <p:cNvSpPr txBox="1">
              <a:spLocks noChangeArrowheads="1"/>
            </p:cNvSpPr>
            <p:nvPr/>
          </p:nvSpPr>
          <p:spPr bwMode="auto">
            <a:xfrm>
              <a:off x="8152030" y="1873748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6" name="Text Box 143"/>
            <p:cNvSpPr txBox="1">
              <a:spLocks noChangeArrowheads="1"/>
            </p:cNvSpPr>
            <p:nvPr/>
          </p:nvSpPr>
          <p:spPr bwMode="auto">
            <a:xfrm>
              <a:off x="8152030" y="2448749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83" name="Text Box 59"/>
            <p:cNvSpPr txBox="1">
              <a:spLocks noChangeArrowheads="1"/>
            </p:cNvSpPr>
            <p:nvPr/>
          </p:nvSpPr>
          <p:spPr bwMode="auto">
            <a:xfrm>
              <a:off x="775927" y="1477367"/>
              <a:ext cx="93487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59"/>
            <p:cNvSpPr txBox="1">
              <a:spLocks noChangeArrowheads="1"/>
            </p:cNvSpPr>
            <p:nvPr/>
          </p:nvSpPr>
          <p:spPr bwMode="auto">
            <a:xfrm>
              <a:off x="775927" y="1842912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 Box 59"/>
            <p:cNvSpPr txBox="1">
              <a:spLocks noChangeArrowheads="1"/>
            </p:cNvSpPr>
            <p:nvPr/>
          </p:nvSpPr>
          <p:spPr bwMode="auto">
            <a:xfrm>
              <a:off x="775927" y="2417926"/>
              <a:ext cx="102944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权重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= 0.05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136"/>
            <p:cNvSpPr>
              <a:spLocks noChangeShapeType="1"/>
            </p:cNvSpPr>
            <p:nvPr/>
          </p:nvSpPr>
          <p:spPr bwMode="auto">
            <a:xfrm>
              <a:off x="2540042" y="1711867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137"/>
            <p:cNvSpPr>
              <a:spLocks noChangeShapeType="1"/>
            </p:cNvSpPr>
            <p:nvPr/>
          </p:nvSpPr>
          <p:spPr bwMode="auto">
            <a:xfrm>
              <a:off x="2540042" y="2092617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138"/>
            <p:cNvSpPr>
              <a:spLocks noChangeShapeType="1"/>
            </p:cNvSpPr>
            <p:nvPr/>
          </p:nvSpPr>
          <p:spPr bwMode="auto">
            <a:xfrm>
              <a:off x="2540042" y="2666557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14942" y="2977776"/>
            <a:ext cx="6480536" cy="304607"/>
            <a:chOff x="1914942" y="2916813"/>
            <a:chExt cx="6480536" cy="304607"/>
          </a:xfrm>
        </p:grpSpPr>
        <p:sp>
          <p:nvSpPr>
            <p:cNvPr id="21" name="Rectangle 88"/>
            <p:cNvSpPr>
              <a:spLocks noChangeArrowheads="1"/>
            </p:cNvSpPr>
            <p:nvPr/>
          </p:nvSpPr>
          <p:spPr bwMode="auto">
            <a:xfrm>
              <a:off x="2603237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" name="Rectangle 89"/>
            <p:cNvSpPr>
              <a:spLocks noChangeArrowheads="1"/>
            </p:cNvSpPr>
            <p:nvPr/>
          </p:nvSpPr>
          <p:spPr bwMode="auto">
            <a:xfrm>
              <a:off x="2858308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3" name="Rectangle 90"/>
            <p:cNvSpPr>
              <a:spLocks noChangeArrowheads="1"/>
            </p:cNvSpPr>
            <p:nvPr/>
          </p:nvSpPr>
          <p:spPr bwMode="auto">
            <a:xfrm>
              <a:off x="3113378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4" name="Rectangle 91"/>
            <p:cNvSpPr>
              <a:spLocks noChangeArrowheads="1"/>
            </p:cNvSpPr>
            <p:nvPr/>
          </p:nvSpPr>
          <p:spPr bwMode="auto">
            <a:xfrm>
              <a:off x="3368449" y="2940146"/>
              <a:ext cx="25392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5" name="Rectangle 92"/>
            <p:cNvSpPr>
              <a:spLocks noChangeArrowheads="1"/>
            </p:cNvSpPr>
            <p:nvPr/>
          </p:nvSpPr>
          <p:spPr bwMode="auto">
            <a:xfrm>
              <a:off x="3622370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26" name="Rectangle 93"/>
            <p:cNvSpPr>
              <a:spLocks noChangeArrowheads="1"/>
            </p:cNvSpPr>
            <p:nvPr/>
          </p:nvSpPr>
          <p:spPr bwMode="auto">
            <a:xfrm>
              <a:off x="3877441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27" name="Rectangle 94"/>
            <p:cNvSpPr>
              <a:spLocks noChangeArrowheads="1"/>
            </p:cNvSpPr>
            <p:nvPr/>
          </p:nvSpPr>
          <p:spPr bwMode="auto">
            <a:xfrm>
              <a:off x="4132513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28" name="Rectangle 95"/>
            <p:cNvSpPr>
              <a:spLocks noChangeArrowheads="1"/>
            </p:cNvSpPr>
            <p:nvPr/>
          </p:nvSpPr>
          <p:spPr bwMode="auto">
            <a:xfrm>
              <a:off x="4387582" y="2940146"/>
              <a:ext cx="253922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29" name="Rectangle 96"/>
            <p:cNvSpPr>
              <a:spLocks noChangeArrowheads="1"/>
            </p:cNvSpPr>
            <p:nvPr/>
          </p:nvSpPr>
          <p:spPr bwMode="auto">
            <a:xfrm>
              <a:off x="4641505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30" name="Rectangle 97"/>
            <p:cNvSpPr>
              <a:spLocks noChangeArrowheads="1"/>
            </p:cNvSpPr>
            <p:nvPr/>
          </p:nvSpPr>
          <p:spPr bwMode="auto">
            <a:xfrm>
              <a:off x="4896576" y="2940146"/>
              <a:ext cx="25507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1" name="Rectangle 98"/>
            <p:cNvSpPr>
              <a:spLocks noChangeArrowheads="1"/>
            </p:cNvSpPr>
            <p:nvPr/>
          </p:nvSpPr>
          <p:spPr bwMode="auto">
            <a:xfrm>
              <a:off x="5151646" y="2940146"/>
              <a:ext cx="253921" cy="22908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32" name="Rectangle 99"/>
            <p:cNvSpPr>
              <a:spLocks noChangeArrowheads="1"/>
            </p:cNvSpPr>
            <p:nvPr/>
          </p:nvSpPr>
          <p:spPr bwMode="auto">
            <a:xfrm>
              <a:off x="5405568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Rectangle 121"/>
            <p:cNvSpPr>
              <a:spLocks noChangeArrowheads="1"/>
            </p:cNvSpPr>
            <p:nvPr/>
          </p:nvSpPr>
          <p:spPr bwMode="auto">
            <a:xfrm>
              <a:off x="5660638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5" name="Rectangle 122"/>
            <p:cNvSpPr>
              <a:spLocks noChangeArrowheads="1"/>
            </p:cNvSpPr>
            <p:nvPr/>
          </p:nvSpPr>
          <p:spPr bwMode="auto">
            <a:xfrm>
              <a:off x="5915709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6" name="Rectangle 123"/>
            <p:cNvSpPr>
              <a:spLocks noChangeArrowheads="1"/>
            </p:cNvSpPr>
            <p:nvPr/>
          </p:nvSpPr>
          <p:spPr bwMode="auto">
            <a:xfrm>
              <a:off x="6170780" y="2940146"/>
              <a:ext cx="253922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7" name="Rectangle 124"/>
            <p:cNvSpPr>
              <a:spLocks noChangeArrowheads="1"/>
            </p:cNvSpPr>
            <p:nvPr/>
          </p:nvSpPr>
          <p:spPr bwMode="auto">
            <a:xfrm>
              <a:off x="6424702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8" name="Rectangle 125"/>
            <p:cNvSpPr>
              <a:spLocks noChangeArrowheads="1"/>
            </p:cNvSpPr>
            <p:nvPr/>
          </p:nvSpPr>
          <p:spPr bwMode="auto">
            <a:xfrm>
              <a:off x="6679773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9" name="Rectangle 126"/>
            <p:cNvSpPr>
              <a:spLocks noChangeArrowheads="1"/>
            </p:cNvSpPr>
            <p:nvPr/>
          </p:nvSpPr>
          <p:spPr bwMode="auto">
            <a:xfrm>
              <a:off x="6934843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0" name="Rectangle 127"/>
            <p:cNvSpPr>
              <a:spLocks noChangeArrowheads="1"/>
            </p:cNvSpPr>
            <p:nvPr/>
          </p:nvSpPr>
          <p:spPr bwMode="auto">
            <a:xfrm>
              <a:off x="7189915" y="2940146"/>
              <a:ext cx="25392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1" name="Rectangle 128"/>
            <p:cNvSpPr>
              <a:spLocks noChangeArrowheads="1"/>
            </p:cNvSpPr>
            <p:nvPr/>
          </p:nvSpPr>
          <p:spPr bwMode="auto">
            <a:xfrm>
              <a:off x="7443836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2" name="Rectangle 129"/>
            <p:cNvSpPr>
              <a:spLocks noChangeArrowheads="1"/>
            </p:cNvSpPr>
            <p:nvPr/>
          </p:nvSpPr>
          <p:spPr bwMode="auto">
            <a:xfrm>
              <a:off x="7698906" y="2940146"/>
              <a:ext cx="255071" cy="22908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6" name="Text Box 133"/>
            <p:cNvSpPr txBox="1">
              <a:spLocks noChangeArrowheads="1"/>
            </p:cNvSpPr>
            <p:nvPr/>
          </p:nvSpPr>
          <p:spPr bwMode="auto">
            <a:xfrm>
              <a:off x="1914942" y="2916813"/>
              <a:ext cx="52422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FIFO</a:t>
              </a:r>
            </a:p>
          </p:txBody>
        </p:sp>
        <p:sp>
          <p:nvSpPr>
            <p:cNvPr id="77" name="Text Box 144"/>
            <p:cNvSpPr txBox="1">
              <a:spLocks noChangeArrowheads="1"/>
            </p:cNvSpPr>
            <p:nvPr/>
          </p:nvSpPr>
          <p:spPr bwMode="auto">
            <a:xfrm>
              <a:off x="8152030" y="2950365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2" name="Line 139"/>
            <p:cNvSpPr>
              <a:spLocks noChangeShapeType="1"/>
            </p:cNvSpPr>
            <p:nvPr/>
          </p:nvSpPr>
          <p:spPr bwMode="auto">
            <a:xfrm>
              <a:off x="2540042" y="3169233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4942" y="3435847"/>
            <a:ext cx="6480536" cy="305667"/>
            <a:chOff x="1914942" y="3322630"/>
            <a:chExt cx="6480536" cy="305667"/>
          </a:xfrm>
        </p:grpSpPr>
        <p:sp>
          <p:nvSpPr>
            <p:cNvPr id="33" name="Rectangle 100"/>
            <p:cNvSpPr>
              <a:spLocks noChangeArrowheads="1"/>
            </p:cNvSpPr>
            <p:nvPr/>
          </p:nvSpPr>
          <p:spPr bwMode="auto">
            <a:xfrm>
              <a:off x="2603237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4" name="Rectangle 101"/>
            <p:cNvSpPr>
              <a:spLocks noChangeArrowheads="1"/>
            </p:cNvSpPr>
            <p:nvPr/>
          </p:nvSpPr>
          <p:spPr bwMode="auto">
            <a:xfrm>
              <a:off x="3113378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102"/>
            <p:cNvSpPr>
              <a:spLocks noChangeArrowheads="1"/>
            </p:cNvSpPr>
            <p:nvPr/>
          </p:nvSpPr>
          <p:spPr bwMode="auto">
            <a:xfrm>
              <a:off x="3622371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6" name="Rectangle 103"/>
            <p:cNvSpPr>
              <a:spLocks noChangeArrowheads="1"/>
            </p:cNvSpPr>
            <p:nvPr/>
          </p:nvSpPr>
          <p:spPr bwMode="auto">
            <a:xfrm>
              <a:off x="4132512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7" name="Rectangle 104"/>
            <p:cNvSpPr>
              <a:spLocks noChangeArrowheads="1"/>
            </p:cNvSpPr>
            <p:nvPr/>
          </p:nvSpPr>
          <p:spPr bwMode="auto">
            <a:xfrm>
              <a:off x="4641505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8" name="Rectangle 105"/>
            <p:cNvSpPr>
              <a:spLocks noChangeArrowheads="1"/>
            </p:cNvSpPr>
            <p:nvPr/>
          </p:nvSpPr>
          <p:spPr bwMode="auto">
            <a:xfrm>
              <a:off x="5151646" y="3347024"/>
              <a:ext cx="25392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9" name="Rectangle 106"/>
            <p:cNvSpPr>
              <a:spLocks noChangeArrowheads="1"/>
            </p:cNvSpPr>
            <p:nvPr/>
          </p:nvSpPr>
          <p:spPr bwMode="auto">
            <a:xfrm>
              <a:off x="5660638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Rectangle 107"/>
            <p:cNvSpPr>
              <a:spLocks noChangeArrowheads="1"/>
            </p:cNvSpPr>
            <p:nvPr/>
          </p:nvSpPr>
          <p:spPr bwMode="auto">
            <a:xfrm>
              <a:off x="6170780" y="3347024"/>
              <a:ext cx="253922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1" name="Rectangle 108"/>
            <p:cNvSpPr>
              <a:spLocks noChangeArrowheads="1"/>
            </p:cNvSpPr>
            <p:nvPr/>
          </p:nvSpPr>
          <p:spPr bwMode="auto">
            <a:xfrm>
              <a:off x="6679773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Rectangle 109"/>
            <p:cNvSpPr>
              <a:spLocks noChangeArrowheads="1"/>
            </p:cNvSpPr>
            <p:nvPr/>
          </p:nvSpPr>
          <p:spPr bwMode="auto">
            <a:xfrm>
              <a:off x="7189915" y="3347024"/>
              <a:ext cx="253921" cy="228025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3" name="Rectangle 110"/>
            <p:cNvSpPr>
              <a:spLocks noChangeArrowheads="1"/>
            </p:cNvSpPr>
            <p:nvPr/>
          </p:nvSpPr>
          <p:spPr bwMode="auto">
            <a:xfrm>
              <a:off x="2858308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4" name="Rectangle 111"/>
            <p:cNvSpPr>
              <a:spLocks noChangeArrowheads="1"/>
            </p:cNvSpPr>
            <p:nvPr/>
          </p:nvSpPr>
          <p:spPr bwMode="auto">
            <a:xfrm>
              <a:off x="3368449" y="3347024"/>
              <a:ext cx="25392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45" name="Rectangle 112"/>
            <p:cNvSpPr>
              <a:spLocks noChangeArrowheads="1"/>
            </p:cNvSpPr>
            <p:nvPr/>
          </p:nvSpPr>
          <p:spPr bwMode="auto">
            <a:xfrm>
              <a:off x="3877441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6" name="Rectangle 113"/>
            <p:cNvSpPr>
              <a:spLocks noChangeArrowheads="1"/>
            </p:cNvSpPr>
            <p:nvPr/>
          </p:nvSpPr>
          <p:spPr bwMode="auto">
            <a:xfrm>
              <a:off x="4387582" y="3347024"/>
              <a:ext cx="253922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47" name="Rectangle 114"/>
            <p:cNvSpPr>
              <a:spLocks noChangeArrowheads="1"/>
            </p:cNvSpPr>
            <p:nvPr/>
          </p:nvSpPr>
          <p:spPr bwMode="auto">
            <a:xfrm>
              <a:off x="4896576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8" name="Rectangle 115"/>
            <p:cNvSpPr>
              <a:spLocks noChangeArrowheads="1"/>
            </p:cNvSpPr>
            <p:nvPr/>
          </p:nvSpPr>
          <p:spPr bwMode="auto">
            <a:xfrm>
              <a:off x="5405568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49" name="Rectangle 116"/>
            <p:cNvSpPr>
              <a:spLocks noChangeArrowheads="1"/>
            </p:cNvSpPr>
            <p:nvPr/>
          </p:nvSpPr>
          <p:spPr bwMode="auto">
            <a:xfrm>
              <a:off x="5915709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50" name="Rectangle 117"/>
            <p:cNvSpPr>
              <a:spLocks noChangeArrowheads="1"/>
            </p:cNvSpPr>
            <p:nvPr/>
          </p:nvSpPr>
          <p:spPr bwMode="auto">
            <a:xfrm>
              <a:off x="6424702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51" name="Rectangle 118"/>
            <p:cNvSpPr>
              <a:spLocks noChangeArrowheads="1"/>
            </p:cNvSpPr>
            <p:nvPr/>
          </p:nvSpPr>
          <p:spPr bwMode="auto">
            <a:xfrm>
              <a:off x="6934843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52" name="Rectangle 119"/>
            <p:cNvSpPr>
              <a:spLocks noChangeArrowheads="1"/>
            </p:cNvSpPr>
            <p:nvPr/>
          </p:nvSpPr>
          <p:spPr bwMode="auto">
            <a:xfrm>
              <a:off x="7443836" y="3347024"/>
              <a:ext cx="255071" cy="2280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53" name="Rectangle 120"/>
            <p:cNvSpPr>
              <a:spLocks noChangeArrowheads="1"/>
            </p:cNvSpPr>
            <p:nvPr/>
          </p:nvSpPr>
          <p:spPr bwMode="auto">
            <a:xfrm>
              <a:off x="7698906" y="3347024"/>
              <a:ext cx="255071" cy="2280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7" name="Text Box 134"/>
            <p:cNvSpPr txBox="1">
              <a:spLocks noChangeArrowheads="1"/>
            </p:cNvSpPr>
            <p:nvPr/>
          </p:nvSpPr>
          <p:spPr bwMode="auto">
            <a:xfrm>
              <a:off x="1914942" y="3322630"/>
              <a:ext cx="550894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WFQ</a:t>
              </a:r>
            </a:p>
          </p:txBody>
        </p:sp>
        <p:sp>
          <p:nvSpPr>
            <p:cNvPr id="78" name="Text Box 145"/>
            <p:cNvSpPr txBox="1">
              <a:spLocks noChangeArrowheads="1"/>
            </p:cNvSpPr>
            <p:nvPr/>
          </p:nvSpPr>
          <p:spPr bwMode="auto">
            <a:xfrm>
              <a:off x="8152030" y="3357242"/>
              <a:ext cx="243448" cy="271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200" b="1" i="1"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73" name="Line 140"/>
            <p:cNvSpPr>
              <a:spLocks noChangeShapeType="1"/>
            </p:cNvSpPr>
            <p:nvPr/>
          </p:nvSpPr>
          <p:spPr bwMode="auto">
            <a:xfrm>
              <a:off x="2540042" y="3575049"/>
              <a:ext cx="5722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1306286" y="4094149"/>
            <a:ext cx="6647691" cy="425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不管是哪一种情况，分组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流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能够得到更多时间的服务。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83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7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9882"/>
            <a:ext cx="82439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根据以下三个方面进行管制：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平均速率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一定的时间间隔内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通过的分组数。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峰值速率：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限制数据流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非常短的时间间隔内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的流量。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突发长度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限制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非常短的时间间隔内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连续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注入到网络中的分组数。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559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66663" y="572386"/>
            <a:ext cx="1596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管制机制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08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矩形 4"/>
          <p:cNvSpPr>
            <a:spLocks noChangeArrowheads="1"/>
          </p:cNvSpPr>
          <p:nvPr/>
        </p:nvSpPr>
        <p:spPr bwMode="auto">
          <a:xfrm>
            <a:off x="635844" y="564113"/>
            <a:ext cx="6196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漏桶管制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leaky bucket policer)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（简称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为漏桶）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57938"/>
            <a:ext cx="8133857" cy="302187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576572" y="1072657"/>
            <a:ext cx="5613334" cy="2735400"/>
            <a:chOff x="584729" y="2057619"/>
            <a:chExt cx="8832768" cy="4304243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269207" y="4764088"/>
              <a:ext cx="1259171" cy="435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4839495" y="2925763"/>
              <a:ext cx="1028435" cy="1241425"/>
            </a:xfrm>
            <a:custGeom>
              <a:avLst/>
              <a:gdLst>
                <a:gd name="T0" fmla="*/ 0 w 768"/>
                <a:gd name="T1" fmla="*/ 0 h 1008"/>
                <a:gd name="T2" fmla="*/ 0 w 768"/>
                <a:gd name="T3" fmla="*/ 1008 h 1008"/>
                <a:gd name="T4" fmla="*/ 767 w 768"/>
                <a:gd name="T5" fmla="*/ 1003 h 1008"/>
                <a:gd name="T6" fmla="*/ 768 w 768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008">
                  <a:moveTo>
                    <a:pt x="0" y="0"/>
                  </a:moveTo>
                  <a:lnTo>
                    <a:pt x="0" y="1008"/>
                  </a:lnTo>
                  <a:lnTo>
                    <a:pt x="767" y="1003"/>
                  </a:lnTo>
                  <a:lnTo>
                    <a:pt x="768" y="0"/>
                  </a:lnTo>
                </a:path>
              </a:pathLst>
            </a:cu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 flipV="1">
              <a:off x="6670412" y="3950362"/>
              <a:ext cx="4763" cy="264504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70450" y="3941763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70450" y="3713163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870450" y="3482975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870450" y="3254375"/>
              <a:ext cx="1012958" cy="1714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795581" y="2708276"/>
              <a:ext cx="1587367" cy="531813"/>
            </a:xfrm>
            <a:custGeom>
              <a:avLst/>
              <a:gdLst>
                <a:gd name="T0" fmla="*/ 0 w 900"/>
                <a:gd name="T1" fmla="*/ 0 h 452"/>
                <a:gd name="T2" fmla="*/ 220 w 900"/>
                <a:gd name="T3" fmla="*/ 8 h 452"/>
                <a:gd name="T4" fmla="*/ 396 w 900"/>
                <a:gd name="T5" fmla="*/ 24 h 452"/>
                <a:gd name="T6" fmla="*/ 612 w 900"/>
                <a:gd name="T7" fmla="*/ 76 h 452"/>
                <a:gd name="T8" fmla="*/ 808 w 900"/>
                <a:gd name="T9" fmla="*/ 208 h 452"/>
                <a:gd name="T10" fmla="*/ 900 w 900"/>
                <a:gd name="T11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452">
                  <a:moveTo>
                    <a:pt x="0" y="0"/>
                  </a:moveTo>
                  <a:cubicBezTo>
                    <a:pt x="37" y="1"/>
                    <a:pt x="154" y="4"/>
                    <a:pt x="220" y="8"/>
                  </a:cubicBezTo>
                  <a:cubicBezTo>
                    <a:pt x="286" y="12"/>
                    <a:pt x="331" y="13"/>
                    <a:pt x="396" y="24"/>
                  </a:cubicBezTo>
                  <a:cubicBezTo>
                    <a:pt x="461" y="35"/>
                    <a:pt x="543" y="45"/>
                    <a:pt x="612" y="76"/>
                  </a:cubicBezTo>
                  <a:cubicBezTo>
                    <a:pt x="681" y="107"/>
                    <a:pt x="760" y="145"/>
                    <a:pt x="808" y="208"/>
                  </a:cubicBezTo>
                  <a:cubicBezTo>
                    <a:pt x="856" y="271"/>
                    <a:pt x="881" y="401"/>
                    <a:pt x="900" y="452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5943601" y="2925763"/>
              <a:ext cx="271727" cy="1241425"/>
            </a:xfrm>
            <a:prstGeom prst="rightBrace">
              <a:avLst>
                <a:gd name="adj1" fmla="val 41245"/>
                <a:gd name="adj2" fmla="val 50000"/>
              </a:avLst>
            </a:prstGeom>
            <a:noFill/>
            <a:ln w="1270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215328" y="3085026"/>
              <a:ext cx="1809052" cy="75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漏桶中最多</a:t>
              </a:r>
            </a:p>
            <a:p>
              <a:pPr algn="ctr">
                <a:lnSpc>
                  <a:spcPct val="105000"/>
                </a:lnSpc>
              </a:pP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装入 </a:t>
              </a:r>
              <a:r>
                <a:rPr kumimoji="1" lang="en-US" altLang="zh-CN" sz="12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个权标</a:t>
              </a: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787783" y="4953001"/>
              <a:ext cx="1222771" cy="639763"/>
            </a:xfrm>
            <a:custGeom>
              <a:avLst/>
              <a:gdLst>
                <a:gd name="T0" fmla="*/ 0 w 864"/>
                <a:gd name="T1" fmla="*/ 0 h 528"/>
                <a:gd name="T2" fmla="*/ 864 w 864"/>
                <a:gd name="T3" fmla="*/ 0 h 528"/>
                <a:gd name="T4" fmla="*/ 864 w 864"/>
                <a:gd name="T5" fmla="*/ 528 h 528"/>
                <a:gd name="T6" fmla="*/ 0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864" y="0"/>
                  </a:lnTo>
                  <a:lnTo>
                    <a:pt x="864" y="528"/>
                  </a:lnTo>
                  <a:lnTo>
                    <a:pt x="0" y="528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4636503" y="4739692"/>
              <a:ext cx="1423988" cy="1074737"/>
            </a:xfrm>
            <a:prstGeom prst="diamond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344669" y="4979989"/>
              <a:ext cx="658679" cy="59213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rot="10800000">
              <a:off x="5351992" y="4178300"/>
              <a:ext cx="3440" cy="57785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rot="5400000" flipH="1">
              <a:off x="4316677" y="4959615"/>
              <a:ext cx="0" cy="61224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959639" y="4892956"/>
              <a:ext cx="774875" cy="72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拿走</a:t>
              </a:r>
            </a:p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权标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6174502" y="4539698"/>
              <a:ext cx="1404092" cy="726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准许分组进入网络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799493" y="4565743"/>
              <a:ext cx="1259171" cy="406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等待权标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584729" y="5829136"/>
              <a:ext cx="8832768" cy="532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在任何时间间隔 </a:t>
              </a:r>
              <a:r>
                <a:rPr kumimoji="1" lang="en-US" altLang="zh-CN" sz="16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内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准许进入网络的分组数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kumimoji="1" lang="en-US" altLang="zh-CN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r t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+ </a:t>
              </a:r>
              <a:r>
                <a:rPr kumimoji="1" lang="en-US" altLang="zh-CN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kumimoji="1"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943281" y="2057619"/>
              <a:ext cx="4911575" cy="532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注入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漏桶的速率为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每秒 </a:t>
              </a:r>
              <a:r>
                <a:rPr kumimoji="1" lang="en-US" altLang="zh-CN" sz="16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6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kumimoji="1" lang="zh-CN" altLang="en-US" sz="16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权标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795581" y="4959351"/>
              <a:ext cx="0" cy="631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570288" y="4959351"/>
              <a:ext cx="0" cy="631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343275" y="4959351"/>
              <a:ext cx="0" cy="631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2744122" y="2846658"/>
              <a:ext cx="774875" cy="431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权标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2576736" y="2636912"/>
              <a:ext cx="1085188" cy="1682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rot="5400000">
              <a:off x="2512428" y="4666899"/>
              <a:ext cx="0" cy="12138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6158708" y="2524018"/>
            <a:ext cx="1485900" cy="1014412"/>
            <a:chOff x="3560" y="714"/>
            <a:chExt cx="936" cy="639"/>
          </a:xfrm>
        </p:grpSpPr>
        <p:graphicFrame>
          <p:nvGraphicFramePr>
            <p:cNvPr id="37" name="Object 32"/>
            <p:cNvGraphicFramePr>
              <a:graphicFrameLocks noChangeAspect="1"/>
            </p:cNvGraphicFramePr>
            <p:nvPr/>
          </p:nvGraphicFramePr>
          <p:xfrm>
            <a:off x="3560" y="714"/>
            <a:ext cx="936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name="VISIO" r:id="rId3" imgW="1689840" imgH="964440" progId="Visio.Drawing.6">
                    <p:embed/>
                  </p:oleObj>
                </mc:Choice>
                <mc:Fallback>
                  <p:oleObj name="VISIO" r:id="rId3" imgW="1689840" imgH="964440" progId="Visio.Drawing.6">
                    <p:embed/>
                    <p:pic>
                      <p:nvPicPr>
                        <p:cNvPr id="102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714"/>
                          <a:ext cx="936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3787" y="890"/>
              <a:ext cx="5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036307" y="3981824"/>
            <a:ext cx="7123621" cy="759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“准许进入网络”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说“已经进入了网络</a:t>
            </a:r>
            <a:r>
              <a:rPr lang="zh-CN" altLang="en-US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b="1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控制权标进入漏桶的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速率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，就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可对分组进入网络的速率进行管制。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85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3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905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03683" y="585960"/>
            <a:ext cx="41617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漏桶机制与加权公平排队相结合 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17852" y="1006264"/>
            <a:ext cx="8133857" cy="299967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72158" y="1267790"/>
            <a:ext cx="7558582" cy="2433353"/>
            <a:chOff x="772158" y="1433253"/>
            <a:chExt cx="7558582" cy="2433353"/>
          </a:xfrm>
        </p:grpSpPr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7427929" y="2239923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分组离开</a:t>
              </a:r>
            </a:p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72158" y="2231214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分组到达</a:t>
              </a:r>
            </a:p>
            <a:p>
              <a:pPr algn="ctr"/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路由器</a:t>
              </a: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736907" y="1433253"/>
              <a:ext cx="5673139" cy="2433353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7251764" y="2891747"/>
              <a:ext cx="740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3096184" y="3259576"/>
              <a:ext cx="752531" cy="360138"/>
            </a:xfrm>
            <a:custGeom>
              <a:avLst/>
              <a:gdLst>
                <a:gd name="T0" fmla="*/ 0 w 864"/>
                <a:gd name="T1" fmla="*/ 0 h 528"/>
                <a:gd name="T2" fmla="*/ 864 w 864"/>
                <a:gd name="T3" fmla="*/ 0 h 528"/>
                <a:gd name="T4" fmla="*/ 864 w 864"/>
                <a:gd name="T5" fmla="*/ 528 h 528"/>
                <a:gd name="T6" fmla="*/ 0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864" y="0"/>
                  </a:lnTo>
                  <a:lnTo>
                    <a:pt x="864" y="528"/>
                  </a:lnTo>
                  <a:lnTo>
                    <a:pt x="0" y="52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585644" y="2153529"/>
              <a:ext cx="412365" cy="369109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887263" y="2153529"/>
              <a:ext cx="1110746" cy="369109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5860554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5723100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5585644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5446801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5309347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5171891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5034437" y="2153529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 rot="5400000">
              <a:off x="2014006" y="2685565"/>
              <a:ext cx="369109" cy="412365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980591" y="2804102"/>
              <a:ext cx="61924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6811632" y="2686687"/>
              <a:ext cx="480398" cy="43062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调度</a:t>
              </a:r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5998009" y="2348336"/>
              <a:ext cx="798349" cy="53828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7566940" y="2812811"/>
              <a:ext cx="619241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1836873" y="2426981"/>
              <a:ext cx="7232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分类器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5453152" y="3260857"/>
              <a:ext cx="551209" cy="36910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4896981" y="3260857"/>
              <a:ext cx="1110746" cy="369109"/>
            </a:xfrm>
            <a:custGeom>
              <a:avLst/>
              <a:gdLst>
                <a:gd name="T0" fmla="*/ 7 w 775"/>
                <a:gd name="T1" fmla="*/ 0 h 288"/>
                <a:gd name="T2" fmla="*/ 775 w 775"/>
                <a:gd name="T3" fmla="*/ 0 h 288"/>
                <a:gd name="T4" fmla="*/ 775 w 775"/>
                <a:gd name="T5" fmla="*/ 288 h 288"/>
                <a:gd name="T6" fmla="*/ 0 w 775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88">
                  <a:moveTo>
                    <a:pt x="7" y="0"/>
                  </a:moveTo>
                  <a:lnTo>
                    <a:pt x="775" y="0"/>
                  </a:lnTo>
                  <a:lnTo>
                    <a:pt x="775" y="288"/>
                  </a:lnTo>
                  <a:lnTo>
                    <a:pt x="0" y="288"/>
                  </a:ln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587027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5732818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559536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5457908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532045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5182998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5045544" y="3260857"/>
              <a:ext cx="0" cy="369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 flipV="1">
              <a:off x="6009117" y="2902000"/>
              <a:ext cx="799738" cy="52803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6392325" y="2312452"/>
              <a:ext cx="223537" cy="1079132"/>
            </a:xfrm>
            <a:custGeom>
              <a:avLst/>
              <a:gdLst>
                <a:gd name="T0" fmla="*/ 22 w 156"/>
                <a:gd name="T1" fmla="*/ 0 h 842"/>
                <a:gd name="T2" fmla="*/ 10 w 156"/>
                <a:gd name="T3" fmla="*/ 227 h 842"/>
                <a:gd name="T4" fmla="*/ 3 w 156"/>
                <a:gd name="T5" fmla="*/ 383 h 842"/>
                <a:gd name="T6" fmla="*/ 1 w 156"/>
                <a:gd name="T7" fmla="*/ 554 h 842"/>
                <a:gd name="T8" fmla="*/ 7 w 156"/>
                <a:gd name="T9" fmla="*/ 692 h 842"/>
                <a:gd name="T10" fmla="*/ 30 w 156"/>
                <a:gd name="T11" fmla="*/ 800 h 842"/>
                <a:gd name="T12" fmla="*/ 69 w 156"/>
                <a:gd name="T13" fmla="*/ 841 h 842"/>
                <a:gd name="T14" fmla="*/ 99 w 156"/>
                <a:gd name="T15" fmla="*/ 793 h 842"/>
                <a:gd name="T16" fmla="*/ 118 w 156"/>
                <a:gd name="T17" fmla="*/ 698 h 842"/>
                <a:gd name="T18" fmla="*/ 138 w 156"/>
                <a:gd name="T19" fmla="*/ 527 h 842"/>
                <a:gd name="T20" fmla="*/ 150 w 156"/>
                <a:gd name="T21" fmla="*/ 370 h 842"/>
                <a:gd name="T22" fmla="*/ 156 w 156"/>
                <a:gd name="T23" fmla="*/ 173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842">
                  <a:moveTo>
                    <a:pt x="22" y="0"/>
                  </a:moveTo>
                  <a:cubicBezTo>
                    <a:pt x="20" y="38"/>
                    <a:pt x="13" y="163"/>
                    <a:pt x="10" y="227"/>
                  </a:cubicBezTo>
                  <a:cubicBezTo>
                    <a:pt x="7" y="291"/>
                    <a:pt x="4" y="329"/>
                    <a:pt x="3" y="383"/>
                  </a:cubicBezTo>
                  <a:cubicBezTo>
                    <a:pt x="2" y="437"/>
                    <a:pt x="0" y="503"/>
                    <a:pt x="1" y="554"/>
                  </a:cubicBezTo>
                  <a:cubicBezTo>
                    <a:pt x="2" y="605"/>
                    <a:pt x="2" y="651"/>
                    <a:pt x="7" y="692"/>
                  </a:cubicBezTo>
                  <a:cubicBezTo>
                    <a:pt x="12" y="733"/>
                    <a:pt x="20" y="775"/>
                    <a:pt x="30" y="800"/>
                  </a:cubicBezTo>
                  <a:cubicBezTo>
                    <a:pt x="40" y="825"/>
                    <a:pt x="58" y="842"/>
                    <a:pt x="69" y="841"/>
                  </a:cubicBezTo>
                  <a:cubicBezTo>
                    <a:pt x="80" y="840"/>
                    <a:pt x="91" y="817"/>
                    <a:pt x="99" y="793"/>
                  </a:cubicBezTo>
                  <a:cubicBezTo>
                    <a:pt x="107" y="769"/>
                    <a:pt x="112" y="742"/>
                    <a:pt x="118" y="698"/>
                  </a:cubicBezTo>
                  <a:cubicBezTo>
                    <a:pt x="124" y="654"/>
                    <a:pt x="133" y="582"/>
                    <a:pt x="138" y="527"/>
                  </a:cubicBezTo>
                  <a:cubicBezTo>
                    <a:pt x="143" y="472"/>
                    <a:pt x="147" y="429"/>
                    <a:pt x="150" y="370"/>
                  </a:cubicBezTo>
                  <a:cubicBezTo>
                    <a:pt x="153" y="311"/>
                    <a:pt x="155" y="214"/>
                    <a:pt x="156" y="173"/>
                  </a:cubicBezTo>
                </a:path>
              </a:pathLst>
            </a:custGeom>
            <a:noFill/>
            <a:ln w="19050" cmpd="sng">
              <a:solidFill>
                <a:srgbClr val="CC00CC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6014671" y="2148373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dirty="0">
                  <a:latin typeface="微软雅黑" pitchFamily="34" charset="-122"/>
                  <a:ea typeface="微软雅黑" pitchFamily="34" charset="-122"/>
                </a:rPr>
                <a:t>w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6023002" y="3260333"/>
              <a:ext cx="41389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b="1" i="1" dirty="0" err="1">
                  <a:latin typeface="微软雅黑" pitchFamily="34" charset="-122"/>
                  <a:ea typeface="微软雅黑" pitchFamily="34" charset="-122"/>
                </a:rPr>
                <a:t>w</a:t>
              </a:r>
              <a:r>
                <a:rPr kumimoji="1" lang="en-US" altLang="zh-CN" sz="1400" b="1" i="1" baseline="-25000" dirty="0" err="1">
                  <a:latin typeface="微软雅黑" pitchFamily="34" charset="-122"/>
                  <a:ea typeface="微软雅黑" pitchFamily="34" charset="-122"/>
                </a:rPr>
                <a:t>n</a:t>
              </a:r>
              <a:endParaRPr kumimoji="1" lang="en-US" altLang="zh-CN" sz="1400" b="1" i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2448019" y="2157598"/>
              <a:ext cx="82611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队列 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400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 rot="16200000">
              <a:off x="5042501" y="2577590"/>
              <a:ext cx="5309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4204154" y="2153529"/>
              <a:ext cx="474844" cy="369109"/>
            </a:xfrm>
            <a:prstGeom prst="diamond">
              <a:avLst/>
            </a:prstGeom>
            <a:solidFill>
              <a:srgbClr val="00FF00"/>
            </a:solidFill>
            <a:ln w="19050" algn="ctr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43"/>
            <p:cNvSpPr>
              <a:spLocks/>
            </p:cNvSpPr>
            <p:nvPr/>
          </p:nvSpPr>
          <p:spPr bwMode="auto">
            <a:xfrm>
              <a:off x="3096184" y="2153529"/>
              <a:ext cx="752531" cy="360138"/>
            </a:xfrm>
            <a:custGeom>
              <a:avLst/>
              <a:gdLst>
                <a:gd name="T0" fmla="*/ 0 w 864"/>
                <a:gd name="T1" fmla="*/ 0 h 528"/>
                <a:gd name="T2" fmla="*/ 864 w 864"/>
                <a:gd name="T3" fmla="*/ 0 h 528"/>
                <a:gd name="T4" fmla="*/ 864 w 864"/>
                <a:gd name="T5" fmla="*/ 528 h 528"/>
                <a:gd name="T6" fmla="*/ 0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864" y="0"/>
                  </a:lnTo>
                  <a:lnTo>
                    <a:pt x="864" y="528"/>
                  </a:lnTo>
                  <a:lnTo>
                    <a:pt x="0" y="52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rot="5400000" flipH="1">
              <a:off x="4036847" y="2147388"/>
              <a:ext cx="0" cy="376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3716813" y="2157375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577969" y="2157375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47"/>
            <p:cNvSpPr>
              <a:spLocks noChangeShapeType="1"/>
            </p:cNvSpPr>
            <p:nvPr/>
          </p:nvSpPr>
          <p:spPr bwMode="auto">
            <a:xfrm>
              <a:off x="3439126" y="2157375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4306898" y="1681889"/>
              <a:ext cx="286017" cy="319126"/>
            </a:xfrm>
            <a:custGeom>
              <a:avLst/>
              <a:gdLst>
                <a:gd name="T0" fmla="*/ 0 w 768"/>
                <a:gd name="T1" fmla="*/ 0 h 1008"/>
                <a:gd name="T2" fmla="*/ 0 w 768"/>
                <a:gd name="T3" fmla="*/ 1008 h 1008"/>
                <a:gd name="T4" fmla="*/ 767 w 768"/>
                <a:gd name="T5" fmla="*/ 1003 h 1008"/>
                <a:gd name="T6" fmla="*/ 768 w 768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008">
                  <a:moveTo>
                    <a:pt x="0" y="0"/>
                  </a:moveTo>
                  <a:lnTo>
                    <a:pt x="0" y="1008"/>
                  </a:lnTo>
                  <a:lnTo>
                    <a:pt x="767" y="1003"/>
                  </a:lnTo>
                  <a:lnTo>
                    <a:pt x="768" y="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8" name="Group 50"/>
            <p:cNvGrpSpPr>
              <a:grpSpLocks/>
            </p:cNvGrpSpPr>
            <p:nvPr/>
          </p:nvGrpSpPr>
          <p:grpSpPr bwMode="auto">
            <a:xfrm>
              <a:off x="4315228" y="1766477"/>
              <a:ext cx="281851" cy="220440"/>
              <a:chOff x="2400" y="1518"/>
              <a:chExt cx="768" cy="720"/>
            </a:xfrm>
          </p:grpSpPr>
          <p:sp>
            <p:nvSpPr>
              <p:cNvPr id="83" name="Oval 51"/>
              <p:cNvSpPr>
                <a:spLocks noChangeArrowheads="1"/>
              </p:cNvSpPr>
              <p:nvPr/>
            </p:nvSpPr>
            <p:spPr bwMode="auto">
              <a:xfrm>
                <a:off x="2400" y="2094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Oval 52"/>
              <p:cNvSpPr>
                <a:spLocks noChangeArrowheads="1"/>
              </p:cNvSpPr>
              <p:nvPr/>
            </p:nvSpPr>
            <p:spPr bwMode="auto">
              <a:xfrm>
                <a:off x="2400" y="1902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Oval 53"/>
              <p:cNvSpPr>
                <a:spLocks noChangeArrowheads="1"/>
              </p:cNvSpPr>
              <p:nvPr/>
            </p:nvSpPr>
            <p:spPr bwMode="auto">
              <a:xfrm>
                <a:off x="2400" y="1710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Oval 54"/>
              <p:cNvSpPr>
                <a:spLocks noChangeArrowheads="1"/>
              </p:cNvSpPr>
              <p:nvPr/>
            </p:nvSpPr>
            <p:spPr bwMode="auto">
              <a:xfrm>
                <a:off x="2400" y="1518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4102797" y="1626780"/>
              <a:ext cx="355439" cy="135853"/>
            </a:xfrm>
            <a:custGeom>
              <a:avLst/>
              <a:gdLst>
                <a:gd name="T0" fmla="*/ 0 w 900"/>
                <a:gd name="T1" fmla="*/ 0 h 452"/>
                <a:gd name="T2" fmla="*/ 220 w 900"/>
                <a:gd name="T3" fmla="*/ 8 h 452"/>
                <a:gd name="T4" fmla="*/ 396 w 900"/>
                <a:gd name="T5" fmla="*/ 24 h 452"/>
                <a:gd name="T6" fmla="*/ 612 w 900"/>
                <a:gd name="T7" fmla="*/ 76 h 452"/>
                <a:gd name="T8" fmla="*/ 808 w 900"/>
                <a:gd name="T9" fmla="*/ 208 h 452"/>
                <a:gd name="T10" fmla="*/ 900 w 900"/>
                <a:gd name="T11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452">
                  <a:moveTo>
                    <a:pt x="0" y="0"/>
                  </a:moveTo>
                  <a:cubicBezTo>
                    <a:pt x="37" y="1"/>
                    <a:pt x="154" y="4"/>
                    <a:pt x="220" y="8"/>
                  </a:cubicBezTo>
                  <a:cubicBezTo>
                    <a:pt x="286" y="12"/>
                    <a:pt x="331" y="13"/>
                    <a:pt x="396" y="24"/>
                  </a:cubicBezTo>
                  <a:cubicBezTo>
                    <a:pt x="461" y="35"/>
                    <a:pt x="543" y="45"/>
                    <a:pt x="612" y="76"/>
                  </a:cubicBezTo>
                  <a:cubicBezTo>
                    <a:pt x="681" y="107"/>
                    <a:pt x="760" y="145"/>
                    <a:pt x="808" y="208"/>
                  </a:cubicBezTo>
                  <a:cubicBezTo>
                    <a:pt x="856" y="271"/>
                    <a:pt x="881" y="401"/>
                    <a:pt x="900" y="452"/>
                  </a:cubicBez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56"/>
            <p:cNvSpPr txBox="1">
              <a:spLocks noChangeArrowheads="1"/>
            </p:cNvSpPr>
            <p:nvPr/>
          </p:nvSpPr>
          <p:spPr bwMode="auto">
            <a:xfrm>
              <a:off x="4541749" y="1703678"/>
              <a:ext cx="378629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3795454" y="1433253"/>
              <a:ext cx="33374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 rot="5400000" flipH="1">
              <a:off x="4806733" y="2183967"/>
              <a:ext cx="0" cy="308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rot="10800000" flipH="1">
              <a:off x="4441575" y="1999733"/>
              <a:ext cx="0" cy="16020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60"/>
            <p:cNvSpPr>
              <a:spLocks noChangeArrowheads="1"/>
            </p:cNvSpPr>
            <p:nvPr/>
          </p:nvSpPr>
          <p:spPr bwMode="auto">
            <a:xfrm>
              <a:off x="4204154" y="3259575"/>
              <a:ext cx="474844" cy="369109"/>
            </a:xfrm>
            <a:prstGeom prst="diamond">
              <a:avLst/>
            </a:prstGeom>
            <a:solidFill>
              <a:srgbClr val="00FF00"/>
            </a:solidFill>
            <a:ln w="19050" algn="ctr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 rot="5400000" flipH="1">
              <a:off x="4036847" y="3253435"/>
              <a:ext cx="0" cy="376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3716813" y="3263421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>
              <a:off x="3577969" y="3263421"/>
              <a:ext cx="0" cy="3665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 rot="5400000" flipH="1">
              <a:off x="4806733" y="3290014"/>
              <a:ext cx="0" cy="308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 rot="10800000" flipH="1">
              <a:off x="4441575" y="3105781"/>
              <a:ext cx="0" cy="16020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306898" y="2790500"/>
              <a:ext cx="286017" cy="319125"/>
            </a:xfrm>
            <a:custGeom>
              <a:avLst/>
              <a:gdLst>
                <a:gd name="T0" fmla="*/ 0 w 768"/>
                <a:gd name="T1" fmla="*/ 0 h 1008"/>
                <a:gd name="T2" fmla="*/ 0 w 768"/>
                <a:gd name="T3" fmla="*/ 1008 h 1008"/>
                <a:gd name="T4" fmla="*/ 767 w 768"/>
                <a:gd name="T5" fmla="*/ 1003 h 1008"/>
                <a:gd name="T6" fmla="*/ 768 w 768"/>
                <a:gd name="T7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008">
                  <a:moveTo>
                    <a:pt x="0" y="0"/>
                  </a:moveTo>
                  <a:lnTo>
                    <a:pt x="0" y="1008"/>
                  </a:lnTo>
                  <a:lnTo>
                    <a:pt x="767" y="1003"/>
                  </a:lnTo>
                  <a:lnTo>
                    <a:pt x="768" y="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9050" cmpd="sng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" name="Group 68"/>
            <p:cNvGrpSpPr>
              <a:grpSpLocks/>
            </p:cNvGrpSpPr>
            <p:nvPr/>
          </p:nvGrpSpPr>
          <p:grpSpPr bwMode="auto">
            <a:xfrm>
              <a:off x="4315228" y="2875087"/>
              <a:ext cx="281851" cy="220440"/>
              <a:chOff x="2400" y="1518"/>
              <a:chExt cx="768" cy="720"/>
            </a:xfrm>
          </p:grpSpPr>
          <p:sp>
            <p:nvSpPr>
              <p:cNvPr id="79" name="Oval 69"/>
              <p:cNvSpPr>
                <a:spLocks noChangeArrowheads="1"/>
              </p:cNvSpPr>
              <p:nvPr/>
            </p:nvSpPr>
            <p:spPr bwMode="auto">
              <a:xfrm>
                <a:off x="2400" y="2094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Oval 70"/>
              <p:cNvSpPr>
                <a:spLocks noChangeArrowheads="1"/>
              </p:cNvSpPr>
              <p:nvPr/>
            </p:nvSpPr>
            <p:spPr bwMode="auto">
              <a:xfrm>
                <a:off x="2400" y="1902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Oval 71"/>
              <p:cNvSpPr>
                <a:spLocks noChangeArrowheads="1"/>
              </p:cNvSpPr>
              <p:nvPr/>
            </p:nvSpPr>
            <p:spPr bwMode="auto">
              <a:xfrm>
                <a:off x="2400" y="1710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Oval 72"/>
              <p:cNvSpPr>
                <a:spLocks noChangeArrowheads="1"/>
              </p:cNvSpPr>
              <p:nvPr/>
            </p:nvSpPr>
            <p:spPr bwMode="auto">
              <a:xfrm>
                <a:off x="2400" y="1518"/>
                <a:ext cx="768" cy="144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4102797" y="2735389"/>
              <a:ext cx="355439" cy="135853"/>
            </a:xfrm>
            <a:custGeom>
              <a:avLst/>
              <a:gdLst>
                <a:gd name="T0" fmla="*/ 0 w 900"/>
                <a:gd name="T1" fmla="*/ 0 h 452"/>
                <a:gd name="T2" fmla="*/ 220 w 900"/>
                <a:gd name="T3" fmla="*/ 8 h 452"/>
                <a:gd name="T4" fmla="*/ 396 w 900"/>
                <a:gd name="T5" fmla="*/ 24 h 452"/>
                <a:gd name="T6" fmla="*/ 612 w 900"/>
                <a:gd name="T7" fmla="*/ 76 h 452"/>
                <a:gd name="T8" fmla="*/ 808 w 900"/>
                <a:gd name="T9" fmla="*/ 208 h 452"/>
                <a:gd name="T10" fmla="*/ 900 w 900"/>
                <a:gd name="T11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452">
                  <a:moveTo>
                    <a:pt x="0" y="0"/>
                  </a:moveTo>
                  <a:cubicBezTo>
                    <a:pt x="37" y="1"/>
                    <a:pt x="154" y="4"/>
                    <a:pt x="220" y="8"/>
                  </a:cubicBezTo>
                  <a:cubicBezTo>
                    <a:pt x="286" y="12"/>
                    <a:pt x="331" y="13"/>
                    <a:pt x="396" y="24"/>
                  </a:cubicBezTo>
                  <a:cubicBezTo>
                    <a:pt x="461" y="35"/>
                    <a:pt x="543" y="45"/>
                    <a:pt x="612" y="76"/>
                  </a:cubicBezTo>
                  <a:cubicBezTo>
                    <a:pt x="681" y="107"/>
                    <a:pt x="760" y="145"/>
                    <a:pt x="808" y="208"/>
                  </a:cubicBezTo>
                  <a:cubicBezTo>
                    <a:pt x="856" y="271"/>
                    <a:pt x="881" y="401"/>
                    <a:pt x="900" y="452"/>
                  </a:cubicBezTo>
                </a:path>
              </a:pathLst>
            </a:custGeom>
            <a:noFill/>
            <a:ln w="19050" cmpd="sng">
              <a:solidFill>
                <a:srgbClr val="000099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4540145" y="2812287"/>
              <a:ext cx="38183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400" b="1" i="1" baseline="-2500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74" name="Text Box 75"/>
            <p:cNvSpPr txBox="1">
              <a:spLocks noChangeArrowheads="1"/>
            </p:cNvSpPr>
            <p:nvPr/>
          </p:nvSpPr>
          <p:spPr bwMode="auto">
            <a:xfrm>
              <a:off x="3793627" y="2541863"/>
              <a:ext cx="337400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kumimoji="1" lang="en-US" altLang="zh-CN" sz="1400" b="1" i="1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400" b="1" i="1" baseline="-2500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75" name="Text Box 76"/>
            <p:cNvSpPr txBox="1">
              <a:spLocks noChangeArrowheads="1"/>
            </p:cNvSpPr>
            <p:nvPr/>
          </p:nvSpPr>
          <p:spPr bwMode="auto">
            <a:xfrm rot="16200000">
              <a:off x="3030661" y="2608349"/>
              <a:ext cx="5309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76" name="Text Box 77"/>
            <p:cNvSpPr txBox="1">
              <a:spLocks noChangeArrowheads="1"/>
            </p:cNvSpPr>
            <p:nvPr/>
          </p:nvSpPr>
          <p:spPr bwMode="auto">
            <a:xfrm>
              <a:off x="2433901" y="3303680"/>
              <a:ext cx="82472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队列 </a:t>
              </a:r>
              <a:r>
                <a:rPr kumimoji="1" lang="en-US" altLang="zh-CN" sz="1400" b="1" i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kumimoji="1" lang="en-US" altLang="zh-CN" sz="1400" b="1" i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1246791" y="2891747"/>
              <a:ext cx="7400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 rot="20256324" flipV="1">
              <a:off x="2358040" y="2520009"/>
              <a:ext cx="894472" cy="20391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Line 27"/>
            <p:cNvSpPr>
              <a:spLocks noChangeShapeType="1"/>
            </p:cNvSpPr>
            <p:nvPr/>
          </p:nvSpPr>
          <p:spPr bwMode="auto">
            <a:xfrm rot="1343676">
              <a:off x="2364700" y="3076587"/>
              <a:ext cx="893087" cy="19050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057235" y="3988616"/>
            <a:ext cx="7071359" cy="3973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把漏桶机制与加权公平排队结合起来，可以控制队列中的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最大时延。</a:t>
            </a:r>
          </a:p>
        </p:txBody>
      </p: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6331205" y="1331640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路由器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86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0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74748"/>
            <a:ext cx="812901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假定：有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个分组流输入到一个路由器，复用后从一条链路输出。每一个分组流使用漏桶机制进行管制，漏桶参数为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 = 1, 2, …,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设：漏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桶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已装满了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个权标。因此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个分组可马上从路由器输出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得到的带宽是由公式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(8-1)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给出。这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个分组中的最后一个分组所经受的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时延最大，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它等于传输这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个分组所需的时间 </a:t>
            </a:r>
            <a:r>
              <a:rPr lang="en-US" altLang="zh-CN" b="1" i="1" dirty="0" err="1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="1" baseline="-25000" dirty="0" err="1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zh-CN" altLang="en-US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i="1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除以公式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(8-1)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给出的传输速率：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905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03683" y="585960"/>
            <a:ext cx="41617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漏桶机制与加权公平排队相结合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58240" y="3408895"/>
            <a:ext cx="6705600" cy="827426"/>
            <a:chOff x="1222471" y="3544639"/>
            <a:chExt cx="6705600" cy="827426"/>
          </a:xfrm>
        </p:grpSpPr>
        <p:sp>
          <p:nvSpPr>
            <p:cNvPr id="9" name="矩形 8"/>
            <p:cNvSpPr/>
            <p:nvPr/>
          </p:nvSpPr>
          <p:spPr>
            <a:xfrm>
              <a:off x="1222471" y="3546565"/>
              <a:ext cx="6705600" cy="8255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643142" y="3720383"/>
              <a:ext cx="1115324" cy="469542"/>
            </a:xfrm>
            <a:prstGeom prst="rect">
              <a:avLst/>
            </a:prstGeom>
            <a:noFill/>
            <a:ln w="127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(8-2)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0466658"/>
                </p:ext>
              </p:extLst>
            </p:nvPr>
          </p:nvGraphicFramePr>
          <p:xfrm>
            <a:off x="3329945" y="3544639"/>
            <a:ext cx="2378704" cy="821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6" name="公式" r:id="rId3" imgW="1205977" imgH="444307" progId="Equation.3">
                    <p:embed/>
                  </p:oleObj>
                </mc:Choice>
                <mc:Fallback>
                  <p:oleObj name="公式" r:id="rId3" imgW="1205977" imgH="444307" progId="Equation.3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945" y="3544639"/>
                          <a:ext cx="2378704" cy="82103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52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2035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221767" y="594888"/>
            <a:ext cx="67092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8.4.3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资源预留协议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5" y="1074243"/>
            <a:ext cx="8129017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(Integrated Services)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可对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单个的应用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提供服务质量的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保证。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两个主要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特点：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资源预留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不断出现的会话已预留了多少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资源（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即链路带宽和缓存空间）。</a:t>
            </a:r>
          </a:p>
          <a:p>
            <a:pPr marL="684000" indent="-3429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呼叫建立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。为会话在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源站到目的站的路径上的每个路由器预留足够的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资源。 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59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5099"/>
            <a:ext cx="82439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有保证的服务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(guaranteed service)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：保证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一个分组在通过路由器时的排队时延有一个严格的上限。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受控负载的服务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(controlled-load service)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：使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应用程序得到比通常的“尽最大努力”更加可靠的服务。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61476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04812" y="581558"/>
            <a:ext cx="3063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定义了两类服务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6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976770"/>
            <a:ext cx="8246337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大量使用光缆和高速路由器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，网络的时延和时延抖动就可以足够小，在互联网上传送实时数据就不会有问题。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从根本改变互联网的协议栈，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把互联网改造为能够对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端到端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的带宽实现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预留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(reservation)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，把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的互联网转变为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面向连接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的网络。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部分改动互联网的协议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栈，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付出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的代价较小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，也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能够使多媒体信息在互联网上的传输质量得到改进。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27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66839" y="579529"/>
            <a:ext cx="28264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必须改造现有的互联网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46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70346"/>
            <a:ext cx="8214092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预留协议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信令协议。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接纳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(admission control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：决定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是否同意对某一资源的请求。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分类器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(classifier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进入路由器的分组进行分类，并根据分类的结果将不同类别的分组放入特定的队列。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(scheduler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：根据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服务质量要求决定分组发送的前后顺序。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476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43283" y="581558"/>
            <a:ext cx="29865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有四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个组成部分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5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7" y="973610"/>
            <a:ext cx="7207568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”是在多媒体通信中的一个常用的名词，一般定义为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180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36253" y="584822"/>
            <a:ext cx="12838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(flow)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1053737" y="1668997"/>
            <a:ext cx="6975566" cy="1157996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/>
        </p:spPr>
        <p:txBody>
          <a:bodyPr anchor="ctr"/>
          <a:lstStyle/>
          <a:p>
            <a:pPr eaLnBrk="0" hangingPunct="0">
              <a:lnSpc>
                <a:spcPts val="28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同样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的源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地址、源端口号、目的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地址、目的端口号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、协议标识符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服务质量需求的一连串分组。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97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78080"/>
            <a:ext cx="829567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一个会话必须首先声明它所需的服务质量，以便使路由器能够确定是否有足够的资源来满足该会话的需求。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当请求被接受时，链路带宽和缓存空间就被分配给这个分组流。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资源预留协议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ReSource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reserVation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Protocol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2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预留。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2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采用多播树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方式。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225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351579" y="606544"/>
            <a:ext cx="2484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资源预留协议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RSVP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30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圆角矩形 108"/>
          <p:cNvSpPr/>
          <p:nvPr/>
        </p:nvSpPr>
        <p:spPr>
          <a:xfrm>
            <a:off x="510407" y="1759131"/>
            <a:ext cx="8128800" cy="255161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Line 26"/>
          <p:cNvSpPr>
            <a:spLocks noChangeShapeType="1"/>
          </p:cNvSpPr>
          <p:nvPr/>
        </p:nvSpPr>
        <p:spPr bwMode="auto">
          <a:xfrm flipV="1">
            <a:off x="4239163" y="2299421"/>
            <a:ext cx="894708" cy="3677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246095" y="3035018"/>
            <a:ext cx="3356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246095" y="2299421"/>
            <a:ext cx="3356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rot="5400000">
            <a:off x="5054989" y="3166171"/>
            <a:ext cx="15776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rot="16200000" flipH="1">
            <a:off x="4500677" y="3319183"/>
            <a:ext cx="1482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rot="10800000">
            <a:off x="5581739" y="3245053"/>
            <a:ext cx="2790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rot="10800000">
            <a:off x="5581739" y="2667220"/>
            <a:ext cx="2790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rot="10800000">
            <a:off x="5581739" y="2220039"/>
            <a:ext cx="2790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183566" y="2719491"/>
            <a:ext cx="894708" cy="315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246922" y="2667220"/>
            <a:ext cx="1880017" cy="142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24" y="2561728"/>
            <a:ext cx="335644" cy="21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789259" y="2401113"/>
            <a:ext cx="35779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85205" y="1985796"/>
            <a:ext cx="111120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 50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011626" y="2349791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038671" y="2349791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pic>
        <p:nvPicPr>
          <p:cNvPr id="24" name="Picture 2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49" y="2930477"/>
            <a:ext cx="335644" cy="21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49" y="2193928"/>
            <a:ext cx="335644" cy="21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17" y="2561728"/>
            <a:ext cx="335644" cy="21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406985" y="3245053"/>
            <a:ext cx="83910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rot="16200000">
            <a:off x="5240076" y="2431050"/>
            <a:ext cx="68332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rot="16200000">
            <a:off x="5352221" y="3084914"/>
            <a:ext cx="4590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rot="10800000">
            <a:off x="5581738" y="2960888"/>
            <a:ext cx="1678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rot="10800000">
            <a:off x="5581738" y="2403964"/>
            <a:ext cx="1678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85205" y="2459086"/>
            <a:ext cx="11560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100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kbit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085205" y="3068281"/>
            <a:ext cx="104387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3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Mbit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rot="5400000">
            <a:off x="4840836" y="3323935"/>
            <a:ext cx="15776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996935" y="1980093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003113" y="2707136"/>
            <a:ext cx="3401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100" b="1" baseline="-2500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003113" y="3439881"/>
            <a:ext cx="104387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100" b="1" baseline="-25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  3 </a:t>
            </a:r>
            <a:r>
              <a:rPr kumimoji="1" lang="en-US" altLang="zh-CN" sz="1100" b="1" dirty="0" err="1" smtClean="0">
                <a:latin typeface="微软雅黑" pitchFamily="34" charset="-122"/>
                <a:ea typeface="微软雅黑" pitchFamily="34" charset="-122"/>
              </a:rPr>
              <a:t>Mbit</a:t>
            </a:r>
            <a:r>
              <a:rPr kumimoji="1" lang="en-US" altLang="zh-CN" sz="1100" b="1" dirty="0" smtClean="0">
                <a:latin typeface="微软雅黑" pitchFamily="34" charset="-122"/>
                <a:ea typeface="微软雅黑" pitchFamily="34" charset="-122"/>
              </a:rPr>
              <a:t>/s</a:t>
            </a:r>
            <a:endParaRPr kumimoji="1" lang="en-US" altLang="zh-CN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030710" y="2206284"/>
            <a:ext cx="46679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100" b="1">
                <a:latin typeface="微软雅黑" pitchFamily="34" charset="-122"/>
                <a:ea typeface="微软雅黑" pitchFamily="34" charset="-122"/>
              </a:rPr>
              <a:t>源站</a:t>
            </a:r>
            <a:endParaRPr kumimoji="1" lang="zh-CN" altLang="en-US" sz="1100" b="1" baseline="-25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3051025" y="3829473"/>
            <a:ext cx="3109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(a) </a:t>
            </a:r>
            <a:r>
              <a:rPr kumimoji="1"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源点用多播发</a:t>
            </a:r>
            <a:r>
              <a:rPr kumimoji="1"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 </a:t>
            </a:r>
            <a:r>
              <a:rPr kumimoji="1" lang="en-US" altLang="zh-CN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PATH </a:t>
            </a:r>
            <a:r>
              <a:rPr kumimoji="1"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报文 </a:t>
            </a:r>
            <a:endParaRPr kumimoji="1" lang="zh-CN" altLang="en-US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>
            <a:off x="2538294" y="2593090"/>
            <a:ext cx="334615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AutoShape 77"/>
          <p:cNvSpPr>
            <a:spLocks noChangeArrowheads="1"/>
          </p:cNvSpPr>
          <p:nvPr/>
        </p:nvSpPr>
        <p:spPr bwMode="auto">
          <a:xfrm>
            <a:off x="2208827" y="2906215"/>
            <a:ext cx="1684396" cy="348791"/>
          </a:xfrm>
          <a:prstGeom prst="roundRect">
            <a:avLst>
              <a:gd name="adj" fmla="val 16667"/>
            </a:avLst>
          </a:prstGeom>
          <a:solidFill>
            <a:srgbClr val="66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78"/>
          <p:cNvSpPr txBox="1">
            <a:spLocks noChangeArrowheads="1"/>
          </p:cNvSpPr>
          <p:nvPr/>
        </p:nvSpPr>
        <p:spPr bwMode="auto">
          <a:xfrm>
            <a:off x="2573299" y="2957191"/>
            <a:ext cx="12346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表示 </a:t>
            </a:r>
            <a:r>
              <a:rPr kumimoji="1" lang="en-US" altLang="zh-CN" sz="1100" b="1" dirty="0">
                <a:latin typeface="微软雅黑" pitchFamily="34" charset="-122"/>
                <a:ea typeface="微软雅黑" pitchFamily="34" charset="-122"/>
              </a:rPr>
              <a:t>PATH </a:t>
            </a:r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报文</a:t>
            </a:r>
            <a:endParaRPr kumimoji="1" lang="zh-CN" altLang="en-US" sz="11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2243833" y="3079185"/>
            <a:ext cx="335644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3525663" y="2593090"/>
            <a:ext cx="335644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Line 81"/>
          <p:cNvSpPr>
            <a:spLocks noChangeShapeType="1"/>
          </p:cNvSpPr>
          <p:nvPr/>
        </p:nvSpPr>
        <p:spPr bwMode="auto">
          <a:xfrm rot="20108977">
            <a:off x="4459494" y="2430575"/>
            <a:ext cx="335644" cy="9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82"/>
          <p:cNvSpPr>
            <a:spLocks noChangeShapeType="1"/>
          </p:cNvSpPr>
          <p:nvPr/>
        </p:nvSpPr>
        <p:spPr bwMode="auto">
          <a:xfrm rot="1356885">
            <a:off x="4525387" y="2829736"/>
            <a:ext cx="335644" cy="9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Line 83"/>
          <p:cNvSpPr>
            <a:spLocks noChangeShapeType="1"/>
          </p:cNvSpPr>
          <p:nvPr/>
        </p:nvSpPr>
        <p:spPr bwMode="auto">
          <a:xfrm rot="20542436">
            <a:off x="5421124" y="2152112"/>
            <a:ext cx="335644" cy="1901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Line 84"/>
          <p:cNvSpPr>
            <a:spLocks noChangeShapeType="1"/>
          </p:cNvSpPr>
          <p:nvPr/>
        </p:nvSpPr>
        <p:spPr bwMode="auto">
          <a:xfrm rot="1693237">
            <a:off x="5441716" y="2494250"/>
            <a:ext cx="335644" cy="951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Line 86"/>
          <p:cNvSpPr>
            <a:spLocks noChangeShapeType="1"/>
          </p:cNvSpPr>
          <p:nvPr/>
        </p:nvSpPr>
        <p:spPr bwMode="auto">
          <a:xfrm rot="221438">
            <a:off x="5457159" y="3104396"/>
            <a:ext cx="335644" cy="951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4" y="2019233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4" y="2463312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4" y="3074402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789" y="3370503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ine 85"/>
          <p:cNvSpPr>
            <a:spLocks noChangeShapeType="1"/>
          </p:cNvSpPr>
          <p:nvPr/>
        </p:nvSpPr>
        <p:spPr bwMode="auto">
          <a:xfrm rot="6078718">
            <a:off x="4836044" y="3302987"/>
            <a:ext cx="314577" cy="103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4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45" y="2472372"/>
            <a:ext cx="328414" cy="3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矩形 4"/>
          <p:cNvSpPr>
            <a:spLocks noChangeArrowheads="1"/>
          </p:cNvSpPr>
          <p:nvPr/>
        </p:nvSpPr>
        <p:spPr bwMode="auto">
          <a:xfrm>
            <a:off x="635844" y="564113"/>
            <a:ext cx="281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协议的工作原理 </a:t>
            </a:r>
          </a:p>
        </p:txBody>
      </p:sp>
      <p:sp>
        <p:nvSpPr>
          <p:cNvPr id="2" name="矩形 1"/>
          <p:cNvSpPr/>
          <p:nvPr/>
        </p:nvSpPr>
        <p:spPr>
          <a:xfrm>
            <a:off x="635844" y="976484"/>
            <a:ext cx="800336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假设：主机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要向互联网上的四台主机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~ 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发送多播视频节目，这四台主机打算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以某种数据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率来接收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发送的视频节目。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0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4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圆角矩形 108"/>
          <p:cNvSpPr/>
          <p:nvPr/>
        </p:nvSpPr>
        <p:spPr>
          <a:xfrm>
            <a:off x="510407" y="1759131"/>
            <a:ext cx="8128800" cy="255161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矩形 4"/>
          <p:cNvSpPr>
            <a:spLocks noChangeArrowheads="1"/>
          </p:cNvSpPr>
          <p:nvPr/>
        </p:nvSpPr>
        <p:spPr bwMode="auto">
          <a:xfrm>
            <a:off x="635844" y="564113"/>
            <a:ext cx="281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协议的工作原理 </a:t>
            </a:r>
          </a:p>
        </p:txBody>
      </p:sp>
      <p:sp>
        <p:nvSpPr>
          <p:cNvPr id="2" name="矩形 1"/>
          <p:cNvSpPr/>
          <p:nvPr/>
        </p:nvSpPr>
        <p:spPr>
          <a:xfrm>
            <a:off x="635844" y="976484"/>
            <a:ext cx="800336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假设：主机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要向互联网上的四台主机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~ 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发送多播视频节目，这四台主机打算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以某种数据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率来接收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发送的视频节目。</a:t>
            </a:r>
          </a:p>
        </p:txBody>
      </p:sp>
      <p:grpSp>
        <p:nvGrpSpPr>
          <p:cNvPr id="93" name="Group 106"/>
          <p:cNvGrpSpPr>
            <a:grpSpLocks/>
          </p:cNvGrpSpPr>
          <p:nvPr/>
        </p:nvGrpSpPr>
        <p:grpSpPr bwMode="auto">
          <a:xfrm>
            <a:off x="3327893" y="2292746"/>
            <a:ext cx="787631" cy="328835"/>
            <a:chOff x="1634" y="2715"/>
            <a:chExt cx="765" cy="346"/>
          </a:xfrm>
        </p:grpSpPr>
        <p:sp>
          <p:nvSpPr>
            <p:cNvPr id="94" name="AutoShape 88"/>
            <p:cNvSpPr>
              <a:spLocks noChangeArrowheads="1"/>
            </p:cNvSpPr>
            <p:nvPr/>
          </p:nvSpPr>
          <p:spPr bwMode="auto">
            <a:xfrm flipH="1">
              <a:off x="1732" y="2950"/>
              <a:ext cx="390" cy="111"/>
            </a:xfrm>
            <a:prstGeom prst="rightArrow">
              <a:avLst>
                <a:gd name="adj1" fmla="val 50000"/>
                <a:gd name="adj2" fmla="val 87838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 Box 96"/>
            <p:cNvSpPr txBox="1">
              <a:spLocks noChangeArrowheads="1"/>
            </p:cNvSpPr>
            <p:nvPr/>
          </p:nvSpPr>
          <p:spPr bwMode="auto">
            <a:xfrm>
              <a:off x="1634" y="2715"/>
              <a:ext cx="76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kumimoji="1" lang="en-US" altLang="zh-CN" sz="1100" b="1" dirty="0" err="1" smtClean="0">
                  <a:latin typeface="微软雅黑" pitchFamily="34" charset="-122"/>
                  <a:ea typeface="微软雅黑" pitchFamily="34" charset="-122"/>
                </a:rPr>
                <a:t>Mbit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/s</a:t>
              </a:r>
              <a:endParaRPr kumimoji="1" lang="en-US" altLang="zh-CN" sz="11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Group 105"/>
          <p:cNvGrpSpPr>
            <a:grpSpLocks/>
          </p:cNvGrpSpPr>
          <p:nvPr/>
        </p:nvGrpSpPr>
        <p:grpSpPr bwMode="auto">
          <a:xfrm>
            <a:off x="2353907" y="2305102"/>
            <a:ext cx="787631" cy="316479"/>
            <a:chOff x="688" y="2728"/>
            <a:chExt cx="765" cy="333"/>
          </a:xfrm>
        </p:grpSpPr>
        <p:sp>
          <p:nvSpPr>
            <p:cNvPr id="97" name="AutoShape 87"/>
            <p:cNvSpPr>
              <a:spLocks noChangeArrowheads="1"/>
            </p:cNvSpPr>
            <p:nvPr/>
          </p:nvSpPr>
          <p:spPr bwMode="auto">
            <a:xfrm flipH="1">
              <a:off x="818" y="2950"/>
              <a:ext cx="389" cy="111"/>
            </a:xfrm>
            <a:prstGeom prst="rightArrow">
              <a:avLst>
                <a:gd name="adj1" fmla="val 50000"/>
                <a:gd name="adj2" fmla="val 87613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688" y="2728"/>
              <a:ext cx="765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kumimoji="1" lang="en-US" altLang="zh-CN" sz="1100" b="1" dirty="0" err="1" smtClean="0">
                  <a:latin typeface="微软雅黑" pitchFamily="34" charset="-122"/>
                  <a:ea typeface="微软雅黑" pitchFamily="34" charset="-122"/>
                </a:rPr>
                <a:t>Mbit</a:t>
              </a:r>
              <a:r>
                <a:rPr kumimoji="1" lang="en-US" altLang="zh-CN" sz="1100" b="1" dirty="0" smtClean="0">
                  <a:latin typeface="微软雅黑" pitchFamily="34" charset="-122"/>
                  <a:ea typeface="微软雅黑" pitchFamily="34" charset="-122"/>
                </a:rPr>
                <a:t>/s</a:t>
              </a:r>
              <a:endParaRPr kumimoji="1" lang="en-US" altLang="zh-CN" sz="11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" name="Group 111"/>
          <p:cNvGrpSpPr>
            <a:grpSpLocks/>
          </p:cNvGrpSpPr>
          <p:nvPr/>
        </p:nvGrpSpPr>
        <p:grpSpPr bwMode="auto">
          <a:xfrm>
            <a:off x="4121705" y="2117864"/>
            <a:ext cx="1103713" cy="742250"/>
            <a:chOff x="2405" y="2531"/>
            <a:chExt cx="1072" cy="781"/>
          </a:xfrm>
        </p:grpSpPr>
        <p:grpSp>
          <p:nvGrpSpPr>
            <p:cNvPr id="100" name="Group 108"/>
            <p:cNvGrpSpPr>
              <a:grpSpLocks/>
            </p:cNvGrpSpPr>
            <p:nvPr/>
          </p:nvGrpSpPr>
          <p:grpSpPr bwMode="auto">
            <a:xfrm>
              <a:off x="2712" y="3008"/>
              <a:ext cx="765" cy="304"/>
              <a:chOff x="2712" y="3008"/>
              <a:chExt cx="765" cy="304"/>
            </a:xfrm>
          </p:grpSpPr>
          <p:sp>
            <p:nvSpPr>
              <p:cNvPr id="104" name="AutoShape 94"/>
              <p:cNvSpPr>
                <a:spLocks noChangeArrowheads="1"/>
              </p:cNvSpPr>
              <p:nvPr/>
            </p:nvSpPr>
            <p:spPr bwMode="auto">
              <a:xfrm rot="1212895" flipH="1">
                <a:off x="2776" y="3201"/>
                <a:ext cx="390" cy="111"/>
              </a:xfrm>
              <a:prstGeom prst="rightArrow">
                <a:avLst>
                  <a:gd name="adj1" fmla="val 50000"/>
                  <a:gd name="adj2" fmla="val 87838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5" name="Text Box 95"/>
              <p:cNvSpPr txBox="1">
                <a:spLocks noChangeArrowheads="1"/>
              </p:cNvSpPr>
              <p:nvPr/>
            </p:nvSpPr>
            <p:spPr bwMode="auto">
              <a:xfrm rot="1270622">
                <a:off x="2712" y="3008"/>
                <a:ext cx="765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3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Mbit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1" name="Group 107"/>
            <p:cNvGrpSpPr>
              <a:grpSpLocks/>
            </p:cNvGrpSpPr>
            <p:nvPr/>
          </p:nvGrpSpPr>
          <p:grpSpPr bwMode="auto">
            <a:xfrm>
              <a:off x="2405" y="2531"/>
              <a:ext cx="874" cy="363"/>
              <a:chOff x="2405" y="2531"/>
              <a:chExt cx="874" cy="363"/>
            </a:xfrm>
          </p:grpSpPr>
          <p:sp>
            <p:nvSpPr>
              <p:cNvPr id="102" name="AutoShape 89"/>
              <p:cNvSpPr>
                <a:spLocks noChangeArrowheads="1"/>
              </p:cNvSpPr>
              <p:nvPr/>
            </p:nvSpPr>
            <p:spPr bwMode="auto">
              <a:xfrm rot="20167091" flipH="1">
                <a:off x="2651" y="2783"/>
                <a:ext cx="389" cy="111"/>
              </a:xfrm>
              <a:prstGeom prst="rightArrow">
                <a:avLst>
                  <a:gd name="adj1" fmla="val 50000"/>
                  <a:gd name="adj2" fmla="val 87613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Text Box 98"/>
              <p:cNvSpPr txBox="1">
                <a:spLocks noChangeArrowheads="1"/>
              </p:cNvSpPr>
              <p:nvPr/>
            </p:nvSpPr>
            <p:spPr bwMode="auto">
              <a:xfrm rot="20213853">
                <a:off x="2405" y="2531"/>
                <a:ext cx="874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100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kbit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06" name="Group 109"/>
          <p:cNvGrpSpPr>
            <a:grpSpLocks/>
          </p:cNvGrpSpPr>
          <p:nvPr/>
        </p:nvGrpSpPr>
        <p:grpSpPr bwMode="auto">
          <a:xfrm>
            <a:off x="5348965" y="2098856"/>
            <a:ext cx="430365" cy="1039720"/>
            <a:chOff x="3597" y="2511"/>
            <a:chExt cx="418" cy="1094"/>
          </a:xfrm>
        </p:grpSpPr>
        <p:sp>
          <p:nvSpPr>
            <p:cNvPr id="107" name="AutoShape 90"/>
            <p:cNvSpPr>
              <a:spLocks noChangeArrowheads="1"/>
            </p:cNvSpPr>
            <p:nvPr/>
          </p:nvSpPr>
          <p:spPr bwMode="auto">
            <a:xfrm rot="1132735" flipH="1">
              <a:off x="3625" y="2790"/>
              <a:ext cx="390" cy="111"/>
            </a:xfrm>
            <a:prstGeom prst="rightArrow">
              <a:avLst>
                <a:gd name="adj1" fmla="val 50000"/>
                <a:gd name="adj2" fmla="val 8783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AutoShape 92"/>
            <p:cNvSpPr>
              <a:spLocks noChangeArrowheads="1"/>
            </p:cNvSpPr>
            <p:nvPr/>
          </p:nvSpPr>
          <p:spPr bwMode="auto">
            <a:xfrm rot="20696103" flipH="1">
              <a:off x="3611" y="2511"/>
              <a:ext cx="390" cy="112"/>
            </a:xfrm>
            <a:prstGeom prst="rightArrow">
              <a:avLst>
                <a:gd name="adj1" fmla="val 50000"/>
                <a:gd name="adj2" fmla="val 8705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91"/>
            <p:cNvSpPr>
              <a:spLocks noChangeArrowheads="1"/>
            </p:cNvSpPr>
            <p:nvPr/>
          </p:nvSpPr>
          <p:spPr bwMode="auto">
            <a:xfrm rot="619505" flipH="1">
              <a:off x="3597" y="3493"/>
              <a:ext cx="390" cy="112"/>
            </a:xfrm>
            <a:prstGeom prst="rightArrow">
              <a:avLst>
                <a:gd name="adj1" fmla="val 50000"/>
                <a:gd name="adj2" fmla="val 8705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6" name="AutoShape 93"/>
          <p:cNvSpPr>
            <a:spLocks noChangeArrowheads="1"/>
          </p:cNvSpPr>
          <p:nvPr/>
        </p:nvSpPr>
        <p:spPr bwMode="auto">
          <a:xfrm rot="6284201" flipH="1">
            <a:off x="4837182" y="3192500"/>
            <a:ext cx="360000" cy="108000"/>
          </a:xfrm>
          <a:prstGeom prst="rightArrow">
            <a:avLst>
              <a:gd name="adj1" fmla="val 50000"/>
              <a:gd name="adj2" fmla="val 8705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05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4842" y="1946795"/>
            <a:ext cx="5482522" cy="2188645"/>
            <a:chOff x="1794842" y="1946795"/>
            <a:chExt cx="5482522" cy="2188645"/>
          </a:xfrm>
        </p:grpSpPr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5269510" y="3003131"/>
              <a:ext cx="3449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5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794842" y="1946795"/>
              <a:ext cx="5482522" cy="2188645"/>
              <a:chOff x="1777428" y="2558755"/>
              <a:chExt cx="5482522" cy="2188645"/>
            </a:xfrm>
          </p:grpSpPr>
          <p:sp>
            <p:nvSpPr>
              <p:cNvPr id="54" name="Line 40"/>
              <p:cNvSpPr>
                <a:spLocks noChangeShapeType="1"/>
              </p:cNvSpPr>
              <p:nvPr/>
            </p:nvSpPr>
            <p:spPr bwMode="auto">
              <a:xfrm>
                <a:off x="5243000" y="3631738"/>
                <a:ext cx="344910" cy="0"/>
              </a:xfrm>
              <a:prstGeom prst="line">
                <a:avLst/>
              </a:prstGeom>
              <a:noFill/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5243000" y="2889488"/>
                <a:ext cx="3449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Line 42"/>
              <p:cNvSpPr>
                <a:spLocks noChangeShapeType="1"/>
              </p:cNvSpPr>
              <p:nvPr/>
            </p:nvSpPr>
            <p:spPr bwMode="auto">
              <a:xfrm rot="5400000">
                <a:off x="5048884" y="3763841"/>
                <a:ext cx="1596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Line 43"/>
              <p:cNvSpPr>
                <a:spLocks noChangeShapeType="1"/>
              </p:cNvSpPr>
              <p:nvPr/>
            </p:nvSpPr>
            <p:spPr bwMode="auto">
              <a:xfrm rot="16200000" flipH="1">
                <a:off x="4481109" y="3917803"/>
                <a:ext cx="1482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Line 44"/>
              <p:cNvSpPr>
                <a:spLocks noChangeShapeType="1"/>
              </p:cNvSpPr>
              <p:nvPr/>
            </p:nvSpPr>
            <p:spPr bwMode="auto">
              <a:xfrm rot="10800000">
                <a:off x="5587909" y="3843673"/>
                <a:ext cx="286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Line 45"/>
              <p:cNvSpPr>
                <a:spLocks noChangeShapeType="1"/>
              </p:cNvSpPr>
              <p:nvPr/>
            </p:nvSpPr>
            <p:spPr bwMode="auto">
              <a:xfrm rot="10800000">
                <a:off x="5587909" y="3260138"/>
                <a:ext cx="286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Line 46"/>
              <p:cNvSpPr>
                <a:spLocks noChangeShapeType="1"/>
              </p:cNvSpPr>
              <p:nvPr/>
            </p:nvSpPr>
            <p:spPr bwMode="auto">
              <a:xfrm rot="10800000">
                <a:off x="5587909" y="2783996"/>
                <a:ext cx="2862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>
                <a:off x="4154732" y="3313359"/>
                <a:ext cx="916328" cy="3183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Line 48"/>
              <p:cNvSpPr>
                <a:spLocks noChangeShapeType="1"/>
              </p:cNvSpPr>
              <p:nvPr/>
            </p:nvSpPr>
            <p:spPr bwMode="auto">
              <a:xfrm>
                <a:off x="2221178" y="3260138"/>
                <a:ext cx="18758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 flipV="1">
                <a:off x="4211359" y="2889488"/>
                <a:ext cx="917357" cy="3706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Line 63"/>
              <p:cNvSpPr>
                <a:spLocks noChangeShapeType="1"/>
              </p:cNvSpPr>
              <p:nvPr/>
            </p:nvSpPr>
            <p:spPr bwMode="auto">
              <a:xfrm>
                <a:off x="4383299" y="3843673"/>
                <a:ext cx="8597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Line 64"/>
              <p:cNvSpPr>
                <a:spLocks noChangeShapeType="1"/>
              </p:cNvSpPr>
              <p:nvPr/>
            </p:nvSpPr>
            <p:spPr bwMode="auto">
              <a:xfrm rot="16200000">
                <a:off x="5242881" y="3022542"/>
                <a:ext cx="6890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Line 65"/>
              <p:cNvSpPr>
                <a:spLocks noChangeShapeType="1"/>
              </p:cNvSpPr>
              <p:nvPr/>
            </p:nvSpPr>
            <p:spPr bwMode="auto">
              <a:xfrm rot="16200000">
                <a:off x="5355976" y="3682108"/>
                <a:ext cx="4628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Line 66"/>
              <p:cNvSpPr>
                <a:spLocks noChangeShapeType="1"/>
              </p:cNvSpPr>
              <p:nvPr/>
            </p:nvSpPr>
            <p:spPr bwMode="auto">
              <a:xfrm rot="10800000">
                <a:off x="5587909" y="3556658"/>
                <a:ext cx="1719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Line 67"/>
              <p:cNvSpPr>
                <a:spLocks noChangeShapeType="1"/>
              </p:cNvSpPr>
              <p:nvPr/>
            </p:nvSpPr>
            <p:spPr bwMode="auto">
              <a:xfrm rot="10800000">
                <a:off x="5587909" y="2995931"/>
                <a:ext cx="1719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9" name="Line 70"/>
              <p:cNvSpPr>
                <a:spLocks noChangeShapeType="1"/>
              </p:cNvSpPr>
              <p:nvPr/>
            </p:nvSpPr>
            <p:spPr bwMode="auto">
              <a:xfrm rot="5400000">
                <a:off x="4829543" y="3923506"/>
                <a:ext cx="1587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70" name="Picture 49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7778" y="3154645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Text Box 50"/>
              <p:cNvSpPr txBox="1">
                <a:spLocks noChangeArrowheads="1"/>
              </p:cNvSpPr>
              <p:nvPr/>
            </p:nvSpPr>
            <p:spPr bwMode="auto">
              <a:xfrm>
                <a:off x="1777428" y="3015889"/>
                <a:ext cx="358294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6103730" y="2558755"/>
                <a:ext cx="1110919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 50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kbit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Text Box 52"/>
              <p:cNvSpPr txBox="1">
                <a:spLocks noChangeArrowheads="1"/>
              </p:cNvSpPr>
              <p:nvPr/>
            </p:nvSpPr>
            <p:spPr bwMode="auto">
              <a:xfrm>
                <a:off x="3947786" y="2902794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74" name="Text Box 53"/>
              <p:cNvSpPr txBox="1">
                <a:spLocks noChangeArrowheads="1"/>
              </p:cNvSpPr>
              <p:nvPr/>
            </p:nvSpPr>
            <p:spPr bwMode="auto">
              <a:xfrm>
                <a:off x="3041754" y="2922752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pic>
            <p:nvPicPr>
              <p:cNvPr id="75" name="Picture 59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76" y="3525295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60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776" y="2783996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61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135" y="3154645"/>
                <a:ext cx="343880" cy="21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Text Box 68"/>
              <p:cNvSpPr txBox="1">
                <a:spLocks noChangeArrowheads="1"/>
              </p:cNvSpPr>
              <p:nvPr/>
            </p:nvSpPr>
            <p:spPr bwMode="auto">
              <a:xfrm>
                <a:off x="6103730" y="3045351"/>
                <a:ext cx="1156220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100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kbit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Text Box 69"/>
              <p:cNvSpPr txBox="1">
                <a:spLocks noChangeArrowheads="1"/>
              </p:cNvSpPr>
              <p:nvPr/>
            </p:nvSpPr>
            <p:spPr bwMode="auto">
              <a:xfrm>
                <a:off x="6103730" y="3649795"/>
                <a:ext cx="1043996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3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Mbit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Text Box 71"/>
              <p:cNvSpPr txBox="1">
                <a:spLocks noChangeArrowheads="1"/>
              </p:cNvSpPr>
              <p:nvPr/>
            </p:nvSpPr>
            <p:spPr bwMode="auto">
              <a:xfrm>
                <a:off x="4988693" y="2571110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</p:txBody>
          </p:sp>
          <p:sp>
            <p:nvSpPr>
              <p:cNvPr id="81" name="Text Box 72"/>
              <p:cNvSpPr txBox="1">
                <a:spLocks noChangeArrowheads="1"/>
              </p:cNvSpPr>
              <p:nvPr/>
            </p:nvSpPr>
            <p:spPr bwMode="auto">
              <a:xfrm>
                <a:off x="5027817" y="3299104"/>
                <a:ext cx="339762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4</a:t>
                </a:r>
              </a:p>
            </p:txBody>
          </p:sp>
          <p:sp>
            <p:nvSpPr>
              <p:cNvPr id="82" name="Text Box 73"/>
              <p:cNvSpPr txBox="1">
                <a:spLocks noChangeArrowheads="1"/>
              </p:cNvSpPr>
              <p:nvPr/>
            </p:nvSpPr>
            <p:spPr bwMode="auto">
              <a:xfrm>
                <a:off x="5002635" y="4046086"/>
                <a:ext cx="1043996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100" b="1" baseline="-25000" dirty="0">
                    <a:latin typeface="微软雅黑" pitchFamily="34" charset="-122"/>
                    <a:ea typeface="微软雅黑" pitchFamily="34" charset="-122"/>
                  </a:rPr>
                  <a:t>5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  3 </a:t>
                </a:r>
                <a:r>
                  <a:rPr kumimoji="1" lang="en-US" altLang="zh-CN" sz="1100" b="1" dirty="0" err="1" smtClean="0">
                    <a:latin typeface="微软雅黑" pitchFamily="34" charset="-122"/>
                    <a:ea typeface="微软雅黑" pitchFamily="34" charset="-122"/>
                  </a:rPr>
                  <a:t>Mbit</a:t>
                </a:r>
                <a:r>
                  <a:rPr kumimoji="1" lang="en-US" altLang="zh-CN" sz="1100" b="1" dirty="0" smtClean="0">
                    <a:latin typeface="微软雅黑" pitchFamily="34" charset="-122"/>
                    <a:ea typeface="微软雅黑" pitchFamily="34" charset="-122"/>
                  </a:rPr>
                  <a:t>/s</a:t>
                </a:r>
                <a:endParaRPr kumimoji="1" lang="en-US" altLang="zh-CN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Text Box 74"/>
              <p:cNvSpPr txBox="1">
                <a:spLocks noChangeArrowheads="1"/>
              </p:cNvSpPr>
              <p:nvPr/>
            </p:nvSpPr>
            <p:spPr bwMode="auto">
              <a:xfrm>
                <a:off x="1985403" y="2828664"/>
                <a:ext cx="466400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100" b="1" dirty="0">
                    <a:latin typeface="微软雅黑" pitchFamily="34" charset="-122"/>
                    <a:ea typeface="微软雅黑" pitchFamily="34" charset="-122"/>
                  </a:rPr>
                  <a:t>源站</a:t>
                </a:r>
                <a:endParaRPr kumimoji="1" lang="zh-CN" altLang="en-US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Text Box 75"/>
              <p:cNvSpPr txBox="1">
                <a:spLocks noChangeArrowheads="1"/>
              </p:cNvSpPr>
              <p:nvPr/>
            </p:nvSpPr>
            <p:spPr bwMode="auto">
              <a:xfrm>
                <a:off x="3133000" y="4408846"/>
                <a:ext cx="33073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(b) </a:t>
                </a:r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各终点向源点返回 </a:t>
                </a:r>
                <a:r>
                  <a:rPr kumimoji="1" lang="en-US" altLang="zh-CN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RESV </a:t>
                </a:r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报文 </a:t>
                </a:r>
              </a:p>
            </p:txBody>
          </p:sp>
          <p:sp>
            <p:nvSpPr>
              <p:cNvPr id="85" name="AutoShape 99"/>
              <p:cNvSpPr>
                <a:spLocks noChangeArrowheads="1"/>
              </p:cNvSpPr>
              <p:nvPr/>
            </p:nvSpPr>
            <p:spPr bwMode="auto">
              <a:xfrm>
                <a:off x="2097628" y="3559473"/>
                <a:ext cx="1784265" cy="350691"/>
              </a:xfrm>
              <a:prstGeom prst="roundRect">
                <a:avLst>
                  <a:gd name="adj" fmla="val 16667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Text Box 100"/>
              <p:cNvSpPr txBox="1">
                <a:spLocks noChangeArrowheads="1"/>
              </p:cNvSpPr>
              <p:nvPr/>
            </p:nvSpPr>
            <p:spPr bwMode="auto">
              <a:xfrm>
                <a:off x="2489898" y="3609843"/>
                <a:ext cx="1196374" cy="261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100" b="1" dirty="0">
                    <a:latin typeface="微软雅黑" pitchFamily="34" charset="-122"/>
                    <a:ea typeface="微软雅黑" pitchFamily="34" charset="-122"/>
                  </a:rPr>
                  <a:t>表示 </a:t>
                </a:r>
                <a:r>
                  <a:rPr kumimoji="1" lang="en-US" altLang="zh-CN" sz="1100" b="1" dirty="0">
                    <a:latin typeface="微软雅黑" pitchFamily="34" charset="-122"/>
                    <a:ea typeface="微软雅黑" pitchFamily="34" charset="-122"/>
                  </a:rPr>
                  <a:t>RESV </a:t>
                </a:r>
                <a:r>
                  <a:rPr kumimoji="1" lang="zh-CN" altLang="en-US" sz="1100" b="1" dirty="0">
                    <a:latin typeface="微软雅黑" pitchFamily="34" charset="-122"/>
                    <a:ea typeface="微软雅黑" pitchFamily="34" charset="-122"/>
                  </a:rPr>
                  <a:t>报文</a:t>
                </a:r>
                <a:endParaRPr kumimoji="1" lang="zh-CN" altLang="en-US" sz="11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AutoShape 101"/>
              <p:cNvSpPr>
                <a:spLocks noChangeArrowheads="1"/>
              </p:cNvSpPr>
              <p:nvPr/>
            </p:nvSpPr>
            <p:spPr bwMode="auto">
              <a:xfrm>
                <a:off x="2135722" y="3685874"/>
                <a:ext cx="400507" cy="105493"/>
              </a:xfrm>
              <a:prstGeom prst="rightArrow">
                <a:avLst>
                  <a:gd name="adj1" fmla="val 50000"/>
                  <a:gd name="adj2" fmla="val 87613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88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2715" y="3077319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049" y="3960303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8893" y="3659850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5139" y="2590310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5139" y="3073665"/>
                <a:ext cx="328414" cy="328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0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517853" y="61394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矩形 4"/>
          <p:cNvSpPr>
            <a:spLocks noChangeArrowheads="1"/>
          </p:cNvSpPr>
          <p:nvPr/>
        </p:nvSpPr>
        <p:spPr bwMode="auto">
          <a:xfrm>
            <a:off x="635844" y="564113"/>
            <a:ext cx="281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协议的工作原理 </a:t>
            </a:r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511896" y="934535"/>
            <a:ext cx="8295674" cy="214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/RSVP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所基于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的概念是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端系统中与分组流有关的状态信息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路由器中的预留信息只存储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有限时间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状态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soft-state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），因而各终点对这些预留信息必须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定期进行更新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不是运输层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而是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网络层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的控制协议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携带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应用数据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95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3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11897" y="998271"/>
            <a:ext cx="8140783" cy="319215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11897" y="60679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399064" y="573581"/>
            <a:ext cx="43458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体系结构在路由器中的实现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382554" y="1232850"/>
            <a:ext cx="5437025" cy="2737624"/>
          </a:xfrm>
          <a:prstGeom prst="rect">
            <a:avLst/>
          </a:prstGeom>
          <a:solidFill>
            <a:srgbClr val="FFCC66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399064" y="1245097"/>
            <a:ext cx="5414577" cy="171672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581557" y="1376467"/>
            <a:ext cx="1332723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路由选择协议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463362" y="2169142"/>
            <a:ext cx="1518459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路由选择数据库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381034" y="1376467"/>
            <a:ext cx="665758" cy="433076"/>
          </a:xfrm>
          <a:prstGeom prst="rect">
            <a:avLst/>
          </a:prstGeom>
          <a:solidFill>
            <a:srgbClr val="00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RSVP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512341" y="1376467"/>
            <a:ext cx="799634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接纳控制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778729" y="1376467"/>
            <a:ext cx="799634" cy="433076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管理代理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379671" y="2169141"/>
            <a:ext cx="1066178" cy="576693"/>
          </a:xfrm>
          <a:prstGeom prst="rect">
            <a:avLst/>
          </a:prstGeom>
          <a:solidFill>
            <a:srgbClr val="0000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通信量控制</a:t>
            </a:r>
          </a:p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2781767" y="3105433"/>
            <a:ext cx="932303" cy="721423"/>
          </a:xfrm>
          <a:prstGeom prst="rect">
            <a:avLst/>
          </a:prstGeom>
          <a:solidFill>
            <a:srgbClr val="0099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分类器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分组转发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5512341" y="3177799"/>
            <a:ext cx="799634" cy="576693"/>
          </a:xfrm>
          <a:prstGeom prst="rect">
            <a:avLst/>
          </a:prstGeom>
          <a:solidFill>
            <a:srgbClr val="0099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调度器</a:t>
            </a:r>
          </a:p>
        </p:txBody>
      </p:sp>
      <p:sp>
        <p:nvSpPr>
          <p:cNvPr id="33" name="Freeform 14"/>
          <p:cNvSpPr>
            <a:spLocks/>
          </p:cNvSpPr>
          <p:nvPr/>
        </p:nvSpPr>
        <p:spPr bwMode="auto">
          <a:xfrm>
            <a:off x="6553191" y="3177799"/>
            <a:ext cx="358207" cy="215982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0 h 96"/>
              <a:gd name="T4" fmla="*/ 576 w 576"/>
              <a:gd name="T5" fmla="*/ 96 h 96"/>
              <a:gd name="T6" fmla="*/ 0 w 576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96">
                <a:moveTo>
                  <a:pt x="0" y="0"/>
                </a:move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6845063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778728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6712394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6644854" y="3177799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>
            <a:off x="6553191" y="3538511"/>
            <a:ext cx="358207" cy="215982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0 h 96"/>
              <a:gd name="T4" fmla="*/ 576 w 576"/>
              <a:gd name="T5" fmla="*/ 96 h 96"/>
              <a:gd name="T6" fmla="*/ 0 w 576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96">
                <a:moveTo>
                  <a:pt x="0" y="0"/>
                </a:move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6845063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6778728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6712394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6644854" y="3538511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7619369" y="3448332"/>
            <a:ext cx="52464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 rot="5400000">
            <a:off x="5696778" y="2961817"/>
            <a:ext cx="4319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Group 26"/>
          <p:cNvGrpSpPr>
            <a:grpSpLocks/>
          </p:cNvGrpSpPr>
          <p:nvPr/>
        </p:nvGrpSpPr>
        <p:grpSpPr bwMode="auto">
          <a:xfrm>
            <a:off x="6311975" y="3285789"/>
            <a:ext cx="266544" cy="360712"/>
            <a:chOff x="3408" y="2088"/>
            <a:chExt cx="240" cy="240"/>
          </a:xfrm>
        </p:grpSpPr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3408" y="2088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3408" y="2328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3714070" y="3466145"/>
            <a:ext cx="179827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>
            <a:off x="2048468" y="3466145"/>
            <a:ext cx="73329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>
            <a:off x="2382554" y="2961817"/>
            <a:ext cx="5437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Freeform 32"/>
          <p:cNvSpPr>
            <a:spLocks/>
          </p:cNvSpPr>
          <p:nvPr/>
        </p:nvSpPr>
        <p:spPr bwMode="auto">
          <a:xfrm>
            <a:off x="6910191" y="3276882"/>
            <a:ext cx="130257" cy="365165"/>
          </a:xfrm>
          <a:custGeom>
            <a:avLst/>
            <a:gdLst>
              <a:gd name="T0" fmla="*/ 1 w 94"/>
              <a:gd name="T1" fmla="*/ 0 h 243"/>
              <a:gd name="T2" fmla="*/ 94 w 94"/>
              <a:gd name="T3" fmla="*/ 0 h 243"/>
              <a:gd name="T4" fmla="*/ 94 w 94"/>
              <a:gd name="T5" fmla="*/ 243 h 243"/>
              <a:gd name="T6" fmla="*/ 0 w 94"/>
              <a:gd name="T7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243">
                <a:moveTo>
                  <a:pt x="1" y="0"/>
                </a:moveTo>
                <a:lnTo>
                  <a:pt x="94" y="0"/>
                </a:lnTo>
                <a:lnTo>
                  <a:pt x="94" y="243"/>
                </a:lnTo>
                <a:lnTo>
                  <a:pt x="0" y="24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Line 33"/>
          <p:cNvSpPr>
            <a:spLocks noChangeShapeType="1"/>
          </p:cNvSpPr>
          <p:nvPr/>
        </p:nvSpPr>
        <p:spPr bwMode="auto">
          <a:xfrm flipV="1">
            <a:off x="7039242" y="3452786"/>
            <a:ext cx="230363" cy="334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Freeform 34"/>
          <p:cNvSpPr>
            <a:spLocks/>
          </p:cNvSpPr>
          <p:nvPr/>
        </p:nvSpPr>
        <p:spPr bwMode="auto">
          <a:xfrm>
            <a:off x="7239453" y="3345908"/>
            <a:ext cx="379917" cy="215982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0 h 96"/>
              <a:gd name="T4" fmla="*/ 576 w 576"/>
              <a:gd name="T5" fmla="*/ 96 h 96"/>
              <a:gd name="T6" fmla="*/ 0 w 576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96">
                <a:moveTo>
                  <a:pt x="0" y="0"/>
                </a:move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35"/>
          <p:cNvSpPr>
            <a:spLocks noChangeShapeType="1"/>
          </p:cNvSpPr>
          <p:nvPr/>
        </p:nvSpPr>
        <p:spPr bwMode="auto">
          <a:xfrm>
            <a:off x="7553034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36"/>
          <p:cNvSpPr>
            <a:spLocks noChangeShapeType="1"/>
          </p:cNvSpPr>
          <p:nvPr/>
        </p:nvSpPr>
        <p:spPr bwMode="auto">
          <a:xfrm>
            <a:off x="7486700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Line 37"/>
          <p:cNvSpPr>
            <a:spLocks noChangeShapeType="1"/>
          </p:cNvSpPr>
          <p:nvPr/>
        </p:nvSpPr>
        <p:spPr bwMode="auto">
          <a:xfrm>
            <a:off x="7419159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>
            <a:off x="7352824" y="3345908"/>
            <a:ext cx="0" cy="215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Line 39"/>
          <p:cNvSpPr>
            <a:spLocks noChangeShapeType="1"/>
          </p:cNvSpPr>
          <p:nvPr/>
        </p:nvSpPr>
        <p:spPr bwMode="auto">
          <a:xfrm rot="5400000">
            <a:off x="3068723" y="1989342"/>
            <a:ext cx="35959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rot="5400000">
            <a:off x="2996914" y="2853825"/>
            <a:ext cx="50321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Line 41"/>
          <p:cNvSpPr>
            <a:spLocks noChangeShapeType="1"/>
          </p:cNvSpPr>
          <p:nvPr/>
        </p:nvSpPr>
        <p:spPr bwMode="auto">
          <a:xfrm>
            <a:off x="5046792" y="1593561"/>
            <a:ext cx="465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Line 42"/>
          <p:cNvSpPr>
            <a:spLocks noChangeShapeType="1"/>
          </p:cNvSpPr>
          <p:nvPr/>
        </p:nvSpPr>
        <p:spPr bwMode="auto">
          <a:xfrm flipH="1">
            <a:off x="6311974" y="1593561"/>
            <a:ext cx="466754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Freeform 43"/>
          <p:cNvSpPr>
            <a:spLocks/>
          </p:cNvSpPr>
          <p:nvPr/>
        </p:nvSpPr>
        <p:spPr bwMode="auto">
          <a:xfrm>
            <a:off x="4713913" y="1809543"/>
            <a:ext cx="665758" cy="647945"/>
          </a:xfrm>
          <a:custGeom>
            <a:avLst/>
            <a:gdLst>
              <a:gd name="T0" fmla="*/ 0 w 480"/>
              <a:gd name="T1" fmla="*/ 0 h 432"/>
              <a:gd name="T2" fmla="*/ 0 w 480"/>
              <a:gd name="T3" fmla="*/ 432 h 432"/>
              <a:gd name="T4" fmla="*/ 480 w 48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32">
                <a:moveTo>
                  <a:pt x="0" y="0"/>
                </a:moveTo>
                <a:lnTo>
                  <a:pt x="0" y="432"/>
                </a:lnTo>
                <a:lnTo>
                  <a:pt x="480" y="43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Freeform 44"/>
          <p:cNvSpPr>
            <a:spLocks/>
          </p:cNvSpPr>
          <p:nvPr/>
        </p:nvSpPr>
        <p:spPr bwMode="auto">
          <a:xfrm flipH="1">
            <a:off x="6445850" y="1809543"/>
            <a:ext cx="732093" cy="647945"/>
          </a:xfrm>
          <a:custGeom>
            <a:avLst/>
            <a:gdLst>
              <a:gd name="T0" fmla="*/ 0 w 480"/>
              <a:gd name="T1" fmla="*/ 0 h 432"/>
              <a:gd name="T2" fmla="*/ 0 w 480"/>
              <a:gd name="T3" fmla="*/ 432 h 432"/>
              <a:gd name="T4" fmla="*/ 480 w 48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32">
                <a:moveTo>
                  <a:pt x="0" y="0"/>
                </a:moveTo>
                <a:lnTo>
                  <a:pt x="0" y="432"/>
                </a:lnTo>
                <a:lnTo>
                  <a:pt x="480" y="43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45"/>
          <p:cNvSpPr txBox="1">
            <a:spLocks noChangeArrowheads="1"/>
          </p:cNvSpPr>
          <p:nvPr/>
        </p:nvSpPr>
        <p:spPr bwMode="auto">
          <a:xfrm>
            <a:off x="1675789" y="3136606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分组入</a:t>
            </a:r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7830433" y="3112113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分组出</a:t>
            </a:r>
          </a:p>
        </p:txBody>
      </p:sp>
      <p:sp>
        <p:nvSpPr>
          <p:cNvPr id="2" name="矩形 1"/>
          <p:cNvSpPr/>
          <p:nvPr/>
        </p:nvSpPr>
        <p:spPr>
          <a:xfrm>
            <a:off x="2225134" y="4215951"/>
            <a:ext cx="4784002" cy="425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zh-CN" b="1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体系结构分为前台和后台两个部分。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14514" y="2961817"/>
            <a:ext cx="722697" cy="1008657"/>
            <a:chOff x="914514" y="2961817"/>
            <a:chExt cx="722697" cy="1008657"/>
          </a:xfrm>
        </p:grpSpPr>
        <p:sp>
          <p:nvSpPr>
            <p:cNvPr id="66" name="矩形 65"/>
            <p:cNvSpPr/>
            <p:nvPr/>
          </p:nvSpPr>
          <p:spPr>
            <a:xfrm>
              <a:off x="914514" y="3281298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dk1"/>
                  </a:solidFill>
                  <a:latin typeface="微软雅黑" pitchFamily="34" charset="-122"/>
                  <a:ea typeface="微软雅黑" pitchFamily="34" charset="-122"/>
                </a:rPr>
                <a:t>前台</a:t>
              </a:r>
              <a:endParaRPr lang="zh-CN" altLang="en-US" sz="1600" dirty="0"/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1446385" y="2961817"/>
              <a:ext cx="190826" cy="1008657"/>
            </a:xfrm>
            <a:prstGeom prst="leftBrace">
              <a:avLst>
                <a:gd name="adj1" fmla="val 35535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14514" y="1233706"/>
            <a:ext cx="723034" cy="1690562"/>
            <a:chOff x="914514" y="1233706"/>
            <a:chExt cx="723034" cy="1690562"/>
          </a:xfrm>
        </p:grpSpPr>
        <p:sp>
          <p:nvSpPr>
            <p:cNvPr id="3" name="矩形 2"/>
            <p:cNvSpPr/>
            <p:nvPr/>
          </p:nvSpPr>
          <p:spPr>
            <a:xfrm>
              <a:off x="914514" y="1909710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dk1"/>
                  </a:solidFill>
                  <a:latin typeface="微软雅黑" pitchFamily="34" charset="-122"/>
                  <a:ea typeface="微软雅黑" pitchFamily="34" charset="-122"/>
                </a:rPr>
                <a:t>后台</a:t>
              </a:r>
              <a:endParaRPr lang="zh-CN" altLang="en-US" sz="1600" dirty="0"/>
            </a:p>
          </p:txBody>
        </p:sp>
        <p:sp>
          <p:nvSpPr>
            <p:cNvPr id="67" name="左大括号 66"/>
            <p:cNvSpPr/>
            <p:nvPr/>
          </p:nvSpPr>
          <p:spPr>
            <a:xfrm>
              <a:off x="1446385" y="1233706"/>
              <a:ext cx="191163" cy="1690562"/>
            </a:xfrm>
            <a:prstGeom prst="leftBrace">
              <a:avLst>
                <a:gd name="adj1" fmla="val 35535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11896" y="960662"/>
            <a:ext cx="8327304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前台：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两个功能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块。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每一个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进入的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分组都要通过这两个功能块。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分类器与分组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转发。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分组的调度器。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后台：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四个功能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块，两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个数据库。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路由选择协议：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负责维持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路由选择数据库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为每一个流预留必要的资源，并不断地更新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通信量控制数据库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接纳控制：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确定是否有足够的资源可供这个流使用。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管理代理：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用来修改通信量控制数据库和管理接纳控制功能块，包括设置接纳控制策略。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11897" y="60679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99064" y="573581"/>
            <a:ext cx="43458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体系结构在路由器中的实现 </a:t>
            </a:r>
            <a:endParaRPr lang="fr-FR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97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5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11896" y="963779"/>
            <a:ext cx="8129015" cy="21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信息的数量与流的数目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成正比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。因此在大型网络中，按每个流进行资源预留会产生很大的开销。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体系结构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复杂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。若要得到有保证的服务，所有的路由器都必须装有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、接纳控制、分类器和调度器。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质量等级数量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太少，不够灵活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11897" y="60820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997940" y="574991"/>
            <a:ext cx="51922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体系结构存在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的主要问题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11896" y="61368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678096" y="588217"/>
            <a:ext cx="3796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8.4.4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36196" y="1666386"/>
            <a:ext cx="818511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综合服务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IntServ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和资源预留协议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RSVP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都较复杂，很难在大规模的网络中实现，因此 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IETF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提出了新的策略，即区分服务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区分服务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DiffServ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(Differentiated Services)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有时也简写为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。因此，具有区分服务功能的结点就称为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结点。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1897" y="129339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25462" y="1260180"/>
            <a:ext cx="28793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区分服务的基本概念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C677F014-D201-41B6-B094-E79298D2872C}" type="slidenum">
              <a:rPr lang="zh-CN" altLang="en-US" smtClean="0"/>
              <a:pPr algn="l"/>
              <a:t>99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9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8180</Words>
  <Application>Microsoft Office PowerPoint</Application>
  <PresentationFormat>全屏显示(16:9)</PresentationFormat>
  <Paragraphs>1420</Paragraphs>
  <Slides>108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108</vt:i4>
      </vt:variant>
    </vt:vector>
  </HeadingPairs>
  <TitlesOfParts>
    <vt:vector size="122" baseType="lpstr">
      <vt:lpstr>Arial</vt:lpstr>
      <vt:lpstr>宋体</vt:lpstr>
      <vt:lpstr>隶书</vt:lpstr>
      <vt:lpstr>Times New Roman</vt:lpstr>
      <vt:lpstr>Webdings</vt:lpstr>
      <vt:lpstr>微软雅黑</vt:lpstr>
      <vt:lpstr>黑体</vt:lpstr>
      <vt:lpstr>Symbol</vt:lpstr>
      <vt:lpstr>Wingdings</vt:lpstr>
      <vt:lpstr>Calibri</vt:lpstr>
      <vt:lpstr>Wingdings 2</vt:lpstr>
      <vt:lpstr>Office 主题​​</vt:lpstr>
      <vt:lpstr>VISIO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zhangyi</cp:lastModifiedBy>
  <cp:revision>500</cp:revision>
  <dcterms:created xsi:type="dcterms:W3CDTF">2018-07-18T08:51:30Z</dcterms:created>
  <dcterms:modified xsi:type="dcterms:W3CDTF">2021-09-11T10:35:14Z</dcterms:modified>
</cp:coreProperties>
</file>