
<file path=[Content_Types].xml><?xml version="1.0" encoding="utf-8"?>
<Types xmlns="http://schemas.openxmlformats.org/package/2006/content-types">
  <Default Extension="xml" ContentType="application/xml"/>
  <Default Extension="doc" ContentType="application/msword"/>
  <Default Extension="png" ContentType="image/png"/>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8"/>
  </p:notesMasterIdLst>
  <p:sldIdLst>
    <p:sldId id="750" r:id="rId2"/>
    <p:sldId id="683" r:id="rId3"/>
    <p:sldId id="603" r:id="rId4"/>
    <p:sldId id="291" r:id="rId5"/>
    <p:sldId id="489" r:id="rId6"/>
    <p:sldId id="717" r:id="rId7"/>
    <p:sldId id="684" r:id="rId8"/>
    <p:sldId id="718" r:id="rId9"/>
    <p:sldId id="719" r:id="rId10"/>
    <p:sldId id="685" r:id="rId11"/>
    <p:sldId id="720" r:id="rId12"/>
    <p:sldId id="721" r:id="rId13"/>
    <p:sldId id="722" r:id="rId14"/>
    <p:sldId id="724" r:id="rId15"/>
    <p:sldId id="725" r:id="rId16"/>
    <p:sldId id="726" r:id="rId17"/>
    <p:sldId id="727" r:id="rId18"/>
    <p:sldId id="728" r:id="rId19"/>
    <p:sldId id="729" r:id="rId20"/>
    <p:sldId id="730" r:id="rId21"/>
    <p:sldId id="731" r:id="rId22"/>
    <p:sldId id="732" r:id="rId23"/>
    <p:sldId id="733" r:id="rId24"/>
    <p:sldId id="790" r:id="rId25"/>
    <p:sldId id="735" r:id="rId26"/>
    <p:sldId id="736" r:id="rId27"/>
    <p:sldId id="737" r:id="rId28"/>
    <p:sldId id="738" r:id="rId29"/>
    <p:sldId id="739" r:id="rId30"/>
    <p:sldId id="751" r:id="rId31"/>
    <p:sldId id="742" r:id="rId32"/>
    <p:sldId id="740" r:id="rId33"/>
    <p:sldId id="743" r:id="rId34"/>
    <p:sldId id="744" r:id="rId35"/>
    <p:sldId id="745" r:id="rId36"/>
    <p:sldId id="756" r:id="rId37"/>
    <p:sldId id="754" r:id="rId38"/>
    <p:sldId id="753" r:id="rId39"/>
    <p:sldId id="758" r:id="rId40"/>
    <p:sldId id="763" r:id="rId41"/>
    <p:sldId id="759" r:id="rId42"/>
    <p:sldId id="764" r:id="rId43"/>
    <p:sldId id="760" r:id="rId44"/>
    <p:sldId id="762" r:id="rId45"/>
    <p:sldId id="761" r:id="rId46"/>
    <p:sldId id="765" r:id="rId47"/>
    <p:sldId id="766" r:id="rId48"/>
    <p:sldId id="767" r:id="rId49"/>
    <p:sldId id="768" r:id="rId50"/>
    <p:sldId id="769" r:id="rId51"/>
    <p:sldId id="770" r:id="rId52"/>
    <p:sldId id="771" r:id="rId53"/>
    <p:sldId id="780" r:id="rId54"/>
    <p:sldId id="781" r:id="rId55"/>
    <p:sldId id="782" r:id="rId56"/>
    <p:sldId id="783" r:id="rId57"/>
    <p:sldId id="784" r:id="rId58"/>
    <p:sldId id="785" r:id="rId59"/>
    <p:sldId id="786" r:id="rId60"/>
    <p:sldId id="787" r:id="rId61"/>
    <p:sldId id="788" r:id="rId62"/>
    <p:sldId id="777" r:id="rId63"/>
    <p:sldId id="772" r:id="rId64"/>
    <p:sldId id="773" r:id="rId65"/>
    <p:sldId id="774" r:id="rId66"/>
    <p:sldId id="775" r:id="rId67"/>
    <p:sldId id="776" r:id="rId68"/>
    <p:sldId id="778" r:id="rId69"/>
    <p:sldId id="789" r:id="rId70"/>
    <p:sldId id="794" r:id="rId71"/>
    <p:sldId id="795" r:id="rId72"/>
    <p:sldId id="796" r:id="rId73"/>
    <p:sldId id="797" r:id="rId74"/>
    <p:sldId id="798" r:id="rId75"/>
    <p:sldId id="791" r:id="rId76"/>
    <p:sldId id="779"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89198"/>
  </p:normalViewPr>
  <p:slideViewPr>
    <p:cSldViewPr snapToGrid="0" snapToObjects="1">
      <p:cViewPr varScale="1">
        <p:scale>
          <a:sx n="99" d="100"/>
          <a:sy n="99" d="100"/>
        </p:scale>
        <p:origin x="1000" y="184"/>
      </p:cViewPr>
      <p:guideLst>
        <p:guide orient="horz" pos="2160"/>
        <p:guide pos="3840"/>
      </p:guideLst>
    </p:cSldViewPr>
  </p:slideViewPr>
  <p:outlineViewPr>
    <p:cViewPr>
      <p:scale>
        <a:sx n="33" d="100"/>
        <a:sy n="33" d="100"/>
      </p:scale>
      <p:origin x="0" y="-962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7FD0-7D91-7745-BAE9-8066CB1E09EB}" type="datetimeFigureOut">
              <a:rPr kumimoji="1" lang="zh-CN" altLang="en-US" smtClean="0"/>
              <a:pPr/>
              <a:t>2021/12/15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7679E-18FD-3143-9E32-A85C730F7925}" type="slidenum">
              <a:rPr kumimoji="1" lang="zh-CN" altLang="en-US" smtClean="0"/>
              <a:pPr/>
              <a:t>‹#›</a:t>
            </a:fld>
            <a:endParaRPr kumimoji="1" lang="zh-CN" altLang="en-US"/>
          </a:p>
        </p:txBody>
      </p:sp>
    </p:spTree>
    <p:extLst>
      <p:ext uri="{BB962C8B-B14F-4D97-AF65-F5344CB8AC3E}">
        <p14:creationId xmlns:p14="http://schemas.microsoft.com/office/powerpoint/2010/main" val="4028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3</a:t>
            </a:fld>
            <a:endParaRPr lang="en-US" altLang="zh-CN" dirty="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z="1000">
              <a:ea typeface="楷体_GB2312" pitchFamily="49" charset="-122"/>
            </a:endParaRPr>
          </a:p>
        </p:txBody>
      </p:sp>
    </p:spTree>
    <p:extLst>
      <p:ext uri="{BB962C8B-B14F-4D97-AF65-F5344CB8AC3E}">
        <p14:creationId xmlns:p14="http://schemas.microsoft.com/office/powerpoint/2010/main" val="34484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上一页中的</a:t>
            </a:r>
            <a:r>
              <a:rPr kumimoji="1" lang="en-US" altLang="zh-CN" dirty="0" smtClean="0"/>
              <a:t>temp</a:t>
            </a:r>
            <a:r>
              <a:rPr kumimoji="1" lang="zh-CN" altLang="en-US" dirty="0" smtClean="0"/>
              <a:t>相当于是</a:t>
            </a:r>
            <a:r>
              <a:rPr kumimoji="1" lang="en-US" altLang="zh-CN" dirty="0" err="1" smtClean="0"/>
              <a:t>rc;s</a:t>
            </a:r>
            <a:r>
              <a:rPr kumimoji="1" lang="en-US" altLang="zh-CN" dirty="0" smtClean="0"/>
              <a:t>=j</a:t>
            </a:r>
            <a:r>
              <a:rPr kumimoji="1" lang="zh-CN" altLang="en-US" dirty="0" smtClean="0"/>
              <a:t>表示记录交换位置，然后继续筛选</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50</a:t>
            </a:fld>
            <a:endParaRPr kumimoji="1" lang="zh-CN" altLang="en-US"/>
          </a:p>
        </p:txBody>
      </p:sp>
    </p:spTree>
    <p:extLst>
      <p:ext uri="{BB962C8B-B14F-4D97-AF65-F5344CB8AC3E}">
        <p14:creationId xmlns:p14="http://schemas.microsoft.com/office/powerpoint/2010/main" val="6302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52</a:t>
            </a:fld>
            <a:endParaRPr kumimoji="1" lang="zh-CN" altLang="en-US"/>
          </a:p>
        </p:txBody>
      </p:sp>
    </p:spTree>
    <p:extLst>
      <p:ext uri="{BB962C8B-B14F-4D97-AF65-F5344CB8AC3E}">
        <p14:creationId xmlns:p14="http://schemas.microsoft.com/office/powerpoint/2010/main" val="152833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53</a:t>
            </a:fld>
            <a:endParaRPr kumimoji="1" lang="zh-CN" altLang="en-US"/>
          </a:p>
        </p:txBody>
      </p:sp>
    </p:spTree>
    <p:extLst>
      <p:ext uri="{BB962C8B-B14F-4D97-AF65-F5344CB8AC3E}">
        <p14:creationId xmlns:p14="http://schemas.microsoft.com/office/powerpoint/2010/main" val="107967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54</a:t>
            </a:fld>
            <a:endParaRPr kumimoji="1" lang="zh-CN" altLang="en-US"/>
          </a:p>
        </p:txBody>
      </p:sp>
    </p:spTree>
    <p:extLst>
      <p:ext uri="{BB962C8B-B14F-4D97-AF65-F5344CB8AC3E}">
        <p14:creationId xmlns:p14="http://schemas.microsoft.com/office/powerpoint/2010/main" val="40286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55</a:t>
            </a:fld>
            <a:endParaRPr kumimoji="1" lang="zh-CN" altLang="en-US"/>
          </a:p>
        </p:txBody>
      </p:sp>
    </p:spTree>
    <p:extLst>
      <p:ext uri="{BB962C8B-B14F-4D97-AF65-F5344CB8AC3E}">
        <p14:creationId xmlns:p14="http://schemas.microsoft.com/office/powerpoint/2010/main" val="1377452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56</a:t>
            </a:fld>
            <a:endParaRPr kumimoji="1" lang="zh-CN" altLang="en-US"/>
          </a:p>
        </p:txBody>
      </p:sp>
    </p:spTree>
    <p:extLst>
      <p:ext uri="{BB962C8B-B14F-4D97-AF65-F5344CB8AC3E}">
        <p14:creationId xmlns:p14="http://schemas.microsoft.com/office/powerpoint/2010/main" val="104602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57</a:t>
            </a:fld>
            <a:endParaRPr kumimoji="1" lang="zh-CN" altLang="en-US"/>
          </a:p>
        </p:txBody>
      </p:sp>
    </p:spTree>
    <p:extLst>
      <p:ext uri="{BB962C8B-B14F-4D97-AF65-F5344CB8AC3E}">
        <p14:creationId xmlns:p14="http://schemas.microsoft.com/office/powerpoint/2010/main" val="77612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58</a:t>
            </a:fld>
            <a:endParaRPr kumimoji="1" lang="zh-CN" altLang="en-US"/>
          </a:p>
        </p:txBody>
      </p:sp>
    </p:spTree>
    <p:extLst>
      <p:ext uri="{BB962C8B-B14F-4D97-AF65-F5344CB8AC3E}">
        <p14:creationId xmlns:p14="http://schemas.microsoft.com/office/powerpoint/2010/main" val="77880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59</a:t>
            </a:fld>
            <a:endParaRPr kumimoji="1" lang="zh-CN" altLang="en-US"/>
          </a:p>
        </p:txBody>
      </p:sp>
    </p:spTree>
    <p:extLst>
      <p:ext uri="{BB962C8B-B14F-4D97-AF65-F5344CB8AC3E}">
        <p14:creationId xmlns:p14="http://schemas.microsoft.com/office/powerpoint/2010/main" val="1414486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60</a:t>
            </a:fld>
            <a:endParaRPr kumimoji="1" lang="zh-CN" altLang="en-US"/>
          </a:p>
        </p:txBody>
      </p:sp>
    </p:spTree>
    <p:extLst>
      <p:ext uri="{BB962C8B-B14F-4D97-AF65-F5344CB8AC3E}">
        <p14:creationId xmlns:p14="http://schemas.microsoft.com/office/powerpoint/2010/main" val="161328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 xmlns:a16="http://schemas.microsoft.com/office/drawing/2014/main" id="{E9BADA67-6E22-4557-9DE1-EBAF53A2A4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65EAEA83-4474-4B97-B250-FB1B9880AFC3}" type="slidenum">
              <a:rPr lang="en-US" altLang="zh-CN" smtClean="0">
                <a:latin typeface="Times New Roman" panose="02020603050405020304" pitchFamily="18" charset="0"/>
                <a:ea typeface="宋体" panose="02010600030101010101" pitchFamily="2" charset="-122"/>
              </a:rPr>
              <a:pPr fontAlgn="base">
                <a:spcBef>
                  <a:spcPct val="0"/>
                </a:spcBef>
                <a:spcAft>
                  <a:spcPct val="0"/>
                </a:spcAft>
              </a:pPr>
              <a:t>4</a:t>
            </a:fld>
            <a:endParaRPr lang="en-US" altLang="zh-CN">
              <a:latin typeface="Times New Roman" panose="02020603050405020304" pitchFamily="18" charset="0"/>
              <a:ea typeface="宋体" panose="02010600030101010101" pitchFamily="2" charset="-122"/>
            </a:endParaRPr>
          </a:p>
        </p:txBody>
      </p:sp>
      <p:sp>
        <p:nvSpPr>
          <p:cNvPr id="76802" name="Rectangle 2">
            <a:extLst>
              <a:ext uri="{FF2B5EF4-FFF2-40B4-BE49-F238E27FC236}">
                <a16:creationId xmlns="" xmlns:a16="http://schemas.microsoft.com/office/drawing/2014/main" id="{30CBEED5-A136-4007-8E7B-3E8FF6E198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 xmlns:a16="http://schemas.microsoft.com/office/drawing/2014/main" id="{0239D83D-4C59-49C0-A7A8-C36BA7FE1F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61</a:t>
            </a:fld>
            <a:endParaRPr kumimoji="1" lang="zh-CN" altLang="en-US"/>
          </a:p>
        </p:txBody>
      </p:sp>
    </p:spTree>
    <p:extLst>
      <p:ext uri="{BB962C8B-B14F-4D97-AF65-F5344CB8AC3E}">
        <p14:creationId xmlns:p14="http://schemas.microsoft.com/office/powerpoint/2010/main" val="79274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64</a:t>
            </a:fld>
            <a:endParaRPr kumimoji="1" lang="zh-CN" altLang="en-US"/>
          </a:p>
        </p:txBody>
      </p:sp>
    </p:spTree>
    <p:extLst>
      <p:ext uri="{BB962C8B-B14F-4D97-AF65-F5344CB8AC3E}">
        <p14:creationId xmlns:p14="http://schemas.microsoft.com/office/powerpoint/2010/main" val="785118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76</a:t>
            </a:fld>
            <a:endParaRPr kumimoji="1" lang="zh-CN" altLang="en-US"/>
          </a:p>
        </p:txBody>
      </p:sp>
    </p:spTree>
    <p:extLst>
      <p:ext uri="{BB962C8B-B14F-4D97-AF65-F5344CB8AC3E}">
        <p14:creationId xmlns:p14="http://schemas.microsoft.com/office/powerpoint/2010/main" val="191523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5</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z="100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14</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074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15</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9893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16</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2726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17</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5035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25</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100025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D17F8-9B0E-1A45-A1B2-629F6C7133B2}" type="slidenum">
              <a:rPr lang="en-US" altLang="zh-CN"/>
              <a:pPr/>
              <a:t>26</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75282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281517" y="1981201"/>
            <a:ext cx="1201208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dirty="0">
              <a:solidFill>
                <a:srgbClr val="1C1C1C"/>
              </a:solidFill>
            </a:endParaRPr>
          </a:p>
        </p:txBody>
      </p:sp>
      <p:sp>
        <p:nvSpPr>
          <p:cNvPr id="15" name="Rectangle 1039"/>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dirty="0">
              <a:solidFill>
                <a:srgbClr val="1C1C1C"/>
              </a:solidFill>
            </a:endParaRPr>
          </a:p>
        </p:txBody>
      </p:sp>
      <p:sp>
        <p:nvSpPr>
          <p:cNvPr id="16" name="Rectangle 1040"/>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bg2"/>
                </a:solidFill>
              </a:defRPr>
            </a:lvl1pPr>
          </a:lstStyle>
          <a:p>
            <a:pPr fontAlgn="base">
              <a:spcBef>
                <a:spcPct val="0"/>
              </a:spcBef>
              <a:spcAft>
                <a:spcPct val="0"/>
              </a:spcAft>
            </a:pPr>
            <a:fld id="{9B947894-87DE-2B45-966B-5F8E171B0221}" type="slidenum">
              <a:rPr lang="en-US" altLang="zh-CN" smtClean="0">
                <a:solidFill>
                  <a:srgbClr val="1C1C1C"/>
                </a:solidFill>
                <a:latin typeface="Tahoma" charset="0"/>
                <a:ea typeface="宋体" charset="-122"/>
              </a:rPr>
              <a:pPr fontAlgn="base">
                <a:spcBef>
                  <a:spcPct val="0"/>
                </a:spcBef>
                <a:spcAft>
                  <a:spcPct val="0"/>
                </a:spcAft>
              </a:pPr>
              <a:t>‹#›</a:t>
            </a:fld>
            <a:endParaRPr lang="en-US" altLang="zh-CN" dirty="0">
              <a:solidFill>
                <a:srgbClr val="1C1C1C"/>
              </a:solidFill>
              <a:latin typeface="Tahoma" charset="0"/>
              <a:ea typeface="宋体"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3"/>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88951" y="33655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7" name="Rectangle 3"/>
          <p:cNvSpPr>
            <a:spLocks noChangeArrowheads="1"/>
          </p:cNvSpPr>
          <p:nvPr/>
        </p:nvSpPr>
        <p:spPr bwMode="ltGray">
          <a:xfrm>
            <a:off x="679451" y="58738"/>
            <a:ext cx="438149"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8" name="Rectangle 4"/>
          <p:cNvSpPr>
            <a:spLocks noChangeArrowheads="1"/>
          </p:cNvSpPr>
          <p:nvPr/>
        </p:nvSpPr>
        <p:spPr bwMode="ltGray">
          <a:xfrm>
            <a:off x="249768" y="363538"/>
            <a:ext cx="563033" cy="47466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9" name="Rectangle 5"/>
          <p:cNvSpPr>
            <a:spLocks noChangeArrowheads="1"/>
          </p:cNvSpPr>
          <p:nvPr/>
        </p:nvSpPr>
        <p:spPr bwMode="ltGray">
          <a:xfrm>
            <a:off x="812800" y="685801"/>
            <a:ext cx="491067" cy="474663"/>
          </a:xfrm>
          <a:prstGeom prst="rect">
            <a:avLst/>
          </a:prstGeom>
          <a:gradFill rotWithShape="0">
            <a:gsLst>
              <a:gs pos="0">
                <a:srgbClr val="00FF00"/>
              </a:gs>
              <a:gs pos="100000">
                <a:srgbClr val="00FF00">
                  <a:gamma/>
                  <a:shade val="46275"/>
                  <a:invGamma/>
                </a:srgbClr>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0" name="Rectangle 6"/>
          <p:cNvSpPr>
            <a:spLocks noChangeArrowheads="1"/>
          </p:cNvSpPr>
          <p:nvPr/>
        </p:nvSpPr>
        <p:spPr bwMode="ltGray">
          <a:xfrm>
            <a:off x="4064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1" name="Rectangle 7"/>
          <p:cNvSpPr>
            <a:spLocks noChangeArrowheads="1"/>
          </p:cNvSpPr>
          <p:nvPr/>
        </p:nvSpPr>
        <p:spPr bwMode="gray">
          <a:xfrm>
            <a:off x="948267"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2" name="Rectangle 8"/>
          <p:cNvSpPr>
            <a:spLocks noChangeArrowheads="1"/>
          </p:cNvSpPr>
          <p:nvPr/>
        </p:nvSpPr>
        <p:spPr bwMode="gray">
          <a:xfrm>
            <a:off x="522818" y="1019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3" name="Rectangle 9"/>
          <p:cNvSpPr>
            <a:spLocks noGrp="1" noChangeArrowheads="1"/>
          </p:cNvSpPr>
          <p:nvPr>
            <p:ph type="title"/>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34" name="Rectangle 10"/>
          <p:cNvSpPr>
            <a:spLocks noGrp="1" noChangeArrowheads="1"/>
          </p:cNvSpPr>
          <p:nvPr>
            <p:ph type="body" idx="1"/>
          </p:nvPr>
        </p:nvSpPr>
        <p:spPr bwMode="auto">
          <a:xfrm>
            <a:off x="508000" y="1255714"/>
            <a:ext cx="11364384"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a:spcBef>
                <a:spcPct val="0"/>
              </a:spcBef>
              <a:spcAft>
                <a:spcPct val="0"/>
              </a:spcAft>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dirty="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12" name="矩形 11"/>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65055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2.wmf"/><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xml"/><Relationship Id="rId3"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4___1.doc"/><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5" Type="http://schemas.openxmlformats.org/officeDocument/2006/relationships/oleObject" Target="../embeddings/oleObject4.bin"/><Relationship Id="rId6"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bwMode="auto">
          <a:xfrm>
            <a:off x="1485900" y="1882775"/>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5400" dirty="0"/>
              <a:t>导入</a:t>
            </a:r>
            <a:endParaRPr lang="zh-CN" altLang="en-US" sz="5400" b="1"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1821" r="13816"/>
          <a:stretch/>
        </p:blipFill>
        <p:spPr>
          <a:xfrm>
            <a:off x="2618509" y="706581"/>
            <a:ext cx="7606146" cy="5430982"/>
          </a:xfrm>
          <a:prstGeom prst="rect">
            <a:avLst/>
          </a:prstGeom>
        </p:spPr>
      </p:pic>
    </p:spTree>
    <p:extLst>
      <p:ext uri="{BB962C8B-B14F-4D97-AF65-F5344CB8AC3E}">
        <p14:creationId xmlns:p14="http://schemas.microsoft.com/office/powerpoint/2010/main" val="212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
        <p:nvSpPr>
          <p:cNvPr id="12" name="Text Box 4">
            <a:hlinkClick r:id="rId2" action="ppaction://hlinksldjump"/>
          </p:cNvPr>
          <p:cNvSpPr txBox="1">
            <a:spLocks noChangeArrowheads="1"/>
          </p:cNvSpPr>
          <p:nvPr/>
        </p:nvSpPr>
        <p:spPr bwMode="auto">
          <a:xfrm>
            <a:off x="1819854" y="1496291"/>
            <a:ext cx="10205891" cy="556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25000"/>
              </a:lnSpc>
            </a:pPr>
            <a:r>
              <a:rPr lang="zh-CN" altLang="en-US" sz="2800">
                <a:latin typeface="SimSun" charset="-122"/>
                <a:ea typeface="SimSun" charset="-122"/>
                <a:cs typeface="SimSun" charset="-122"/>
              </a:rPr>
              <a:t>从</a:t>
            </a:r>
            <a:r>
              <a:rPr lang="en-US" altLang="zh-CN" sz="2800">
                <a:solidFill>
                  <a:srgbClr val="FF0000"/>
                </a:solidFill>
                <a:latin typeface="SimSun" charset="-122"/>
                <a:ea typeface="SimSun" charset="-122"/>
                <a:cs typeface="SimSun" charset="-122"/>
              </a:rPr>
              <a:t>r[i-1]</a:t>
            </a:r>
            <a:r>
              <a:rPr lang="zh-CN" altLang="en-US" sz="2800">
                <a:latin typeface="SimSun" charset="-122"/>
                <a:ea typeface="SimSun" charset="-122"/>
                <a:cs typeface="SimSun" charset="-122"/>
              </a:rPr>
              <a:t>起</a:t>
            </a:r>
            <a:r>
              <a:rPr lang="zh-CN" altLang="en-US" sz="2800">
                <a:solidFill>
                  <a:srgbClr val="FF0000"/>
                </a:solidFill>
                <a:latin typeface="SimSun" charset="-122"/>
                <a:ea typeface="SimSun" charset="-122"/>
                <a:cs typeface="SimSun" charset="-122"/>
              </a:rPr>
              <a:t>向前</a:t>
            </a:r>
            <a:r>
              <a:rPr lang="zh-CN" altLang="en-US" sz="2800">
                <a:latin typeface="SimSun" charset="-122"/>
                <a:ea typeface="SimSun" charset="-122"/>
                <a:cs typeface="SimSun" charset="-122"/>
              </a:rPr>
              <a:t>进行顺序查找，</a:t>
            </a:r>
            <a:r>
              <a:rPr lang="zh-CN" altLang="en-US" sz="2800">
                <a:solidFill>
                  <a:srgbClr val="FF0000"/>
                </a:solidFill>
                <a:latin typeface="SimSun" charset="-122"/>
                <a:ea typeface="SimSun" charset="-122"/>
                <a:cs typeface="SimSun" charset="-122"/>
              </a:rPr>
              <a:t>监视哨</a:t>
            </a:r>
            <a:r>
              <a:rPr lang="zh-CN" altLang="en-US" sz="2800">
                <a:latin typeface="SimSun" charset="-122"/>
                <a:ea typeface="SimSun" charset="-122"/>
                <a:cs typeface="SimSun" charset="-122"/>
              </a:rPr>
              <a:t>设置在</a:t>
            </a:r>
            <a:r>
              <a:rPr lang="en-US" altLang="zh-CN" sz="2800">
                <a:solidFill>
                  <a:srgbClr val="FF0000"/>
                </a:solidFill>
                <a:latin typeface="SimSun" charset="-122"/>
                <a:ea typeface="SimSun" charset="-122"/>
                <a:cs typeface="SimSun" charset="-122"/>
              </a:rPr>
              <a:t>r[0]</a:t>
            </a:r>
            <a:r>
              <a:rPr lang="zh-CN" altLang="en-US" sz="2800">
                <a:latin typeface="SimSun" charset="-122"/>
                <a:ea typeface="SimSun" charset="-122"/>
                <a:cs typeface="SimSun" charset="-122"/>
              </a:rPr>
              <a:t>；</a:t>
            </a:r>
          </a:p>
        </p:txBody>
      </p:sp>
      <p:sp>
        <p:nvSpPr>
          <p:cNvPr id="13" name="Text Box 12"/>
          <p:cNvSpPr txBox="1">
            <a:spLocks noChangeArrowheads="1"/>
          </p:cNvSpPr>
          <p:nvPr/>
        </p:nvSpPr>
        <p:spPr bwMode="auto">
          <a:xfrm>
            <a:off x="2464666" y="4076006"/>
            <a:ext cx="5304657" cy="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40000"/>
              </a:lnSpc>
            </a:pPr>
            <a:r>
              <a:rPr lang="en-US" altLang="zh-CN" sz="2800">
                <a:latin typeface="Times New Roman" charset="0"/>
                <a:ea typeface="Times New Roman" charset="0"/>
                <a:cs typeface="Times New Roman" charset="0"/>
              </a:rPr>
              <a:t>r[0] = r[</a:t>
            </a:r>
            <a:r>
              <a:rPr lang="en-US" altLang="zh-CN" sz="2800" err="1">
                <a:latin typeface="Times New Roman" charset="0"/>
                <a:ea typeface="Times New Roman" charset="0"/>
                <a:cs typeface="Times New Roman" charset="0"/>
              </a:rPr>
              <a:t>i</a:t>
            </a:r>
            <a:r>
              <a:rPr lang="en-US" altLang="zh-CN" sz="2800">
                <a:latin typeface="Times New Roman" charset="0"/>
                <a:ea typeface="Times New Roman" charset="0"/>
                <a:cs typeface="Times New Roman" charset="0"/>
              </a:rPr>
              <a:t>];            // </a:t>
            </a:r>
            <a:r>
              <a:rPr lang="zh-CN" altLang="en-US" sz="2800">
                <a:latin typeface="SimSun" charset="-122"/>
                <a:ea typeface="SimSun" charset="-122"/>
                <a:cs typeface="SimSun" charset="-122"/>
              </a:rPr>
              <a:t>设置“哨兵”</a:t>
            </a:r>
          </a:p>
        </p:txBody>
      </p:sp>
      <p:sp>
        <p:nvSpPr>
          <p:cNvPr id="14" name="Rectangle 14" descr="大棋盘"/>
          <p:cNvSpPr>
            <a:spLocks noChangeArrowheads="1"/>
          </p:cNvSpPr>
          <p:nvPr/>
        </p:nvSpPr>
        <p:spPr bwMode="auto">
          <a:xfrm>
            <a:off x="3172691" y="2955231"/>
            <a:ext cx="3124200" cy="304800"/>
          </a:xfrm>
          <a:prstGeom prst="rect">
            <a:avLst/>
          </a:prstGeom>
          <a:pattFill prst="lgCheck">
            <a:fgClr>
              <a:srgbClr val="CC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15" name="Rectangle 16"/>
          <p:cNvSpPr>
            <a:spLocks noChangeArrowheads="1"/>
          </p:cNvSpPr>
          <p:nvPr/>
        </p:nvSpPr>
        <p:spPr bwMode="auto">
          <a:xfrm>
            <a:off x="2867891" y="2955231"/>
            <a:ext cx="304800" cy="3048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16" name="Text Box 17"/>
          <p:cNvSpPr txBox="1">
            <a:spLocks noChangeArrowheads="1"/>
          </p:cNvSpPr>
          <p:nvPr/>
        </p:nvSpPr>
        <p:spPr bwMode="auto">
          <a:xfrm>
            <a:off x="2639291" y="2345632"/>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zh-CN" sz="2800"/>
              <a:t>r[0]</a:t>
            </a:r>
          </a:p>
        </p:txBody>
      </p:sp>
      <p:sp>
        <p:nvSpPr>
          <p:cNvPr id="17" name="Line 18"/>
          <p:cNvSpPr>
            <a:spLocks noChangeShapeType="1"/>
          </p:cNvSpPr>
          <p:nvPr/>
        </p:nvSpPr>
        <p:spPr bwMode="auto">
          <a:xfrm>
            <a:off x="6144491" y="3260031"/>
            <a:ext cx="0" cy="762000"/>
          </a:xfrm>
          <a:prstGeom prst="line">
            <a:avLst/>
          </a:prstGeom>
          <a:noFill/>
          <a:ln w="9525">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18" name="Line 19"/>
          <p:cNvSpPr>
            <a:spLocks noChangeShapeType="1"/>
          </p:cNvSpPr>
          <p:nvPr/>
        </p:nvSpPr>
        <p:spPr bwMode="auto">
          <a:xfrm>
            <a:off x="4849091" y="3260031"/>
            <a:ext cx="0" cy="762000"/>
          </a:xfrm>
          <a:prstGeom prst="line">
            <a:avLst/>
          </a:prstGeom>
          <a:noFill/>
          <a:ln w="9525">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19" name="Text Box 20"/>
          <p:cNvSpPr txBox="1">
            <a:spLocks noChangeArrowheads="1"/>
          </p:cNvSpPr>
          <p:nvPr/>
        </p:nvSpPr>
        <p:spPr bwMode="auto">
          <a:xfrm>
            <a:off x="4871317" y="3412431"/>
            <a:ext cx="587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zh-CN" sz="2800"/>
              <a:t>j</a:t>
            </a:r>
          </a:p>
        </p:txBody>
      </p:sp>
      <p:sp>
        <p:nvSpPr>
          <p:cNvPr id="20" name="Rectangle 21" descr="60%"/>
          <p:cNvSpPr>
            <a:spLocks noChangeArrowheads="1"/>
          </p:cNvSpPr>
          <p:nvPr/>
        </p:nvSpPr>
        <p:spPr bwMode="auto">
          <a:xfrm>
            <a:off x="5001491" y="2955231"/>
            <a:ext cx="1295400" cy="304800"/>
          </a:xfrm>
          <a:prstGeom prst="rect">
            <a:avLst/>
          </a:prstGeom>
          <a:pattFill prst="pct60">
            <a:fgClr>
              <a:srgbClr val="FF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21" name="Rectangle 22"/>
          <p:cNvSpPr>
            <a:spLocks noChangeArrowheads="1"/>
          </p:cNvSpPr>
          <p:nvPr/>
        </p:nvSpPr>
        <p:spPr bwMode="auto">
          <a:xfrm>
            <a:off x="6296891" y="2955231"/>
            <a:ext cx="3429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22" name="Rectangle 23"/>
          <p:cNvSpPr>
            <a:spLocks noChangeArrowheads="1"/>
          </p:cNvSpPr>
          <p:nvPr/>
        </p:nvSpPr>
        <p:spPr bwMode="auto">
          <a:xfrm>
            <a:off x="6296891" y="2955231"/>
            <a:ext cx="304800" cy="3048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2800"/>
          </a:p>
        </p:txBody>
      </p:sp>
      <p:sp>
        <p:nvSpPr>
          <p:cNvPr id="23" name="Rectangle 24"/>
          <p:cNvSpPr>
            <a:spLocks noChangeArrowheads="1"/>
          </p:cNvSpPr>
          <p:nvPr/>
        </p:nvSpPr>
        <p:spPr bwMode="auto">
          <a:xfrm>
            <a:off x="6068292" y="2421831"/>
            <a:ext cx="5116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t>r[</a:t>
            </a:r>
            <a:r>
              <a:rPr lang="en-US" altLang="zh-CN" sz="2800" err="1"/>
              <a:t>i</a:t>
            </a:r>
            <a:r>
              <a:rPr lang="en-US" altLang="zh-CN" sz="2800"/>
              <a:t>]</a:t>
            </a:r>
          </a:p>
        </p:txBody>
      </p:sp>
      <p:sp>
        <p:nvSpPr>
          <p:cNvPr id="24" name="Rectangle 25"/>
          <p:cNvSpPr>
            <a:spLocks noChangeArrowheads="1"/>
          </p:cNvSpPr>
          <p:nvPr/>
        </p:nvSpPr>
        <p:spPr bwMode="auto">
          <a:xfrm>
            <a:off x="2461492" y="4936432"/>
            <a:ext cx="7777017" cy="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40000"/>
              </a:lnSpc>
            </a:pPr>
            <a:r>
              <a:rPr lang="en-US" altLang="zh-CN" sz="2800" b="1">
                <a:latin typeface="Times New Roman" charset="0"/>
                <a:ea typeface="Times New Roman" charset="0"/>
                <a:cs typeface="Times New Roman" charset="0"/>
              </a:rPr>
              <a:t>for</a:t>
            </a:r>
            <a:r>
              <a:rPr lang="en-US" altLang="zh-CN" sz="2800">
                <a:latin typeface="Times New Roman" charset="0"/>
                <a:ea typeface="Times New Roman" charset="0"/>
                <a:cs typeface="Times New Roman" charset="0"/>
              </a:rPr>
              <a:t> (j=i-1; r[0]&lt;r[j]; </a:t>
            </a:r>
            <a:r>
              <a:rPr lang="en-US" altLang="zh-CN" sz="2800" b="1">
                <a:latin typeface="Times New Roman" charset="0"/>
                <a:ea typeface="Times New Roman" charset="0"/>
                <a:cs typeface="Times New Roman" charset="0"/>
              </a:rPr>
              <a:t>--</a:t>
            </a:r>
            <a:r>
              <a:rPr lang="en-US" altLang="zh-CN" sz="2800">
                <a:latin typeface="Times New Roman" charset="0"/>
                <a:ea typeface="Times New Roman" charset="0"/>
                <a:cs typeface="Times New Roman" charset="0"/>
              </a:rPr>
              <a:t>j);  </a:t>
            </a:r>
            <a:r>
              <a:rPr lang="en-US" altLang="zh-CN" sz="2800">
                <a:latin typeface="SimSun" charset="-122"/>
                <a:ea typeface="SimSun" charset="-122"/>
                <a:cs typeface="SimSun" charset="-122"/>
              </a:rPr>
              <a:t>// </a:t>
            </a:r>
            <a:r>
              <a:rPr lang="zh-CN" altLang="en-US" sz="2800">
                <a:latin typeface="SimSun" charset="-122"/>
                <a:ea typeface="SimSun" charset="-122"/>
                <a:cs typeface="SimSun" charset="-122"/>
              </a:rPr>
              <a:t>从后往前找</a:t>
            </a:r>
          </a:p>
        </p:txBody>
      </p:sp>
      <p:sp>
        <p:nvSpPr>
          <p:cNvPr id="25" name="Text Box 26"/>
          <p:cNvSpPr txBox="1">
            <a:spLocks noChangeArrowheads="1"/>
          </p:cNvSpPr>
          <p:nvPr/>
        </p:nvSpPr>
        <p:spPr bwMode="auto">
          <a:xfrm>
            <a:off x="6220692" y="3564832"/>
            <a:ext cx="96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zh-CN" sz="2800"/>
              <a:t>j=i-1</a:t>
            </a:r>
          </a:p>
        </p:txBody>
      </p:sp>
      <p:sp>
        <p:nvSpPr>
          <p:cNvPr id="26" name="AutoShape 27"/>
          <p:cNvSpPr>
            <a:spLocks noChangeArrowheads="1"/>
          </p:cNvSpPr>
          <p:nvPr/>
        </p:nvSpPr>
        <p:spPr bwMode="auto">
          <a:xfrm>
            <a:off x="5611091" y="3641031"/>
            <a:ext cx="1600200" cy="457200"/>
          </a:xfrm>
          <a:prstGeom prst="wedgeRoundRectCallout">
            <a:avLst>
              <a:gd name="adj1" fmla="val -80653"/>
              <a:gd name="adj2" fmla="val -129861"/>
              <a:gd name="adj3" fmla="val 16667"/>
            </a:avLst>
          </a:prstGeom>
          <a:solidFill>
            <a:srgbClr val="FFFF99">
              <a:alpha val="50000"/>
            </a:srgbClr>
          </a:solidFill>
          <a:ln w="12700">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2800" b="1">
                <a:solidFill>
                  <a:srgbClr val="990000"/>
                </a:solidFill>
                <a:ea typeface="楷体_GB2312" charset="0"/>
              </a:rPr>
              <a:t>插入位置</a:t>
            </a:r>
            <a:endParaRPr lang="zh-CN" altLang="en-US" sz="2800"/>
          </a:p>
        </p:txBody>
      </p:sp>
      <p:sp>
        <p:nvSpPr>
          <p:cNvPr id="27" name="Text Box 13"/>
          <p:cNvSpPr txBox="1">
            <a:spLocks noChangeArrowheads="1"/>
          </p:cNvSpPr>
          <p:nvPr/>
        </p:nvSpPr>
        <p:spPr bwMode="auto">
          <a:xfrm>
            <a:off x="2461492" y="5730421"/>
            <a:ext cx="6109365" cy="6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40000"/>
              </a:lnSpc>
            </a:pPr>
            <a:r>
              <a:rPr lang="zh-CN" altLang="en-US" sz="2800">
                <a:solidFill>
                  <a:srgbClr val="FF0000"/>
                </a:solidFill>
                <a:latin typeface="SimSun" charset="-122"/>
                <a:ea typeface="SimSun" charset="-122"/>
                <a:cs typeface="SimSun" charset="-122"/>
              </a:rPr>
              <a:t>循环结束表明</a:t>
            </a:r>
            <a:r>
              <a:rPr lang="en-US" altLang="zh-CN" sz="2800">
                <a:solidFill>
                  <a:srgbClr val="FF0000"/>
                </a:solidFill>
                <a:latin typeface="SimSun" charset="-122"/>
                <a:ea typeface="SimSun" charset="-122"/>
                <a:cs typeface="SimSun" charset="-122"/>
              </a:rPr>
              <a:t>r[</a:t>
            </a:r>
            <a:r>
              <a:rPr lang="en-US" altLang="zh-CN" sz="2800" err="1">
                <a:solidFill>
                  <a:srgbClr val="FF0000"/>
                </a:solidFill>
                <a:latin typeface="SimSun" charset="-122"/>
                <a:ea typeface="SimSun" charset="-122"/>
                <a:cs typeface="SimSun" charset="-122"/>
              </a:rPr>
              <a:t>i</a:t>
            </a:r>
            <a:r>
              <a:rPr lang="en-US" altLang="zh-CN" sz="2800">
                <a:solidFill>
                  <a:srgbClr val="FF0000"/>
                </a:solidFill>
                <a:latin typeface="SimSun" charset="-122"/>
                <a:ea typeface="SimSun" charset="-122"/>
                <a:cs typeface="SimSun" charset="-122"/>
              </a:rPr>
              <a:t>]</a:t>
            </a:r>
            <a:r>
              <a:rPr lang="zh-CN" altLang="en-US" sz="2800">
                <a:solidFill>
                  <a:srgbClr val="FF0000"/>
                </a:solidFill>
                <a:latin typeface="SimSun" charset="-122"/>
                <a:ea typeface="SimSun" charset="-122"/>
                <a:cs typeface="SimSun" charset="-122"/>
              </a:rPr>
              <a:t>的插入位置为 </a:t>
            </a:r>
            <a:r>
              <a:rPr lang="en-US" altLang="zh-CN" sz="2800" b="1">
                <a:solidFill>
                  <a:srgbClr val="FF0000"/>
                </a:solidFill>
                <a:latin typeface="SimSun" charset="-122"/>
                <a:ea typeface="SimSun" charset="-122"/>
                <a:cs typeface="SimSun" charset="-122"/>
              </a:rPr>
              <a:t>j +1</a:t>
            </a:r>
            <a:endParaRPr lang="en-US" altLang="zh-CN" sz="140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706471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lide(fromTop)">
                                      <p:cBhvr>
                                        <p:cTn id="21" dur="500"/>
                                        <p:tgtEl>
                                          <p:spTgt spid="23"/>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Righ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Top)">
                                      <p:cBhvr>
                                        <p:cTn id="35" dur="500"/>
                                        <p:tgtEl>
                                          <p:spTgt spid="16"/>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ppt_x</p:attrName>
                                        </p:attrNameLst>
                                      </p:cBhvr>
                                      <p:tavLst>
                                        <p:tav tm="0">
                                          <p:val>
                                            <p:strVal val="#ppt_x"/>
                                          </p:val>
                                        </p:tav>
                                        <p:tav tm="100000">
                                          <p:val>
                                            <p:strVal val="#ppt_x"/>
                                          </p:val>
                                        </p:tav>
                                      </p:tavLst>
                                    </p:anim>
                                    <p:anim calcmode="lin" valueType="num">
                                      <p:cBhvr>
                                        <p:cTn id="50" dur="500" fill="hold"/>
                                        <p:tgtEl>
                                          <p:spTgt spid="17"/>
                                        </p:tgtEl>
                                        <p:attrNameLst>
                                          <p:attrName>ppt_y</p:attrName>
                                        </p:attrNameLst>
                                      </p:cBhvr>
                                      <p:tavLst>
                                        <p:tav tm="0">
                                          <p:val>
                                            <p:strVal val="#ppt_y+#ppt_h/2"/>
                                          </p:val>
                                        </p:tav>
                                        <p:tav tm="100000">
                                          <p:val>
                                            <p:strVal val="#ppt_y"/>
                                          </p:val>
                                        </p:tav>
                                      </p:tavLst>
                                    </p:anim>
                                    <p:anim calcmode="lin" valueType="num">
                                      <p:cBhvr>
                                        <p:cTn id="51" dur="500" fill="hold"/>
                                        <p:tgtEl>
                                          <p:spTgt spid="17"/>
                                        </p:tgtEl>
                                        <p:attrNameLst>
                                          <p:attrName>ppt_w</p:attrName>
                                        </p:attrNameLst>
                                      </p:cBhvr>
                                      <p:tavLst>
                                        <p:tav tm="0">
                                          <p:val>
                                            <p:strVal val="#ppt_w"/>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100000">
                                          <p:val>
                                            <p:strVal val="#ppt_x"/>
                                          </p:val>
                                        </p:tav>
                                      </p:tavLst>
                                    </p:anim>
                                    <p:anim calcmode="lin" valueType="num">
                                      <p:cBhvr>
                                        <p:cTn id="62" dur="500" fill="hold"/>
                                        <p:tgtEl>
                                          <p:spTgt spid="18"/>
                                        </p:tgtEl>
                                        <p:attrNameLst>
                                          <p:attrName>ppt_y</p:attrName>
                                        </p:attrNameLst>
                                      </p:cBhvr>
                                      <p:tavLst>
                                        <p:tav tm="0">
                                          <p:val>
                                            <p:strVal val="#ppt_y+#ppt_h/2"/>
                                          </p:val>
                                        </p:tav>
                                        <p:tav tm="100000">
                                          <p:val>
                                            <p:strVal val="#ppt_y"/>
                                          </p:val>
                                        </p:tav>
                                      </p:tavLst>
                                    </p:anim>
                                    <p:anim calcmode="lin" valueType="num">
                                      <p:cBhvr>
                                        <p:cTn id="63" dur="500" fill="hold"/>
                                        <p:tgtEl>
                                          <p:spTgt spid="18"/>
                                        </p:tgtEl>
                                        <p:attrNameLst>
                                          <p:attrName>ppt_w</p:attrName>
                                        </p:attrNameLst>
                                      </p:cBhvr>
                                      <p:tavLst>
                                        <p:tav tm="0">
                                          <p:val>
                                            <p:strVal val="#ppt_w"/>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dissolve">
                                      <p:cBhvr>
                                        <p:cTn id="68" dur="500"/>
                                        <p:tgtEl>
                                          <p:spTgt spid="19"/>
                                        </p:tgtEl>
                                      </p:cBhvr>
                                    </p:animEffect>
                                  </p:childTnLst>
                                </p:cTn>
                              </p:par>
                            </p:childTnLst>
                          </p:cTn>
                        </p:par>
                        <p:par>
                          <p:cTn id="69" fill="hold">
                            <p:stCondLst>
                              <p:cond delay="1000"/>
                            </p:stCondLst>
                            <p:childTnLst>
                              <p:par>
                                <p:cTn id="70" presetID="22" presetClass="entr" presetSubtype="2"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right)">
                                      <p:cBhvr>
                                        <p:cTn id="72" dur="500"/>
                                        <p:tgtEl>
                                          <p:spTgt spid="20"/>
                                        </p:tgtEl>
                                      </p:cBhvr>
                                    </p:animEffect>
                                  </p:childTnLst>
                                </p:cTn>
                              </p:par>
                            </p:childTnLst>
                          </p:cTn>
                        </p:par>
                        <p:par>
                          <p:cTn id="73" fill="hold">
                            <p:stCondLst>
                              <p:cond delay="1500"/>
                            </p:stCondLst>
                            <p:childTnLst>
                              <p:par>
                                <p:cTn id="74" presetID="12" presetClass="entr" presetSubtype="2"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slide(fromRigh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trips(downRight)">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nimBg="1"/>
      <p:bldP spid="15" grpId="0" animBg="1"/>
      <p:bldP spid="16" grpId="0" autoUpdateAnimBg="0"/>
      <p:bldP spid="17" grpId="0" animBg="1"/>
      <p:bldP spid="18" grpId="0" animBg="1"/>
      <p:bldP spid="19" grpId="0" autoUpdateAnimBg="0"/>
      <p:bldP spid="20" grpId="0" animBg="1"/>
      <p:bldP spid="21" grpId="0" animBg="1"/>
      <p:bldP spid="22" grpId="0" animBg="1"/>
      <p:bldP spid="23" grpId="0" autoUpdateAnimBg="0"/>
      <p:bldP spid="24" grpId="0" autoUpdateAnimBg="0"/>
      <p:bldP spid="25" grpId="0" autoUpdateAnimBg="0"/>
      <p:bldP spid="26" grpId="0" animBg="1" autoUpdateAnimBg="0"/>
      <p:bldP spid="2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1502208" y="1432975"/>
            <a:ext cx="8938202"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25000"/>
              </a:lnSpc>
            </a:pPr>
            <a:r>
              <a:rPr lang="en-US" altLang="zh-CN" sz="2800" dirty="0">
                <a:latin typeface="SimSun" charset="-122"/>
                <a:ea typeface="SimSun" charset="-122"/>
                <a:cs typeface="SimSun" charset="-122"/>
              </a:rPr>
              <a:t>    </a:t>
            </a:r>
            <a:r>
              <a:rPr lang="zh-CN" altLang="en-US" sz="2800" dirty="0">
                <a:latin typeface="SimSun" charset="-122"/>
                <a:ea typeface="SimSun" charset="-122"/>
                <a:cs typeface="SimSun" charset="-122"/>
              </a:rPr>
              <a:t>对于在查找过程中找到的那些关键字</a:t>
            </a:r>
            <a:r>
              <a:rPr lang="zh-CN" altLang="en-US" sz="2800" dirty="0">
                <a:solidFill>
                  <a:srgbClr val="FF0000"/>
                </a:solidFill>
                <a:latin typeface="SimSun" charset="-122"/>
                <a:ea typeface="SimSun" charset="-122"/>
                <a:cs typeface="SimSun" charset="-122"/>
              </a:rPr>
              <a:t>不小于</a:t>
            </a:r>
            <a:r>
              <a:rPr lang="en-US" altLang="zh-CN" sz="2800" dirty="0">
                <a:latin typeface="SimSun" charset="-122"/>
                <a:ea typeface="SimSun" charset="-122"/>
                <a:cs typeface="SimSun" charset="-122"/>
              </a:rPr>
              <a:t>R[</a:t>
            </a:r>
            <a:r>
              <a:rPr lang="en-US" altLang="zh-CN" sz="2800" dirty="0" err="1">
                <a:latin typeface="SimSun" charset="-122"/>
                <a:ea typeface="SimSun" charset="-122"/>
                <a:cs typeface="SimSun" charset="-122"/>
              </a:rPr>
              <a:t>i</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的记录，可在查找的同时实现记录向后移动；</a:t>
            </a:r>
          </a:p>
        </p:txBody>
      </p:sp>
      <p:sp>
        <p:nvSpPr>
          <p:cNvPr id="23558" name="Text Box 6"/>
          <p:cNvSpPr txBox="1">
            <a:spLocks noChangeArrowheads="1"/>
          </p:cNvSpPr>
          <p:nvPr/>
        </p:nvSpPr>
        <p:spPr bwMode="auto">
          <a:xfrm>
            <a:off x="2416489" y="2806670"/>
            <a:ext cx="7109639"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0000"/>
              </a:lnSpc>
            </a:pPr>
            <a:r>
              <a:rPr lang="en-US" altLang="zh-CN" sz="3600" b="1" dirty="0">
                <a:latin typeface="SimSun" charset="-122"/>
                <a:ea typeface="SimSun" charset="-122"/>
                <a:cs typeface="SimSun" charset="-122"/>
              </a:rPr>
              <a:t>for</a:t>
            </a:r>
            <a:r>
              <a:rPr lang="en-US" altLang="zh-CN" sz="3600" dirty="0">
                <a:latin typeface="SimSun" charset="-122"/>
                <a:ea typeface="SimSun" charset="-122"/>
                <a:cs typeface="SimSun" charset="-122"/>
              </a:rPr>
              <a:t> (j=i-1; r[0]&lt;r[j]; </a:t>
            </a:r>
            <a:r>
              <a:rPr lang="en-US" altLang="zh-CN" sz="3600" b="1" dirty="0">
                <a:latin typeface="SimSun" charset="-122"/>
                <a:ea typeface="SimSun" charset="-122"/>
                <a:cs typeface="SimSun" charset="-122"/>
              </a:rPr>
              <a:t>--</a:t>
            </a:r>
            <a:r>
              <a:rPr lang="en-US" altLang="zh-CN" sz="3600" dirty="0">
                <a:latin typeface="SimSun" charset="-122"/>
                <a:ea typeface="SimSun" charset="-122"/>
                <a:cs typeface="SimSun" charset="-122"/>
              </a:rPr>
              <a:t>j);  </a:t>
            </a:r>
          </a:p>
          <a:p>
            <a:pPr algn="l">
              <a:lnSpc>
                <a:spcPct val="120000"/>
              </a:lnSpc>
            </a:pPr>
            <a:r>
              <a:rPr lang="en-US" altLang="zh-CN" sz="3600" dirty="0">
                <a:latin typeface="SimSun" charset="-122"/>
                <a:ea typeface="SimSun" charset="-122"/>
                <a:cs typeface="SimSun" charset="-122"/>
              </a:rPr>
              <a:t>        </a:t>
            </a:r>
            <a:r>
              <a:rPr lang="en-US" altLang="zh-CN" sz="3600" b="1" dirty="0">
                <a:solidFill>
                  <a:srgbClr val="C00000"/>
                </a:solidFill>
                <a:latin typeface="SimSun" charset="-122"/>
                <a:ea typeface="SimSun" charset="-122"/>
                <a:cs typeface="SimSun" charset="-122"/>
              </a:rPr>
              <a:t>r[j+1] = r[j]</a:t>
            </a:r>
            <a:endParaRPr lang="en-US" altLang="zh-CN" b="1" dirty="0">
              <a:solidFill>
                <a:srgbClr val="C00000"/>
              </a:solidFill>
              <a:latin typeface="SimSun" charset="-122"/>
              <a:ea typeface="SimSun" charset="-122"/>
              <a:cs typeface="SimSun" charset="-122"/>
            </a:endParaRPr>
          </a:p>
        </p:txBody>
      </p:sp>
      <p:sp>
        <p:nvSpPr>
          <p:cNvPr id="2" name="矩形 1"/>
          <p:cNvSpPr/>
          <p:nvPr/>
        </p:nvSpPr>
        <p:spPr>
          <a:xfrm>
            <a:off x="2170082" y="4518952"/>
            <a:ext cx="5570756" cy="523220"/>
          </a:xfrm>
          <a:prstGeom prst="rect">
            <a:avLst/>
          </a:prstGeom>
        </p:spPr>
        <p:txBody>
          <a:bodyPr wrap="none">
            <a:spAutoFit/>
          </a:bodyPr>
          <a:lstStyle/>
          <a:p>
            <a:r>
              <a:rPr lang="zh-CN" altLang="en-US" sz="2800" dirty="0">
                <a:latin typeface="SimSun" charset="-122"/>
                <a:ea typeface="SimSun" charset="-122"/>
                <a:cs typeface="SimSun" charset="-122"/>
              </a:rPr>
              <a:t>循环结束后可以直接进行“插入”</a:t>
            </a:r>
          </a:p>
        </p:txBody>
      </p:sp>
      <p:sp>
        <p:nvSpPr>
          <p:cNvPr id="3" name="矩形 2"/>
          <p:cNvSpPr/>
          <p:nvPr/>
        </p:nvSpPr>
        <p:spPr>
          <a:xfrm>
            <a:off x="2964485" y="5236153"/>
            <a:ext cx="2409634" cy="584775"/>
          </a:xfrm>
          <a:prstGeom prst="rect">
            <a:avLst/>
          </a:prstGeom>
        </p:spPr>
        <p:txBody>
          <a:bodyPr wrap="none">
            <a:spAutoFit/>
          </a:bodyPr>
          <a:lstStyle/>
          <a:p>
            <a:r>
              <a:rPr lang="en-US" altLang="zh-CN" sz="3200">
                <a:solidFill>
                  <a:srgbClr val="C00000"/>
                </a:solidFill>
                <a:latin typeface="Times New Roman" charset="0"/>
                <a:ea typeface="Times New Roman" charset="0"/>
                <a:cs typeface="Times New Roman" charset="0"/>
              </a:rPr>
              <a:t>r[j+1] = r[0]; </a:t>
            </a:r>
            <a:endParaRPr lang="zh-CN" altLang="en-US" sz="3200" dirty="0">
              <a:solidFill>
                <a:srgbClr val="C00000"/>
              </a:solidFill>
              <a:latin typeface="Times New Roman" charset="0"/>
              <a:ea typeface="Times New Roman" charset="0"/>
              <a:cs typeface="Times New Roman" charset="0"/>
            </a:endParaRPr>
          </a:p>
        </p:txBody>
      </p:sp>
      <p:sp>
        <p:nvSpPr>
          <p:cNvPr id="24"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Tree>
    <p:extLst>
      <p:ext uri="{BB962C8B-B14F-4D97-AF65-F5344CB8AC3E}">
        <p14:creationId xmlns:p14="http://schemas.microsoft.com/office/powerpoint/2010/main" val="1436669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strips(downRight)">
                                      <p:cBhvr>
                                        <p:cTn id="7" dur="500"/>
                                        <p:tgtEl>
                                          <p:spTgt spid="23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strips(downRight)">
                                      <p:cBhvr>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utoUpdateAnimBg="0"/>
      <p:bldP spid="23558" grpId="0" autoUpdateAnimBg="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1676399" y="1129151"/>
            <a:ext cx="10224655" cy="489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15000"/>
              </a:lnSpc>
            </a:pPr>
            <a:r>
              <a:rPr lang="en-US" altLang="zh-CN" sz="2800" b="1" dirty="0">
                <a:latin typeface="Times New Roman" charset="0"/>
                <a:ea typeface="Times New Roman" charset="0"/>
                <a:cs typeface="Times New Roman" charset="0"/>
              </a:rPr>
              <a:t>void</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InsertionSort</a:t>
            </a:r>
            <a:r>
              <a:rPr lang="en-US" altLang="zh-CN" sz="2800" dirty="0">
                <a:latin typeface="Times New Roman" charset="0"/>
                <a:ea typeface="Times New Roman" charset="0"/>
                <a:cs typeface="Times New Roman" charset="0"/>
              </a:rPr>
              <a:t> ( </a:t>
            </a:r>
            <a:r>
              <a:rPr lang="en-US" altLang="zh-CN" sz="2800" dirty="0" err="1">
                <a:latin typeface="Times New Roman" charset="0"/>
                <a:ea typeface="Times New Roman" charset="0"/>
                <a:cs typeface="Times New Roman" charset="0"/>
              </a:rPr>
              <a:t>SqList</a:t>
            </a:r>
            <a:r>
              <a:rPr lang="en-US" altLang="zh-CN" sz="2800" dirty="0">
                <a:latin typeface="Times New Roman" charset="0"/>
                <a:ea typeface="Times New Roman" charset="0"/>
                <a:cs typeface="Times New Roman" charset="0"/>
              </a:rPr>
              <a:t> &amp;L ) </a:t>
            </a:r>
            <a:r>
              <a:rPr lang="en-US" altLang="zh-CN" sz="2800" b="1"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r>
              <a:rPr lang="zh-CN" altLang="en-US" sz="2800" dirty="0">
                <a:latin typeface="SimSun" charset="-122"/>
                <a:ea typeface="SimSun" charset="-122"/>
                <a:cs typeface="SimSun" charset="-122"/>
              </a:rPr>
              <a:t>对顺序表 </a:t>
            </a:r>
            <a:r>
              <a:rPr lang="en-US" altLang="zh-CN" sz="2800" dirty="0">
                <a:latin typeface="SimSun" charset="-122"/>
                <a:ea typeface="SimSun" charset="-122"/>
                <a:cs typeface="SimSun" charset="-122"/>
              </a:rPr>
              <a:t>L </a:t>
            </a:r>
            <a:r>
              <a:rPr lang="zh-CN" altLang="en-US" sz="2800" dirty="0">
                <a:latin typeface="SimSun" charset="-122"/>
                <a:ea typeface="SimSun" charset="-122"/>
                <a:cs typeface="SimSun" charset="-122"/>
              </a:rPr>
              <a:t>作直接插入排序</a:t>
            </a:r>
            <a:endParaRPr lang="zh-CN" altLang="en-US" sz="2800" dirty="0">
              <a:latin typeface="Times New Roman" charset="0"/>
              <a:ea typeface="Times New Roman" charset="0"/>
              <a:cs typeface="Times New Roman" charset="0"/>
            </a:endParaRPr>
          </a:p>
          <a:p>
            <a:pPr algn="l">
              <a:lnSpc>
                <a:spcPct val="125000"/>
              </a:lnSpc>
            </a:pPr>
            <a:r>
              <a:rPr lang="zh-CN" altLang="en-US"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for</a:t>
            </a:r>
            <a:r>
              <a:rPr lang="en-US" altLang="zh-CN" sz="2800" dirty="0">
                <a:latin typeface="Times New Roman" charset="0"/>
                <a:ea typeface="Times New Roman" charset="0"/>
                <a:cs typeface="Times New Roman" charset="0"/>
              </a:rPr>
              <a:t> ( </a:t>
            </a:r>
            <a:r>
              <a:rPr lang="en-US" altLang="zh-CN" sz="2800" dirty="0" err="1">
                <a:solidFill>
                  <a:srgbClr val="C00000"/>
                </a:solidFill>
                <a:latin typeface="Times New Roman" charset="0"/>
                <a:ea typeface="Times New Roman" charset="0"/>
                <a:cs typeface="Times New Roman" charset="0"/>
              </a:rPr>
              <a:t>i</a:t>
            </a:r>
            <a:r>
              <a:rPr lang="en-US" altLang="zh-CN" sz="2800" dirty="0">
                <a:solidFill>
                  <a:srgbClr val="C00000"/>
                </a:solidFill>
                <a:latin typeface="Times New Roman" charset="0"/>
                <a:ea typeface="Times New Roman" charset="0"/>
                <a:cs typeface="Times New Roman" charset="0"/>
              </a:rPr>
              <a:t>=2</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&lt;=</a:t>
            </a:r>
            <a:r>
              <a:rPr lang="en-US" altLang="zh-CN" sz="2800" dirty="0" err="1">
                <a:latin typeface="Times New Roman" charset="0"/>
                <a:ea typeface="Times New Roman" charset="0"/>
                <a:cs typeface="Times New Roman" charset="0"/>
              </a:rPr>
              <a:t>L.length</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 </a:t>
            </a:r>
            <a:endParaRPr lang="en-US" altLang="zh-CN" sz="2800" b="1" dirty="0">
              <a:latin typeface="Times New Roman" charset="0"/>
              <a:ea typeface="Times New Roman" charset="0"/>
              <a:cs typeface="Times New Roman" charset="0"/>
            </a:endParaRPr>
          </a:p>
          <a:p>
            <a:pPr algn="l">
              <a:lnSpc>
                <a:spcPct val="125000"/>
              </a:lnSpc>
            </a:pPr>
            <a:r>
              <a:rPr lang="en-US" altLang="zh-CN" sz="2800" b="1" dirty="0">
                <a:latin typeface="Times New Roman" charset="0"/>
                <a:ea typeface="Times New Roman" charset="0"/>
                <a:cs typeface="Times New Roman" charset="0"/>
              </a:rPr>
              <a:t>       if </a:t>
            </a:r>
            <a:r>
              <a:rPr lang="en-US" altLang="zh-CN" sz="2800" dirty="0">
                <a:latin typeface="Times New Roman" charset="0"/>
                <a:ea typeface="Times New Roman" charset="0"/>
                <a:cs typeface="Times New Roman" charset="0"/>
              </a:rPr>
              <a:t>(</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&lt;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[i-1]) </a:t>
            </a:r>
            <a:r>
              <a:rPr lang="en-US" altLang="zh-CN" sz="2800" b="1" dirty="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a:p>
            <a:pPr algn="l">
              <a:lnSpc>
                <a:spcPct val="125000"/>
              </a:lnSpc>
            </a:pPr>
            <a:endParaRPr lang="en-US" altLang="zh-CN" sz="2800" dirty="0">
              <a:latin typeface="Times New Roman" charset="0"/>
              <a:ea typeface="Times New Roman" charset="0"/>
              <a:cs typeface="Times New Roman" charset="0"/>
            </a:endParaRPr>
          </a:p>
          <a:p>
            <a:pPr algn="l">
              <a:lnSpc>
                <a:spcPct val="125000"/>
              </a:lnSpc>
            </a:pPr>
            <a:endParaRPr lang="en-US" altLang="zh-CN" sz="2800" dirty="0">
              <a:latin typeface="Times New Roman" charset="0"/>
              <a:ea typeface="Times New Roman" charset="0"/>
              <a:cs typeface="Times New Roman" charset="0"/>
            </a:endParaRPr>
          </a:p>
          <a:p>
            <a:pPr algn="l">
              <a:lnSpc>
                <a:spcPct val="125000"/>
              </a:lnSpc>
            </a:pPr>
            <a:endParaRPr lang="en-US" altLang="zh-CN" sz="2800" dirty="0">
              <a:latin typeface="Times New Roman" charset="0"/>
              <a:ea typeface="Times New Roman" charset="0"/>
              <a:cs typeface="Times New Roman" charset="0"/>
            </a:endParaRPr>
          </a:p>
          <a:p>
            <a:pPr algn="l">
              <a:lnSpc>
                <a:spcPct val="125000"/>
              </a:lnSpc>
            </a:pPr>
            <a:endParaRPr lang="en-US" altLang="zh-CN" sz="2800" dirty="0">
              <a:latin typeface="Times New Roman" charset="0"/>
              <a:ea typeface="Times New Roman" charset="0"/>
              <a:cs typeface="Times New Roman" charset="0"/>
            </a:endParaRPr>
          </a:p>
          <a:p>
            <a:pPr algn="l">
              <a:lnSpc>
                <a:spcPct val="125000"/>
              </a:lnSpc>
            </a:pPr>
            <a:r>
              <a:rPr lang="en-US" altLang="zh-CN"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a:t>
            </a:r>
          </a:p>
          <a:p>
            <a:pPr algn="l">
              <a:lnSpc>
                <a:spcPct val="125000"/>
              </a:lnSpc>
            </a:pPr>
            <a:r>
              <a:rPr lang="en-US" altLang="zh-CN" sz="2800" b="1"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InsertSort</a:t>
            </a:r>
            <a:endParaRPr lang="en-US" altLang="zh-CN" sz="2800" dirty="0">
              <a:latin typeface="Times New Roman" charset="0"/>
              <a:ea typeface="Times New Roman" charset="0"/>
              <a:cs typeface="Times New Roman" charset="0"/>
            </a:endParaRPr>
          </a:p>
        </p:txBody>
      </p:sp>
      <p:sp>
        <p:nvSpPr>
          <p:cNvPr id="13317" name="Rectangle 5"/>
          <p:cNvSpPr>
            <a:spLocks noChangeArrowheads="1"/>
          </p:cNvSpPr>
          <p:nvPr/>
        </p:nvSpPr>
        <p:spPr bwMode="auto">
          <a:xfrm>
            <a:off x="2694710" y="2743205"/>
            <a:ext cx="6186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5000"/>
              </a:lnSpc>
            </a:pP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[0] =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 </a:t>
            </a:r>
            <a:r>
              <a:rPr lang="zh-CN" altLang="en-US" sz="2800" dirty="0">
                <a:latin typeface="SimSun" charset="-122"/>
                <a:ea typeface="SimSun" charset="-122"/>
                <a:cs typeface="SimSun" charset="-122"/>
              </a:rPr>
              <a:t>复制为监视哨</a:t>
            </a:r>
          </a:p>
          <a:p>
            <a:pPr algn="l">
              <a:lnSpc>
                <a:spcPct val="125000"/>
              </a:lnSpc>
            </a:pPr>
            <a:r>
              <a:rPr lang="en-US" altLang="zh-CN" sz="2800" b="1" dirty="0">
                <a:latin typeface="Times New Roman" charset="0"/>
                <a:ea typeface="Times New Roman" charset="0"/>
                <a:cs typeface="Times New Roman" charset="0"/>
              </a:rPr>
              <a:t>for</a:t>
            </a:r>
            <a:r>
              <a:rPr lang="en-US" altLang="zh-CN" sz="2800" dirty="0">
                <a:latin typeface="Times New Roman" charset="0"/>
                <a:ea typeface="Times New Roman" charset="0"/>
                <a:cs typeface="Times New Roman" charset="0"/>
              </a:rPr>
              <a:t> ( j=i-1;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[0] &lt;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[j];  -- j )</a:t>
            </a:r>
          </a:p>
          <a:p>
            <a:pPr algn="l">
              <a:lnSpc>
                <a:spcPct val="125000"/>
              </a:lnSpc>
            </a:pPr>
            <a:r>
              <a:rPr lang="en-US" altLang="zh-CN" sz="2800" dirty="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[j+1] =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[j];        // </a:t>
            </a:r>
            <a:r>
              <a:rPr lang="zh-CN" altLang="en-US" sz="2800" dirty="0">
                <a:latin typeface="SimSun" charset="-122"/>
                <a:ea typeface="SimSun" charset="-122"/>
                <a:cs typeface="SimSun" charset="-122"/>
              </a:rPr>
              <a:t>记录后移</a:t>
            </a:r>
          </a:p>
          <a:p>
            <a:pPr algn="l">
              <a:lnSpc>
                <a:spcPct val="125000"/>
              </a:lnSpc>
            </a:pP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[j+1] = </a:t>
            </a:r>
            <a:r>
              <a:rPr lang="en-US" altLang="zh-CN" sz="2800" dirty="0" err="1">
                <a:latin typeface="Times New Roman" charset="0"/>
                <a:ea typeface="Times New Roman" charset="0"/>
                <a:cs typeface="Times New Roman" charset="0"/>
              </a:rPr>
              <a:t>L.r</a:t>
            </a:r>
            <a:r>
              <a:rPr lang="en-US" altLang="zh-CN" sz="2800" dirty="0">
                <a:latin typeface="Times New Roman" charset="0"/>
                <a:ea typeface="Times New Roman" charset="0"/>
                <a:cs typeface="Times New Roman" charset="0"/>
              </a:rPr>
              <a:t>[0];        // </a:t>
            </a:r>
            <a:r>
              <a:rPr lang="zh-CN" altLang="en-US" sz="2800" dirty="0">
                <a:latin typeface="SimSun" charset="-122"/>
                <a:ea typeface="SimSun" charset="-122"/>
                <a:cs typeface="SimSun" charset="-122"/>
              </a:rPr>
              <a:t>插入到正确位置</a:t>
            </a:r>
          </a:p>
        </p:txBody>
      </p:sp>
      <p:sp>
        <p:nvSpPr>
          <p:cNvPr id="4"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Tree>
    <p:extLst>
      <p:ext uri="{BB962C8B-B14F-4D97-AF65-F5344CB8AC3E}">
        <p14:creationId xmlns:p14="http://schemas.microsoft.com/office/powerpoint/2010/main" val="1027246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strips(downRigh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360218" y="3639271"/>
            <a:ext cx="16209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90000"/>
              </a:lnSpc>
              <a:spcBef>
                <a:spcPct val="20000"/>
              </a:spcBef>
              <a:buClr>
                <a:srgbClr val="FF3300"/>
              </a:buClr>
              <a:buSzPct val="75000"/>
              <a:buFont typeface="Wingdings" charset="2"/>
              <a:buNone/>
            </a:pPr>
            <a:r>
              <a:rPr lang="zh-CN" altLang="en-US" sz="2800" b="1">
                <a:solidFill>
                  <a:srgbClr val="C00000"/>
                </a:solidFill>
                <a:latin typeface="SimSun" charset="-122"/>
                <a:ea typeface="SimSun" charset="-122"/>
                <a:cs typeface="SimSun" charset="-122"/>
              </a:rPr>
              <a:t>排序过程</a:t>
            </a:r>
            <a:endParaRPr lang="en-US" altLang="zh-CN" sz="2800" b="1">
              <a:solidFill>
                <a:srgbClr val="C00000"/>
              </a:solidFill>
              <a:latin typeface="SimSun" charset="-122"/>
              <a:ea typeface="SimSun" charset="-122"/>
              <a:cs typeface="SimSun" charset="-122"/>
            </a:endParaRPr>
          </a:p>
          <a:p>
            <a:pPr algn="l">
              <a:lnSpc>
                <a:spcPct val="90000"/>
              </a:lnSpc>
              <a:spcBef>
                <a:spcPct val="20000"/>
              </a:spcBef>
              <a:buClr>
                <a:srgbClr val="FF3300"/>
              </a:buClr>
              <a:buSzPct val="75000"/>
              <a:buFont typeface="Wingdings" charset="2"/>
              <a:buNone/>
            </a:pPr>
            <a:r>
              <a:rPr lang="zh-CN" altLang="en-US" sz="2800" b="1">
                <a:solidFill>
                  <a:srgbClr val="C00000"/>
                </a:solidFill>
                <a:latin typeface="SimSun" charset="-122"/>
                <a:ea typeface="SimSun" charset="-122"/>
                <a:cs typeface="SimSun" charset="-122"/>
              </a:rPr>
              <a:t>演示</a:t>
            </a:r>
          </a:p>
        </p:txBody>
      </p:sp>
      <p:graphicFrame>
        <p:nvGraphicFramePr>
          <p:cNvPr id="144387" name="Group 3"/>
          <p:cNvGraphicFramePr>
            <a:graphicFrameLocks noGrp="1"/>
          </p:cNvGraphicFramePr>
          <p:nvPr>
            <p:extLst>
              <p:ext uri="{D42A27DB-BD31-4B8C-83A1-F6EECF244321}">
                <p14:modId xmlns:p14="http://schemas.microsoft.com/office/powerpoint/2010/main" val="1023812869"/>
              </p:ext>
            </p:extLst>
          </p:nvPr>
        </p:nvGraphicFramePr>
        <p:xfrm>
          <a:off x="2611582" y="1512599"/>
          <a:ext cx="7620000" cy="914400"/>
        </p:xfrm>
        <a:graphic>
          <a:graphicData uri="http://schemas.openxmlformats.org/drawingml/2006/table">
            <a:tbl>
              <a:tblPr/>
              <a:tblGrid>
                <a:gridCol w="847725">
                  <a:extLst>
                    <a:ext uri="{9D8B030D-6E8A-4147-A177-3AD203B41FA5}">
                      <a16:colId xmlns="" xmlns:a16="http://schemas.microsoft.com/office/drawing/2014/main" val="20000"/>
                    </a:ext>
                  </a:extLst>
                </a:gridCol>
                <a:gridCol w="844550">
                  <a:extLst>
                    <a:ext uri="{9D8B030D-6E8A-4147-A177-3AD203B41FA5}">
                      <a16:colId xmlns="" xmlns:a16="http://schemas.microsoft.com/office/drawing/2014/main" val="20001"/>
                    </a:ext>
                  </a:extLst>
                </a:gridCol>
                <a:gridCol w="847725">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431800">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0</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5</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8</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71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Times New Roman" charset="0"/>
                          <a:ea typeface="宋体" charset="-122"/>
                        </a:rPr>
                        <a:t>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44429" name="Group 45"/>
          <p:cNvGraphicFramePr>
            <a:graphicFrameLocks noGrp="1"/>
          </p:cNvGraphicFramePr>
          <p:nvPr>
            <p:extLst>
              <p:ext uri="{D42A27DB-BD31-4B8C-83A1-F6EECF244321}">
                <p14:modId xmlns:p14="http://schemas.microsoft.com/office/powerpoint/2010/main" val="1583909519"/>
              </p:ext>
            </p:extLst>
          </p:nvPr>
        </p:nvGraphicFramePr>
        <p:xfrm>
          <a:off x="2611582" y="2579399"/>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952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charset="0"/>
                          <a:ea typeface="宋体" charset="-122"/>
                        </a:rPr>
                        <a:t>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583" name="Group 199"/>
          <p:cNvGraphicFramePr>
            <a:graphicFrameLocks noGrp="1"/>
          </p:cNvGraphicFramePr>
          <p:nvPr>
            <p:extLst>
              <p:ext uri="{D42A27DB-BD31-4B8C-83A1-F6EECF244321}">
                <p14:modId xmlns:p14="http://schemas.microsoft.com/office/powerpoint/2010/main" val="559997621"/>
              </p:ext>
            </p:extLst>
          </p:nvPr>
        </p:nvGraphicFramePr>
        <p:xfrm>
          <a:off x="2611582" y="3158836"/>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4111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2"/>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584" name="Group 200"/>
          <p:cNvGraphicFramePr>
            <a:graphicFrameLocks noGrp="1"/>
          </p:cNvGraphicFramePr>
          <p:nvPr>
            <p:extLst>
              <p:ext uri="{D42A27DB-BD31-4B8C-83A1-F6EECF244321}">
                <p14:modId xmlns:p14="http://schemas.microsoft.com/office/powerpoint/2010/main" val="1606674993"/>
              </p:ext>
            </p:extLst>
          </p:nvPr>
        </p:nvGraphicFramePr>
        <p:xfrm>
          <a:off x="2611582" y="3722399"/>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952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2"/>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495" name="Group 111"/>
          <p:cNvGraphicFramePr>
            <a:graphicFrameLocks noGrp="1"/>
          </p:cNvGraphicFramePr>
          <p:nvPr>
            <p:extLst>
              <p:ext uri="{D42A27DB-BD31-4B8C-83A1-F6EECF244321}">
                <p14:modId xmlns:p14="http://schemas.microsoft.com/office/powerpoint/2010/main" val="927229973"/>
              </p:ext>
            </p:extLst>
          </p:nvPr>
        </p:nvGraphicFramePr>
        <p:xfrm>
          <a:off x="2611582" y="4408199"/>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190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charset="0"/>
                          <a:ea typeface="宋体" charset="-122"/>
                        </a:rPr>
                        <a:t>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517" name="Group 133"/>
          <p:cNvGraphicFramePr>
            <a:graphicFrameLocks noGrp="1"/>
          </p:cNvGraphicFramePr>
          <p:nvPr>
            <p:extLst>
              <p:ext uri="{D42A27DB-BD31-4B8C-83A1-F6EECF244321}">
                <p14:modId xmlns:p14="http://schemas.microsoft.com/office/powerpoint/2010/main" val="1812813579"/>
              </p:ext>
            </p:extLst>
          </p:nvPr>
        </p:nvGraphicFramePr>
        <p:xfrm>
          <a:off x="2611582" y="5003511"/>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190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charset="0"/>
                          <a:ea typeface="宋体"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539" name="Group 155"/>
          <p:cNvGraphicFramePr>
            <a:graphicFrameLocks noGrp="1"/>
          </p:cNvGraphicFramePr>
          <p:nvPr>
            <p:extLst>
              <p:ext uri="{D42A27DB-BD31-4B8C-83A1-F6EECF244321}">
                <p14:modId xmlns:p14="http://schemas.microsoft.com/office/powerpoint/2010/main" val="1607322264"/>
              </p:ext>
            </p:extLst>
          </p:nvPr>
        </p:nvGraphicFramePr>
        <p:xfrm>
          <a:off x="2611582" y="5551199"/>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190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charset="0"/>
                          <a:ea typeface="宋体" charset="-122"/>
                        </a:rPr>
                        <a:t>27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400" b="0" i="0" u="sng"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4561" name="Group 177"/>
          <p:cNvGraphicFramePr>
            <a:graphicFrameLocks noGrp="1"/>
          </p:cNvGraphicFramePr>
          <p:nvPr>
            <p:extLst>
              <p:ext uri="{D42A27DB-BD31-4B8C-83A1-F6EECF244321}">
                <p14:modId xmlns:p14="http://schemas.microsoft.com/office/powerpoint/2010/main" val="1068495435"/>
              </p:ext>
            </p:extLst>
          </p:nvPr>
        </p:nvGraphicFramePr>
        <p:xfrm>
          <a:off x="2611582" y="6146511"/>
          <a:ext cx="7620000" cy="457200"/>
        </p:xfrm>
        <a:graphic>
          <a:graphicData uri="http://schemas.openxmlformats.org/drawingml/2006/table">
            <a:tbl>
              <a:tblPr/>
              <a:tblGrid>
                <a:gridCol w="847725">
                  <a:extLst>
                    <a:ext uri="{9D8B030D-6E8A-4147-A177-3AD203B41FA5}">
                      <a16:colId xmlns="" xmlns:a16="http://schemas.microsoft.com/office/drawing/2014/main" val="20000"/>
                    </a:ext>
                  </a:extLst>
                </a:gridCol>
                <a:gridCol w="828675">
                  <a:extLst>
                    <a:ext uri="{9D8B030D-6E8A-4147-A177-3AD203B41FA5}">
                      <a16:colId xmlns="" xmlns:a16="http://schemas.microsoft.com/office/drawing/2014/main" val="20001"/>
                    </a:ext>
                  </a:extLst>
                </a:gridCol>
                <a:gridCol w="863600">
                  <a:extLst>
                    <a:ext uri="{9D8B030D-6E8A-4147-A177-3AD203B41FA5}">
                      <a16:colId xmlns="" xmlns:a16="http://schemas.microsoft.com/office/drawing/2014/main" val="20002"/>
                    </a:ext>
                  </a:extLst>
                </a:gridCol>
                <a:gridCol w="847725">
                  <a:extLst>
                    <a:ext uri="{9D8B030D-6E8A-4147-A177-3AD203B41FA5}">
                      <a16:colId xmlns="" xmlns:a16="http://schemas.microsoft.com/office/drawing/2014/main" val="20003"/>
                    </a:ext>
                  </a:extLst>
                </a:gridCol>
                <a:gridCol w="844550">
                  <a:extLst>
                    <a:ext uri="{9D8B030D-6E8A-4147-A177-3AD203B41FA5}">
                      <a16:colId xmlns="" xmlns:a16="http://schemas.microsoft.com/office/drawing/2014/main" val="20004"/>
                    </a:ext>
                  </a:extLst>
                </a:gridCol>
                <a:gridCol w="847725">
                  <a:extLst>
                    <a:ext uri="{9D8B030D-6E8A-4147-A177-3AD203B41FA5}">
                      <a16:colId xmlns="" xmlns:a16="http://schemas.microsoft.com/office/drawing/2014/main" val="20005"/>
                    </a:ext>
                  </a:extLst>
                </a:gridCol>
                <a:gridCol w="847725">
                  <a:extLst>
                    <a:ext uri="{9D8B030D-6E8A-4147-A177-3AD203B41FA5}">
                      <a16:colId xmlns="" xmlns:a16="http://schemas.microsoft.com/office/drawing/2014/main" val="20006"/>
                    </a:ext>
                  </a:extLst>
                </a:gridCol>
                <a:gridCol w="844550">
                  <a:extLst>
                    <a:ext uri="{9D8B030D-6E8A-4147-A177-3AD203B41FA5}">
                      <a16:colId xmlns="" xmlns:a16="http://schemas.microsoft.com/office/drawing/2014/main" val="20007"/>
                    </a:ext>
                  </a:extLst>
                </a:gridCol>
                <a:gridCol w="847725">
                  <a:extLst>
                    <a:ext uri="{9D8B030D-6E8A-4147-A177-3AD203B41FA5}">
                      <a16:colId xmlns="" xmlns:a16="http://schemas.microsoft.com/office/drawing/2014/main" val="20008"/>
                    </a:ext>
                  </a:extLst>
                </a:gridCol>
              </a:tblGrid>
              <a:tr h="319088">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2"/>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1"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Tree>
    <p:extLst>
      <p:ext uri="{BB962C8B-B14F-4D97-AF65-F5344CB8AC3E}">
        <p14:creationId xmlns:p14="http://schemas.microsoft.com/office/powerpoint/2010/main" val="34773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dissolve">
                                      <p:cBhvr>
                                        <p:cTn id="7" dur="500"/>
                                        <p:tgtEl>
                                          <p:spTgt spid="144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4429"/>
                                        </p:tgtEl>
                                        <p:attrNameLst>
                                          <p:attrName>style.visibility</p:attrName>
                                        </p:attrNameLst>
                                      </p:cBhvr>
                                      <p:to>
                                        <p:strVal val="visible"/>
                                      </p:to>
                                    </p:set>
                                    <p:animEffect transition="in" filter="dissolve">
                                      <p:cBhvr>
                                        <p:cTn id="12" dur="500"/>
                                        <p:tgtEl>
                                          <p:spTgt spid="144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4583"/>
                                        </p:tgtEl>
                                        <p:attrNameLst>
                                          <p:attrName>style.visibility</p:attrName>
                                        </p:attrNameLst>
                                      </p:cBhvr>
                                      <p:to>
                                        <p:strVal val="visible"/>
                                      </p:to>
                                    </p:set>
                                    <p:animEffect transition="in" filter="dissolve">
                                      <p:cBhvr>
                                        <p:cTn id="17" dur="500"/>
                                        <p:tgtEl>
                                          <p:spTgt spid="144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4584"/>
                                        </p:tgtEl>
                                        <p:attrNameLst>
                                          <p:attrName>style.visibility</p:attrName>
                                        </p:attrNameLst>
                                      </p:cBhvr>
                                      <p:to>
                                        <p:strVal val="visible"/>
                                      </p:to>
                                    </p:set>
                                    <p:animEffect transition="in" filter="dissolve">
                                      <p:cBhvr>
                                        <p:cTn id="22" dur="500"/>
                                        <p:tgtEl>
                                          <p:spTgt spid="144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4495"/>
                                        </p:tgtEl>
                                        <p:attrNameLst>
                                          <p:attrName>style.visibility</p:attrName>
                                        </p:attrNameLst>
                                      </p:cBhvr>
                                      <p:to>
                                        <p:strVal val="visible"/>
                                      </p:to>
                                    </p:set>
                                    <p:animEffect transition="in" filter="dissolve">
                                      <p:cBhvr>
                                        <p:cTn id="27" dur="500"/>
                                        <p:tgtEl>
                                          <p:spTgt spid="144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4517"/>
                                        </p:tgtEl>
                                        <p:attrNameLst>
                                          <p:attrName>style.visibility</p:attrName>
                                        </p:attrNameLst>
                                      </p:cBhvr>
                                      <p:to>
                                        <p:strVal val="visible"/>
                                      </p:to>
                                    </p:set>
                                    <p:animEffect transition="in" filter="dissolve">
                                      <p:cBhvr>
                                        <p:cTn id="32" dur="500"/>
                                        <p:tgtEl>
                                          <p:spTgt spid="1445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4539"/>
                                        </p:tgtEl>
                                        <p:attrNameLst>
                                          <p:attrName>style.visibility</p:attrName>
                                        </p:attrNameLst>
                                      </p:cBhvr>
                                      <p:to>
                                        <p:strVal val="visible"/>
                                      </p:to>
                                    </p:set>
                                    <p:animEffect transition="in" filter="dissolve">
                                      <p:cBhvr>
                                        <p:cTn id="37" dur="500"/>
                                        <p:tgtEl>
                                          <p:spTgt spid="144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44561"/>
                                        </p:tgtEl>
                                        <p:attrNameLst>
                                          <p:attrName>style.visibility</p:attrName>
                                        </p:attrNameLst>
                                      </p:cBhvr>
                                      <p:to>
                                        <p:strVal val="visible"/>
                                      </p:to>
                                    </p:set>
                                    <p:animEffect transition="in" filter="dissolve">
                                      <p:cBhvr>
                                        <p:cTn id="42" dur="500"/>
                                        <p:tgtEl>
                                          <p:spTgt spid="14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637525" y="1072210"/>
            <a:ext cx="575387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a:latin typeface="SimSun" charset="-122"/>
                <a:ea typeface="SimSun" charset="-122"/>
                <a:cs typeface="SimSun" charset="-122"/>
              </a:rPr>
              <a:t>时间效率分析：</a:t>
            </a:r>
            <a:endParaRPr lang="en-US" altLang="zh-CN" sz="3600">
              <a:latin typeface="SimSun" charset="-122"/>
              <a:ea typeface="SimSun" charset="-122"/>
              <a:cs typeface="SimSun" charset="-122"/>
            </a:endParaRPr>
          </a:p>
          <a:p>
            <a:pPr marL="709200" indent="-457200" algn="l">
              <a:buClr>
                <a:srgbClr val="FF0000"/>
              </a:buClr>
              <a:buSzPct val="90000"/>
              <a:buFont typeface="Wingdings" charset="2"/>
              <a:buChar char="p"/>
            </a:pPr>
            <a:r>
              <a:rPr lang="zh-CN" altLang="en-US" sz="3200">
                <a:latin typeface="SimSun" charset="-122"/>
                <a:ea typeface="SimSun" charset="-122"/>
                <a:cs typeface="SimSun" charset="-122"/>
              </a:rPr>
              <a:t>最好情况（记录正序）</a:t>
            </a:r>
          </a:p>
        </p:txBody>
      </p:sp>
      <p:sp>
        <p:nvSpPr>
          <p:cNvPr id="15364" name="Text Box 4"/>
          <p:cNvSpPr txBox="1">
            <a:spLocks noChangeArrowheads="1"/>
          </p:cNvSpPr>
          <p:nvPr/>
        </p:nvSpPr>
        <p:spPr bwMode="auto">
          <a:xfrm>
            <a:off x="2306280" y="2391364"/>
            <a:ext cx="31598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b="1">
                <a:solidFill>
                  <a:schemeClr val="tx2"/>
                </a:solidFill>
                <a:latin typeface="SimSun" charset="-122"/>
                <a:ea typeface="SimSun" charset="-122"/>
                <a:cs typeface="SimSun" charset="-122"/>
              </a:rPr>
              <a:t>“</a:t>
            </a:r>
            <a:r>
              <a:rPr lang="zh-CN" altLang="en-US" sz="2800" b="1">
                <a:solidFill>
                  <a:schemeClr val="tx2"/>
                </a:solidFill>
                <a:latin typeface="SimSun" charset="-122"/>
                <a:ea typeface="SimSun" charset="-122"/>
                <a:cs typeface="SimSun" charset="-122"/>
              </a:rPr>
              <a:t>比较”的次数</a:t>
            </a:r>
            <a:r>
              <a:rPr lang="zh-CN" altLang="en-US" sz="3600">
                <a:latin typeface="SimSun" charset="-122"/>
                <a:ea typeface="SimSun" charset="-122"/>
                <a:cs typeface="SimSun" charset="-122"/>
              </a:rPr>
              <a:t>：</a:t>
            </a:r>
            <a:endParaRPr lang="zh-CN" altLang="en-US" sz="4000">
              <a:latin typeface="SimSun" charset="-122"/>
              <a:ea typeface="SimSun" charset="-122"/>
              <a:cs typeface="SimSun" charset="-122"/>
            </a:endParaRPr>
          </a:p>
        </p:txBody>
      </p:sp>
      <p:graphicFrame>
        <p:nvGraphicFramePr>
          <p:cNvPr id="15370" name="Object 10"/>
          <p:cNvGraphicFramePr>
            <a:graphicFrameLocks noChangeAspect="1"/>
          </p:cNvGraphicFramePr>
          <p:nvPr>
            <p:extLst>
              <p:ext uri="{D42A27DB-BD31-4B8C-83A1-F6EECF244321}">
                <p14:modId xmlns:p14="http://schemas.microsoft.com/office/powerpoint/2010/main" val="877866781"/>
              </p:ext>
            </p:extLst>
          </p:nvPr>
        </p:nvGraphicFramePr>
        <p:xfrm>
          <a:off x="5466119" y="2210983"/>
          <a:ext cx="2438400" cy="1135063"/>
        </p:xfrm>
        <a:graphic>
          <a:graphicData uri="http://schemas.openxmlformats.org/presentationml/2006/ole">
            <mc:AlternateContent xmlns:mc="http://schemas.openxmlformats.org/markup-compatibility/2006">
              <mc:Choice xmlns:v="urn:schemas-microsoft-com:vml" Requires="v">
                <p:oleObj spid="_x0000_s3205" name="公式" r:id="rId4" imgW="711000" imgH="431640" progId="Equation.3">
                  <p:embed/>
                </p:oleObj>
              </mc:Choice>
              <mc:Fallback>
                <p:oleObj name="公式" r:id="rId4" imgW="711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119" y="2210983"/>
                        <a:ext cx="24384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71" name="Text Box 11"/>
          <p:cNvSpPr txBox="1">
            <a:spLocks noChangeArrowheads="1"/>
          </p:cNvSpPr>
          <p:nvPr/>
        </p:nvSpPr>
        <p:spPr bwMode="auto">
          <a:xfrm>
            <a:off x="5590309" y="3470737"/>
            <a:ext cx="3722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b="1"/>
              <a:t>0</a:t>
            </a:r>
            <a:endParaRPr lang="en-US" altLang="zh-CN" sz="3200"/>
          </a:p>
        </p:txBody>
      </p:sp>
      <p:sp>
        <p:nvSpPr>
          <p:cNvPr id="15374" name="Rectangle 14"/>
          <p:cNvSpPr>
            <a:spLocks noChangeArrowheads="1"/>
          </p:cNvSpPr>
          <p:nvPr/>
        </p:nvSpPr>
        <p:spPr bwMode="auto">
          <a:xfrm>
            <a:off x="2357575" y="3470737"/>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b="1">
                <a:solidFill>
                  <a:schemeClr val="tx2"/>
                </a:solidFill>
                <a:latin typeface="SimSun" charset="-122"/>
                <a:ea typeface="SimSun" charset="-122"/>
                <a:cs typeface="SimSun" charset="-122"/>
              </a:rPr>
              <a:t>“</a:t>
            </a:r>
            <a:r>
              <a:rPr lang="zh-CN" altLang="en-US" sz="2800" b="1">
                <a:solidFill>
                  <a:schemeClr val="tx2"/>
                </a:solidFill>
                <a:latin typeface="SimSun" charset="-122"/>
                <a:ea typeface="SimSun" charset="-122"/>
                <a:cs typeface="SimSun" charset="-122"/>
              </a:rPr>
              <a:t>移动”的次数：</a:t>
            </a:r>
          </a:p>
        </p:txBody>
      </p:sp>
      <p:sp>
        <p:nvSpPr>
          <p:cNvPr id="13"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
        <p:nvSpPr>
          <p:cNvPr id="14" name="Text Box 2"/>
          <p:cNvSpPr txBox="1">
            <a:spLocks noChangeArrowheads="1"/>
          </p:cNvSpPr>
          <p:nvPr/>
        </p:nvSpPr>
        <p:spPr bwMode="auto">
          <a:xfrm>
            <a:off x="1734507" y="4180203"/>
            <a:ext cx="575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709200" indent="-457200" algn="l">
              <a:buClr>
                <a:srgbClr val="FF0000"/>
              </a:buClr>
              <a:buSzPct val="90000"/>
              <a:buFont typeface="Wingdings" charset="2"/>
              <a:buChar char="p"/>
            </a:pPr>
            <a:r>
              <a:rPr lang="zh-CN" altLang="en-US" sz="3200">
                <a:latin typeface="SimSun" charset="-122"/>
                <a:ea typeface="SimSun" charset="-122"/>
                <a:cs typeface="SimSun" charset="-122"/>
              </a:rPr>
              <a:t>最坏情况（记录逆序）</a:t>
            </a:r>
          </a:p>
        </p:txBody>
      </p:sp>
      <p:sp>
        <p:nvSpPr>
          <p:cNvPr id="15" name="Text Box 4"/>
          <p:cNvSpPr txBox="1">
            <a:spLocks noChangeArrowheads="1"/>
          </p:cNvSpPr>
          <p:nvPr/>
        </p:nvSpPr>
        <p:spPr bwMode="auto">
          <a:xfrm>
            <a:off x="2357575" y="4764978"/>
            <a:ext cx="31598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b="1">
                <a:solidFill>
                  <a:schemeClr val="tx2"/>
                </a:solidFill>
                <a:latin typeface="SimSun" charset="-122"/>
                <a:ea typeface="SimSun" charset="-122"/>
                <a:cs typeface="SimSun" charset="-122"/>
              </a:rPr>
              <a:t>“</a:t>
            </a:r>
            <a:r>
              <a:rPr lang="zh-CN" altLang="en-US" sz="2800" b="1">
                <a:solidFill>
                  <a:schemeClr val="tx2"/>
                </a:solidFill>
                <a:latin typeface="SimSun" charset="-122"/>
                <a:ea typeface="SimSun" charset="-122"/>
                <a:cs typeface="SimSun" charset="-122"/>
              </a:rPr>
              <a:t>比较”的次数</a:t>
            </a:r>
            <a:r>
              <a:rPr lang="zh-CN" altLang="en-US" sz="3600" b="1">
                <a:latin typeface="SimSun" charset="-122"/>
                <a:ea typeface="SimSun" charset="-122"/>
                <a:cs typeface="SimSun" charset="-122"/>
              </a:rPr>
              <a:t>：</a:t>
            </a:r>
            <a:endParaRPr lang="zh-CN" altLang="en-US" sz="4000" b="1">
              <a:latin typeface="SimSun" charset="-122"/>
              <a:ea typeface="SimSun" charset="-122"/>
              <a:cs typeface="SimSun" charset="-122"/>
            </a:endParaRPr>
          </a:p>
        </p:txBody>
      </p:sp>
      <mc:AlternateContent xmlns:mc="http://schemas.openxmlformats.org/markup-compatibility/2006" xmlns:a14="http://schemas.microsoft.com/office/drawing/2010/main">
        <mc:Choice Requires="a14">
          <p:sp>
            <p:nvSpPr>
              <p:cNvPr id="2" name="文本框 1"/>
              <p:cNvSpPr txBox="1"/>
              <p:nvPr/>
            </p:nvSpPr>
            <p:spPr>
              <a:xfrm>
                <a:off x="5414822" y="4693907"/>
                <a:ext cx="3027239"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is-IS" altLang="zh-CN" sz="2200" i="1" smtClean="0">
                              <a:latin typeface="Cambria Math" charset="0"/>
                            </a:rPr>
                          </m:ctrlPr>
                        </m:naryPr>
                        <m:sub>
                          <m:r>
                            <m:rPr>
                              <m:brk m:alnAt="23"/>
                            </m:rPr>
                            <a:rPr kumimoji="1" lang="en-US" altLang="zh-CN" sz="2200" b="0" i="1" smtClean="0">
                              <a:latin typeface="Cambria Math" charset="0"/>
                            </a:rPr>
                            <m:t>𝑖</m:t>
                          </m:r>
                          <m:r>
                            <a:rPr kumimoji="1" lang="en-US" altLang="zh-CN" sz="2200" b="0" i="1" smtClean="0">
                              <a:latin typeface="Cambria Math" charset="0"/>
                            </a:rPr>
                            <m:t>=2</m:t>
                          </m:r>
                        </m:sub>
                        <m:sup>
                          <m:r>
                            <a:rPr kumimoji="1" lang="en-US" altLang="zh-CN" sz="2200" b="0" i="1" smtClean="0">
                              <a:latin typeface="Cambria Math" charset="0"/>
                            </a:rPr>
                            <m:t>𝑛</m:t>
                          </m:r>
                        </m:sup>
                        <m:e>
                          <m:r>
                            <a:rPr kumimoji="1" lang="en-US" altLang="zh-CN" sz="2200" b="0" i="1" smtClean="0">
                              <a:latin typeface="Cambria Math" charset="0"/>
                            </a:rPr>
                            <m:t>𝑖</m:t>
                          </m:r>
                          <m:r>
                            <a:rPr kumimoji="1" lang="en-US" altLang="zh-CN" sz="2200" b="0" i="1" smtClean="0">
                              <a:latin typeface="Cambria Math" charset="0"/>
                            </a:rPr>
                            <m:t>=(</m:t>
                          </m:r>
                          <m:r>
                            <a:rPr kumimoji="1" lang="en-US" altLang="zh-CN" sz="2200" b="0" i="1" smtClean="0">
                              <a:latin typeface="Cambria Math" charset="0"/>
                            </a:rPr>
                            <m:t>𝑛</m:t>
                          </m:r>
                          <m:r>
                            <a:rPr kumimoji="1" lang="en-US" altLang="zh-CN" sz="2200" b="0" i="1" smtClean="0">
                              <a:latin typeface="Cambria Math" charset="0"/>
                            </a:rPr>
                            <m:t>+2)(</m:t>
                          </m:r>
                          <m:r>
                            <a:rPr kumimoji="1" lang="en-US" altLang="zh-CN" sz="2200" b="0" i="1" smtClean="0">
                              <a:latin typeface="Cambria Math" charset="0"/>
                            </a:rPr>
                            <m:t>𝑛</m:t>
                          </m:r>
                          <m:r>
                            <a:rPr kumimoji="1" lang="en-US" altLang="zh-CN" sz="2200" b="0" i="1" smtClean="0">
                              <a:latin typeface="Cambria Math" charset="0"/>
                            </a:rPr>
                            <m:t>−1)/2</m:t>
                          </m:r>
                        </m:e>
                      </m:nary>
                    </m:oMath>
                  </m:oMathPara>
                </a14:m>
                <a:endParaRPr kumimoji="1" lang="zh-CN" altLang="en-US" sz="2200"/>
              </a:p>
            </p:txBody>
          </p:sp>
        </mc:Choice>
        <mc:Fallback xmlns="">
          <p:sp>
            <p:nvSpPr>
              <p:cNvPr id="2" name="文本框 1"/>
              <p:cNvSpPr txBox="1">
                <a:spLocks noRot="1" noChangeAspect="1" noMove="1" noResize="1" noEditPoints="1" noAdjustHandles="1" noChangeArrowheads="1" noChangeShapeType="1" noTextEdit="1"/>
              </p:cNvSpPr>
              <p:nvPr/>
            </p:nvSpPr>
            <p:spPr>
              <a:xfrm>
                <a:off x="5414822" y="4693907"/>
                <a:ext cx="3027239" cy="924164"/>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Rectangle 14"/>
          <p:cNvSpPr>
            <a:spLocks noChangeArrowheads="1"/>
          </p:cNvSpPr>
          <p:nvPr/>
        </p:nvSpPr>
        <p:spPr bwMode="auto">
          <a:xfrm>
            <a:off x="2357575" y="5851229"/>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b="1">
                <a:solidFill>
                  <a:schemeClr val="tx2"/>
                </a:solidFill>
                <a:latin typeface="SimSun" charset="-122"/>
                <a:ea typeface="SimSun" charset="-122"/>
                <a:cs typeface="SimSun" charset="-122"/>
              </a:rPr>
              <a:t>“</a:t>
            </a:r>
            <a:r>
              <a:rPr lang="zh-CN" altLang="en-US" sz="2800" b="1">
                <a:solidFill>
                  <a:schemeClr val="tx2"/>
                </a:solidFill>
                <a:latin typeface="SimSun" charset="-122"/>
                <a:ea typeface="SimSun" charset="-122"/>
                <a:cs typeface="SimSun" charset="-122"/>
              </a:rPr>
              <a:t>移动”的次数：</a:t>
            </a:r>
          </a:p>
        </p:txBody>
      </p:sp>
      <mc:AlternateContent xmlns:mc="http://schemas.openxmlformats.org/markup-compatibility/2006" xmlns:a14="http://schemas.microsoft.com/office/drawing/2010/main">
        <mc:Choice Requires="a14">
          <p:sp>
            <p:nvSpPr>
              <p:cNvPr id="19" name="文本框 18"/>
              <p:cNvSpPr txBox="1"/>
              <p:nvPr/>
            </p:nvSpPr>
            <p:spPr>
              <a:xfrm>
                <a:off x="5414821" y="5689142"/>
                <a:ext cx="309725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is-IS" altLang="zh-CN" sz="2200" i="1" smtClean="0">
                              <a:latin typeface="Cambria Math" charset="0"/>
                            </a:rPr>
                          </m:ctrlPr>
                        </m:naryPr>
                        <m:sub>
                          <m:r>
                            <m:rPr>
                              <m:brk m:alnAt="23"/>
                            </m:rPr>
                            <a:rPr kumimoji="1" lang="en-US" altLang="zh-CN" sz="2200" b="0" i="1" smtClean="0">
                              <a:latin typeface="Cambria Math" charset="0"/>
                            </a:rPr>
                            <m:t>𝑖</m:t>
                          </m:r>
                          <m:r>
                            <a:rPr kumimoji="1" lang="en-US" altLang="zh-CN" sz="2200" b="0" i="1" smtClean="0">
                              <a:latin typeface="Cambria Math" charset="0"/>
                            </a:rPr>
                            <m:t>=2</m:t>
                          </m:r>
                        </m:sub>
                        <m:sup>
                          <m:r>
                            <a:rPr kumimoji="1" lang="en-US" altLang="zh-CN" sz="2200" b="0" i="1" smtClean="0">
                              <a:latin typeface="Cambria Math" charset="0"/>
                            </a:rPr>
                            <m:t>𝑛</m:t>
                          </m:r>
                        </m:sup>
                        <m:e>
                          <m:r>
                            <a:rPr kumimoji="1" lang="en-US" altLang="zh-CN" sz="2200" b="0" i="1" smtClean="0">
                              <a:latin typeface="Cambria Math" charset="0"/>
                            </a:rPr>
                            <m:t>(</m:t>
                          </m:r>
                          <m:r>
                            <a:rPr kumimoji="1" lang="en-US" altLang="zh-CN" sz="2200" b="0" i="1" smtClean="0">
                              <a:latin typeface="Cambria Math" charset="0"/>
                            </a:rPr>
                            <m:t>𝑖</m:t>
                          </m:r>
                          <m:r>
                            <a:rPr kumimoji="1" lang="en-US" altLang="zh-CN" sz="2200" b="0" i="1" smtClean="0">
                              <a:latin typeface="Cambria Math" charset="0"/>
                            </a:rPr>
                            <m:t>−1)=</m:t>
                          </m:r>
                          <m:r>
                            <a:rPr kumimoji="1" lang="en-US" altLang="zh-CN" sz="2200" b="0" i="1" smtClean="0">
                              <a:latin typeface="Cambria Math" charset="0"/>
                            </a:rPr>
                            <m:t>𝑛</m:t>
                          </m:r>
                          <m:r>
                            <a:rPr kumimoji="1" lang="en-US" altLang="zh-CN" sz="2200" b="0" i="1" smtClean="0">
                              <a:latin typeface="Cambria Math" charset="0"/>
                            </a:rPr>
                            <m:t>(</m:t>
                          </m:r>
                          <m:r>
                            <a:rPr kumimoji="1" lang="en-US" altLang="zh-CN" sz="2200" b="0" i="1" smtClean="0">
                              <a:latin typeface="Cambria Math" charset="0"/>
                            </a:rPr>
                            <m:t>𝑛</m:t>
                          </m:r>
                          <m:r>
                            <a:rPr kumimoji="1" lang="en-US" altLang="zh-CN" sz="2200" b="0" i="1" smtClean="0">
                              <a:latin typeface="Cambria Math" charset="0"/>
                            </a:rPr>
                            <m:t>−1)/2</m:t>
                          </m:r>
                        </m:e>
                      </m:nary>
                    </m:oMath>
                  </m:oMathPara>
                </a14:m>
                <a:endParaRPr kumimoji="1" lang="zh-CN" altLang="en-US" sz="2200"/>
              </a:p>
            </p:txBody>
          </p:sp>
        </mc:Choice>
        <mc:Fallback xmlns="">
          <p:sp>
            <p:nvSpPr>
              <p:cNvPr id="19" name="文本框 18"/>
              <p:cNvSpPr txBox="1">
                <a:spLocks noRot="1" noChangeAspect="1" noMove="1" noResize="1" noEditPoints="1" noAdjustHandles="1" noChangeArrowheads="1" noChangeShapeType="1" noTextEdit="1"/>
              </p:cNvSpPr>
              <p:nvPr/>
            </p:nvSpPr>
            <p:spPr>
              <a:xfrm>
                <a:off x="5414821" y="5689142"/>
                <a:ext cx="3097258" cy="924164"/>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8437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wipe(left)">
                                      <p:cBhvr>
                                        <p:cTn id="13" dur="500"/>
                                        <p:tgtEl>
                                          <p:spTgt spid="15364"/>
                                        </p:tgtEl>
                                      </p:cBhvr>
                                    </p:animEffect>
                                  </p:childTnLst>
                                </p:cTn>
                              </p:par>
                            </p:childTnLst>
                          </p:cTn>
                        </p:par>
                        <p:par>
                          <p:cTn id="14" fill="hold" nodeType="afterGroup">
                            <p:stCondLst>
                              <p:cond delay="500"/>
                            </p:stCondLst>
                            <p:childTnLst>
                              <p:par>
                                <p:cTn id="15" presetID="3" presetClass="entr" presetSubtype="5" fill="hold" nodeType="afterEffect">
                                  <p:stCondLst>
                                    <p:cond delay="0"/>
                                  </p:stCondLst>
                                  <p:childTnLst>
                                    <p:set>
                                      <p:cBhvr>
                                        <p:cTn id="16" dur="1" fill="hold">
                                          <p:stCondLst>
                                            <p:cond delay="0"/>
                                          </p:stCondLst>
                                        </p:cTn>
                                        <p:tgtEl>
                                          <p:spTgt spid="15370"/>
                                        </p:tgtEl>
                                        <p:attrNameLst>
                                          <p:attrName>style.visibility</p:attrName>
                                        </p:attrNameLst>
                                      </p:cBhvr>
                                      <p:to>
                                        <p:strVal val="visible"/>
                                      </p:to>
                                    </p:set>
                                    <p:animEffect transition="in" filter="blinds(vertical)">
                                      <p:cBhvr>
                                        <p:cTn id="17" dur="500"/>
                                        <p:tgtEl>
                                          <p:spTgt spid="15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74"/>
                                        </p:tgtEl>
                                        <p:attrNameLst>
                                          <p:attrName>style.visibility</p:attrName>
                                        </p:attrNameLst>
                                      </p:cBhvr>
                                      <p:to>
                                        <p:strVal val="visible"/>
                                      </p:to>
                                    </p:set>
                                    <p:animEffect transition="in" filter="wipe(left)">
                                      <p:cBhvr>
                                        <p:cTn id="22" dur="500"/>
                                        <p:tgtEl>
                                          <p:spTgt spid="15374"/>
                                        </p:tgtEl>
                                      </p:cBhvr>
                                    </p:animEffect>
                                  </p:childTnLst>
                                </p:cTn>
                              </p:par>
                            </p:childTnLst>
                          </p:cTn>
                        </p:par>
                        <p:par>
                          <p:cTn id="23" fill="hold" nodeType="afterGroup">
                            <p:stCondLst>
                              <p:cond delay="500"/>
                            </p:stCondLst>
                            <p:childTnLst>
                              <p:par>
                                <p:cTn id="24" presetID="3" presetClass="entr" presetSubtype="5" fill="hold" grpId="0" nodeType="afterEffect">
                                  <p:stCondLst>
                                    <p:cond delay="0"/>
                                  </p:stCondLst>
                                  <p:childTnLst>
                                    <p:set>
                                      <p:cBhvr>
                                        <p:cTn id="25" dur="1" fill="hold">
                                          <p:stCondLst>
                                            <p:cond delay="0"/>
                                          </p:stCondLst>
                                        </p:cTn>
                                        <p:tgtEl>
                                          <p:spTgt spid="15371"/>
                                        </p:tgtEl>
                                        <p:attrNameLst>
                                          <p:attrName>style.visibility</p:attrName>
                                        </p:attrNameLst>
                                      </p:cBhvr>
                                      <p:to>
                                        <p:strVal val="visible"/>
                                      </p:to>
                                    </p:set>
                                    <p:animEffect transition="in" filter="blinds(vertical)">
                                      <p:cBhvr>
                                        <p:cTn id="26" dur="500"/>
                                        <p:tgtEl>
                                          <p:spTgt spid="1537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4" grpId="0" autoUpdateAnimBg="0"/>
      <p:bldP spid="15371" grpId="0" autoUpdateAnimBg="0"/>
      <p:bldP spid="15374" grpId="0" autoUpdateAnimBg="0"/>
      <p:bldP spid="14" grpId="0" autoUpdateAnimBg="0"/>
      <p:bldP spid="15" grpId="0" autoUpdateAnimBg="0"/>
      <p:bldP spid="2" grpId="0"/>
      <p:bldP spid="18" grpId="0" autoUpdateAnimBg="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92629" y="4430243"/>
            <a:ext cx="575387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dirty="0">
                <a:latin typeface="SimSun" charset="-122"/>
                <a:ea typeface="SimSun" charset="-122"/>
                <a:cs typeface="SimSun" charset="-122"/>
              </a:rPr>
              <a:t>稳定性分析：</a:t>
            </a:r>
            <a:endParaRPr lang="en-US" altLang="zh-CN" sz="3600" dirty="0">
              <a:latin typeface="SimSun" charset="-122"/>
              <a:ea typeface="SimSun" charset="-122"/>
              <a:cs typeface="SimSun" charset="-122"/>
            </a:endParaRPr>
          </a:p>
          <a:p>
            <a:pPr marL="709200" indent="-457200" algn="l">
              <a:buClr>
                <a:srgbClr val="FF0000"/>
              </a:buClr>
              <a:buSzPct val="90000"/>
              <a:buFont typeface="Wingdings" charset="2"/>
              <a:buChar char="p"/>
            </a:pPr>
            <a:r>
              <a:rPr lang="zh-CN" altLang="en-US" sz="3200" dirty="0">
                <a:latin typeface="SimSun" charset="-122"/>
                <a:ea typeface="SimSun" charset="-122"/>
                <a:cs typeface="SimSun" charset="-122"/>
              </a:rPr>
              <a:t>该排序算法是</a:t>
            </a:r>
            <a:r>
              <a:rPr lang="zh-CN" altLang="en-US" sz="3200" dirty="0">
                <a:solidFill>
                  <a:srgbClr val="FF0000"/>
                </a:solidFill>
                <a:latin typeface="SimSun" charset="-122"/>
                <a:ea typeface="SimSun" charset="-122"/>
                <a:cs typeface="SimSun" charset="-122"/>
              </a:rPr>
              <a:t>稳定的</a:t>
            </a:r>
          </a:p>
        </p:txBody>
      </p:sp>
      <mc:AlternateContent xmlns:mc="http://schemas.openxmlformats.org/markup-compatibility/2006" xmlns:a14="http://schemas.microsoft.com/office/drawing/2010/main">
        <mc:Choice Requires="a14">
          <p:sp>
            <p:nvSpPr>
              <p:cNvPr id="15364" name="Text Box 4"/>
              <p:cNvSpPr txBox="1">
                <a:spLocks noChangeArrowheads="1"/>
              </p:cNvSpPr>
              <p:nvPr/>
            </p:nvSpPr>
            <p:spPr bwMode="auto">
              <a:xfrm>
                <a:off x="2458680" y="2633541"/>
                <a:ext cx="4408579" cy="6648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2800" b="1">
                    <a:solidFill>
                      <a:schemeClr val="tx2"/>
                    </a:solidFill>
                    <a:latin typeface="SimSun" charset="-122"/>
                    <a:ea typeface="SimSun" charset="-122"/>
                    <a:cs typeface="SimSun" charset="-122"/>
                  </a:rPr>
                  <a:t>取最好最坏的平均值：</a:t>
                </a:r>
                <a:r>
                  <a:rPr lang="zh-CN" altLang="en-US" sz="2800" b="1">
                    <a:solidFill>
                      <a:schemeClr val="tx1"/>
                    </a:solidFill>
                    <a:latin typeface="SimSun" charset="-122"/>
                    <a:ea typeface="SimSun" charset="-122"/>
                    <a:cs typeface="SimSun" charset="-122"/>
                  </a:rPr>
                  <a:t>约</a:t>
                </a:r>
                <a14:m>
                  <m:oMath xmlns:m="http://schemas.openxmlformats.org/officeDocument/2006/math">
                    <m:f>
                      <m:fPr>
                        <m:ctrlPr>
                          <a:rPr lang="mr-IN" altLang="zh-CN" sz="2800" b="1" i="1" smtClean="0">
                            <a:solidFill>
                              <a:schemeClr val="tx1"/>
                            </a:solidFill>
                            <a:latin typeface="Cambria Math" charset="0"/>
                            <a:ea typeface="SimSun" charset="-122"/>
                            <a:cs typeface="SimSun" charset="-122"/>
                          </a:rPr>
                        </m:ctrlPr>
                      </m:fPr>
                      <m:num>
                        <m:r>
                          <a:rPr lang="en-US" altLang="zh-CN" sz="2800" b="1" i="1" smtClean="0">
                            <a:solidFill>
                              <a:schemeClr val="tx1"/>
                            </a:solidFill>
                            <a:latin typeface="Cambria Math" charset="0"/>
                            <a:ea typeface="SimSun" charset="-122"/>
                            <a:cs typeface="SimSun" charset="-122"/>
                          </a:rPr>
                          <m:t>𝒏</m:t>
                        </m:r>
                        <m:r>
                          <a:rPr lang="en-US" altLang="zh-CN" sz="2800" b="1" i="1" baseline="30000" smtClean="0">
                            <a:solidFill>
                              <a:schemeClr val="tx1"/>
                            </a:solidFill>
                            <a:latin typeface="Cambria Math" charset="0"/>
                            <a:ea typeface="SimSun" charset="-122"/>
                            <a:cs typeface="SimSun" charset="-122"/>
                          </a:rPr>
                          <m:t>𝟐</m:t>
                        </m:r>
                      </m:num>
                      <m:den>
                        <m:r>
                          <a:rPr lang="en-US" altLang="zh-CN" sz="2800" b="1" i="1" smtClean="0">
                            <a:solidFill>
                              <a:schemeClr val="tx1"/>
                            </a:solidFill>
                            <a:latin typeface="Cambria Math" charset="0"/>
                            <a:ea typeface="SimSun" charset="-122"/>
                            <a:cs typeface="SimSun" charset="-122"/>
                          </a:rPr>
                          <m:t>𝟒</m:t>
                        </m:r>
                      </m:den>
                    </m:f>
                  </m:oMath>
                </a14:m>
                <a:endParaRPr lang="zh-CN" altLang="en-US" sz="4000">
                  <a:solidFill>
                    <a:schemeClr val="tx1"/>
                  </a:solidFill>
                  <a:latin typeface="SimSun" charset="-122"/>
                  <a:ea typeface="SimSun" charset="-122"/>
                  <a:cs typeface="SimSun" charset="-122"/>
                </a:endParaRPr>
              </a:p>
            </p:txBody>
          </p:sp>
        </mc:Choice>
        <mc:Fallback xmlns="">
          <p:sp>
            <p:nvSpPr>
              <p:cNvPr id="15364" name="Text Box 4"/>
              <p:cNvSpPr txBox="1">
                <a:spLocks noRot="1" noChangeAspect="1" noMove="1" noResize="1" noEditPoints="1" noAdjustHandles="1" noChangeArrowheads="1" noChangeShapeType="1" noTextEdit="1"/>
              </p:cNvSpPr>
              <p:nvPr/>
            </p:nvSpPr>
            <p:spPr bwMode="auto">
              <a:xfrm>
                <a:off x="2458680" y="2633541"/>
                <a:ext cx="4408579" cy="664862"/>
              </a:xfrm>
              <a:prstGeom prst="rect">
                <a:avLst/>
              </a:prstGeom>
              <a:blipFill rotWithShape="0">
                <a:blip r:embed="rId3"/>
                <a:stretch>
                  <a:fillRect l="-2762" t="-5505" b="-73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13"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
        <p:nvSpPr>
          <p:cNvPr id="16" name="Text Box 4"/>
          <p:cNvSpPr txBox="1">
            <a:spLocks noChangeArrowheads="1"/>
          </p:cNvSpPr>
          <p:nvPr/>
        </p:nvSpPr>
        <p:spPr bwMode="auto">
          <a:xfrm>
            <a:off x="1892629" y="3398072"/>
            <a:ext cx="73468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2800" b="1">
                <a:solidFill>
                  <a:schemeClr val="bg2"/>
                </a:solidFill>
                <a:latin typeface="SimSun" charset="-122"/>
                <a:ea typeface="SimSun" charset="-122"/>
                <a:cs typeface="SimSun" charset="-122"/>
              </a:rPr>
              <a:t>所以，直接插入排序的时间复杂度为：</a:t>
            </a:r>
            <a:r>
              <a:rPr lang="en-US" altLang="zh-CN" sz="3200" b="1">
                <a:solidFill>
                  <a:srgbClr val="FF0000"/>
                </a:solidFill>
                <a:latin typeface="Times New Roman" charset="0"/>
                <a:ea typeface="Times New Roman" charset="0"/>
                <a:cs typeface="Times New Roman" charset="0"/>
              </a:rPr>
              <a:t>O (n</a:t>
            </a:r>
            <a:r>
              <a:rPr lang="en-US" altLang="zh-CN" sz="3200" b="1" baseline="30000">
                <a:solidFill>
                  <a:srgbClr val="FF0000"/>
                </a:solidFill>
                <a:latin typeface="Times New Roman" charset="0"/>
                <a:ea typeface="Times New Roman" charset="0"/>
                <a:cs typeface="Times New Roman" charset="0"/>
              </a:rPr>
              <a:t>2</a:t>
            </a:r>
            <a:r>
              <a:rPr lang="en-US" altLang="zh-CN" sz="3200" b="1">
                <a:solidFill>
                  <a:srgbClr val="FF0000"/>
                </a:solidFill>
                <a:latin typeface="Times New Roman" charset="0"/>
                <a:ea typeface="Times New Roman" charset="0"/>
                <a:cs typeface="Times New Roman" charset="0"/>
              </a:rPr>
              <a:t>)</a:t>
            </a:r>
            <a:endParaRPr lang="zh-CN" altLang="en-US" sz="4400">
              <a:solidFill>
                <a:srgbClr val="FF0000"/>
              </a:solidFill>
              <a:latin typeface="Times New Roman" charset="0"/>
              <a:ea typeface="Times New Roman" charset="0"/>
              <a:cs typeface="Times New Roman" charset="0"/>
            </a:endParaRPr>
          </a:p>
        </p:txBody>
      </p:sp>
      <p:sp>
        <p:nvSpPr>
          <p:cNvPr id="17" name="Text Box 2"/>
          <p:cNvSpPr txBox="1">
            <a:spLocks noChangeArrowheads="1"/>
          </p:cNvSpPr>
          <p:nvPr/>
        </p:nvSpPr>
        <p:spPr bwMode="auto">
          <a:xfrm>
            <a:off x="1789925" y="1501701"/>
            <a:ext cx="575387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a:latin typeface="SimSun" charset="-122"/>
                <a:ea typeface="SimSun" charset="-122"/>
                <a:cs typeface="SimSun" charset="-122"/>
              </a:rPr>
              <a:t>时间效率分析：</a:t>
            </a:r>
            <a:endParaRPr lang="en-US" altLang="zh-CN" sz="3600">
              <a:latin typeface="SimSun" charset="-122"/>
              <a:ea typeface="SimSun" charset="-122"/>
              <a:cs typeface="SimSun" charset="-122"/>
            </a:endParaRPr>
          </a:p>
          <a:p>
            <a:pPr marL="709200" indent="-457200" algn="l">
              <a:buClr>
                <a:srgbClr val="FF0000"/>
              </a:buClr>
              <a:buSzPct val="90000"/>
              <a:buFont typeface="Wingdings" charset="2"/>
              <a:buChar char="p"/>
            </a:pPr>
            <a:r>
              <a:rPr lang="zh-CN" altLang="en-US" sz="3200">
                <a:latin typeface="SimSun" charset="-122"/>
                <a:ea typeface="SimSun" charset="-122"/>
                <a:cs typeface="SimSun" charset="-122"/>
              </a:rPr>
              <a:t>平均情况</a:t>
            </a:r>
          </a:p>
        </p:txBody>
      </p:sp>
    </p:spTree>
    <p:extLst>
      <p:ext uri="{BB962C8B-B14F-4D97-AF65-F5344CB8AC3E}">
        <p14:creationId xmlns:p14="http://schemas.microsoft.com/office/powerpoint/2010/main" val="26977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 presetClass="entr" presetSubtype="9"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9" fill="hold" grpId="0" nodeType="afterEffect">
                                  <p:stCondLst>
                                    <p:cond delay="0"/>
                                  </p:stCondLst>
                                  <p:childTnLst>
                                    <p:set>
                                      <p:cBhvr>
                                        <p:cTn id="20" dur="1" fill="hold">
                                          <p:stCondLst>
                                            <p:cond delay="0"/>
                                          </p:stCondLst>
                                        </p:cTn>
                                        <p:tgtEl>
                                          <p:spTgt spid="15362"/>
                                        </p:tgtEl>
                                        <p:attrNameLst>
                                          <p:attrName>style.visibility</p:attrName>
                                        </p:attrNameLst>
                                      </p:cBhvr>
                                      <p:to>
                                        <p:strVal val="visible"/>
                                      </p:to>
                                    </p:set>
                                    <p:anim calcmode="lin" valueType="num">
                                      <p:cBhvr additive="base">
                                        <p:cTn id="21" dur="500" fill="hold"/>
                                        <p:tgtEl>
                                          <p:spTgt spid="15362"/>
                                        </p:tgtEl>
                                        <p:attrNameLst>
                                          <p:attrName>ppt_x</p:attrName>
                                        </p:attrNameLst>
                                      </p:cBhvr>
                                      <p:tavLst>
                                        <p:tav tm="0">
                                          <p:val>
                                            <p:strVal val="0-#ppt_w/2"/>
                                          </p:val>
                                        </p:tav>
                                        <p:tav tm="100000">
                                          <p:val>
                                            <p:strVal val="#ppt_x"/>
                                          </p:val>
                                        </p:tav>
                                      </p:tavLst>
                                    </p:anim>
                                    <p:anim calcmode="lin" valueType="num">
                                      <p:cBhvr additive="base">
                                        <p:cTn id="22" dur="500" fill="hold"/>
                                        <p:tgtEl>
                                          <p:spTgt spid="153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4" grpId="0" autoUpdateAnimBg="0"/>
      <p:bldP spid="16" grpId="0" autoUpdateAnimBg="0"/>
      <p:bldP spid="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10.2.2</a:t>
            </a:r>
            <a:r>
              <a:rPr lang="zh-CN" altLang="en-US" kern="0"/>
              <a:t> 其它插入排序</a:t>
            </a:r>
          </a:p>
        </p:txBody>
      </p:sp>
      <p:sp>
        <p:nvSpPr>
          <p:cNvPr id="17" name="Text Box 2"/>
          <p:cNvSpPr txBox="1">
            <a:spLocks noChangeArrowheads="1"/>
          </p:cNvSpPr>
          <p:nvPr/>
        </p:nvSpPr>
        <p:spPr bwMode="auto">
          <a:xfrm>
            <a:off x="1637525" y="1271070"/>
            <a:ext cx="5753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a:latin typeface="SimSun" charset="-122"/>
                <a:ea typeface="SimSun" charset="-122"/>
                <a:cs typeface="SimSun" charset="-122"/>
              </a:rPr>
              <a:t>折半插入排序：</a:t>
            </a:r>
            <a:endParaRPr lang="en-US" altLang="zh-CN" sz="3600">
              <a:latin typeface="SimSun" charset="-122"/>
              <a:ea typeface="SimSun" charset="-122"/>
              <a:cs typeface="SimSun" charset="-122"/>
            </a:endParaRPr>
          </a:p>
        </p:txBody>
      </p:sp>
      <p:sp>
        <p:nvSpPr>
          <p:cNvPr id="7" name="Text Box 3"/>
          <p:cNvSpPr txBox="1">
            <a:spLocks noChangeArrowheads="1"/>
          </p:cNvSpPr>
          <p:nvPr/>
        </p:nvSpPr>
        <p:spPr bwMode="auto">
          <a:xfrm>
            <a:off x="1637525" y="1814097"/>
            <a:ext cx="783113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50000"/>
              </a:lnSpc>
            </a:pPr>
            <a:r>
              <a:rPr lang="en-US" altLang="zh-CN" sz="4000">
                <a:ea typeface="楷体_GB2312" charset="0"/>
              </a:rPr>
              <a:t>        </a:t>
            </a:r>
            <a:r>
              <a:rPr lang="zh-CN" altLang="en-US" sz="3200">
                <a:latin typeface="SimSun" charset="-122"/>
                <a:ea typeface="SimSun" charset="-122"/>
                <a:cs typeface="SimSun" charset="-122"/>
              </a:rPr>
              <a:t>因为插入排序是在一个</a:t>
            </a:r>
            <a:r>
              <a:rPr lang="zh-CN" altLang="en-US" sz="3200" b="1">
                <a:solidFill>
                  <a:srgbClr val="FF0000"/>
                </a:solidFill>
                <a:latin typeface="SimSun" charset="-122"/>
                <a:ea typeface="SimSun" charset="-122"/>
                <a:cs typeface="SimSun" charset="-122"/>
              </a:rPr>
              <a:t>有序表</a:t>
            </a:r>
            <a:r>
              <a:rPr lang="zh-CN" altLang="en-US" sz="3200">
                <a:latin typeface="SimSun" charset="-122"/>
                <a:ea typeface="SimSun" charset="-122"/>
                <a:cs typeface="SimSun" charset="-122"/>
              </a:rPr>
              <a:t>中进行</a:t>
            </a:r>
            <a:r>
              <a:rPr lang="zh-CN" altLang="en-US" sz="3200" b="1">
                <a:solidFill>
                  <a:schemeClr val="tx2"/>
                </a:solidFill>
                <a:latin typeface="SimSun" charset="-122"/>
                <a:ea typeface="SimSun" charset="-122"/>
                <a:cs typeface="SimSun" charset="-122"/>
              </a:rPr>
              <a:t>查找</a:t>
            </a:r>
            <a:r>
              <a:rPr lang="zh-CN" altLang="en-US" sz="3200">
                <a:latin typeface="SimSun" charset="-122"/>
                <a:ea typeface="SimSun" charset="-122"/>
                <a:cs typeface="SimSun" charset="-122"/>
              </a:rPr>
              <a:t>和</a:t>
            </a:r>
            <a:r>
              <a:rPr lang="zh-CN" altLang="en-US" sz="3200" b="1">
                <a:solidFill>
                  <a:schemeClr val="tx2"/>
                </a:solidFill>
                <a:latin typeface="SimSun" charset="-122"/>
                <a:ea typeface="SimSun" charset="-122"/>
                <a:cs typeface="SimSun" charset="-122"/>
              </a:rPr>
              <a:t>插入</a:t>
            </a:r>
            <a:r>
              <a:rPr lang="zh-CN" altLang="en-US" sz="3200">
                <a:latin typeface="SimSun" charset="-122"/>
                <a:ea typeface="SimSun" charset="-122"/>
                <a:cs typeface="SimSun" charset="-122"/>
              </a:rPr>
              <a:t>，则可以利用</a:t>
            </a:r>
            <a:r>
              <a:rPr lang="zh-CN" altLang="en-US" sz="3200" b="1">
                <a:solidFill>
                  <a:srgbClr val="FF0000"/>
                </a:solidFill>
                <a:latin typeface="SimSun" charset="-122"/>
                <a:ea typeface="SimSun" charset="-122"/>
                <a:cs typeface="SimSun" charset="-122"/>
              </a:rPr>
              <a:t>折半查找</a:t>
            </a:r>
            <a:r>
              <a:rPr lang="zh-CN" altLang="en-US" sz="3200">
                <a:latin typeface="SimSun" charset="-122"/>
                <a:ea typeface="SimSun" charset="-122"/>
                <a:cs typeface="SimSun" charset="-122"/>
              </a:rPr>
              <a:t>实现这个</a:t>
            </a:r>
            <a:r>
              <a:rPr lang="zh-CN" altLang="en-US" sz="3200" b="1">
                <a:solidFill>
                  <a:schemeClr val="tx2"/>
                </a:solidFill>
                <a:latin typeface="SimSun" charset="-122"/>
                <a:ea typeface="SimSun" charset="-122"/>
                <a:cs typeface="SimSun" charset="-122"/>
              </a:rPr>
              <a:t>查找</a:t>
            </a:r>
            <a:r>
              <a:rPr lang="zh-CN" altLang="en-US" sz="3200">
                <a:latin typeface="SimSun" charset="-122"/>
                <a:ea typeface="SimSun" charset="-122"/>
                <a:cs typeface="SimSun" charset="-122"/>
              </a:rPr>
              <a:t>操作，如此实现的插入排序为</a:t>
            </a:r>
            <a:r>
              <a:rPr lang="zh-CN" altLang="en-US" sz="3200" b="1">
                <a:solidFill>
                  <a:srgbClr val="FF0000"/>
                </a:solidFill>
                <a:latin typeface="SimSun" charset="-122"/>
                <a:ea typeface="SimSun" charset="-122"/>
                <a:cs typeface="SimSun" charset="-122"/>
              </a:rPr>
              <a:t>折半插入</a:t>
            </a:r>
            <a:r>
              <a:rPr lang="zh-CN" altLang="en-US" sz="3200">
                <a:latin typeface="SimSun" charset="-122"/>
                <a:ea typeface="SimSun" charset="-122"/>
                <a:cs typeface="SimSun" charset="-122"/>
              </a:rPr>
              <a:t>排序。</a:t>
            </a:r>
            <a:endParaRPr lang="zh-CN" altLang="en-US" sz="3600">
              <a:latin typeface="SimSun" charset="-122"/>
              <a:ea typeface="SimSun" charset="-122"/>
              <a:cs typeface="SimSun" charset="-122"/>
            </a:endParaRPr>
          </a:p>
        </p:txBody>
      </p:sp>
    </p:spTree>
    <p:extLst>
      <p:ext uri="{BB962C8B-B14F-4D97-AF65-F5344CB8AC3E}">
        <p14:creationId xmlns:p14="http://schemas.microsoft.com/office/powerpoint/2010/main" val="41600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up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折半插入排序</a:t>
            </a:r>
          </a:p>
        </p:txBody>
      </p:sp>
      <p:sp>
        <p:nvSpPr>
          <p:cNvPr id="5" name="Text Box 4"/>
          <p:cNvSpPr txBox="1">
            <a:spLocks noChangeArrowheads="1"/>
          </p:cNvSpPr>
          <p:nvPr/>
        </p:nvSpPr>
        <p:spPr bwMode="auto">
          <a:xfrm>
            <a:off x="1838416" y="975235"/>
            <a:ext cx="647484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400" b="1" dirty="0">
                <a:solidFill>
                  <a:schemeClr val="bg2"/>
                </a:solidFill>
                <a:latin typeface="Times New Roman" charset="0"/>
                <a:ea typeface="Times New Roman" charset="0"/>
                <a:cs typeface="Times New Roman" charset="0"/>
              </a:rPr>
              <a:t>void</a:t>
            </a:r>
            <a:r>
              <a:rPr lang="en-US" altLang="zh-CN" sz="2400" dirty="0">
                <a:solidFill>
                  <a:schemeClr val="bg2"/>
                </a:solidFill>
                <a:latin typeface="Times New Roman" charset="0"/>
                <a:ea typeface="Times New Roman" charset="0"/>
                <a:cs typeface="Times New Roman" charset="0"/>
              </a:rPr>
              <a:t> </a:t>
            </a:r>
            <a:r>
              <a:rPr lang="en-US" altLang="zh-CN" sz="2400" dirty="0" err="1">
                <a:solidFill>
                  <a:schemeClr val="bg2"/>
                </a:solidFill>
                <a:latin typeface="Times New Roman" charset="0"/>
                <a:ea typeface="Times New Roman" charset="0"/>
                <a:cs typeface="Times New Roman" charset="0"/>
              </a:rPr>
              <a:t>BiInsertionSort</a:t>
            </a:r>
            <a:r>
              <a:rPr lang="en-US" altLang="zh-CN" sz="2400" dirty="0">
                <a:solidFill>
                  <a:schemeClr val="bg2"/>
                </a:solidFill>
                <a:latin typeface="Times New Roman" charset="0"/>
                <a:ea typeface="Times New Roman" charset="0"/>
                <a:cs typeface="Times New Roman" charset="0"/>
              </a:rPr>
              <a:t> ( </a:t>
            </a:r>
            <a:r>
              <a:rPr lang="en-US" altLang="zh-CN" sz="2400" dirty="0" err="1">
                <a:solidFill>
                  <a:schemeClr val="bg2"/>
                </a:solidFill>
                <a:latin typeface="Times New Roman" charset="0"/>
                <a:ea typeface="Times New Roman" charset="0"/>
                <a:cs typeface="Times New Roman" charset="0"/>
              </a:rPr>
              <a:t>SqList</a:t>
            </a:r>
            <a:r>
              <a:rPr lang="en-US" altLang="zh-CN" sz="2400" dirty="0">
                <a:solidFill>
                  <a:schemeClr val="bg2"/>
                </a:solidFill>
                <a:latin typeface="Times New Roman" charset="0"/>
                <a:ea typeface="Times New Roman" charset="0"/>
                <a:cs typeface="Times New Roman" charset="0"/>
              </a:rPr>
              <a:t> &amp;L ) </a:t>
            </a:r>
            <a:r>
              <a:rPr lang="en-US" altLang="zh-CN" sz="2400" b="1" dirty="0">
                <a:solidFill>
                  <a:schemeClr val="bg2"/>
                </a:solidFill>
                <a:latin typeface="Times New Roman" charset="0"/>
                <a:ea typeface="Times New Roman" charset="0"/>
                <a:cs typeface="Times New Roman" charset="0"/>
              </a:rPr>
              <a:t>{</a:t>
            </a:r>
          </a:p>
          <a:p>
            <a:pPr>
              <a:lnSpc>
                <a:spcPct val="125000"/>
              </a:lnSpc>
            </a:pPr>
            <a:r>
              <a:rPr lang="en-US" altLang="zh-CN" sz="2400" dirty="0">
                <a:solidFill>
                  <a:schemeClr val="bg2"/>
                </a:solidFill>
                <a:latin typeface="Times New Roman" charset="0"/>
                <a:ea typeface="Times New Roman" charset="0"/>
                <a:cs typeface="Times New Roman" charset="0"/>
              </a:rPr>
              <a:t>  for(</a:t>
            </a:r>
            <a:r>
              <a:rPr lang="en-US" altLang="zh-CN" sz="2400" dirty="0" err="1">
                <a:solidFill>
                  <a:schemeClr val="bg2"/>
                </a:solidFill>
                <a:latin typeface="Times New Roman" charset="0"/>
                <a:ea typeface="Times New Roman" charset="0"/>
                <a:cs typeface="Times New Roman" charset="0"/>
              </a:rPr>
              <a:t>i</a:t>
            </a:r>
            <a:r>
              <a:rPr lang="en-US" altLang="zh-CN" sz="2400" dirty="0">
                <a:solidFill>
                  <a:schemeClr val="bg2"/>
                </a:solidFill>
                <a:latin typeface="Times New Roman" charset="0"/>
                <a:ea typeface="Times New Roman" charset="0"/>
                <a:cs typeface="Times New Roman" charset="0"/>
              </a:rPr>
              <a:t>=2;i</a:t>
            </a:r>
            <a:r>
              <a:rPr lang="en-US" altLang="zh-CN" sz="2400" dirty="0" smtClean="0">
                <a:solidFill>
                  <a:schemeClr val="bg2"/>
                </a:solidFill>
                <a:latin typeface="Times New Roman" charset="0"/>
                <a:ea typeface="Times New Roman" charset="0"/>
                <a:cs typeface="Times New Roman" charset="0"/>
              </a:rPr>
              <a:t>&lt;=</a:t>
            </a:r>
            <a:r>
              <a:rPr lang="en-US" altLang="zh-CN" sz="2400" dirty="0" err="1" smtClean="0">
                <a:solidFill>
                  <a:schemeClr val="bg2"/>
                </a:solidFill>
                <a:latin typeface="Times New Roman" charset="0"/>
                <a:ea typeface="Times New Roman" charset="0"/>
                <a:cs typeface="Times New Roman" charset="0"/>
              </a:rPr>
              <a:t>L.length</a:t>
            </a:r>
            <a:r>
              <a:rPr lang="en-US" altLang="zh-CN" sz="2400" dirty="0">
                <a:solidFill>
                  <a:schemeClr val="bg2"/>
                </a:solidFill>
                <a:latin typeface="Times New Roman" charset="0"/>
                <a:ea typeface="Times New Roman" charset="0"/>
                <a:cs typeface="Times New Roman" charset="0"/>
              </a:rPr>
              <a:t>;++</a:t>
            </a:r>
            <a:r>
              <a:rPr lang="en-US" altLang="zh-CN" sz="2400" dirty="0" err="1">
                <a:solidFill>
                  <a:schemeClr val="bg2"/>
                </a:solidFill>
                <a:latin typeface="Times New Roman" charset="0"/>
                <a:ea typeface="Times New Roman" charset="0"/>
                <a:cs typeface="Times New Roman" charset="0"/>
              </a:rPr>
              <a:t>i</a:t>
            </a:r>
            <a:r>
              <a:rPr lang="en-US" altLang="zh-CN" sz="2400" dirty="0">
                <a:solidFill>
                  <a:schemeClr val="bg2"/>
                </a:solidFill>
                <a:latin typeface="Times New Roman" charset="0"/>
                <a:ea typeface="Times New Roman" charset="0"/>
                <a:cs typeface="Times New Roman" charset="0"/>
              </a:rPr>
              <a:t>){</a:t>
            </a:r>
          </a:p>
          <a:p>
            <a:pPr>
              <a:lnSpc>
                <a:spcPct val="125000"/>
              </a:lnSpc>
            </a:pPr>
            <a:r>
              <a:rPr lang="en-US" altLang="zh-CN" sz="2400" b="1" dirty="0">
                <a:latin typeface="Times New Roman" charset="0"/>
                <a:ea typeface="Times New Roman" charset="0"/>
                <a:cs typeface="Times New Roman" charset="0"/>
              </a:rPr>
              <a:t>      if </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a:t>
            </a:r>
            <a:r>
              <a:rPr lang="en-US" altLang="zh-CN" sz="24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 &lt; </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[i-1]) </a:t>
            </a:r>
            <a:r>
              <a:rPr lang="en-US" altLang="zh-CN" sz="2400" b="1" dirty="0">
                <a:latin typeface="Times New Roman" charset="0"/>
                <a:ea typeface="Times New Roman" charset="0"/>
                <a:cs typeface="Times New Roman" charset="0"/>
              </a:rPr>
              <a:t>{</a:t>
            </a:r>
            <a:endParaRPr lang="en-US" altLang="zh-CN" sz="2400" dirty="0">
              <a:solidFill>
                <a:schemeClr val="bg2"/>
              </a:solidFill>
              <a:latin typeface="Times New Roman" charset="0"/>
              <a:ea typeface="Times New Roman" charset="0"/>
              <a:cs typeface="Times New Roman" charset="0"/>
            </a:endParaRPr>
          </a:p>
          <a:p>
            <a:r>
              <a:rPr lang="en-US" altLang="zh-CN" sz="2400" dirty="0">
                <a:solidFill>
                  <a:schemeClr val="bg2"/>
                </a:solidFill>
                <a:latin typeface="Times New Roman" charset="0"/>
                <a:ea typeface="Times New Roman" charset="0"/>
                <a:cs typeface="Times New Roman" charset="0"/>
              </a:rPr>
              <a:t>	</a:t>
            </a:r>
            <a:r>
              <a:rPr lang="en-US" altLang="zh-CN" sz="2400" dirty="0" err="1">
                <a:solidFill>
                  <a:schemeClr val="bg2"/>
                </a:solidFill>
                <a:latin typeface="Times New Roman" charset="0"/>
                <a:ea typeface="Times New Roman" charset="0"/>
                <a:cs typeface="Times New Roman" charset="0"/>
              </a:rPr>
              <a:t>L.r</a:t>
            </a:r>
            <a:r>
              <a:rPr lang="en-US" altLang="zh-CN" sz="2400" dirty="0">
                <a:solidFill>
                  <a:schemeClr val="bg2"/>
                </a:solidFill>
                <a:latin typeface="Times New Roman" charset="0"/>
                <a:ea typeface="Times New Roman" charset="0"/>
                <a:cs typeface="Times New Roman" charset="0"/>
              </a:rPr>
              <a:t>[0]=</a:t>
            </a:r>
            <a:r>
              <a:rPr lang="en-US" altLang="zh-CN" sz="2400" dirty="0" err="1">
                <a:solidFill>
                  <a:schemeClr val="bg2"/>
                </a:solidFill>
                <a:latin typeface="Times New Roman" charset="0"/>
                <a:ea typeface="Times New Roman" charset="0"/>
                <a:cs typeface="Times New Roman" charset="0"/>
              </a:rPr>
              <a:t>L.r</a:t>
            </a:r>
            <a:r>
              <a:rPr lang="en-US" altLang="zh-CN" sz="2400" dirty="0">
                <a:solidFill>
                  <a:schemeClr val="bg2"/>
                </a:solidFill>
                <a:latin typeface="Times New Roman" charset="0"/>
                <a:ea typeface="Times New Roman" charset="0"/>
                <a:cs typeface="Times New Roman" charset="0"/>
              </a:rPr>
              <a:t>[</a:t>
            </a:r>
            <a:r>
              <a:rPr lang="en-US" altLang="zh-CN" sz="2400" dirty="0" err="1">
                <a:solidFill>
                  <a:schemeClr val="bg2"/>
                </a:solidFill>
                <a:latin typeface="Times New Roman" charset="0"/>
                <a:ea typeface="Times New Roman" charset="0"/>
                <a:cs typeface="Times New Roman" charset="0"/>
              </a:rPr>
              <a:t>i</a:t>
            </a:r>
            <a:r>
              <a:rPr lang="en-US" altLang="zh-CN" sz="2400" dirty="0">
                <a:solidFill>
                  <a:schemeClr val="bg2"/>
                </a:solidFill>
                <a:latin typeface="Times New Roman" charset="0"/>
                <a:ea typeface="Times New Roman" charset="0"/>
                <a:cs typeface="Times New Roman" charset="0"/>
              </a:rPr>
              <a:t>];</a:t>
            </a:r>
          </a:p>
          <a:p>
            <a:r>
              <a:rPr lang="en-US" altLang="zh-CN" sz="2400" dirty="0">
                <a:solidFill>
                  <a:schemeClr val="bg2"/>
                </a:solidFill>
                <a:latin typeface="Times New Roman" charset="0"/>
                <a:ea typeface="Times New Roman" charset="0"/>
                <a:cs typeface="Times New Roman" charset="0"/>
              </a:rPr>
              <a:t>	low=1;high=i-1;</a:t>
            </a:r>
          </a:p>
          <a:p>
            <a:r>
              <a:rPr lang="en-US" altLang="zh-CN" sz="2400" dirty="0">
                <a:solidFill>
                  <a:schemeClr val="bg2"/>
                </a:solidFill>
                <a:latin typeface="Times New Roman" charset="0"/>
                <a:ea typeface="Times New Roman" charset="0"/>
                <a:cs typeface="Times New Roman" charset="0"/>
              </a:rPr>
              <a:t>	</a:t>
            </a:r>
            <a:r>
              <a:rPr lang="en-US" altLang="zh-CN" sz="2400" dirty="0">
                <a:solidFill>
                  <a:srgbClr val="FF0000"/>
                </a:solidFill>
                <a:latin typeface="Times New Roman" charset="0"/>
                <a:ea typeface="Times New Roman" charset="0"/>
                <a:cs typeface="Times New Roman" charset="0"/>
              </a:rPr>
              <a:t>while(low&lt;=high){</a:t>
            </a:r>
          </a:p>
          <a:p>
            <a:r>
              <a:rPr lang="en-US" altLang="zh-CN" sz="2400" dirty="0">
                <a:solidFill>
                  <a:srgbClr val="FF0000"/>
                </a:solidFill>
                <a:latin typeface="Times New Roman" charset="0"/>
                <a:ea typeface="Times New Roman" charset="0"/>
                <a:cs typeface="Times New Roman" charset="0"/>
              </a:rPr>
              <a:t>		m=(</a:t>
            </a:r>
            <a:r>
              <a:rPr lang="en-US" altLang="zh-CN" sz="2400" dirty="0" err="1">
                <a:solidFill>
                  <a:srgbClr val="FF0000"/>
                </a:solidFill>
                <a:latin typeface="Times New Roman" charset="0"/>
                <a:ea typeface="Times New Roman" charset="0"/>
                <a:cs typeface="Times New Roman" charset="0"/>
              </a:rPr>
              <a:t>low+high</a:t>
            </a:r>
            <a:r>
              <a:rPr lang="en-US" altLang="zh-CN" sz="2400" dirty="0">
                <a:solidFill>
                  <a:srgbClr val="FF0000"/>
                </a:solidFill>
                <a:latin typeface="Times New Roman" charset="0"/>
                <a:ea typeface="Times New Roman" charset="0"/>
                <a:cs typeface="Times New Roman" charset="0"/>
              </a:rPr>
              <a:t>)/2;</a:t>
            </a:r>
          </a:p>
          <a:p>
            <a:r>
              <a:rPr lang="en-US" altLang="zh-CN" sz="2400" dirty="0">
                <a:solidFill>
                  <a:srgbClr val="FF0000"/>
                </a:solidFill>
                <a:latin typeface="Times New Roman" charset="0"/>
                <a:ea typeface="Times New Roman" charset="0"/>
                <a:cs typeface="Times New Roman" charset="0"/>
              </a:rPr>
              <a:t>		if(</a:t>
            </a:r>
            <a:r>
              <a:rPr lang="en-US" altLang="zh-CN" sz="2400" dirty="0" err="1">
                <a:solidFill>
                  <a:srgbClr val="FF0000"/>
                </a:solidFill>
                <a:latin typeface="Times New Roman" charset="0"/>
                <a:ea typeface="Times New Roman" charset="0"/>
                <a:cs typeface="Times New Roman" charset="0"/>
              </a:rPr>
              <a:t>L.r</a:t>
            </a:r>
            <a:r>
              <a:rPr lang="en-US" altLang="zh-CN" sz="2400" dirty="0">
                <a:solidFill>
                  <a:srgbClr val="FF0000"/>
                </a:solidFill>
                <a:latin typeface="Times New Roman" charset="0"/>
                <a:ea typeface="Times New Roman" charset="0"/>
                <a:cs typeface="Times New Roman" charset="0"/>
              </a:rPr>
              <a:t>[0]&lt;</a:t>
            </a:r>
            <a:r>
              <a:rPr lang="en-US" altLang="zh-CN" sz="2400" dirty="0" err="1">
                <a:solidFill>
                  <a:srgbClr val="FF0000"/>
                </a:solidFill>
                <a:latin typeface="Times New Roman" charset="0"/>
                <a:ea typeface="Times New Roman" charset="0"/>
                <a:cs typeface="Times New Roman" charset="0"/>
              </a:rPr>
              <a:t>L.r</a:t>
            </a:r>
            <a:r>
              <a:rPr lang="en-US" altLang="zh-CN" sz="2400" dirty="0">
                <a:solidFill>
                  <a:srgbClr val="FF0000"/>
                </a:solidFill>
                <a:latin typeface="Times New Roman" charset="0"/>
                <a:ea typeface="Times New Roman" charset="0"/>
                <a:cs typeface="Times New Roman" charset="0"/>
              </a:rPr>
              <a:t>[m])   high=m-1;</a:t>
            </a:r>
          </a:p>
          <a:p>
            <a:r>
              <a:rPr lang="en-US" altLang="zh-CN" sz="2400" dirty="0">
                <a:solidFill>
                  <a:srgbClr val="FF0000"/>
                </a:solidFill>
                <a:latin typeface="Times New Roman" charset="0"/>
                <a:ea typeface="Times New Roman" charset="0"/>
                <a:cs typeface="Times New Roman" charset="0"/>
              </a:rPr>
              <a:t>		else  low=m+1;</a:t>
            </a:r>
          </a:p>
          <a:p>
            <a:r>
              <a:rPr lang="en-US" altLang="zh-CN" sz="2400" dirty="0">
                <a:solidFill>
                  <a:srgbClr val="FF0000"/>
                </a:solidFill>
                <a:latin typeface="Times New Roman" charset="0"/>
                <a:ea typeface="Times New Roman" charset="0"/>
                <a:cs typeface="Times New Roman" charset="0"/>
              </a:rPr>
              <a:t>	}//while</a:t>
            </a:r>
          </a:p>
          <a:p>
            <a:pPr>
              <a:lnSpc>
                <a:spcPct val="125000"/>
              </a:lnSpc>
            </a:pPr>
            <a:r>
              <a:rPr lang="en-US" altLang="zh-CN" sz="2400" dirty="0">
                <a:solidFill>
                  <a:schemeClr val="bg2"/>
                </a:solidFill>
                <a:latin typeface="Times New Roman" charset="0"/>
                <a:ea typeface="Times New Roman" charset="0"/>
                <a:cs typeface="Times New Roman" charset="0"/>
              </a:rPr>
              <a:t>	for(j=i-1;j&gt;=high+1;--j)    </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[j+1] = </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[j]; </a:t>
            </a:r>
          </a:p>
          <a:p>
            <a:pPr>
              <a:lnSpc>
                <a:spcPct val="125000"/>
              </a:lnSpc>
            </a:pP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[j+1] = </a:t>
            </a:r>
            <a:r>
              <a:rPr lang="en-US" altLang="zh-CN" sz="2400" dirty="0" err="1">
                <a:latin typeface="Times New Roman" charset="0"/>
                <a:ea typeface="Times New Roman" charset="0"/>
                <a:cs typeface="Times New Roman" charset="0"/>
              </a:rPr>
              <a:t>L.r</a:t>
            </a:r>
            <a:r>
              <a:rPr lang="en-US" altLang="zh-CN" sz="2400" dirty="0">
                <a:latin typeface="Times New Roman" charset="0"/>
                <a:ea typeface="Times New Roman" charset="0"/>
                <a:cs typeface="Times New Roman" charset="0"/>
              </a:rPr>
              <a:t>[0]; </a:t>
            </a:r>
            <a:endParaRPr lang="en-US" altLang="zh-CN" sz="2400" dirty="0">
              <a:solidFill>
                <a:schemeClr val="bg2"/>
              </a:solidFill>
              <a:latin typeface="Times New Roman" charset="0"/>
              <a:ea typeface="Times New Roman" charset="0"/>
              <a:cs typeface="Times New Roman" charset="0"/>
            </a:endParaRPr>
          </a:p>
          <a:p>
            <a:r>
              <a:rPr lang="en-US" altLang="zh-CN" sz="2400" b="1" dirty="0">
                <a:solidFill>
                  <a:schemeClr val="bg2"/>
                </a:solidFill>
                <a:latin typeface="Times New Roman" charset="0"/>
                <a:ea typeface="Times New Roman" charset="0"/>
                <a:cs typeface="Times New Roman" charset="0"/>
              </a:rPr>
              <a:t>        }//if</a:t>
            </a:r>
            <a:endParaRPr lang="en-US" altLang="zh-CN" sz="2400" dirty="0">
              <a:solidFill>
                <a:schemeClr val="bg2"/>
              </a:solidFill>
              <a:latin typeface="Times New Roman" charset="0"/>
              <a:ea typeface="Times New Roman" charset="0"/>
              <a:cs typeface="Times New Roman" charset="0"/>
            </a:endParaRPr>
          </a:p>
          <a:p>
            <a:pPr algn="l"/>
            <a:r>
              <a:rPr lang="en-US" altLang="zh-CN" sz="2400" dirty="0">
                <a:solidFill>
                  <a:schemeClr val="bg2"/>
                </a:solidFill>
                <a:latin typeface="Times New Roman" charset="0"/>
                <a:ea typeface="Times New Roman" charset="0"/>
                <a:cs typeface="Times New Roman" charset="0"/>
              </a:rPr>
              <a:t>    }//for</a:t>
            </a:r>
          </a:p>
          <a:p>
            <a:pPr algn="l"/>
            <a:r>
              <a:rPr lang="en-US" altLang="zh-CN" sz="2400" b="1" dirty="0">
                <a:solidFill>
                  <a:schemeClr val="bg2"/>
                </a:solidFill>
                <a:latin typeface="Times New Roman" charset="0"/>
                <a:ea typeface="Times New Roman" charset="0"/>
                <a:cs typeface="Times New Roman" charset="0"/>
              </a:rPr>
              <a:t>} </a:t>
            </a:r>
            <a:r>
              <a:rPr lang="en-US" altLang="zh-CN" sz="2400" dirty="0">
                <a:solidFill>
                  <a:schemeClr val="bg2"/>
                </a:solidFill>
                <a:latin typeface="Times New Roman" charset="0"/>
                <a:ea typeface="Times New Roman" charset="0"/>
                <a:cs typeface="Times New Roman" charset="0"/>
              </a:rPr>
              <a:t>// </a:t>
            </a:r>
            <a:r>
              <a:rPr lang="en-US" altLang="zh-CN" sz="2400" dirty="0" err="1" smtClean="0">
                <a:solidFill>
                  <a:schemeClr val="bg2"/>
                </a:solidFill>
                <a:latin typeface="Times New Roman" charset="0"/>
                <a:ea typeface="Times New Roman" charset="0"/>
                <a:cs typeface="Times New Roman" charset="0"/>
              </a:rPr>
              <a:t>BiInsertSort</a:t>
            </a:r>
            <a:endParaRPr lang="en-US" altLang="zh-CN" sz="2400" dirty="0">
              <a:solidFill>
                <a:schemeClr val="bg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5083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1026"/>
          <p:cNvSpPr txBox="1">
            <a:spLocks noChangeArrowheads="1"/>
          </p:cNvSpPr>
          <p:nvPr/>
        </p:nvSpPr>
        <p:spPr bwMode="auto">
          <a:xfrm>
            <a:off x="2885787" y="2202519"/>
            <a:ext cx="3444875" cy="650875"/>
          </a:xfrm>
          <a:prstGeom prst="rect">
            <a:avLst/>
          </a:prstGeom>
          <a:solidFill>
            <a:srgbClr val="FFFF99">
              <a:alpha val="50000"/>
            </a:srgbClr>
          </a:solidFill>
          <a:ln w="9525">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3600" b="1">
                <a:solidFill>
                  <a:srgbClr val="800000"/>
                </a:solidFill>
              </a:rPr>
              <a:t>14  36  49  52  80</a:t>
            </a:r>
            <a:endParaRPr lang="en-US" altLang="zh-CN" sz="3600"/>
          </a:p>
        </p:txBody>
      </p:sp>
      <p:sp>
        <p:nvSpPr>
          <p:cNvPr id="121859" name="Line 1027"/>
          <p:cNvSpPr>
            <a:spLocks noChangeShapeType="1"/>
          </p:cNvSpPr>
          <p:nvPr/>
        </p:nvSpPr>
        <p:spPr bwMode="auto">
          <a:xfrm>
            <a:off x="3489321" y="2232681"/>
            <a:ext cx="0" cy="617537"/>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0" name="Line 1028"/>
          <p:cNvSpPr>
            <a:spLocks noChangeShapeType="1"/>
          </p:cNvSpPr>
          <p:nvPr/>
        </p:nvSpPr>
        <p:spPr bwMode="auto">
          <a:xfrm>
            <a:off x="4175124" y="2199344"/>
            <a:ext cx="0" cy="650874"/>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1" name="Line 1029"/>
          <p:cNvSpPr>
            <a:spLocks noChangeShapeType="1"/>
          </p:cNvSpPr>
          <p:nvPr/>
        </p:nvSpPr>
        <p:spPr bwMode="auto">
          <a:xfrm>
            <a:off x="4773037" y="2212043"/>
            <a:ext cx="0" cy="617537"/>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2" name="Line 1030"/>
          <p:cNvSpPr>
            <a:spLocks noChangeShapeType="1"/>
          </p:cNvSpPr>
          <p:nvPr/>
        </p:nvSpPr>
        <p:spPr bwMode="auto">
          <a:xfrm>
            <a:off x="5397212" y="2199344"/>
            <a:ext cx="0" cy="63023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3" name="Text Box 1031"/>
          <p:cNvSpPr txBox="1">
            <a:spLocks noChangeArrowheads="1"/>
          </p:cNvSpPr>
          <p:nvPr/>
        </p:nvSpPr>
        <p:spPr bwMode="auto">
          <a:xfrm>
            <a:off x="6341775" y="2199344"/>
            <a:ext cx="3444875" cy="650875"/>
          </a:xfrm>
          <a:prstGeom prst="rect">
            <a:avLst/>
          </a:prstGeom>
          <a:solidFill>
            <a:srgbClr val="CCFFFF">
              <a:alpha val="50000"/>
            </a:srgbClr>
          </a:solidFill>
          <a:ln w="9525">
            <a:solidFill>
              <a:srgbClr val="0000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3600" b="1">
                <a:solidFill>
                  <a:srgbClr val="000099"/>
                </a:solidFill>
              </a:rPr>
              <a:t>58  </a:t>
            </a:r>
            <a:r>
              <a:rPr lang="en-US" altLang="zh-CN" sz="3600">
                <a:solidFill>
                  <a:srgbClr val="000099"/>
                </a:solidFill>
              </a:rPr>
              <a:t>61  23  97  75</a:t>
            </a:r>
            <a:endParaRPr lang="en-US" altLang="zh-CN" sz="3600"/>
          </a:p>
        </p:txBody>
      </p:sp>
      <p:sp>
        <p:nvSpPr>
          <p:cNvPr id="121864" name="Line 1032"/>
          <p:cNvSpPr>
            <a:spLocks noChangeShapeType="1"/>
          </p:cNvSpPr>
          <p:nvPr/>
        </p:nvSpPr>
        <p:spPr bwMode="auto">
          <a:xfrm>
            <a:off x="7029161" y="21437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5" name="Line 1033"/>
          <p:cNvSpPr>
            <a:spLocks noChangeShapeType="1"/>
          </p:cNvSpPr>
          <p:nvPr/>
        </p:nvSpPr>
        <p:spPr bwMode="auto">
          <a:xfrm>
            <a:off x="7714961" y="21437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6" name="Line 1034"/>
          <p:cNvSpPr>
            <a:spLocks noChangeShapeType="1"/>
          </p:cNvSpPr>
          <p:nvPr/>
        </p:nvSpPr>
        <p:spPr bwMode="auto">
          <a:xfrm>
            <a:off x="8400761" y="21437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7" name="Line 1035"/>
          <p:cNvSpPr>
            <a:spLocks noChangeShapeType="1"/>
          </p:cNvSpPr>
          <p:nvPr/>
        </p:nvSpPr>
        <p:spPr bwMode="auto">
          <a:xfrm>
            <a:off x="9086561" y="21437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8" name="Line 1036"/>
          <p:cNvSpPr>
            <a:spLocks noChangeShapeType="1"/>
          </p:cNvSpPr>
          <p:nvPr/>
        </p:nvSpPr>
        <p:spPr bwMode="auto">
          <a:xfrm>
            <a:off x="6648161" y="1762780"/>
            <a:ext cx="0" cy="381000"/>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69" name="Text Box 1037"/>
          <p:cNvSpPr txBox="1">
            <a:spLocks noChangeArrowheads="1"/>
          </p:cNvSpPr>
          <p:nvPr/>
        </p:nvSpPr>
        <p:spPr bwMode="auto">
          <a:xfrm>
            <a:off x="6632286" y="1600855"/>
            <a:ext cx="2503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0099"/>
                </a:solidFill>
              </a:rPr>
              <a:t>i</a:t>
            </a:r>
            <a:endParaRPr lang="en-US" altLang="zh-CN" sz="2800"/>
          </a:p>
        </p:txBody>
      </p:sp>
      <p:sp>
        <p:nvSpPr>
          <p:cNvPr id="121870" name="Line 1038"/>
          <p:cNvSpPr>
            <a:spLocks noChangeShapeType="1"/>
          </p:cNvSpPr>
          <p:nvPr/>
        </p:nvSpPr>
        <p:spPr bwMode="auto">
          <a:xfrm flipV="1">
            <a:off x="3219161" y="290578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71" name="Text Box 1039"/>
          <p:cNvSpPr txBox="1">
            <a:spLocks noChangeArrowheads="1"/>
          </p:cNvSpPr>
          <p:nvPr/>
        </p:nvSpPr>
        <p:spPr bwMode="auto">
          <a:xfrm>
            <a:off x="2453987" y="2993093"/>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FF6600"/>
                </a:solidFill>
              </a:rPr>
              <a:t>low</a:t>
            </a:r>
            <a:endParaRPr lang="en-US" altLang="zh-CN" sz="2800"/>
          </a:p>
        </p:txBody>
      </p:sp>
      <p:sp>
        <p:nvSpPr>
          <p:cNvPr id="121872" name="Line 1040"/>
          <p:cNvSpPr>
            <a:spLocks noChangeShapeType="1"/>
          </p:cNvSpPr>
          <p:nvPr/>
        </p:nvSpPr>
        <p:spPr bwMode="auto">
          <a:xfrm flipV="1">
            <a:off x="6190961" y="290578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73" name="Text Box 1041"/>
          <p:cNvSpPr txBox="1">
            <a:spLocks noChangeArrowheads="1"/>
          </p:cNvSpPr>
          <p:nvPr/>
        </p:nvSpPr>
        <p:spPr bwMode="auto">
          <a:xfrm>
            <a:off x="6229061" y="3058180"/>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6600"/>
                </a:solidFill>
              </a:rPr>
              <a:t>high</a:t>
            </a:r>
            <a:endParaRPr lang="en-US" altLang="zh-CN" sz="2800"/>
          </a:p>
        </p:txBody>
      </p:sp>
      <p:sp>
        <p:nvSpPr>
          <p:cNvPr id="121874" name="Line 1042"/>
          <p:cNvSpPr>
            <a:spLocks noChangeShapeType="1"/>
          </p:cNvSpPr>
          <p:nvPr/>
        </p:nvSpPr>
        <p:spPr bwMode="auto">
          <a:xfrm flipV="1">
            <a:off x="4606636" y="290578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75" name="Text Box 1043"/>
          <p:cNvSpPr txBox="1">
            <a:spLocks noChangeArrowheads="1"/>
          </p:cNvSpPr>
          <p:nvPr/>
        </p:nvSpPr>
        <p:spPr bwMode="auto">
          <a:xfrm>
            <a:off x="4358986" y="3301068"/>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chemeClr val="accent1"/>
                </a:solidFill>
              </a:rPr>
              <a:t>m</a:t>
            </a:r>
            <a:endParaRPr lang="en-US" altLang="zh-CN" sz="2800"/>
          </a:p>
        </p:txBody>
      </p:sp>
      <p:sp>
        <p:nvSpPr>
          <p:cNvPr id="121876" name="Line 1044"/>
          <p:cNvSpPr>
            <a:spLocks noChangeShapeType="1"/>
          </p:cNvSpPr>
          <p:nvPr/>
        </p:nvSpPr>
        <p:spPr bwMode="auto">
          <a:xfrm flipV="1">
            <a:off x="5140036" y="290578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21878" name="Rectangle 1046"/>
          <p:cNvSpPr>
            <a:spLocks noChangeArrowheads="1"/>
          </p:cNvSpPr>
          <p:nvPr/>
        </p:nvSpPr>
        <p:spPr bwMode="auto">
          <a:xfrm>
            <a:off x="2473036" y="2905780"/>
            <a:ext cx="914400" cy="609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79" name="Line 1047"/>
          <p:cNvSpPr>
            <a:spLocks noChangeShapeType="1"/>
          </p:cNvSpPr>
          <p:nvPr/>
        </p:nvSpPr>
        <p:spPr bwMode="auto">
          <a:xfrm flipV="1">
            <a:off x="5352761" y="298198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80" name="Text Box 1048"/>
          <p:cNvSpPr txBox="1">
            <a:spLocks noChangeArrowheads="1"/>
          </p:cNvSpPr>
          <p:nvPr/>
        </p:nvSpPr>
        <p:spPr bwMode="auto">
          <a:xfrm>
            <a:off x="5044786" y="3377268"/>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chemeClr val="accent1"/>
                </a:solidFill>
              </a:rPr>
              <a:t>m</a:t>
            </a:r>
            <a:endParaRPr lang="en-US" altLang="zh-CN" sz="2800"/>
          </a:p>
        </p:txBody>
      </p:sp>
      <p:sp useBgFill="1">
        <p:nvSpPr>
          <p:cNvPr id="121881" name="Rectangle 1049"/>
          <p:cNvSpPr>
            <a:spLocks noChangeArrowheads="1"/>
          </p:cNvSpPr>
          <p:nvPr/>
        </p:nvSpPr>
        <p:spPr bwMode="auto">
          <a:xfrm>
            <a:off x="4362161" y="2905780"/>
            <a:ext cx="3810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x-none" altLang="x-none"/>
          </a:p>
        </p:txBody>
      </p:sp>
      <p:sp>
        <p:nvSpPr>
          <p:cNvPr id="121882" name="Line 1050"/>
          <p:cNvSpPr>
            <a:spLocks noChangeShapeType="1"/>
          </p:cNvSpPr>
          <p:nvPr/>
        </p:nvSpPr>
        <p:spPr bwMode="auto">
          <a:xfrm flipV="1">
            <a:off x="6022686" y="290578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83" name="Text Box 1051"/>
          <p:cNvSpPr txBox="1">
            <a:spLocks noChangeArrowheads="1"/>
          </p:cNvSpPr>
          <p:nvPr/>
        </p:nvSpPr>
        <p:spPr bwMode="auto">
          <a:xfrm>
            <a:off x="5397212" y="3072468"/>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FF6600"/>
                </a:solidFill>
              </a:rPr>
              <a:t>low</a:t>
            </a:r>
            <a:endParaRPr lang="en-US" altLang="zh-CN" sz="2800"/>
          </a:p>
        </p:txBody>
      </p:sp>
      <p:sp>
        <p:nvSpPr>
          <p:cNvPr id="121886" name="Text Box 1054"/>
          <p:cNvSpPr txBox="1">
            <a:spLocks noChangeArrowheads="1"/>
          </p:cNvSpPr>
          <p:nvPr/>
        </p:nvSpPr>
        <p:spPr bwMode="auto">
          <a:xfrm>
            <a:off x="4438362" y="3072468"/>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FF6600"/>
                </a:solidFill>
              </a:rPr>
              <a:t>low</a:t>
            </a:r>
            <a:endParaRPr lang="en-US" altLang="zh-CN" sz="2800"/>
          </a:p>
        </p:txBody>
      </p:sp>
      <p:sp useBgFill="1">
        <p:nvSpPr>
          <p:cNvPr id="121887" name="Rectangle 1055"/>
          <p:cNvSpPr>
            <a:spLocks noChangeArrowheads="1"/>
          </p:cNvSpPr>
          <p:nvPr/>
        </p:nvSpPr>
        <p:spPr bwMode="auto">
          <a:xfrm>
            <a:off x="4438361" y="2905780"/>
            <a:ext cx="7620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88" name="Line 1056"/>
          <p:cNvSpPr>
            <a:spLocks noChangeShapeType="1"/>
          </p:cNvSpPr>
          <p:nvPr/>
        </p:nvSpPr>
        <p:spPr bwMode="auto">
          <a:xfrm flipV="1">
            <a:off x="6114761" y="3591580"/>
            <a:ext cx="0" cy="53340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89" name="Text Box 1057"/>
          <p:cNvSpPr txBox="1">
            <a:spLocks noChangeArrowheads="1"/>
          </p:cNvSpPr>
          <p:nvPr/>
        </p:nvSpPr>
        <p:spPr bwMode="auto">
          <a:xfrm>
            <a:off x="5806786" y="3986868"/>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chemeClr val="accent1"/>
                </a:solidFill>
              </a:rPr>
              <a:t>m</a:t>
            </a:r>
            <a:endParaRPr lang="en-US" altLang="zh-CN" sz="2800"/>
          </a:p>
        </p:txBody>
      </p:sp>
      <p:sp useBgFill="1">
        <p:nvSpPr>
          <p:cNvPr id="121890" name="Rectangle 1058"/>
          <p:cNvSpPr>
            <a:spLocks noChangeArrowheads="1"/>
          </p:cNvSpPr>
          <p:nvPr/>
        </p:nvSpPr>
        <p:spPr bwMode="auto">
          <a:xfrm>
            <a:off x="5047961" y="2905780"/>
            <a:ext cx="3810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1" name="Line 1059"/>
          <p:cNvSpPr>
            <a:spLocks noChangeShapeType="1"/>
          </p:cNvSpPr>
          <p:nvPr/>
        </p:nvSpPr>
        <p:spPr bwMode="auto">
          <a:xfrm flipV="1">
            <a:off x="5184486" y="290578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2" name="Text Box 1060"/>
          <p:cNvSpPr txBox="1">
            <a:spLocks noChangeArrowheads="1"/>
          </p:cNvSpPr>
          <p:nvPr/>
        </p:nvSpPr>
        <p:spPr bwMode="auto">
          <a:xfrm>
            <a:off x="4362161" y="3058180"/>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6600"/>
                </a:solidFill>
              </a:rPr>
              <a:t>high</a:t>
            </a:r>
            <a:endParaRPr lang="en-US" altLang="zh-CN" sz="2800"/>
          </a:p>
        </p:txBody>
      </p:sp>
      <p:sp useBgFill="1">
        <p:nvSpPr>
          <p:cNvPr id="121893" name="Rectangle 1061"/>
          <p:cNvSpPr>
            <a:spLocks noChangeArrowheads="1"/>
          </p:cNvSpPr>
          <p:nvPr/>
        </p:nvSpPr>
        <p:spPr bwMode="auto">
          <a:xfrm>
            <a:off x="6114761" y="2905780"/>
            <a:ext cx="9144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4" name="Text Box 1062"/>
          <p:cNvSpPr txBox="1">
            <a:spLocks noChangeArrowheads="1"/>
          </p:cNvSpPr>
          <p:nvPr/>
        </p:nvSpPr>
        <p:spPr bwMode="auto">
          <a:xfrm>
            <a:off x="2974687" y="4921906"/>
            <a:ext cx="4740275" cy="650875"/>
          </a:xfrm>
          <a:prstGeom prst="rect">
            <a:avLst/>
          </a:prstGeom>
          <a:solidFill>
            <a:srgbClr val="FFFF99">
              <a:alpha val="50000"/>
            </a:srgbClr>
          </a:solidFill>
          <a:ln w="9525">
            <a:solidFill>
              <a:srgbClr val="8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3600" b="1">
                <a:solidFill>
                  <a:srgbClr val="800000"/>
                </a:solidFill>
              </a:rPr>
              <a:t>14  36  49  52  58  61 </a:t>
            </a:r>
            <a:r>
              <a:rPr lang="zh-CN" altLang="en-US" sz="3600" b="1">
                <a:solidFill>
                  <a:srgbClr val="800000"/>
                </a:solidFill>
              </a:rPr>
              <a:t> </a:t>
            </a:r>
            <a:r>
              <a:rPr lang="en-US" altLang="zh-CN" sz="3600" b="1">
                <a:solidFill>
                  <a:srgbClr val="800000"/>
                </a:solidFill>
              </a:rPr>
              <a:t>80</a:t>
            </a:r>
            <a:endParaRPr lang="en-US" altLang="zh-CN" sz="3600"/>
          </a:p>
        </p:txBody>
      </p:sp>
      <p:sp>
        <p:nvSpPr>
          <p:cNvPr id="121895" name="Line 1063"/>
          <p:cNvSpPr>
            <a:spLocks noChangeShapeType="1"/>
          </p:cNvSpPr>
          <p:nvPr/>
        </p:nvSpPr>
        <p:spPr bwMode="auto">
          <a:xfrm>
            <a:off x="3600161" y="4931431"/>
            <a:ext cx="0" cy="631824"/>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6" name="Line 1064"/>
          <p:cNvSpPr>
            <a:spLocks noChangeShapeType="1"/>
          </p:cNvSpPr>
          <p:nvPr/>
        </p:nvSpPr>
        <p:spPr bwMode="auto">
          <a:xfrm>
            <a:off x="4285961" y="4963179"/>
            <a:ext cx="0" cy="600075"/>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7" name="Line 1065"/>
          <p:cNvSpPr>
            <a:spLocks noChangeShapeType="1"/>
          </p:cNvSpPr>
          <p:nvPr/>
        </p:nvSpPr>
        <p:spPr bwMode="auto">
          <a:xfrm>
            <a:off x="4895561" y="4972704"/>
            <a:ext cx="0" cy="60007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8" name="Line 1066"/>
          <p:cNvSpPr>
            <a:spLocks noChangeShapeType="1"/>
          </p:cNvSpPr>
          <p:nvPr/>
        </p:nvSpPr>
        <p:spPr bwMode="auto">
          <a:xfrm>
            <a:off x="5505161" y="4972704"/>
            <a:ext cx="0" cy="60007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899" name="Line 1067"/>
          <p:cNvSpPr>
            <a:spLocks noChangeShapeType="1"/>
          </p:cNvSpPr>
          <p:nvPr/>
        </p:nvSpPr>
        <p:spPr bwMode="auto">
          <a:xfrm>
            <a:off x="6126595" y="4963179"/>
            <a:ext cx="0" cy="641349"/>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0" name="Line 1068"/>
          <p:cNvSpPr>
            <a:spLocks noChangeShapeType="1"/>
          </p:cNvSpPr>
          <p:nvPr/>
        </p:nvSpPr>
        <p:spPr bwMode="auto">
          <a:xfrm>
            <a:off x="6779779" y="5004452"/>
            <a:ext cx="0" cy="60007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1" name="Text Box 1069"/>
          <p:cNvSpPr txBox="1">
            <a:spLocks noChangeArrowheads="1"/>
          </p:cNvSpPr>
          <p:nvPr/>
        </p:nvSpPr>
        <p:spPr bwMode="auto">
          <a:xfrm>
            <a:off x="7714962" y="4921906"/>
            <a:ext cx="2225675" cy="650875"/>
          </a:xfrm>
          <a:prstGeom prst="rect">
            <a:avLst/>
          </a:prstGeom>
          <a:solidFill>
            <a:srgbClr val="CCFFFF">
              <a:alpha val="50000"/>
            </a:srgbClr>
          </a:solidFill>
          <a:ln w="9525">
            <a:solidFill>
              <a:srgbClr val="0000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3600">
                <a:solidFill>
                  <a:srgbClr val="000099"/>
                </a:solidFill>
              </a:rPr>
              <a:t> 23  97  75</a:t>
            </a:r>
            <a:endParaRPr lang="en-US" altLang="zh-CN" sz="3600"/>
          </a:p>
        </p:txBody>
      </p:sp>
      <p:sp>
        <p:nvSpPr>
          <p:cNvPr id="121902" name="Line 1070"/>
          <p:cNvSpPr>
            <a:spLocks noChangeShapeType="1"/>
          </p:cNvSpPr>
          <p:nvPr/>
        </p:nvSpPr>
        <p:spPr bwMode="auto">
          <a:xfrm>
            <a:off x="8476961" y="48869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3" name="Line 1071"/>
          <p:cNvSpPr>
            <a:spLocks noChangeShapeType="1"/>
          </p:cNvSpPr>
          <p:nvPr/>
        </p:nvSpPr>
        <p:spPr bwMode="auto">
          <a:xfrm>
            <a:off x="9162761" y="4886980"/>
            <a:ext cx="0" cy="68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4" name="Line 1072"/>
          <p:cNvSpPr>
            <a:spLocks noChangeShapeType="1"/>
          </p:cNvSpPr>
          <p:nvPr/>
        </p:nvSpPr>
        <p:spPr bwMode="auto">
          <a:xfrm>
            <a:off x="8019761" y="4429780"/>
            <a:ext cx="0" cy="457200"/>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5" name="Text Box 1073"/>
          <p:cNvSpPr txBox="1">
            <a:spLocks noChangeArrowheads="1"/>
          </p:cNvSpPr>
          <p:nvPr/>
        </p:nvSpPr>
        <p:spPr bwMode="auto">
          <a:xfrm>
            <a:off x="8003886" y="4191655"/>
            <a:ext cx="2503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0099"/>
                </a:solidFill>
              </a:rPr>
              <a:t>i</a:t>
            </a:r>
            <a:endParaRPr lang="en-US" altLang="zh-CN" sz="2800"/>
          </a:p>
        </p:txBody>
      </p:sp>
      <p:sp>
        <p:nvSpPr>
          <p:cNvPr id="121906" name="Line 1074"/>
          <p:cNvSpPr>
            <a:spLocks noChangeShapeType="1"/>
          </p:cNvSpPr>
          <p:nvPr/>
        </p:nvSpPr>
        <p:spPr bwMode="auto">
          <a:xfrm flipV="1">
            <a:off x="3082636" y="5634693"/>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7" name="Text Box 1075"/>
          <p:cNvSpPr txBox="1">
            <a:spLocks noChangeArrowheads="1"/>
          </p:cNvSpPr>
          <p:nvPr/>
        </p:nvSpPr>
        <p:spPr bwMode="auto">
          <a:xfrm>
            <a:off x="2441287" y="5801380"/>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FF6600"/>
                </a:solidFill>
              </a:rPr>
              <a:t>low</a:t>
            </a:r>
            <a:endParaRPr lang="en-US" altLang="zh-CN" sz="2800"/>
          </a:p>
        </p:txBody>
      </p:sp>
      <p:sp>
        <p:nvSpPr>
          <p:cNvPr id="121908" name="Line 1076"/>
          <p:cNvSpPr>
            <a:spLocks noChangeShapeType="1"/>
          </p:cNvSpPr>
          <p:nvPr/>
        </p:nvSpPr>
        <p:spPr bwMode="auto">
          <a:xfrm flipV="1">
            <a:off x="7241886" y="564898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09" name="Text Box 1077"/>
          <p:cNvSpPr txBox="1">
            <a:spLocks noChangeArrowheads="1"/>
          </p:cNvSpPr>
          <p:nvPr/>
        </p:nvSpPr>
        <p:spPr bwMode="auto">
          <a:xfrm>
            <a:off x="7279986" y="5801380"/>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6600"/>
                </a:solidFill>
              </a:rPr>
              <a:t>high</a:t>
            </a:r>
            <a:endParaRPr lang="en-US" altLang="zh-CN" sz="2800"/>
          </a:p>
        </p:txBody>
      </p:sp>
      <p:sp>
        <p:nvSpPr>
          <p:cNvPr id="121910" name="Line 1078"/>
          <p:cNvSpPr>
            <a:spLocks noChangeShapeType="1"/>
          </p:cNvSpPr>
          <p:nvPr/>
        </p:nvSpPr>
        <p:spPr bwMode="auto">
          <a:xfrm flipV="1">
            <a:off x="5352761" y="580138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11" name="Text Box 1079"/>
          <p:cNvSpPr txBox="1">
            <a:spLocks noChangeArrowheads="1"/>
          </p:cNvSpPr>
          <p:nvPr/>
        </p:nvSpPr>
        <p:spPr bwMode="auto">
          <a:xfrm>
            <a:off x="5124161" y="6258580"/>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3366"/>
                </a:solidFill>
              </a:rPr>
              <a:t>m</a:t>
            </a:r>
            <a:endParaRPr lang="en-US" altLang="zh-CN" sz="2800"/>
          </a:p>
        </p:txBody>
      </p:sp>
      <p:sp>
        <p:nvSpPr>
          <p:cNvPr id="121912" name="Line 1080"/>
          <p:cNvSpPr>
            <a:spLocks noChangeShapeType="1"/>
          </p:cNvSpPr>
          <p:nvPr/>
        </p:nvSpPr>
        <p:spPr bwMode="auto">
          <a:xfrm flipV="1">
            <a:off x="4498686" y="564898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13" name="Text Box 1081"/>
          <p:cNvSpPr txBox="1">
            <a:spLocks noChangeArrowheads="1"/>
          </p:cNvSpPr>
          <p:nvPr/>
        </p:nvSpPr>
        <p:spPr bwMode="auto">
          <a:xfrm>
            <a:off x="4438361" y="5801380"/>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6600"/>
                </a:solidFill>
              </a:rPr>
              <a:t>high</a:t>
            </a:r>
            <a:endParaRPr lang="en-US" altLang="zh-CN" sz="2800"/>
          </a:p>
        </p:txBody>
      </p:sp>
      <p:sp useBgFill="1">
        <p:nvSpPr>
          <p:cNvPr id="121914" name="Rectangle 1082"/>
          <p:cNvSpPr>
            <a:spLocks noChangeArrowheads="1"/>
          </p:cNvSpPr>
          <p:nvPr/>
        </p:nvSpPr>
        <p:spPr bwMode="auto">
          <a:xfrm>
            <a:off x="7105361" y="5648980"/>
            <a:ext cx="9906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15" name="Line 1083"/>
          <p:cNvSpPr>
            <a:spLocks noChangeShapeType="1"/>
          </p:cNvSpPr>
          <p:nvPr/>
        </p:nvSpPr>
        <p:spPr bwMode="auto">
          <a:xfrm flipV="1">
            <a:off x="4057361" y="587758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16" name="Text Box 1084"/>
          <p:cNvSpPr txBox="1">
            <a:spLocks noChangeArrowheads="1"/>
          </p:cNvSpPr>
          <p:nvPr/>
        </p:nvSpPr>
        <p:spPr bwMode="auto">
          <a:xfrm>
            <a:off x="3901786" y="6334780"/>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3366"/>
                </a:solidFill>
              </a:rPr>
              <a:t>m</a:t>
            </a:r>
            <a:endParaRPr lang="en-US" altLang="zh-CN" sz="2800"/>
          </a:p>
        </p:txBody>
      </p:sp>
      <p:sp>
        <p:nvSpPr>
          <p:cNvPr id="121917" name="Line 1085"/>
          <p:cNvSpPr>
            <a:spLocks noChangeShapeType="1"/>
          </p:cNvSpPr>
          <p:nvPr/>
        </p:nvSpPr>
        <p:spPr bwMode="auto">
          <a:xfrm flipV="1">
            <a:off x="3279486" y="5648980"/>
            <a:ext cx="0" cy="5334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18" name="Text Box 1086"/>
          <p:cNvSpPr txBox="1">
            <a:spLocks noChangeArrowheads="1"/>
          </p:cNvSpPr>
          <p:nvPr/>
        </p:nvSpPr>
        <p:spPr bwMode="auto">
          <a:xfrm>
            <a:off x="3219161" y="5801380"/>
            <a:ext cx="740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6600"/>
                </a:solidFill>
              </a:rPr>
              <a:t>high</a:t>
            </a:r>
            <a:endParaRPr lang="en-US" altLang="zh-CN" sz="2800"/>
          </a:p>
        </p:txBody>
      </p:sp>
      <p:sp useBgFill="1">
        <p:nvSpPr>
          <p:cNvPr id="121919" name="Rectangle 1087"/>
          <p:cNvSpPr>
            <a:spLocks noChangeArrowheads="1"/>
          </p:cNvSpPr>
          <p:nvPr/>
        </p:nvSpPr>
        <p:spPr bwMode="auto">
          <a:xfrm>
            <a:off x="5200361" y="5725180"/>
            <a:ext cx="304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21920" name="Rectangle 1088"/>
          <p:cNvSpPr>
            <a:spLocks noChangeArrowheads="1"/>
          </p:cNvSpPr>
          <p:nvPr/>
        </p:nvSpPr>
        <p:spPr bwMode="auto">
          <a:xfrm>
            <a:off x="4362161" y="5648980"/>
            <a:ext cx="9144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21" name="Line 1089"/>
          <p:cNvSpPr>
            <a:spLocks noChangeShapeType="1"/>
          </p:cNvSpPr>
          <p:nvPr/>
        </p:nvSpPr>
        <p:spPr bwMode="auto">
          <a:xfrm flipV="1">
            <a:off x="3222336" y="5877580"/>
            <a:ext cx="0" cy="609600"/>
          </a:xfrm>
          <a:prstGeom prst="line">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22" name="Text Box 1090"/>
          <p:cNvSpPr txBox="1">
            <a:spLocks noChangeArrowheads="1"/>
          </p:cNvSpPr>
          <p:nvPr/>
        </p:nvSpPr>
        <p:spPr bwMode="auto">
          <a:xfrm>
            <a:off x="2990561" y="6334780"/>
            <a:ext cx="42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003366"/>
                </a:solidFill>
              </a:rPr>
              <a:t>m</a:t>
            </a:r>
            <a:endParaRPr lang="en-US" altLang="zh-CN" sz="2800"/>
          </a:p>
        </p:txBody>
      </p:sp>
      <p:sp useBgFill="1">
        <p:nvSpPr>
          <p:cNvPr id="121923" name="Rectangle 1091"/>
          <p:cNvSpPr>
            <a:spLocks noChangeArrowheads="1"/>
          </p:cNvSpPr>
          <p:nvPr/>
        </p:nvSpPr>
        <p:spPr bwMode="auto">
          <a:xfrm>
            <a:off x="3981161" y="5877580"/>
            <a:ext cx="3048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24" name="Line 1092"/>
          <p:cNvSpPr>
            <a:spLocks noChangeShapeType="1"/>
          </p:cNvSpPr>
          <p:nvPr/>
        </p:nvSpPr>
        <p:spPr bwMode="auto">
          <a:xfrm flipV="1">
            <a:off x="4041486" y="5648980"/>
            <a:ext cx="0" cy="5334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25" name="Text Box 1093"/>
          <p:cNvSpPr txBox="1">
            <a:spLocks noChangeArrowheads="1"/>
          </p:cNvSpPr>
          <p:nvPr/>
        </p:nvSpPr>
        <p:spPr bwMode="auto">
          <a:xfrm>
            <a:off x="4025612" y="5815668"/>
            <a:ext cx="6270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rgbClr val="FF6600"/>
                </a:solidFill>
              </a:rPr>
              <a:t>low</a:t>
            </a:r>
            <a:endParaRPr lang="en-US" altLang="zh-CN" sz="2800"/>
          </a:p>
        </p:txBody>
      </p:sp>
      <p:sp useBgFill="1">
        <p:nvSpPr>
          <p:cNvPr id="121926" name="Rectangle 1094"/>
          <p:cNvSpPr>
            <a:spLocks noChangeArrowheads="1"/>
          </p:cNvSpPr>
          <p:nvPr/>
        </p:nvSpPr>
        <p:spPr bwMode="auto">
          <a:xfrm>
            <a:off x="2473036" y="5648980"/>
            <a:ext cx="6858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27" name="Text Box 1095"/>
          <p:cNvSpPr txBox="1">
            <a:spLocks noChangeArrowheads="1"/>
          </p:cNvSpPr>
          <p:nvPr/>
        </p:nvSpPr>
        <p:spPr bwMode="auto">
          <a:xfrm>
            <a:off x="1695161" y="1273830"/>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600">
                <a:latin typeface="SimSun" charset="-122"/>
                <a:ea typeface="SimSun" charset="-122"/>
                <a:cs typeface="SimSun" charset="-122"/>
              </a:rPr>
              <a:t>例如</a:t>
            </a:r>
            <a:r>
              <a:rPr lang="en-US" altLang="zh-CN" sz="3600">
                <a:latin typeface="SimSun" charset="-122"/>
                <a:ea typeface="SimSun" charset="-122"/>
                <a:cs typeface="SimSun" charset="-122"/>
              </a:rPr>
              <a:t>:</a:t>
            </a:r>
          </a:p>
        </p:txBody>
      </p:sp>
      <p:sp>
        <p:nvSpPr>
          <p:cNvPr id="121928" name="Text Box 1096"/>
          <p:cNvSpPr txBox="1">
            <a:spLocks noChangeArrowheads="1"/>
          </p:cNvSpPr>
          <p:nvPr/>
        </p:nvSpPr>
        <p:spPr bwMode="auto">
          <a:xfrm>
            <a:off x="1711036" y="409323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600">
                <a:ea typeface="楷体_GB2312" charset="0"/>
              </a:rPr>
              <a:t>再如</a:t>
            </a:r>
            <a:r>
              <a:rPr lang="en-US" altLang="zh-CN" sz="3600">
                <a:ea typeface="楷体_GB2312" charset="0"/>
              </a:rPr>
              <a:t>:</a:t>
            </a:r>
          </a:p>
        </p:txBody>
      </p:sp>
      <p:sp>
        <p:nvSpPr>
          <p:cNvPr id="121930" name="Line 1098"/>
          <p:cNvSpPr>
            <a:spLocks noChangeShapeType="1"/>
          </p:cNvSpPr>
          <p:nvPr/>
        </p:nvSpPr>
        <p:spPr bwMode="auto">
          <a:xfrm>
            <a:off x="5962361" y="1305580"/>
            <a:ext cx="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31" name="Text Box 1099"/>
          <p:cNvSpPr txBox="1">
            <a:spLocks noChangeArrowheads="1"/>
          </p:cNvSpPr>
          <p:nvPr/>
        </p:nvSpPr>
        <p:spPr bwMode="auto">
          <a:xfrm>
            <a:off x="4971761" y="1145243"/>
            <a:ext cx="996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200">
                <a:solidFill>
                  <a:srgbClr val="FF0000"/>
                </a:solidFill>
                <a:latin typeface="SimSun" charset="-122"/>
                <a:ea typeface="SimSun" charset="-122"/>
                <a:cs typeface="SimSun" charset="-122"/>
              </a:rPr>
              <a:t>插入</a:t>
            </a:r>
          </a:p>
          <a:p>
            <a:pPr algn="l"/>
            <a:r>
              <a:rPr lang="zh-CN" altLang="en-US" sz="3200">
                <a:solidFill>
                  <a:srgbClr val="FF0000"/>
                </a:solidFill>
                <a:latin typeface="SimSun" charset="-122"/>
                <a:ea typeface="SimSun" charset="-122"/>
                <a:cs typeface="SimSun" charset="-122"/>
              </a:rPr>
              <a:t>位置</a:t>
            </a:r>
          </a:p>
        </p:txBody>
      </p:sp>
      <p:sp>
        <p:nvSpPr>
          <p:cNvPr id="121932" name="Line 1100"/>
          <p:cNvSpPr>
            <a:spLocks noChangeShapeType="1"/>
          </p:cNvSpPr>
          <p:nvPr/>
        </p:nvSpPr>
        <p:spPr bwMode="auto">
          <a:xfrm>
            <a:off x="3904961" y="4056718"/>
            <a:ext cx="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933" name="Text Box 1101"/>
          <p:cNvSpPr txBox="1">
            <a:spLocks noChangeArrowheads="1"/>
          </p:cNvSpPr>
          <p:nvPr/>
        </p:nvSpPr>
        <p:spPr bwMode="auto">
          <a:xfrm>
            <a:off x="3898611" y="3896380"/>
            <a:ext cx="996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200">
                <a:solidFill>
                  <a:srgbClr val="FF0000"/>
                </a:solidFill>
                <a:latin typeface="SimSun" charset="-122"/>
                <a:ea typeface="SimSun" charset="-122"/>
                <a:cs typeface="SimSun" charset="-122"/>
              </a:rPr>
              <a:t>插入</a:t>
            </a:r>
          </a:p>
          <a:p>
            <a:pPr algn="l"/>
            <a:r>
              <a:rPr lang="zh-CN" altLang="en-US" sz="3200">
                <a:solidFill>
                  <a:srgbClr val="FF0000"/>
                </a:solidFill>
                <a:latin typeface="SimSun" charset="-122"/>
                <a:ea typeface="SimSun" charset="-122"/>
                <a:cs typeface="SimSun" charset="-122"/>
              </a:rPr>
              <a:t>位置</a:t>
            </a:r>
          </a:p>
        </p:txBody>
      </p:sp>
      <p:sp>
        <p:nvSpPr>
          <p:cNvPr id="121934" name="Text Box 1102"/>
          <p:cNvSpPr txBox="1">
            <a:spLocks noChangeArrowheads="1"/>
          </p:cNvSpPr>
          <p:nvPr/>
        </p:nvSpPr>
        <p:spPr bwMode="auto">
          <a:xfrm>
            <a:off x="2022187" y="2273956"/>
            <a:ext cx="6270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600" err="1"/>
              <a:t>L.r</a:t>
            </a:r>
            <a:endParaRPr lang="en-US" altLang="zh-CN" sz="3600"/>
          </a:p>
        </p:txBody>
      </p:sp>
      <p:sp>
        <p:nvSpPr>
          <p:cNvPr id="121935" name="Text Box 1103"/>
          <p:cNvSpPr txBox="1">
            <a:spLocks noChangeArrowheads="1"/>
          </p:cNvSpPr>
          <p:nvPr/>
        </p:nvSpPr>
        <p:spPr bwMode="auto">
          <a:xfrm>
            <a:off x="2092037" y="4931431"/>
            <a:ext cx="6270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600" err="1"/>
              <a:t>L.r</a:t>
            </a:r>
            <a:endParaRPr lang="en-US" altLang="zh-CN" sz="3600"/>
          </a:p>
        </p:txBody>
      </p:sp>
      <p:sp>
        <p:nvSpPr>
          <p:cNvPr id="76"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折半插入排序</a:t>
            </a:r>
          </a:p>
        </p:txBody>
      </p:sp>
    </p:spTree>
    <p:extLst>
      <p:ext uri="{BB962C8B-B14F-4D97-AF65-F5344CB8AC3E}">
        <p14:creationId xmlns:p14="http://schemas.microsoft.com/office/powerpoint/2010/main" val="59627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1927"/>
                                        </p:tgtEl>
                                        <p:attrNameLst>
                                          <p:attrName>style.visibility</p:attrName>
                                        </p:attrNameLst>
                                      </p:cBhvr>
                                      <p:to>
                                        <p:strVal val="visible"/>
                                      </p:to>
                                    </p:set>
                                    <p:anim calcmode="lin" valueType="num">
                                      <p:cBhvr additive="base">
                                        <p:cTn id="7" dur="500" fill="hold"/>
                                        <p:tgtEl>
                                          <p:spTgt spid="121927"/>
                                        </p:tgtEl>
                                        <p:attrNameLst>
                                          <p:attrName>ppt_x</p:attrName>
                                        </p:attrNameLst>
                                      </p:cBhvr>
                                      <p:tavLst>
                                        <p:tav tm="0">
                                          <p:val>
                                            <p:strVal val="0-#ppt_w/2"/>
                                          </p:val>
                                        </p:tav>
                                        <p:tav tm="100000">
                                          <p:val>
                                            <p:strVal val="#ppt_x"/>
                                          </p:val>
                                        </p:tav>
                                      </p:tavLst>
                                    </p:anim>
                                    <p:anim calcmode="lin" valueType="num">
                                      <p:cBhvr additive="base">
                                        <p:cTn id="8" dur="500" fill="hold"/>
                                        <p:tgtEl>
                                          <p:spTgt spid="1219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934"/>
                                        </p:tgtEl>
                                        <p:attrNameLst>
                                          <p:attrName>style.visibility</p:attrName>
                                        </p:attrNameLst>
                                      </p:cBhvr>
                                      <p:to>
                                        <p:strVal val="visible"/>
                                      </p:to>
                                    </p:set>
                                    <p:anim calcmode="lin" valueType="num">
                                      <p:cBhvr additive="base">
                                        <p:cTn id="13" dur="500" fill="hold"/>
                                        <p:tgtEl>
                                          <p:spTgt spid="121934"/>
                                        </p:tgtEl>
                                        <p:attrNameLst>
                                          <p:attrName>ppt_x</p:attrName>
                                        </p:attrNameLst>
                                      </p:cBhvr>
                                      <p:tavLst>
                                        <p:tav tm="0">
                                          <p:val>
                                            <p:strVal val="0-#ppt_w/2"/>
                                          </p:val>
                                        </p:tav>
                                        <p:tav tm="100000">
                                          <p:val>
                                            <p:strVal val="#ppt_x"/>
                                          </p:val>
                                        </p:tav>
                                      </p:tavLst>
                                    </p:anim>
                                    <p:anim calcmode="lin" valueType="num">
                                      <p:cBhvr additive="base">
                                        <p:cTn id="14" dur="500" fill="hold"/>
                                        <p:tgtEl>
                                          <p:spTgt spid="12193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1858"/>
                                        </p:tgtEl>
                                        <p:attrNameLst>
                                          <p:attrName>style.visibility</p:attrName>
                                        </p:attrNameLst>
                                      </p:cBhvr>
                                      <p:to>
                                        <p:strVal val="visible"/>
                                      </p:to>
                                    </p:set>
                                    <p:animEffect transition="in" filter="wipe(left)">
                                      <p:cBhvr>
                                        <p:cTn id="18" dur="500"/>
                                        <p:tgtEl>
                                          <p:spTgt spid="121858"/>
                                        </p:tgtEl>
                                      </p:cBhvr>
                                    </p:animEffect>
                                  </p:childTnLst>
                                </p:cTn>
                              </p:par>
                            </p:childTnLst>
                          </p:cTn>
                        </p:par>
                        <p:par>
                          <p:cTn id="19" fill="hold" nodeType="afterGroup">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21863"/>
                                        </p:tgtEl>
                                        <p:attrNameLst>
                                          <p:attrName>style.visibility</p:attrName>
                                        </p:attrNameLst>
                                      </p:cBhvr>
                                      <p:to>
                                        <p:strVal val="visible"/>
                                      </p:to>
                                    </p:set>
                                    <p:animEffect transition="in" filter="wipe(left)">
                                      <p:cBhvr>
                                        <p:cTn id="22" dur="500"/>
                                        <p:tgtEl>
                                          <p:spTgt spid="121863"/>
                                        </p:tgtEl>
                                      </p:cBhvr>
                                    </p:animEffect>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1218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121860"/>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12186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12186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121864"/>
                                        </p:tgtEl>
                                        <p:attrNameLst>
                                          <p:attrName>style.visibility</p:attrName>
                                        </p:attrNameLst>
                                      </p:cBhvr>
                                      <p:to>
                                        <p:strVal val="visible"/>
                                      </p:to>
                                    </p:set>
                                  </p:childTnLst>
                                </p:cTn>
                              </p:par>
                            </p:childTnLst>
                          </p:cTn>
                        </p:par>
                        <p:par>
                          <p:cTn id="38" fill="hold" nodeType="afterGroup">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121865"/>
                                        </p:tgtEl>
                                        <p:attrNameLst>
                                          <p:attrName>style.visibility</p:attrName>
                                        </p:attrNameLst>
                                      </p:cBhvr>
                                      <p:to>
                                        <p:strVal val="visible"/>
                                      </p:to>
                                    </p:set>
                                  </p:childTnLst>
                                </p:cTn>
                              </p:par>
                            </p:childTnLst>
                          </p:cTn>
                        </p:par>
                        <p:par>
                          <p:cTn id="41" fill="hold" nodeType="afterGroup">
                            <p:stCondLst>
                              <p:cond delay="4500"/>
                            </p:stCondLst>
                            <p:childTnLst>
                              <p:par>
                                <p:cTn id="42" presetID="1" presetClass="entr" presetSubtype="0" fill="hold" grpId="0" nodeType="afterEffect">
                                  <p:stCondLst>
                                    <p:cond delay="0"/>
                                  </p:stCondLst>
                                  <p:childTnLst>
                                    <p:set>
                                      <p:cBhvr>
                                        <p:cTn id="43" dur="1" fill="hold">
                                          <p:stCondLst>
                                            <p:cond delay="499"/>
                                          </p:stCondLst>
                                        </p:cTn>
                                        <p:tgtEl>
                                          <p:spTgt spid="121866"/>
                                        </p:tgtEl>
                                        <p:attrNameLst>
                                          <p:attrName>style.visibility</p:attrName>
                                        </p:attrNameLst>
                                      </p:cBhvr>
                                      <p:to>
                                        <p:strVal val="visible"/>
                                      </p:to>
                                    </p:set>
                                  </p:childTnLst>
                                </p:cTn>
                              </p:par>
                            </p:childTnLst>
                          </p:cTn>
                        </p:par>
                        <p:par>
                          <p:cTn id="44" fill="hold" nodeType="afterGroup">
                            <p:stCondLst>
                              <p:cond delay="5000"/>
                            </p:stCondLst>
                            <p:childTnLst>
                              <p:par>
                                <p:cTn id="45" presetID="1" presetClass="entr" presetSubtype="0" fill="hold" grpId="0" nodeType="afterEffect">
                                  <p:stCondLst>
                                    <p:cond delay="0"/>
                                  </p:stCondLst>
                                  <p:childTnLst>
                                    <p:set>
                                      <p:cBhvr>
                                        <p:cTn id="46" dur="1" fill="hold">
                                          <p:stCondLst>
                                            <p:cond delay="499"/>
                                          </p:stCondLst>
                                        </p:cTn>
                                        <p:tgtEl>
                                          <p:spTgt spid="12186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1868"/>
                                        </p:tgtEl>
                                        <p:attrNameLst>
                                          <p:attrName>style.visibility</p:attrName>
                                        </p:attrNameLst>
                                      </p:cBhvr>
                                      <p:to>
                                        <p:strVal val="visible"/>
                                      </p:to>
                                    </p:set>
                                    <p:animEffect transition="in" filter="wipe(up)">
                                      <p:cBhvr>
                                        <p:cTn id="51" dur="500"/>
                                        <p:tgtEl>
                                          <p:spTgt spid="121868"/>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1869"/>
                                        </p:tgtEl>
                                        <p:attrNameLst>
                                          <p:attrName>style.visibility</p:attrName>
                                        </p:attrNameLst>
                                      </p:cBhvr>
                                      <p:to>
                                        <p:strVal val="visible"/>
                                      </p:to>
                                    </p:set>
                                    <p:animEffect transition="in" filter="wipe(up)">
                                      <p:cBhvr>
                                        <p:cTn id="55" dur="500"/>
                                        <p:tgtEl>
                                          <p:spTgt spid="12186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21870"/>
                                        </p:tgtEl>
                                        <p:attrNameLst>
                                          <p:attrName>style.visibility</p:attrName>
                                        </p:attrNameLst>
                                      </p:cBhvr>
                                      <p:to>
                                        <p:strVal val="visible"/>
                                      </p:to>
                                    </p:set>
                                    <p:animEffect transition="in" filter="wipe(up)">
                                      <p:cBhvr>
                                        <p:cTn id="60" dur="500"/>
                                        <p:tgtEl>
                                          <p:spTgt spid="121870"/>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21871"/>
                                        </p:tgtEl>
                                        <p:attrNameLst>
                                          <p:attrName>style.visibility</p:attrName>
                                        </p:attrNameLst>
                                      </p:cBhvr>
                                      <p:to>
                                        <p:strVal val="visible"/>
                                      </p:to>
                                    </p:set>
                                    <p:animEffect transition="in" filter="wipe(up)">
                                      <p:cBhvr>
                                        <p:cTn id="64" dur="500"/>
                                        <p:tgtEl>
                                          <p:spTgt spid="1218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21872"/>
                                        </p:tgtEl>
                                        <p:attrNameLst>
                                          <p:attrName>style.visibility</p:attrName>
                                        </p:attrNameLst>
                                      </p:cBhvr>
                                      <p:to>
                                        <p:strVal val="visible"/>
                                      </p:to>
                                    </p:set>
                                    <p:animEffect transition="in" filter="wipe(up)">
                                      <p:cBhvr>
                                        <p:cTn id="69" dur="500"/>
                                        <p:tgtEl>
                                          <p:spTgt spid="121872"/>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21873"/>
                                        </p:tgtEl>
                                        <p:attrNameLst>
                                          <p:attrName>style.visibility</p:attrName>
                                        </p:attrNameLst>
                                      </p:cBhvr>
                                      <p:to>
                                        <p:strVal val="visible"/>
                                      </p:to>
                                    </p:set>
                                    <p:animEffect transition="in" filter="wipe(up)">
                                      <p:cBhvr>
                                        <p:cTn id="73" dur="500"/>
                                        <p:tgtEl>
                                          <p:spTgt spid="12187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21874"/>
                                        </p:tgtEl>
                                        <p:attrNameLst>
                                          <p:attrName>style.visibility</p:attrName>
                                        </p:attrNameLst>
                                      </p:cBhvr>
                                      <p:to>
                                        <p:strVal val="visible"/>
                                      </p:to>
                                    </p:set>
                                    <p:animEffect transition="in" filter="wipe(up)">
                                      <p:cBhvr>
                                        <p:cTn id="78" dur="500"/>
                                        <p:tgtEl>
                                          <p:spTgt spid="121874"/>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21875"/>
                                        </p:tgtEl>
                                        <p:attrNameLst>
                                          <p:attrName>style.visibility</p:attrName>
                                        </p:attrNameLst>
                                      </p:cBhvr>
                                      <p:to>
                                        <p:strVal val="visible"/>
                                      </p:to>
                                    </p:set>
                                    <p:animEffect transition="in" filter="wipe(up)">
                                      <p:cBhvr>
                                        <p:cTn id="82" dur="500"/>
                                        <p:tgtEl>
                                          <p:spTgt spid="1218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21878"/>
                                        </p:tgtEl>
                                        <p:attrNameLst>
                                          <p:attrName>style.visibility</p:attrName>
                                        </p:attrNameLst>
                                      </p:cBhvr>
                                      <p:to>
                                        <p:strVal val="visible"/>
                                      </p:to>
                                    </p:set>
                                    <p:animEffect transition="in" filter="wipe(up)">
                                      <p:cBhvr>
                                        <p:cTn id="87" dur="500"/>
                                        <p:tgtEl>
                                          <p:spTgt spid="121878"/>
                                        </p:tgtEl>
                                      </p:cBhvr>
                                    </p:animEffect>
                                  </p:childTnLst>
                                </p:cTn>
                              </p:par>
                            </p:childTnLst>
                          </p:cTn>
                        </p:par>
                        <p:par>
                          <p:cTn id="88" fill="hold" nodeType="afterGroup">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121876"/>
                                        </p:tgtEl>
                                        <p:attrNameLst>
                                          <p:attrName>style.visibility</p:attrName>
                                        </p:attrNameLst>
                                      </p:cBhvr>
                                      <p:to>
                                        <p:strVal val="visible"/>
                                      </p:to>
                                    </p:set>
                                    <p:animEffect transition="in" filter="wipe(up)">
                                      <p:cBhvr>
                                        <p:cTn id="91" dur="500"/>
                                        <p:tgtEl>
                                          <p:spTgt spid="121876"/>
                                        </p:tgtEl>
                                      </p:cBhvr>
                                    </p:animEffect>
                                  </p:childTnLst>
                                </p:cTn>
                              </p:par>
                            </p:childTnLst>
                          </p:cTn>
                        </p:par>
                        <p:par>
                          <p:cTn id="92" fill="hold" nodeType="afterGroup">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121886"/>
                                        </p:tgtEl>
                                        <p:attrNameLst>
                                          <p:attrName>style.visibility</p:attrName>
                                        </p:attrNameLst>
                                      </p:cBhvr>
                                      <p:to>
                                        <p:strVal val="visible"/>
                                      </p:to>
                                    </p:set>
                                    <p:animEffect transition="in" filter="wipe(up)">
                                      <p:cBhvr>
                                        <p:cTn id="95" dur="500"/>
                                        <p:tgtEl>
                                          <p:spTgt spid="12188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21881"/>
                                        </p:tgtEl>
                                        <p:attrNameLst>
                                          <p:attrName>style.visibility</p:attrName>
                                        </p:attrNameLst>
                                      </p:cBhvr>
                                      <p:to>
                                        <p:strVal val="visible"/>
                                      </p:to>
                                    </p:set>
                                    <p:animEffect transition="in" filter="wipe(up)">
                                      <p:cBhvr>
                                        <p:cTn id="100" dur="500"/>
                                        <p:tgtEl>
                                          <p:spTgt spid="121881"/>
                                        </p:tgtEl>
                                      </p:cBhvr>
                                    </p:animEffect>
                                  </p:child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21879"/>
                                        </p:tgtEl>
                                        <p:attrNameLst>
                                          <p:attrName>style.visibility</p:attrName>
                                        </p:attrNameLst>
                                      </p:cBhvr>
                                      <p:to>
                                        <p:strVal val="visible"/>
                                      </p:to>
                                    </p:set>
                                    <p:animEffect transition="in" filter="wipe(up)">
                                      <p:cBhvr>
                                        <p:cTn id="104" dur="500"/>
                                        <p:tgtEl>
                                          <p:spTgt spid="121879"/>
                                        </p:tgtEl>
                                      </p:cBhvr>
                                    </p:animEffect>
                                  </p:childTnLst>
                                </p:cTn>
                              </p:par>
                            </p:childTnLst>
                          </p:cTn>
                        </p:par>
                        <p:par>
                          <p:cTn id="105" fill="hold" nodeType="afterGroup">
                            <p:stCondLst>
                              <p:cond delay="1000"/>
                            </p:stCondLst>
                            <p:childTnLst>
                              <p:par>
                                <p:cTn id="106" presetID="22" presetClass="entr" presetSubtype="1" fill="hold" grpId="0" nodeType="afterEffect">
                                  <p:stCondLst>
                                    <p:cond delay="0"/>
                                  </p:stCondLst>
                                  <p:childTnLst>
                                    <p:set>
                                      <p:cBhvr>
                                        <p:cTn id="107" dur="1" fill="hold">
                                          <p:stCondLst>
                                            <p:cond delay="0"/>
                                          </p:stCondLst>
                                        </p:cTn>
                                        <p:tgtEl>
                                          <p:spTgt spid="121880"/>
                                        </p:tgtEl>
                                        <p:attrNameLst>
                                          <p:attrName>style.visibility</p:attrName>
                                        </p:attrNameLst>
                                      </p:cBhvr>
                                      <p:to>
                                        <p:strVal val="visible"/>
                                      </p:to>
                                    </p:set>
                                    <p:animEffect transition="in" filter="wipe(up)">
                                      <p:cBhvr>
                                        <p:cTn id="108" dur="500"/>
                                        <p:tgtEl>
                                          <p:spTgt spid="12188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21887"/>
                                        </p:tgtEl>
                                        <p:attrNameLst>
                                          <p:attrName>style.visibility</p:attrName>
                                        </p:attrNameLst>
                                      </p:cBhvr>
                                      <p:to>
                                        <p:strVal val="visible"/>
                                      </p:to>
                                    </p:set>
                                    <p:animEffect transition="in" filter="wipe(up)">
                                      <p:cBhvr>
                                        <p:cTn id="113" dur="500"/>
                                        <p:tgtEl>
                                          <p:spTgt spid="121887"/>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121882"/>
                                        </p:tgtEl>
                                        <p:attrNameLst>
                                          <p:attrName>style.visibility</p:attrName>
                                        </p:attrNameLst>
                                      </p:cBhvr>
                                      <p:to>
                                        <p:strVal val="visible"/>
                                      </p:to>
                                    </p:set>
                                    <p:animEffect transition="in" filter="wipe(up)">
                                      <p:cBhvr>
                                        <p:cTn id="117" dur="500"/>
                                        <p:tgtEl>
                                          <p:spTgt spid="121882"/>
                                        </p:tgtEl>
                                      </p:cBhvr>
                                    </p:animEffect>
                                  </p:childTnLst>
                                </p:cTn>
                              </p:par>
                            </p:childTnLst>
                          </p:cTn>
                        </p:par>
                        <p:par>
                          <p:cTn id="118" fill="hold" nodeType="afterGroup">
                            <p:stCondLst>
                              <p:cond delay="1000"/>
                            </p:stCondLst>
                            <p:childTnLst>
                              <p:par>
                                <p:cTn id="119" presetID="22" presetClass="entr" presetSubtype="1" fill="hold" grpId="0" nodeType="afterEffect">
                                  <p:stCondLst>
                                    <p:cond delay="0"/>
                                  </p:stCondLst>
                                  <p:childTnLst>
                                    <p:set>
                                      <p:cBhvr>
                                        <p:cTn id="120" dur="1" fill="hold">
                                          <p:stCondLst>
                                            <p:cond delay="0"/>
                                          </p:stCondLst>
                                        </p:cTn>
                                        <p:tgtEl>
                                          <p:spTgt spid="121883"/>
                                        </p:tgtEl>
                                        <p:attrNameLst>
                                          <p:attrName>style.visibility</p:attrName>
                                        </p:attrNameLst>
                                      </p:cBhvr>
                                      <p:to>
                                        <p:strVal val="visible"/>
                                      </p:to>
                                    </p:set>
                                    <p:animEffect transition="in" filter="wipe(up)">
                                      <p:cBhvr>
                                        <p:cTn id="121" dur="500"/>
                                        <p:tgtEl>
                                          <p:spTgt spid="12188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121890"/>
                                        </p:tgtEl>
                                        <p:attrNameLst>
                                          <p:attrName>style.visibility</p:attrName>
                                        </p:attrNameLst>
                                      </p:cBhvr>
                                      <p:to>
                                        <p:strVal val="visible"/>
                                      </p:to>
                                    </p:set>
                                    <p:animEffect transition="in" filter="wipe(up)">
                                      <p:cBhvr>
                                        <p:cTn id="126" dur="500"/>
                                        <p:tgtEl>
                                          <p:spTgt spid="121890"/>
                                        </p:tgtEl>
                                      </p:cBhvr>
                                    </p:animEffect>
                                  </p:childTnLst>
                                </p:cTn>
                              </p:par>
                            </p:childTnLst>
                          </p:cTn>
                        </p:par>
                        <p:par>
                          <p:cTn id="127" fill="hold" nodeType="afterGroup">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121888"/>
                                        </p:tgtEl>
                                        <p:attrNameLst>
                                          <p:attrName>style.visibility</p:attrName>
                                        </p:attrNameLst>
                                      </p:cBhvr>
                                      <p:to>
                                        <p:strVal val="visible"/>
                                      </p:to>
                                    </p:set>
                                    <p:animEffect transition="in" filter="wipe(up)">
                                      <p:cBhvr>
                                        <p:cTn id="130" dur="500"/>
                                        <p:tgtEl>
                                          <p:spTgt spid="121888"/>
                                        </p:tgtEl>
                                      </p:cBhvr>
                                    </p:animEffect>
                                  </p:childTnLst>
                                </p:cTn>
                              </p:par>
                            </p:childTnLst>
                          </p:cTn>
                        </p:par>
                        <p:par>
                          <p:cTn id="131" fill="hold" nodeType="afterGroup">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121889"/>
                                        </p:tgtEl>
                                        <p:attrNameLst>
                                          <p:attrName>style.visibility</p:attrName>
                                        </p:attrNameLst>
                                      </p:cBhvr>
                                      <p:to>
                                        <p:strVal val="visible"/>
                                      </p:to>
                                    </p:set>
                                    <p:animEffect transition="in" filter="wipe(up)">
                                      <p:cBhvr>
                                        <p:cTn id="134" dur="500"/>
                                        <p:tgtEl>
                                          <p:spTgt spid="12188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121893"/>
                                        </p:tgtEl>
                                        <p:attrNameLst>
                                          <p:attrName>style.visibility</p:attrName>
                                        </p:attrNameLst>
                                      </p:cBhvr>
                                      <p:to>
                                        <p:strVal val="visible"/>
                                      </p:to>
                                    </p:set>
                                    <p:animEffect transition="in" filter="wipe(up)">
                                      <p:cBhvr>
                                        <p:cTn id="139" dur="500"/>
                                        <p:tgtEl>
                                          <p:spTgt spid="121893"/>
                                        </p:tgtEl>
                                      </p:cBhvr>
                                    </p:animEffect>
                                  </p:childTnLst>
                                </p:cTn>
                              </p:par>
                            </p:childTnLst>
                          </p:cTn>
                        </p:par>
                        <p:par>
                          <p:cTn id="140" fill="hold" nodeType="afterGroup">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21891"/>
                                        </p:tgtEl>
                                        <p:attrNameLst>
                                          <p:attrName>style.visibility</p:attrName>
                                        </p:attrNameLst>
                                      </p:cBhvr>
                                      <p:to>
                                        <p:strVal val="visible"/>
                                      </p:to>
                                    </p:set>
                                    <p:animEffect transition="in" filter="wipe(up)">
                                      <p:cBhvr>
                                        <p:cTn id="143" dur="500"/>
                                        <p:tgtEl>
                                          <p:spTgt spid="121891"/>
                                        </p:tgtEl>
                                      </p:cBhvr>
                                    </p:animEffect>
                                  </p:childTnLst>
                                </p:cTn>
                              </p:par>
                            </p:childTnLst>
                          </p:cTn>
                        </p:par>
                        <p:par>
                          <p:cTn id="144" fill="hold" nodeType="afterGroup">
                            <p:stCondLst>
                              <p:cond delay="1000"/>
                            </p:stCondLst>
                            <p:childTnLst>
                              <p:par>
                                <p:cTn id="145" presetID="22" presetClass="entr" presetSubtype="1" fill="hold" grpId="0" nodeType="afterEffect">
                                  <p:stCondLst>
                                    <p:cond delay="0"/>
                                  </p:stCondLst>
                                  <p:childTnLst>
                                    <p:set>
                                      <p:cBhvr>
                                        <p:cTn id="146" dur="1" fill="hold">
                                          <p:stCondLst>
                                            <p:cond delay="0"/>
                                          </p:stCondLst>
                                        </p:cTn>
                                        <p:tgtEl>
                                          <p:spTgt spid="121892"/>
                                        </p:tgtEl>
                                        <p:attrNameLst>
                                          <p:attrName>style.visibility</p:attrName>
                                        </p:attrNameLst>
                                      </p:cBhvr>
                                      <p:to>
                                        <p:strVal val="visible"/>
                                      </p:to>
                                    </p:set>
                                    <p:animEffect transition="in" filter="wipe(up)">
                                      <p:cBhvr>
                                        <p:cTn id="147" dur="500"/>
                                        <p:tgtEl>
                                          <p:spTgt spid="12189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121930"/>
                                        </p:tgtEl>
                                        <p:attrNameLst>
                                          <p:attrName>style.visibility</p:attrName>
                                        </p:attrNameLst>
                                      </p:cBhvr>
                                      <p:to>
                                        <p:strVal val="visible"/>
                                      </p:to>
                                    </p:set>
                                    <p:animEffect transition="in" filter="wipe(up)">
                                      <p:cBhvr>
                                        <p:cTn id="152" dur="500"/>
                                        <p:tgtEl>
                                          <p:spTgt spid="121930"/>
                                        </p:tgtEl>
                                      </p:cBhvr>
                                    </p:animEffect>
                                  </p:childTnLst>
                                </p:cTn>
                              </p:par>
                            </p:childTnLst>
                          </p:cTn>
                        </p:par>
                        <p:par>
                          <p:cTn id="153" fill="hold" nodeType="afterGroup">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121931"/>
                                        </p:tgtEl>
                                        <p:attrNameLst>
                                          <p:attrName>style.visibility</p:attrName>
                                        </p:attrNameLst>
                                      </p:cBhvr>
                                      <p:to>
                                        <p:strVal val="visible"/>
                                      </p:to>
                                    </p:set>
                                    <p:animEffect transition="in" filter="wipe(up)">
                                      <p:cBhvr>
                                        <p:cTn id="156" dur="500"/>
                                        <p:tgtEl>
                                          <p:spTgt spid="12193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21928"/>
                                        </p:tgtEl>
                                        <p:attrNameLst>
                                          <p:attrName>style.visibility</p:attrName>
                                        </p:attrNameLst>
                                      </p:cBhvr>
                                      <p:to>
                                        <p:strVal val="visible"/>
                                      </p:to>
                                    </p:set>
                                    <p:anim calcmode="lin" valueType="num">
                                      <p:cBhvr additive="base">
                                        <p:cTn id="161" dur="500" fill="hold"/>
                                        <p:tgtEl>
                                          <p:spTgt spid="121928"/>
                                        </p:tgtEl>
                                        <p:attrNameLst>
                                          <p:attrName>ppt_x</p:attrName>
                                        </p:attrNameLst>
                                      </p:cBhvr>
                                      <p:tavLst>
                                        <p:tav tm="0">
                                          <p:val>
                                            <p:strVal val="0-#ppt_w/2"/>
                                          </p:val>
                                        </p:tav>
                                        <p:tav tm="100000">
                                          <p:val>
                                            <p:strVal val="#ppt_x"/>
                                          </p:val>
                                        </p:tav>
                                      </p:tavLst>
                                    </p:anim>
                                    <p:anim calcmode="lin" valueType="num">
                                      <p:cBhvr additive="base">
                                        <p:cTn id="162" dur="500" fill="hold"/>
                                        <p:tgtEl>
                                          <p:spTgt spid="121928"/>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121935"/>
                                        </p:tgtEl>
                                        <p:attrNameLst>
                                          <p:attrName>style.visibility</p:attrName>
                                        </p:attrNameLst>
                                      </p:cBhvr>
                                      <p:to>
                                        <p:strVal val="visible"/>
                                      </p:to>
                                    </p:set>
                                    <p:anim calcmode="lin" valueType="num">
                                      <p:cBhvr additive="base">
                                        <p:cTn id="167" dur="500" fill="hold"/>
                                        <p:tgtEl>
                                          <p:spTgt spid="121935"/>
                                        </p:tgtEl>
                                        <p:attrNameLst>
                                          <p:attrName>ppt_x</p:attrName>
                                        </p:attrNameLst>
                                      </p:cBhvr>
                                      <p:tavLst>
                                        <p:tav tm="0">
                                          <p:val>
                                            <p:strVal val="0-#ppt_w/2"/>
                                          </p:val>
                                        </p:tav>
                                        <p:tav tm="100000">
                                          <p:val>
                                            <p:strVal val="#ppt_x"/>
                                          </p:val>
                                        </p:tav>
                                      </p:tavLst>
                                    </p:anim>
                                    <p:anim calcmode="lin" valueType="num">
                                      <p:cBhvr additive="base">
                                        <p:cTn id="168" dur="500" fill="hold"/>
                                        <p:tgtEl>
                                          <p:spTgt spid="121935"/>
                                        </p:tgtEl>
                                        <p:attrNameLst>
                                          <p:attrName>ppt_y</p:attrName>
                                        </p:attrNameLst>
                                      </p:cBhvr>
                                      <p:tavLst>
                                        <p:tav tm="0">
                                          <p:val>
                                            <p:strVal val="#ppt_y"/>
                                          </p:val>
                                        </p:tav>
                                        <p:tav tm="100000">
                                          <p:val>
                                            <p:strVal val="#ppt_y"/>
                                          </p:val>
                                        </p:tav>
                                      </p:tavLst>
                                    </p:anim>
                                  </p:childTnLst>
                                </p:cTn>
                              </p:par>
                            </p:childTnLst>
                          </p:cTn>
                        </p:par>
                        <p:par>
                          <p:cTn id="169" fill="hold" nodeType="afterGroup">
                            <p:stCondLst>
                              <p:cond delay="500"/>
                            </p:stCondLst>
                            <p:childTnLst>
                              <p:par>
                                <p:cTn id="170" presetID="22" presetClass="entr" presetSubtype="8" fill="hold" grpId="0" nodeType="afterEffect">
                                  <p:stCondLst>
                                    <p:cond delay="0"/>
                                  </p:stCondLst>
                                  <p:childTnLst>
                                    <p:set>
                                      <p:cBhvr>
                                        <p:cTn id="171" dur="1" fill="hold">
                                          <p:stCondLst>
                                            <p:cond delay="0"/>
                                          </p:stCondLst>
                                        </p:cTn>
                                        <p:tgtEl>
                                          <p:spTgt spid="121894"/>
                                        </p:tgtEl>
                                        <p:attrNameLst>
                                          <p:attrName>style.visibility</p:attrName>
                                        </p:attrNameLst>
                                      </p:cBhvr>
                                      <p:to>
                                        <p:strVal val="visible"/>
                                      </p:to>
                                    </p:set>
                                    <p:animEffect transition="in" filter="wipe(left)">
                                      <p:cBhvr>
                                        <p:cTn id="172" dur="500"/>
                                        <p:tgtEl>
                                          <p:spTgt spid="121894"/>
                                        </p:tgtEl>
                                      </p:cBhvr>
                                    </p:animEffect>
                                  </p:childTnLst>
                                </p:cTn>
                              </p:par>
                            </p:childTnLst>
                          </p:cTn>
                        </p:par>
                        <p:par>
                          <p:cTn id="173" fill="hold" nodeType="afterGroup">
                            <p:stCondLst>
                              <p:cond delay="1000"/>
                            </p:stCondLst>
                            <p:childTnLst>
                              <p:par>
                                <p:cTn id="174" presetID="22" presetClass="entr" presetSubtype="8" fill="hold" grpId="0" nodeType="afterEffect">
                                  <p:stCondLst>
                                    <p:cond delay="0"/>
                                  </p:stCondLst>
                                  <p:childTnLst>
                                    <p:set>
                                      <p:cBhvr>
                                        <p:cTn id="175" dur="1" fill="hold">
                                          <p:stCondLst>
                                            <p:cond delay="0"/>
                                          </p:stCondLst>
                                        </p:cTn>
                                        <p:tgtEl>
                                          <p:spTgt spid="121901"/>
                                        </p:tgtEl>
                                        <p:attrNameLst>
                                          <p:attrName>style.visibility</p:attrName>
                                        </p:attrNameLst>
                                      </p:cBhvr>
                                      <p:to>
                                        <p:strVal val="visible"/>
                                      </p:to>
                                    </p:set>
                                    <p:animEffect transition="in" filter="wipe(left)">
                                      <p:cBhvr>
                                        <p:cTn id="176" dur="500"/>
                                        <p:tgtEl>
                                          <p:spTgt spid="121901"/>
                                        </p:tgtEl>
                                      </p:cBhvr>
                                    </p:animEffect>
                                  </p:childTnLst>
                                </p:cTn>
                              </p:par>
                            </p:childTnLst>
                          </p:cTn>
                        </p:par>
                        <p:par>
                          <p:cTn id="177" fill="hold" nodeType="afterGroup">
                            <p:stCondLst>
                              <p:cond delay="1500"/>
                            </p:stCondLst>
                            <p:childTnLst>
                              <p:par>
                                <p:cTn id="178" presetID="1" presetClass="entr" presetSubtype="0" fill="hold" grpId="0" nodeType="afterEffect">
                                  <p:stCondLst>
                                    <p:cond delay="0"/>
                                  </p:stCondLst>
                                  <p:childTnLst>
                                    <p:set>
                                      <p:cBhvr>
                                        <p:cTn id="179" dur="1" fill="hold">
                                          <p:stCondLst>
                                            <p:cond delay="499"/>
                                          </p:stCondLst>
                                        </p:cTn>
                                        <p:tgtEl>
                                          <p:spTgt spid="121895"/>
                                        </p:tgtEl>
                                        <p:attrNameLst>
                                          <p:attrName>style.visibility</p:attrName>
                                        </p:attrNameLst>
                                      </p:cBhvr>
                                      <p:to>
                                        <p:strVal val="visible"/>
                                      </p:to>
                                    </p:set>
                                  </p:childTnLst>
                                </p:cTn>
                              </p:par>
                            </p:childTnLst>
                          </p:cTn>
                        </p:par>
                        <p:par>
                          <p:cTn id="180" fill="hold" nodeType="afterGroup">
                            <p:stCondLst>
                              <p:cond delay="2000"/>
                            </p:stCondLst>
                            <p:childTnLst>
                              <p:par>
                                <p:cTn id="181" presetID="1" presetClass="entr" presetSubtype="0" fill="hold" grpId="0" nodeType="afterEffect">
                                  <p:stCondLst>
                                    <p:cond delay="0"/>
                                  </p:stCondLst>
                                  <p:childTnLst>
                                    <p:set>
                                      <p:cBhvr>
                                        <p:cTn id="182" dur="1" fill="hold">
                                          <p:stCondLst>
                                            <p:cond delay="499"/>
                                          </p:stCondLst>
                                        </p:cTn>
                                        <p:tgtEl>
                                          <p:spTgt spid="121896"/>
                                        </p:tgtEl>
                                        <p:attrNameLst>
                                          <p:attrName>style.visibility</p:attrName>
                                        </p:attrNameLst>
                                      </p:cBhvr>
                                      <p:to>
                                        <p:strVal val="visible"/>
                                      </p:to>
                                    </p:set>
                                  </p:childTnLst>
                                </p:cTn>
                              </p:par>
                            </p:childTnLst>
                          </p:cTn>
                        </p:par>
                        <p:par>
                          <p:cTn id="183" fill="hold" nodeType="afterGroup">
                            <p:stCondLst>
                              <p:cond delay="2500"/>
                            </p:stCondLst>
                            <p:childTnLst>
                              <p:par>
                                <p:cTn id="184" presetID="1" presetClass="entr" presetSubtype="0" fill="hold" grpId="0" nodeType="afterEffect">
                                  <p:stCondLst>
                                    <p:cond delay="0"/>
                                  </p:stCondLst>
                                  <p:childTnLst>
                                    <p:set>
                                      <p:cBhvr>
                                        <p:cTn id="185" dur="1" fill="hold">
                                          <p:stCondLst>
                                            <p:cond delay="499"/>
                                          </p:stCondLst>
                                        </p:cTn>
                                        <p:tgtEl>
                                          <p:spTgt spid="121897"/>
                                        </p:tgtEl>
                                        <p:attrNameLst>
                                          <p:attrName>style.visibility</p:attrName>
                                        </p:attrNameLst>
                                      </p:cBhvr>
                                      <p:to>
                                        <p:strVal val="visible"/>
                                      </p:to>
                                    </p:set>
                                  </p:childTnLst>
                                </p:cTn>
                              </p:par>
                            </p:childTnLst>
                          </p:cTn>
                        </p:par>
                        <p:par>
                          <p:cTn id="186" fill="hold" nodeType="afterGroup">
                            <p:stCondLst>
                              <p:cond delay="3000"/>
                            </p:stCondLst>
                            <p:childTnLst>
                              <p:par>
                                <p:cTn id="187" presetID="1" presetClass="entr" presetSubtype="0" fill="hold" grpId="0" nodeType="afterEffect">
                                  <p:stCondLst>
                                    <p:cond delay="0"/>
                                  </p:stCondLst>
                                  <p:childTnLst>
                                    <p:set>
                                      <p:cBhvr>
                                        <p:cTn id="188" dur="1" fill="hold">
                                          <p:stCondLst>
                                            <p:cond delay="499"/>
                                          </p:stCondLst>
                                        </p:cTn>
                                        <p:tgtEl>
                                          <p:spTgt spid="121898"/>
                                        </p:tgtEl>
                                        <p:attrNameLst>
                                          <p:attrName>style.visibility</p:attrName>
                                        </p:attrNameLst>
                                      </p:cBhvr>
                                      <p:to>
                                        <p:strVal val="visible"/>
                                      </p:to>
                                    </p:set>
                                  </p:childTnLst>
                                </p:cTn>
                              </p:par>
                            </p:childTnLst>
                          </p:cTn>
                        </p:par>
                        <p:par>
                          <p:cTn id="189" fill="hold" nodeType="afterGroup">
                            <p:stCondLst>
                              <p:cond delay="3500"/>
                            </p:stCondLst>
                            <p:childTnLst>
                              <p:par>
                                <p:cTn id="190" presetID="1" presetClass="entr" presetSubtype="0" fill="hold" grpId="0" nodeType="afterEffect">
                                  <p:stCondLst>
                                    <p:cond delay="0"/>
                                  </p:stCondLst>
                                  <p:childTnLst>
                                    <p:set>
                                      <p:cBhvr>
                                        <p:cTn id="191" dur="1" fill="hold">
                                          <p:stCondLst>
                                            <p:cond delay="499"/>
                                          </p:stCondLst>
                                        </p:cTn>
                                        <p:tgtEl>
                                          <p:spTgt spid="121899"/>
                                        </p:tgtEl>
                                        <p:attrNameLst>
                                          <p:attrName>style.visibility</p:attrName>
                                        </p:attrNameLst>
                                      </p:cBhvr>
                                      <p:to>
                                        <p:strVal val="visible"/>
                                      </p:to>
                                    </p:set>
                                  </p:childTnLst>
                                </p:cTn>
                              </p:par>
                            </p:childTnLst>
                          </p:cTn>
                        </p:par>
                        <p:par>
                          <p:cTn id="192" fill="hold" nodeType="afterGroup">
                            <p:stCondLst>
                              <p:cond delay="4000"/>
                            </p:stCondLst>
                            <p:childTnLst>
                              <p:par>
                                <p:cTn id="193" presetID="1" presetClass="entr" presetSubtype="0" fill="hold" grpId="0" nodeType="afterEffect">
                                  <p:stCondLst>
                                    <p:cond delay="0"/>
                                  </p:stCondLst>
                                  <p:childTnLst>
                                    <p:set>
                                      <p:cBhvr>
                                        <p:cTn id="194" dur="1" fill="hold">
                                          <p:stCondLst>
                                            <p:cond delay="499"/>
                                          </p:stCondLst>
                                        </p:cTn>
                                        <p:tgtEl>
                                          <p:spTgt spid="121900"/>
                                        </p:tgtEl>
                                        <p:attrNameLst>
                                          <p:attrName>style.visibility</p:attrName>
                                        </p:attrNameLst>
                                      </p:cBhvr>
                                      <p:to>
                                        <p:strVal val="visible"/>
                                      </p:to>
                                    </p:set>
                                  </p:childTnLst>
                                </p:cTn>
                              </p:par>
                            </p:childTnLst>
                          </p:cTn>
                        </p:par>
                        <p:par>
                          <p:cTn id="195" fill="hold" nodeType="afterGroup">
                            <p:stCondLst>
                              <p:cond delay="4500"/>
                            </p:stCondLst>
                            <p:childTnLst>
                              <p:par>
                                <p:cTn id="196" presetID="1" presetClass="entr" presetSubtype="0" fill="hold" grpId="0" nodeType="afterEffect">
                                  <p:stCondLst>
                                    <p:cond delay="0"/>
                                  </p:stCondLst>
                                  <p:childTnLst>
                                    <p:set>
                                      <p:cBhvr>
                                        <p:cTn id="197" dur="1" fill="hold">
                                          <p:stCondLst>
                                            <p:cond delay="499"/>
                                          </p:stCondLst>
                                        </p:cTn>
                                        <p:tgtEl>
                                          <p:spTgt spid="121902"/>
                                        </p:tgtEl>
                                        <p:attrNameLst>
                                          <p:attrName>style.visibility</p:attrName>
                                        </p:attrNameLst>
                                      </p:cBhvr>
                                      <p:to>
                                        <p:strVal val="visible"/>
                                      </p:to>
                                    </p:set>
                                  </p:childTnLst>
                                </p:cTn>
                              </p:par>
                            </p:childTnLst>
                          </p:cTn>
                        </p:par>
                        <p:par>
                          <p:cTn id="198" fill="hold" nodeType="afterGroup">
                            <p:stCondLst>
                              <p:cond delay="5000"/>
                            </p:stCondLst>
                            <p:childTnLst>
                              <p:par>
                                <p:cTn id="199" presetID="1" presetClass="entr" presetSubtype="0" fill="hold" grpId="0" nodeType="afterEffect">
                                  <p:stCondLst>
                                    <p:cond delay="0"/>
                                  </p:stCondLst>
                                  <p:childTnLst>
                                    <p:set>
                                      <p:cBhvr>
                                        <p:cTn id="200" dur="1" fill="hold">
                                          <p:stCondLst>
                                            <p:cond delay="499"/>
                                          </p:stCondLst>
                                        </p:cTn>
                                        <p:tgtEl>
                                          <p:spTgt spid="121903"/>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121904"/>
                                        </p:tgtEl>
                                        <p:attrNameLst>
                                          <p:attrName>style.visibility</p:attrName>
                                        </p:attrNameLst>
                                      </p:cBhvr>
                                      <p:to>
                                        <p:strVal val="visible"/>
                                      </p:to>
                                    </p:set>
                                    <p:animEffect transition="in" filter="wipe(up)">
                                      <p:cBhvr>
                                        <p:cTn id="205" dur="500"/>
                                        <p:tgtEl>
                                          <p:spTgt spid="121904"/>
                                        </p:tgtEl>
                                      </p:cBhvr>
                                    </p:animEffect>
                                  </p:childTnLst>
                                </p:cTn>
                              </p:par>
                            </p:childTnLst>
                          </p:cTn>
                        </p:par>
                        <p:par>
                          <p:cTn id="206" fill="hold" nodeType="afterGroup">
                            <p:stCondLst>
                              <p:cond delay="500"/>
                            </p:stCondLst>
                            <p:childTnLst>
                              <p:par>
                                <p:cTn id="207" presetID="22" presetClass="entr" presetSubtype="1" fill="hold" grpId="0" nodeType="afterEffect">
                                  <p:stCondLst>
                                    <p:cond delay="0"/>
                                  </p:stCondLst>
                                  <p:childTnLst>
                                    <p:set>
                                      <p:cBhvr>
                                        <p:cTn id="208" dur="1" fill="hold">
                                          <p:stCondLst>
                                            <p:cond delay="0"/>
                                          </p:stCondLst>
                                        </p:cTn>
                                        <p:tgtEl>
                                          <p:spTgt spid="121905"/>
                                        </p:tgtEl>
                                        <p:attrNameLst>
                                          <p:attrName>style.visibility</p:attrName>
                                        </p:attrNameLst>
                                      </p:cBhvr>
                                      <p:to>
                                        <p:strVal val="visible"/>
                                      </p:to>
                                    </p:set>
                                    <p:animEffect transition="in" filter="wipe(up)">
                                      <p:cBhvr>
                                        <p:cTn id="209" dur="500"/>
                                        <p:tgtEl>
                                          <p:spTgt spid="121905"/>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121906"/>
                                        </p:tgtEl>
                                        <p:attrNameLst>
                                          <p:attrName>style.visibility</p:attrName>
                                        </p:attrNameLst>
                                      </p:cBhvr>
                                      <p:to>
                                        <p:strVal val="visible"/>
                                      </p:to>
                                    </p:set>
                                    <p:animEffect transition="in" filter="wipe(up)">
                                      <p:cBhvr>
                                        <p:cTn id="214" dur="500"/>
                                        <p:tgtEl>
                                          <p:spTgt spid="121906"/>
                                        </p:tgtEl>
                                      </p:cBhvr>
                                    </p:animEffect>
                                  </p:childTnLst>
                                </p:cTn>
                              </p:par>
                            </p:childTnLst>
                          </p:cTn>
                        </p:par>
                        <p:par>
                          <p:cTn id="215" fill="hold" nodeType="afterGroup">
                            <p:stCondLst>
                              <p:cond delay="500"/>
                            </p:stCondLst>
                            <p:childTnLst>
                              <p:par>
                                <p:cTn id="216" presetID="22" presetClass="entr" presetSubtype="1" fill="hold" grpId="0" nodeType="afterEffect">
                                  <p:stCondLst>
                                    <p:cond delay="0"/>
                                  </p:stCondLst>
                                  <p:childTnLst>
                                    <p:set>
                                      <p:cBhvr>
                                        <p:cTn id="217" dur="1" fill="hold">
                                          <p:stCondLst>
                                            <p:cond delay="0"/>
                                          </p:stCondLst>
                                        </p:cTn>
                                        <p:tgtEl>
                                          <p:spTgt spid="121907"/>
                                        </p:tgtEl>
                                        <p:attrNameLst>
                                          <p:attrName>style.visibility</p:attrName>
                                        </p:attrNameLst>
                                      </p:cBhvr>
                                      <p:to>
                                        <p:strVal val="visible"/>
                                      </p:to>
                                    </p:set>
                                    <p:animEffect transition="in" filter="wipe(up)">
                                      <p:cBhvr>
                                        <p:cTn id="218" dur="500"/>
                                        <p:tgtEl>
                                          <p:spTgt spid="121907"/>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1" fill="hold" grpId="0" nodeType="clickEffect">
                                  <p:stCondLst>
                                    <p:cond delay="0"/>
                                  </p:stCondLst>
                                  <p:childTnLst>
                                    <p:set>
                                      <p:cBhvr>
                                        <p:cTn id="222" dur="1" fill="hold">
                                          <p:stCondLst>
                                            <p:cond delay="0"/>
                                          </p:stCondLst>
                                        </p:cTn>
                                        <p:tgtEl>
                                          <p:spTgt spid="121908"/>
                                        </p:tgtEl>
                                        <p:attrNameLst>
                                          <p:attrName>style.visibility</p:attrName>
                                        </p:attrNameLst>
                                      </p:cBhvr>
                                      <p:to>
                                        <p:strVal val="visible"/>
                                      </p:to>
                                    </p:set>
                                    <p:animEffect transition="in" filter="wipe(up)">
                                      <p:cBhvr>
                                        <p:cTn id="223" dur="500"/>
                                        <p:tgtEl>
                                          <p:spTgt spid="121908"/>
                                        </p:tgtEl>
                                      </p:cBhvr>
                                    </p:animEffect>
                                  </p:childTnLst>
                                </p:cTn>
                              </p:par>
                            </p:childTnLst>
                          </p:cTn>
                        </p:par>
                        <p:par>
                          <p:cTn id="224" fill="hold" nodeType="afterGroup">
                            <p:stCondLst>
                              <p:cond delay="500"/>
                            </p:stCondLst>
                            <p:childTnLst>
                              <p:par>
                                <p:cTn id="225" presetID="22" presetClass="entr" presetSubtype="1" fill="hold" grpId="0" nodeType="afterEffect">
                                  <p:stCondLst>
                                    <p:cond delay="0"/>
                                  </p:stCondLst>
                                  <p:childTnLst>
                                    <p:set>
                                      <p:cBhvr>
                                        <p:cTn id="226" dur="1" fill="hold">
                                          <p:stCondLst>
                                            <p:cond delay="0"/>
                                          </p:stCondLst>
                                        </p:cTn>
                                        <p:tgtEl>
                                          <p:spTgt spid="121909"/>
                                        </p:tgtEl>
                                        <p:attrNameLst>
                                          <p:attrName>style.visibility</p:attrName>
                                        </p:attrNameLst>
                                      </p:cBhvr>
                                      <p:to>
                                        <p:strVal val="visible"/>
                                      </p:to>
                                    </p:set>
                                    <p:animEffect transition="in" filter="wipe(up)">
                                      <p:cBhvr>
                                        <p:cTn id="227" dur="500"/>
                                        <p:tgtEl>
                                          <p:spTgt spid="121909"/>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2" presetClass="entr" presetSubtype="1" fill="hold" grpId="0" nodeType="clickEffect">
                                  <p:stCondLst>
                                    <p:cond delay="0"/>
                                  </p:stCondLst>
                                  <p:childTnLst>
                                    <p:set>
                                      <p:cBhvr>
                                        <p:cTn id="231" dur="1" fill="hold">
                                          <p:stCondLst>
                                            <p:cond delay="0"/>
                                          </p:stCondLst>
                                        </p:cTn>
                                        <p:tgtEl>
                                          <p:spTgt spid="121910"/>
                                        </p:tgtEl>
                                        <p:attrNameLst>
                                          <p:attrName>style.visibility</p:attrName>
                                        </p:attrNameLst>
                                      </p:cBhvr>
                                      <p:to>
                                        <p:strVal val="visible"/>
                                      </p:to>
                                    </p:set>
                                    <p:animEffect transition="in" filter="wipe(up)">
                                      <p:cBhvr>
                                        <p:cTn id="232" dur="500"/>
                                        <p:tgtEl>
                                          <p:spTgt spid="121910"/>
                                        </p:tgtEl>
                                      </p:cBhvr>
                                    </p:animEffect>
                                  </p:childTnLst>
                                </p:cTn>
                              </p:par>
                            </p:childTnLst>
                          </p:cTn>
                        </p:par>
                        <p:par>
                          <p:cTn id="233" fill="hold" nodeType="afterGroup">
                            <p:stCondLst>
                              <p:cond delay="500"/>
                            </p:stCondLst>
                            <p:childTnLst>
                              <p:par>
                                <p:cTn id="234" presetID="22" presetClass="entr" presetSubtype="1" fill="hold" grpId="0" nodeType="afterEffect">
                                  <p:stCondLst>
                                    <p:cond delay="0"/>
                                  </p:stCondLst>
                                  <p:childTnLst>
                                    <p:set>
                                      <p:cBhvr>
                                        <p:cTn id="235" dur="1" fill="hold">
                                          <p:stCondLst>
                                            <p:cond delay="0"/>
                                          </p:stCondLst>
                                        </p:cTn>
                                        <p:tgtEl>
                                          <p:spTgt spid="121911"/>
                                        </p:tgtEl>
                                        <p:attrNameLst>
                                          <p:attrName>style.visibility</p:attrName>
                                        </p:attrNameLst>
                                      </p:cBhvr>
                                      <p:to>
                                        <p:strVal val="visible"/>
                                      </p:to>
                                    </p:set>
                                    <p:animEffect transition="in" filter="wipe(up)">
                                      <p:cBhvr>
                                        <p:cTn id="236" dur="500"/>
                                        <p:tgtEl>
                                          <p:spTgt spid="121911"/>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1" fill="hold" grpId="0" nodeType="clickEffect">
                                  <p:stCondLst>
                                    <p:cond delay="0"/>
                                  </p:stCondLst>
                                  <p:childTnLst>
                                    <p:set>
                                      <p:cBhvr>
                                        <p:cTn id="240" dur="1" fill="hold">
                                          <p:stCondLst>
                                            <p:cond delay="0"/>
                                          </p:stCondLst>
                                        </p:cTn>
                                        <p:tgtEl>
                                          <p:spTgt spid="121914"/>
                                        </p:tgtEl>
                                        <p:attrNameLst>
                                          <p:attrName>style.visibility</p:attrName>
                                        </p:attrNameLst>
                                      </p:cBhvr>
                                      <p:to>
                                        <p:strVal val="visible"/>
                                      </p:to>
                                    </p:set>
                                    <p:animEffect transition="in" filter="wipe(up)">
                                      <p:cBhvr>
                                        <p:cTn id="241" dur="500"/>
                                        <p:tgtEl>
                                          <p:spTgt spid="121914"/>
                                        </p:tgtEl>
                                      </p:cBhvr>
                                    </p:animEffect>
                                  </p:childTnLst>
                                </p:cTn>
                              </p:par>
                            </p:childTnLst>
                          </p:cTn>
                        </p:par>
                        <p:par>
                          <p:cTn id="242" fill="hold" nodeType="afterGroup">
                            <p:stCondLst>
                              <p:cond delay="500"/>
                            </p:stCondLst>
                            <p:childTnLst>
                              <p:par>
                                <p:cTn id="243" presetID="22" presetClass="entr" presetSubtype="1" fill="hold" grpId="0" nodeType="afterEffect">
                                  <p:stCondLst>
                                    <p:cond delay="0"/>
                                  </p:stCondLst>
                                  <p:childTnLst>
                                    <p:set>
                                      <p:cBhvr>
                                        <p:cTn id="244" dur="1" fill="hold">
                                          <p:stCondLst>
                                            <p:cond delay="0"/>
                                          </p:stCondLst>
                                        </p:cTn>
                                        <p:tgtEl>
                                          <p:spTgt spid="121912"/>
                                        </p:tgtEl>
                                        <p:attrNameLst>
                                          <p:attrName>style.visibility</p:attrName>
                                        </p:attrNameLst>
                                      </p:cBhvr>
                                      <p:to>
                                        <p:strVal val="visible"/>
                                      </p:to>
                                    </p:set>
                                    <p:animEffect transition="in" filter="wipe(up)">
                                      <p:cBhvr>
                                        <p:cTn id="245" dur="500"/>
                                        <p:tgtEl>
                                          <p:spTgt spid="121912"/>
                                        </p:tgtEl>
                                      </p:cBhvr>
                                    </p:animEffect>
                                  </p:childTnLst>
                                </p:cTn>
                              </p:par>
                            </p:childTnLst>
                          </p:cTn>
                        </p:par>
                        <p:par>
                          <p:cTn id="246" fill="hold" nodeType="afterGroup">
                            <p:stCondLst>
                              <p:cond delay="1000"/>
                            </p:stCondLst>
                            <p:childTnLst>
                              <p:par>
                                <p:cTn id="247" presetID="22" presetClass="entr" presetSubtype="1" fill="hold" grpId="0" nodeType="afterEffect">
                                  <p:stCondLst>
                                    <p:cond delay="0"/>
                                  </p:stCondLst>
                                  <p:childTnLst>
                                    <p:set>
                                      <p:cBhvr>
                                        <p:cTn id="248" dur="1" fill="hold">
                                          <p:stCondLst>
                                            <p:cond delay="0"/>
                                          </p:stCondLst>
                                        </p:cTn>
                                        <p:tgtEl>
                                          <p:spTgt spid="121913"/>
                                        </p:tgtEl>
                                        <p:attrNameLst>
                                          <p:attrName>style.visibility</p:attrName>
                                        </p:attrNameLst>
                                      </p:cBhvr>
                                      <p:to>
                                        <p:strVal val="visible"/>
                                      </p:to>
                                    </p:set>
                                    <p:animEffect transition="in" filter="wipe(up)">
                                      <p:cBhvr>
                                        <p:cTn id="249" dur="500"/>
                                        <p:tgtEl>
                                          <p:spTgt spid="121913"/>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1" fill="hold" grpId="0" nodeType="clickEffect">
                                  <p:stCondLst>
                                    <p:cond delay="0"/>
                                  </p:stCondLst>
                                  <p:childTnLst>
                                    <p:set>
                                      <p:cBhvr>
                                        <p:cTn id="253" dur="1" fill="hold">
                                          <p:stCondLst>
                                            <p:cond delay="0"/>
                                          </p:stCondLst>
                                        </p:cTn>
                                        <p:tgtEl>
                                          <p:spTgt spid="121919"/>
                                        </p:tgtEl>
                                        <p:attrNameLst>
                                          <p:attrName>style.visibility</p:attrName>
                                        </p:attrNameLst>
                                      </p:cBhvr>
                                      <p:to>
                                        <p:strVal val="visible"/>
                                      </p:to>
                                    </p:set>
                                    <p:animEffect transition="in" filter="wipe(up)">
                                      <p:cBhvr>
                                        <p:cTn id="254" dur="500"/>
                                        <p:tgtEl>
                                          <p:spTgt spid="121919"/>
                                        </p:tgtEl>
                                      </p:cBhvr>
                                    </p:animEffect>
                                  </p:childTnLst>
                                </p:cTn>
                              </p:par>
                            </p:childTnLst>
                          </p:cTn>
                        </p:par>
                        <p:par>
                          <p:cTn id="255" fill="hold" nodeType="afterGroup">
                            <p:stCondLst>
                              <p:cond delay="500"/>
                            </p:stCondLst>
                            <p:childTnLst>
                              <p:par>
                                <p:cTn id="256" presetID="22" presetClass="entr" presetSubtype="1" fill="hold" grpId="0" nodeType="afterEffect">
                                  <p:stCondLst>
                                    <p:cond delay="0"/>
                                  </p:stCondLst>
                                  <p:childTnLst>
                                    <p:set>
                                      <p:cBhvr>
                                        <p:cTn id="257" dur="1" fill="hold">
                                          <p:stCondLst>
                                            <p:cond delay="0"/>
                                          </p:stCondLst>
                                        </p:cTn>
                                        <p:tgtEl>
                                          <p:spTgt spid="121915"/>
                                        </p:tgtEl>
                                        <p:attrNameLst>
                                          <p:attrName>style.visibility</p:attrName>
                                        </p:attrNameLst>
                                      </p:cBhvr>
                                      <p:to>
                                        <p:strVal val="visible"/>
                                      </p:to>
                                    </p:set>
                                    <p:animEffect transition="in" filter="wipe(up)">
                                      <p:cBhvr>
                                        <p:cTn id="258" dur="500"/>
                                        <p:tgtEl>
                                          <p:spTgt spid="121915"/>
                                        </p:tgtEl>
                                      </p:cBhvr>
                                    </p:animEffect>
                                  </p:childTnLst>
                                </p:cTn>
                              </p:par>
                            </p:childTnLst>
                          </p:cTn>
                        </p:par>
                        <p:par>
                          <p:cTn id="259" fill="hold" nodeType="afterGroup">
                            <p:stCondLst>
                              <p:cond delay="1000"/>
                            </p:stCondLst>
                            <p:childTnLst>
                              <p:par>
                                <p:cTn id="260" presetID="22" presetClass="entr" presetSubtype="1" fill="hold" grpId="0" nodeType="afterEffect">
                                  <p:stCondLst>
                                    <p:cond delay="0"/>
                                  </p:stCondLst>
                                  <p:childTnLst>
                                    <p:set>
                                      <p:cBhvr>
                                        <p:cTn id="261" dur="1" fill="hold">
                                          <p:stCondLst>
                                            <p:cond delay="0"/>
                                          </p:stCondLst>
                                        </p:cTn>
                                        <p:tgtEl>
                                          <p:spTgt spid="121916"/>
                                        </p:tgtEl>
                                        <p:attrNameLst>
                                          <p:attrName>style.visibility</p:attrName>
                                        </p:attrNameLst>
                                      </p:cBhvr>
                                      <p:to>
                                        <p:strVal val="visible"/>
                                      </p:to>
                                    </p:set>
                                    <p:animEffect transition="in" filter="wipe(up)">
                                      <p:cBhvr>
                                        <p:cTn id="262" dur="500"/>
                                        <p:tgtEl>
                                          <p:spTgt spid="121916"/>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2" presetClass="entr" presetSubtype="1" fill="hold" grpId="0" nodeType="clickEffect">
                                  <p:stCondLst>
                                    <p:cond delay="0"/>
                                  </p:stCondLst>
                                  <p:childTnLst>
                                    <p:set>
                                      <p:cBhvr>
                                        <p:cTn id="266" dur="1" fill="hold">
                                          <p:stCondLst>
                                            <p:cond delay="0"/>
                                          </p:stCondLst>
                                        </p:cTn>
                                        <p:tgtEl>
                                          <p:spTgt spid="121920"/>
                                        </p:tgtEl>
                                        <p:attrNameLst>
                                          <p:attrName>style.visibility</p:attrName>
                                        </p:attrNameLst>
                                      </p:cBhvr>
                                      <p:to>
                                        <p:strVal val="visible"/>
                                      </p:to>
                                    </p:set>
                                    <p:animEffect transition="in" filter="wipe(up)">
                                      <p:cBhvr>
                                        <p:cTn id="267" dur="500"/>
                                        <p:tgtEl>
                                          <p:spTgt spid="121920"/>
                                        </p:tgtEl>
                                      </p:cBhvr>
                                    </p:animEffect>
                                  </p:childTnLst>
                                </p:cTn>
                              </p:par>
                            </p:childTnLst>
                          </p:cTn>
                        </p:par>
                        <p:par>
                          <p:cTn id="268" fill="hold" nodeType="afterGroup">
                            <p:stCondLst>
                              <p:cond delay="500"/>
                            </p:stCondLst>
                            <p:childTnLst>
                              <p:par>
                                <p:cTn id="269" presetID="22" presetClass="entr" presetSubtype="1" fill="hold" grpId="0" nodeType="afterEffect">
                                  <p:stCondLst>
                                    <p:cond delay="0"/>
                                  </p:stCondLst>
                                  <p:childTnLst>
                                    <p:set>
                                      <p:cBhvr>
                                        <p:cTn id="270" dur="1" fill="hold">
                                          <p:stCondLst>
                                            <p:cond delay="0"/>
                                          </p:stCondLst>
                                        </p:cTn>
                                        <p:tgtEl>
                                          <p:spTgt spid="121917"/>
                                        </p:tgtEl>
                                        <p:attrNameLst>
                                          <p:attrName>style.visibility</p:attrName>
                                        </p:attrNameLst>
                                      </p:cBhvr>
                                      <p:to>
                                        <p:strVal val="visible"/>
                                      </p:to>
                                    </p:set>
                                    <p:animEffect transition="in" filter="wipe(up)">
                                      <p:cBhvr>
                                        <p:cTn id="271" dur="500"/>
                                        <p:tgtEl>
                                          <p:spTgt spid="121917"/>
                                        </p:tgtEl>
                                      </p:cBhvr>
                                    </p:animEffect>
                                  </p:childTnLst>
                                </p:cTn>
                              </p:par>
                            </p:childTnLst>
                          </p:cTn>
                        </p:par>
                        <p:par>
                          <p:cTn id="272" fill="hold" nodeType="afterGroup">
                            <p:stCondLst>
                              <p:cond delay="1000"/>
                            </p:stCondLst>
                            <p:childTnLst>
                              <p:par>
                                <p:cTn id="273" presetID="22" presetClass="entr" presetSubtype="1" fill="hold" grpId="0" nodeType="afterEffect">
                                  <p:stCondLst>
                                    <p:cond delay="0"/>
                                  </p:stCondLst>
                                  <p:childTnLst>
                                    <p:set>
                                      <p:cBhvr>
                                        <p:cTn id="274" dur="1" fill="hold">
                                          <p:stCondLst>
                                            <p:cond delay="0"/>
                                          </p:stCondLst>
                                        </p:cTn>
                                        <p:tgtEl>
                                          <p:spTgt spid="121918"/>
                                        </p:tgtEl>
                                        <p:attrNameLst>
                                          <p:attrName>style.visibility</p:attrName>
                                        </p:attrNameLst>
                                      </p:cBhvr>
                                      <p:to>
                                        <p:strVal val="visible"/>
                                      </p:to>
                                    </p:set>
                                    <p:animEffect transition="in" filter="wipe(up)">
                                      <p:cBhvr>
                                        <p:cTn id="275" dur="500"/>
                                        <p:tgtEl>
                                          <p:spTgt spid="121918"/>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1" fill="hold" grpId="0" nodeType="clickEffect">
                                  <p:stCondLst>
                                    <p:cond delay="0"/>
                                  </p:stCondLst>
                                  <p:childTnLst>
                                    <p:set>
                                      <p:cBhvr>
                                        <p:cTn id="279" dur="1" fill="hold">
                                          <p:stCondLst>
                                            <p:cond delay="0"/>
                                          </p:stCondLst>
                                        </p:cTn>
                                        <p:tgtEl>
                                          <p:spTgt spid="121923"/>
                                        </p:tgtEl>
                                        <p:attrNameLst>
                                          <p:attrName>style.visibility</p:attrName>
                                        </p:attrNameLst>
                                      </p:cBhvr>
                                      <p:to>
                                        <p:strVal val="visible"/>
                                      </p:to>
                                    </p:set>
                                    <p:animEffect transition="in" filter="wipe(up)">
                                      <p:cBhvr>
                                        <p:cTn id="280" dur="500"/>
                                        <p:tgtEl>
                                          <p:spTgt spid="121923"/>
                                        </p:tgtEl>
                                      </p:cBhvr>
                                    </p:animEffect>
                                  </p:childTnLst>
                                </p:cTn>
                              </p:par>
                            </p:childTnLst>
                          </p:cTn>
                        </p:par>
                        <p:par>
                          <p:cTn id="281" fill="hold" nodeType="afterGroup">
                            <p:stCondLst>
                              <p:cond delay="500"/>
                            </p:stCondLst>
                            <p:childTnLst>
                              <p:par>
                                <p:cTn id="282" presetID="22" presetClass="entr" presetSubtype="1" fill="hold" grpId="0" nodeType="afterEffect">
                                  <p:stCondLst>
                                    <p:cond delay="0"/>
                                  </p:stCondLst>
                                  <p:childTnLst>
                                    <p:set>
                                      <p:cBhvr>
                                        <p:cTn id="283" dur="1" fill="hold">
                                          <p:stCondLst>
                                            <p:cond delay="0"/>
                                          </p:stCondLst>
                                        </p:cTn>
                                        <p:tgtEl>
                                          <p:spTgt spid="121921"/>
                                        </p:tgtEl>
                                        <p:attrNameLst>
                                          <p:attrName>style.visibility</p:attrName>
                                        </p:attrNameLst>
                                      </p:cBhvr>
                                      <p:to>
                                        <p:strVal val="visible"/>
                                      </p:to>
                                    </p:set>
                                    <p:animEffect transition="in" filter="wipe(up)">
                                      <p:cBhvr>
                                        <p:cTn id="284" dur="500"/>
                                        <p:tgtEl>
                                          <p:spTgt spid="121921"/>
                                        </p:tgtEl>
                                      </p:cBhvr>
                                    </p:animEffect>
                                  </p:childTnLst>
                                </p:cTn>
                              </p:par>
                            </p:childTnLst>
                          </p:cTn>
                        </p:par>
                        <p:par>
                          <p:cTn id="285" fill="hold" nodeType="afterGroup">
                            <p:stCondLst>
                              <p:cond delay="1000"/>
                            </p:stCondLst>
                            <p:childTnLst>
                              <p:par>
                                <p:cTn id="286" presetID="22" presetClass="entr" presetSubtype="1" fill="hold" grpId="0" nodeType="afterEffect">
                                  <p:stCondLst>
                                    <p:cond delay="0"/>
                                  </p:stCondLst>
                                  <p:childTnLst>
                                    <p:set>
                                      <p:cBhvr>
                                        <p:cTn id="287" dur="1" fill="hold">
                                          <p:stCondLst>
                                            <p:cond delay="0"/>
                                          </p:stCondLst>
                                        </p:cTn>
                                        <p:tgtEl>
                                          <p:spTgt spid="121922"/>
                                        </p:tgtEl>
                                        <p:attrNameLst>
                                          <p:attrName>style.visibility</p:attrName>
                                        </p:attrNameLst>
                                      </p:cBhvr>
                                      <p:to>
                                        <p:strVal val="visible"/>
                                      </p:to>
                                    </p:set>
                                    <p:animEffect transition="in" filter="wipe(up)">
                                      <p:cBhvr>
                                        <p:cTn id="288" dur="500"/>
                                        <p:tgtEl>
                                          <p:spTgt spid="121922"/>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1" fill="hold" grpId="0" nodeType="clickEffect">
                                  <p:stCondLst>
                                    <p:cond delay="0"/>
                                  </p:stCondLst>
                                  <p:childTnLst>
                                    <p:set>
                                      <p:cBhvr>
                                        <p:cTn id="292" dur="1" fill="hold">
                                          <p:stCondLst>
                                            <p:cond delay="0"/>
                                          </p:stCondLst>
                                        </p:cTn>
                                        <p:tgtEl>
                                          <p:spTgt spid="121926"/>
                                        </p:tgtEl>
                                        <p:attrNameLst>
                                          <p:attrName>style.visibility</p:attrName>
                                        </p:attrNameLst>
                                      </p:cBhvr>
                                      <p:to>
                                        <p:strVal val="visible"/>
                                      </p:to>
                                    </p:set>
                                    <p:animEffect transition="in" filter="wipe(up)">
                                      <p:cBhvr>
                                        <p:cTn id="293" dur="500"/>
                                        <p:tgtEl>
                                          <p:spTgt spid="121926"/>
                                        </p:tgtEl>
                                      </p:cBhvr>
                                    </p:animEffect>
                                  </p:childTnLst>
                                </p:cTn>
                              </p:par>
                            </p:childTnLst>
                          </p:cTn>
                        </p:par>
                        <p:par>
                          <p:cTn id="294" fill="hold" nodeType="afterGroup">
                            <p:stCondLst>
                              <p:cond delay="500"/>
                            </p:stCondLst>
                            <p:childTnLst>
                              <p:par>
                                <p:cTn id="295" presetID="22" presetClass="entr" presetSubtype="1" fill="hold" grpId="0" nodeType="afterEffect">
                                  <p:stCondLst>
                                    <p:cond delay="0"/>
                                  </p:stCondLst>
                                  <p:childTnLst>
                                    <p:set>
                                      <p:cBhvr>
                                        <p:cTn id="296" dur="1" fill="hold">
                                          <p:stCondLst>
                                            <p:cond delay="0"/>
                                          </p:stCondLst>
                                        </p:cTn>
                                        <p:tgtEl>
                                          <p:spTgt spid="121924"/>
                                        </p:tgtEl>
                                        <p:attrNameLst>
                                          <p:attrName>style.visibility</p:attrName>
                                        </p:attrNameLst>
                                      </p:cBhvr>
                                      <p:to>
                                        <p:strVal val="visible"/>
                                      </p:to>
                                    </p:set>
                                    <p:animEffect transition="in" filter="wipe(up)">
                                      <p:cBhvr>
                                        <p:cTn id="297" dur="500"/>
                                        <p:tgtEl>
                                          <p:spTgt spid="121924"/>
                                        </p:tgtEl>
                                      </p:cBhvr>
                                    </p:animEffect>
                                  </p:childTnLst>
                                </p:cTn>
                              </p:par>
                            </p:childTnLst>
                          </p:cTn>
                        </p:par>
                        <p:par>
                          <p:cTn id="298" fill="hold" nodeType="afterGroup">
                            <p:stCondLst>
                              <p:cond delay="1000"/>
                            </p:stCondLst>
                            <p:childTnLst>
                              <p:par>
                                <p:cTn id="299" presetID="22" presetClass="entr" presetSubtype="1" fill="hold" grpId="0" nodeType="afterEffect">
                                  <p:stCondLst>
                                    <p:cond delay="0"/>
                                  </p:stCondLst>
                                  <p:childTnLst>
                                    <p:set>
                                      <p:cBhvr>
                                        <p:cTn id="300" dur="1" fill="hold">
                                          <p:stCondLst>
                                            <p:cond delay="0"/>
                                          </p:stCondLst>
                                        </p:cTn>
                                        <p:tgtEl>
                                          <p:spTgt spid="121925"/>
                                        </p:tgtEl>
                                        <p:attrNameLst>
                                          <p:attrName>style.visibility</p:attrName>
                                        </p:attrNameLst>
                                      </p:cBhvr>
                                      <p:to>
                                        <p:strVal val="visible"/>
                                      </p:to>
                                    </p:set>
                                    <p:animEffect transition="in" filter="wipe(up)">
                                      <p:cBhvr>
                                        <p:cTn id="301" dur="500"/>
                                        <p:tgtEl>
                                          <p:spTgt spid="121925"/>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22" presetClass="entr" presetSubtype="1" fill="hold" grpId="0" nodeType="clickEffect">
                                  <p:stCondLst>
                                    <p:cond delay="0"/>
                                  </p:stCondLst>
                                  <p:childTnLst>
                                    <p:set>
                                      <p:cBhvr>
                                        <p:cTn id="305" dur="1" fill="hold">
                                          <p:stCondLst>
                                            <p:cond delay="0"/>
                                          </p:stCondLst>
                                        </p:cTn>
                                        <p:tgtEl>
                                          <p:spTgt spid="121932"/>
                                        </p:tgtEl>
                                        <p:attrNameLst>
                                          <p:attrName>style.visibility</p:attrName>
                                        </p:attrNameLst>
                                      </p:cBhvr>
                                      <p:to>
                                        <p:strVal val="visible"/>
                                      </p:to>
                                    </p:set>
                                    <p:animEffect transition="in" filter="wipe(up)">
                                      <p:cBhvr>
                                        <p:cTn id="306" dur="500"/>
                                        <p:tgtEl>
                                          <p:spTgt spid="121932"/>
                                        </p:tgtEl>
                                      </p:cBhvr>
                                    </p:animEffect>
                                  </p:childTnLst>
                                </p:cTn>
                              </p:par>
                            </p:childTnLst>
                          </p:cTn>
                        </p:par>
                        <p:par>
                          <p:cTn id="307" fill="hold" nodeType="afterGroup">
                            <p:stCondLst>
                              <p:cond delay="500"/>
                            </p:stCondLst>
                            <p:childTnLst>
                              <p:par>
                                <p:cTn id="308" presetID="22" presetClass="entr" presetSubtype="1" fill="hold" grpId="0" nodeType="afterEffect">
                                  <p:stCondLst>
                                    <p:cond delay="0"/>
                                  </p:stCondLst>
                                  <p:childTnLst>
                                    <p:set>
                                      <p:cBhvr>
                                        <p:cTn id="309" dur="1" fill="hold">
                                          <p:stCondLst>
                                            <p:cond delay="0"/>
                                          </p:stCondLst>
                                        </p:cTn>
                                        <p:tgtEl>
                                          <p:spTgt spid="121933"/>
                                        </p:tgtEl>
                                        <p:attrNameLst>
                                          <p:attrName>style.visibility</p:attrName>
                                        </p:attrNameLst>
                                      </p:cBhvr>
                                      <p:to>
                                        <p:strVal val="visible"/>
                                      </p:to>
                                    </p:set>
                                    <p:animEffect transition="in" filter="wipe(up)">
                                      <p:cBhvr>
                                        <p:cTn id="310" dur="500"/>
                                        <p:tgtEl>
                                          <p:spTgt spid="12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autoUpdateAnimBg="0"/>
      <p:bldP spid="121859" grpId="0" animBg="1"/>
      <p:bldP spid="121860" grpId="0" animBg="1"/>
      <p:bldP spid="121861" grpId="0" animBg="1"/>
      <p:bldP spid="121862" grpId="0" animBg="1"/>
      <p:bldP spid="121863" grpId="0" animBg="1" autoUpdateAnimBg="0"/>
      <p:bldP spid="121864" grpId="0" animBg="1"/>
      <p:bldP spid="121865" grpId="0" animBg="1"/>
      <p:bldP spid="121866" grpId="0" animBg="1"/>
      <p:bldP spid="121867" grpId="0" animBg="1"/>
      <p:bldP spid="121868" grpId="0" animBg="1"/>
      <p:bldP spid="121869" grpId="0" autoUpdateAnimBg="0"/>
      <p:bldP spid="121870" grpId="0" animBg="1"/>
      <p:bldP spid="121871" grpId="0" autoUpdateAnimBg="0"/>
      <p:bldP spid="121872" grpId="0" animBg="1"/>
      <p:bldP spid="121873" grpId="0" autoUpdateAnimBg="0"/>
      <p:bldP spid="121874" grpId="0" animBg="1"/>
      <p:bldP spid="121875" grpId="0" autoUpdateAnimBg="0"/>
      <p:bldP spid="121876" grpId="0" animBg="1"/>
      <p:bldP spid="121878" grpId="0" animBg="1"/>
      <p:bldP spid="121879" grpId="0" animBg="1"/>
      <p:bldP spid="121880" grpId="0" autoUpdateAnimBg="0"/>
      <p:bldP spid="121881" grpId="0" animBg="1" autoUpdateAnimBg="0"/>
      <p:bldP spid="121882" grpId="0" animBg="1"/>
      <p:bldP spid="121883" grpId="0" autoUpdateAnimBg="0"/>
      <p:bldP spid="121886" grpId="0" autoUpdateAnimBg="0"/>
      <p:bldP spid="121887" grpId="0" animBg="1"/>
      <p:bldP spid="121888" grpId="0" animBg="1"/>
      <p:bldP spid="121889" grpId="0" autoUpdateAnimBg="0"/>
      <p:bldP spid="121890" grpId="0" animBg="1"/>
      <p:bldP spid="121891" grpId="0" animBg="1"/>
      <p:bldP spid="121892" grpId="0" autoUpdateAnimBg="0"/>
      <p:bldP spid="121893" grpId="0" animBg="1"/>
      <p:bldP spid="121894" grpId="0" animBg="1" autoUpdateAnimBg="0"/>
      <p:bldP spid="121895" grpId="0" animBg="1"/>
      <p:bldP spid="121896" grpId="0" animBg="1"/>
      <p:bldP spid="121897" grpId="0" animBg="1"/>
      <p:bldP spid="121898" grpId="0" animBg="1"/>
      <p:bldP spid="121899" grpId="0" animBg="1"/>
      <p:bldP spid="121900" grpId="0" animBg="1"/>
      <p:bldP spid="121901" grpId="0" animBg="1" autoUpdateAnimBg="0"/>
      <p:bldP spid="121902" grpId="0" animBg="1"/>
      <p:bldP spid="121903" grpId="0" animBg="1"/>
      <p:bldP spid="121904" grpId="0" animBg="1"/>
      <p:bldP spid="121905" grpId="0" autoUpdateAnimBg="0"/>
      <p:bldP spid="121906" grpId="0" animBg="1"/>
      <p:bldP spid="121907" grpId="0" autoUpdateAnimBg="0"/>
      <p:bldP spid="121908" grpId="0" animBg="1"/>
      <p:bldP spid="121909" grpId="0" autoUpdateAnimBg="0"/>
      <p:bldP spid="121910" grpId="0" animBg="1"/>
      <p:bldP spid="121911" grpId="0" autoUpdateAnimBg="0"/>
      <p:bldP spid="121912" grpId="0" animBg="1"/>
      <p:bldP spid="121913" grpId="0" autoUpdateAnimBg="0"/>
      <p:bldP spid="121914" grpId="0" animBg="1"/>
      <p:bldP spid="121915" grpId="0" animBg="1"/>
      <p:bldP spid="121916" grpId="0" autoUpdateAnimBg="0"/>
      <p:bldP spid="121917" grpId="0" animBg="1"/>
      <p:bldP spid="121918" grpId="0" autoUpdateAnimBg="0"/>
      <p:bldP spid="121919" grpId="0" animBg="1"/>
      <p:bldP spid="121920" grpId="0" animBg="1"/>
      <p:bldP spid="121921" grpId="0" animBg="1"/>
      <p:bldP spid="121922" grpId="0" autoUpdateAnimBg="0"/>
      <p:bldP spid="121923" grpId="0" animBg="1"/>
      <p:bldP spid="121924" grpId="0" animBg="1"/>
      <p:bldP spid="121925" grpId="0" autoUpdateAnimBg="0"/>
      <p:bldP spid="121926" grpId="0" animBg="1"/>
      <p:bldP spid="121927" grpId="0" autoUpdateAnimBg="0"/>
      <p:bldP spid="121928" grpId="0" autoUpdateAnimBg="0"/>
      <p:bldP spid="121930" grpId="0" animBg="1"/>
      <p:bldP spid="121931" grpId="0" autoUpdateAnimBg="0"/>
      <p:bldP spid="121932" grpId="0" animBg="1"/>
      <p:bldP spid="121933" grpId="0" autoUpdateAnimBg="0"/>
      <p:bldP spid="121934" grpId="0" autoUpdateAnimBg="0"/>
      <p:bldP spid="1219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body" idx="1"/>
          </p:nvPr>
        </p:nvSpPr>
        <p:spPr>
          <a:xfrm>
            <a:off x="1982788" y="1592840"/>
            <a:ext cx="7772400" cy="4114800"/>
          </a:xfrm>
          <a:noFill/>
          <a:ln/>
        </p:spPr>
        <p:txBody>
          <a:bodyPr/>
          <a:lstStyle/>
          <a:p>
            <a:r>
              <a:rPr lang="zh-CN" altLang="en-US" b="0" dirty="0">
                <a:latin typeface="SimSun" charset="-122"/>
                <a:ea typeface="SimSun" charset="-122"/>
                <a:cs typeface="SimSun" charset="-122"/>
              </a:rPr>
              <a:t>折半插入排序：</a:t>
            </a:r>
            <a:r>
              <a:rPr lang="en-US" altLang="zh-CN" b="0" dirty="0">
                <a:solidFill>
                  <a:srgbClr val="FF0000"/>
                </a:solidFill>
                <a:latin typeface="Times New Roman" charset="0"/>
                <a:ea typeface="Times New Roman" charset="0"/>
                <a:cs typeface="Times New Roman" charset="0"/>
              </a:rPr>
              <a:t>T(n)= O(n</a:t>
            </a:r>
            <a:r>
              <a:rPr lang="en-US" altLang="zh-CN" b="0" baseline="30000" dirty="0">
                <a:solidFill>
                  <a:srgbClr val="FF0000"/>
                </a:solidFill>
                <a:latin typeface="Times New Roman" charset="0"/>
                <a:ea typeface="Times New Roman" charset="0"/>
                <a:cs typeface="Times New Roman" charset="0"/>
              </a:rPr>
              <a:t>2</a:t>
            </a:r>
            <a:r>
              <a:rPr lang="en-US" altLang="zh-CN" b="0" dirty="0">
                <a:solidFill>
                  <a:srgbClr val="FF0000"/>
                </a:solidFill>
                <a:latin typeface="Times New Roman" charset="0"/>
                <a:ea typeface="Times New Roman" charset="0"/>
                <a:cs typeface="Times New Roman" charset="0"/>
              </a:rPr>
              <a:t>)</a:t>
            </a:r>
          </a:p>
          <a:p>
            <a:r>
              <a:rPr lang="zh-CN" altLang="en-US" b="0" dirty="0">
                <a:latin typeface="SimSun" charset="-122"/>
                <a:ea typeface="SimSun" charset="-122"/>
                <a:cs typeface="SimSun" charset="-122"/>
              </a:rPr>
              <a:t>只减少了关键字比较的次数，记录移动的次数不变</a:t>
            </a:r>
          </a:p>
          <a:p>
            <a:r>
              <a:rPr lang="zh-CN" altLang="en-US" b="0" dirty="0">
                <a:solidFill>
                  <a:srgbClr val="FF0000"/>
                </a:solidFill>
                <a:latin typeface="SimSun" charset="-122"/>
                <a:ea typeface="SimSun" charset="-122"/>
                <a:cs typeface="SimSun" charset="-122"/>
              </a:rPr>
              <a:t>折半（二分）插入</a:t>
            </a:r>
            <a:r>
              <a:rPr lang="zh-CN" altLang="en-US" b="0" dirty="0">
                <a:latin typeface="SimSun" charset="-122"/>
                <a:ea typeface="SimSun" charset="-122"/>
                <a:cs typeface="SimSun" charset="-122"/>
              </a:rPr>
              <a:t>算法与直接插入算法的元素移动一样是顺序的，因此该方法也是</a:t>
            </a:r>
            <a:r>
              <a:rPr lang="zh-CN" altLang="en-US" b="0" dirty="0">
                <a:solidFill>
                  <a:srgbClr val="FF0000"/>
                </a:solidFill>
                <a:latin typeface="SimSun" charset="-122"/>
                <a:ea typeface="SimSun" charset="-122"/>
                <a:cs typeface="SimSun" charset="-122"/>
              </a:rPr>
              <a:t>稳定</a:t>
            </a:r>
            <a:r>
              <a:rPr lang="zh-CN" altLang="en-US" b="0" dirty="0">
                <a:latin typeface="SimSun" charset="-122"/>
                <a:ea typeface="SimSun" charset="-122"/>
                <a:cs typeface="SimSun" charset="-122"/>
              </a:rPr>
              <a:t>的。</a:t>
            </a:r>
          </a:p>
        </p:txBody>
      </p:sp>
      <p:sp>
        <p:nvSpPr>
          <p:cNvPr id="3"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折半插入排序</a:t>
            </a:r>
          </a:p>
        </p:txBody>
      </p:sp>
    </p:spTree>
    <p:extLst>
      <p:ext uri="{BB962C8B-B14F-4D97-AF65-F5344CB8AC3E}">
        <p14:creationId xmlns:p14="http://schemas.microsoft.com/office/powerpoint/2010/main" val="134048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bwMode="auto">
          <a:xfrm>
            <a:off x="1485900" y="1882775"/>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5400" b="1"/>
              <a:t>第十章   内部排序</a:t>
            </a:r>
          </a:p>
        </p:txBody>
      </p:sp>
      <p:sp>
        <p:nvSpPr>
          <p:cNvPr id="115719" name="Text Box 7">
            <a:hlinkClick r:id="rId2" action="ppaction://hlinksldjump"/>
          </p:cNvPr>
          <p:cNvSpPr txBox="1">
            <a:spLocks noChangeArrowheads="1"/>
          </p:cNvSpPr>
          <p:nvPr/>
        </p:nvSpPr>
        <p:spPr bwMode="auto">
          <a:xfrm>
            <a:off x="1662542" y="3156522"/>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3600" dirty="0">
                <a:solidFill>
                  <a:schemeClr val="bg2"/>
                </a:solidFill>
              </a:rPr>
              <a:t>10.1</a:t>
            </a:r>
            <a:r>
              <a:rPr lang="zh-CN" altLang="en-US" sz="3600">
                <a:solidFill>
                  <a:schemeClr val="bg2"/>
                </a:solidFill>
              </a:rPr>
              <a:t> 概述</a:t>
            </a:r>
          </a:p>
        </p:txBody>
      </p:sp>
      <p:sp>
        <p:nvSpPr>
          <p:cNvPr id="115720" name="Text Box 8">
            <a:hlinkClick r:id="rId3" action="ppaction://hlinksldjump"/>
          </p:cNvPr>
          <p:cNvSpPr txBox="1">
            <a:spLocks noChangeArrowheads="1"/>
          </p:cNvSpPr>
          <p:nvPr/>
        </p:nvSpPr>
        <p:spPr bwMode="auto">
          <a:xfrm>
            <a:off x="1662542" y="3969322"/>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10.2</a:t>
            </a:r>
            <a:r>
              <a:rPr lang="zh-CN" altLang="en-US" sz="3600">
                <a:solidFill>
                  <a:schemeClr val="bg2"/>
                </a:solidFill>
              </a:rPr>
              <a:t> 插入排序</a:t>
            </a:r>
          </a:p>
        </p:txBody>
      </p:sp>
      <p:sp>
        <p:nvSpPr>
          <p:cNvPr id="115722" name="Text Box 10">
            <a:hlinkClick r:id="" action="ppaction://noaction"/>
          </p:cNvPr>
          <p:cNvSpPr txBox="1">
            <a:spLocks noChangeArrowheads="1"/>
          </p:cNvSpPr>
          <p:nvPr/>
        </p:nvSpPr>
        <p:spPr bwMode="auto">
          <a:xfrm>
            <a:off x="1662542" y="4731322"/>
            <a:ext cx="4953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10.3</a:t>
            </a:r>
            <a:r>
              <a:rPr lang="zh-CN" altLang="en-US" sz="3600">
                <a:solidFill>
                  <a:schemeClr val="bg2"/>
                </a:solidFill>
              </a:rPr>
              <a:t> 快速排序</a:t>
            </a:r>
            <a:endParaRPr lang="en-US" altLang="zh-CN" sz="3600" dirty="0">
              <a:solidFill>
                <a:schemeClr val="bg2"/>
              </a:solidFill>
            </a:endParaRPr>
          </a:p>
          <a:p>
            <a:pPr eaLnBrk="1" hangingPunct="1">
              <a:spcBef>
                <a:spcPct val="20000"/>
              </a:spcBef>
            </a:pPr>
            <a:r>
              <a:rPr lang="en-US" altLang="zh-CN" sz="3600" dirty="0">
                <a:solidFill>
                  <a:schemeClr val="bg2"/>
                </a:solidFill>
              </a:rPr>
              <a:t>10.4</a:t>
            </a:r>
            <a:r>
              <a:rPr lang="zh-CN" altLang="en-US" sz="3600">
                <a:solidFill>
                  <a:schemeClr val="bg2"/>
                </a:solidFill>
              </a:rPr>
              <a:t> 堆排序</a:t>
            </a:r>
          </a:p>
        </p:txBody>
      </p:sp>
      <p:sp>
        <p:nvSpPr>
          <p:cNvPr id="6" name="Text Box 7">
            <a:hlinkClick r:id="rId2" action="ppaction://hlinksldjump"/>
          </p:cNvPr>
          <p:cNvSpPr txBox="1">
            <a:spLocks noChangeArrowheads="1"/>
          </p:cNvSpPr>
          <p:nvPr/>
        </p:nvSpPr>
        <p:spPr bwMode="auto">
          <a:xfrm>
            <a:off x="6303815" y="3156522"/>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50000"/>
              </a:spcBef>
            </a:pPr>
            <a:r>
              <a:rPr lang="en-US" altLang="zh-CN" sz="3600" dirty="0">
                <a:solidFill>
                  <a:schemeClr val="bg2"/>
                </a:solidFill>
              </a:rPr>
              <a:t>10.5</a:t>
            </a:r>
            <a:r>
              <a:rPr lang="zh-CN" altLang="en-US" sz="3600">
                <a:solidFill>
                  <a:schemeClr val="bg2"/>
                </a:solidFill>
              </a:rPr>
              <a:t> 归并排序</a:t>
            </a:r>
          </a:p>
        </p:txBody>
      </p:sp>
      <p:sp>
        <p:nvSpPr>
          <p:cNvPr id="7" name="Text Box 8">
            <a:hlinkClick r:id="rId3" action="ppaction://hlinksldjump"/>
          </p:cNvPr>
          <p:cNvSpPr txBox="1">
            <a:spLocks noChangeArrowheads="1"/>
          </p:cNvSpPr>
          <p:nvPr/>
        </p:nvSpPr>
        <p:spPr bwMode="auto">
          <a:xfrm>
            <a:off x="6303815" y="3969322"/>
            <a:ext cx="495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10.6</a:t>
            </a:r>
            <a:r>
              <a:rPr lang="zh-CN" altLang="en-US" sz="3600">
                <a:solidFill>
                  <a:schemeClr val="bg2"/>
                </a:solidFill>
              </a:rPr>
              <a:t> 基数排序</a:t>
            </a:r>
          </a:p>
        </p:txBody>
      </p:sp>
      <p:sp>
        <p:nvSpPr>
          <p:cNvPr id="8" name="Text Box 10">
            <a:hlinkClick r:id="" action="ppaction://noaction"/>
          </p:cNvPr>
          <p:cNvSpPr txBox="1">
            <a:spLocks noChangeArrowheads="1"/>
          </p:cNvSpPr>
          <p:nvPr/>
        </p:nvSpPr>
        <p:spPr bwMode="auto">
          <a:xfrm>
            <a:off x="6303814" y="4731322"/>
            <a:ext cx="56388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4400" b="1">
                <a:solidFill>
                  <a:schemeClr val="tx1"/>
                </a:solidFill>
                <a:latin typeface="Times New Roman" charset="0"/>
                <a:ea typeface="宋体" charset="-122"/>
              </a:defRPr>
            </a:lvl1pPr>
            <a:lvl2pPr marL="742950" indent="-285750">
              <a:defRPr kumimoji="1" sz="4400" b="1">
                <a:solidFill>
                  <a:schemeClr val="tx1"/>
                </a:solidFill>
                <a:latin typeface="Times New Roman" charset="0"/>
                <a:ea typeface="宋体" charset="-122"/>
              </a:defRPr>
            </a:lvl2pPr>
            <a:lvl3pPr marL="1143000" indent="-228600">
              <a:defRPr kumimoji="1" sz="4400" b="1">
                <a:solidFill>
                  <a:schemeClr val="tx1"/>
                </a:solidFill>
                <a:latin typeface="Times New Roman" charset="0"/>
                <a:ea typeface="宋体" charset="-122"/>
              </a:defRPr>
            </a:lvl3pPr>
            <a:lvl4pPr marL="1600200" indent="-228600">
              <a:defRPr kumimoji="1" sz="4400" b="1">
                <a:solidFill>
                  <a:schemeClr val="tx1"/>
                </a:solidFill>
                <a:latin typeface="Times New Roman" charset="0"/>
                <a:ea typeface="宋体" charset="-122"/>
              </a:defRPr>
            </a:lvl4pPr>
            <a:lvl5pPr marL="2057400" indent="-228600">
              <a:defRPr kumimoji="1" sz="4400" b="1">
                <a:solidFill>
                  <a:schemeClr val="tx1"/>
                </a:solidFill>
                <a:latin typeface="Times New Roman" charset="0"/>
                <a:ea typeface="宋体" charset="-122"/>
              </a:defRPr>
            </a:lvl5pPr>
            <a:lvl6pPr marL="2514600" indent="-228600" eaLnBrk="0" fontAlgn="base" hangingPunct="0">
              <a:spcBef>
                <a:spcPct val="0"/>
              </a:spcBef>
              <a:spcAft>
                <a:spcPct val="0"/>
              </a:spcAft>
              <a:defRPr kumimoji="1" sz="4400" b="1">
                <a:solidFill>
                  <a:schemeClr val="tx1"/>
                </a:solidFill>
                <a:latin typeface="Times New Roman" charset="0"/>
                <a:ea typeface="宋体" charset="-122"/>
              </a:defRPr>
            </a:lvl6pPr>
            <a:lvl7pPr marL="2971800" indent="-228600" eaLnBrk="0" fontAlgn="base" hangingPunct="0">
              <a:spcBef>
                <a:spcPct val="0"/>
              </a:spcBef>
              <a:spcAft>
                <a:spcPct val="0"/>
              </a:spcAft>
              <a:defRPr kumimoji="1" sz="4400" b="1">
                <a:solidFill>
                  <a:schemeClr val="tx1"/>
                </a:solidFill>
                <a:latin typeface="Times New Roman" charset="0"/>
                <a:ea typeface="宋体" charset="-122"/>
              </a:defRPr>
            </a:lvl7pPr>
            <a:lvl8pPr marL="3429000" indent="-228600" eaLnBrk="0" fontAlgn="base" hangingPunct="0">
              <a:spcBef>
                <a:spcPct val="0"/>
              </a:spcBef>
              <a:spcAft>
                <a:spcPct val="0"/>
              </a:spcAft>
              <a:defRPr kumimoji="1" sz="4400" b="1">
                <a:solidFill>
                  <a:schemeClr val="tx1"/>
                </a:solidFill>
                <a:latin typeface="Times New Roman" charset="0"/>
                <a:ea typeface="宋体" charset="-122"/>
              </a:defRPr>
            </a:lvl8pPr>
            <a:lvl9pPr marL="3886200" indent="-228600" eaLnBrk="0" fontAlgn="base" hangingPunct="0">
              <a:spcBef>
                <a:spcPct val="0"/>
              </a:spcBef>
              <a:spcAft>
                <a:spcPct val="0"/>
              </a:spcAft>
              <a:defRPr kumimoji="1" sz="4400" b="1">
                <a:solidFill>
                  <a:schemeClr val="tx1"/>
                </a:solidFill>
                <a:latin typeface="Times New Roman" charset="0"/>
                <a:ea typeface="宋体" charset="-122"/>
              </a:defRPr>
            </a:lvl9pPr>
          </a:lstStyle>
          <a:p>
            <a:pPr eaLnBrk="1" hangingPunct="1">
              <a:spcBef>
                <a:spcPct val="20000"/>
              </a:spcBef>
            </a:pPr>
            <a:r>
              <a:rPr lang="en-US" altLang="zh-CN" sz="3600" dirty="0">
                <a:solidFill>
                  <a:schemeClr val="bg2"/>
                </a:solidFill>
              </a:rPr>
              <a:t>10.7</a:t>
            </a:r>
            <a:r>
              <a:rPr lang="zh-CN" altLang="en-US" sz="3600">
                <a:solidFill>
                  <a:schemeClr val="bg2"/>
                </a:solidFill>
              </a:rPr>
              <a:t> 各种排序方法的比较</a:t>
            </a:r>
            <a:endParaRPr lang="en-US" altLang="zh-CN" sz="3600" dirty="0">
              <a:solidFill>
                <a:schemeClr val="bg2"/>
              </a:solidFill>
            </a:endParaRPr>
          </a:p>
        </p:txBody>
      </p:sp>
    </p:spTree>
    <p:extLst>
      <p:ext uri="{BB962C8B-B14F-4D97-AF65-F5344CB8AC3E}">
        <p14:creationId xmlns:p14="http://schemas.microsoft.com/office/powerpoint/2010/main" val="1295715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9"/>
                                        </p:tgtEl>
                                        <p:attrNameLst>
                                          <p:attrName>style.visibility</p:attrName>
                                        </p:attrNameLst>
                                      </p:cBhvr>
                                      <p:to>
                                        <p:strVal val="visible"/>
                                      </p:to>
                                    </p:set>
                                    <p:animEffect transition="in" filter="wipe(left)">
                                      <p:cBhvr>
                                        <p:cTn id="12" dur="500"/>
                                        <p:tgtEl>
                                          <p:spTgt spid="115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2"/>
                                        </p:tgtEl>
                                        <p:attrNameLst>
                                          <p:attrName>style.visibility</p:attrName>
                                        </p:attrNameLst>
                                      </p:cBhvr>
                                      <p:to>
                                        <p:strVal val="visible"/>
                                      </p:to>
                                    </p:set>
                                    <p:animEffect transition="in" filter="wipe(left)">
                                      <p:cBhvr>
                                        <p:cTn id="22" dur="500"/>
                                        <p:tgtEl>
                                          <p:spTgt spid="1157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9" grpId="0" autoUpdateAnimBg="0"/>
      <p:bldP spid="115720" grpId="0" autoUpdateAnimBg="0"/>
      <p:bldP spid="115722" grpId="0" autoUpdateAnimBg="0"/>
      <p:bldP spid="6" grpId="0" autoUpdateAnimBg="0"/>
      <p:bldP spid="7" grpId="0" autoUpdateAnimBg="0"/>
      <p:bldP spid="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026"/>
          <p:cNvSpPr txBox="1">
            <a:spLocks noChangeArrowheads="1"/>
          </p:cNvSpPr>
          <p:nvPr/>
        </p:nvSpPr>
        <p:spPr bwMode="auto">
          <a:xfrm>
            <a:off x="1260044" y="1352474"/>
            <a:ext cx="87217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zh-CN" altLang="en-US" sz="3600" b="1">
                <a:solidFill>
                  <a:schemeClr val="tx2"/>
                </a:solidFill>
                <a:latin typeface="SimSun" charset="-122"/>
                <a:ea typeface="SimSun" charset="-122"/>
                <a:cs typeface="SimSun" charset="-122"/>
              </a:rPr>
              <a:t>希尔排序（又称缩小增量排序）</a:t>
            </a:r>
          </a:p>
        </p:txBody>
      </p:sp>
      <p:sp>
        <p:nvSpPr>
          <p:cNvPr id="79875" name="Text Box 1027"/>
          <p:cNvSpPr txBox="1">
            <a:spLocks noChangeArrowheads="1"/>
          </p:cNvSpPr>
          <p:nvPr/>
        </p:nvSpPr>
        <p:spPr bwMode="auto">
          <a:xfrm>
            <a:off x="1606551" y="2125007"/>
            <a:ext cx="8915400"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752400" indent="-571500" algn="l">
              <a:lnSpc>
                <a:spcPct val="115000"/>
              </a:lnSpc>
              <a:buClr>
                <a:srgbClr val="FF0000"/>
              </a:buClr>
              <a:buSzPct val="80000"/>
              <a:buFont typeface="Wingdings" charset="2"/>
              <a:buChar char="p"/>
            </a:pPr>
            <a:r>
              <a:rPr lang="zh-CN" altLang="en-US" sz="4000" dirty="0">
                <a:ea typeface="楷体_GB2312" charset="0"/>
              </a:rPr>
              <a:t> </a:t>
            </a:r>
            <a:r>
              <a:rPr lang="zh-CN" altLang="en-US" sz="3600" dirty="0">
                <a:solidFill>
                  <a:schemeClr val="bg2"/>
                </a:solidFill>
                <a:latin typeface="SimSun" charset="-122"/>
                <a:ea typeface="SimSun" charset="-122"/>
                <a:cs typeface="SimSun" charset="-122"/>
              </a:rPr>
              <a:t>基本思想：</a:t>
            </a:r>
            <a:endParaRPr lang="zh-CN" altLang="en-US" sz="3200" dirty="0">
              <a:solidFill>
                <a:schemeClr val="bg2"/>
              </a:solidFill>
              <a:latin typeface="SimSun" charset="-122"/>
              <a:ea typeface="SimSun" charset="-122"/>
              <a:cs typeface="SimSun" charset="-122"/>
            </a:endParaRPr>
          </a:p>
        </p:txBody>
      </p:sp>
      <p:sp>
        <p:nvSpPr>
          <p:cNvPr id="5"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 </a:t>
            </a:r>
            <a:r>
              <a:rPr lang="zh-CN" altLang="en-US" kern="0"/>
              <a:t>希尔排序</a:t>
            </a:r>
          </a:p>
        </p:txBody>
      </p:sp>
      <p:sp>
        <p:nvSpPr>
          <p:cNvPr id="2" name="矩形 1"/>
          <p:cNvSpPr/>
          <p:nvPr/>
        </p:nvSpPr>
        <p:spPr>
          <a:xfrm>
            <a:off x="2725305" y="2861940"/>
            <a:ext cx="7949045" cy="2576667"/>
          </a:xfrm>
          <a:prstGeom prst="rect">
            <a:avLst/>
          </a:prstGeom>
        </p:spPr>
        <p:txBody>
          <a:bodyPr wrap="square">
            <a:spAutoFit/>
          </a:bodyPr>
          <a:lstStyle/>
          <a:p>
            <a:pPr marL="342900" indent="-342900">
              <a:lnSpc>
                <a:spcPct val="150000"/>
              </a:lnSpc>
              <a:buClr>
                <a:schemeClr val="tx2"/>
              </a:buClr>
              <a:buFont typeface="Wingdings" charset="2"/>
              <a:buChar char="Ø"/>
            </a:pPr>
            <a:r>
              <a:rPr lang="zh-CN" altLang="en-US" sz="2800" dirty="0">
                <a:latin typeface="SimSun" charset="-122"/>
                <a:ea typeface="SimSun" charset="-122"/>
                <a:cs typeface="SimSun" charset="-122"/>
              </a:rPr>
              <a:t>将整个待排序记录</a:t>
            </a:r>
            <a:r>
              <a:rPr lang="zh-CN" altLang="en-US" sz="2800" dirty="0">
                <a:solidFill>
                  <a:srgbClr val="FF0000"/>
                </a:solidFill>
                <a:latin typeface="SimSun" charset="-122"/>
                <a:ea typeface="SimSun" charset="-122"/>
                <a:cs typeface="SimSun" charset="-122"/>
              </a:rPr>
              <a:t>分割成</a:t>
            </a:r>
            <a:r>
              <a:rPr lang="zh-CN" altLang="en-US" sz="2800" dirty="0">
                <a:latin typeface="SimSun" charset="-122"/>
                <a:ea typeface="SimSun" charset="-122"/>
                <a:cs typeface="SimSun" charset="-122"/>
              </a:rPr>
              <a:t>若干</a:t>
            </a:r>
            <a:r>
              <a:rPr lang="zh-CN" altLang="en-US" sz="2800" dirty="0">
                <a:solidFill>
                  <a:srgbClr val="FF0000"/>
                </a:solidFill>
                <a:latin typeface="SimSun" charset="-122"/>
                <a:ea typeface="SimSun" charset="-122"/>
                <a:cs typeface="SimSun" charset="-122"/>
              </a:rPr>
              <a:t>子序列</a:t>
            </a:r>
            <a:r>
              <a:rPr lang="zh-CN" altLang="en-US" sz="2800" dirty="0">
                <a:latin typeface="SimSun" charset="-122"/>
                <a:ea typeface="SimSun" charset="-122"/>
                <a:cs typeface="SimSun" charset="-122"/>
              </a:rPr>
              <a:t>分别进行直接插入排序</a:t>
            </a:r>
            <a:endParaRPr lang="en-US" altLang="zh-CN" sz="2800" dirty="0">
              <a:latin typeface="SimSun" charset="-122"/>
              <a:ea typeface="SimSun" charset="-122"/>
              <a:cs typeface="SimSun" charset="-122"/>
            </a:endParaRPr>
          </a:p>
          <a:p>
            <a:pPr marL="342900" indent="-342900">
              <a:lnSpc>
                <a:spcPct val="150000"/>
              </a:lnSpc>
              <a:buClr>
                <a:schemeClr val="tx2"/>
              </a:buClr>
              <a:buFont typeface="Wingdings" charset="2"/>
              <a:buChar char="Ø"/>
            </a:pPr>
            <a:r>
              <a:rPr lang="zh-CN" altLang="en-US" sz="2800" dirty="0">
                <a:latin typeface="SimSun" charset="-122"/>
                <a:ea typeface="SimSun" charset="-122"/>
                <a:cs typeface="SimSun" charset="-122"/>
              </a:rPr>
              <a:t>待整个序列中的记录“</a:t>
            </a:r>
            <a:r>
              <a:rPr lang="zh-CN" altLang="en-US" sz="2800" dirty="0">
                <a:solidFill>
                  <a:srgbClr val="FF0000"/>
                </a:solidFill>
                <a:latin typeface="SimSun" charset="-122"/>
                <a:ea typeface="SimSun" charset="-122"/>
                <a:cs typeface="SimSun" charset="-122"/>
              </a:rPr>
              <a:t>基本有序</a:t>
            </a:r>
            <a:r>
              <a:rPr lang="zh-CN" altLang="en-US" sz="2800" dirty="0">
                <a:latin typeface="SimSun" charset="-122"/>
                <a:ea typeface="SimSun" charset="-122"/>
                <a:cs typeface="SimSun" charset="-122"/>
              </a:rPr>
              <a:t>”时，再对全体记录进行一次直接插入排序。</a:t>
            </a:r>
          </a:p>
        </p:txBody>
      </p:sp>
    </p:spTree>
    <p:extLst>
      <p:ext uri="{BB962C8B-B14F-4D97-AF65-F5344CB8AC3E}">
        <p14:creationId xmlns:p14="http://schemas.microsoft.com/office/powerpoint/2010/main" val="1359681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randombar(vertical)">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box(out)">
                                      <p:cBhvr>
                                        <p:cTn id="12" dur="500"/>
                                        <p:tgtEl>
                                          <p:spTgt spid="7987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1524001" y="4581526"/>
            <a:ext cx="893127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90000"/>
              </a:lnSpc>
            </a:pPr>
            <a:r>
              <a:rPr lang="zh-CN" altLang="en-US" sz="3200">
                <a:solidFill>
                  <a:schemeClr val="tx2"/>
                </a:solidFill>
                <a:latin typeface="SimSun" charset="-122"/>
                <a:ea typeface="SimSun" charset="-122"/>
                <a:cs typeface="SimSun" charset="-122"/>
              </a:rPr>
              <a:t>其中，</a:t>
            </a:r>
            <a:r>
              <a:rPr lang="en-US" altLang="zh-CN" sz="3200">
                <a:solidFill>
                  <a:srgbClr val="FF0000"/>
                </a:solidFill>
                <a:latin typeface="SimSun" charset="-122"/>
                <a:ea typeface="SimSun" charset="-122"/>
                <a:cs typeface="SimSun" charset="-122"/>
              </a:rPr>
              <a:t>d </a:t>
            </a:r>
            <a:r>
              <a:rPr lang="zh-CN" altLang="en-US" sz="3200">
                <a:solidFill>
                  <a:schemeClr val="tx2"/>
                </a:solidFill>
                <a:latin typeface="SimSun" charset="-122"/>
                <a:ea typeface="SimSun" charset="-122"/>
                <a:cs typeface="SimSun" charset="-122"/>
              </a:rPr>
              <a:t>称为</a:t>
            </a:r>
            <a:r>
              <a:rPr lang="zh-CN" altLang="en-US" sz="3200">
                <a:solidFill>
                  <a:srgbClr val="FF0000"/>
                </a:solidFill>
                <a:latin typeface="SimSun" charset="-122"/>
                <a:ea typeface="SimSun" charset="-122"/>
                <a:cs typeface="SimSun" charset="-122"/>
              </a:rPr>
              <a:t>增量</a:t>
            </a:r>
            <a:r>
              <a:rPr lang="zh-CN" altLang="en-US" sz="3200">
                <a:solidFill>
                  <a:schemeClr val="tx2"/>
                </a:solidFill>
                <a:latin typeface="SimSun" charset="-122"/>
                <a:ea typeface="SimSun" charset="-122"/>
                <a:cs typeface="SimSun" charset="-122"/>
              </a:rPr>
              <a:t>，它的值在排序过程中从大到小</a:t>
            </a:r>
            <a:r>
              <a:rPr lang="zh-CN" altLang="en-US" sz="3200">
                <a:solidFill>
                  <a:srgbClr val="FF0000"/>
                </a:solidFill>
                <a:latin typeface="SimSun" charset="-122"/>
                <a:ea typeface="SimSun" charset="-122"/>
                <a:cs typeface="SimSun" charset="-122"/>
              </a:rPr>
              <a:t>逐渐缩小</a:t>
            </a:r>
            <a:r>
              <a:rPr lang="zh-CN" altLang="en-US" sz="3200">
                <a:solidFill>
                  <a:schemeClr val="tx2"/>
                </a:solidFill>
                <a:latin typeface="SimSun" charset="-122"/>
                <a:ea typeface="SimSun" charset="-122"/>
                <a:cs typeface="SimSun" charset="-122"/>
              </a:rPr>
              <a:t>，直至</a:t>
            </a:r>
            <a:r>
              <a:rPr lang="zh-CN" altLang="en-US" sz="3200">
                <a:solidFill>
                  <a:srgbClr val="FF0000"/>
                </a:solidFill>
                <a:latin typeface="SimSun" charset="-122"/>
                <a:ea typeface="SimSun" charset="-122"/>
                <a:cs typeface="SimSun" charset="-122"/>
              </a:rPr>
              <a:t>最后</a:t>
            </a:r>
            <a:r>
              <a:rPr lang="zh-CN" altLang="en-US" sz="3200">
                <a:solidFill>
                  <a:schemeClr val="tx2"/>
                </a:solidFill>
                <a:latin typeface="SimSun" charset="-122"/>
                <a:ea typeface="SimSun" charset="-122"/>
                <a:cs typeface="SimSun" charset="-122"/>
              </a:rPr>
              <a:t>一趟排序减</a:t>
            </a:r>
            <a:r>
              <a:rPr lang="zh-CN" altLang="en-US" sz="3200">
                <a:solidFill>
                  <a:srgbClr val="FF0000"/>
                </a:solidFill>
                <a:latin typeface="SimSun" charset="-122"/>
                <a:ea typeface="SimSun" charset="-122"/>
                <a:cs typeface="SimSun" charset="-122"/>
              </a:rPr>
              <a:t>为 </a:t>
            </a:r>
            <a:r>
              <a:rPr lang="en-US" altLang="zh-CN" sz="3200">
                <a:solidFill>
                  <a:srgbClr val="FF0000"/>
                </a:solidFill>
                <a:latin typeface="SimSun" charset="-122"/>
                <a:ea typeface="SimSun" charset="-122"/>
                <a:cs typeface="SimSun" charset="-122"/>
              </a:rPr>
              <a:t>1</a:t>
            </a:r>
            <a:r>
              <a:rPr lang="zh-CN" altLang="en-US" sz="3200">
                <a:solidFill>
                  <a:schemeClr val="tx2"/>
                </a:solidFill>
                <a:latin typeface="SimSun" charset="-122"/>
                <a:ea typeface="SimSun" charset="-122"/>
                <a:cs typeface="SimSun" charset="-122"/>
              </a:rPr>
              <a:t>。</a:t>
            </a:r>
          </a:p>
        </p:txBody>
      </p:sp>
      <p:sp>
        <p:nvSpPr>
          <p:cNvPr id="80900" name="Text Box 4"/>
          <p:cNvSpPr txBox="1">
            <a:spLocks noChangeArrowheads="1"/>
          </p:cNvSpPr>
          <p:nvPr/>
        </p:nvSpPr>
        <p:spPr bwMode="auto">
          <a:xfrm>
            <a:off x="1524001" y="1064347"/>
            <a:ext cx="87398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0000"/>
              </a:lnSpc>
            </a:pPr>
            <a:r>
              <a:rPr lang="zh-CN" altLang="en-US" sz="3200">
                <a:latin typeface="SimSun" charset="-122"/>
                <a:ea typeface="SimSun" charset="-122"/>
                <a:cs typeface="SimSun" charset="-122"/>
              </a:rPr>
              <a:t>例如：将 </a:t>
            </a:r>
            <a:r>
              <a:rPr lang="en-US" altLang="zh-CN" sz="3200">
                <a:latin typeface="SimSun" charset="-122"/>
                <a:ea typeface="SimSun" charset="-122"/>
                <a:cs typeface="SimSun" charset="-122"/>
              </a:rPr>
              <a:t>n </a:t>
            </a:r>
            <a:r>
              <a:rPr lang="zh-CN" altLang="en-US" sz="3200">
                <a:latin typeface="SimSun" charset="-122"/>
                <a:ea typeface="SimSun" charset="-122"/>
                <a:cs typeface="SimSun" charset="-122"/>
              </a:rPr>
              <a:t>个记录分成 </a:t>
            </a:r>
            <a:r>
              <a:rPr lang="en-US" altLang="zh-CN" sz="3200">
                <a:latin typeface="SimSun" charset="-122"/>
                <a:ea typeface="SimSun" charset="-122"/>
                <a:cs typeface="SimSun" charset="-122"/>
              </a:rPr>
              <a:t>d </a:t>
            </a:r>
            <a:r>
              <a:rPr lang="zh-CN" altLang="en-US" sz="3200">
                <a:latin typeface="SimSun" charset="-122"/>
                <a:ea typeface="SimSun" charset="-122"/>
                <a:cs typeface="SimSun" charset="-122"/>
              </a:rPr>
              <a:t>个子序列：</a:t>
            </a:r>
          </a:p>
          <a:p>
            <a:pPr algn="l">
              <a:lnSpc>
                <a:spcPct val="120000"/>
              </a:lnSpc>
            </a:pPr>
            <a:r>
              <a:rPr lang="zh-CN" altLang="en-US" sz="3200">
                <a:latin typeface="Times New Roman" charset="0"/>
                <a:ea typeface="Times New Roman" charset="0"/>
                <a:cs typeface="Times New Roman" charset="0"/>
              </a:rPr>
              <a:t>  </a:t>
            </a:r>
            <a:r>
              <a:rPr lang="en-US" altLang="zh-CN" sz="3200">
                <a:latin typeface="Times New Roman" charset="0"/>
                <a:ea typeface="Times New Roman" charset="0"/>
                <a:cs typeface="Times New Roman" charset="0"/>
              </a:rPr>
              <a:t>{ R[1]</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R[1+d]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R[1+2d]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R[1+kd] }</a:t>
            </a:r>
          </a:p>
          <a:p>
            <a:pPr algn="l">
              <a:lnSpc>
                <a:spcPct val="120000"/>
              </a:lnSpc>
            </a:pPr>
            <a:r>
              <a:rPr lang="en-US" altLang="zh-CN" sz="3200">
                <a:latin typeface="Times New Roman" charset="0"/>
                <a:ea typeface="Times New Roman" charset="0"/>
                <a:cs typeface="Times New Roman" charset="0"/>
              </a:rPr>
              <a:t>  { R[2]</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R[2+d]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R[2+2d]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R[2+kd] }</a:t>
            </a:r>
          </a:p>
          <a:p>
            <a:pPr algn="l">
              <a:lnSpc>
                <a:spcPct val="120000"/>
              </a:lnSpc>
            </a:pPr>
            <a:r>
              <a:rPr lang="en-US" altLang="zh-CN" sz="3200">
                <a:latin typeface="Times New Roman" charset="0"/>
                <a:ea typeface="Times New Roman" charset="0"/>
                <a:cs typeface="Times New Roman" charset="0"/>
              </a:rPr>
              <a:t>    …</a:t>
            </a:r>
          </a:p>
          <a:p>
            <a:pPr algn="l">
              <a:lnSpc>
                <a:spcPct val="120000"/>
              </a:lnSpc>
            </a:pPr>
            <a:r>
              <a:rPr lang="en-US" altLang="zh-CN" sz="3200">
                <a:latin typeface="Times New Roman" charset="0"/>
                <a:ea typeface="Times New Roman" charset="0"/>
                <a:cs typeface="Times New Roman" charset="0"/>
              </a:rPr>
              <a:t>  { R[d]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R[2d]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R[3d]</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a:t>
            </a:r>
            <a:r>
              <a:rPr lang="en-US" altLang="zh-CN" sz="3200" err="1">
                <a:latin typeface="Times New Roman" charset="0"/>
                <a:ea typeface="Times New Roman" charset="0"/>
                <a:cs typeface="Times New Roman" charset="0"/>
              </a:rPr>
              <a:t>kd</a:t>
            </a:r>
            <a:r>
              <a:rPr lang="en-US" altLang="zh-CN" sz="3200">
                <a:latin typeface="Times New Roman" charset="0"/>
                <a:ea typeface="Times New Roman" charset="0"/>
                <a:cs typeface="Times New Roman" charset="0"/>
              </a:rPr>
              <a:t>]</a:t>
            </a:r>
            <a:r>
              <a:rPr lang="zh-CN" altLang="en-US" sz="3200">
                <a:latin typeface="Times New Roman" charset="0"/>
                <a:ea typeface="Times New Roman" charset="0"/>
                <a:cs typeface="Times New Roman" charset="0"/>
              </a:rPr>
              <a:t>，</a:t>
            </a:r>
            <a:r>
              <a:rPr lang="en-US" altLang="zh-CN" sz="3200">
                <a:latin typeface="Times New Roman" charset="0"/>
                <a:ea typeface="Times New Roman" charset="0"/>
                <a:cs typeface="Times New Roman" charset="0"/>
              </a:rPr>
              <a:t>R[(k+1)d] }</a:t>
            </a:r>
            <a:endParaRPr lang="en-US" altLang="zh-CN">
              <a:latin typeface="Times New Roman" charset="0"/>
              <a:ea typeface="Times New Roman" charset="0"/>
              <a:cs typeface="Times New Roman" charset="0"/>
            </a:endParaRPr>
          </a:p>
        </p:txBody>
      </p:sp>
      <p:sp>
        <p:nvSpPr>
          <p:cNvPr id="5"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 </a:t>
            </a:r>
            <a:r>
              <a:rPr lang="zh-CN" altLang="en-US" kern="0"/>
              <a:t>希尔排序</a:t>
            </a:r>
          </a:p>
        </p:txBody>
      </p:sp>
    </p:spTree>
    <p:extLst>
      <p:ext uri="{BB962C8B-B14F-4D97-AF65-F5344CB8AC3E}">
        <p14:creationId xmlns:p14="http://schemas.microsoft.com/office/powerpoint/2010/main" val="2066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vertical)">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blinds(vertical)">
                                      <p:cBhvr>
                                        <p:cTn id="12"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7" name="Group 3"/>
          <p:cNvGraphicFramePr>
            <a:graphicFrameLocks noGrp="1"/>
          </p:cNvGraphicFramePr>
          <p:nvPr/>
        </p:nvGraphicFramePr>
        <p:xfrm>
          <a:off x="2286000" y="1298576"/>
          <a:ext cx="7924800" cy="911225"/>
        </p:xfrm>
        <a:graphic>
          <a:graphicData uri="http://schemas.openxmlformats.org/drawingml/2006/table">
            <a:tbl>
              <a:tblPr/>
              <a:tblGrid>
                <a:gridCol w="381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685800">
                  <a:extLst>
                    <a:ext uri="{9D8B030D-6E8A-4147-A177-3AD203B41FA5}">
                      <a16:colId xmlns="" xmlns:a16="http://schemas.microsoft.com/office/drawing/2014/main" val="20003"/>
                    </a:ext>
                  </a:extLst>
                </a:gridCol>
                <a:gridCol w="8382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685800">
                  <a:extLst>
                    <a:ext uri="{9D8B030D-6E8A-4147-A177-3AD203B41FA5}">
                      <a16:colId xmlns="" xmlns:a16="http://schemas.microsoft.com/office/drawing/2014/main" val="20006"/>
                    </a:ext>
                  </a:extLst>
                </a:gridCol>
                <a:gridCol w="685800">
                  <a:extLst>
                    <a:ext uri="{9D8B030D-6E8A-4147-A177-3AD203B41FA5}">
                      <a16:colId xmlns="" xmlns:a16="http://schemas.microsoft.com/office/drawing/2014/main" val="20007"/>
                    </a:ext>
                  </a:extLst>
                </a:gridCol>
                <a:gridCol w="838200">
                  <a:extLst>
                    <a:ext uri="{9D8B030D-6E8A-4147-A177-3AD203B41FA5}">
                      <a16:colId xmlns="" xmlns:a16="http://schemas.microsoft.com/office/drawing/2014/main" val="20008"/>
                    </a:ext>
                  </a:extLst>
                </a:gridCol>
                <a:gridCol w="533400">
                  <a:extLst>
                    <a:ext uri="{9D8B030D-6E8A-4147-A177-3AD203B41FA5}">
                      <a16:colId xmlns="" xmlns:a16="http://schemas.microsoft.com/office/drawing/2014/main" val="20009"/>
                    </a:ext>
                  </a:extLst>
                </a:gridCol>
                <a:gridCol w="914400">
                  <a:extLst>
                    <a:ext uri="{9D8B030D-6E8A-4147-A177-3AD203B41FA5}">
                      <a16:colId xmlns="" xmlns:a16="http://schemas.microsoft.com/office/drawing/2014/main" val="20010"/>
                    </a:ext>
                  </a:extLst>
                </a:gridCol>
              </a:tblGrid>
              <a:tr h="454025">
                <a:tc rowSpan="2">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x-none" altLang="x-none" sz="2000" b="0" i="0" u="none" strike="noStrike" cap="none" normalizeH="0" baseline="0">
                        <a:ln>
                          <a:noFill/>
                        </a:ln>
                        <a:solidFill>
                          <a:schemeClr val="tx1"/>
                        </a:solidFill>
                        <a:effectLst/>
                        <a:latin typeface="宋体" charset="-122"/>
                        <a:ea typeface="宋体" charset="-122"/>
                      </a:endParaRPr>
                    </a:p>
                  </a:txBody>
                  <a:tcPr anchor="ctr" horzOverflow="overflow">
                    <a:lnL cap="flat">
                      <a:noFill/>
                    </a:lnL>
                    <a:lnR w="12700" cap="flat" cmpd="sng" algn="ctr">
                      <a:solidFill>
                        <a:schemeClr val="tx1"/>
                      </a:solidFill>
                      <a:prstDash val="dot"/>
                      <a:round/>
                      <a:headEnd type="none" w="med" len="med"/>
                      <a:tailEnd type="none" w="med" len="med"/>
                    </a:lnR>
                    <a:lnT cap="flat">
                      <a:noFill/>
                    </a:lnT>
                    <a:lnB cap="flat">
                      <a:noFill/>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1</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2</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3</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4</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5</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6</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7</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8</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9</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2"/>
                          </a:solidFill>
                          <a:effectLst/>
                          <a:latin typeface="宋体" charset="-122"/>
                          <a:ea typeface="宋体" charset="-122"/>
                        </a:rPr>
                        <a:t>10</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200">
                <a:tc vMerge="1">
                  <a:txBody>
                    <a:bodyPr/>
                    <a:lstStyle/>
                    <a:p>
                      <a:endParaRPr lang="zh-CN" altLang="en-US"/>
                    </a:p>
                  </a:txBody>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宋体" charset="-122"/>
                          <a:ea typeface="宋体" charset="-122"/>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55</a:t>
                      </a:r>
                    </a:p>
                  </a:txBody>
                  <a:tcPr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04</a:t>
                      </a:r>
                    </a:p>
                  </a:txBody>
                  <a:tcPr anchor="ctr" horzOverflow="overflow">
                    <a:lnL w="12700" cap="flat" cmpd="sng" algn="ctr">
                      <a:solidFill>
                        <a:schemeClr val="tx1"/>
                      </a:solidFill>
                      <a:prstDash val="dot"/>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39315" name="Text Box 51"/>
          <p:cNvSpPr txBox="1">
            <a:spLocks noChangeArrowheads="1"/>
          </p:cNvSpPr>
          <p:nvPr/>
        </p:nvSpPr>
        <p:spPr bwMode="auto">
          <a:xfrm>
            <a:off x="1828800" y="17526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b="1">
                <a:effectLst>
                  <a:outerShdw blurRad="38100" dist="38100" dir="2700000" algn="tl">
                    <a:srgbClr val="FFFFFF"/>
                  </a:outerShdw>
                </a:effectLst>
                <a:latin typeface="宋体" charset="-122"/>
              </a:rPr>
              <a:t>d</a:t>
            </a:r>
            <a:r>
              <a:rPr lang="en-US" altLang="zh-CN" b="1" baseline="-25000">
                <a:effectLst>
                  <a:outerShdw blurRad="38100" dist="38100" dir="2700000" algn="tl">
                    <a:srgbClr val="FFFFFF"/>
                  </a:outerShdw>
                </a:effectLst>
                <a:latin typeface="宋体" charset="-122"/>
              </a:rPr>
              <a:t>1</a:t>
            </a:r>
            <a:r>
              <a:rPr lang="en-US" altLang="zh-CN" b="1">
                <a:effectLst>
                  <a:outerShdw blurRad="38100" dist="38100" dir="2700000" algn="tl">
                    <a:srgbClr val="FFFFFF"/>
                  </a:outerShdw>
                </a:effectLst>
                <a:latin typeface="宋体" charset="-122"/>
              </a:rPr>
              <a:t>=5</a:t>
            </a:r>
          </a:p>
        </p:txBody>
      </p:sp>
      <p:grpSp>
        <p:nvGrpSpPr>
          <p:cNvPr id="139316" name="Group 52"/>
          <p:cNvGrpSpPr>
            <a:grpSpLocks/>
          </p:cNvGrpSpPr>
          <p:nvPr/>
        </p:nvGrpSpPr>
        <p:grpSpPr bwMode="auto">
          <a:xfrm>
            <a:off x="3048000" y="2209800"/>
            <a:ext cx="6934200" cy="762000"/>
            <a:chOff x="960" y="1392"/>
            <a:chExt cx="4368" cy="480"/>
          </a:xfrm>
        </p:grpSpPr>
        <p:sp>
          <p:nvSpPr>
            <p:cNvPr id="139317" name="Line 53"/>
            <p:cNvSpPr>
              <a:spLocks noChangeShapeType="1"/>
            </p:cNvSpPr>
            <p:nvPr/>
          </p:nvSpPr>
          <p:spPr bwMode="auto">
            <a:xfrm>
              <a:off x="960" y="1392"/>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18" name="Line 54"/>
            <p:cNvSpPr>
              <a:spLocks noChangeShapeType="1"/>
            </p:cNvSpPr>
            <p:nvPr/>
          </p:nvSpPr>
          <p:spPr bwMode="auto">
            <a:xfrm>
              <a:off x="960" y="1536"/>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19" name="Line 55"/>
            <p:cNvSpPr>
              <a:spLocks noChangeShapeType="1"/>
            </p:cNvSpPr>
            <p:nvPr/>
          </p:nvSpPr>
          <p:spPr bwMode="auto">
            <a:xfrm>
              <a:off x="3360" y="1392"/>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0" name="Line 56"/>
            <p:cNvSpPr>
              <a:spLocks noChangeShapeType="1"/>
            </p:cNvSpPr>
            <p:nvPr/>
          </p:nvSpPr>
          <p:spPr bwMode="auto">
            <a:xfrm>
              <a:off x="1440" y="1392"/>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1" name="Line 57"/>
            <p:cNvSpPr>
              <a:spLocks noChangeShapeType="1"/>
            </p:cNvSpPr>
            <p:nvPr/>
          </p:nvSpPr>
          <p:spPr bwMode="auto">
            <a:xfrm>
              <a:off x="1440" y="1632"/>
              <a:ext cx="24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2" name="Line 58"/>
            <p:cNvSpPr>
              <a:spLocks noChangeShapeType="1"/>
            </p:cNvSpPr>
            <p:nvPr/>
          </p:nvSpPr>
          <p:spPr bwMode="auto">
            <a:xfrm>
              <a:off x="3828" y="1392"/>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3" name="Line 59"/>
            <p:cNvSpPr>
              <a:spLocks noChangeShapeType="1"/>
            </p:cNvSpPr>
            <p:nvPr/>
          </p:nvSpPr>
          <p:spPr bwMode="auto">
            <a:xfrm>
              <a:off x="1920" y="1392"/>
              <a:ext cx="0" cy="336"/>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4" name="Line 60"/>
            <p:cNvSpPr>
              <a:spLocks noChangeShapeType="1"/>
            </p:cNvSpPr>
            <p:nvPr/>
          </p:nvSpPr>
          <p:spPr bwMode="auto">
            <a:xfrm>
              <a:off x="1920" y="1728"/>
              <a:ext cx="2400" cy="0"/>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5" name="Line 61"/>
            <p:cNvSpPr>
              <a:spLocks noChangeShapeType="1"/>
            </p:cNvSpPr>
            <p:nvPr/>
          </p:nvSpPr>
          <p:spPr bwMode="auto">
            <a:xfrm>
              <a:off x="4320" y="1392"/>
              <a:ext cx="0" cy="336"/>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6" name="Line 62"/>
            <p:cNvSpPr>
              <a:spLocks noChangeShapeType="1"/>
            </p:cNvSpPr>
            <p:nvPr/>
          </p:nvSpPr>
          <p:spPr bwMode="auto">
            <a:xfrm>
              <a:off x="2352" y="1392"/>
              <a:ext cx="0" cy="43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7" name="Line 63"/>
            <p:cNvSpPr>
              <a:spLocks noChangeShapeType="1"/>
            </p:cNvSpPr>
            <p:nvPr/>
          </p:nvSpPr>
          <p:spPr bwMode="auto">
            <a:xfrm>
              <a:off x="2352" y="1824"/>
              <a:ext cx="2400" cy="0"/>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8" name="Line 64"/>
            <p:cNvSpPr>
              <a:spLocks noChangeShapeType="1"/>
            </p:cNvSpPr>
            <p:nvPr/>
          </p:nvSpPr>
          <p:spPr bwMode="auto">
            <a:xfrm>
              <a:off x="4752" y="1392"/>
              <a:ext cx="0" cy="43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29" name="Line 65"/>
            <p:cNvSpPr>
              <a:spLocks noChangeShapeType="1"/>
            </p:cNvSpPr>
            <p:nvPr/>
          </p:nvSpPr>
          <p:spPr bwMode="auto">
            <a:xfrm>
              <a:off x="2928" y="1392"/>
              <a:ext cx="0" cy="48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30" name="Line 66"/>
            <p:cNvSpPr>
              <a:spLocks noChangeShapeType="1"/>
            </p:cNvSpPr>
            <p:nvPr/>
          </p:nvSpPr>
          <p:spPr bwMode="auto">
            <a:xfrm>
              <a:off x="2928" y="1872"/>
              <a:ext cx="240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31" name="Line 67"/>
            <p:cNvSpPr>
              <a:spLocks noChangeShapeType="1"/>
            </p:cNvSpPr>
            <p:nvPr/>
          </p:nvSpPr>
          <p:spPr bwMode="auto">
            <a:xfrm>
              <a:off x="5328" y="1440"/>
              <a:ext cx="0" cy="43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aphicFrame>
        <p:nvGraphicFramePr>
          <p:cNvPr id="139332" name="Group 68"/>
          <p:cNvGraphicFramePr>
            <a:graphicFrameLocks noGrp="1"/>
          </p:cNvGraphicFramePr>
          <p:nvPr/>
        </p:nvGraphicFramePr>
        <p:xfrm>
          <a:off x="2667000" y="3201988"/>
          <a:ext cx="7543800" cy="457200"/>
        </p:xfrm>
        <a:graphic>
          <a:graphicData uri="http://schemas.openxmlformats.org/drawingml/2006/table">
            <a:tbl>
              <a:tblPr/>
              <a:tblGrid>
                <a:gridCol w="7620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685800">
                  <a:extLst>
                    <a:ext uri="{9D8B030D-6E8A-4147-A177-3AD203B41FA5}">
                      <a16:colId xmlns="" xmlns:a16="http://schemas.microsoft.com/office/drawing/2014/main" val="20005"/>
                    </a:ext>
                  </a:extLst>
                </a:gridCol>
                <a:gridCol w="685800">
                  <a:extLst>
                    <a:ext uri="{9D8B030D-6E8A-4147-A177-3AD203B41FA5}">
                      <a16:colId xmlns="" xmlns:a16="http://schemas.microsoft.com/office/drawing/2014/main" val="20006"/>
                    </a:ext>
                  </a:extLst>
                </a:gridCol>
                <a:gridCol w="8382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gridCol w="914400">
                  <a:extLst>
                    <a:ext uri="{9D8B030D-6E8A-4147-A177-3AD203B41FA5}">
                      <a16:colId xmlns="" xmlns:a16="http://schemas.microsoft.com/office/drawing/2014/main" val="20009"/>
                    </a:ext>
                  </a:extLst>
                </a:gridCol>
              </a:tblGrid>
              <a:tr h="45561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39356" name="Text Box 92"/>
          <p:cNvSpPr txBox="1">
            <a:spLocks noChangeArrowheads="1"/>
          </p:cNvSpPr>
          <p:nvPr/>
        </p:nvSpPr>
        <p:spPr bwMode="auto">
          <a:xfrm>
            <a:off x="1828800" y="32004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b="1">
                <a:effectLst>
                  <a:outerShdw blurRad="38100" dist="38100" dir="2700000" algn="tl">
                    <a:srgbClr val="FFFFFF"/>
                  </a:outerShdw>
                </a:effectLst>
                <a:latin typeface="宋体" charset="-122"/>
              </a:rPr>
              <a:t>d</a:t>
            </a:r>
            <a:r>
              <a:rPr lang="en-US" altLang="zh-CN" b="1" baseline="-25000">
                <a:effectLst>
                  <a:outerShdw blurRad="38100" dist="38100" dir="2700000" algn="tl">
                    <a:srgbClr val="FFFFFF"/>
                  </a:outerShdw>
                </a:effectLst>
                <a:latin typeface="宋体" charset="-122"/>
              </a:rPr>
              <a:t>2</a:t>
            </a:r>
            <a:r>
              <a:rPr lang="en-US" altLang="zh-CN" b="1">
                <a:effectLst>
                  <a:outerShdw blurRad="38100" dist="38100" dir="2700000" algn="tl">
                    <a:srgbClr val="FFFFFF"/>
                  </a:outerShdw>
                </a:effectLst>
                <a:latin typeface="宋体" charset="-122"/>
              </a:rPr>
              <a:t>=3</a:t>
            </a:r>
          </a:p>
        </p:txBody>
      </p:sp>
      <p:grpSp>
        <p:nvGrpSpPr>
          <p:cNvPr id="139357" name="Group 93"/>
          <p:cNvGrpSpPr>
            <a:grpSpLocks/>
          </p:cNvGrpSpPr>
          <p:nvPr/>
        </p:nvGrpSpPr>
        <p:grpSpPr bwMode="auto">
          <a:xfrm>
            <a:off x="3048000" y="3657600"/>
            <a:ext cx="6705600" cy="533400"/>
            <a:chOff x="960" y="2304"/>
            <a:chExt cx="4224" cy="336"/>
          </a:xfrm>
        </p:grpSpPr>
        <p:sp>
          <p:nvSpPr>
            <p:cNvPr id="139358" name="Line 94"/>
            <p:cNvSpPr>
              <a:spLocks noChangeShapeType="1"/>
            </p:cNvSpPr>
            <p:nvPr/>
          </p:nvSpPr>
          <p:spPr bwMode="auto">
            <a:xfrm>
              <a:off x="960" y="230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59" name="Line 95"/>
            <p:cNvSpPr>
              <a:spLocks noChangeShapeType="1"/>
            </p:cNvSpPr>
            <p:nvPr/>
          </p:nvSpPr>
          <p:spPr bwMode="auto">
            <a:xfrm>
              <a:off x="960" y="2448"/>
              <a:ext cx="4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0" name="Line 96"/>
            <p:cNvSpPr>
              <a:spLocks noChangeShapeType="1"/>
            </p:cNvSpPr>
            <p:nvPr/>
          </p:nvSpPr>
          <p:spPr bwMode="auto">
            <a:xfrm>
              <a:off x="2448" y="230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1" name="Line 97"/>
            <p:cNvSpPr>
              <a:spLocks noChangeShapeType="1"/>
            </p:cNvSpPr>
            <p:nvPr/>
          </p:nvSpPr>
          <p:spPr bwMode="auto">
            <a:xfrm>
              <a:off x="3792" y="230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2" name="Line 98"/>
            <p:cNvSpPr>
              <a:spLocks noChangeShapeType="1"/>
            </p:cNvSpPr>
            <p:nvPr/>
          </p:nvSpPr>
          <p:spPr bwMode="auto">
            <a:xfrm>
              <a:off x="5172" y="230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3" name="Line 99"/>
            <p:cNvSpPr>
              <a:spLocks noChangeShapeType="1"/>
            </p:cNvSpPr>
            <p:nvPr/>
          </p:nvSpPr>
          <p:spPr bwMode="auto">
            <a:xfrm>
              <a:off x="1440" y="230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4" name="Line 100"/>
            <p:cNvSpPr>
              <a:spLocks noChangeShapeType="1"/>
            </p:cNvSpPr>
            <p:nvPr/>
          </p:nvSpPr>
          <p:spPr bwMode="auto">
            <a:xfrm>
              <a:off x="1440" y="2544"/>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5" name="Line 101"/>
            <p:cNvSpPr>
              <a:spLocks noChangeShapeType="1"/>
            </p:cNvSpPr>
            <p:nvPr/>
          </p:nvSpPr>
          <p:spPr bwMode="auto">
            <a:xfrm>
              <a:off x="2928" y="230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6" name="Line 102"/>
            <p:cNvSpPr>
              <a:spLocks noChangeShapeType="1"/>
            </p:cNvSpPr>
            <p:nvPr/>
          </p:nvSpPr>
          <p:spPr bwMode="auto">
            <a:xfrm>
              <a:off x="4272" y="230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7" name="Line 103"/>
            <p:cNvSpPr>
              <a:spLocks noChangeShapeType="1"/>
            </p:cNvSpPr>
            <p:nvPr/>
          </p:nvSpPr>
          <p:spPr bwMode="auto">
            <a:xfrm>
              <a:off x="1920" y="2304"/>
              <a:ext cx="0" cy="336"/>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8" name="Line 104"/>
            <p:cNvSpPr>
              <a:spLocks noChangeShapeType="1"/>
            </p:cNvSpPr>
            <p:nvPr/>
          </p:nvSpPr>
          <p:spPr bwMode="auto">
            <a:xfrm>
              <a:off x="1920" y="2640"/>
              <a:ext cx="2832" cy="0"/>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69" name="Line 105"/>
            <p:cNvSpPr>
              <a:spLocks noChangeShapeType="1"/>
            </p:cNvSpPr>
            <p:nvPr/>
          </p:nvSpPr>
          <p:spPr bwMode="auto">
            <a:xfrm>
              <a:off x="3408" y="2304"/>
              <a:ext cx="0" cy="336"/>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370" name="Line 106"/>
            <p:cNvSpPr>
              <a:spLocks noChangeShapeType="1"/>
            </p:cNvSpPr>
            <p:nvPr/>
          </p:nvSpPr>
          <p:spPr bwMode="auto">
            <a:xfrm>
              <a:off x="4752" y="2304"/>
              <a:ext cx="0" cy="336"/>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aphicFrame>
        <p:nvGraphicFramePr>
          <p:cNvPr id="139371" name="Group 107"/>
          <p:cNvGraphicFramePr>
            <a:graphicFrameLocks noGrp="1"/>
          </p:cNvGraphicFramePr>
          <p:nvPr/>
        </p:nvGraphicFramePr>
        <p:xfrm>
          <a:off x="2667000" y="4497388"/>
          <a:ext cx="7543800" cy="457200"/>
        </p:xfrm>
        <a:graphic>
          <a:graphicData uri="http://schemas.openxmlformats.org/drawingml/2006/table">
            <a:tbl>
              <a:tblPr/>
              <a:tblGrid>
                <a:gridCol w="7620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685800">
                  <a:extLst>
                    <a:ext uri="{9D8B030D-6E8A-4147-A177-3AD203B41FA5}">
                      <a16:colId xmlns="" xmlns:a16="http://schemas.microsoft.com/office/drawing/2014/main" val="20005"/>
                    </a:ext>
                  </a:extLst>
                </a:gridCol>
                <a:gridCol w="685800">
                  <a:extLst>
                    <a:ext uri="{9D8B030D-6E8A-4147-A177-3AD203B41FA5}">
                      <a16:colId xmlns="" xmlns:a16="http://schemas.microsoft.com/office/drawing/2014/main" val="20006"/>
                    </a:ext>
                  </a:extLst>
                </a:gridCol>
                <a:gridCol w="8382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gridCol w="914400">
                  <a:extLst>
                    <a:ext uri="{9D8B030D-6E8A-4147-A177-3AD203B41FA5}">
                      <a16:colId xmlns="" xmlns:a16="http://schemas.microsoft.com/office/drawing/2014/main" val="20009"/>
                    </a:ext>
                  </a:extLst>
                </a:gridCol>
              </a:tblGrid>
              <a:tr h="45561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39395" name="Text Box 131"/>
          <p:cNvSpPr txBox="1">
            <a:spLocks noChangeArrowheads="1"/>
          </p:cNvSpPr>
          <p:nvPr/>
        </p:nvSpPr>
        <p:spPr bwMode="auto">
          <a:xfrm>
            <a:off x="1828800" y="44958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b="1">
                <a:effectLst>
                  <a:outerShdw blurRad="38100" dist="38100" dir="2700000" algn="tl">
                    <a:srgbClr val="FFFFFF"/>
                  </a:outerShdw>
                </a:effectLst>
                <a:latin typeface="宋体" charset="-122"/>
              </a:rPr>
              <a:t>d</a:t>
            </a:r>
            <a:r>
              <a:rPr lang="en-US" altLang="zh-CN" b="1" baseline="-25000">
                <a:effectLst>
                  <a:outerShdw blurRad="38100" dist="38100" dir="2700000" algn="tl">
                    <a:srgbClr val="FFFFFF"/>
                  </a:outerShdw>
                </a:effectLst>
                <a:latin typeface="宋体" charset="-122"/>
              </a:rPr>
              <a:t>3</a:t>
            </a:r>
            <a:r>
              <a:rPr lang="en-US" altLang="zh-CN" b="1">
                <a:effectLst>
                  <a:outerShdw blurRad="38100" dist="38100" dir="2700000" algn="tl">
                    <a:srgbClr val="FFFFFF"/>
                  </a:outerShdw>
                </a:effectLst>
                <a:latin typeface="宋体" charset="-122"/>
              </a:rPr>
              <a:t>=1</a:t>
            </a:r>
          </a:p>
        </p:txBody>
      </p:sp>
      <p:graphicFrame>
        <p:nvGraphicFramePr>
          <p:cNvPr id="139396" name="Group 132"/>
          <p:cNvGraphicFramePr>
            <a:graphicFrameLocks noGrp="1"/>
          </p:cNvGraphicFramePr>
          <p:nvPr/>
        </p:nvGraphicFramePr>
        <p:xfrm>
          <a:off x="2667000" y="5486400"/>
          <a:ext cx="7543800" cy="457200"/>
        </p:xfrm>
        <a:graphic>
          <a:graphicData uri="http://schemas.openxmlformats.org/drawingml/2006/table">
            <a:tbl>
              <a:tblPr/>
              <a:tblGrid>
                <a:gridCol w="7620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685800">
                  <a:extLst>
                    <a:ext uri="{9D8B030D-6E8A-4147-A177-3AD203B41FA5}">
                      <a16:colId xmlns="" xmlns:a16="http://schemas.microsoft.com/office/drawing/2014/main" val="20005"/>
                    </a:ext>
                  </a:extLst>
                </a:gridCol>
                <a:gridCol w="685800">
                  <a:extLst>
                    <a:ext uri="{9D8B030D-6E8A-4147-A177-3AD203B41FA5}">
                      <a16:colId xmlns="" xmlns:a16="http://schemas.microsoft.com/office/drawing/2014/main" val="20006"/>
                    </a:ext>
                  </a:extLst>
                </a:gridCol>
                <a:gridCol w="8382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gridCol w="914400">
                  <a:extLst>
                    <a:ext uri="{9D8B030D-6E8A-4147-A177-3AD203B41FA5}">
                      <a16:colId xmlns="" xmlns:a16="http://schemas.microsoft.com/office/drawing/2014/main" val="20009"/>
                    </a:ext>
                  </a:extLst>
                </a:gridCol>
              </a:tblGrid>
              <a:tr h="45561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宋体" charset="-122"/>
                          <a:ea typeface="宋体" charset="-122"/>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40"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 </a:t>
            </a:r>
            <a:r>
              <a:rPr lang="zh-CN" altLang="en-US" kern="0"/>
              <a:t>希尔排序</a:t>
            </a:r>
          </a:p>
        </p:txBody>
      </p:sp>
    </p:spTree>
    <p:extLst>
      <p:ext uri="{BB962C8B-B14F-4D97-AF65-F5344CB8AC3E}">
        <p14:creationId xmlns:p14="http://schemas.microsoft.com/office/powerpoint/2010/main" val="56190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dissolve">
                                      <p:cBhvr>
                                        <p:cTn id="7" dur="500"/>
                                        <p:tgtEl>
                                          <p:spTgt spid="139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9315"/>
                                        </p:tgtEl>
                                        <p:attrNameLst>
                                          <p:attrName>style.visibility</p:attrName>
                                        </p:attrNameLst>
                                      </p:cBhvr>
                                      <p:to>
                                        <p:strVal val="visible"/>
                                      </p:to>
                                    </p:set>
                                    <p:anim calcmode="lin" valueType="num">
                                      <p:cBhvr additive="base">
                                        <p:cTn id="12" dur="500" fill="hold"/>
                                        <p:tgtEl>
                                          <p:spTgt spid="139315"/>
                                        </p:tgtEl>
                                        <p:attrNameLst>
                                          <p:attrName>ppt_x</p:attrName>
                                        </p:attrNameLst>
                                      </p:cBhvr>
                                      <p:tavLst>
                                        <p:tav tm="0">
                                          <p:val>
                                            <p:strVal val="0-#ppt_w/2"/>
                                          </p:val>
                                        </p:tav>
                                        <p:tav tm="100000">
                                          <p:val>
                                            <p:strVal val="#ppt_x"/>
                                          </p:val>
                                        </p:tav>
                                      </p:tavLst>
                                    </p:anim>
                                    <p:anim calcmode="lin" valueType="num">
                                      <p:cBhvr additive="base">
                                        <p:cTn id="13" dur="500" fill="hold"/>
                                        <p:tgtEl>
                                          <p:spTgt spid="1393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39316"/>
                                        </p:tgtEl>
                                        <p:attrNameLst>
                                          <p:attrName>style.visibility</p:attrName>
                                        </p:attrNameLst>
                                      </p:cBhvr>
                                      <p:to>
                                        <p:strVal val="visible"/>
                                      </p:to>
                                    </p:set>
                                    <p:animEffect transition="in" filter="dissolve">
                                      <p:cBhvr>
                                        <p:cTn id="18" dur="500"/>
                                        <p:tgtEl>
                                          <p:spTgt spid="1393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39332"/>
                                        </p:tgtEl>
                                        <p:attrNameLst>
                                          <p:attrName>style.visibility</p:attrName>
                                        </p:attrNameLst>
                                      </p:cBhvr>
                                      <p:to>
                                        <p:strVal val="visible"/>
                                      </p:to>
                                    </p:set>
                                    <p:animEffect transition="in" filter="dissolve">
                                      <p:cBhvr>
                                        <p:cTn id="23" dur="500"/>
                                        <p:tgtEl>
                                          <p:spTgt spid="1393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39356"/>
                                        </p:tgtEl>
                                        <p:attrNameLst>
                                          <p:attrName>style.visibility</p:attrName>
                                        </p:attrNameLst>
                                      </p:cBhvr>
                                      <p:to>
                                        <p:strVal val="visible"/>
                                      </p:to>
                                    </p:set>
                                    <p:anim calcmode="lin" valueType="num">
                                      <p:cBhvr additive="base">
                                        <p:cTn id="28" dur="500" fill="hold"/>
                                        <p:tgtEl>
                                          <p:spTgt spid="139356"/>
                                        </p:tgtEl>
                                        <p:attrNameLst>
                                          <p:attrName>ppt_x</p:attrName>
                                        </p:attrNameLst>
                                      </p:cBhvr>
                                      <p:tavLst>
                                        <p:tav tm="0">
                                          <p:val>
                                            <p:strVal val="0-#ppt_w/2"/>
                                          </p:val>
                                        </p:tav>
                                        <p:tav tm="100000">
                                          <p:val>
                                            <p:strVal val="#ppt_x"/>
                                          </p:val>
                                        </p:tav>
                                      </p:tavLst>
                                    </p:anim>
                                    <p:anim calcmode="lin" valueType="num">
                                      <p:cBhvr additive="base">
                                        <p:cTn id="29" dur="500" fill="hold"/>
                                        <p:tgtEl>
                                          <p:spTgt spid="13935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39357"/>
                                        </p:tgtEl>
                                        <p:attrNameLst>
                                          <p:attrName>style.visibility</p:attrName>
                                        </p:attrNameLst>
                                      </p:cBhvr>
                                      <p:to>
                                        <p:strVal val="visible"/>
                                      </p:to>
                                    </p:set>
                                    <p:animEffect transition="in" filter="dissolve">
                                      <p:cBhvr>
                                        <p:cTn id="34" dur="500"/>
                                        <p:tgtEl>
                                          <p:spTgt spid="1393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39371"/>
                                        </p:tgtEl>
                                        <p:attrNameLst>
                                          <p:attrName>style.visibility</p:attrName>
                                        </p:attrNameLst>
                                      </p:cBhvr>
                                      <p:to>
                                        <p:strVal val="visible"/>
                                      </p:to>
                                    </p:set>
                                    <p:animEffect transition="in" filter="dissolve">
                                      <p:cBhvr>
                                        <p:cTn id="39" dur="500"/>
                                        <p:tgtEl>
                                          <p:spTgt spid="1393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39395"/>
                                        </p:tgtEl>
                                        <p:attrNameLst>
                                          <p:attrName>style.visibility</p:attrName>
                                        </p:attrNameLst>
                                      </p:cBhvr>
                                      <p:to>
                                        <p:strVal val="visible"/>
                                      </p:to>
                                    </p:set>
                                    <p:anim calcmode="lin" valueType="num">
                                      <p:cBhvr additive="base">
                                        <p:cTn id="44" dur="500" fill="hold"/>
                                        <p:tgtEl>
                                          <p:spTgt spid="139395"/>
                                        </p:tgtEl>
                                        <p:attrNameLst>
                                          <p:attrName>ppt_x</p:attrName>
                                        </p:attrNameLst>
                                      </p:cBhvr>
                                      <p:tavLst>
                                        <p:tav tm="0">
                                          <p:val>
                                            <p:strVal val="0-#ppt_w/2"/>
                                          </p:val>
                                        </p:tav>
                                        <p:tav tm="100000">
                                          <p:val>
                                            <p:strVal val="#ppt_x"/>
                                          </p:val>
                                        </p:tav>
                                      </p:tavLst>
                                    </p:anim>
                                    <p:anim calcmode="lin" valueType="num">
                                      <p:cBhvr additive="base">
                                        <p:cTn id="45" dur="500" fill="hold"/>
                                        <p:tgtEl>
                                          <p:spTgt spid="13939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39396"/>
                                        </p:tgtEl>
                                        <p:attrNameLst>
                                          <p:attrName>style.visibility</p:attrName>
                                        </p:attrNameLst>
                                      </p:cBhvr>
                                      <p:to>
                                        <p:strVal val="visible"/>
                                      </p:to>
                                    </p:set>
                                    <p:animEffect transition="in" filter="dissolve">
                                      <p:cBhvr>
                                        <p:cTn id="50" dur="500"/>
                                        <p:tgtEl>
                                          <p:spTgt spid="13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15" grpId="0" autoUpdateAnimBg="0"/>
      <p:bldP spid="139356" grpId="0" autoUpdateAnimBg="0"/>
      <p:bldP spid="13939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8330" y="1125104"/>
            <a:ext cx="4267200" cy="609600"/>
          </a:xfrm>
          <a:noFill/>
        </p:spPr>
        <p:txBody>
          <a:bodyPr/>
          <a:lstStyle/>
          <a:p>
            <a:pPr eaLnBrk="1" hangingPunct="1"/>
            <a:r>
              <a:rPr lang="zh-CN" altLang="en-US" sz="3200">
                <a:latin typeface="SimSun" charset="-122"/>
                <a:ea typeface="SimSun" charset="-122"/>
                <a:cs typeface="SimSun" charset="-122"/>
              </a:rPr>
              <a:t>一趟希尔排序算法</a:t>
            </a:r>
          </a:p>
        </p:txBody>
      </p:sp>
      <p:sp>
        <p:nvSpPr>
          <p:cNvPr id="16387" name="Rectangle 3"/>
          <p:cNvSpPr>
            <a:spLocks noGrp="1" noChangeArrowheads="1"/>
          </p:cNvSpPr>
          <p:nvPr>
            <p:ph type="body" idx="1"/>
          </p:nvPr>
        </p:nvSpPr>
        <p:spPr>
          <a:xfrm>
            <a:off x="1731818" y="1803977"/>
            <a:ext cx="8686800" cy="4818495"/>
          </a:xfrm>
          <a:noFill/>
        </p:spPr>
        <p:txBody>
          <a:bodyPr/>
          <a:lstStyle/>
          <a:p>
            <a:pPr eaLnBrk="1" hangingPunct="1">
              <a:buFontTx/>
              <a:buNone/>
            </a:pPr>
            <a:r>
              <a:rPr lang="en-US" altLang="zh-CN" sz="2800" b="0" dirty="0">
                <a:latin typeface="Times New Roman" charset="0"/>
                <a:ea typeface="Times New Roman" charset="0"/>
                <a:cs typeface="Times New Roman" charset="0"/>
              </a:rPr>
              <a:t>void </a:t>
            </a:r>
            <a:r>
              <a:rPr lang="en-US" altLang="zh-CN" sz="2800" b="0" dirty="0" err="1">
                <a:latin typeface="Times New Roman" charset="0"/>
                <a:ea typeface="Times New Roman" charset="0"/>
                <a:cs typeface="Times New Roman" charset="0"/>
              </a:rPr>
              <a:t>ShellInsert</a:t>
            </a:r>
            <a:r>
              <a:rPr lang="en-US" altLang="zh-CN" sz="2800" b="0" dirty="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SqList</a:t>
            </a:r>
            <a:r>
              <a:rPr lang="en-US" altLang="zh-CN" sz="2800" b="0" dirty="0">
                <a:latin typeface="Times New Roman" charset="0"/>
                <a:ea typeface="Times New Roman" charset="0"/>
                <a:cs typeface="Times New Roman" charset="0"/>
              </a:rPr>
              <a:t> &amp;</a:t>
            </a:r>
            <a:r>
              <a:rPr lang="en-US" altLang="zh-CN" sz="2800" b="0" dirty="0" err="1">
                <a:latin typeface="Times New Roman" charset="0"/>
                <a:ea typeface="Times New Roman" charset="0"/>
                <a:cs typeface="Times New Roman" charset="0"/>
              </a:rPr>
              <a:t>L,int</a:t>
            </a:r>
            <a:r>
              <a:rPr lang="en-US" altLang="zh-CN" sz="2800" b="0" dirty="0">
                <a:latin typeface="Times New Roman" charset="0"/>
                <a:ea typeface="Times New Roman" charset="0"/>
                <a:cs typeface="Times New Roman" charset="0"/>
              </a:rPr>
              <a:t> </a:t>
            </a:r>
            <a:r>
              <a:rPr lang="en-US" altLang="zh-CN" sz="2800" b="0" dirty="0" err="1">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a:t>
            </a:r>
            <a:endParaRPr lang="en-US" altLang="zh-CN" sz="2800" b="0" dirty="0">
              <a:latin typeface="Times New Roman" charset="0"/>
              <a:ea typeface="Times New Roman" charset="0"/>
              <a:cs typeface="Times New Roman" charset="0"/>
            </a:endParaRPr>
          </a:p>
          <a:p>
            <a:pPr eaLnBrk="1" hangingPunct="1">
              <a:buFontTx/>
              <a:buNone/>
            </a:pPr>
            <a:r>
              <a:rPr lang="en-US" altLang="zh-CN" sz="2800" b="0" dirty="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for(</a:t>
            </a:r>
            <a:r>
              <a:rPr lang="en-US" altLang="zh-CN" sz="2800" b="0" dirty="0" err="1" smtClean="0">
                <a:latin typeface="Times New Roman" charset="0"/>
                <a:ea typeface="Times New Roman" charset="0"/>
                <a:cs typeface="Times New Roman" charset="0"/>
              </a:rPr>
              <a:t>i</a:t>
            </a:r>
            <a:r>
              <a:rPr lang="en-US" altLang="zh-CN" sz="2800" b="0" dirty="0" smtClean="0">
                <a:latin typeface="Times New Roman" charset="0"/>
                <a:ea typeface="Times New Roman" charset="0"/>
                <a:cs typeface="Times New Roman" charset="0"/>
              </a:rPr>
              <a:t>=</a:t>
            </a:r>
            <a:r>
              <a:rPr lang="en-US" altLang="zh-CN" sz="2800" b="0" dirty="0" smtClean="0">
                <a:solidFill>
                  <a:srgbClr val="FF0000"/>
                </a:solidFill>
                <a:latin typeface="Times New Roman" charset="0"/>
                <a:ea typeface="Times New Roman" charset="0"/>
                <a:cs typeface="Times New Roman" charset="0"/>
              </a:rPr>
              <a:t>dk+1</a:t>
            </a:r>
            <a:r>
              <a:rPr lang="en-US" altLang="zh-CN" sz="2800" b="0" dirty="0" smtClean="0">
                <a:latin typeface="Times New Roman" charset="0"/>
                <a:ea typeface="Times New Roman" charset="0"/>
                <a:cs typeface="Times New Roman" charset="0"/>
              </a:rPr>
              <a:t>;i</a:t>
            </a:r>
            <a:r>
              <a:rPr lang="en-US" altLang="zh-CN" sz="2800" b="0" dirty="0">
                <a:latin typeface="Times New Roman" charset="0"/>
                <a:ea typeface="Times New Roman" charset="0"/>
                <a:cs typeface="Times New Roman" charset="0"/>
              </a:rPr>
              <a:t>&lt;=</a:t>
            </a:r>
            <a:r>
              <a:rPr lang="en-US" altLang="zh-CN" sz="2800" b="0" dirty="0" err="1">
                <a:latin typeface="Times New Roman" charset="0"/>
                <a:ea typeface="Times New Roman" charset="0"/>
                <a:cs typeface="Times New Roman" charset="0"/>
              </a:rPr>
              <a:t>L.length;i</a:t>
            </a:r>
            <a:r>
              <a:rPr lang="en-US" altLang="zh-CN" sz="2800" b="0" dirty="0">
                <a:latin typeface="Times New Roman" charset="0"/>
                <a:ea typeface="Times New Roman" charset="0"/>
                <a:cs typeface="Times New Roman" charset="0"/>
              </a:rPr>
              <a:t>++) </a:t>
            </a:r>
          </a:p>
          <a:p>
            <a:pPr eaLnBrk="1" hangingPunct="1">
              <a:buFontTx/>
              <a:buNone/>
            </a:pPr>
            <a:r>
              <a:rPr lang="en-US" altLang="zh-CN" sz="2800" b="0" dirty="0">
                <a:latin typeface="Times New Roman" charset="0"/>
                <a:ea typeface="Times New Roman" charset="0"/>
                <a:cs typeface="Times New Roman" charset="0"/>
              </a:rPr>
              <a:t>    if (</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i</a:t>
            </a:r>
            <a:r>
              <a:rPr lang="en-US" altLang="zh-CN" sz="2800" b="0" dirty="0">
                <a:latin typeface="Times New Roman" charset="0"/>
                <a:ea typeface="Times New Roman" charset="0"/>
                <a:cs typeface="Times New Roman" charset="0"/>
              </a:rPr>
              <a:t>]&lt;</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a:t>
            </a:r>
            <a:r>
              <a:rPr lang="en-US" altLang="zh-CN" sz="2800" b="0" dirty="0" err="1">
                <a:solidFill>
                  <a:srgbClr val="FF0000"/>
                </a:solidFill>
                <a:latin typeface="Times New Roman" charset="0"/>
                <a:ea typeface="Times New Roman" charset="0"/>
                <a:cs typeface="Times New Roman" charset="0"/>
              </a:rPr>
              <a:t>i-dk</a:t>
            </a:r>
            <a:r>
              <a:rPr lang="en-US" altLang="zh-CN" sz="2800" b="0" dirty="0">
                <a:latin typeface="Times New Roman" charset="0"/>
                <a:ea typeface="Times New Roman" charset="0"/>
                <a:cs typeface="Times New Roman" charset="0"/>
              </a:rPr>
              <a:t>]){</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[0]=</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i</a:t>
            </a:r>
            <a:r>
              <a:rPr lang="en-US" altLang="zh-CN" sz="2800" b="0" dirty="0">
                <a:latin typeface="Times New Roman" charset="0"/>
                <a:ea typeface="Times New Roman" charset="0"/>
                <a:cs typeface="Times New Roman" charset="0"/>
              </a:rPr>
              <a:t>];</a:t>
            </a:r>
          </a:p>
          <a:p>
            <a:pPr eaLnBrk="1" hangingPunct="1">
              <a:buFontTx/>
              <a:buNone/>
            </a:pPr>
            <a:r>
              <a:rPr lang="en-US" altLang="zh-CN" sz="2800" b="0" dirty="0">
                <a:latin typeface="Times New Roman" charset="0"/>
                <a:ea typeface="Times New Roman" charset="0"/>
                <a:cs typeface="Times New Roman" charset="0"/>
              </a:rPr>
              <a:t>		 for(j=</a:t>
            </a:r>
            <a:r>
              <a:rPr lang="en-US" altLang="zh-CN" sz="2800" b="0" dirty="0" err="1">
                <a:solidFill>
                  <a:srgbClr val="FF0000"/>
                </a:solidFill>
                <a:latin typeface="Times New Roman" charset="0"/>
                <a:ea typeface="Times New Roman" charset="0"/>
                <a:cs typeface="Times New Roman" charset="0"/>
              </a:rPr>
              <a:t>i-dk</a:t>
            </a:r>
            <a:r>
              <a:rPr lang="en-US" altLang="zh-CN" sz="2800" b="0" dirty="0" err="1">
                <a:latin typeface="Times New Roman" charset="0"/>
                <a:ea typeface="Times New Roman" charset="0"/>
                <a:cs typeface="Times New Roman" charset="0"/>
              </a:rPr>
              <a:t>;j</a:t>
            </a:r>
            <a:r>
              <a:rPr lang="en-US" altLang="zh-CN" sz="2800" b="0" dirty="0">
                <a:latin typeface="Times New Roman" charset="0"/>
                <a:ea typeface="Times New Roman" charset="0"/>
                <a:cs typeface="Times New Roman" charset="0"/>
              </a:rPr>
              <a:t>&gt;0&amp;&amp; (</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[0]&lt;</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[j]);</a:t>
            </a:r>
            <a:r>
              <a:rPr lang="en-US" altLang="zh-CN" sz="2800" b="0" dirty="0">
                <a:solidFill>
                  <a:srgbClr val="FF0000"/>
                </a:solidFill>
                <a:latin typeface="Times New Roman" charset="0"/>
                <a:ea typeface="Times New Roman" charset="0"/>
                <a:cs typeface="Times New Roman" charset="0"/>
              </a:rPr>
              <a:t>j-=</a:t>
            </a:r>
            <a:r>
              <a:rPr lang="en-US" altLang="zh-CN" sz="2800" b="0" dirty="0" err="1">
                <a:solidFill>
                  <a:srgbClr val="FF0000"/>
                </a:solidFill>
                <a:latin typeface="Times New Roman" charset="0"/>
                <a:ea typeface="Times New Roman" charset="0"/>
                <a:cs typeface="Times New Roman" charset="0"/>
              </a:rPr>
              <a:t>dk</a:t>
            </a:r>
            <a:r>
              <a:rPr lang="en-US" altLang="zh-CN" sz="2800" b="0" dirty="0">
                <a:latin typeface="Times New Roman" charset="0"/>
                <a:ea typeface="Times New Roman" charset="0"/>
                <a:cs typeface="Times New Roman" charset="0"/>
              </a:rPr>
              <a:t>)</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a:t>
            </a:r>
            <a:r>
              <a:rPr lang="en-US" altLang="zh-CN" sz="2800" b="0" dirty="0" err="1">
                <a:solidFill>
                  <a:srgbClr val="FF0000"/>
                </a:solidFill>
                <a:latin typeface="Times New Roman" charset="0"/>
                <a:ea typeface="Times New Roman" charset="0"/>
                <a:cs typeface="Times New Roman" charset="0"/>
              </a:rPr>
              <a:t>j+dk</a:t>
            </a:r>
            <a:r>
              <a:rPr lang="en-US" altLang="zh-CN" sz="2800" b="0" dirty="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[j];</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L.r</a:t>
            </a:r>
            <a:r>
              <a:rPr lang="en-US" altLang="zh-CN" sz="2800" b="0" dirty="0" smtClean="0">
                <a:latin typeface="Times New Roman" charset="0"/>
                <a:ea typeface="Times New Roman" charset="0"/>
                <a:cs typeface="Times New Roman" charset="0"/>
              </a:rPr>
              <a:t>[</a:t>
            </a:r>
            <a:r>
              <a:rPr lang="en-US" altLang="zh-CN" sz="2800" b="0" dirty="0" err="1" smtClean="0">
                <a:solidFill>
                  <a:srgbClr val="FF0000"/>
                </a:solidFill>
                <a:latin typeface="Times New Roman" charset="0"/>
                <a:ea typeface="Times New Roman" charset="0"/>
                <a:cs typeface="Times New Roman" charset="0"/>
              </a:rPr>
              <a:t>j+dk</a:t>
            </a:r>
            <a:r>
              <a:rPr lang="en-US" altLang="zh-CN" sz="2800" b="0" dirty="0" smtClean="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L.r</a:t>
            </a:r>
            <a:r>
              <a:rPr lang="en-US" altLang="zh-CN" sz="2800" b="0" dirty="0">
                <a:latin typeface="Times New Roman" charset="0"/>
                <a:ea typeface="Times New Roman" charset="0"/>
                <a:cs typeface="Times New Roman" charset="0"/>
              </a:rPr>
              <a:t>[0];</a:t>
            </a:r>
          </a:p>
          <a:p>
            <a:pPr eaLnBrk="1" hangingPunct="1">
              <a:buFontTx/>
              <a:buNone/>
            </a:pPr>
            <a:r>
              <a:rPr lang="en-US" altLang="zh-CN" sz="2800" b="0" dirty="0">
                <a:latin typeface="Times New Roman" charset="0"/>
                <a:ea typeface="Times New Roman" charset="0"/>
                <a:cs typeface="Times New Roman" charset="0"/>
              </a:rPr>
              <a:t>	  }	</a:t>
            </a:r>
          </a:p>
          <a:p>
            <a:pPr eaLnBrk="1" hangingPunct="1">
              <a:buFontTx/>
              <a:buNone/>
            </a:pPr>
            <a:r>
              <a:rPr lang="en-US" altLang="zh-CN" sz="2800" b="0" dirty="0">
                <a:latin typeface="Times New Roman" charset="0"/>
                <a:ea typeface="Times New Roman" charset="0"/>
                <a:cs typeface="Times New Roman" charset="0"/>
              </a:rPr>
              <a:t>}</a:t>
            </a:r>
          </a:p>
        </p:txBody>
      </p:sp>
      <p:sp>
        <p:nvSpPr>
          <p:cNvPr id="4"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 </a:t>
            </a:r>
            <a:r>
              <a:rPr lang="zh-CN" altLang="en-US" kern="0"/>
              <a:t>希尔排序</a:t>
            </a:r>
          </a:p>
        </p:txBody>
      </p:sp>
    </p:spTree>
    <p:extLst>
      <p:ext uri="{BB962C8B-B14F-4D97-AF65-F5344CB8AC3E}">
        <p14:creationId xmlns:p14="http://schemas.microsoft.com/office/powerpoint/2010/main" val="92273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wipe(up)">
                                      <p:cBhvr>
                                        <p:cTn id="12" dur="500"/>
                                        <p:tgtEl>
                                          <p:spTgt spid="16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wipe(up)">
                                      <p:cBhvr>
                                        <p:cTn id="17" dur="500"/>
                                        <p:tgtEl>
                                          <p:spTgt spid="163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wipe(up)">
                                      <p:cBhvr>
                                        <p:cTn id="22" dur="500"/>
                                        <p:tgtEl>
                                          <p:spTgt spid="163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wipe(up)">
                                      <p:cBhvr>
                                        <p:cTn id="27" dur="500"/>
                                        <p:tgtEl>
                                          <p:spTgt spid="163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wipe(up)">
                                      <p:cBhvr>
                                        <p:cTn id="32" dur="500"/>
                                        <p:tgtEl>
                                          <p:spTgt spid="1638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Effect transition="in" filter="wipe(up)">
                                      <p:cBhvr>
                                        <p:cTn id="37" dur="500"/>
                                        <p:tgtEl>
                                          <p:spTgt spid="16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387">
                                            <p:txEl>
                                              <p:pRg st="6" end="6"/>
                                            </p:txEl>
                                          </p:spTgt>
                                        </p:tgtEl>
                                        <p:attrNameLst>
                                          <p:attrName>style.visibility</p:attrName>
                                        </p:attrNameLst>
                                      </p:cBhvr>
                                      <p:to>
                                        <p:strVal val="visible"/>
                                      </p:to>
                                    </p:set>
                                    <p:animEffect transition="in" filter="wipe(up)">
                                      <p:cBhvr>
                                        <p:cTn id="42" dur="500"/>
                                        <p:tgtEl>
                                          <p:spTgt spid="1638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387">
                                            <p:txEl>
                                              <p:pRg st="7" end="7"/>
                                            </p:txEl>
                                          </p:spTgt>
                                        </p:tgtEl>
                                        <p:attrNameLst>
                                          <p:attrName>style.visibility</p:attrName>
                                        </p:attrNameLst>
                                      </p:cBhvr>
                                      <p:to>
                                        <p:strVal val="visible"/>
                                      </p:to>
                                    </p:set>
                                    <p:animEffect transition="in" filter="wipe(up)">
                                      <p:cBhvr>
                                        <p:cTn id="47" dur="500"/>
                                        <p:tgtEl>
                                          <p:spTgt spid="1638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387">
                                            <p:txEl>
                                              <p:pRg st="8" end="8"/>
                                            </p:txEl>
                                          </p:spTgt>
                                        </p:tgtEl>
                                        <p:attrNameLst>
                                          <p:attrName>style.visibility</p:attrName>
                                        </p:attrNameLst>
                                      </p:cBhvr>
                                      <p:to>
                                        <p:strVal val="visible"/>
                                      </p:to>
                                    </p:set>
                                    <p:animEffect transition="in" filter="wipe(up)">
                                      <p:cBhvr>
                                        <p:cTn id="52"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8330" y="1125104"/>
            <a:ext cx="4267200" cy="609600"/>
          </a:xfrm>
          <a:noFill/>
        </p:spPr>
        <p:txBody>
          <a:bodyPr/>
          <a:lstStyle/>
          <a:p>
            <a:pPr eaLnBrk="1" hangingPunct="1"/>
            <a:r>
              <a:rPr lang="zh-CN" altLang="en-US" sz="3200" dirty="0" smtClean="0">
                <a:latin typeface="SimSun" charset="-122"/>
                <a:ea typeface="SimSun" charset="-122"/>
                <a:cs typeface="SimSun" charset="-122"/>
              </a:rPr>
              <a:t>希尔</a:t>
            </a:r>
            <a:r>
              <a:rPr lang="zh-CN" altLang="en-US" sz="3200" dirty="0">
                <a:latin typeface="SimSun" charset="-122"/>
                <a:ea typeface="SimSun" charset="-122"/>
                <a:cs typeface="SimSun" charset="-122"/>
              </a:rPr>
              <a:t>排序算法</a:t>
            </a:r>
          </a:p>
        </p:txBody>
      </p:sp>
      <p:sp>
        <p:nvSpPr>
          <p:cNvPr id="16387" name="Rectangle 3"/>
          <p:cNvSpPr>
            <a:spLocks noGrp="1" noChangeArrowheads="1"/>
          </p:cNvSpPr>
          <p:nvPr>
            <p:ph type="body" idx="1"/>
          </p:nvPr>
        </p:nvSpPr>
        <p:spPr>
          <a:xfrm>
            <a:off x="1731818" y="1803977"/>
            <a:ext cx="8686800" cy="4818495"/>
          </a:xfrm>
          <a:noFill/>
        </p:spPr>
        <p:txBody>
          <a:bodyPr/>
          <a:lstStyle/>
          <a:p>
            <a:pPr eaLnBrk="1" hangingPunct="1">
              <a:buFontTx/>
              <a:buNone/>
            </a:pPr>
            <a:r>
              <a:rPr lang="en-US" altLang="zh-CN" sz="2800" b="0" dirty="0">
                <a:latin typeface="Times New Roman" charset="0"/>
                <a:ea typeface="Times New Roman" charset="0"/>
                <a:cs typeface="Times New Roman" charset="0"/>
              </a:rPr>
              <a:t>void </a:t>
            </a:r>
            <a:r>
              <a:rPr lang="en-US" altLang="zh-CN" sz="2800" b="0" dirty="0" smtClean="0">
                <a:latin typeface="Times New Roman" charset="0"/>
                <a:ea typeface="Times New Roman" charset="0"/>
                <a:cs typeface="Times New Roman" charset="0"/>
              </a:rPr>
              <a:t>Shell (</a:t>
            </a:r>
            <a:r>
              <a:rPr lang="en-US" altLang="zh-CN" sz="2800" b="0" dirty="0" err="1">
                <a:latin typeface="Times New Roman" charset="0"/>
                <a:ea typeface="Times New Roman" charset="0"/>
                <a:cs typeface="Times New Roman" charset="0"/>
              </a:rPr>
              <a:t>SqList</a:t>
            </a:r>
            <a:r>
              <a:rPr lang="en-US" altLang="zh-CN" sz="2800" b="0" dirty="0">
                <a:latin typeface="Times New Roman" charset="0"/>
                <a:ea typeface="Times New Roman" charset="0"/>
                <a:cs typeface="Times New Roman" charset="0"/>
              </a:rPr>
              <a:t> &amp;</a:t>
            </a:r>
            <a:r>
              <a:rPr lang="en-US" altLang="zh-CN" sz="2800" b="0" dirty="0" smtClean="0">
                <a:latin typeface="Times New Roman" charset="0"/>
                <a:ea typeface="Times New Roman" charset="0"/>
                <a:cs typeface="Times New Roman" charset="0"/>
              </a:rPr>
              <a:t>L){</a:t>
            </a:r>
            <a:endParaRPr lang="en-US" altLang="zh-CN" sz="2800" b="0" dirty="0">
              <a:latin typeface="Times New Roman" charset="0"/>
              <a:ea typeface="Times New Roman" charset="0"/>
              <a:cs typeface="Times New Roman" charset="0"/>
            </a:endParaRPr>
          </a:p>
          <a:p>
            <a:pPr eaLnBrk="1" hangingPunct="1">
              <a:buFontTx/>
              <a:buNone/>
            </a:pPr>
            <a:r>
              <a:rPr lang="en-US" altLang="zh-CN" sz="2800" b="0" dirty="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int</a:t>
            </a:r>
            <a:r>
              <a:rPr lang="en-US" altLang="zh-CN" sz="2800" b="0" dirty="0" smtClean="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a:t>
            </a:r>
          </a:p>
          <a:p>
            <a:pPr eaLnBrk="1" hangingPunct="1">
              <a:buFontTx/>
              <a:buNone/>
            </a:pPr>
            <a:r>
              <a:rPr lang="en-US" altLang="zh-CN" sz="2800" b="0" dirty="0" smtClean="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a:t>
            </a:r>
            <a:r>
              <a:rPr lang="en-US" altLang="zh-CN" sz="2800" b="0" dirty="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L.length</a:t>
            </a:r>
            <a:r>
              <a:rPr lang="en-US" altLang="zh-CN" sz="2800" b="0" dirty="0" smtClean="0">
                <a:latin typeface="Times New Roman" charset="0"/>
                <a:ea typeface="Times New Roman" charset="0"/>
                <a:cs typeface="Times New Roman" charset="0"/>
              </a:rPr>
              <a:t>/2;</a:t>
            </a:r>
          </a:p>
          <a:p>
            <a:pPr eaLnBrk="1" hangingPunct="1">
              <a:buFontTx/>
              <a:buNone/>
            </a:pPr>
            <a:r>
              <a:rPr lang="en-US" altLang="zh-CN" sz="2800" b="0" dirty="0" smtClean="0">
                <a:latin typeface="Times New Roman" charset="0"/>
                <a:ea typeface="Times New Roman" charset="0"/>
                <a:cs typeface="Times New Roman" charset="0"/>
              </a:rPr>
              <a:t>    while(</a:t>
            </a:r>
            <a:r>
              <a:rPr lang="en-US" altLang="zh-CN" sz="2800" b="0" dirty="0" err="1" smtClean="0">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&gt;0){</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ShellInsert</a:t>
            </a:r>
            <a:r>
              <a:rPr lang="en-US" altLang="zh-CN" sz="2800" b="0" dirty="0" smtClean="0">
                <a:latin typeface="Times New Roman" charset="0"/>
                <a:ea typeface="Times New Roman" charset="0"/>
                <a:cs typeface="Times New Roman" charset="0"/>
              </a:rPr>
              <a:t>(</a:t>
            </a:r>
            <a:r>
              <a:rPr lang="en-US" altLang="zh-CN" sz="2800" b="0" dirty="0" err="1" smtClean="0">
                <a:latin typeface="Times New Roman" charset="0"/>
                <a:ea typeface="Times New Roman" charset="0"/>
                <a:cs typeface="Times New Roman" charset="0"/>
              </a:rPr>
              <a:t>L,dk</a:t>
            </a:r>
            <a:r>
              <a:rPr lang="en-US" altLang="zh-CN" sz="2800" b="0" dirty="0" smtClean="0">
                <a:latin typeface="Times New Roman" charset="0"/>
                <a:ea typeface="Times New Roman" charset="0"/>
                <a:cs typeface="Times New Roman" charset="0"/>
              </a:rPr>
              <a:t>);</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 		</a:t>
            </a:r>
            <a:r>
              <a:rPr lang="en-US" altLang="zh-CN" sz="2800" b="0" dirty="0" err="1" smtClean="0">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a:t>
            </a:r>
            <a:r>
              <a:rPr lang="en-US" altLang="zh-CN" sz="2800" b="0" dirty="0" err="1" smtClean="0">
                <a:latin typeface="Times New Roman" charset="0"/>
                <a:ea typeface="Times New Roman" charset="0"/>
                <a:cs typeface="Times New Roman" charset="0"/>
              </a:rPr>
              <a:t>dk</a:t>
            </a:r>
            <a:r>
              <a:rPr lang="en-US" altLang="zh-CN" sz="2800" b="0" dirty="0" smtClean="0">
                <a:latin typeface="Times New Roman" charset="0"/>
                <a:ea typeface="Times New Roman" charset="0"/>
                <a:cs typeface="Times New Roman" charset="0"/>
              </a:rPr>
              <a:t>/2;</a:t>
            </a:r>
          </a:p>
          <a:p>
            <a:pPr eaLnBrk="1" hangingPunct="1">
              <a:buFontTx/>
              <a:buNone/>
            </a:pPr>
            <a:r>
              <a:rPr lang="en-US" altLang="zh-CN" sz="2800" b="0" dirty="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t>
            </a:r>
            <a:endParaRPr lang="en-US" altLang="zh-CN" sz="2800" b="0" dirty="0">
              <a:latin typeface="Times New Roman" charset="0"/>
              <a:ea typeface="Times New Roman" charset="0"/>
              <a:cs typeface="Times New Roman" charset="0"/>
            </a:endParaRPr>
          </a:p>
          <a:p>
            <a:pPr eaLnBrk="1" hangingPunct="1">
              <a:buFontTx/>
              <a:buNone/>
            </a:pPr>
            <a:r>
              <a:rPr lang="en-US" altLang="zh-CN" sz="2800" b="0" dirty="0" smtClean="0">
                <a:latin typeface="Times New Roman" charset="0"/>
                <a:ea typeface="Times New Roman" charset="0"/>
                <a:cs typeface="Times New Roman" charset="0"/>
              </a:rPr>
              <a:t>}</a:t>
            </a:r>
            <a:endParaRPr lang="en-US" altLang="zh-CN" sz="2800" b="0" dirty="0">
              <a:latin typeface="Times New Roman" charset="0"/>
              <a:ea typeface="Times New Roman" charset="0"/>
              <a:cs typeface="Times New Roman" charset="0"/>
            </a:endParaRPr>
          </a:p>
        </p:txBody>
      </p:sp>
      <p:sp>
        <p:nvSpPr>
          <p:cNvPr id="4" name="Rectangle 1031"/>
          <p:cNvSpPr txBox="1">
            <a:spLocks noChangeArrowheads="1"/>
          </p:cNvSpPr>
          <p:nvPr/>
        </p:nvSpPr>
        <p:spPr>
          <a:xfrm>
            <a:off x="1505907" y="330998"/>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 </a:t>
            </a:r>
            <a:r>
              <a:rPr lang="zh-CN" altLang="en-US" kern="0"/>
              <a:t>希尔排序</a:t>
            </a:r>
          </a:p>
        </p:txBody>
      </p:sp>
    </p:spTree>
    <p:extLst>
      <p:ext uri="{BB962C8B-B14F-4D97-AF65-F5344CB8AC3E}">
        <p14:creationId xmlns:p14="http://schemas.microsoft.com/office/powerpoint/2010/main" val="2083122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wipe(up)">
                                      <p:cBhvr>
                                        <p:cTn id="12" dur="500"/>
                                        <p:tgtEl>
                                          <p:spTgt spid="16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wipe(up)">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wipe(up)">
                                      <p:cBhvr>
                                        <p:cTn id="22" dur="500"/>
                                        <p:tgtEl>
                                          <p:spTgt spid="16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wipe(up)">
                                      <p:cBhvr>
                                        <p:cTn id="27" dur="500"/>
                                        <p:tgtEl>
                                          <p:spTgt spid="163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wipe(up)">
                                      <p:cBhvr>
                                        <p:cTn id="32" dur="500"/>
                                        <p:tgtEl>
                                          <p:spTgt spid="163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Effect transition="in" filter="wipe(up)">
                                      <p:cBhvr>
                                        <p:cTn id="37" dur="500"/>
                                        <p:tgtEl>
                                          <p:spTgt spid="163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387">
                                            <p:txEl>
                                              <p:pRg st="6" end="6"/>
                                            </p:txEl>
                                          </p:spTgt>
                                        </p:tgtEl>
                                        <p:attrNameLst>
                                          <p:attrName>style.visibility</p:attrName>
                                        </p:attrNameLst>
                                      </p:cBhvr>
                                      <p:to>
                                        <p:strVal val="visible"/>
                                      </p:to>
                                    </p:set>
                                    <p:animEffect transition="in" filter="wipe(up)">
                                      <p:cBhvr>
                                        <p:cTn id="42" dur="500"/>
                                        <p:tgtEl>
                                          <p:spTgt spid="1638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387">
                                            <p:txEl>
                                              <p:pRg st="7" end="7"/>
                                            </p:txEl>
                                          </p:spTgt>
                                        </p:tgtEl>
                                        <p:attrNameLst>
                                          <p:attrName>style.visibility</p:attrName>
                                        </p:attrNameLst>
                                      </p:cBhvr>
                                      <p:to>
                                        <p:strVal val="visible"/>
                                      </p:to>
                                    </p:set>
                                    <p:animEffect transition="in" filter="wipe(up)">
                                      <p:cBhvr>
                                        <p:cTn id="47"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2379942" y="2766342"/>
            <a:ext cx="567334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457200" indent="-457200" algn="l">
              <a:buFont typeface="Wingdings" charset="2"/>
              <a:buChar char="Ø"/>
            </a:pPr>
            <a:r>
              <a:rPr lang="zh-CN" altLang="en-US" sz="2800" b="1">
                <a:solidFill>
                  <a:schemeClr val="tx2"/>
                </a:solidFill>
                <a:latin typeface="SimSun" charset="-122"/>
                <a:ea typeface="SimSun" charset="-122"/>
                <a:cs typeface="SimSun" charset="-122"/>
              </a:rPr>
              <a:t>所用时间是所取增量的函数</a:t>
            </a:r>
            <a:endParaRPr lang="en-US" altLang="zh-CN" sz="2800" b="1">
              <a:solidFill>
                <a:schemeClr val="tx2"/>
              </a:solidFill>
              <a:latin typeface="SimSun" charset="-122"/>
              <a:ea typeface="SimSun" charset="-122"/>
              <a:cs typeface="SimSun" charset="-122"/>
            </a:endParaRPr>
          </a:p>
          <a:p>
            <a:pPr marL="457200" indent="-457200" algn="l">
              <a:buFont typeface="Wingdings" charset="2"/>
              <a:buChar char="Ø"/>
            </a:pPr>
            <a:endParaRPr lang="en-US" altLang="zh-CN" sz="2800" b="1">
              <a:solidFill>
                <a:schemeClr val="tx2"/>
              </a:solidFill>
              <a:latin typeface="SimSun" charset="-122"/>
              <a:ea typeface="SimSun" charset="-122"/>
              <a:cs typeface="SimSun" charset="-122"/>
            </a:endParaRPr>
          </a:p>
          <a:p>
            <a:pPr marL="457200" indent="-457200" algn="l">
              <a:buFont typeface="Wingdings" charset="2"/>
              <a:buChar char="Ø"/>
            </a:pPr>
            <a:r>
              <a:rPr lang="zh-CN" altLang="en-US" sz="2800" b="1">
                <a:solidFill>
                  <a:schemeClr val="tx2"/>
                </a:solidFill>
                <a:latin typeface="SimSun" charset="-122"/>
                <a:ea typeface="SimSun" charset="-122"/>
                <a:cs typeface="SimSun" charset="-122"/>
              </a:rPr>
              <a:t>目前尚未得出取增量的最好办法</a:t>
            </a:r>
            <a:endParaRPr lang="en-US" altLang="zh-CN" sz="2800" b="1">
              <a:solidFill>
                <a:schemeClr val="tx2"/>
              </a:solidFill>
              <a:latin typeface="SimSun" charset="-122"/>
              <a:ea typeface="SimSun" charset="-122"/>
              <a:cs typeface="SimSun" charset="-122"/>
            </a:endParaRPr>
          </a:p>
          <a:p>
            <a:pPr marL="457200" indent="-457200" algn="l">
              <a:buFont typeface="Wingdings" charset="2"/>
              <a:buChar char="Ø"/>
            </a:pPr>
            <a:endParaRPr lang="en-US" altLang="zh-CN" sz="2800" b="1">
              <a:solidFill>
                <a:schemeClr val="tx2"/>
              </a:solidFill>
              <a:latin typeface="SimSun" charset="-122"/>
              <a:ea typeface="SimSun" charset="-122"/>
              <a:cs typeface="SimSun" charset="-122"/>
            </a:endParaRPr>
          </a:p>
          <a:p>
            <a:pPr algn="l"/>
            <a:r>
              <a:rPr lang="zh-CN" altLang="en-US" sz="2800" b="1">
                <a:solidFill>
                  <a:schemeClr val="tx2"/>
                </a:solidFill>
                <a:latin typeface="SimSun" charset="-122"/>
                <a:ea typeface="SimSun" charset="-122"/>
                <a:cs typeface="SimSun" charset="-122"/>
              </a:rPr>
              <a:t>是一种</a:t>
            </a:r>
            <a:r>
              <a:rPr lang="zh-CN" altLang="en-US" sz="2800" b="1">
                <a:solidFill>
                  <a:srgbClr val="FF0000"/>
                </a:solidFill>
                <a:latin typeface="SimSun" charset="-122"/>
                <a:ea typeface="SimSun" charset="-122"/>
                <a:cs typeface="SimSun" charset="-122"/>
              </a:rPr>
              <a:t>不稳定</a:t>
            </a:r>
            <a:r>
              <a:rPr lang="zh-CN" altLang="en-US" sz="2800" b="1">
                <a:solidFill>
                  <a:schemeClr val="tx2"/>
                </a:solidFill>
                <a:latin typeface="SimSun" charset="-122"/>
                <a:ea typeface="SimSun" charset="-122"/>
                <a:cs typeface="SimSun" charset="-122"/>
              </a:rPr>
              <a:t>的排序算法</a:t>
            </a:r>
          </a:p>
        </p:txBody>
      </p:sp>
      <p:sp>
        <p:nvSpPr>
          <p:cNvPr id="13"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10.2.3</a:t>
            </a:r>
            <a:r>
              <a:rPr lang="zh-CN" altLang="en-US" kern="0"/>
              <a:t> 希尔排序</a:t>
            </a:r>
          </a:p>
        </p:txBody>
      </p:sp>
      <p:sp>
        <p:nvSpPr>
          <p:cNvPr id="17" name="Text Box 2"/>
          <p:cNvSpPr txBox="1">
            <a:spLocks noChangeArrowheads="1"/>
          </p:cNvSpPr>
          <p:nvPr/>
        </p:nvSpPr>
        <p:spPr bwMode="auto">
          <a:xfrm>
            <a:off x="1789925" y="1501701"/>
            <a:ext cx="575387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dirty="0">
                <a:latin typeface="SimSun" charset="-122"/>
                <a:ea typeface="SimSun" charset="-122"/>
                <a:cs typeface="SimSun" charset="-122"/>
              </a:rPr>
              <a:t>时间效率分析：</a:t>
            </a:r>
            <a:endParaRPr lang="en-US" altLang="zh-CN" sz="3600" dirty="0">
              <a:latin typeface="SimSun" charset="-122"/>
              <a:ea typeface="SimSun" charset="-122"/>
              <a:cs typeface="SimSun" charset="-122"/>
            </a:endParaRPr>
          </a:p>
          <a:p>
            <a:pPr marL="709200" indent="-457200" algn="l">
              <a:buClr>
                <a:srgbClr val="FF0000"/>
              </a:buClr>
              <a:buSzPct val="90000"/>
              <a:buFont typeface="Wingdings" charset="2"/>
              <a:buChar char="p"/>
            </a:pPr>
            <a:r>
              <a:rPr lang="zh-CN" altLang="en-US" sz="3200" dirty="0">
                <a:latin typeface="SimSun" charset="-122"/>
                <a:ea typeface="SimSun" charset="-122"/>
                <a:cs typeface="SimSun" charset="-122"/>
              </a:rPr>
              <a:t>分析复杂</a:t>
            </a:r>
          </a:p>
        </p:txBody>
      </p:sp>
    </p:spTree>
    <p:extLst>
      <p:ext uri="{BB962C8B-B14F-4D97-AF65-F5344CB8AC3E}">
        <p14:creationId xmlns:p14="http://schemas.microsoft.com/office/powerpoint/2010/main" val="195492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wipe(left)">
                                      <p:cBhvr>
                                        <p:cTn id="13"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10.3</a:t>
            </a:r>
            <a:r>
              <a:rPr lang="zh-CN" altLang="en-US" kern="0"/>
              <a:t> 快速排序</a:t>
            </a:r>
          </a:p>
        </p:txBody>
      </p:sp>
      <p:sp>
        <p:nvSpPr>
          <p:cNvPr id="17" name="Text Box 2"/>
          <p:cNvSpPr txBox="1">
            <a:spLocks noChangeArrowheads="1"/>
          </p:cNvSpPr>
          <p:nvPr/>
        </p:nvSpPr>
        <p:spPr bwMode="auto">
          <a:xfrm>
            <a:off x="1637526" y="1984521"/>
            <a:ext cx="5753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3600">
                <a:solidFill>
                  <a:schemeClr val="tx2"/>
                </a:solidFill>
                <a:latin typeface="SimSun" charset="-122"/>
                <a:ea typeface="SimSun" charset="-122"/>
                <a:cs typeface="SimSun" charset="-122"/>
              </a:rPr>
              <a:t>交换类排序：</a:t>
            </a:r>
            <a:endParaRPr lang="en-US" altLang="zh-CN" sz="3600">
              <a:solidFill>
                <a:schemeClr val="tx2"/>
              </a:solidFill>
              <a:latin typeface="SimSun" charset="-122"/>
              <a:ea typeface="SimSun" charset="-122"/>
              <a:cs typeface="SimSun" charset="-122"/>
            </a:endParaRPr>
          </a:p>
        </p:txBody>
      </p:sp>
      <p:sp>
        <p:nvSpPr>
          <p:cNvPr id="5" name="Text Box 3"/>
          <p:cNvSpPr txBox="1">
            <a:spLocks noChangeArrowheads="1"/>
          </p:cNvSpPr>
          <p:nvPr/>
        </p:nvSpPr>
        <p:spPr bwMode="auto">
          <a:xfrm>
            <a:off x="1505907" y="2783252"/>
            <a:ext cx="8245475" cy="25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40000"/>
              </a:lnSpc>
            </a:pPr>
            <a:r>
              <a:rPr lang="zh-CN" altLang="en-US" sz="4000">
                <a:ea typeface="楷体_GB2312" charset="0"/>
              </a:rPr>
              <a:t>　　</a:t>
            </a:r>
            <a:r>
              <a:rPr lang="zh-CN" altLang="en-US" sz="3200">
                <a:solidFill>
                  <a:schemeClr val="bg2"/>
                </a:solidFill>
                <a:latin typeface="SimSun" charset="-122"/>
                <a:ea typeface="SimSun" charset="-122"/>
                <a:cs typeface="SimSun" charset="-122"/>
              </a:rPr>
              <a:t>通过</a:t>
            </a:r>
            <a:r>
              <a:rPr lang="zh-CN" altLang="en-US" sz="3200" b="1">
                <a:solidFill>
                  <a:srgbClr val="FF0000"/>
                </a:solidFill>
                <a:latin typeface="SimSun" charset="-122"/>
                <a:ea typeface="SimSun" charset="-122"/>
                <a:cs typeface="SimSun" charset="-122"/>
              </a:rPr>
              <a:t>“交换”</a:t>
            </a:r>
            <a:r>
              <a:rPr lang="zh-CN" altLang="en-US" sz="3200">
                <a:solidFill>
                  <a:schemeClr val="bg2"/>
                </a:solidFill>
                <a:latin typeface="SimSun" charset="-122"/>
                <a:ea typeface="SimSun" charset="-122"/>
                <a:cs typeface="SimSun" charset="-122"/>
              </a:rPr>
              <a:t>无序序列中的记录从而得到其中关键字</a:t>
            </a:r>
            <a:r>
              <a:rPr lang="zh-CN" altLang="en-US" sz="3200">
                <a:solidFill>
                  <a:srgbClr val="FF0000"/>
                </a:solidFill>
                <a:latin typeface="SimSun" charset="-122"/>
                <a:ea typeface="SimSun" charset="-122"/>
                <a:cs typeface="SimSun" charset="-122"/>
              </a:rPr>
              <a:t>最小</a:t>
            </a:r>
            <a:r>
              <a:rPr lang="zh-CN" altLang="en-US" sz="3200">
                <a:solidFill>
                  <a:schemeClr val="bg2"/>
                </a:solidFill>
                <a:latin typeface="SimSun" charset="-122"/>
                <a:ea typeface="SimSun" charset="-122"/>
                <a:cs typeface="SimSun" charset="-122"/>
              </a:rPr>
              <a:t>或</a:t>
            </a:r>
            <a:r>
              <a:rPr lang="zh-CN" altLang="en-US" sz="3200">
                <a:solidFill>
                  <a:srgbClr val="FF0000"/>
                </a:solidFill>
                <a:latin typeface="SimSun" charset="-122"/>
                <a:ea typeface="SimSun" charset="-122"/>
                <a:cs typeface="SimSun" charset="-122"/>
              </a:rPr>
              <a:t>最大</a:t>
            </a:r>
            <a:r>
              <a:rPr lang="zh-CN" altLang="en-US" sz="3200">
                <a:solidFill>
                  <a:schemeClr val="bg2"/>
                </a:solidFill>
                <a:latin typeface="SimSun" charset="-122"/>
                <a:ea typeface="SimSun" charset="-122"/>
                <a:cs typeface="SimSun" charset="-122"/>
              </a:rPr>
              <a:t>的记录，并将它加入到有序子序列中</a:t>
            </a:r>
            <a:r>
              <a:rPr lang="zh-CN" altLang="en-US" sz="4000">
                <a:solidFill>
                  <a:srgbClr val="006666"/>
                </a:solidFill>
                <a:ea typeface="楷体_GB2312" charset="0"/>
              </a:rPr>
              <a:t>。</a:t>
            </a:r>
            <a:endParaRPr lang="zh-CN" altLang="en-US" sz="4000">
              <a:ea typeface="楷体_GB2312" charset="0"/>
            </a:endParaRPr>
          </a:p>
        </p:txBody>
      </p:sp>
    </p:spTree>
    <p:extLst>
      <p:ext uri="{BB962C8B-B14F-4D97-AF65-F5344CB8AC3E}">
        <p14:creationId xmlns:p14="http://schemas.microsoft.com/office/powerpoint/2010/main" val="643382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iterate type="wd">
                                    <p:tmPct val="100000"/>
                                  </p:iterate>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625600" y="1255530"/>
            <a:ext cx="10072255" cy="4007503"/>
          </a:xfrm>
          <a:noFill/>
        </p:spPr>
        <p:txBody>
          <a:bodyPr/>
          <a:lstStyle/>
          <a:p>
            <a:pPr marL="0" indent="0" eaLnBrk="1" hangingPunct="1">
              <a:lnSpc>
                <a:spcPct val="150000"/>
              </a:lnSpc>
              <a:buNone/>
            </a:pPr>
            <a:r>
              <a:rPr lang="zh-CN" altLang="en-US" b="1" dirty="0">
                <a:solidFill>
                  <a:srgbClr val="FF0000"/>
                </a:solidFill>
                <a:latin typeface="SimSun" charset="-122"/>
                <a:ea typeface="SimSun" charset="-122"/>
                <a:cs typeface="SimSun" charset="-122"/>
              </a:rPr>
              <a:t>基本思想：</a:t>
            </a:r>
            <a:r>
              <a:rPr lang="zh-CN" altLang="en-US" b="0" dirty="0">
                <a:solidFill>
                  <a:schemeClr val="tx2"/>
                </a:solidFill>
                <a:latin typeface="SimSun" charset="-122"/>
                <a:ea typeface="SimSun" charset="-122"/>
                <a:cs typeface="SimSun" charset="-122"/>
              </a:rPr>
              <a:t>两两</a:t>
            </a:r>
            <a:r>
              <a:rPr lang="zh-CN" altLang="en-US" b="0" dirty="0">
                <a:latin typeface="SimSun" charset="-122"/>
                <a:ea typeface="SimSun" charset="-122"/>
                <a:cs typeface="SimSun" charset="-122"/>
              </a:rPr>
              <a:t>依次</a:t>
            </a:r>
            <a:r>
              <a:rPr lang="zh-CN" altLang="en-US" b="0" dirty="0">
                <a:solidFill>
                  <a:schemeClr val="tx2"/>
                </a:solidFill>
                <a:latin typeface="SimSun" charset="-122"/>
                <a:ea typeface="SimSun" charset="-122"/>
                <a:cs typeface="SimSun" charset="-122"/>
              </a:rPr>
              <a:t>比较</a:t>
            </a:r>
            <a:r>
              <a:rPr lang="zh-CN" altLang="en-US" b="0" dirty="0">
                <a:latin typeface="SimSun" charset="-122"/>
                <a:ea typeface="SimSun" charset="-122"/>
                <a:cs typeface="SimSun" charset="-122"/>
              </a:rPr>
              <a:t>，逆序则交换</a:t>
            </a:r>
            <a:endParaRPr lang="en-US" altLang="zh-CN" sz="2800" b="0" dirty="0">
              <a:latin typeface="SimSun" charset="-122"/>
              <a:ea typeface="SimSun" charset="-122"/>
              <a:cs typeface="SimSun" charset="-122"/>
            </a:endParaRPr>
          </a:p>
          <a:p>
            <a:pPr eaLnBrk="1" hangingPunct="1">
              <a:lnSpc>
                <a:spcPct val="150000"/>
              </a:lnSpc>
              <a:buSzPct val="100000"/>
              <a:buFont typeface="Wingdings" charset="2"/>
              <a:buChar char="Ø"/>
            </a:pPr>
            <a:r>
              <a:rPr lang="zh-CN" altLang="en-US" sz="2800" b="0" dirty="0">
                <a:latin typeface="SimSun" charset="-122"/>
                <a:ea typeface="SimSun" charset="-122"/>
                <a:cs typeface="SimSun" charset="-122"/>
              </a:rPr>
              <a:t>比较第一个和第二个关键字，如是大于，则交换</a:t>
            </a:r>
            <a:endParaRPr lang="en-US" altLang="zh-CN" sz="2800" b="0" dirty="0">
              <a:latin typeface="SimSun" charset="-122"/>
              <a:ea typeface="SimSun" charset="-122"/>
              <a:cs typeface="SimSun" charset="-122"/>
            </a:endParaRPr>
          </a:p>
          <a:p>
            <a:pPr eaLnBrk="1" hangingPunct="1">
              <a:lnSpc>
                <a:spcPct val="150000"/>
              </a:lnSpc>
              <a:buSzPct val="100000"/>
              <a:buFont typeface="Wingdings" charset="2"/>
              <a:buChar char="Ø"/>
            </a:pPr>
            <a:r>
              <a:rPr lang="zh-CN" altLang="en-US" sz="2800" b="0" dirty="0">
                <a:latin typeface="SimSun" charset="-122"/>
                <a:ea typeface="SimSun" charset="-122"/>
                <a:cs typeface="SimSun" charset="-122"/>
              </a:rPr>
              <a:t>同理比较第二个与第三个关键字</a:t>
            </a:r>
            <a:endParaRPr lang="en-US" altLang="zh-CN" sz="2800" b="0" dirty="0">
              <a:latin typeface="SimSun" charset="-122"/>
              <a:ea typeface="SimSun" charset="-122"/>
              <a:cs typeface="SimSun" charset="-122"/>
            </a:endParaRPr>
          </a:p>
          <a:p>
            <a:pPr marL="0" indent="0" eaLnBrk="1" hangingPunct="1">
              <a:lnSpc>
                <a:spcPct val="150000"/>
              </a:lnSpc>
              <a:buSzPct val="100000"/>
              <a:buNone/>
            </a:pPr>
            <a:r>
              <a:rPr lang="en-US" altLang="zh-CN" sz="2800" b="0" dirty="0">
                <a:latin typeface="SimSun" charset="-122"/>
                <a:ea typeface="SimSun" charset="-122"/>
                <a:cs typeface="SimSun" charset="-122"/>
              </a:rPr>
              <a:t>……</a:t>
            </a:r>
          </a:p>
          <a:p>
            <a:pPr eaLnBrk="1" hangingPunct="1">
              <a:lnSpc>
                <a:spcPct val="150000"/>
              </a:lnSpc>
              <a:buSzPct val="100000"/>
              <a:buFont typeface="Wingdings" charset="2"/>
              <a:buChar char="Ø"/>
            </a:pPr>
            <a:r>
              <a:rPr lang="zh-CN" altLang="en-US" sz="2800" b="0" dirty="0">
                <a:latin typeface="SimSun" charset="-122"/>
                <a:ea typeface="SimSun" charset="-122"/>
                <a:cs typeface="SimSun" charset="-122"/>
              </a:rPr>
              <a:t>重复直到第</a:t>
            </a:r>
            <a:r>
              <a:rPr lang="en-US" altLang="zh-CN" sz="2800" b="0" dirty="0">
                <a:latin typeface="SimSun" charset="-122"/>
                <a:ea typeface="SimSun" charset="-122"/>
                <a:cs typeface="SimSun" charset="-122"/>
              </a:rPr>
              <a:t>n-1</a:t>
            </a:r>
            <a:r>
              <a:rPr lang="zh-CN" altLang="en-US" sz="2800" b="0" dirty="0">
                <a:latin typeface="SimSun" charset="-122"/>
                <a:ea typeface="SimSun" charset="-122"/>
                <a:cs typeface="SimSun" charset="-122"/>
              </a:rPr>
              <a:t>个关键字和第</a:t>
            </a:r>
            <a:r>
              <a:rPr lang="en-US" altLang="zh-CN" sz="2800" b="0" dirty="0">
                <a:latin typeface="SimSun" charset="-122"/>
                <a:ea typeface="SimSun" charset="-122"/>
                <a:cs typeface="SimSun" charset="-122"/>
              </a:rPr>
              <a:t>n</a:t>
            </a:r>
            <a:r>
              <a:rPr lang="zh-CN" altLang="en-US" sz="2800" b="0" dirty="0">
                <a:latin typeface="SimSun" charset="-122"/>
                <a:ea typeface="SimSun" charset="-122"/>
                <a:cs typeface="SimSun" charset="-122"/>
              </a:rPr>
              <a:t>个关键字进行过比较为止</a:t>
            </a:r>
          </a:p>
        </p:txBody>
      </p:sp>
      <p:sp>
        <p:nvSpPr>
          <p:cNvPr id="2" name="标题 1"/>
          <p:cNvSpPr>
            <a:spLocks noGrp="1"/>
          </p:cNvSpPr>
          <p:nvPr>
            <p:ph type="title"/>
          </p:nvPr>
        </p:nvSpPr>
        <p:spPr/>
        <p:txBody>
          <a:bodyPr/>
          <a:lstStyle/>
          <a:p>
            <a:r>
              <a:rPr kumimoji="1" lang="zh-CN" altLang="en-US"/>
              <a:t>起泡排序</a:t>
            </a:r>
          </a:p>
        </p:txBody>
      </p:sp>
      <p:sp>
        <p:nvSpPr>
          <p:cNvPr id="4" name="矩形 3"/>
          <p:cNvSpPr/>
          <p:nvPr/>
        </p:nvSpPr>
        <p:spPr>
          <a:xfrm>
            <a:off x="1874981" y="5527963"/>
            <a:ext cx="6288901" cy="523220"/>
          </a:xfrm>
          <a:prstGeom prst="rect">
            <a:avLst/>
          </a:prstGeom>
        </p:spPr>
        <p:txBody>
          <a:bodyPr wrap="none">
            <a:spAutoFit/>
          </a:bodyPr>
          <a:lstStyle/>
          <a:p>
            <a:r>
              <a:rPr lang="zh-CN" altLang="en-US" sz="2800" b="1" dirty="0">
                <a:solidFill>
                  <a:srgbClr val="000080"/>
                </a:solidFill>
                <a:latin typeface="SimSun" charset="-122"/>
                <a:ea typeface="SimSun" charset="-122"/>
                <a:cs typeface="SimSun" charset="-122"/>
              </a:rPr>
              <a:t>结束条件：最后一趟没有进行“交换”</a:t>
            </a:r>
            <a:endParaRPr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25205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up)">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up)">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wipe(up)">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wipe(up)">
                                      <p:cBhvr>
                                        <p:cTn id="22" dur="500"/>
                                        <p:tgtEl>
                                          <p:spTgt spid="1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wipe(up)">
                                      <p:cBhvr>
                                        <p:cTn id="27" dur="500"/>
                                        <p:tgtEl>
                                          <p:spTgt spid="14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3817" y="955582"/>
            <a:ext cx="10685316" cy="780543"/>
          </a:xfrm>
          <a:noFill/>
        </p:spPr>
        <p:txBody>
          <a:bodyPr/>
          <a:lstStyle/>
          <a:p>
            <a:pPr algn="l" eaLnBrk="1" hangingPunct="1"/>
            <a:r>
              <a:rPr lang="zh-CN" altLang="en-US" sz="3200">
                <a:latin typeface="SimSun" charset="-122"/>
                <a:ea typeface="SimSun" charset="-122"/>
                <a:cs typeface="SimSun" charset="-122"/>
              </a:rPr>
              <a:t>对以下记录进行排序：</a:t>
            </a:r>
            <a:r>
              <a:rPr lang="en-US" altLang="zh-CN" sz="3200">
                <a:latin typeface="SimSun" charset="-122"/>
                <a:ea typeface="SimSun" charset="-122"/>
                <a:cs typeface="SimSun" charset="-122"/>
              </a:rPr>
              <a:t>49</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38</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65</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97</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76</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13</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27</a:t>
            </a:r>
            <a:r>
              <a:rPr lang="zh-CN" altLang="en-US" sz="3200">
                <a:latin typeface="SimSun" charset="-122"/>
                <a:ea typeface="SimSun" charset="-122"/>
                <a:cs typeface="SimSun" charset="-122"/>
              </a:rPr>
              <a:t>、</a:t>
            </a:r>
            <a:r>
              <a:rPr lang="en-US" altLang="zh-CN" sz="3200">
                <a:latin typeface="SimSun" charset="-122"/>
                <a:ea typeface="SimSun" charset="-122"/>
                <a:cs typeface="SimSun" charset="-122"/>
              </a:rPr>
              <a:t>49</a:t>
            </a:r>
          </a:p>
        </p:txBody>
      </p:sp>
      <p:sp>
        <p:nvSpPr>
          <p:cNvPr id="15364" name="Text Box 4"/>
          <p:cNvSpPr txBox="1">
            <a:spLocks noChangeArrowheads="1"/>
          </p:cNvSpPr>
          <p:nvPr/>
        </p:nvSpPr>
        <p:spPr bwMode="auto">
          <a:xfrm>
            <a:off x="1524000" y="1981200"/>
            <a:ext cx="7175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65" name="AutoShape 5"/>
          <p:cNvSpPr>
            <a:spLocks/>
          </p:cNvSpPr>
          <p:nvPr/>
        </p:nvSpPr>
        <p:spPr bwMode="auto">
          <a:xfrm>
            <a:off x="3962400" y="26155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66" name="Text Box 6"/>
          <p:cNvSpPr txBox="1">
            <a:spLocks noChangeArrowheads="1"/>
          </p:cNvSpPr>
          <p:nvPr/>
        </p:nvSpPr>
        <p:spPr bwMode="auto">
          <a:xfrm>
            <a:off x="3352801" y="1981200"/>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67" name="AutoShape 7"/>
          <p:cNvSpPr>
            <a:spLocks/>
          </p:cNvSpPr>
          <p:nvPr/>
        </p:nvSpPr>
        <p:spPr bwMode="auto">
          <a:xfrm>
            <a:off x="4781550" y="30727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68" name="Text Box 8"/>
          <p:cNvSpPr txBox="1">
            <a:spLocks noChangeArrowheads="1"/>
          </p:cNvSpPr>
          <p:nvPr/>
        </p:nvSpPr>
        <p:spPr bwMode="auto">
          <a:xfrm>
            <a:off x="4171950" y="1981200"/>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69" name="AutoShape 9"/>
          <p:cNvSpPr>
            <a:spLocks/>
          </p:cNvSpPr>
          <p:nvPr/>
        </p:nvSpPr>
        <p:spPr bwMode="auto">
          <a:xfrm>
            <a:off x="5619750" y="35299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70" name="Text Box 10"/>
          <p:cNvSpPr txBox="1">
            <a:spLocks noChangeArrowheads="1"/>
          </p:cNvSpPr>
          <p:nvPr/>
        </p:nvSpPr>
        <p:spPr bwMode="auto">
          <a:xfrm>
            <a:off x="4968299" y="1981200"/>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71" name="AutoShape 11"/>
          <p:cNvSpPr>
            <a:spLocks/>
          </p:cNvSpPr>
          <p:nvPr/>
        </p:nvSpPr>
        <p:spPr bwMode="auto">
          <a:xfrm>
            <a:off x="6381750" y="39871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72" name="Text Box 12"/>
          <p:cNvSpPr txBox="1">
            <a:spLocks noChangeArrowheads="1"/>
          </p:cNvSpPr>
          <p:nvPr/>
        </p:nvSpPr>
        <p:spPr bwMode="auto">
          <a:xfrm>
            <a:off x="5772150" y="1985454"/>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73" name="AutoShape 13"/>
          <p:cNvSpPr>
            <a:spLocks/>
          </p:cNvSpPr>
          <p:nvPr/>
        </p:nvSpPr>
        <p:spPr bwMode="auto">
          <a:xfrm>
            <a:off x="7219950" y="45205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74" name="Text Box 14"/>
          <p:cNvSpPr txBox="1">
            <a:spLocks noChangeArrowheads="1"/>
          </p:cNvSpPr>
          <p:nvPr/>
        </p:nvSpPr>
        <p:spPr bwMode="auto">
          <a:xfrm>
            <a:off x="6610350" y="1977159"/>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75" name="AutoShape 15"/>
          <p:cNvSpPr>
            <a:spLocks/>
          </p:cNvSpPr>
          <p:nvPr/>
        </p:nvSpPr>
        <p:spPr bwMode="auto">
          <a:xfrm>
            <a:off x="7981950" y="49015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76" name="Text Box 16"/>
          <p:cNvSpPr txBox="1">
            <a:spLocks noChangeArrowheads="1"/>
          </p:cNvSpPr>
          <p:nvPr/>
        </p:nvSpPr>
        <p:spPr bwMode="auto">
          <a:xfrm>
            <a:off x="7386638" y="1977159"/>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rgbClr val="FF0000"/>
                </a:solidFill>
              </a:rPr>
              <a:t>49</a:t>
            </a:r>
          </a:p>
        </p:txBody>
      </p:sp>
      <p:sp>
        <p:nvSpPr>
          <p:cNvPr id="15377" name="Text Box 17"/>
          <p:cNvSpPr txBox="1">
            <a:spLocks noChangeArrowheads="1"/>
          </p:cNvSpPr>
          <p:nvPr/>
        </p:nvSpPr>
        <p:spPr bwMode="auto">
          <a:xfrm>
            <a:off x="8191499" y="1977159"/>
            <a:ext cx="6286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a:p>
            <a:pPr eaLnBrk="1" hangingPunct="1">
              <a:lnSpc>
                <a:spcPct val="90000"/>
              </a:lnSpc>
              <a:spcBef>
                <a:spcPct val="20000"/>
              </a:spcBef>
            </a:pPr>
            <a:r>
              <a:rPr lang="en-US" altLang="zh-CN" sz="2800">
                <a:solidFill>
                  <a:schemeClr val="tx1"/>
                </a:solidFill>
              </a:rPr>
              <a:t> 97</a:t>
            </a:r>
          </a:p>
        </p:txBody>
      </p:sp>
      <p:sp>
        <p:nvSpPr>
          <p:cNvPr id="15379" name="AutoShape 19"/>
          <p:cNvSpPr>
            <a:spLocks/>
          </p:cNvSpPr>
          <p:nvPr/>
        </p:nvSpPr>
        <p:spPr bwMode="auto">
          <a:xfrm>
            <a:off x="3124200" y="2158306"/>
            <a:ext cx="76200" cy="483989"/>
          </a:xfrm>
          <a:prstGeom prst="rightBracket">
            <a:avLst>
              <a:gd name="adj" fmla="val 5833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5380" name="Text Box 20"/>
          <p:cNvSpPr txBox="1">
            <a:spLocks noChangeArrowheads="1"/>
          </p:cNvSpPr>
          <p:nvPr/>
        </p:nvSpPr>
        <p:spPr bwMode="auto">
          <a:xfrm>
            <a:off x="2438400" y="1981200"/>
            <a:ext cx="71755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90000"/>
              </a:lnSpc>
              <a:spcBef>
                <a:spcPct val="20000"/>
              </a:spcBef>
            </a:pPr>
            <a:r>
              <a:rPr lang="en-US" altLang="zh-CN" sz="2800">
                <a:solidFill>
                  <a:schemeClr val="tx1"/>
                </a:solidFill>
              </a:rPr>
              <a:t>  49</a:t>
            </a:r>
          </a:p>
          <a:p>
            <a:pPr eaLnBrk="1" hangingPunct="1">
              <a:lnSpc>
                <a:spcPct val="90000"/>
              </a:lnSpc>
              <a:spcBef>
                <a:spcPct val="20000"/>
              </a:spcBef>
            </a:pPr>
            <a:r>
              <a:rPr lang="en-US" altLang="zh-CN" sz="2800">
                <a:solidFill>
                  <a:schemeClr val="tx1"/>
                </a:solidFill>
              </a:rPr>
              <a:t>  38</a:t>
            </a:r>
          </a:p>
          <a:p>
            <a:pPr eaLnBrk="1" hangingPunct="1">
              <a:lnSpc>
                <a:spcPct val="90000"/>
              </a:lnSpc>
              <a:spcBef>
                <a:spcPct val="20000"/>
              </a:spcBef>
            </a:pPr>
            <a:r>
              <a:rPr lang="en-US" altLang="zh-CN" sz="2800">
                <a:solidFill>
                  <a:schemeClr val="tx1"/>
                </a:solidFill>
              </a:rPr>
              <a:t>  65</a:t>
            </a:r>
          </a:p>
          <a:p>
            <a:pPr eaLnBrk="1" hangingPunct="1">
              <a:lnSpc>
                <a:spcPct val="90000"/>
              </a:lnSpc>
              <a:spcBef>
                <a:spcPct val="20000"/>
              </a:spcBef>
            </a:pPr>
            <a:r>
              <a:rPr lang="en-US" altLang="zh-CN" sz="2800">
                <a:solidFill>
                  <a:schemeClr val="tx1"/>
                </a:solidFill>
              </a:rPr>
              <a:t>  97</a:t>
            </a:r>
          </a:p>
          <a:p>
            <a:pPr eaLnBrk="1" hangingPunct="1">
              <a:lnSpc>
                <a:spcPct val="90000"/>
              </a:lnSpc>
              <a:spcBef>
                <a:spcPct val="20000"/>
              </a:spcBef>
            </a:pPr>
            <a:r>
              <a:rPr lang="en-US" altLang="zh-CN" sz="2800">
                <a:solidFill>
                  <a:schemeClr val="tx1"/>
                </a:solidFill>
              </a:rPr>
              <a:t>  76</a:t>
            </a:r>
          </a:p>
          <a:p>
            <a:pPr eaLnBrk="1" hangingPunct="1">
              <a:lnSpc>
                <a:spcPct val="90000"/>
              </a:lnSpc>
              <a:spcBef>
                <a:spcPct val="20000"/>
              </a:spcBef>
            </a:pPr>
            <a:r>
              <a:rPr lang="en-US" altLang="zh-CN" sz="2800">
                <a:solidFill>
                  <a:schemeClr val="tx1"/>
                </a:solidFill>
              </a:rPr>
              <a:t>  13</a:t>
            </a:r>
          </a:p>
          <a:p>
            <a:pPr eaLnBrk="1" hangingPunct="1">
              <a:lnSpc>
                <a:spcPct val="90000"/>
              </a:lnSpc>
              <a:spcBef>
                <a:spcPct val="20000"/>
              </a:spcBef>
            </a:pPr>
            <a:r>
              <a:rPr lang="en-US" altLang="zh-CN" sz="2800">
                <a:solidFill>
                  <a:schemeClr val="tx1"/>
                </a:solidFill>
              </a:rPr>
              <a:t>  27</a:t>
            </a:r>
          </a:p>
          <a:p>
            <a:pPr eaLnBrk="1" hangingPunct="1">
              <a:lnSpc>
                <a:spcPct val="90000"/>
              </a:lnSpc>
              <a:spcBef>
                <a:spcPct val="20000"/>
              </a:spcBef>
            </a:pPr>
            <a:r>
              <a:rPr lang="en-US" altLang="zh-CN" sz="2800">
                <a:solidFill>
                  <a:schemeClr val="tx1"/>
                </a:solidFill>
              </a:rPr>
              <a:t>  </a:t>
            </a:r>
            <a:r>
              <a:rPr lang="en-US" altLang="zh-CN" sz="2800">
                <a:solidFill>
                  <a:srgbClr val="FF0000"/>
                </a:solidFill>
              </a:rPr>
              <a:t>49</a:t>
            </a:r>
          </a:p>
        </p:txBody>
      </p:sp>
      <p:sp>
        <p:nvSpPr>
          <p:cNvPr id="15382" name="Text Box 22"/>
          <p:cNvSpPr txBox="1">
            <a:spLocks noChangeArrowheads="1"/>
          </p:cNvSpPr>
          <p:nvPr/>
        </p:nvSpPr>
        <p:spPr bwMode="auto">
          <a:xfrm>
            <a:off x="853380" y="5827713"/>
            <a:ext cx="205879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zh-CN" altLang="en-US">
                <a:solidFill>
                  <a:srgbClr val="FF0000"/>
                </a:solidFill>
              </a:rPr>
              <a:t>初始状态</a:t>
            </a:r>
          </a:p>
        </p:txBody>
      </p:sp>
      <p:sp>
        <p:nvSpPr>
          <p:cNvPr id="29"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起泡排序</a:t>
            </a:r>
          </a:p>
        </p:txBody>
      </p:sp>
      <p:sp>
        <p:nvSpPr>
          <p:cNvPr id="30" name="Text Box 22"/>
          <p:cNvSpPr txBox="1">
            <a:spLocks noChangeArrowheads="1"/>
          </p:cNvSpPr>
          <p:nvPr/>
        </p:nvSpPr>
        <p:spPr bwMode="auto">
          <a:xfrm>
            <a:off x="7548563" y="5827713"/>
            <a:ext cx="205879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zh-CN" altLang="en-US">
                <a:solidFill>
                  <a:srgbClr val="FF0000"/>
                </a:solidFill>
              </a:rPr>
              <a:t>一趟起泡排序结果</a:t>
            </a:r>
          </a:p>
        </p:txBody>
      </p:sp>
      <p:sp>
        <p:nvSpPr>
          <p:cNvPr id="3" name="矩形 2"/>
          <p:cNvSpPr/>
          <p:nvPr/>
        </p:nvSpPr>
        <p:spPr bwMode="auto">
          <a:xfrm>
            <a:off x="8128291" y="1985454"/>
            <a:ext cx="1057273" cy="3279273"/>
          </a:xfrm>
          <a:prstGeom prst="rect">
            <a:avLst/>
          </a:prstGeom>
          <a:noFill/>
          <a:ln w="9525">
            <a:solidFill>
              <a:srgbClr val="C00000"/>
            </a:solidFill>
            <a:miter lim="800000"/>
            <a:headEnd/>
            <a:tailEnd/>
          </a:ln>
          <a:effectLst/>
        </p:spPr>
        <p:txBody>
          <a:bodyPr wrap="none" rtlCol="0" anchor="ctr"/>
          <a:lstStyle/>
          <a:p>
            <a:pPr algn="ctr"/>
            <a:endParaRPr kumimoji="1" lang="zh-CN" altLang="en-US" sz="3200"/>
          </a:p>
        </p:txBody>
      </p:sp>
      <p:sp>
        <p:nvSpPr>
          <p:cNvPr id="32" name="Text Box 22"/>
          <p:cNvSpPr txBox="1">
            <a:spLocks noChangeArrowheads="1"/>
          </p:cNvSpPr>
          <p:nvPr/>
        </p:nvSpPr>
        <p:spPr bwMode="auto">
          <a:xfrm>
            <a:off x="9298567" y="3471970"/>
            <a:ext cx="205879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zh-CN" altLang="en-US">
                <a:solidFill>
                  <a:srgbClr val="FF0000"/>
                </a:solidFill>
              </a:rPr>
              <a:t>下一趟起泡排序范围</a:t>
            </a:r>
          </a:p>
        </p:txBody>
      </p:sp>
    </p:spTree>
    <p:extLst>
      <p:ext uri="{BB962C8B-B14F-4D97-AF65-F5344CB8AC3E}">
        <p14:creationId xmlns:p14="http://schemas.microsoft.com/office/powerpoint/2010/main" val="201908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up)">
                                      <p:cBhvr>
                                        <p:cTn id="7" dur="500"/>
                                        <p:tgtEl>
                                          <p:spTgt spid="1536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382"/>
                                        </p:tgtEl>
                                        <p:attrNameLst>
                                          <p:attrName>style.visibility</p:attrName>
                                        </p:attrNameLst>
                                      </p:cBhvr>
                                      <p:to>
                                        <p:strVal val="visible"/>
                                      </p:to>
                                    </p:set>
                                    <p:animEffect transition="in" filter="wipe(up)">
                                      <p:cBhvr>
                                        <p:cTn id="11" dur="500"/>
                                        <p:tgtEl>
                                          <p:spTgt spid="153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380"/>
                                        </p:tgtEl>
                                        <p:attrNameLst>
                                          <p:attrName>style.visibility</p:attrName>
                                        </p:attrNameLst>
                                      </p:cBhvr>
                                      <p:to>
                                        <p:strVal val="visible"/>
                                      </p:to>
                                    </p:set>
                                    <p:animEffect transition="in" filter="wipe(up)">
                                      <p:cBhvr>
                                        <p:cTn id="16" dur="500"/>
                                        <p:tgtEl>
                                          <p:spTgt spid="153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379"/>
                                        </p:tgtEl>
                                        <p:attrNameLst>
                                          <p:attrName>style.visibility</p:attrName>
                                        </p:attrNameLst>
                                      </p:cBhvr>
                                      <p:to>
                                        <p:strVal val="visible"/>
                                      </p:to>
                                    </p:set>
                                    <p:animEffect transition="in" filter="wipe(up)">
                                      <p:cBhvr>
                                        <p:cTn id="21" dur="500"/>
                                        <p:tgtEl>
                                          <p:spTgt spid="153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366"/>
                                        </p:tgtEl>
                                        <p:attrNameLst>
                                          <p:attrName>style.visibility</p:attrName>
                                        </p:attrNameLst>
                                      </p:cBhvr>
                                      <p:to>
                                        <p:strVal val="visible"/>
                                      </p:to>
                                    </p:set>
                                    <p:animEffect transition="in" filter="wipe(up)">
                                      <p:cBhvr>
                                        <p:cTn id="26" dur="500"/>
                                        <p:tgtEl>
                                          <p:spTgt spid="153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365"/>
                                        </p:tgtEl>
                                        <p:attrNameLst>
                                          <p:attrName>style.visibility</p:attrName>
                                        </p:attrNameLst>
                                      </p:cBhvr>
                                      <p:to>
                                        <p:strVal val="visible"/>
                                      </p:to>
                                    </p:set>
                                    <p:animEffect transition="in" filter="wipe(up)">
                                      <p:cBhvr>
                                        <p:cTn id="31" dur="500"/>
                                        <p:tgtEl>
                                          <p:spTgt spid="1536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5368"/>
                                        </p:tgtEl>
                                        <p:attrNameLst>
                                          <p:attrName>style.visibility</p:attrName>
                                        </p:attrNameLst>
                                      </p:cBhvr>
                                      <p:to>
                                        <p:strVal val="visible"/>
                                      </p:to>
                                    </p:set>
                                    <p:animEffect transition="in" filter="wipe(up)">
                                      <p:cBhvr>
                                        <p:cTn id="36" dur="500"/>
                                        <p:tgtEl>
                                          <p:spTgt spid="1536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367"/>
                                        </p:tgtEl>
                                        <p:attrNameLst>
                                          <p:attrName>style.visibility</p:attrName>
                                        </p:attrNameLst>
                                      </p:cBhvr>
                                      <p:to>
                                        <p:strVal val="visible"/>
                                      </p:to>
                                    </p:set>
                                    <p:animEffect transition="in" filter="wipe(up)">
                                      <p:cBhvr>
                                        <p:cTn id="41" dur="500"/>
                                        <p:tgtEl>
                                          <p:spTgt spid="153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5370"/>
                                        </p:tgtEl>
                                        <p:attrNameLst>
                                          <p:attrName>style.visibility</p:attrName>
                                        </p:attrNameLst>
                                      </p:cBhvr>
                                      <p:to>
                                        <p:strVal val="visible"/>
                                      </p:to>
                                    </p:set>
                                    <p:animEffect transition="in" filter="wipe(up)">
                                      <p:cBhvr>
                                        <p:cTn id="46" dur="500"/>
                                        <p:tgtEl>
                                          <p:spTgt spid="153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369"/>
                                        </p:tgtEl>
                                        <p:attrNameLst>
                                          <p:attrName>style.visibility</p:attrName>
                                        </p:attrNameLst>
                                      </p:cBhvr>
                                      <p:to>
                                        <p:strVal val="visible"/>
                                      </p:to>
                                    </p:set>
                                    <p:animEffect transition="in" filter="wipe(up)">
                                      <p:cBhvr>
                                        <p:cTn id="51" dur="500"/>
                                        <p:tgtEl>
                                          <p:spTgt spid="1536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72"/>
                                        </p:tgtEl>
                                        <p:attrNameLst>
                                          <p:attrName>style.visibility</p:attrName>
                                        </p:attrNameLst>
                                      </p:cBhvr>
                                      <p:to>
                                        <p:strVal val="visible"/>
                                      </p:to>
                                    </p:set>
                                    <p:animEffect transition="in" filter="wipe(up)">
                                      <p:cBhvr>
                                        <p:cTn id="56" dur="500"/>
                                        <p:tgtEl>
                                          <p:spTgt spid="1537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371"/>
                                        </p:tgtEl>
                                        <p:attrNameLst>
                                          <p:attrName>style.visibility</p:attrName>
                                        </p:attrNameLst>
                                      </p:cBhvr>
                                      <p:to>
                                        <p:strVal val="visible"/>
                                      </p:to>
                                    </p:set>
                                    <p:animEffect transition="in" filter="wipe(up)">
                                      <p:cBhvr>
                                        <p:cTn id="61" dur="500"/>
                                        <p:tgtEl>
                                          <p:spTgt spid="153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374"/>
                                        </p:tgtEl>
                                        <p:attrNameLst>
                                          <p:attrName>style.visibility</p:attrName>
                                        </p:attrNameLst>
                                      </p:cBhvr>
                                      <p:to>
                                        <p:strVal val="visible"/>
                                      </p:to>
                                    </p:set>
                                    <p:animEffect transition="in" filter="wipe(up)">
                                      <p:cBhvr>
                                        <p:cTn id="66" dur="500"/>
                                        <p:tgtEl>
                                          <p:spTgt spid="1537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5373"/>
                                        </p:tgtEl>
                                        <p:attrNameLst>
                                          <p:attrName>style.visibility</p:attrName>
                                        </p:attrNameLst>
                                      </p:cBhvr>
                                      <p:to>
                                        <p:strVal val="visible"/>
                                      </p:to>
                                    </p:set>
                                    <p:animEffect transition="in" filter="wipe(up)">
                                      <p:cBhvr>
                                        <p:cTn id="71" dur="500"/>
                                        <p:tgtEl>
                                          <p:spTgt spid="1537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376"/>
                                        </p:tgtEl>
                                        <p:attrNameLst>
                                          <p:attrName>style.visibility</p:attrName>
                                        </p:attrNameLst>
                                      </p:cBhvr>
                                      <p:to>
                                        <p:strVal val="visible"/>
                                      </p:to>
                                    </p:set>
                                    <p:animEffect transition="in" filter="wipe(up)">
                                      <p:cBhvr>
                                        <p:cTn id="76" dur="500"/>
                                        <p:tgtEl>
                                          <p:spTgt spid="1537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5375"/>
                                        </p:tgtEl>
                                        <p:attrNameLst>
                                          <p:attrName>style.visibility</p:attrName>
                                        </p:attrNameLst>
                                      </p:cBhvr>
                                      <p:to>
                                        <p:strVal val="visible"/>
                                      </p:to>
                                    </p:set>
                                    <p:animEffect transition="in" filter="wipe(up)">
                                      <p:cBhvr>
                                        <p:cTn id="81" dur="500"/>
                                        <p:tgtEl>
                                          <p:spTgt spid="1537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5377"/>
                                        </p:tgtEl>
                                        <p:attrNameLst>
                                          <p:attrName>style.visibility</p:attrName>
                                        </p:attrNameLst>
                                      </p:cBhvr>
                                      <p:to>
                                        <p:strVal val="visible"/>
                                      </p:to>
                                    </p:set>
                                    <p:animEffect transition="in" filter="wipe(up)">
                                      <p:cBhvr>
                                        <p:cTn id="86" dur="500"/>
                                        <p:tgtEl>
                                          <p:spTgt spid="15377"/>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up)">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wipe(up)">
                                      <p:cBhvr>
                                        <p:cTn id="95" dur="500"/>
                                        <p:tgtEl>
                                          <p:spTgt spid="3"/>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up)">
                                      <p:cBhvr>
                                        <p:cTn id="9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65" grpId="0" animBg="1"/>
      <p:bldP spid="15366" grpId="0" autoUpdateAnimBg="0"/>
      <p:bldP spid="15367" grpId="0" animBg="1"/>
      <p:bldP spid="15368" grpId="0" autoUpdateAnimBg="0"/>
      <p:bldP spid="15369" grpId="0" animBg="1"/>
      <p:bldP spid="15370" grpId="0" autoUpdateAnimBg="0"/>
      <p:bldP spid="15371" grpId="0" animBg="1"/>
      <p:bldP spid="15372" grpId="0" autoUpdateAnimBg="0"/>
      <p:bldP spid="15373" grpId="0" animBg="1"/>
      <p:bldP spid="15374" grpId="0" autoUpdateAnimBg="0"/>
      <p:bldP spid="15375" grpId="0" animBg="1"/>
      <p:bldP spid="15376" grpId="0" autoUpdateAnimBg="0"/>
      <p:bldP spid="15377" grpId="0" autoUpdateAnimBg="0"/>
      <p:bldP spid="15379" grpId="0" animBg="1"/>
      <p:bldP spid="15380" grpId="0" autoUpdateAnimBg="0"/>
      <p:bldP spid="15382" grpId="0" autoUpdateAnimBg="0"/>
      <p:bldP spid="30" grpId="0" autoUpdateAnimBg="0"/>
      <p:bldP spid="3" grpId="0" animBg="1"/>
      <p:bldP spid="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4114800"/>
          </a:xfrm>
        </p:spPr>
        <p:txBody>
          <a:bodyPr/>
          <a:lstStyle/>
          <a:p>
            <a:r>
              <a:rPr lang="zh-CN" altLang="en-US" sz="3600" b="0">
                <a:latin typeface="SimSun" charset="-122"/>
                <a:ea typeface="SimSun" charset="-122"/>
                <a:cs typeface="SimSun" charset="-122"/>
              </a:rPr>
              <a:t>时间复杂性分析：</a:t>
            </a:r>
          </a:p>
          <a:p>
            <a:pPr lvl="1"/>
            <a:r>
              <a:rPr lang="zh-CN" altLang="en-US" sz="3200" b="0">
                <a:latin typeface="SimSun" charset="-122"/>
                <a:ea typeface="SimSun" charset="-122"/>
                <a:cs typeface="SimSun" charset="-122"/>
              </a:rPr>
              <a:t>总的时间复杂度为</a:t>
            </a:r>
            <a:r>
              <a:rPr lang="en-US" altLang="zh-CN" sz="3200" b="0">
                <a:solidFill>
                  <a:srgbClr val="FF0000"/>
                </a:solidFill>
                <a:latin typeface="SimSun" charset="-122"/>
                <a:ea typeface="SimSun" charset="-122"/>
                <a:cs typeface="SimSun" charset="-122"/>
              </a:rPr>
              <a:t>O(n</a:t>
            </a:r>
            <a:r>
              <a:rPr lang="en-US" altLang="zh-CN" sz="3200" b="0" baseline="30000">
                <a:solidFill>
                  <a:srgbClr val="FF0000"/>
                </a:solidFill>
                <a:latin typeface="SimSun" charset="-122"/>
                <a:ea typeface="SimSun" charset="-122"/>
                <a:cs typeface="SimSun" charset="-122"/>
              </a:rPr>
              <a:t>2</a:t>
            </a:r>
            <a:r>
              <a:rPr lang="en-US" altLang="zh-CN" sz="3200" b="0">
                <a:solidFill>
                  <a:srgbClr val="FF0000"/>
                </a:solidFill>
                <a:latin typeface="SimSun" charset="-122"/>
                <a:ea typeface="SimSun" charset="-122"/>
                <a:cs typeface="SimSun" charset="-122"/>
              </a:rPr>
              <a:t>)</a:t>
            </a:r>
            <a:r>
              <a:rPr lang="zh-CN" altLang="en-US" sz="3200" b="0">
                <a:solidFill>
                  <a:srgbClr val="FF0000"/>
                </a:solidFill>
                <a:latin typeface="SimSun" charset="-122"/>
                <a:ea typeface="SimSun" charset="-122"/>
                <a:cs typeface="SimSun" charset="-122"/>
              </a:rPr>
              <a:t>，</a:t>
            </a:r>
            <a:r>
              <a:rPr lang="zh-CN" altLang="en-US" sz="3200" b="0">
                <a:latin typeface="SimSun" charset="-122"/>
                <a:ea typeface="SimSun" charset="-122"/>
                <a:cs typeface="SimSun" charset="-122"/>
              </a:rPr>
              <a:t>由于其中的元素移动较多，所以属于内排序中速度</a:t>
            </a:r>
            <a:r>
              <a:rPr lang="zh-CN" altLang="en-US" sz="3200" b="0">
                <a:solidFill>
                  <a:srgbClr val="FF0000"/>
                </a:solidFill>
                <a:latin typeface="SimSun" charset="-122"/>
                <a:ea typeface="SimSun" charset="-122"/>
                <a:cs typeface="SimSun" charset="-122"/>
              </a:rPr>
              <a:t>较慢</a:t>
            </a:r>
            <a:r>
              <a:rPr lang="zh-CN" altLang="en-US" sz="3200" b="0">
                <a:latin typeface="SimSun" charset="-122"/>
                <a:ea typeface="SimSun" charset="-122"/>
                <a:cs typeface="SimSun" charset="-122"/>
              </a:rPr>
              <a:t>的一种。</a:t>
            </a:r>
          </a:p>
          <a:p>
            <a:r>
              <a:rPr lang="zh-CN" altLang="en-US" sz="3600" b="0">
                <a:latin typeface="SimSun" charset="-122"/>
                <a:ea typeface="SimSun" charset="-122"/>
                <a:cs typeface="SimSun" charset="-122"/>
              </a:rPr>
              <a:t>算法的稳定性：</a:t>
            </a:r>
          </a:p>
          <a:p>
            <a:pPr lvl="1"/>
            <a:r>
              <a:rPr lang="zh-CN" altLang="en-US" sz="3200" b="0">
                <a:latin typeface="SimSun" charset="-122"/>
                <a:ea typeface="SimSun" charset="-122"/>
                <a:cs typeface="SimSun" charset="-122"/>
              </a:rPr>
              <a:t>因为冒泡排序算法只进行元素间的顺序移动，所以是一个</a:t>
            </a:r>
            <a:r>
              <a:rPr lang="zh-CN" altLang="en-US" sz="3200" b="0">
                <a:solidFill>
                  <a:srgbClr val="FF0000"/>
                </a:solidFill>
                <a:latin typeface="SimSun" charset="-122"/>
                <a:ea typeface="SimSun" charset="-122"/>
                <a:cs typeface="SimSun" charset="-122"/>
              </a:rPr>
              <a:t>稳定</a:t>
            </a:r>
            <a:r>
              <a:rPr lang="zh-CN" altLang="en-US" sz="3200" b="0">
                <a:latin typeface="SimSun" charset="-122"/>
                <a:ea typeface="SimSun" charset="-122"/>
                <a:cs typeface="SimSun" charset="-122"/>
              </a:rPr>
              <a:t>的算法。</a:t>
            </a:r>
          </a:p>
          <a:p>
            <a:endParaRPr lang="zh-CN" altLang="en-US" sz="3600">
              <a:latin typeface="楷体_GB2312" charset="0"/>
              <a:ea typeface="楷体_GB2312" charset="0"/>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起泡排序</a:t>
            </a:r>
          </a:p>
        </p:txBody>
      </p:sp>
    </p:spTree>
    <p:extLst>
      <p:ext uri="{BB962C8B-B14F-4D97-AF65-F5344CB8AC3E}">
        <p14:creationId xmlns:p14="http://schemas.microsoft.com/office/powerpoint/2010/main" val="8844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pPr eaLnBrk="1" hangingPunct="1"/>
            <a:r>
              <a:rPr lang="en-US" altLang="zh-CN" dirty="0"/>
              <a:t>10.1</a:t>
            </a:r>
            <a:r>
              <a:rPr lang="zh-CN" altLang="en-US"/>
              <a:t> 概述</a:t>
            </a:r>
          </a:p>
        </p:txBody>
      </p:sp>
      <p:sp>
        <p:nvSpPr>
          <p:cNvPr id="67" name="矩形 66">
            <a:extLst>
              <a:ext uri="{FF2B5EF4-FFF2-40B4-BE49-F238E27FC236}">
                <a16:creationId xmlns="" xmlns:a16="http://schemas.microsoft.com/office/drawing/2014/main" id="{8D02238B-1A40-4C0C-BA00-169AEE016E39}"/>
              </a:ext>
            </a:extLst>
          </p:cNvPr>
          <p:cNvSpPr/>
          <p:nvPr/>
        </p:nvSpPr>
        <p:spPr>
          <a:xfrm>
            <a:off x="1416786" y="1746113"/>
            <a:ext cx="8848510" cy="1292662"/>
          </a:xfrm>
          <a:prstGeom prst="rect">
            <a:avLst/>
          </a:prstGeom>
        </p:spPr>
        <p:txBody>
          <a:bodyPr wrap="square">
            <a:spAutoFit/>
          </a:bodyPr>
          <a:lstStyle/>
          <a:p>
            <a:r>
              <a:rPr lang="zh-CN" altLang="en-US" sz="3600" b="1">
                <a:solidFill>
                  <a:schemeClr val="tx2"/>
                </a:solidFill>
              </a:rPr>
              <a:t>排序</a:t>
            </a:r>
            <a:endParaRPr lang="en-US" altLang="zh-CN" sz="3600" b="1" dirty="0">
              <a:solidFill>
                <a:schemeClr val="tx2"/>
              </a:solidFill>
            </a:endParaRPr>
          </a:p>
          <a:p>
            <a:pPr marL="540000" indent="-342900" algn="just">
              <a:lnSpc>
                <a:spcPct val="150000"/>
              </a:lnSpc>
              <a:spcBef>
                <a:spcPct val="0"/>
              </a:spcBef>
              <a:buFont typeface="Wingdings" panose="05000000000000000000" pitchFamily="2" charset="2"/>
              <a:buChar char="Ø"/>
            </a:pPr>
            <a:r>
              <a:rPr lang="zh-CN" altLang="en-US" sz="2400">
                <a:latin typeface="楷体_GB2312"/>
                <a:cs typeface="楷体_GB2312"/>
              </a:rPr>
              <a:t> </a:t>
            </a:r>
            <a:r>
              <a:rPr lang="zh-CN" altLang="en-US" sz="2800">
                <a:solidFill>
                  <a:schemeClr val="bg2"/>
                </a:solidFill>
                <a:latin typeface="SimSun" charset="-122"/>
                <a:ea typeface="SimSun" charset="-122"/>
                <a:cs typeface="SimSun" charset="-122"/>
              </a:rPr>
              <a:t>将“</a:t>
            </a:r>
            <a:r>
              <a:rPr lang="zh-CN" altLang="en-US" sz="2800">
                <a:solidFill>
                  <a:srgbClr val="FF0000"/>
                </a:solidFill>
                <a:latin typeface="SimSun" charset="-122"/>
                <a:ea typeface="SimSun" charset="-122"/>
                <a:cs typeface="SimSun" charset="-122"/>
              </a:rPr>
              <a:t>无序</a:t>
            </a:r>
            <a:r>
              <a:rPr lang="zh-CN" altLang="en-US" sz="2800">
                <a:solidFill>
                  <a:schemeClr val="bg2"/>
                </a:solidFill>
                <a:latin typeface="SimSun" charset="-122"/>
                <a:ea typeface="SimSun" charset="-122"/>
                <a:cs typeface="SimSun" charset="-122"/>
              </a:rPr>
              <a:t>”的记录序列</a:t>
            </a:r>
            <a:r>
              <a:rPr lang="zh-CN" altLang="en-US" sz="2800">
                <a:solidFill>
                  <a:srgbClr val="FF0000"/>
                </a:solidFill>
                <a:latin typeface="SimSun" charset="-122"/>
                <a:ea typeface="SimSun" charset="-122"/>
                <a:cs typeface="SimSun" charset="-122"/>
              </a:rPr>
              <a:t>变为“有序”</a:t>
            </a:r>
            <a:r>
              <a:rPr lang="zh-CN" altLang="en-US" sz="2800">
                <a:solidFill>
                  <a:schemeClr val="bg2"/>
                </a:solidFill>
                <a:latin typeface="SimSun" charset="-122"/>
                <a:ea typeface="SimSun" charset="-122"/>
                <a:cs typeface="SimSun" charset="-122"/>
              </a:rPr>
              <a:t>的记录序列</a:t>
            </a:r>
            <a:r>
              <a:rPr lang="zh-CN" altLang="en-US" sz="2800">
                <a:latin typeface="楷体_GB2312"/>
                <a:cs typeface="楷体_GB2312"/>
              </a:rPr>
              <a:t>。</a:t>
            </a:r>
          </a:p>
        </p:txBody>
      </p:sp>
      <p:sp>
        <p:nvSpPr>
          <p:cNvPr id="27" name="矩形 26">
            <a:extLst>
              <a:ext uri="{FF2B5EF4-FFF2-40B4-BE49-F238E27FC236}">
                <a16:creationId xmlns="" xmlns:a16="http://schemas.microsoft.com/office/drawing/2014/main" id="{AFA21033-A228-43D1-90CA-348A1F4C0BE4}"/>
              </a:ext>
            </a:extLst>
          </p:cNvPr>
          <p:cNvSpPr/>
          <p:nvPr/>
        </p:nvSpPr>
        <p:spPr>
          <a:xfrm>
            <a:off x="1625600" y="3222017"/>
            <a:ext cx="8848510" cy="2361224"/>
          </a:xfrm>
          <a:prstGeom prst="rect">
            <a:avLst/>
          </a:prstGeom>
        </p:spPr>
        <p:txBody>
          <a:bodyPr wrap="square">
            <a:spAutoFit/>
          </a:bodyPr>
          <a:lstStyle/>
          <a:p>
            <a:r>
              <a:rPr lang="zh-CN" altLang="en-US" sz="2800">
                <a:latin typeface="SimSun" charset="-122"/>
                <a:ea typeface="SimSun" charset="-122"/>
                <a:cs typeface="SimSun" charset="-122"/>
              </a:rPr>
              <a:t>例如：</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a:latin typeface="SimSun" charset="-122"/>
                <a:ea typeface="SimSun" charset="-122"/>
                <a:cs typeface="SimSun" charset="-122"/>
              </a:rPr>
              <a:t> 班上同学的成绩单。</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a:latin typeface="SimSun" charset="-122"/>
                <a:ea typeface="SimSun" charset="-122"/>
                <a:cs typeface="SimSun" charset="-122"/>
              </a:rPr>
              <a:t> 班上同学的花名册。</a:t>
            </a:r>
            <a:endParaRPr lang="en-US" altLang="zh-CN" sz="2800" dirty="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a:latin typeface="SimSun" charset="-122"/>
                <a:ea typeface="SimSun" charset="-122"/>
                <a:cs typeface="SimSun" charset="-122"/>
              </a:rPr>
              <a:t> </a:t>
            </a:r>
            <a:r>
              <a:rPr lang="en-US" altLang="zh-CN" sz="2800" dirty="0">
                <a:latin typeface="SimSun" charset="-122"/>
                <a:ea typeface="SimSun" charset="-122"/>
                <a:cs typeface="SimSun" charset="-122"/>
              </a:rPr>
              <a:t>……</a:t>
            </a:r>
            <a:endParaRPr lang="zh-CN" altLang="en-US" sz="2800">
              <a:latin typeface="SimSun" charset="-122"/>
              <a:ea typeface="SimSun" charset="-122"/>
              <a:cs typeface="SimSun" charset="-122"/>
            </a:endParaRPr>
          </a:p>
        </p:txBody>
      </p:sp>
    </p:spTree>
    <p:extLst>
      <p:ext uri="{BB962C8B-B14F-4D97-AF65-F5344CB8AC3E}">
        <p14:creationId xmlns:p14="http://schemas.microsoft.com/office/powerpoint/2010/main" val="416310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90072" y="1357747"/>
            <a:ext cx="10317018" cy="4350326"/>
          </a:xfrm>
          <a:noFill/>
        </p:spPr>
        <p:txBody>
          <a:bodyPr/>
          <a:lstStyle/>
          <a:p>
            <a:pPr algn="l" eaLnBrk="1" hangingPunct="1">
              <a:lnSpc>
                <a:spcPct val="150000"/>
              </a:lnSpc>
            </a:pPr>
            <a:r>
              <a:rPr lang="zh-CN" altLang="en-US" sz="2800" dirty="0">
                <a:solidFill>
                  <a:schemeClr val="tx1"/>
                </a:solidFill>
                <a:latin typeface="SimSun" charset="-122"/>
                <a:ea typeface="SimSun" charset="-122"/>
                <a:cs typeface="SimSun" charset="-122"/>
              </a:rPr>
              <a:t>使用起泡排序法对关键字组</a:t>
            </a:r>
            <a:r>
              <a:rPr lang="en-US" altLang="zh-CN" sz="2800" dirty="0">
                <a:solidFill>
                  <a:schemeClr val="tx1"/>
                </a:solidFill>
                <a:latin typeface="SimSun" charset="-122"/>
                <a:ea typeface="SimSun" charset="-122"/>
                <a:cs typeface="SimSun" charset="-122"/>
              </a:rPr>
              <a:t>(45</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13</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12</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97</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2</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56</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27)</a:t>
            </a:r>
            <a:r>
              <a:rPr lang="zh-CN" altLang="en-US" sz="2800" dirty="0">
                <a:solidFill>
                  <a:schemeClr val="tx1"/>
                </a:solidFill>
                <a:latin typeface="SimSun" charset="-122"/>
                <a:ea typeface="SimSun" charset="-122"/>
                <a:cs typeface="SimSun" charset="-122"/>
              </a:rPr>
              <a:t>进行排序，请回答：</a:t>
            </a: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a:t>
            </a:r>
            <a:r>
              <a:rPr lang="zh-CN" altLang="en-US" sz="2800" dirty="0">
                <a:solidFill>
                  <a:schemeClr val="tx1"/>
                </a:solidFill>
                <a:latin typeface="SimSun" charset="-122"/>
                <a:ea typeface="SimSun" charset="-122"/>
                <a:cs typeface="SimSun" charset="-122"/>
              </a:rPr>
              <a:t>）经过一趟起泡排序之后的序列是怎样的？</a:t>
            </a: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2</a:t>
            </a:r>
            <a:r>
              <a:rPr lang="zh-CN" altLang="en-US" sz="2800" dirty="0">
                <a:solidFill>
                  <a:schemeClr val="tx1"/>
                </a:solidFill>
                <a:latin typeface="SimSun" charset="-122"/>
                <a:ea typeface="SimSun" charset="-122"/>
                <a:cs typeface="SimSun" charset="-122"/>
              </a:rPr>
              <a:t>）需要进行多少趟才能排序结束？</a:t>
            </a: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endParaRPr lang="en-US" altLang="zh-CN" sz="2800" dirty="0">
              <a:solidFill>
                <a:schemeClr val="tx1"/>
              </a:solidFill>
              <a:latin typeface="SimSun" charset="-122"/>
              <a:ea typeface="SimSun" charset="-122"/>
              <a:cs typeface="SimSun" charset="-122"/>
            </a:endParaRPr>
          </a:p>
        </p:txBody>
      </p:sp>
      <p:sp>
        <p:nvSpPr>
          <p:cNvPr id="29"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起泡排序</a:t>
            </a:r>
            <a:r>
              <a:rPr lang="en-US" altLang="zh-CN" kern="0" dirty="0"/>
              <a:t>—</a:t>
            </a:r>
            <a:r>
              <a:rPr lang="zh-CN" altLang="en-US" kern="0" dirty="0"/>
              <a:t>练习</a:t>
            </a:r>
          </a:p>
        </p:txBody>
      </p:sp>
      <p:sp>
        <p:nvSpPr>
          <p:cNvPr id="2" name="矩形 1"/>
          <p:cNvSpPr/>
          <p:nvPr/>
        </p:nvSpPr>
        <p:spPr>
          <a:xfrm>
            <a:off x="8798113" y="3257213"/>
            <a:ext cx="3070071" cy="369332"/>
          </a:xfrm>
          <a:prstGeom prst="rect">
            <a:avLst/>
          </a:prstGeom>
        </p:spPr>
        <p:txBody>
          <a:bodyPr wrap="none">
            <a:spAutoFit/>
          </a:bodyPr>
          <a:lstStyle/>
          <a:p>
            <a:r>
              <a:rPr lang="en-US" altLang="zh-CN" dirty="0" smtClean="0">
                <a:solidFill>
                  <a:srgbClr val="FF0000"/>
                </a:solidFill>
                <a:latin typeface="SimSun" charset="-122"/>
                <a:ea typeface="SimSun" charset="-122"/>
                <a:cs typeface="SimSun" charset="-122"/>
              </a:rPr>
              <a:t>13</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12</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45</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2</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56</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27</a:t>
            </a:r>
            <a:r>
              <a:rPr lang="zh-CN" altLang="en-US" dirty="0" smtClean="0">
                <a:solidFill>
                  <a:srgbClr val="FF0000"/>
                </a:solidFill>
                <a:latin typeface="SimSun" charset="-122"/>
                <a:ea typeface="SimSun" charset="-122"/>
                <a:cs typeface="SimSun" charset="-122"/>
              </a:rPr>
              <a:t>、</a:t>
            </a:r>
            <a:r>
              <a:rPr lang="en-US" altLang="zh-CN" dirty="0" smtClean="0">
                <a:solidFill>
                  <a:srgbClr val="FF0000"/>
                </a:solidFill>
                <a:latin typeface="SimSun" charset="-122"/>
                <a:ea typeface="SimSun" charset="-122"/>
                <a:cs typeface="SimSun" charset="-122"/>
              </a:rPr>
              <a:t>97</a:t>
            </a:r>
            <a:endParaRPr lang="zh-CN" altLang="en-US" dirty="0">
              <a:solidFill>
                <a:srgbClr val="FF0000"/>
              </a:solidFill>
            </a:endParaRPr>
          </a:p>
        </p:txBody>
      </p:sp>
      <p:sp>
        <p:nvSpPr>
          <p:cNvPr id="5" name="矩形 4"/>
          <p:cNvSpPr/>
          <p:nvPr/>
        </p:nvSpPr>
        <p:spPr>
          <a:xfrm>
            <a:off x="7378888" y="3993692"/>
            <a:ext cx="530915" cy="369332"/>
          </a:xfrm>
          <a:prstGeom prst="rect">
            <a:avLst/>
          </a:prstGeom>
        </p:spPr>
        <p:txBody>
          <a:bodyPr wrap="none">
            <a:spAutoFit/>
          </a:bodyPr>
          <a:lstStyle/>
          <a:p>
            <a:r>
              <a:rPr lang="en-US" altLang="zh-CN" dirty="0" smtClean="0">
                <a:solidFill>
                  <a:srgbClr val="FF0000"/>
                </a:solidFill>
                <a:latin typeface="SimSun" charset="-122"/>
                <a:ea typeface="SimSun" charset="-122"/>
                <a:cs typeface="SimSun" charset="-122"/>
              </a:rPr>
              <a:t>5</a:t>
            </a:r>
            <a:r>
              <a:rPr lang="zh-CN" altLang="en-US" dirty="0" smtClean="0">
                <a:solidFill>
                  <a:srgbClr val="FF0000"/>
                </a:solidFill>
                <a:latin typeface="SimSun" charset="-122"/>
                <a:ea typeface="SimSun" charset="-122"/>
                <a:cs typeface="SimSun" charset="-122"/>
              </a:rPr>
              <a:t>趟</a:t>
            </a:r>
            <a:endParaRPr lang="zh-CN" altLang="en-US" dirty="0">
              <a:solidFill>
                <a:srgbClr val="FF0000"/>
              </a:solidFill>
            </a:endParaRPr>
          </a:p>
        </p:txBody>
      </p:sp>
    </p:spTree>
    <p:extLst>
      <p:ext uri="{BB962C8B-B14F-4D97-AF65-F5344CB8AC3E}">
        <p14:creationId xmlns:p14="http://schemas.microsoft.com/office/powerpoint/2010/main" val="38804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1447800" y="1724891"/>
            <a:ext cx="8077200" cy="362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just" eaLnBrk="1" hangingPunct="1">
              <a:lnSpc>
                <a:spcPct val="150000"/>
              </a:lnSpc>
            </a:pPr>
            <a:r>
              <a:rPr lang="zh-CN" altLang="en-US" sz="3200" b="0" dirty="0">
                <a:solidFill>
                  <a:schemeClr val="tx2"/>
                </a:solidFill>
                <a:latin typeface="SimSun" charset="-122"/>
                <a:ea typeface="SimSun" charset="-122"/>
                <a:cs typeface="SimSun" charset="-122"/>
              </a:rPr>
              <a:t>基本思想：</a:t>
            </a:r>
            <a:r>
              <a:rPr lang="zh-CN" altLang="en-US" sz="2800" b="0" dirty="0">
                <a:solidFill>
                  <a:schemeClr val="tx1"/>
                </a:solidFill>
                <a:latin typeface="SimSun" charset="-122"/>
                <a:ea typeface="SimSun" charset="-122"/>
                <a:cs typeface="SimSun" charset="-122"/>
              </a:rPr>
              <a:t>通过</a:t>
            </a:r>
            <a:r>
              <a:rPr lang="zh-CN" altLang="en-US" sz="2800" b="0" dirty="0">
                <a:solidFill>
                  <a:srgbClr val="FF0000"/>
                </a:solidFill>
                <a:latin typeface="SimSun" charset="-122"/>
                <a:ea typeface="SimSun" charset="-122"/>
                <a:cs typeface="SimSun" charset="-122"/>
              </a:rPr>
              <a:t>一趟</a:t>
            </a:r>
            <a:r>
              <a:rPr lang="zh-CN" altLang="en-US" sz="2800" b="0" dirty="0">
                <a:solidFill>
                  <a:schemeClr val="tx1"/>
                </a:solidFill>
                <a:latin typeface="SimSun" charset="-122"/>
                <a:ea typeface="SimSun" charset="-122"/>
                <a:cs typeface="SimSun" charset="-122"/>
              </a:rPr>
              <a:t>排序，把待排序记录</a:t>
            </a:r>
            <a:r>
              <a:rPr lang="zh-CN" altLang="en-US" sz="2800" b="0" dirty="0">
                <a:latin typeface="SimSun" charset="-122"/>
                <a:ea typeface="SimSun" charset="-122"/>
                <a:cs typeface="SimSun" charset="-122"/>
              </a:rPr>
              <a:t>分成</a:t>
            </a:r>
            <a:r>
              <a:rPr lang="zh-CN" altLang="en-US" sz="2800" b="0" dirty="0">
                <a:solidFill>
                  <a:schemeClr val="tx1"/>
                </a:solidFill>
                <a:latin typeface="SimSun" charset="-122"/>
                <a:ea typeface="SimSun" charset="-122"/>
                <a:cs typeface="SimSun" charset="-122"/>
              </a:rPr>
              <a:t>独立的</a:t>
            </a:r>
            <a:r>
              <a:rPr lang="zh-CN" altLang="en-US" sz="2800" b="0" dirty="0">
                <a:solidFill>
                  <a:srgbClr val="FF0000"/>
                </a:solidFill>
                <a:latin typeface="SimSun" charset="-122"/>
                <a:ea typeface="SimSun" charset="-122"/>
                <a:cs typeface="SimSun" charset="-122"/>
              </a:rPr>
              <a:t>两部分</a:t>
            </a:r>
            <a:r>
              <a:rPr lang="zh-CN" altLang="en-US" sz="2800" b="0" dirty="0">
                <a:solidFill>
                  <a:schemeClr val="tx1"/>
                </a:solidFill>
                <a:latin typeface="SimSun" charset="-122"/>
                <a:ea typeface="SimSun" charset="-122"/>
                <a:cs typeface="SimSun" charset="-122"/>
              </a:rPr>
              <a:t>。其中一部分记录的关键字比另一部分记录关键字小。然后再按上面方式对每一部分进行同样的分割</a:t>
            </a:r>
            <a:r>
              <a:rPr lang="zh-CN" altLang="en-US" sz="2800" b="0" dirty="0">
                <a:latin typeface="SimSun" charset="-122"/>
                <a:ea typeface="SimSun" charset="-122"/>
                <a:cs typeface="SimSun" charset="-122"/>
              </a:rPr>
              <a:t>排序</a:t>
            </a:r>
            <a:r>
              <a:rPr lang="zh-CN" altLang="en-US" sz="2800" b="0" dirty="0">
                <a:solidFill>
                  <a:schemeClr val="tx1"/>
                </a:solidFill>
                <a:latin typeface="SimSun" charset="-122"/>
                <a:ea typeface="SimSun" charset="-122"/>
                <a:cs typeface="SimSun" charset="-122"/>
              </a:rPr>
              <a:t>，以达到整个序列有序。</a:t>
            </a:r>
          </a:p>
        </p:txBody>
      </p:sp>
      <p:sp>
        <p:nvSpPr>
          <p:cNvPr id="5"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spTree>
    <p:extLst>
      <p:ext uri="{BB962C8B-B14F-4D97-AF65-F5344CB8AC3E}">
        <p14:creationId xmlns:p14="http://schemas.microsoft.com/office/powerpoint/2010/main" val="28468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lide(fromBottom)">
                                      <p:cBhvr>
                                        <p:cTn id="7" dur="5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1625600" y="129540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just" eaLnBrk="1" hangingPunct="1">
              <a:lnSpc>
                <a:spcPct val="150000"/>
              </a:lnSpc>
            </a:pPr>
            <a:r>
              <a:rPr lang="zh-CN" altLang="en-US" sz="3200" b="0">
                <a:solidFill>
                  <a:schemeClr val="tx2"/>
                </a:solidFill>
                <a:latin typeface="SimSun" charset="-122"/>
                <a:ea typeface="SimSun" charset="-122"/>
                <a:cs typeface="SimSun" charset="-122"/>
              </a:rPr>
              <a:t>具体做法：</a:t>
            </a:r>
          </a:p>
          <a:p>
            <a:pPr marL="702000" indent="-342900" algn="just" eaLnBrk="1" hangingPunct="1">
              <a:lnSpc>
                <a:spcPct val="150000"/>
              </a:lnSpc>
              <a:buClr>
                <a:srgbClr val="FF0000"/>
              </a:buClr>
              <a:buFont typeface="Wingdings" charset="2"/>
              <a:buChar char="Ø"/>
            </a:pPr>
            <a:r>
              <a:rPr lang="zh-CN" altLang="en-US" sz="2800" b="0">
                <a:solidFill>
                  <a:schemeClr val="tx1"/>
                </a:solidFill>
                <a:latin typeface="SimSun" charset="-122"/>
                <a:ea typeface="SimSun" charset="-122"/>
                <a:cs typeface="SimSun" charset="-122"/>
              </a:rPr>
              <a:t>在待排序记录中先选一记录（通常选第一个记录）作为“</a:t>
            </a:r>
            <a:r>
              <a:rPr lang="zh-CN" altLang="en-US" sz="2800" b="0">
                <a:solidFill>
                  <a:srgbClr val="FF0000"/>
                </a:solidFill>
                <a:latin typeface="SimSun" charset="-122"/>
                <a:ea typeface="SimSun" charset="-122"/>
                <a:cs typeface="SimSun" charset="-122"/>
              </a:rPr>
              <a:t>枢轴</a:t>
            </a:r>
            <a:r>
              <a:rPr lang="zh-CN" altLang="en-US" sz="2800" b="0">
                <a:solidFill>
                  <a:schemeClr val="tx1"/>
                </a:solidFill>
                <a:latin typeface="SimSun" charset="-122"/>
                <a:ea typeface="SimSun" charset="-122"/>
                <a:cs typeface="SimSun" charset="-122"/>
              </a:rPr>
              <a:t>”</a:t>
            </a:r>
            <a:endParaRPr lang="en-US" altLang="zh-CN" sz="2800" b="0">
              <a:solidFill>
                <a:schemeClr val="tx1"/>
              </a:solidFill>
              <a:latin typeface="SimSun" charset="-122"/>
              <a:ea typeface="SimSun" charset="-122"/>
              <a:cs typeface="SimSun" charset="-122"/>
            </a:endParaRPr>
          </a:p>
          <a:p>
            <a:pPr marL="702000" indent="-342900" algn="just" eaLnBrk="1" hangingPunct="1">
              <a:lnSpc>
                <a:spcPct val="150000"/>
              </a:lnSpc>
              <a:buClr>
                <a:srgbClr val="FF0000"/>
              </a:buClr>
              <a:buFont typeface="Wingdings" charset="2"/>
              <a:buChar char="Ø"/>
            </a:pPr>
            <a:r>
              <a:rPr lang="zh-CN" altLang="en-US" sz="2800" b="0">
                <a:solidFill>
                  <a:schemeClr val="tx1"/>
                </a:solidFill>
                <a:latin typeface="SimSun" charset="-122"/>
                <a:ea typeface="SimSun" charset="-122"/>
                <a:cs typeface="SimSun" charset="-122"/>
              </a:rPr>
              <a:t>然后将所有关键字</a:t>
            </a:r>
            <a:r>
              <a:rPr lang="zh-CN" altLang="en-US" sz="2800" b="0">
                <a:solidFill>
                  <a:srgbClr val="FF0000"/>
                </a:solidFill>
                <a:latin typeface="SimSun" charset="-122"/>
                <a:ea typeface="SimSun" charset="-122"/>
                <a:cs typeface="SimSun" charset="-122"/>
              </a:rPr>
              <a:t>小于</a:t>
            </a:r>
            <a:r>
              <a:rPr lang="zh-CN" altLang="en-US" sz="2800" b="0">
                <a:solidFill>
                  <a:schemeClr val="tx1"/>
                </a:solidFill>
                <a:latin typeface="SimSun" charset="-122"/>
                <a:ea typeface="SimSun" charset="-122"/>
                <a:cs typeface="SimSun" charset="-122"/>
              </a:rPr>
              <a:t>它的关键字的记录</a:t>
            </a:r>
            <a:r>
              <a:rPr lang="zh-CN" altLang="en-US" sz="2800" b="0">
                <a:solidFill>
                  <a:srgbClr val="FF0000"/>
                </a:solidFill>
                <a:latin typeface="SimSun" charset="-122"/>
                <a:ea typeface="SimSun" charset="-122"/>
                <a:cs typeface="SimSun" charset="-122"/>
              </a:rPr>
              <a:t>放</a:t>
            </a:r>
            <a:r>
              <a:rPr lang="zh-CN" altLang="en-US" sz="2800" b="0">
                <a:solidFill>
                  <a:schemeClr val="tx1"/>
                </a:solidFill>
                <a:latin typeface="SimSun" charset="-122"/>
                <a:ea typeface="SimSun" charset="-122"/>
                <a:cs typeface="SimSun" charset="-122"/>
              </a:rPr>
              <a:t>在它的</a:t>
            </a:r>
            <a:r>
              <a:rPr lang="zh-CN" altLang="en-US" sz="2800" b="0">
                <a:solidFill>
                  <a:srgbClr val="FF0000"/>
                </a:solidFill>
                <a:latin typeface="SimSun" charset="-122"/>
                <a:ea typeface="SimSun" charset="-122"/>
                <a:cs typeface="SimSun" charset="-122"/>
              </a:rPr>
              <a:t>前面</a:t>
            </a:r>
            <a:r>
              <a:rPr lang="zh-CN" altLang="en-US" sz="2800" b="0">
                <a:solidFill>
                  <a:schemeClr val="tx1"/>
                </a:solidFill>
                <a:latin typeface="SimSun" charset="-122"/>
                <a:ea typeface="SimSun" charset="-122"/>
                <a:cs typeface="SimSun" charset="-122"/>
              </a:rPr>
              <a:t>， 将所有关键字</a:t>
            </a:r>
            <a:r>
              <a:rPr lang="zh-CN" altLang="en-US" sz="2800" b="0">
                <a:solidFill>
                  <a:srgbClr val="FF0000"/>
                </a:solidFill>
                <a:latin typeface="SimSun" charset="-122"/>
                <a:ea typeface="SimSun" charset="-122"/>
                <a:cs typeface="SimSun" charset="-122"/>
              </a:rPr>
              <a:t>大于</a:t>
            </a:r>
            <a:r>
              <a:rPr lang="zh-CN" altLang="en-US" sz="2800" b="0">
                <a:solidFill>
                  <a:schemeClr val="tx1"/>
                </a:solidFill>
                <a:latin typeface="SimSun" charset="-122"/>
                <a:ea typeface="SimSun" charset="-122"/>
                <a:cs typeface="SimSun" charset="-122"/>
              </a:rPr>
              <a:t>它的记录</a:t>
            </a:r>
            <a:r>
              <a:rPr lang="zh-CN" altLang="en-US" sz="2800" b="0">
                <a:solidFill>
                  <a:srgbClr val="FF0000"/>
                </a:solidFill>
                <a:latin typeface="SimSun" charset="-122"/>
                <a:ea typeface="SimSun" charset="-122"/>
                <a:cs typeface="SimSun" charset="-122"/>
              </a:rPr>
              <a:t>放</a:t>
            </a:r>
            <a:r>
              <a:rPr lang="zh-CN" altLang="en-US" sz="2800" b="0">
                <a:solidFill>
                  <a:schemeClr val="tx1"/>
                </a:solidFill>
                <a:latin typeface="SimSun" charset="-122"/>
                <a:ea typeface="SimSun" charset="-122"/>
                <a:cs typeface="SimSun" charset="-122"/>
              </a:rPr>
              <a:t>在它的</a:t>
            </a:r>
            <a:r>
              <a:rPr lang="zh-CN" altLang="en-US" sz="2800" b="0">
                <a:solidFill>
                  <a:srgbClr val="FF0000"/>
                </a:solidFill>
                <a:latin typeface="SimSun" charset="-122"/>
                <a:ea typeface="SimSun" charset="-122"/>
                <a:cs typeface="SimSun" charset="-122"/>
              </a:rPr>
              <a:t>后面</a:t>
            </a:r>
            <a:r>
              <a:rPr lang="zh-CN" altLang="en-US" sz="2800" b="0">
                <a:solidFill>
                  <a:schemeClr val="tx1"/>
                </a:solidFill>
                <a:latin typeface="SimSun" charset="-122"/>
                <a:ea typeface="SimSun" charset="-122"/>
                <a:cs typeface="SimSun" charset="-122"/>
              </a:rPr>
              <a:t>。</a:t>
            </a:r>
          </a:p>
        </p:txBody>
      </p:sp>
      <p:sp>
        <p:nvSpPr>
          <p:cNvPr id="5"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spTree>
    <p:extLst>
      <p:ext uri="{BB962C8B-B14F-4D97-AF65-F5344CB8AC3E}">
        <p14:creationId xmlns:p14="http://schemas.microsoft.com/office/powerpoint/2010/main" val="127016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lide(fromBottom)">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lide(fromBottom)">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slide(fromBottom)">
                                      <p:cBhvr>
                                        <p:cTn id="17"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7" name="Object 3"/>
          <p:cNvGraphicFramePr>
            <a:graphicFrameLocks noChangeAspect="1"/>
          </p:cNvGraphicFramePr>
          <p:nvPr>
            <p:extLst>
              <p:ext uri="{D42A27DB-BD31-4B8C-83A1-F6EECF244321}">
                <p14:modId xmlns:p14="http://schemas.microsoft.com/office/powerpoint/2010/main" val="782979134"/>
              </p:ext>
            </p:extLst>
          </p:nvPr>
        </p:nvGraphicFramePr>
        <p:xfrm>
          <a:off x="2289524" y="2911064"/>
          <a:ext cx="7786687" cy="788987"/>
        </p:xfrm>
        <a:graphic>
          <a:graphicData uri="http://schemas.openxmlformats.org/presentationml/2006/ole">
            <mc:AlternateContent xmlns:mc="http://schemas.openxmlformats.org/markup-compatibility/2006">
              <mc:Choice xmlns:v="urn:schemas-microsoft-com:vml" Requires="v">
                <p:oleObj spid="_x0000_s29817" name="文档" r:id="rId3" imgW="5627263" imgH="574180" progId="Word.Document.8">
                  <p:embed/>
                </p:oleObj>
              </mc:Choice>
              <mc:Fallback>
                <p:oleObj name="文档" r:id="rId3" imgW="5627263" imgH="5741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24" y="2911064"/>
                        <a:ext cx="7786687" cy="788987"/>
                      </a:xfrm>
                      <a:prstGeom prst="rect">
                        <a:avLst/>
                      </a:prstGeom>
                      <a:noFill/>
                      <a:ln>
                        <a:noFill/>
                      </a:ln>
                      <a:effectLst/>
                    </p:spPr>
                  </p:pic>
                </p:oleObj>
              </mc:Fallback>
            </mc:AlternateContent>
          </a:graphicData>
        </a:graphic>
      </p:graphicFrame>
      <p:sp>
        <p:nvSpPr>
          <p:cNvPr id="123912" name="Line 8"/>
          <p:cNvSpPr>
            <a:spLocks noChangeShapeType="1"/>
          </p:cNvSpPr>
          <p:nvPr/>
        </p:nvSpPr>
        <p:spPr bwMode="auto">
          <a:xfrm flipV="1">
            <a:off x="2745135" y="3595275"/>
            <a:ext cx="0" cy="6096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14" name="Line 10"/>
          <p:cNvSpPr>
            <a:spLocks noChangeShapeType="1"/>
          </p:cNvSpPr>
          <p:nvPr/>
        </p:nvSpPr>
        <p:spPr bwMode="auto">
          <a:xfrm flipV="1">
            <a:off x="9526935" y="3595275"/>
            <a:ext cx="0" cy="609600"/>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15" name="Text Box 11"/>
          <p:cNvSpPr txBox="1">
            <a:spLocks noChangeArrowheads="1"/>
          </p:cNvSpPr>
          <p:nvPr/>
        </p:nvSpPr>
        <p:spPr bwMode="auto">
          <a:xfrm>
            <a:off x="9168161" y="4120738"/>
            <a:ext cx="892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16" name="Text Box 12"/>
          <p:cNvSpPr txBox="1">
            <a:spLocks noChangeArrowheads="1"/>
          </p:cNvSpPr>
          <p:nvPr/>
        </p:nvSpPr>
        <p:spPr bwMode="auto">
          <a:xfrm>
            <a:off x="3930072" y="2227178"/>
            <a:ext cx="396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zh-CN" altLang="en-US" sz="2800" b="1" dirty="0">
                <a:solidFill>
                  <a:srgbClr val="FF0000"/>
                </a:solidFill>
                <a:latin typeface="SimSun" charset="-122"/>
                <a:ea typeface="SimSun" charset="-122"/>
                <a:cs typeface="SimSun" charset="-122"/>
              </a:rPr>
              <a:t>设 </a:t>
            </a:r>
            <a:r>
              <a:rPr lang="en-US" altLang="zh-CN" sz="2800" b="1" dirty="0">
                <a:solidFill>
                  <a:srgbClr val="FF0000"/>
                </a:solidFill>
                <a:latin typeface="SimSun" charset="-122"/>
                <a:ea typeface="SimSun" charset="-122"/>
                <a:cs typeface="SimSun" charset="-122"/>
              </a:rPr>
              <a:t>r[0]=52 </a:t>
            </a:r>
            <a:r>
              <a:rPr lang="zh-CN" altLang="en-US" sz="2800" b="1" dirty="0">
                <a:solidFill>
                  <a:srgbClr val="FF0000"/>
                </a:solidFill>
                <a:latin typeface="SimSun" charset="-122"/>
                <a:ea typeface="SimSun" charset="-122"/>
                <a:cs typeface="SimSun" charset="-122"/>
              </a:rPr>
              <a:t>为枢轴</a:t>
            </a:r>
            <a:endParaRPr lang="zh-CN" altLang="en-US" sz="2800" dirty="0">
              <a:latin typeface="SimSun" charset="-122"/>
              <a:ea typeface="SimSun" charset="-122"/>
              <a:cs typeface="SimSun" charset="-122"/>
            </a:endParaRPr>
          </a:p>
        </p:txBody>
      </p:sp>
      <p:sp>
        <p:nvSpPr>
          <p:cNvPr id="123919" name="Line 15"/>
          <p:cNvSpPr>
            <a:spLocks noChangeShapeType="1"/>
          </p:cNvSpPr>
          <p:nvPr/>
        </p:nvSpPr>
        <p:spPr bwMode="auto">
          <a:xfrm flipV="1">
            <a:off x="8666510" y="3595275"/>
            <a:ext cx="0" cy="609600"/>
          </a:xfrm>
          <a:prstGeom prst="line">
            <a:avLst/>
          </a:prstGeom>
          <a:noFill/>
          <a:ln w="190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23921" name="Rectangle 17"/>
          <p:cNvSpPr>
            <a:spLocks noChangeArrowheads="1"/>
          </p:cNvSpPr>
          <p:nvPr/>
        </p:nvSpPr>
        <p:spPr bwMode="auto">
          <a:xfrm>
            <a:off x="9145935" y="3595275"/>
            <a:ext cx="8382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22" name="Text Box 18"/>
          <p:cNvSpPr txBox="1">
            <a:spLocks noChangeArrowheads="1"/>
          </p:cNvSpPr>
          <p:nvPr/>
        </p:nvSpPr>
        <p:spPr bwMode="auto">
          <a:xfrm>
            <a:off x="2310161" y="2939639"/>
            <a:ext cx="663575" cy="579437"/>
          </a:xfrm>
          <a:prstGeom prst="rect">
            <a:avLst/>
          </a:prstGeom>
          <a:solidFill>
            <a:srgbClr val="FF0000"/>
          </a:solidFill>
          <a:ln>
            <a:noFill/>
          </a:ln>
          <a:effectLst/>
        </p:spPr>
        <p:txBody>
          <a:bodyPr>
            <a:spAutoFit/>
          </a:bodyPr>
          <a:lstStyle/>
          <a:p>
            <a:pPr>
              <a:spcBef>
                <a:spcPct val="50000"/>
              </a:spcBef>
            </a:pPr>
            <a:r>
              <a:rPr lang="en-US" altLang="zh-CN" sz="3200" b="1" u="sng"/>
              <a:t>49</a:t>
            </a:r>
            <a:endParaRPr lang="en-US" altLang="zh-CN" sz="3600" u="sng"/>
          </a:p>
        </p:txBody>
      </p:sp>
      <p:sp>
        <p:nvSpPr>
          <p:cNvPr id="123923" name="Line 19"/>
          <p:cNvSpPr>
            <a:spLocks noChangeShapeType="1"/>
          </p:cNvSpPr>
          <p:nvPr/>
        </p:nvSpPr>
        <p:spPr bwMode="auto">
          <a:xfrm flipV="1">
            <a:off x="4192935" y="3595275"/>
            <a:ext cx="0" cy="6096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23925" name="Rectangle 21"/>
          <p:cNvSpPr>
            <a:spLocks noChangeArrowheads="1"/>
          </p:cNvSpPr>
          <p:nvPr/>
        </p:nvSpPr>
        <p:spPr bwMode="auto">
          <a:xfrm>
            <a:off x="2287935" y="3595275"/>
            <a:ext cx="6096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26" name="Text Box 22"/>
          <p:cNvSpPr txBox="1">
            <a:spLocks noChangeArrowheads="1"/>
          </p:cNvSpPr>
          <p:nvPr/>
        </p:nvSpPr>
        <p:spPr bwMode="auto">
          <a:xfrm>
            <a:off x="8241061" y="2895189"/>
            <a:ext cx="663575" cy="579437"/>
          </a:xfrm>
          <a:prstGeom prst="rect">
            <a:avLst/>
          </a:prstGeom>
          <a:solidFill>
            <a:srgbClr val="FF0000"/>
          </a:solidFill>
          <a:ln>
            <a:noFill/>
          </a:ln>
          <a:effectLst/>
        </p:spPr>
        <p:txBody>
          <a:bodyPr>
            <a:spAutoFit/>
          </a:bodyPr>
          <a:lstStyle/>
          <a:p>
            <a:pPr>
              <a:spcBef>
                <a:spcPct val="50000"/>
              </a:spcBef>
            </a:pPr>
            <a:r>
              <a:rPr lang="en-US" altLang="zh-CN" sz="3200" b="1"/>
              <a:t>80</a:t>
            </a:r>
            <a:endParaRPr lang="en-US" altLang="zh-CN" sz="3600"/>
          </a:p>
        </p:txBody>
      </p:sp>
      <p:sp useBgFill="1">
        <p:nvSpPr>
          <p:cNvPr id="123929" name="Rectangle 25"/>
          <p:cNvSpPr>
            <a:spLocks noChangeArrowheads="1"/>
          </p:cNvSpPr>
          <p:nvPr/>
        </p:nvSpPr>
        <p:spPr bwMode="auto">
          <a:xfrm>
            <a:off x="8307735" y="3595275"/>
            <a:ext cx="7620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30" name="Text Box 26"/>
          <p:cNvSpPr txBox="1">
            <a:spLocks noChangeArrowheads="1"/>
          </p:cNvSpPr>
          <p:nvPr/>
        </p:nvSpPr>
        <p:spPr bwMode="auto">
          <a:xfrm>
            <a:off x="3811936" y="2909475"/>
            <a:ext cx="663575" cy="579438"/>
          </a:xfrm>
          <a:prstGeom prst="rect">
            <a:avLst/>
          </a:prstGeom>
          <a:solidFill>
            <a:srgbClr val="FF0000"/>
          </a:solidFill>
          <a:ln>
            <a:noFill/>
          </a:ln>
          <a:effectLst/>
        </p:spPr>
        <p:txBody>
          <a:bodyPr>
            <a:spAutoFit/>
          </a:bodyPr>
          <a:lstStyle/>
          <a:p>
            <a:pPr>
              <a:spcBef>
                <a:spcPct val="50000"/>
              </a:spcBef>
            </a:pPr>
            <a:r>
              <a:rPr lang="en-US" altLang="zh-CN" sz="3200" b="1"/>
              <a:t>14</a:t>
            </a:r>
            <a:endParaRPr lang="en-US" altLang="zh-CN" sz="3600"/>
          </a:p>
        </p:txBody>
      </p:sp>
      <p:sp useBgFill="1">
        <p:nvSpPr>
          <p:cNvPr id="123933" name="Rectangle 29"/>
          <p:cNvSpPr>
            <a:spLocks noChangeArrowheads="1"/>
          </p:cNvSpPr>
          <p:nvPr/>
        </p:nvSpPr>
        <p:spPr bwMode="auto">
          <a:xfrm>
            <a:off x="3659535" y="3595275"/>
            <a:ext cx="6858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934" name="Text Box 30"/>
          <p:cNvSpPr txBox="1">
            <a:spLocks noChangeArrowheads="1"/>
          </p:cNvSpPr>
          <p:nvPr/>
        </p:nvSpPr>
        <p:spPr bwMode="auto">
          <a:xfrm>
            <a:off x="5358161" y="2909475"/>
            <a:ext cx="663575" cy="579438"/>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altLang="zh-CN" sz="3200" b="1"/>
              <a:t>52</a:t>
            </a:r>
            <a:endParaRPr lang="en-US" altLang="zh-CN" sz="3600"/>
          </a:p>
        </p:txBody>
      </p:sp>
      <p:sp>
        <p:nvSpPr>
          <p:cNvPr id="4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cxnSp>
        <p:nvCxnSpPr>
          <p:cNvPr id="3" name="直线箭头连接符 2"/>
          <p:cNvCxnSpPr>
            <a:stCxn id="123925" idx="2"/>
            <a:endCxn id="123925" idx="0"/>
          </p:cNvCxnSpPr>
          <p:nvPr/>
        </p:nvCxnSpPr>
        <p:spPr bwMode="auto">
          <a:xfrm flipV="1">
            <a:off x="2592735" y="3595275"/>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直线箭头连接符 46"/>
          <p:cNvCxnSpPr/>
          <p:nvPr/>
        </p:nvCxnSpPr>
        <p:spPr bwMode="auto">
          <a:xfrm flipV="1">
            <a:off x="9501161" y="3573504"/>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48" name="Text Box 12"/>
          <p:cNvSpPr txBox="1">
            <a:spLocks noChangeArrowheads="1"/>
          </p:cNvSpPr>
          <p:nvPr/>
        </p:nvSpPr>
        <p:spPr bwMode="auto">
          <a:xfrm>
            <a:off x="2195861" y="4522107"/>
            <a:ext cx="892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dirty="0">
                <a:latin typeface="SimSun" charset="-122"/>
                <a:ea typeface="SimSun" charset="-122"/>
                <a:cs typeface="SimSun" charset="-122"/>
              </a:rPr>
              <a:t>low</a:t>
            </a:r>
            <a:endParaRPr lang="zh-CN" altLang="en-US" sz="2800" dirty="0">
              <a:latin typeface="SimSun" charset="-122"/>
              <a:ea typeface="SimSun" charset="-122"/>
              <a:cs typeface="SimSun" charset="-122"/>
            </a:endParaRPr>
          </a:p>
        </p:txBody>
      </p:sp>
      <p:sp>
        <p:nvSpPr>
          <p:cNvPr id="49" name="Text Box 12"/>
          <p:cNvSpPr txBox="1">
            <a:spLocks noChangeArrowheads="1"/>
          </p:cNvSpPr>
          <p:nvPr/>
        </p:nvSpPr>
        <p:spPr bwMode="auto">
          <a:xfrm>
            <a:off x="9128820" y="4429680"/>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55" name="直线箭头连接符 54"/>
          <p:cNvCxnSpPr/>
          <p:nvPr/>
        </p:nvCxnSpPr>
        <p:spPr bwMode="auto">
          <a:xfrm flipV="1">
            <a:off x="8572848" y="3573504"/>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6" name="Text Box 12"/>
          <p:cNvSpPr txBox="1">
            <a:spLocks noChangeArrowheads="1"/>
          </p:cNvSpPr>
          <p:nvPr/>
        </p:nvSpPr>
        <p:spPr bwMode="auto">
          <a:xfrm>
            <a:off x="8254658" y="4522107"/>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57" name="直线箭头连接符 56"/>
          <p:cNvCxnSpPr/>
          <p:nvPr/>
        </p:nvCxnSpPr>
        <p:spPr bwMode="auto">
          <a:xfrm flipV="1">
            <a:off x="3396299" y="3607707"/>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8" name="Text Box 12"/>
          <p:cNvSpPr txBox="1">
            <a:spLocks noChangeArrowheads="1"/>
          </p:cNvSpPr>
          <p:nvPr/>
        </p:nvSpPr>
        <p:spPr bwMode="auto">
          <a:xfrm>
            <a:off x="2986622" y="4522107"/>
            <a:ext cx="892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low</a:t>
            </a:r>
            <a:endParaRPr lang="zh-CN" altLang="en-US" sz="2800">
              <a:latin typeface="SimSun" charset="-122"/>
              <a:ea typeface="SimSun" charset="-122"/>
              <a:cs typeface="SimSun" charset="-122"/>
            </a:endParaRPr>
          </a:p>
        </p:txBody>
      </p:sp>
      <p:cxnSp>
        <p:nvCxnSpPr>
          <p:cNvPr id="59" name="直线箭头连接符 58"/>
          <p:cNvCxnSpPr/>
          <p:nvPr/>
        </p:nvCxnSpPr>
        <p:spPr bwMode="auto">
          <a:xfrm flipV="1">
            <a:off x="4158300" y="3595275"/>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0" name="Text Box 12"/>
          <p:cNvSpPr txBox="1">
            <a:spLocks noChangeArrowheads="1"/>
          </p:cNvSpPr>
          <p:nvPr/>
        </p:nvSpPr>
        <p:spPr bwMode="auto">
          <a:xfrm>
            <a:off x="3761426" y="4522107"/>
            <a:ext cx="892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low</a:t>
            </a:r>
            <a:endParaRPr lang="zh-CN" altLang="en-US" sz="2800">
              <a:latin typeface="SimSun" charset="-122"/>
              <a:ea typeface="SimSun" charset="-122"/>
              <a:cs typeface="SimSun" charset="-122"/>
            </a:endParaRPr>
          </a:p>
        </p:txBody>
      </p:sp>
      <p:cxnSp>
        <p:nvCxnSpPr>
          <p:cNvPr id="61" name="直线箭头连接符 60"/>
          <p:cNvCxnSpPr/>
          <p:nvPr/>
        </p:nvCxnSpPr>
        <p:spPr bwMode="auto">
          <a:xfrm flipV="1">
            <a:off x="7892472" y="3573504"/>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2" name="Text Box 12"/>
          <p:cNvSpPr txBox="1">
            <a:spLocks noChangeArrowheads="1"/>
          </p:cNvSpPr>
          <p:nvPr/>
        </p:nvSpPr>
        <p:spPr bwMode="auto">
          <a:xfrm>
            <a:off x="7508460" y="4516961"/>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63" name="直线箭头连接符 62"/>
          <p:cNvCxnSpPr/>
          <p:nvPr/>
        </p:nvCxnSpPr>
        <p:spPr bwMode="auto">
          <a:xfrm flipV="1">
            <a:off x="7143982" y="3519076"/>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4" name="Text Box 12"/>
          <p:cNvSpPr txBox="1">
            <a:spLocks noChangeArrowheads="1"/>
          </p:cNvSpPr>
          <p:nvPr/>
        </p:nvSpPr>
        <p:spPr bwMode="auto">
          <a:xfrm>
            <a:off x="6656108" y="4526142"/>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65" name="直线箭头连接符 64"/>
          <p:cNvCxnSpPr/>
          <p:nvPr/>
        </p:nvCxnSpPr>
        <p:spPr bwMode="auto">
          <a:xfrm flipV="1">
            <a:off x="6365044" y="3544423"/>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6" name="Text Box 12"/>
          <p:cNvSpPr txBox="1">
            <a:spLocks noChangeArrowheads="1"/>
          </p:cNvSpPr>
          <p:nvPr/>
        </p:nvSpPr>
        <p:spPr bwMode="auto">
          <a:xfrm>
            <a:off x="6124704" y="4552999"/>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67" name="直线箭头连接符 66"/>
          <p:cNvCxnSpPr/>
          <p:nvPr/>
        </p:nvCxnSpPr>
        <p:spPr bwMode="auto">
          <a:xfrm flipV="1">
            <a:off x="5689948" y="3579080"/>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8" name="Text Box 12"/>
          <p:cNvSpPr txBox="1">
            <a:spLocks noChangeArrowheads="1"/>
          </p:cNvSpPr>
          <p:nvPr/>
        </p:nvSpPr>
        <p:spPr bwMode="auto">
          <a:xfrm>
            <a:off x="5500730" y="4345280"/>
            <a:ext cx="12534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high</a:t>
            </a:r>
            <a:endParaRPr lang="zh-CN" altLang="en-US" sz="2800">
              <a:latin typeface="SimSun" charset="-122"/>
              <a:ea typeface="SimSun" charset="-122"/>
              <a:cs typeface="SimSun" charset="-122"/>
            </a:endParaRPr>
          </a:p>
        </p:txBody>
      </p:sp>
      <p:cxnSp>
        <p:nvCxnSpPr>
          <p:cNvPr id="69" name="直线箭头连接符 68"/>
          <p:cNvCxnSpPr/>
          <p:nvPr/>
        </p:nvCxnSpPr>
        <p:spPr bwMode="auto">
          <a:xfrm flipV="1">
            <a:off x="4892219" y="3626033"/>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70" name="Text Box 12"/>
          <p:cNvSpPr txBox="1">
            <a:spLocks noChangeArrowheads="1"/>
          </p:cNvSpPr>
          <p:nvPr/>
        </p:nvSpPr>
        <p:spPr bwMode="auto">
          <a:xfrm>
            <a:off x="4495345" y="4552865"/>
            <a:ext cx="892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low</a:t>
            </a:r>
            <a:endParaRPr lang="zh-CN" altLang="en-US" sz="2800">
              <a:latin typeface="SimSun" charset="-122"/>
              <a:ea typeface="SimSun" charset="-122"/>
              <a:cs typeface="SimSun" charset="-122"/>
            </a:endParaRPr>
          </a:p>
        </p:txBody>
      </p:sp>
      <p:cxnSp>
        <p:nvCxnSpPr>
          <p:cNvPr id="71" name="直线箭头连接符 70"/>
          <p:cNvCxnSpPr/>
          <p:nvPr/>
        </p:nvCxnSpPr>
        <p:spPr bwMode="auto">
          <a:xfrm flipV="1">
            <a:off x="5416892" y="3611742"/>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72" name="Text Box 12"/>
          <p:cNvSpPr txBox="1">
            <a:spLocks noChangeArrowheads="1"/>
          </p:cNvSpPr>
          <p:nvPr/>
        </p:nvSpPr>
        <p:spPr bwMode="auto">
          <a:xfrm>
            <a:off x="4735706" y="4331851"/>
            <a:ext cx="892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a:latin typeface="SimSun" charset="-122"/>
                <a:ea typeface="SimSun" charset="-122"/>
                <a:cs typeface="SimSun" charset="-122"/>
              </a:rPr>
              <a:t>low</a:t>
            </a:r>
            <a:endParaRPr lang="zh-CN" altLang="en-US" sz="2800">
              <a:latin typeface="SimSun" charset="-122"/>
              <a:ea typeface="SimSun" charset="-122"/>
              <a:cs typeface="SimSun" charset="-122"/>
            </a:endParaRPr>
          </a:p>
        </p:txBody>
      </p:sp>
      <p:sp>
        <p:nvSpPr>
          <p:cNvPr id="73" name="Text Box 22"/>
          <p:cNvSpPr txBox="1">
            <a:spLocks noChangeArrowheads="1"/>
          </p:cNvSpPr>
          <p:nvPr/>
        </p:nvSpPr>
        <p:spPr bwMode="auto">
          <a:xfrm>
            <a:off x="3843786" y="5721314"/>
            <a:ext cx="35343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zh-CN" altLang="en-US">
                <a:solidFill>
                  <a:srgbClr val="FF0000"/>
                </a:solidFill>
              </a:rPr>
              <a:t>一趟快速排序结果</a:t>
            </a:r>
          </a:p>
        </p:txBody>
      </p:sp>
    </p:spTree>
    <p:extLst>
      <p:ext uri="{BB962C8B-B14F-4D97-AF65-F5344CB8AC3E}">
        <p14:creationId xmlns:p14="http://schemas.microsoft.com/office/powerpoint/2010/main" val="1327764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16"/>
                                        </p:tgtEl>
                                        <p:attrNameLst>
                                          <p:attrName>style.visibility</p:attrName>
                                        </p:attrNameLst>
                                      </p:cBhvr>
                                      <p:to>
                                        <p:strVal val="visible"/>
                                      </p:to>
                                    </p:set>
                                    <p:animEffect transition="in" filter="wipe(left)">
                                      <p:cBhvr>
                                        <p:cTn id="12" dur="500"/>
                                        <p:tgtEl>
                                          <p:spTgt spid="123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47"/>
                                        </p:tgtEl>
                                        <p:attrNameLst>
                                          <p:attrName>style.visibility</p:attrName>
                                        </p:attrNameLst>
                                      </p:cBhvr>
                                      <p:to>
                                        <p:strVal val="hidden"/>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49"/>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500"/>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3922"/>
                                        </p:tgtEl>
                                        <p:attrNameLst>
                                          <p:attrName>style.visibility</p:attrName>
                                        </p:attrNameLst>
                                      </p:cBhvr>
                                      <p:to>
                                        <p:strVal val="visible"/>
                                      </p:to>
                                    </p:set>
                                    <p:animEffect transition="in" filter="wipe(left)">
                                      <p:cBhvr>
                                        <p:cTn id="46" dur="500"/>
                                        <p:tgtEl>
                                          <p:spTgt spid="12392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48"/>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57"/>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1" nodeType="afterEffect">
                                  <p:stCondLst>
                                    <p:cond delay="0"/>
                                  </p:stCondLst>
                                  <p:childTnLst>
                                    <p:set>
                                      <p:cBhvr>
                                        <p:cTn id="66" dur="1" fill="hold">
                                          <p:stCondLst>
                                            <p:cond delay="0"/>
                                          </p:stCondLst>
                                        </p:cTn>
                                        <p:tgtEl>
                                          <p:spTgt spid="58"/>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926"/>
                                        </p:tgtEl>
                                        <p:attrNameLst>
                                          <p:attrName>style.visibility</p:attrName>
                                        </p:attrNameLst>
                                      </p:cBhvr>
                                      <p:to>
                                        <p:strVal val="visible"/>
                                      </p:to>
                                    </p:set>
                                    <p:animEffect transition="in" filter="wipe(left)">
                                      <p:cBhvr>
                                        <p:cTn id="77" dur="500"/>
                                        <p:tgtEl>
                                          <p:spTgt spid="12392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55"/>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 nodeType="afterEffect">
                                  <p:stCondLst>
                                    <p:cond delay="0"/>
                                  </p:stCondLst>
                                  <p:childTnLst>
                                    <p:set>
                                      <p:cBhvr>
                                        <p:cTn id="84" dur="1" fill="hold">
                                          <p:stCondLst>
                                            <p:cond delay="0"/>
                                          </p:stCondLst>
                                        </p:cTn>
                                        <p:tgtEl>
                                          <p:spTgt spid="56"/>
                                        </p:tgtEl>
                                        <p:attrNameLst>
                                          <p:attrName>style.visibility</p:attrName>
                                        </p:attrNameLst>
                                      </p:cBhvr>
                                      <p:to>
                                        <p:strVal val="hidden"/>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childTnLst>
                                </p:cTn>
                              </p:par>
                            </p:childTnLst>
                          </p:cTn>
                        </p:par>
                        <p:par>
                          <p:cTn id="88" fill="hold">
                            <p:stCondLst>
                              <p:cond delay="0"/>
                            </p:stCondLst>
                            <p:childTnLst>
                              <p:par>
                                <p:cTn id="89" presetID="22" presetClass="entr" presetSubtype="8"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left)">
                                      <p:cBhvr>
                                        <p:cTn id="91" dur="50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61"/>
                                        </p:tgtEl>
                                        <p:attrNameLst>
                                          <p:attrName>style.visibility</p:attrName>
                                        </p:attrNameLst>
                                      </p:cBhvr>
                                      <p:to>
                                        <p:strVal val="hidden"/>
                                      </p:to>
                                    </p:set>
                                  </p:childTnLst>
                                </p:cTn>
                              </p:par>
                            </p:childTnLst>
                          </p:cTn>
                        </p:par>
                        <p:par>
                          <p:cTn id="96" fill="hold">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62"/>
                                        </p:tgtEl>
                                        <p:attrNameLst>
                                          <p:attrName>style.visibility</p:attrName>
                                        </p:attrNameLst>
                                      </p:cBhvr>
                                      <p:to>
                                        <p:strVal val="hidden"/>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63"/>
                                        </p:tgtEl>
                                        <p:attrNameLst>
                                          <p:attrName>style.visibility</p:attrName>
                                        </p:attrNameLst>
                                      </p:cBhvr>
                                      <p:to>
                                        <p:strVal val="visible"/>
                                      </p:to>
                                    </p:set>
                                  </p:childTnLst>
                                </p:cTn>
                              </p:par>
                            </p:childTnLst>
                          </p:cTn>
                        </p:par>
                        <p:par>
                          <p:cTn id="102" fill="hold">
                            <p:stCondLst>
                              <p:cond delay="0"/>
                            </p:stCondLst>
                            <p:childTnLst>
                              <p:par>
                                <p:cTn id="103" presetID="22" presetClass="entr" presetSubtype="8" fill="hold" grpId="0" nodeType="after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wipe(left)">
                                      <p:cBhvr>
                                        <p:cTn id="105" dur="500"/>
                                        <p:tgtEl>
                                          <p:spTgt spid="64"/>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63"/>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1" nodeType="after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par>
                          <p:cTn id="117" fill="hold">
                            <p:stCondLst>
                              <p:cond delay="0"/>
                            </p:stCondLst>
                            <p:childTnLst>
                              <p:par>
                                <p:cTn id="118" presetID="22" presetClass="entr" presetSubtype="8" fill="hold" grpId="0" nodeType="after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wipe(left)">
                                      <p:cBhvr>
                                        <p:cTn id="120" dur="500"/>
                                        <p:tgtEl>
                                          <p:spTgt spid="66"/>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65"/>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1" nodeType="afterEffect">
                                  <p:stCondLst>
                                    <p:cond delay="0"/>
                                  </p:stCondLst>
                                  <p:childTnLst>
                                    <p:set>
                                      <p:cBhvr>
                                        <p:cTn id="127" dur="1" fill="hold">
                                          <p:stCondLst>
                                            <p:cond delay="0"/>
                                          </p:stCondLst>
                                        </p:cTn>
                                        <p:tgtEl>
                                          <p:spTgt spid="66"/>
                                        </p:tgtEl>
                                        <p:attrNameLst>
                                          <p:attrName>style.visibility</p:attrName>
                                        </p:attrNameLst>
                                      </p:cBhvr>
                                      <p:to>
                                        <p:strVal val="hidden"/>
                                      </p:to>
                                    </p:set>
                                  </p:childTnLst>
                                </p:cTn>
                              </p:par>
                            </p:childTnLst>
                          </p:cTn>
                        </p:par>
                        <p:par>
                          <p:cTn id="128" fill="hold">
                            <p:stCondLst>
                              <p:cond delay="0"/>
                            </p:stCondLst>
                            <p:childTnLst>
                              <p:par>
                                <p:cTn id="129" presetID="1" presetClass="entr" presetSubtype="0" fill="hold" nodeType="after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childTnLst>
                          </p:cTn>
                        </p:par>
                        <p:par>
                          <p:cTn id="131" fill="hold">
                            <p:stCondLst>
                              <p:cond delay="0"/>
                            </p:stCondLst>
                            <p:childTnLst>
                              <p:par>
                                <p:cTn id="132" presetID="22" presetClass="entr" presetSubtype="8"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left)">
                                      <p:cBhvr>
                                        <p:cTn id="134" dur="5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393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5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6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9"/>
                                        </p:tgtEl>
                                        <p:attrNameLst>
                                          <p:attrName>style.visibility</p:attrName>
                                        </p:attrNameLst>
                                      </p:cBhvr>
                                      <p:to>
                                        <p:strVal val="visible"/>
                                      </p:to>
                                    </p:set>
                                  </p:childTnLst>
                                </p:cTn>
                              </p:par>
                            </p:childTnLst>
                          </p:cTn>
                        </p:par>
                        <p:par>
                          <p:cTn id="151" fill="hold">
                            <p:stCondLst>
                              <p:cond delay="0"/>
                            </p:stCondLst>
                            <p:childTnLst>
                              <p:par>
                                <p:cTn id="152" presetID="1" presetClass="entr" presetSubtype="0" fill="hold" grpId="0" nodeType="afterEffect">
                                  <p:stCondLst>
                                    <p:cond delay="0"/>
                                  </p:stCondLst>
                                  <p:childTnLst>
                                    <p:set>
                                      <p:cBhvr>
                                        <p:cTn id="153" dur="1" fill="hold">
                                          <p:stCondLst>
                                            <p:cond delay="0"/>
                                          </p:stCondLst>
                                        </p:cTn>
                                        <p:tgtEl>
                                          <p:spTgt spid="7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69"/>
                                        </p:tgtEl>
                                        <p:attrNameLst>
                                          <p:attrName>style.visibility</p:attrName>
                                        </p:attrNameLst>
                                      </p:cBhvr>
                                      <p:to>
                                        <p:strVal val="hidden"/>
                                      </p:to>
                                    </p:set>
                                  </p:childTnLst>
                                </p:cTn>
                              </p:par>
                            </p:childTnLst>
                          </p:cTn>
                        </p:par>
                        <p:par>
                          <p:cTn id="158" fill="hold">
                            <p:stCondLst>
                              <p:cond delay="0"/>
                            </p:stCondLst>
                            <p:childTnLst>
                              <p:par>
                                <p:cTn id="159" presetID="1" presetClass="exit" presetSubtype="0" fill="hold" grpId="1" nodeType="afterEffect">
                                  <p:stCondLst>
                                    <p:cond delay="0"/>
                                  </p:stCondLst>
                                  <p:childTnLst>
                                    <p:set>
                                      <p:cBhvr>
                                        <p:cTn id="160" dur="1" fill="hold">
                                          <p:stCondLst>
                                            <p:cond delay="0"/>
                                          </p:stCondLst>
                                        </p:cTn>
                                        <p:tgtEl>
                                          <p:spTgt spid="70"/>
                                        </p:tgtEl>
                                        <p:attrNameLst>
                                          <p:attrName>style.visibility</p:attrName>
                                        </p:attrNameLst>
                                      </p:cBhvr>
                                      <p:to>
                                        <p:strVal val="hidden"/>
                                      </p:to>
                                    </p:set>
                                  </p:childTnLst>
                                </p:cTn>
                              </p:par>
                            </p:childTnLst>
                          </p:cTn>
                        </p:par>
                        <p:par>
                          <p:cTn id="161" fill="hold">
                            <p:stCondLst>
                              <p:cond delay="0"/>
                            </p:stCondLst>
                            <p:childTnLst>
                              <p:par>
                                <p:cTn id="162" presetID="1" presetClass="entr" presetSubtype="0" fill="hold" nodeType="afterEffect">
                                  <p:stCondLst>
                                    <p:cond delay="0"/>
                                  </p:stCondLst>
                                  <p:childTnLst>
                                    <p:set>
                                      <p:cBhvr>
                                        <p:cTn id="163" dur="1" fill="hold">
                                          <p:stCondLst>
                                            <p:cond delay="0"/>
                                          </p:stCondLst>
                                        </p:cTn>
                                        <p:tgtEl>
                                          <p:spTgt spid="71"/>
                                        </p:tgtEl>
                                        <p:attrNameLst>
                                          <p:attrName>style.visibility</p:attrName>
                                        </p:attrNameLst>
                                      </p:cBhvr>
                                      <p:to>
                                        <p:strVal val="visible"/>
                                      </p:to>
                                    </p:set>
                                  </p:childTnLst>
                                </p:cTn>
                              </p:par>
                            </p:childTnLst>
                          </p:cTn>
                        </p:par>
                        <p:par>
                          <p:cTn id="164" fill="hold">
                            <p:stCondLst>
                              <p:cond delay="0"/>
                            </p:stCondLst>
                            <p:childTnLst>
                              <p:par>
                                <p:cTn id="165" presetID="1" presetClass="entr" presetSubtype="0" fill="hold" grpId="0" nodeType="after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2" presetClass="entr" presetSubtype="1" fill="hold" grpId="0" nodeType="clickEffect">
                                  <p:stCondLst>
                                    <p:cond delay="0"/>
                                  </p:stCondLst>
                                  <p:childTnLst>
                                    <p:set>
                                      <p:cBhvr>
                                        <p:cTn id="170" dur="1" fill="hold">
                                          <p:stCondLst>
                                            <p:cond delay="0"/>
                                          </p:stCondLst>
                                        </p:cTn>
                                        <p:tgtEl>
                                          <p:spTgt spid="123934"/>
                                        </p:tgtEl>
                                        <p:attrNameLst>
                                          <p:attrName>style.visibility</p:attrName>
                                        </p:attrNameLst>
                                      </p:cBhvr>
                                      <p:to>
                                        <p:strVal val="visible"/>
                                      </p:to>
                                    </p:set>
                                    <p:animEffect transition="in" filter="slide(fromTop)">
                                      <p:cBhvr>
                                        <p:cTn id="171" dur="500"/>
                                        <p:tgtEl>
                                          <p:spTgt spid="123934"/>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grpId="0" nodeType="clickEffect">
                                  <p:stCondLst>
                                    <p:cond delay="0"/>
                                  </p:stCondLst>
                                  <p:childTnLst>
                                    <p:set>
                                      <p:cBhvr>
                                        <p:cTn id="175" dur="1" fill="hold">
                                          <p:stCondLst>
                                            <p:cond delay="0"/>
                                          </p:stCondLst>
                                        </p:cTn>
                                        <p:tgtEl>
                                          <p:spTgt spid="73"/>
                                        </p:tgtEl>
                                        <p:attrNameLst>
                                          <p:attrName>style.visibility</p:attrName>
                                        </p:attrNameLst>
                                      </p:cBhvr>
                                      <p:to>
                                        <p:strVal val="visible"/>
                                      </p:to>
                                    </p:set>
                                    <p:animEffect transition="in" filter="wipe(up)">
                                      <p:cBhvr>
                                        <p:cTn id="17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6" grpId="0" autoUpdateAnimBg="0"/>
      <p:bldP spid="123922" grpId="0" animBg="1" autoUpdateAnimBg="0"/>
      <p:bldP spid="123926" grpId="0" animBg="1" autoUpdateAnimBg="0"/>
      <p:bldP spid="123930" grpId="0" animBg="1"/>
      <p:bldP spid="123934" grpId="0" animBg="1" autoUpdateAnimBg="0"/>
      <p:bldP spid="48" grpId="0" autoUpdateAnimBg="0"/>
      <p:bldP spid="48" grpId="1"/>
      <p:bldP spid="49" grpId="0" autoUpdateAnimBg="0"/>
      <p:bldP spid="49" grpId="1"/>
      <p:bldP spid="56" grpId="0" autoUpdateAnimBg="0"/>
      <p:bldP spid="56" grpId="2"/>
      <p:bldP spid="58" grpId="0"/>
      <p:bldP spid="58" grpId="1"/>
      <p:bldP spid="60" grpId="0"/>
      <p:bldP spid="60" grpId="1"/>
      <p:bldP spid="62" grpId="0" autoUpdateAnimBg="0"/>
      <p:bldP spid="62" grpId="1"/>
      <p:bldP spid="64" grpId="0" autoUpdateAnimBg="0"/>
      <p:bldP spid="64" grpId="1"/>
      <p:bldP spid="66" grpId="0" autoUpdateAnimBg="0"/>
      <p:bldP spid="66" grpId="1"/>
      <p:bldP spid="68" grpId="0" autoUpdateAnimBg="0"/>
      <p:bldP spid="70" grpId="0"/>
      <p:bldP spid="70" grpId="1"/>
      <p:bldP spid="72" grpId="0"/>
      <p:bldP spid="7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1267691" y="1323109"/>
            <a:ext cx="10287000" cy="529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120000"/>
              </a:lnSpc>
              <a:spcBef>
                <a:spcPct val="10000"/>
              </a:spcBef>
            </a:pPr>
            <a:r>
              <a:rPr lang="en-US" altLang="zh-CN" b="0" dirty="0">
                <a:solidFill>
                  <a:schemeClr val="tx1"/>
                </a:solidFill>
                <a:ea typeface="Times New Roman" charset="0"/>
                <a:cs typeface="Times New Roman" charset="0"/>
              </a:rPr>
              <a:t>int partition(Sqlist &amp;L,int low,int high){ //</a:t>
            </a:r>
            <a:r>
              <a:rPr lang="zh-CN" altLang="en-US" b="0" dirty="0">
                <a:solidFill>
                  <a:schemeClr val="tx1"/>
                </a:solidFill>
                <a:ea typeface="Times New Roman" charset="0"/>
                <a:cs typeface="Times New Roman" charset="0"/>
              </a:rPr>
              <a:t>以</a:t>
            </a:r>
            <a:r>
              <a:rPr lang="en-US" altLang="zh-CN" b="0" dirty="0">
                <a:solidFill>
                  <a:schemeClr val="tx1"/>
                </a:solidFill>
                <a:ea typeface="Times New Roman" charset="0"/>
                <a:cs typeface="Times New Roman" charset="0"/>
              </a:rPr>
              <a:t>L.r[low]</a:t>
            </a:r>
            <a:r>
              <a:rPr lang="zh-CN" altLang="en-US" b="0" dirty="0">
                <a:solidFill>
                  <a:schemeClr val="tx1"/>
                </a:solidFill>
                <a:ea typeface="Times New Roman" charset="0"/>
                <a:cs typeface="Times New Roman" charset="0"/>
              </a:rPr>
              <a:t>为枢轴记录</a:t>
            </a:r>
            <a:endParaRPr lang="en-US" altLang="zh-CN" b="0" dirty="0">
              <a:solidFill>
                <a:schemeClr val="tx1"/>
              </a:solidFill>
              <a:ea typeface="Times New Roman" charset="0"/>
              <a:cs typeface="Times New Roman" charset="0"/>
            </a:endParaRPr>
          </a:p>
          <a:p>
            <a:pPr>
              <a:lnSpc>
                <a:spcPct val="120000"/>
              </a:lnSpc>
              <a:spcBef>
                <a:spcPct val="10000"/>
              </a:spcBef>
            </a:pPr>
            <a:r>
              <a:rPr lang="en-US" altLang="zh-CN" b="0" dirty="0">
                <a:solidFill>
                  <a:schemeClr val="tx1"/>
                </a:solidFill>
                <a:ea typeface="Times New Roman" charset="0"/>
                <a:cs typeface="Times New Roman" charset="0"/>
              </a:rPr>
              <a:t> </a:t>
            </a:r>
            <a:r>
              <a:rPr lang="en-US" altLang="zh-CN" b="0" dirty="0" err="1">
                <a:solidFill>
                  <a:schemeClr val="tx1"/>
                </a:solidFill>
                <a:ea typeface="Times New Roman" charset="0"/>
                <a:cs typeface="Times New Roman" charset="0"/>
              </a:rPr>
              <a:t>L.r</a:t>
            </a:r>
            <a:r>
              <a:rPr lang="en-US" altLang="zh-CN" b="0" dirty="0">
                <a:solidFill>
                  <a:schemeClr val="tx1"/>
                </a:solidFill>
                <a:ea typeface="Times New Roman" charset="0"/>
                <a:cs typeface="Times New Roman" charset="0"/>
              </a:rPr>
              <a:t>[0]=</a:t>
            </a:r>
            <a:r>
              <a:rPr lang="en-US" altLang="zh-CN" b="0" dirty="0" err="1">
                <a:solidFill>
                  <a:schemeClr val="tx1"/>
                </a:solidFill>
                <a:ea typeface="Times New Roman" charset="0"/>
                <a:cs typeface="Times New Roman" charset="0"/>
              </a:rPr>
              <a:t>L.r</a:t>
            </a:r>
            <a:r>
              <a:rPr lang="en-US" altLang="zh-CN" b="0" dirty="0">
                <a:solidFill>
                  <a:schemeClr val="tx1"/>
                </a:solidFill>
                <a:ea typeface="Times New Roman" charset="0"/>
                <a:cs typeface="Times New Roman" charset="0"/>
              </a:rPr>
              <a:t>[low]; </a:t>
            </a:r>
            <a:r>
              <a:rPr lang="en-US" altLang="zh-CN" b="0" dirty="0" err="1">
                <a:solidFill>
                  <a:schemeClr val="tx1"/>
                </a:solidFill>
                <a:ea typeface="Times New Roman" charset="0"/>
                <a:cs typeface="Times New Roman" charset="0"/>
              </a:rPr>
              <a:t>pivotkey</a:t>
            </a:r>
            <a:r>
              <a:rPr lang="en-US" altLang="zh-CN" b="0" dirty="0">
                <a:solidFill>
                  <a:schemeClr val="tx1"/>
                </a:solidFill>
                <a:ea typeface="Times New Roman" charset="0"/>
                <a:cs typeface="Times New Roman" charset="0"/>
              </a:rPr>
              <a:t>=</a:t>
            </a:r>
            <a:r>
              <a:rPr lang="en-US" altLang="zh-CN" b="0" dirty="0" err="1">
                <a:solidFill>
                  <a:schemeClr val="tx1"/>
                </a:solidFill>
                <a:ea typeface="Times New Roman" charset="0"/>
                <a:cs typeface="Times New Roman" charset="0"/>
              </a:rPr>
              <a:t>L.r</a:t>
            </a:r>
            <a:r>
              <a:rPr lang="en-US" altLang="zh-CN" b="0" dirty="0">
                <a:solidFill>
                  <a:schemeClr val="tx1"/>
                </a:solidFill>
                <a:ea typeface="Times New Roman" charset="0"/>
                <a:cs typeface="Times New Roman" charset="0"/>
              </a:rPr>
              <a:t>[low];</a:t>
            </a:r>
          </a:p>
          <a:p>
            <a:pPr eaLnBrk="1" hangingPunct="1">
              <a:lnSpc>
                <a:spcPct val="120000"/>
              </a:lnSpc>
              <a:spcBef>
                <a:spcPct val="10000"/>
              </a:spcBef>
            </a:pPr>
            <a:r>
              <a:rPr lang="zh-CN" altLang="zh-CN" b="0" dirty="0">
                <a:solidFill>
                  <a:schemeClr val="tx1"/>
                </a:solidFill>
                <a:ea typeface="Times New Roman" charset="0"/>
                <a:cs typeface="Times New Roman" charset="0"/>
              </a:rPr>
              <a:t>   </a:t>
            </a:r>
            <a:r>
              <a:rPr lang="en-US" altLang="zh-CN" b="0" dirty="0">
                <a:solidFill>
                  <a:schemeClr val="tx1"/>
                </a:solidFill>
                <a:ea typeface="Times New Roman" charset="0"/>
                <a:cs typeface="Times New Roman" charset="0"/>
              </a:rPr>
              <a:t>  while (</a:t>
            </a:r>
            <a:r>
              <a:rPr lang="en-US" altLang="zh-CN" b="0" dirty="0">
                <a:solidFill>
                  <a:srgbClr val="FF0000"/>
                </a:solidFill>
                <a:ea typeface="Times New Roman" charset="0"/>
                <a:cs typeface="Times New Roman" charset="0"/>
              </a:rPr>
              <a:t>low&lt;high</a:t>
            </a:r>
            <a:r>
              <a:rPr lang="en-US" altLang="zh-CN" b="0" dirty="0">
                <a:solidFill>
                  <a:schemeClr val="tx1"/>
                </a:solidFill>
                <a:ea typeface="Times New Roman" charset="0"/>
                <a:cs typeface="Times New Roman" charset="0"/>
              </a:rPr>
              <a:t>) {</a:t>
            </a:r>
            <a:endParaRPr lang="zh-CN" altLang="en-US" b="0" dirty="0">
              <a:solidFill>
                <a:schemeClr val="tx1"/>
              </a:solidFill>
              <a:ea typeface="Times New Roman" charset="0"/>
              <a:cs typeface="Times New Roman" charset="0"/>
            </a:endParaRPr>
          </a:p>
          <a:p>
            <a:pPr eaLnBrk="1" hangingPunct="1">
              <a:lnSpc>
                <a:spcPct val="120000"/>
              </a:lnSpc>
              <a:spcBef>
                <a:spcPct val="10000"/>
              </a:spcBef>
            </a:pPr>
            <a:r>
              <a:rPr lang="en-US" altLang="zh-CN" b="0" dirty="0">
                <a:solidFill>
                  <a:schemeClr val="tx1"/>
                </a:solidFill>
                <a:ea typeface="Times New Roman" charset="0"/>
                <a:cs typeface="Times New Roman" charset="0"/>
              </a:rPr>
              <a:t>          </a:t>
            </a:r>
            <a:r>
              <a:rPr lang="en-US" altLang="zh-CN" b="0" dirty="0">
                <a:solidFill>
                  <a:srgbClr val="FF0000"/>
                </a:solidFill>
                <a:ea typeface="Times New Roman" charset="0"/>
                <a:cs typeface="Times New Roman" charset="0"/>
              </a:rPr>
              <a:t>while (low&lt;high &amp;&amp;</a:t>
            </a:r>
            <a:r>
              <a:rPr lang="en-US" altLang="zh-CN" b="0" dirty="0" err="1">
                <a:solidFill>
                  <a:srgbClr val="FF0000"/>
                </a:solidFill>
                <a:ea typeface="Times New Roman" charset="0"/>
                <a:cs typeface="Times New Roman" charset="0"/>
              </a:rPr>
              <a:t>L.r</a:t>
            </a:r>
            <a:r>
              <a:rPr lang="en-US" altLang="zh-CN" b="0" dirty="0">
                <a:solidFill>
                  <a:srgbClr val="FF0000"/>
                </a:solidFill>
                <a:ea typeface="Times New Roman" charset="0"/>
                <a:cs typeface="Times New Roman" charset="0"/>
              </a:rPr>
              <a:t>[high</a:t>
            </a:r>
            <a:r>
              <a:rPr lang="en-US" altLang="zh-CN" b="0" dirty="0" smtClean="0">
                <a:solidFill>
                  <a:srgbClr val="FF0000"/>
                </a:solidFill>
                <a:ea typeface="Times New Roman" charset="0"/>
                <a:cs typeface="Times New Roman" charset="0"/>
              </a:rPr>
              <a:t>]&gt;=</a:t>
            </a:r>
            <a:r>
              <a:rPr lang="en-US" altLang="zh-CN" b="0" dirty="0">
                <a:solidFill>
                  <a:srgbClr val="FF0000"/>
                </a:solidFill>
                <a:ea typeface="Times New Roman" charset="0"/>
                <a:cs typeface="Times New Roman" charset="0"/>
              </a:rPr>
              <a:t>pivotkey)   - -high;</a:t>
            </a:r>
          </a:p>
          <a:p>
            <a:pPr eaLnBrk="1" hangingPunct="1">
              <a:lnSpc>
                <a:spcPct val="120000"/>
              </a:lnSpc>
              <a:spcBef>
                <a:spcPct val="10000"/>
              </a:spcBef>
            </a:pPr>
            <a:r>
              <a:rPr lang="en-US" altLang="zh-CN" b="0" dirty="0">
                <a:solidFill>
                  <a:srgbClr val="FF0000"/>
                </a:solidFill>
                <a:ea typeface="Times New Roman" charset="0"/>
                <a:cs typeface="Times New Roman" charset="0"/>
              </a:rPr>
              <a:t>          L.r[low]=L.r[high];              </a:t>
            </a:r>
          </a:p>
          <a:p>
            <a:pPr eaLnBrk="1" hangingPunct="1">
              <a:lnSpc>
                <a:spcPct val="120000"/>
              </a:lnSpc>
              <a:spcBef>
                <a:spcPct val="10000"/>
              </a:spcBef>
            </a:pPr>
            <a:r>
              <a:rPr lang="en-US" altLang="zh-CN" b="0" dirty="0">
                <a:solidFill>
                  <a:srgbClr val="FF0000"/>
                </a:solidFill>
                <a:ea typeface="Times New Roman" charset="0"/>
                <a:cs typeface="Times New Roman" charset="0"/>
              </a:rPr>
              <a:t>          while (low&lt;high &amp;&amp;</a:t>
            </a:r>
            <a:r>
              <a:rPr lang="en-US" altLang="zh-CN" b="0" dirty="0" err="1">
                <a:solidFill>
                  <a:srgbClr val="FF0000"/>
                </a:solidFill>
                <a:ea typeface="Times New Roman" charset="0"/>
                <a:cs typeface="Times New Roman" charset="0"/>
              </a:rPr>
              <a:t>L.r</a:t>
            </a:r>
            <a:r>
              <a:rPr lang="en-US" altLang="zh-CN" b="0" dirty="0">
                <a:solidFill>
                  <a:srgbClr val="FF0000"/>
                </a:solidFill>
                <a:ea typeface="Times New Roman" charset="0"/>
                <a:cs typeface="Times New Roman" charset="0"/>
              </a:rPr>
              <a:t>[low</a:t>
            </a:r>
            <a:r>
              <a:rPr lang="en-US" altLang="zh-CN" b="0" dirty="0" smtClean="0">
                <a:solidFill>
                  <a:srgbClr val="FF0000"/>
                </a:solidFill>
                <a:ea typeface="Times New Roman" charset="0"/>
                <a:cs typeface="Times New Roman" charset="0"/>
              </a:rPr>
              <a:t>]&lt;=</a:t>
            </a:r>
            <a:r>
              <a:rPr lang="en-US" altLang="zh-CN" b="0" dirty="0">
                <a:solidFill>
                  <a:srgbClr val="FF0000"/>
                </a:solidFill>
                <a:ea typeface="Times New Roman" charset="0"/>
                <a:cs typeface="Times New Roman" charset="0"/>
              </a:rPr>
              <a:t>pivotkey)   ++low;</a:t>
            </a:r>
          </a:p>
          <a:p>
            <a:pPr eaLnBrk="1" hangingPunct="1">
              <a:lnSpc>
                <a:spcPct val="120000"/>
              </a:lnSpc>
              <a:spcBef>
                <a:spcPct val="10000"/>
              </a:spcBef>
            </a:pPr>
            <a:r>
              <a:rPr lang="en-US" altLang="zh-CN" b="0" dirty="0">
                <a:solidFill>
                  <a:srgbClr val="FF0000"/>
                </a:solidFill>
                <a:ea typeface="Times New Roman" charset="0"/>
                <a:cs typeface="Times New Roman" charset="0"/>
              </a:rPr>
              <a:t>          L.r[high]=L.r[low];</a:t>
            </a:r>
          </a:p>
          <a:p>
            <a:pPr eaLnBrk="1" hangingPunct="1">
              <a:lnSpc>
                <a:spcPct val="120000"/>
              </a:lnSpc>
              <a:spcBef>
                <a:spcPct val="10000"/>
              </a:spcBef>
            </a:pPr>
            <a:r>
              <a:rPr lang="en-US" altLang="zh-CN" b="0" dirty="0">
                <a:solidFill>
                  <a:schemeClr val="tx1"/>
                </a:solidFill>
                <a:ea typeface="Times New Roman" charset="0"/>
                <a:cs typeface="Times New Roman" charset="0"/>
              </a:rPr>
              <a:t>     </a:t>
            </a:r>
            <a:r>
              <a:rPr lang="zh-CN" altLang="zh-CN" b="0" dirty="0">
                <a:solidFill>
                  <a:schemeClr val="tx1"/>
                </a:solidFill>
                <a:ea typeface="Times New Roman" charset="0"/>
                <a:cs typeface="Times New Roman" charset="0"/>
              </a:rPr>
              <a:t>}</a:t>
            </a:r>
          </a:p>
          <a:p>
            <a:pPr eaLnBrk="1" hangingPunct="1">
              <a:lnSpc>
                <a:spcPct val="120000"/>
              </a:lnSpc>
              <a:spcBef>
                <a:spcPct val="10000"/>
              </a:spcBef>
            </a:pPr>
            <a:r>
              <a:rPr lang="zh-CN" altLang="zh-CN" b="0" dirty="0">
                <a:solidFill>
                  <a:schemeClr val="tx1"/>
                </a:solidFill>
                <a:ea typeface="Times New Roman" charset="0"/>
                <a:cs typeface="Times New Roman" charset="0"/>
              </a:rPr>
              <a:t>  </a:t>
            </a:r>
            <a:r>
              <a:rPr lang="en-US" altLang="zh-CN" b="0" dirty="0">
                <a:solidFill>
                  <a:schemeClr val="tx1"/>
                </a:solidFill>
                <a:ea typeface="Times New Roman" charset="0"/>
                <a:cs typeface="Times New Roman" charset="0"/>
              </a:rPr>
              <a:t>   L.r[low]=L.r[0];   </a:t>
            </a:r>
          </a:p>
          <a:p>
            <a:pPr eaLnBrk="1" hangingPunct="1">
              <a:lnSpc>
                <a:spcPct val="120000"/>
              </a:lnSpc>
              <a:spcBef>
                <a:spcPct val="10000"/>
              </a:spcBef>
            </a:pPr>
            <a:r>
              <a:rPr lang="en-US" altLang="zh-CN" b="0" dirty="0">
                <a:solidFill>
                  <a:schemeClr val="tx1"/>
                </a:solidFill>
                <a:ea typeface="Times New Roman" charset="0"/>
                <a:cs typeface="Times New Roman" charset="0"/>
              </a:rPr>
              <a:t>     return low;                                        //</a:t>
            </a:r>
            <a:r>
              <a:rPr lang="zh-CN" altLang="en-US" b="0" dirty="0">
                <a:solidFill>
                  <a:schemeClr val="tx1"/>
                </a:solidFill>
                <a:latin typeface="SimSun" charset="-122"/>
                <a:ea typeface="SimSun" charset="-122"/>
                <a:cs typeface="SimSun" charset="-122"/>
              </a:rPr>
              <a:t>找到枢轴记录的位置</a:t>
            </a:r>
            <a:r>
              <a:rPr lang="en-US" altLang="zh-CN" b="0" dirty="0">
                <a:solidFill>
                  <a:schemeClr val="tx1"/>
                </a:solidFill>
                <a:latin typeface="SimSun" charset="-122"/>
                <a:ea typeface="SimSun" charset="-122"/>
                <a:cs typeface="SimSun" charset="-122"/>
              </a:rPr>
              <a:t>low</a:t>
            </a:r>
          </a:p>
          <a:p>
            <a:pPr eaLnBrk="1" hangingPunct="1">
              <a:lnSpc>
                <a:spcPct val="120000"/>
              </a:lnSpc>
              <a:spcBef>
                <a:spcPct val="10000"/>
              </a:spcBef>
            </a:pPr>
            <a:r>
              <a:rPr lang="en-US" altLang="zh-CN" b="0" dirty="0">
                <a:solidFill>
                  <a:schemeClr val="tx1"/>
                </a:solidFill>
                <a:ea typeface="Times New Roman" charset="0"/>
                <a:cs typeface="Times New Roman" charset="0"/>
              </a:rPr>
              <a:t> }</a:t>
            </a:r>
          </a:p>
        </p:txBody>
      </p:sp>
      <p:sp>
        <p:nvSpPr>
          <p:cNvPr id="5"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sp>
        <p:nvSpPr>
          <p:cNvPr id="4" name="Rectangle 2"/>
          <p:cNvSpPr>
            <a:spLocks noGrp="1" noChangeArrowheads="1"/>
          </p:cNvSpPr>
          <p:nvPr>
            <p:ph type="title"/>
          </p:nvPr>
        </p:nvSpPr>
        <p:spPr>
          <a:xfrm>
            <a:off x="7287491" y="4422096"/>
            <a:ext cx="4267200" cy="609600"/>
          </a:xfrm>
          <a:noFill/>
        </p:spPr>
        <p:txBody>
          <a:bodyPr/>
          <a:lstStyle/>
          <a:p>
            <a:pPr eaLnBrk="1" hangingPunct="1"/>
            <a:r>
              <a:rPr lang="zh-CN" altLang="en-US" sz="3200" dirty="0">
                <a:latin typeface="SimSun" charset="-122"/>
                <a:ea typeface="SimSun" charset="-122"/>
                <a:cs typeface="SimSun" charset="-122"/>
              </a:rPr>
              <a:t>一</a:t>
            </a:r>
            <a:r>
              <a:rPr lang="zh-CN" altLang="en-US" sz="3200" dirty="0" smtClean="0">
                <a:latin typeface="SimSun" charset="-122"/>
                <a:ea typeface="SimSun" charset="-122"/>
                <a:cs typeface="SimSun" charset="-122"/>
              </a:rPr>
              <a:t>趟快速排序</a:t>
            </a:r>
            <a:r>
              <a:rPr lang="zh-CN" altLang="en-US" sz="3200" dirty="0">
                <a:latin typeface="SimSun" charset="-122"/>
                <a:ea typeface="SimSun" charset="-122"/>
                <a:cs typeface="SimSun" charset="-122"/>
              </a:rPr>
              <a:t>算法</a:t>
            </a:r>
          </a:p>
        </p:txBody>
      </p:sp>
    </p:spTree>
    <p:extLst>
      <p:ext uri="{BB962C8B-B14F-4D97-AF65-F5344CB8AC3E}">
        <p14:creationId xmlns:p14="http://schemas.microsoft.com/office/powerpoint/2010/main" val="70205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lide(fromBottom)">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slide(fromBottom)">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slide(fromBottom)">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slide(fromBottom)">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slide(fromBottom)">
                                      <p:cBhvr>
                                        <p:cTn id="27" dur="500"/>
                                        <p:tgtEl>
                                          <p:spTgt spid="44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slide(fromBottom)">
                                      <p:cBhvr>
                                        <p:cTn id="32" dur="500"/>
                                        <p:tgtEl>
                                          <p:spTgt spid="440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4035">
                                            <p:txEl>
                                              <p:pRg st="6" end="6"/>
                                            </p:txEl>
                                          </p:spTgt>
                                        </p:tgtEl>
                                        <p:attrNameLst>
                                          <p:attrName>style.visibility</p:attrName>
                                        </p:attrNameLst>
                                      </p:cBhvr>
                                      <p:to>
                                        <p:strVal val="visible"/>
                                      </p:to>
                                    </p:set>
                                    <p:animEffect transition="in" filter="slide(fromBottom)">
                                      <p:cBhvr>
                                        <p:cTn id="37" dur="500"/>
                                        <p:tgtEl>
                                          <p:spTgt spid="440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4035">
                                            <p:txEl>
                                              <p:pRg st="7" end="7"/>
                                            </p:txEl>
                                          </p:spTgt>
                                        </p:tgtEl>
                                        <p:attrNameLst>
                                          <p:attrName>style.visibility</p:attrName>
                                        </p:attrNameLst>
                                      </p:cBhvr>
                                      <p:to>
                                        <p:strVal val="visible"/>
                                      </p:to>
                                    </p:set>
                                    <p:animEffect transition="in" filter="slide(fromBottom)">
                                      <p:cBhvr>
                                        <p:cTn id="42" dur="500"/>
                                        <p:tgtEl>
                                          <p:spTgt spid="440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4035">
                                            <p:txEl>
                                              <p:pRg st="8" end="8"/>
                                            </p:txEl>
                                          </p:spTgt>
                                        </p:tgtEl>
                                        <p:attrNameLst>
                                          <p:attrName>style.visibility</p:attrName>
                                        </p:attrNameLst>
                                      </p:cBhvr>
                                      <p:to>
                                        <p:strVal val="visible"/>
                                      </p:to>
                                    </p:set>
                                    <p:animEffect transition="in" filter="slide(fromBottom)">
                                      <p:cBhvr>
                                        <p:cTn id="47" dur="500"/>
                                        <p:tgtEl>
                                          <p:spTgt spid="440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44035">
                                            <p:txEl>
                                              <p:pRg st="9" end="9"/>
                                            </p:txEl>
                                          </p:spTgt>
                                        </p:tgtEl>
                                        <p:attrNameLst>
                                          <p:attrName>style.visibility</p:attrName>
                                        </p:attrNameLst>
                                      </p:cBhvr>
                                      <p:to>
                                        <p:strVal val="visible"/>
                                      </p:to>
                                    </p:set>
                                    <p:animEffect transition="in" filter="slide(fromBottom)">
                                      <p:cBhvr>
                                        <p:cTn id="52" dur="500"/>
                                        <p:tgtEl>
                                          <p:spTgt spid="440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4035">
                                            <p:txEl>
                                              <p:pRg st="10" end="10"/>
                                            </p:txEl>
                                          </p:spTgt>
                                        </p:tgtEl>
                                        <p:attrNameLst>
                                          <p:attrName>style.visibility</p:attrName>
                                        </p:attrNameLst>
                                      </p:cBhvr>
                                      <p:to>
                                        <p:strVal val="visible"/>
                                      </p:to>
                                    </p:set>
                                    <p:animEffect transition="in" filter="slide(fromBottom)">
                                      <p:cBhvr>
                                        <p:cTn id="57" dur="500"/>
                                        <p:tgtEl>
                                          <p:spTgt spid="440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P spid="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600201" y="1032164"/>
            <a:ext cx="8229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lnSpc>
                <a:spcPct val="150000"/>
              </a:lnSpc>
              <a:spcBef>
                <a:spcPct val="20000"/>
              </a:spcBef>
            </a:pPr>
            <a:r>
              <a:rPr lang="zh-CN" altLang="en-US" sz="2800" dirty="0">
                <a:solidFill>
                  <a:schemeClr val="tx2"/>
                </a:solidFill>
                <a:ea typeface="Times New Roman" charset="0"/>
                <a:cs typeface="Times New Roman" charset="0"/>
              </a:rPr>
              <a:t>快速排序的递归算法实现</a:t>
            </a:r>
          </a:p>
          <a:p>
            <a:pPr eaLnBrk="1" hangingPunct="1">
              <a:lnSpc>
                <a:spcPct val="150000"/>
              </a:lnSpc>
              <a:spcBef>
                <a:spcPct val="20000"/>
              </a:spcBef>
            </a:pPr>
            <a:r>
              <a:rPr lang="en-US" altLang="zh-CN" sz="2800" dirty="0">
                <a:solidFill>
                  <a:schemeClr val="bg2"/>
                </a:solidFill>
                <a:ea typeface="Times New Roman" charset="0"/>
                <a:cs typeface="Times New Roman" charset="0"/>
              </a:rPr>
              <a:t>void  Quicksort(</a:t>
            </a:r>
            <a:r>
              <a:rPr lang="en-US" altLang="zh-CN" sz="2800" dirty="0" err="1">
                <a:solidFill>
                  <a:schemeClr val="bg2"/>
                </a:solidFill>
                <a:ea typeface="Times New Roman" charset="0"/>
                <a:cs typeface="Times New Roman" charset="0"/>
              </a:rPr>
              <a:t>Sqlist</a:t>
            </a:r>
            <a:r>
              <a:rPr lang="en-US" altLang="zh-CN" sz="2800" dirty="0">
                <a:solidFill>
                  <a:schemeClr val="bg2"/>
                </a:solidFill>
                <a:ea typeface="Times New Roman" charset="0"/>
                <a:cs typeface="Times New Roman" charset="0"/>
              </a:rPr>
              <a:t> &amp;</a:t>
            </a:r>
            <a:r>
              <a:rPr lang="en-US" altLang="zh-CN" sz="2800" dirty="0" err="1">
                <a:solidFill>
                  <a:schemeClr val="bg2"/>
                </a:solidFill>
                <a:ea typeface="Times New Roman" charset="0"/>
                <a:cs typeface="Times New Roman" charset="0"/>
              </a:rPr>
              <a:t>L,int</a:t>
            </a:r>
            <a:r>
              <a:rPr lang="en-US" altLang="zh-CN" sz="2800" dirty="0">
                <a:solidFill>
                  <a:schemeClr val="bg2"/>
                </a:solidFill>
                <a:ea typeface="Times New Roman" charset="0"/>
                <a:cs typeface="Times New Roman" charset="0"/>
              </a:rPr>
              <a:t> </a:t>
            </a:r>
            <a:r>
              <a:rPr lang="en-US" altLang="zh-CN" sz="2800" dirty="0" err="1">
                <a:solidFill>
                  <a:schemeClr val="bg2"/>
                </a:solidFill>
                <a:ea typeface="Times New Roman" charset="0"/>
                <a:cs typeface="Times New Roman" charset="0"/>
              </a:rPr>
              <a:t>low,int</a:t>
            </a:r>
            <a:r>
              <a:rPr lang="en-US" altLang="zh-CN" sz="2800" dirty="0">
                <a:solidFill>
                  <a:schemeClr val="bg2"/>
                </a:solidFill>
                <a:ea typeface="Times New Roman" charset="0"/>
                <a:cs typeface="Times New Roman" charset="0"/>
              </a:rPr>
              <a:t> high){</a:t>
            </a:r>
          </a:p>
          <a:p>
            <a:pPr eaLnBrk="1" hangingPunct="1">
              <a:lnSpc>
                <a:spcPct val="150000"/>
              </a:lnSpc>
              <a:spcBef>
                <a:spcPct val="20000"/>
              </a:spcBef>
            </a:pPr>
            <a:r>
              <a:rPr lang="en-US" altLang="zh-CN" sz="2800" dirty="0">
                <a:solidFill>
                  <a:schemeClr val="bg2"/>
                </a:solidFill>
                <a:ea typeface="Times New Roman" charset="0"/>
                <a:cs typeface="Times New Roman" charset="0"/>
              </a:rPr>
              <a:t>	 if  (low&lt;high){</a:t>
            </a:r>
          </a:p>
          <a:p>
            <a:pPr eaLnBrk="1" hangingPunct="1">
              <a:lnSpc>
                <a:spcPct val="150000"/>
              </a:lnSpc>
              <a:spcBef>
                <a:spcPct val="20000"/>
              </a:spcBef>
            </a:pPr>
            <a:r>
              <a:rPr lang="en-US" altLang="zh-CN" sz="2800" dirty="0">
                <a:solidFill>
                  <a:schemeClr val="bg2"/>
                </a:solidFill>
                <a:ea typeface="Times New Roman" charset="0"/>
                <a:cs typeface="Times New Roman" charset="0"/>
              </a:rPr>
              <a:t>		 </a:t>
            </a:r>
            <a:r>
              <a:rPr lang="en-US" altLang="zh-CN" sz="2800" dirty="0" err="1">
                <a:solidFill>
                  <a:schemeClr val="bg2"/>
                </a:solidFill>
                <a:ea typeface="Times New Roman" charset="0"/>
                <a:cs typeface="Times New Roman" charset="0"/>
              </a:rPr>
              <a:t>loc</a:t>
            </a:r>
            <a:r>
              <a:rPr lang="en-US" altLang="zh-CN" sz="2800" dirty="0">
                <a:solidFill>
                  <a:schemeClr val="bg2"/>
                </a:solidFill>
                <a:ea typeface="Times New Roman" charset="0"/>
                <a:cs typeface="Times New Roman" charset="0"/>
              </a:rPr>
              <a:t>=</a:t>
            </a:r>
            <a:r>
              <a:rPr lang="en-US" altLang="zh-CN" sz="2800" dirty="0">
                <a:solidFill>
                  <a:srgbClr val="FF0000"/>
                </a:solidFill>
                <a:ea typeface="Times New Roman" charset="0"/>
                <a:cs typeface="Times New Roman" charset="0"/>
              </a:rPr>
              <a:t>Partition</a:t>
            </a:r>
            <a:r>
              <a:rPr lang="en-US" altLang="zh-CN" sz="2800" dirty="0">
                <a:solidFill>
                  <a:schemeClr val="bg2"/>
                </a:solidFill>
                <a:ea typeface="Times New Roman" charset="0"/>
                <a:cs typeface="Times New Roman" charset="0"/>
              </a:rPr>
              <a:t>(</a:t>
            </a:r>
            <a:r>
              <a:rPr lang="en-US" altLang="zh-CN" sz="2800" dirty="0" err="1">
                <a:solidFill>
                  <a:schemeClr val="bg2"/>
                </a:solidFill>
                <a:ea typeface="Times New Roman" charset="0"/>
                <a:cs typeface="Times New Roman" charset="0"/>
              </a:rPr>
              <a:t>L,low,high</a:t>
            </a:r>
            <a:r>
              <a:rPr lang="en-US" altLang="zh-CN" sz="2800" dirty="0">
                <a:solidFill>
                  <a:schemeClr val="bg2"/>
                </a:solidFill>
                <a:ea typeface="Times New Roman" charset="0"/>
                <a:cs typeface="Times New Roman" charset="0"/>
              </a:rPr>
              <a:t>);</a:t>
            </a:r>
          </a:p>
          <a:p>
            <a:pPr eaLnBrk="1" hangingPunct="1">
              <a:lnSpc>
                <a:spcPct val="150000"/>
              </a:lnSpc>
              <a:spcBef>
                <a:spcPct val="20000"/>
              </a:spcBef>
            </a:pPr>
            <a:r>
              <a:rPr lang="en-US" altLang="zh-CN" sz="2800" dirty="0">
                <a:solidFill>
                  <a:schemeClr val="bg2"/>
                </a:solidFill>
                <a:ea typeface="Times New Roman" charset="0"/>
                <a:cs typeface="Times New Roman" charset="0"/>
              </a:rPr>
              <a:t>       	Quicksort(L,low,loc-1);</a:t>
            </a:r>
          </a:p>
          <a:p>
            <a:pPr eaLnBrk="1" hangingPunct="1">
              <a:lnSpc>
                <a:spcPct val="150000"/>
              </a:lnSpc>
              <a:spcBef>
                <a:spcPct val="20000"/>
              </a:spcBef>
            </a:pPr>
            <a:r>
              <a:rPr lang="en-US" altLang="zh-CN" sz="2800" dirty="0">
                <a:solidFill>
                  <a:schemeClr val="bg2"/>
                </a:solidFill>
                <a:ea typeface="Times New Roman" charset="0"/>
                <a:cs typeface="Times New Roman" charset="0"/>
              </a:rPr>
              <a:t>       	Quicksort(L,loc+1,high);</a:t>
            </a:r>
          </a:p>
          <a:p>
            <a:pPr eaLnBrk="1" hangingPunct="1">
              <a:lnSpc>
                <a:spcPct val="150000"/>
              </a:lnSpc>
              <a:spcBef>
                <a:spcPct val="20000"/>
              </a:spcBef>
            </a:pPr>
            <a:r>
              <a:rPr lang="en-US" altLang="zh-CN" sz="2800" dirty="0">
                <a:solidFill>
                  <a:schemeClr val="bg2"/>
                </a:solidFill>
                <a:ea typeface="Times New Roman" charset="0"/>
                <a:cs typeface="Times New Roman" charset="0"/>
              </a:rPr>
              <a:t>     }</a:t>
            </a:r>
          </a:p>
          <a:p>
            <a:pPr eaLnBrk="1" hangingPunct="1">
              <a:lnSpc>
                <a:spcPct val="150000"/>
              </a:lnSpc>
              <a:spcBef>
                <a:spcPct val="20000"/>
              </a:spcBef>
            </a:pPr>
            <a:r>
              <a:rPr lang="en-US" altLang="zh-CN" sz="2800" dirty="0">
                <a:solidFill>
                  <a:schemeClr val="bg2"/>
                </a:solidFill>
                <a:ea typeface="Times New Roman" charset="0"/>
                <a:cs typeface="Times New Roman" charset="0"/>
              </a:rPr>
              <a:t>}</a:t>
            </a:r>
          </a:p>
        </p:txBody>
      </p:sp>
      <p:sp>
        <p:nvSpPr>
          <p:cNvPr id="5"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spTree>
    <p:extLst>
      <p:ext uri="{BB962C8B-B14F-4D97-AF65-F5344CB8AC3E}">
        <p14:creationId xmlns:p14="http://schemas.microsoft.com/office/powerpoint/2010/main" val="140521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lide(fromBottom)">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slide(fromBottom)">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slide(fromBottom)">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slide(fromBottom)">
                                      <p:cBhvr>
                                        <p:cTn id="22" dur="500"/>
                                        <p:tgtEl>
                                          <p:spTgt spid="45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slide(fromBottom)">
                                      <p:cBhvr>
                                        <p:cTn id="27" dur="500"/>
                                        <p:tgtEl>
                                          <p:spTgt spid="45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slide(fromBottom)">
                                      <p:cBhvr>
                                        <p:cTn id="32" dur="500"/>
                                        <p:tgtEl>
                                          <p:spTgt spid="450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slide(fromBottom)">
                                      <p:cBhvr>
                                        <p:cTn id="37" dur="500"/>
                                        <p:tgtEl>
                                          <p:spTgt spid="450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5059">
                                            <p:txEl>
                                              <p:pRg st="7" end="7"/>
                                            </p:txEl>
                                          </p:spTgt>
                                        </p:tgtEl>
                                        <p:attrNameLst>
                                          <p:attrName>style.visibility</p:attrName>
                                        </p:attrNameLst>
                                      </p:cBhvr>
                                      <p:to>
                                        <p:strVal val="visible"/>
                                      </p:to>
                                    </p:set>
                                    <p:animEffect transition="in" filter="slide(fromBottom)">
                                      <p:cBhvr>
                                        <p:cTn id="42"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676424" y="3102270"/>
            <a:ext cx="4968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50000"/>
              </a:lnSpc>
            </a:pPr>
            <a:r>
              <a:rPr lang="en-US" altLang="zh-CN" sz="3600" dirty="0" smtClean="0">
                <a:solidFill>
                  <a:schemeClr val="bg2"/>
                </a:solidFill>
                <a:latin typeface="Times New Roman" charset="0"/>
                <a:ea typeface="Times New Roman" charset="0"/>
                <a:cs typeface="Times New Roman" charset="0"/>
              </a:rPr>
              <a:t>Quicksort</a:t>
            </a:r>
            <a:r>
              <a:rPr lang="en-US" altLang="zh-CN" sz="3600" dirty="0" smtClean="0">
                <a:latin typeface="Times New Roman" charset="0"/>
                <a:ea typeface="Times New Roman" charset="0"/>
                <a:cs typeface="Times New Roman" charset="0"/>
              </a:rPr>
              <a:t>(L, </a:t>
            </a:r>
            <a:r>
              <a:rPr lang="en-US" altLang="zh-CN" sz="3600" dirty="0">
                <a:latin typeface="Times New Roman" charset="0"/>
                <a:ea typeface="Times New Roman" charset="0"/>
                <a:cs typeface="Times New Roman" charset="0"/>
              </a:rPr>
              <a:t>1, </a:t>
            </a:r>
            <a:r>
              <a:rPr lang="en-US" altLang="zh-CN" sz="3600" dirty="0" err="1">
                <a:latin typeface="Times New Roman" charset="0"/>
                <a:ea typeface="Times New Roman" charset="0"/>
                <a:cs typeface="Times New Roman" charset="0"/>
              </a:rPr>
              <a:t>L.length</a:t>
            </a:r>
            <a:r>
              <a:rPr lang="en-US" altLang="zh-CN" sz="3600" dirty="0">
                <a:latin typeface="Times New Roman" charset="0"/>
                <a:ea typeface="Times New Roman" charset="0"/>
                <a:cs typeface="Times New Roman" charset="0"/>
              </a:rPr>
              <a:t>);</a:t>
            </a:r>
          </a:p>
        </p:txBody>
      </p:sp>
      <p:sp>
        <p:nvSpPr>
          <p:cNvPr id="34820" name="Text Box 4"/>
          <p:cNvSpPr txBox="1">
            <a:spLocks noChangeArrowheads="1"/>
          </p:cNvSpPr>
          <p:nvPr/>
        </p:nvSpPr>
        <p:spPr bwMode="auto">
          <a:xfrm>
            <a:off x="1310697" y="1620270"/>
            <a:ext cx="8321675"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5000"/>
              </a:lnSpc>
            </a:pPr>
            <a:r>
              <a:rPr lang="en-US" altLang="zh-CN" sz="3600" dirty="0">
                <a:ea typeface="楷体_GB2312" charset="0"/>
              </a:rPr>
              <a:t>   </a:t>
            </a:r>
            <a:r>
              <a:rPr lang="zh-CN" altLang="en-US" sz="3200" dirty="0">
                <a:latin typeface="SimSun" charset="-122"/>
                <a:ea typeface="SimSun" charset="-122"/>
                <a:cs typeface="SimSun" charset="-122"/>
              </a:rPr>
              <a:t>第一次调用函数 </a:t>
            </a:r>
            <a:r>
              <a:rPr lang="en-US" altLang="zh-CN" sz="3200" dirty="0" smtClean="0">
                <a:solidFill>
                  <a:schemeClr val="bg2"/>
                </a:solidFill>
                <a:latin typeface="Times New Roman" charset="0"/>
                <a:ea typeface="Times New Roman" charset="0"/>
                <a:cs typeface="Times New Roman" charset="0"/>
              </a:rPr>
              <a:t>Quicksort</a:t>
            </a:r>
            <a:r>
              <a:rPr lang="en-US" altLang="zh-CN" sz="3200" dirty="0" smtClean="0">
                <a:latin typeface="SimSun" charset="-122"/>
                <a:ea typeface="SimSun" charset="-122"/>
                <a:cs typeface="SimSun" charset="-122"/>
              </a:rPr>
              <a:t> </a:t>
            </a:r>
            <a:r>
              <a:rPr lang="zh-CN" altLang="en-US" sz="3200" dirty="0">
                <a:latin typeface="SimSun" charset="-122"/>
                <a:ea typeface="SimSun" charset="-122"/>
                <a:cs typeface="SimSun" charset="-122"/>
              </a:rPr>
              <a:t>时，待排序记录序列的上、下界分别为 </a:t>
            </a:r>
            <a:r>
              <a:rPr lang="en-US" altLang="zh-CN" sz="3200" dirty="0">
                <a:latin typeface="SimSun" charset="-122"/>
                <a:ea typeface="SimSun" charset="-122"/>
                <a:cs typeface="SimSun" charset="-122"/>
              </a:rPr>
              <a:t>1 </a:t>
            </a:r>
            <a:r>
              <a:rPr lang="zh-CN" altLang="en-US" sz="3200" dirty="0">
                <a:latin typeface="SimSun" charset="-122"/>
                <a:ea typeface="SimSun" charset="-122"/>
                <a:cs typeface="SimSun" charset="-122"/>
              </a:rPr>
              <a:t>和 </a:t>
            </a:r>
            <a:r>
              <a:rPr lang="en-US" altLang="zh-CN" sz="3200" dirty="0" err="1">
                <a:latin typeface="SimSun" charset="-122"/>
                <a:ea typeface="SimSun" charset="-122"/>
                <a:cs typeface="SimSun" charset="-122"/>
              </a:rPr>
              <a:t>L.length</a:t>
            </a:r>
            <a:r>
              <a:rPr lang="zh-CN" altLang="en-US" sz="3200" dirty="0">
                <a:latin typeface="SimSun" charset="-122"/>
                <a:ea typeface="SimSun" charset="-122"/>
                <a:cs typeface="SimSun" charset="-122"/>
              </a:rPr>
              <a:t>。</a:t>
            </a:r>
          </a:p>
        </p:txBody>
      </p:sp>
      <p:sp>
        <p:nvSpPr>
          <p:cNvPr id="5"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快速排序</a:t>
            </a:r>
          </a:p>
        </p:txBody>
      </p:sp>
    </p:spTree>
    <p:extLst>
      <p:ext uri="{BB962C8B-B14F-4D97-AF65-F5344CB8AC3E}">
        <p14:creationId xmlns:p14="http://schemas.microsoft.com/office/powerpoint/2010/main" val="407570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strips(downRight)">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34818"/>
                                        </p:tgtEl>
                                        <p:attrNameLst>
                                          <p:attrName>style.visibility</p:attrName>
                                        </p:attrNameLst>
                                      </p:cBhvr>
                                      <p:to>
                                        <p:strVal val="visible"/>
                                      </p:to>
                                    </p:set>
                                    <p:animEffect transition="in" filter="strips(downRight)">
                                      <p:cBhvr>
                                        <p:cTn id="12" dur="3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4114800"/>
          </a:xfrm>
        </p:spPr>
        <p:txBody>
          <a:bodyPr/>
          <a:lstStyle/>
          <a:p>
            <a:r>
              <a:rPr lang="zh-CN" altLang="en-US" sz="3600" b="0" dirty="0">
                <a:latin typeface="SimSun" charset="-122"/>
                <a:ea typeface="SimSun" charset="-122"/>
                <a:cs typeface="SimSun" charset="-122"/>
              </a:rPr>
              <a:t>时间复杂性分析：</a:t>
            </a:r>
          </a:p>
          <a:p>
            <a:pPr lvl="1"/>
            <a:r>
              <a:rPr lang="zh-CN" altLang="en-US" sz="3200" b="0" dirty="0">
                <a:latin typeface="SimSun" charset="-122"/>
                <a:ea typeface="SimSun" charset="-122"/>
                <a:cs typeface="SimSun" charset="-122"/>
              </a:rPr>
              <a:t>总的时间复杂度为</a:t>
            </a:r>
            <a:r>
              <a:rPr lang="en-US" altLang="zh-CN" sz="3200" dirty="0">
                <a:solidFill>
                  <a:srgbClr val="990000"/>
                </a:solidFill>
                <a:latin typeface="Times New Roman" charset="0"/>
                <a:ea typeface="Times New Roman" charset="0"/>
                <a:cs typeface="Times New Roman" charset="0"/>
              </a:rPr>
              <a:t>O(</a:t>
            </a:r>
            <a:r>
              <a:rPr lang="en-US" altLang="zh-CN" sz="3200" dirty="0" err="1">
                <a:solidFill>
                  <a:srgbClr val="990000"/>
                </a:solidFill>
                <a:latin typeface="Times New Roman" charset="0"/>
                <a:ea typeface="Times New Roman" charset="0"/>
                <a:cs typeface="Times New Roman" charset="0"/>
              </a:rPr>
              <a:t>nlogn</a:t>
            </a:r>
            <a:r>
              <a:rPr lang="en-US" altLang="zh-CN" sz="3200" dirty="0">
                <a:solidFill>
                  <a:srgbClr val="990000"/>
                </a:solidFill>
                <a:latin typeface="Times New Roman" charset="0"/>
                <a:ea typeface="Times New Roman" charset="0"/>
                <a:cs typeface="Times New Roman" charset="0"/>
              </a:rPr>
              <a:t>)</a:t>
            </a:r>
            <a:r>
              <a:rPr lang="zh-CN" altLang="en-US" sz="3200" b="0" dirty="0">
                <a:latin typeface="SimSun" charset="-122"/>
                <a:ea typeface="SimSun" charset="-122"/>
                <a:cs typeface="SimSun" charset="-122"/>
              </a:rPr>
              <a:t>。</a:t>
            </a:r>
            <a:endParaRPr lang="en-US" altLang="zh-CN" sz="3200" b="0" dirty="0">
              <a:latin typeface="SimSun" charset="-122"/>
              <a:ea typeface="SimSun" charset="-122"/>
              <a:cs typeface="SimSun" charset="-122"/>
            </a:endParaRPr>
          </a:p>
          <a:p>
            <a:pPr lvl="1"/>
            <a:r>
              <a:rPr lang="zh-CN" altLang="en-US" sz="3200" b="0" dirty="0">
                <a:latin typeface="SimSun" charset="-122"/>
                <a:ea typeface="SimSun" charset="-122"/>
                <a:cs typeface="SimSun" charset="-122"/>
              </a:rPr>
              <a:t>若待排记录的初始状态为按关键字</a:t>
            </a:r>
            <a:r>
              <a:rPr lang="zh-CN" altLang="en-US" sz="3200" b="0" dirty="0">
                <a:solidFill>
                  <a:srgbClr val="FF0000"/>
                </a:solidFill>
                <a:latin typeface="SimSun" charset="-122"/>
                <a:ea typeface="SimSun" charset="-122"/>
                <a:cs typeface="SimSun" charset="-122"/>
              </a:rPr>
              <a:t>有序</a:t>
            </a:r>
            <a:r>
              <a:rPr lang="zh-CN" altLang="en-US" sz="3200" b="0" dirty="0">
                <a:latin typeface="SimSun" charset="-122"/>
                <a:ea typeface="SimSun" charset="-122"/>
                <a:cs typeface="SimSun" charset="-122"/>
              </a:rPr>
              <a:t>时，快速排序将蜕化为起泡排序，</a:t>
            </a:r>
            <a:r>
              <a:rPr lang="zh-CN" altLang="en-US" sz="3200" b="0" dirty="0">
                <a:solidFill>
                  <a:srgbClr val="FF0000"/>
                </a:solidFill>
                <a:latin typeface="SimSun" charset="-122"/>
                <a:ea typeface="SimSun" charset="-122"/>
                <a:cs typeface="SimSun" charset="-122"/>
              </a:rPr>
              <a:t>其时间复杂度为</a:t>
            </a:r>
            <a:r>
              <a:rPr lang="en-US" altLang="zh-CN" sz="3200" b="0" dirty="0">
                <a:solidFill>
                  <a:srgbClr val="FF0000"/>
                </a:solidFill>
                <a:latin typeface="SimSun" charset="-122"/>
                <a:ea typeface="SimSun" charset="-122"/>
                <a:cs typeface="SimSun" charset="-122"/>
              </a:rPr>
              <a:t>O(n</a:t>
            </a:r>
            <a:r>
              <a:rPr lang="en-US" altLang="zh-CN" sz="3200" b="0" baseline="30000" dirty="0">
                <a:solidFill>
                  <a:srgbClr val="FF0000"/>
                </a:solidFill>
                <a:latin typeface="SimSun" charset="-122"/>
                <a:ea typeface="SimSun" charset="-122"/>
                <a:cs typeface="SimSun" charset="-122"/>
              </a:rPr>
              <a:t>2</a:t>
            </a:r>
            <a:r>
              <a:rPr lang="en-US" altLang="zh-CN" sz="3200" b="0" dirty="0">
                <a:solidFill>
                  <a:srgbClr val="FF0000"/>
                </a:solidFill>
                <a:latin typeface="SimSun" charset="-122"/>
                <a:ea typeface="SimSun" charset="-122"/>
                <a:cs typeface="SimSun" charset="-122"/>
              </a:rPr>
              <a:t>)</a:t>
            </a:r>
            <a:r>
              <a:rPr lang="zh-CN" altLang="en-US" sz="3200" b="0" dirty="0">
                <a:solidFill>
                  <a:srgbClr val="FF0000"/>
                </a:solidFill>
                <a:latin typeface="SimSun" charset="-122"/>
                <a:ea typeface="SimSun" charset="-122"/>
                <a:cs typeface="SimSun" charset="-122"/>
              </a:rPr>
              <a:t>。</a:t>
            </a:r>
            <a:endParaRPr lang="zh-CN" altLang="en-US" sz="3200" b="0" dirty="0">
              <a:latin typeface="SimSun" charset="-122"/>
              <a:ea typeface="SimSun" charset="-122"/>
              <a:cs typeface="SimSun" charset="-122"/>
            </a:endParaRPr>
          </a:p>
          <a:p>
            <a:r>
              <a:rPr lang="zh-CN" altLang="en-US" sz="3600" b="0" dirty="0">
                <a:latin typeface="SimSun" charset="-122"/>
                <a:ea typeface="SimSun" charset="-122"/>
                <a:cs typeface="SimSun" charset="-122"/>
              </a:rPr>
              <a:t>算法的稳定性：</a:t>
            </a:r>
          </a:p>
          <a:p>
            <a:pPr lvl="1"/>
            <a:r>
              <a:rPr lang="zh-CN" altLang="en-US" sz="3200" b="0" dirty="0">
                <a:latin typeface="SimSun" charset="-122"/>
                <a:ea typeface="SimSun" charset="-122"/>
                <a:cs typeface="SimSun" charset="-122"/>
              </a:rPr>
              <a:t>是一个</a:t>
            </a:r>
            <a:r>
              <a:rPr lang="zh-CN" altLang="en-US" sz="3200" b="0" dirty="0">
                <a:solidFill>
                  <a:srgbClr val="FF0000"/>
                </a:solidFill>
                <a:latin typeface="SimSun" charset="-122"/>
                <a:ea typeface="SimSun" charset="-122"/>
                <a:cs typeface="SimSun" charset="-122"/>
              </a:rPr>
              <a:t>不稳定</a:t>
            </a:r>
            <a:r>
              <a:rPr lang="zh-CN" altLang="en-US" sz="3200" b="0" dirty="0">
                <a:latin typeface="SimSun" charset="-122"/>
                <a:ea typeface="SimSun" charset="-122"/>
                <a:cs typeface="SimSun" charset="-122"/>
              </a:rPr>
              <a:t>的算法。</a:t>
            </a:r>
          </a:p>
          <a:p>
            <a:endParaRPr lang="zh-CN" altLang="en-US" sz="3600" dirty="0">
              <a:latin typeface="楷体_GB2312" charset="0"/>
              <a:ea typeface="楷体_GB2312" charset="0"/>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快速排序</a:t>
            </a:r>
          </a:p>
        </p:txBody>
      </p:sp>
    </p:spTree>
    <p:extLst>
      <p:ext uri="{BB962C8B-B14F-4D97-AF65-F5344CB8AC3E}">
        <p14:creationId xmlns:p14="http://schemas.microsoft.com/office/powerpoint/2010/main" val="8484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90072" y="1357747"/>
            <a:ext cx="10317018" cy="4350326"/>
          </a:xfrm>
          <a:noFill/>
        </p:spPr>
        <p:txBody>
          <a:bodyPr/>
          <a:lstStyle/>
          <a:p>
            <a:pPr algn="l" eaLnBrk="1" hangingPunct="1">
              <a:lnSpc>
                <a:spcPct val="150000"/>
              </a:lnSpc>
            </a:pPr>
            <a:r>
              <a:rPr lang="zh-CN" altLang="en-US" sz="2800" dirty="0">
                <a:solidFill>
                  <a:schemeClr val="tx1"/>
                </a:solidFill>
                <a:latin typeface="SimSun" charset="-122"/>
                <a:ea typeface="SimSun" charset="-122"/>
                <a:cs typeface="SimSun" charset="-122"/>
              </a:rPr>
              <a:t>使用快速排序法对关键字组</a:t>
            </a:r>
            <a:r>
              <a:rPr lang="en-US" altLang="zh-CN" sz="2800" dirty="0">
                <a:solidFill>
                  <a:schemeClr val="tx1"/>
                </a:solidFill>
                <a:latin typeface="SimSun" charset="-122"/>
                <a:ea typeface="SimSun" charset="-122"/>
                <a:cs typeface="SimSun" charset="-122"/>
              </a:rPr>
              <a:t>(45</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13</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12</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97</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2</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56</a:t>
            </a: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27)</a:t>
            </a:r>
            <a:r>
              <a:rPr lang="zh-CN" altLang="en-US" sz="2800" dirty="0">
                <a:solidFill>
                  <a:schemeClr val="tx1"/>
                </a:solidFill>
                <a:latin typeface="SimSun" charset="-122"/>
                <a:ea typeface="SimSun" charset="-122"/>
                <a:cs typeface="SimSun" charset="-122"/>
              </a:rPr>
              <a:t>进行排序，请回答：</a:t>
            </a: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zh-CN" altLang="en-US" sz="2800" dirty="0">
                <a:solidFill>
                  <a:schemeClr val="tx1"/>
                </a:solidFill>
                <a:latin typeface="SimSun" charset="-122"/>
                <a:ea typeface="SimSun" charset="-122"/>
                <a:cs typeface="SimSun" charset="-122"/>
              </a:rPr>
              <a:t>（</a:t>
            </a:r>
            <a:r>
              <a:rPr lang="en-US" altLang="zh-CN" sz="2800" dirty="0">
                <a:solidFill>
                  <a:schemeClr val="tx1"/>
                </a:solidFill>
                <a:latin typeface="SimSun" charset="-122"/>
                <a:ea typeface="SimSun" charset="-122"/>
                <a:cs typeface="SimSun" charset="-122"/>
              </a:rPr>
              <a:t>1</a:t>
            </a:r>
            <a:r>
              <a:rPr lang="zh-CN" altLang="en-US" sz="2800" dirty="0">
                <a:solidFill>
                  <a:schemeClr val="tx1"/>
                </a:solidFill>
                <a:latin typeface="SimSun" charset="-122"/>
                <a:ea typeface="SimSun" charset="-122"/>
                <a:cs typeface="SimSun" charset="-122"/>
              </a:rPr>
              <a:t>）经过一趟快速排序之后的序列是怎样的？</a:t>
            </a: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r>
              <a:rPr lang="en-US" altLang="zh-CN" sz="2800" dirty="0">
                <a:solidFill>
                  <a:schemeClr val="tx1"/>
                </a:solidFill>
                <a:latin typeface="SimSun" charset="-122"/>
                <a:ea typeface="SimSun" charset="-122"/>
                <a:cs typeface="SimSun" charset="-122"/>
              </a:rPr>
              <a:t/>
            </a:r>
            <a:br>
              <a:rPr lang="en-US" altLang="zh-CN" sz="2800" dirty="0">
                <a:solidFill>
                  <a:schemeClr val="tx1"/>
                </a:solidFill>
                <a:latin typeface="SimSun" charset="-122"/>
                <a:ea typeface="SimSun" charset="-122"/>
                <a:cs typeface="SimSun" charset="-122"/>
              </a:rPr>
            </a:br>
            <a:endParaRPr lang="en-US" altLang="zh-CN" sz="2800" dirty="0">
              <a:solidFill>
                <a:schemeClr val="tx1"/>
              </a:solidFill>
              <a:latin typeface="SimSun" charset="-122"/>
              <a:ea typeface="SimSun" charset="-122"/>
              <a:cs typeface="SimSun" charset="-122"/>
            </a:endParaRPr>
          </a:p>
        </p:txBody>
      </p:sp>
      <p:sp>
        <p:nvSpPr>
          <p:cNvPr id="29"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快速排序</a:t>
            </a:r>
            <a:r>
              <a:rPr lang="en-US" altLang="zh-CN" kern="0" dirty="0"/>
              <a:t>—</a:t>
            </a:r>
            <a:r>
              <a:rPr lang="zh-CN" altLang="en-US" kern="0" dirty="0"/>
              <a:t>练习</a:t>
            </a:r>
          </a:p>
        </p:txBody>
      </p:sp>
      <p:sp>
        <p:nvSpPr>
          <p:cNvPr id="4" name="矩形 3"/>
          <p:cNvSpPr/>
          <p:nvPr/>
        </p:nvSpPr>
        <p:spPr>
          <a:xfrm>
            <a:off x="2668775" y="4171613"/>
            <a:ext cx="5314275" cy="584775"/>
          </a:xfrm>
          <a:prstGeom prst="rect">
            <a:avLst/>
          </a:prstGeom>
        </p:spPr>
        <p:txBody>
          <a:bodyPr wrap="none">
            <a:spAutoFit/>
          </a:bodyPr>
          <a:lstStyle/>
          <a:p>
            <a:r>
              <a:rPr lang="en-US" altLang="zh-CN" sz="3200" dirty="0" smtClean="0">
                <a:solidFill>
                  <a:srgbClr val="FF0000"/>
                </a:solidFill>
                <a:latin typeface="SimSun" charset="-122"/>
                <a:ea typeface="SimSun" charset="-122"/>
                <a:cs typeface="SimSun" charset="-122"/>
              </a:rPr>
              <a:t>27</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13</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12</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2</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45</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56</a:t>
            </a:r>
            <a:r>
              <a:rPr lang="zh-CN" altLang="en-US" sz="3200" dirty="0" smtClean="0">
                <a:solidFill>
                  <a:srgbClr val="FF0000"/>
                </a:solidFill>
                <a:latin typeface="SimSun" charset="-122"/>
                <a:ea typeface="SimSun" charset="-122"/>
                <a:cs typeface="SimSun" charset="-122"/>
              </a:rPr>
              <a:t>、</a:t>
            </a:r>
            <a:r>
              <a:rPr lang="en-US" altLang="zh-CN" sz="3200" dirty="0" smtClean="0">
                <a:solidFill>
                  <a:srgbClr val="FF0000"/>
                </a:solidFill>
                <a:latin typeface="SimSun" charset="-122"/>
                <a:ea typeface="SimSun" charset="-122"/>
                <a:cs typeface="SimSun" charset="-122"/>
              </a:rPr>
              <a:t>97</a:t>
            </a:r>
            <a:endParaRPr lang="zh-CN" altLang="en-US" sz="3200" dirty="0">
              <a:solidFill>
                <a:srgbClr val="FF0000"/>
              </a:solidFill>
            </a:endParaRPr>
          </a:p>
        </p:txBody>
      </p:sp>
    </p:spTree>
    <p:extLst>
      <p:ext uri="{BB962C8B-B14F-4D97-AF65-F5344CB8AC3E}">
        <p14:creationId xmlns:p14="http://schemas.microsoft.com/office/powerpoint/2010/main" val="369363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374054" y="152400"/>
            <a:ext cx="3492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5400" b="1" dirty="0">
                <a:solidFill>
                  <a:srgbClr val="800080"/>
                </a:solidFill>
                <a:ea typeface="楷体_GB2312" charset="0"/>
              </a:rPr>
              <a:t> </a:t>
            </a:r>
            <a:r>
              <a:rPr kumimoji="1" lang="en-US" altLang="zh-CN" sz="3600" b="1" kern="0" dirty="0">
                <a:solidFill>
                  <a:schemeClr val="tx2"/>
                </a:solidFill>
                <a:latin typeface="+mj-lt"/>
                <a:ea typeface="+mj-ea"/>
                <a:cs typeface="+mj-cs"/>
              </a:rPr>
              <a:t>10.4</a:t>
            </a:r>
            <a:r>
              <a:rPr kumimoji="1" lang="zh-CN" altLang="en-US" sz="3600" b="1" kern="0" dirty="0">
                <a:solidFill>
                  <a:schemeClr val="tx2"/>
                </a:solidFill>
                <a:latin typeface="+mj-lt"/>
                <a:ea typeface="+mj-ea"/>
                <a:cs typeface="+mj-cs"/>
              </a:rPr>
              <a:t> 选择排序</a:t>
            </a:r>
          </a:p>
        </p:txBody>
      </p:sp>
      <p:sp>
        <p:nvSpPr>
          <p:cNvPr id="148483" name="Text Box 3"/>
          <p:cNvSpPr txBox="1">
            <a:spLocks noChangeArrowheads="1"/>
          </p:cNvSpPr>
          <p:nvPr/>
        </p:nvSpPr>
        <p:spPr bwMode="auto">
          <a:xfrm>
            <a:off x="1896052" y="1253837"/>
            <a:ext cx="7940675" cy="25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40000"/>
              </a:lnSpc>
            </a:pPr>
            <a:r>
              <a:rPr lang="zh-CN" altLang="en-US" sz="3600" dirty="0">
                <a:solidFill>
                  <a:srgbClr val="C00000"/>
                </a:solidFill>
                <a:latin typeface="SimSun" charset="-122"/>
                <a:ea typeface="SimSun" charset="-122"/>
                <a:cs typeface="SimSun" charset="-122"/>
              </a:rPr>
              <a:t>基本思想：</a:t>
            </a:r>
            <a:endParaRPr lang="en-US" altLang="zh-CN" sz="3600" dirty="0">
              <a:solidFill>
                <a:srgbClr val="C00000"/>
              </a:solidFill>
              <a:latin typeface="SimSun" charset="-122"/>
              <a:ea typeface="SimSun" charset="-122"/>
              <a:cs typeface="SimSun" charset="-122"/>
            </a:endParaRPr>
          </a:p>
          <a:p>
            <a:pPr algn="l">
              <a:lnSpc>
                <a:spcPct val="140000"/>
              </a:lnSpc>
            </a:pPr>
            <a:r>
              <a:rPr lang="en-US" altLang="zh-CN" sz="3600" dirty="0">
                <a:latin typeface="SimSun" charset="-122"/>
                <a:ea typeface="SimSun" charset="-122"/>
                <a:cs typeface="SimSun" charset="-122"/>
              </a:rPr>
              <a:t>	</a:t>
            </a:r>
            <a:r>
              <a:rPr lang="zh-CN" altLang="en-US" sz="3200" dirty="0">
                <a:latin typeface="SimSun" charset="-122"/>
                <a:ea typeface="SimSun" charset="-122"/>
                <a:cs typeface="SimSun" charset="-122"/>
              </a:rPr>
              <a:t>每一趟在</a:t>
            </a:r>
            <a:r>
              <a:rPr lang="en-US" altLang="zh-CN" sz="3200" dirty="0">
                <a:solidFill>
                  <a:srgbClr val="C00000"/>
                </a:solidFill>
                <a:latin typeface="SimSun" charset="-122"/>
                <a:ea typeface="SimSun" charset="-122"/>
                <a:cs typeface="SimSun" charset="-122"/>
              </a:rPr>
              <a:t>n-i+1</a:t>
            </a:r>
            <a:r>
              <a:rPr lang="zh-CN" altLang="en-US" sz="3200" dirty="0">
                <a:latin typeface="SimSun" charset="-122"/>
                <a:ea typeface="SimSun" charset="-122"/>
                <a:cs typeface="SimSun" charset="-122"/>
              </a:rPr>
              <a:t>个记录中选取</a:t>
            </a:r>
            <a:r>
              <a:rPr lang="zh-CN" altLang="en-US" sz="3200" dirty="0">
                <a:solidFill>
                  <a:srgbClr val="C00000"/>
                </a:solidFill>
                <a:latin typeface="SimSun" charset="-122"/>
                <a:ea typeface="SimSun" charset="-122"/>
                <a:cs typeface="SimSun" charset="-122"/>
              </a:rPr>
              <a:t>最小</a:t>
            </a:r>
            <a:r>
              <a:rPr lang="zh-CN" altLang="en-US" sz="3200" dirty="0">
                <a:latin typeface="SimSun" charset="-122"/>
                <a:ea typeface="SimSun" charset="-122"/>
                <a:cs typeface="SimSun" charset="-122"/>
              </a:rPr>
              <a:t>的记录作为有序序列中第</a:t>
            </a:r>
            <a:r>
              <a:rPr lang="en-US" altLang="zh-CN" sz="3200" dirty="0" err="1">
                <a:solidFill>
                  <a:srgbClr val="C00000"/>
                </a:solidFill>
                <a:latin typeface="SimSun" charset="-122"/>
                <a:ea typeface="SimSun" charset="-122"/>
                <a:cs typeface="SimSun" charset="-122"/>
              </a:rPr>
              <a:t>i</a:t>
            </a:r>
            <a:r>
              <a:rPr lang="zh-CN" altLang="en-US" sz="3200" dirty="0">
                <a:solidFill>
                  <a:srgbClr val="C00000"/>
                </a:solidFill>
                <a:latin typeface="SimSun" charset="-122"/>
                <a:ea typeface="SimSun" charset="-122"/>
                <a:cs typeface="SimSun" charset="-122"/>
              </a:rPr>
              <a:t>个</a:t>
            </a:r>
            <a:r>
              <a:rPr lang="zh-CN" altLang="en-US" sz="3200" dirty="0">
                <a:latin typeface="SimSun" charset="-122"/>
                <a:ea typeface="SimSun" charset="-122"/>
                <a:cs typeface="SimSun" charset="-122"/>
              </a:rPr>
              <a:t>记录</a:t>
            </a:r>
            <a:r>
              <a:rPr lang="zh-CN" altLang="en-US" sz="3600" dirty="0">
                <a:latin typeface="SimSun" charset="-122"/>
                <a:ea typeface="SimSun" charset="-122"/>
                <a:cs typeface="SimSun" charset="-122"/>
              </a:rPr>
              <a:t>。</a:t>
            </a:r>
          </a:p>
        </p:txBody>
      </p:sp>
      <p:sp>
        <p:nvSpPr>
          <p:cNvPr id="4" name="Text Box 3"/>
          <p:cNvSpPr txBox="1">
            <a:spLocks noChangeArrowheads="1"/>
          </p:cNvSpPr>
          <p:nvPr/>
        </p:nvSpPr>
        <p:spPr bwMode="auto">
          <a:xfrm>
            <a:off x="1896052" y="3789401"/>
            <a:ext cx="79406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40000"/>
              </a:lnSpc>
            </a:pPr>
            <a:r>
              <a:rPr lang="zh-CN" altLang="en-US" sz="3600" dirty="0">
                <a:solidFill>
                  <a:srgbClr val="C00000"/>
                </a:solidFill>
                <a:latin typeface="SimSun" charset="-122"/>
                <a:ea typeface="SimSun" charset="-122"/>
                <a:cs typeface="SimSun" charset="-122"/>
              </a:rPr>
              <a:t>分类：</a:t>
            </a:r>
            <a:endParaRPr lang="en-US" altLang="zh-CN" sz="3600" dirty="0">
              <a:solidFill>
                <a:srgbClr val="C00000"/>
              </a:solidFill>
              <a:latin typeface="SimSun" charset="-122"/>
              <a:ea typeface="SimSun" charset="-122"/>
              <a:cs typeface="SimSun" charset="-122"/>
            </a:endParaRPr>
          </a:p>
          <a:p>
            <a:pPr marL="571500" indent="-571500" algn="l">
              <a:lnSpc>
                <a:spcPct val="140000"/>
              </a:lnSpc>
              <a:buFont typeface="Wingdings" charset="2"/>
              <a:buChar char="Ø"/>
            </a:pPr>
            <a:r>
              <a:rPr lang="zh-CN" altLang="en-US" sz="3200" dirty="0">
                <a:latin typeface="SimSun" charset="-122"/>
                <a:ea typeface="SimSun" charset="-122"/>
                <a:cs typeface="SimSun" charset="-122"/>
              </a:rPr>
              <a:t>简单选择排序</a:t>
            </a:r>
            <a:endParaRPr lang="en-US" altLang="zh-CN" sz="3200" dirty="0">
              <a:latin typeface="SimSun" charset="-122"/>
              <a:ea typeface="SimSun" charset="-122"/>
              <a:cs typeface="SimSun" charset="-122"/>
            </a:endParaRPr>
          </a:p>
          <a:p>
            <a:pPr marL="571500" indent="-571500" algn="l">
              <a:lnSpc>
                <a:spcPct val="140000"/>
              </a:lnSpc>
              <a:buFont typeface="Wingdings" charset="2"/>
              <a:buChar char="Ø"/>
            </a:pPr>
            <a:r>
              <a:rPr lang="zh-CN" altLang="en-US" sz="3200" dirty="0">
                <a:latin typeface="SimSun" charset="-122"/>
                <a:ea typeface="SimSun" charset="-122"/>
                <a:cs typeface="SimSun" charset="-122"/>
              </a:rPr>
              <a:t>堆排序</a:t>
            </a:r>
            <a:endParaRPr lang="zh-CN" altLang="en-US" sz="3600" dirty="0">
              <a:latin typeface="SimSun" charset="-122"/>
              <a:ea typeface="SimSun" charset="-122"/>
              <a:cs typeface="SimSun" charset="-122"/>
            </a:endParaRPr>
          </a:p>
        </p:txBody>
      </p:sp>
    </p:spTree>
    <p:extLst>
      <p:ext uri="{BB962C8B-B14F-4D97-AF65-F5344CB8AC3E}">
        <p14:creationId xmlns:p14="http://schemas.microsoft.com/office/powerpoint/2010/main" val="103544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0-#ppt_w/2"/>
                                          </p:val>
                                        </p:tav>
                                        <p:tav tm="100000">
                                          <p:val>
                                            <p:strVal val="#ppt_x"/>
                                          </p:val>
                                        </p:tav>
                                      </p:tavLst>
                                    </p:anim>
                                    <p:anim calcmode="lin" valueType="num">
                                      <p:cBhvr additive="base">
                                        <p:cTn id="8" dur="500" fill="hold"/>
                                        <p:tgtEl>
                                          <p:spTgt spid="148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48483"/>
                                        </p:tgtEl>
                                        <p:attrNameLst>
                                          <p:attrName>style.visibility</p:attrName>
                                        </p:attrNameLst>
                                      </p:cBhvr>
                                      <p:to>
                                        <p:strVal val="visible"/>
                                      </p:to>
                                    </p:set>
                                    <p:animEffect transition="in" filter="strips(downRight)">
                                      <p:cBhvr>
                                        <p:cTn id="13" dur="500"/>
                                        <p:tgtEl>
                                          <p:spTgt spid="14848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utoUpdateAnimBg="0"/>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p:cNvSpPr txBox="1">
            <a:spLocks noChangeArrowheads="1"/>
          </p:cNvSpPr>
          <p:nvPr/>
        </p:nvSpPr>
        <p:spPr bwMode="auto">
          <a:xfrm>
            <a:off x="1778000" y="3810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10.1</a:t>
            </a:r>
            <a:r>
              <a:rPr lang="zh-CN" altLang="en-US" kern="0"/>
              <a:t> 概述</a:t>
            </a:r>
          </a:p>
        </p:txBody>
      </p:sp>
      <p:sp>
        <p:nvSpPr>
          <p:cNvPr id="6" name="矩形 5">
            <a:extLst>
              <a:ext uri="{FF2B5EF4-FFF2-40B4-BE49-F238E27FC236}">
                <a16:creationId xmlns="" xmlns:a16="http://schemas.microsoft.com/office/drawing/2014/main" id="{8D02238B-1A40-4C0C-BA00-169AEE016E39}"/>
              </a:ext>
            </a:extLst>
          </p:cNvPr>
          <p:cNvSpPr/>
          <p:nvPr/>
        </p:nvSpPr>
        <p:spPr>
          <a:xfrm>
            <a:off x="1153549" y="1441312"/>
            <a:ext cx="10484269" cy="1692771"/>
          </a:xfrm>
          <a:prstGeom prst="rect">
            <a:avLst/>
          </a:prstGeom>
        </p:spPr>
        <p:txBody>
          <a:bodyPr wrap="square">
            <a:spAutoFit/>
          </a:bodyPr>
          <a:lstStyle/>
          <a:p>
            <a:r>
              <a:rPr lang="zh-CN" altLang="en-US" sz="3600" b="1" dirty="0">
                <a:solidFill>
                  <a:schemeClr val="tx2"/>
                </a:solidFill>
                <a:latin typeface="SimSun" charset="-122"/>
                <a:ea typeface="SimSun" charset="-122"/>
                <a:cs typeface="SimSun" charset="-122"/>
              </a:rPr>
              <a:t>排序的稳定性</a:t>
            </a:r>
            <a:endParaRPr lang="en-US" altLang="zh-CN" sz="3600" b="1" dirty="0">
              <a:solidFill>
                <a:schemeClr val="tx2"/>
              </a:solidFill>
              <a:latin typeface="SimSun" charset="-122"/>
              <a:ea typeface="SimSun" charset="-122"/>
              <a:cs typeface="SimSun" charset="-122"/>
            </a:endParaRPr>
          </a:p>
          <a:p>
            <a:r>
              <a:rPr lang="zh-CN" altLang="en-US" sz="3600" b="1" dirty="0">
                <a:solidFill>
                  <a:schemeClr val="tx2"/>
                </a:solidFill>
                <a:latin typeface="SimSun" charset="-122"/>
                <a:ea typeface="SimSun" charset="-122"/>
                <a:cs typeface="SimSun" charset="-122"/>
              </a:rPr>
              <a:t>   </a:t>
            </a:r>
            <a:r>
              <a:rPr lang="zh-CN" altLang="en-US" sz="3200" dirty="0">
                <a:latin typeface="SimSun" charset="-122"/>
                <a:ea typeface="SimSun" charset="-122"/>
                <a:cs typeface="SimSun" charset="-122"/>
              </a:rPr>
              <a:t>对任何一组待排记录</a:t>
            </a:r>
            <a:r>
              <a:rPr lang="zh-CN" altLang="en-US" sz="3200" dirty="0">
                <a:latin typeface="Times New Roman" charset="0"/>
                <a:ea typeface="Times New Roman" charset="0"/>
                <a:cs typeface="Times New Roman" charset="0"/>
              </a:rPr>
              <a:t>（</a:t>
            </a:r>
            <a:r>
              <a:rPr lang="en-US" altLang="zh-CN" sz="3200" dirty="0">
                <a:latin typeface="Times New Roman" charset="0"/>
                <a:ea typeface="Times New Roman" charset="0"/>
                <a:cs typeface="Times New Roman" charset="0"/>
              </a:rPr>
              <a:t>R</a:t>
            </a:r>
            <a:r>
              <a:rPr lang="en-US" altLang="zh-CN" sz="3200" baseline="-25000" dirty="0">
                <a:latin typeface="Times New Roman" charset="0"/>
                <a:ea typeface="Times New Roman" charset="0"/>
                <a:cs typeface="Times New Roman" charset="0"/>
              </a:rPr>
              <a:t>1</a:t>
            </a:r>
            <a:r>
              <a:rPr lang="en-US" altLang="zh-CN" sz="3200" dirty="0">
                <a:latin typeface="Times New Roman" charset="0"/>
                <a:ea typeface="Times New Roman" charset="0"/>
                <a:cs typeface="Times New Roman" charset="0"/>
              </a:rPr>
              <a:t>,R</a:t>
            </a:r>
            <a:r>
              <a:rPr lang="en-US" altLang="zh-CN" sz="3200" baseline="-25000" dirty="0">
                <a:latin typeface="Times New Roman" charset="0"/>
                <a:ea typeface="Times New Roman" charset="0"/>
                <a:cs typeface="Times New Roman" charset="0"/>
              </a:rPr>
              <a:t>2</a:t>
            </a:r>
            <a:r>
              <a:rPr lang="en-US" altLang="zh-CN" sz="3200" dirty="0">
                <a:latin typeface="Times New Roman" charset="0"/>
                <a:ea typeface="Times New Roman" charset="0"/>
                <a:cs typeface="Times New Roman" charset="0"/>
              </a:rPr>
              <a:t>,……,R</a:t>
            </a:r>
            <a:r>
              <a:rPr lang="en-US" altLang="zh-CN" sz="3200" baseline="-25000" dirty="0">
                <a:latin typeface="Times New Roman" charset="0"/>
                <a:ea typeface="Times New Roman" charset="0"/>
                <a:cs typeface="Times New Roman" charset="0"/>
              </a:rPr>
              <a:t>n</a:t>
            </a:r>
            <a:r>
              <a:rPr lang="en-US" altLang="zh-CN" sz="3200" dirty="0">
                <a:latin typeface="Times New Roman" charset="0"/>
                <a:ea typeface="Times New Roman" charset="0"/>
                <a:cs typeface="Times New Roman" charset="0"/>
              </a:rPr>
              <a:t>) </a:t>
            </a:r>
            <a:r>
              <a:rPr lang="zh-CN" altLang="en-US" sz="3200" dirty="0">
                <a:latin typeface="SimSun" charset="-122"/>
                <a:ea typeface="SimSun" charset="-122"/>
                <a:cs typeface="SimSun" charset="-122"/>
              </a:rPr>
              <a:t>，其中</a:t>
            </a:r>
            <a:endParaRPr lang="en-US" altLang="zh-CN" sz="3200" dirty="0">
              <a:latin typeface="SimSun" charset="-122"/>
              <a:ea typeface="SimSun" charset="-122"/>
              <a:cs typeface="SimSun" charset="-122"/>
            </a:endParaRPr>
          </a:p>
          <a:p>
            <a:r>
              <a:rPr lang="en-US" altLang="zh-CN" sz="3200" dirty="0" err="1">
                <a:latin typeface="Times New Roman" charset="0"/>
                <a:ea typeface="Times New Roman" charset="0"/>
                <a:cs typeface="Times New Roman" charset="0"/>
              </a:rPr>
              <a:t>R</a:t>
            </a:r>
            <a:r>
              <a:rPr lang="en-US" altLang="zh-CN" sz="3200" baseline="-25000" dirty="0" err="1">
                <a:latin typeface="Times New Roman" charset="0"/>
                <a:ea typeface="Times New Roman" charset="0"/>
                <a:cs typeface="Times New Roman" charset="0"/>
              </a:rPr>
              <a:t>i</a:t>
            </a:r>
            <a:r>
              <a:rPr lang="en-US" altLang="zh-CN" sz="3200" dirty="0">
                <a:latin typeface="Times New Roman" charset="0"/>
                <a:ea typeface="Times New Roman" charset="0"/>
                <a:cs typeface="Times New Roman" charset="0"/>
              </a:rPr>
              <a:t>=</a:t>
            </a:r>
            <a:r>
              <a:rPr lang="en-US" altLang="zh-CN" sz="3200" dirty="0" err="1">
                <a:latin typeface="Times New Roman" charset="0"/>
                <a:ea typeface="Times New Roman" charset="0"/>
                <a:cs typeface="Times New Roman" charset="0"/>
              </a:rPr>
              <a:t>R</a:t>
            </a:r>
            <a:r>
              <a:rPr lang="en-US" altLang="zh-CN" sz="3200" baseline="-25000" dirty="0" err="1">
                <a:latin typeface="Times New Roman" charset="0"/>
                <a:ea typeface="Times New Roman" charset="0"/>
                <a:cs typeface="Times New Roman" charset="0"/>
              </a:rPr>
              <a:t>j</a:t>
            </a:r>
            <a:r>
              <a:rPr lang="en-US" altLang="zh-CN" sz="3200" dirty="0">
                <a:latin typeface="Times New Roman" charset="0"/>
                <a:ea typeface="Times New Roman" charset="0"/>
                <a:cs typeface="Times New Roman" charset="0"/>
              </a:rPr>
              <a:t> (</a:t>
            </a:r>
            <a:r>
              <a:rPr lang="en-US" altLang="zh-CN" sz="3200" dirty="0" err="1">
                <a:latin typeface="Times New Roman" charset="0"/>
                <a:ea typeface="Times New Roman" charset="0"/>
                <a:cs typeface="Times New Roman" charset="0"/>
              </a:rPr>
              <a:t>i</a:t>
            </a:r>
            <a:r>
              <a:rPr lang="en-US" altLang="zh-CN" sz="3200" dirty="0">
                <a:latin typeface="Times New Roman" charset="0"/>
                <a:ea typeface="Times New Roman" charset="0"/>
                <a:cs typeface="Times New Roman" charset="0"/>
              </a:rPr>
              <a:t>&lt;j)</a:t>
            </a:r>
            <a:r>
              <a:rPr lang="zh-CN" altLang="en-US" sz="3200" dirty="0">
                <a:latin typeface="Times New Roman" charset="0"/>
                <a:ea typeface="Times New Roman" charset="0"/>
                <a:cs typeface="Times New Roman" charset="0"/>
              </a:rPr>
              <a:t>，</a:t>
            </a:r>
            <a:r>
              <a:rPr lang="zh-CN" altLang="en-US" sz="3200" dirty="0">
                <a:latin typeface="SimSun" charset="-122"/>
                <a:ea typeface="SimSun" charset="-122"/>
                <a:cs typeface="SimSun" charset="-122"/>
              </a:rPr>
              <a:t>即排序前</a:t>
            </a:r>
            <a:r>
              <a:rPr lang="en-US" altLang="zh-CN" sz="3200" dirty="0" err="1">
                <a:latin typeface="Times New Roman" charset="0"/>
                <a:ea typeface="Times New Roman" charset="0"/>
                <a:cs typeface="Times New Roman" charset="0"/>
              </a:rPr>
              <a:t>R</a:t>
            </a:r>
            <a:r>
              <a:rPr lang="en-US" altLang="zh-CN" sz="3200" baseline="-25000" dirty="0" err="1">
                <a:latin typeface="Times New Roman" charset="0"/>
                <a:ea typeface="Times New Roman" charset="0"/>
                <a:cs typeface="Times New Roman" charset="0"/>
              </a:rPr>
              <a:t>i</a:t>
            </a:r>
            <a:r>
              <a:rPr lang="zh-CN" altLang="en-US" sz="3200" dirty="0">
                <a:latin typeface="SimSun" charset="-122"/>
                <a:ea typeface="SimSun" charset="-122"/>
                <a:cs typeface="SimSun" charset="-122"/>
              </a:rPr>
              <a:t>排在</a:t>
            </a:r>
            <a:r>
              <a:rPr lang="en-US" altLang="zh-CN" sz="3200" dirty="0" err="1">
                <a:latin typeface="Times New Roman" charset="0"/>
                <a:ea typeface="Times New Roman" charset="0"/>
                <a:cs typeface="Times New Roman" charset="0"/>
              </a:rPr>
              <a:t>R</a:t>
            </a:r>
            <a:r>
              <a:rPr lang="en-US" altLang="zh-CN" sz="3200" baseline="-25000" dirty="0" err="1">
                <a:latin typeface="Times New Roman" charset="0"/>
                <a:ea typeface="Times New Roman" charset="0"/>
                <a:cs typeface="Times New Roman" charset="0"/>
              </a:rPr>
              <a:t>j</a:t>
            </a:r>
            <a:r>
              <a:rPr lang="zh-CN" altLang="en-US" sz="3200" dirty="0">
                <a:latin typeface="SimSun" charset="-122"/>
                <a:ea typeface="SimSun" charset="-122"/>
                <a:cs typeface="SimSun" charset="-122"/>
              </a:rPr>
              <a:t>前面</a:t>
            </a:r>
          </a:p>
        </p:txBody>
      </p:sp>
      <p:sp>
        <p:nvSpPr>
          <p:cNvPr id="7" name="矩形 6">
            <a:extLst>
              <a:ext uri="{FF2B5EF4-FFF2-40B4-BE49-F238E27FC236}">
                <a16:creationId xmlns="" xmlns:a16="http://schemas.microsoft.com/office/drawing/2014/main" id="{AFA21033-A228-43D1-90CA-348A1F4C0BE4}"/>
              </a:ext>
            </a:extLst>
          </p:cNvPr>
          <p:cNvSpPr/>
          <p:nvPr/>
        </p:nvSpPr>
        <p:spPr>
          <a:xfrm>
            <a:off x="1584036" y="2889508"/>
            <a:ext cx="8848510" cy="2462213"/>
          </a:xfrm>
          <a:prstGeom prst="rect">
            <a:avLst/>
          </a:prstGeom>
        </p:spPr>
        <p:txBody>
          <a:bodyPr wrap="square">
            <a:spAutoFit/>
          </a:bodyPr>
          <a:lstStyle/>
          <a:p>
            <a:endParaRPr lang="en-US" altLang="zh-CN" sz="280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a:latin typeface="SimSun" charset="-122"/>
                <a:ea typeface="SimSun" charset="-122"/>
                <a:cs typeface="SimSun" charset="-122"/>
              </a:rPr>
              <a:t> 若排序后，</a:t>
            </a:r>
            <a:r>
              <a:rPr lang="en-US" altLang="zh-CN" sz="2800" err="1">
                <a:solidFill>
                  <a:srgbClr val="FF0000"/>
                </a:solidFill>
                <a:latin typeface="Times New Roman" charset="0"/>
                <a:ea typeface="Times New Roman" charset="0"/>
                <a:cs typeface="Times New Roman" charset="0"/>
              </a:rPr>
              <a:t>R</a:t>
            </a:r>
            <a:r>
              <a:rPr lang="en-US" altLang="zh-CN" sz="2800" baseline="-25000" err="1">
                <a:solidFill>
                  <a:srgbClr val="FF0000"/>
                </a:solidFill>
                <a:latin typeface="Times New Roman" charset="0"/>
                <a:ea typeface="Times New Roman" charset="0"/>
                <a:cs typeface="Times New Roman" charset="0"/>
              </a:rPr>
              <a:t>i</a:t>
            </a:r>
            <a:r>
              <a:rPr lang="zh-CN" altLang="en-US" sz="2800">
                <a:latin typeface="SimSun" charset="-122"/>
                <a:ea typeface="SimSun" charset="-122"/>
                <a:cs typeface="SimSun" charset="-122"/>
              </a:rPr>
              <a:t>仍排</a:t>
            </a:r>
            <a:r>
              <a:rPr lang="zh-CN" altLang="en-US" sz="2800">
                <a:solidFill>
                  <a:srgbClr val="FF0000"/>
                </a:solidFill>
                <a:latin typeface="SimSun" charset="-122"/>
                <a:ea typeface="SimSun" charset="-122"/>
                <a:cs typeface="SimSun" charset="-122"/>
              </a:rPr>
              <a:t>在</a:t>
            </a:r>
            <a:r>
              <a:rPr lang="en-US" altLang="zh-CN" sz="2800" err="1">
                <a:solidFill>
                  <a:srgbClr val="FF0000"/>
                </a:solidFill>
                <a:latin typeface="Times New Roman" charset="0"/>
                <a:ea typeface="Times New Roman" charset="0"/>
                <a:cs typeface="Times New Roman" charset="0"/>
              </a:rPr>
              <a:t>R</a:t>
            </a:r>
            <a:r>
              <a:rPr lang="en-US" altLang="zh-CN" sz="2800" baseline="-25000" err="1">
                <a:solidFill>
                  <a:srgbClr val="FF0000"/>
                </a:solidFill>
                <a:latin typeface="Times New Roman" charset="0"/>
                <a:ea typeface="Times New Roman" charset="0"/>
                <a:cs typeface="Times New Roman" charset="0"/>
              </a:rPr>
              <a:t>j</a:t>
            </a:r>
            <a:r>
              <a:rPr lang="zh-CN" altLang="en-US" sz="2800">
                <a:solidFill>
                  <a:srgbClr val="FF0000"/>
                </a:solidFill>
                <a:latin typeface="SimSun" charset="-122"/>
                <a:ea typeface="SimSun" charset="-122"/>
                <a:cs typeface="SimSun" charset="-122"/>
              </a:rPr>
              <a:t>前面</a:t>
            </a:r>
            <a:r>
              <a:rPr lang="en-US" altLang="zh-CN" sz="2800">
                <a:latin typeface="SimSun" charset="-122"/>
                <a:ea typeface="SimSun" charset="-122"/>
                <a:cs typeface="SimSun" charset="-122"/>
              </a:rPr>
              <a:t>,</a:t>
            </a:r>
            <a:r>
              <a:rPr lang="zh-CN" altLang="en-US" sz="2800">
                <a:latin typeface="SimSun" charset="-122"/>
                <a:ea typeface="SimSun" charset="-122"/>
                <a:cs typeface="SimSun" charset="-122"/>
              </a:rPr>
              <a:t>则称这种排序算法是</a:t>
            </a:r>
            <a:r>
              <a:rPr lang="zh-CN" altLang="en-US" sz="2800">
                <a:solidFill>
                  <a:srgbClr val="FF0000"/>
                </a:solidFill>
                <a:latin typeface="SimSun" charset="-122"/>
                <a:ea typeface="SimSun" charset="-122"/>
                <a:cs typeface="SimSun" charset="-122"/>
              </a:rPr>
              <a:t>稳定</a:t>
            </a:r>
            <a:r>
              <a:rPr lang="zh-CN" altLang="en-US" sz="2800">
                <a:latin typeface="SimSun" charset="-122"/>
                <a:ea typeface="SimSun" charset="-122"/>
                <a:cs typeface="SimSun" charset="-122"/>
              </a:rPr>
              <a:t>的。</a:t>
            </a:r>
            <a:endParaRPr lang="en-US" altLang="zh-CN" sz="2800">
              <a:latin typeface="SimSun" charset="-122"/>
              <a:ea typeface="SimSun" charset="-122"/>
              <a:cs typeface="SimSun" charset="-122"/>
            </a:endParaRPr>
          </a:p>
          <a:p>
            <a:pPr marL="756000" indent="-342900" algn="just">
              <a:lnSpc>
                <a:spcPct val="150000"/>
              </a:lnSpc>
              <a:spcBef>
                <a:spcPct val="0"/>
              </a:spcBef>
              <a:buClr>
                <a:srgbClr val="FF0000"/>
              </a:buClr>
              <a:buSzPct val="75000"/>
              <a:buFont typeface="Wingdings" charset="2"/>
              <a:buChar char="p"/>
            </a:pPr>
            <a:r>
              <a:rPr lang="zh-CN" altLang="en-US" sz="2800">
                <a:latin typeface="SimSun" charset="-122"/>
                <a:ea typeface="SimSun" charset="-122"/>
                <a:cs typeface="SimSun" charset="-122"/>
              </a:rPr>
              <a:t> 否则，称为</a:t>
            </a:r>
            <a:r>
              <a:rPr lang="zh-CN" altLang="en-US" sz="2800">
                <a:solidFill>
                  <a:srgbClr val="FF0000"/>
                </a:solidFill>
                <a:latin typeface="SimSun" charset="-122"/>
                <a:ea typeface="SimSun" charset="-122"/>
                <a:cs typeface="SimSun" charset="-122"/>
              </a:rPr>
              <a:t>不稳定</a:t>
            </a:r>
            <a:r>
              <a:rPr lang="zh-CN" altLang="en-US" sz="2800">
                <a:latin typeface="SimSun" charset="-122"/>
                <a:ea typeface="SimSun" charset="-122"/>
                <a:cs typeface="SimSun" charset="-122"/>
              </a:rPr>
              <a:t>的排序算法。</a:t>
            </a:r>
            <a:endParaRPr lang="en-US" altLang="zh-CN" sz="2800">
              <a:latin typeface="SimSun" charset="-122"/>
              <a:ea typeface="SimSun" charset="-122"/>
              <a:cs typeface="SimSun"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 xmlns:a16="http://schemas.microsoft.com/office/drawing/2014/main" id="{44D29851-BDBA-49A8-AB91-BE62CBABB78B}"/>
              </a:ext>
            </a:extLst>
          </p:cNvPr>
          <p:cNvSpPr txBox="1">
            <a:spLocks noChangeArrowheads="1"/>
          </p:cNvSpPr>
          <p:nvPr/>
        </p:nvSpPr>
        <p:spPr bwMode="auto">
          <a:xfrm>
            <a:off x="1374054" y="152400"/>
            <a:ext cx="3492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5400" b="1" dirty="0">
                <a:solidFill>
                  <a:srgbClr val="800080"/>
                </a:solidFill>
                <a:ea typeface="楷体_GB2312" charset="0"/>
              </a:rPr>
              <a:t> </a:t>
            </a:r>
            <a:r>
              <a:rPr kumimoji="1" lang="zh-CN" altLang="en-US" sz="3600" b="1" kern="0" dirty="0">
                <a:solidFill>
                  <a:schemeClr val="tx2"/>
                </a:solidFill>
                <a:latin typeface="+mj-lt"/>
                <a:ea typeface="+mj-ea"/>
                <a:cs typeface="+mj-cs"/>
              </a:rPr>
              <a:t>简单选择排序</a:t>
            </a:r>
          </a:p>
        </p:txBody>
      </p:sp>
      <p:graphicFrame>
        <p:nvGraphicFramePr>
          <p:cNvPr id="6" name="Object 3">
            <a:extLst>
              <a:ext uri="{FF2B5EF4-FFF2-40B4-BE49-F238E27FC236}">
                <a16:creationId xmlns="" xmlns:a16="http://schemas.microsoft.com/office/drawing/2014/main" id="{222614FB-5008-4239-B406-0506803D9162}"/>
              </a:ext>
            </a:extLst>
          </p:cNvPr>
          <p:cNvGraphicFramePr>
            <a:graphicFrameLocks noChangeAspect="1"/>
          </p:cNvGraphicFramePr>
          <p:nvPr>
            <p:extLst>
              <p:ext uri="{D42A27DB-BD31-4B8C-83A1-F6EECF244321}">
                <p14:modId xmlns:p14="http://schemas.microsoft.com/office/powerpoint/2010/main" val="2296862109"/>
              </p:ext>
            </p:extLst>
          </p:nvPr>
        </p:nvGraphicFramePr>
        <p:xfrm>
          <a:off x="2203238" y="2469931"/>
          <a:ext cx="7786687" cy="788987"/>
        </p:xfrm>
        <a:graphic>
          <a:graphicData uri="http://schemas.openxmlformats.org/presentationml/2006/ole">
            <mc:AlternateContent xmlns:mc="http://schemas.openxmlformats.org/markup-compatibility/2006">
              <mc:Choice xmlns:v="urn:schemas-microsoft-com:vml" Requires="v">
                <p:oleObj spid="_x0000_s34924" name="Document" r:id="rId3" imgW="5624549" imgH="574158" progId="Word.Document.8">
                  <p:embed/>
                </p:oleObj>
              </mc:Choice>
              <mc:Fallback>
                <p:oleObj name="Document" r:id="rId3" imgW="5624549" imgH="574158" progId="Word.Document.8">
                  <p:embed/>
                  <p:pic>
                    <p:nvPicPr>
                      <p:cNvPr id="123907" name="Object 3"/>
                      <p:cNvPicPr>
                        <a:picLocks noChangeAspect="1" noChangeArrowheads="1"/>
                      </p:cNvPicPr>
                      <p:nvPr/>
                    </p:nvPicPr>
                    <p:blipFill>
                      <a:blip r:embed="rId4"/>
                      <a:srcRect/>
                      <a:stretch>
                        <a:fillRect/>
                      </a:stretch>
                    </p:blipFill>
                    <p:spPr bwMode="auto">
                      <a:xfrm>
                        <a:off x="2203238" y="2469931"/>
                        <a:ext cx="7786687" cy="788987"/>
                      </a:xfrm>
                      <a:prstGeom prst="rect">
                        <a:avLst/>
                      </a:prstGeom>
                      <a:noFill/>
                      <a:ln>
                        <a:noFill/>
                      </a:ln>
                      <a:effectLst/>
                    </p:spPr>
                  </p:pic>
                </p:oleObj>
              </mc:Fallback>
            </mc:AlternateContent>
          </a:graphicData>
        </a:graphic>
      </p:graphicFrame>
      <p:sp>
        <p:nvSpPr>
          <p:cNvPr id="7" name="Line 8">
            <a:extLst>
              <a:ext uri="{FF2B5EF4-FFF2-40B4-BE49-F238E27FC236}">
                <a16:creationId xmlns="" xmlns:a16="http://schemas.microsoft.com/office/drawing/2014/main" id="{135F2677-C274-4263-9C22-65F3476272ED}"/>
              </a:ext>
            </a:extLst>
          </p:cNvPr>
          <p:cNvSpPr>
            <a:spLocks noChangeShapeType="1"/>
          </p:cNvSpPr>
          <p:nvPr/>
        </p:nvSpPr>
        <p:spPr bwMode="auto">
          <a:xfrm flipV="1">
            <a:off x="2658849" y="3154142"/>
            <a:ext cx="0" cy="6096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 name="Line 19">
            <a:extLst>
              <a:ext uri="{FF2B5EF4-FFF2-40B4-BE49-F238E27FC236}">
                <a16:creationId xmlns="" xmlns:a16="http://schemas.microsoft.com/office/drawing/2014/main" id="{3C0FB706-147C-490F-B26B-B0B3C91CEB7C}"/>
              </a:ext>
            </a:extLst>
          </p:cNvPr>
          <p:cNvSpPr>
            <a:spLocks noChangeShapeType="1"/>
          </p:cNvSpPr>
          <p:nvPr/>
        </p:nvSpPr>
        <p:spPr bwMode="auto">
          <a:xfrm flipV="1">
            <a:off x="4106649" y="3154142"/>
            <a:ext cx="0" cy="609600"/>
          </a:xfrm>
          <a:prstGeom prst="line">
            <a:avLst/>
          </a:prstGeom>
          <a:noFill/>
          <a:ln w="190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5" name="Rectangle 21">
            <a:extLst>
              <a:ext uri="{FF2B5EF4-FFF2-40B4-BE49-F238E27FC236}">
                <a16:creationId xmlns="" xmlns:a16="http://schemas.microsoft.com/office/drawing/2014/main" id="{E7456C3C-F2D4-4C3E-A5CD-251D3386FEB1}"/>
              </a:ext>
            </a:extLst>
          </p:cNvPr>
          <p:cNvSpPr>
            <a:spLocks noChangeArrowheads="1"/>
          </p:cNvSpPr>
          <p:nvPr/>
        </p:nvSpPr>
        <p:spPr bwMode="auto">
          <a:xfrm>
            <a:off x="2201649" y="3154142"/>
            <a:ext cx="6096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useBgFill="1">
        <p:nvSpPr>
          <p:cNvPr id="19" name="Rectangle 29">
            <a:extLst>
              <a:ext uri="{FF2B5EF4-FFF2-40B4-BE49-F238E27FC236}">
                <a16:creationId xmlns="" xmlns:a16="http://schemas.microsoft.com/office/drawing/2014/main" id="{C46AADA9-41C5-45A6-8AE3-63B2DE4D047B}"/>
              </a:ext>
            </a:extLst>
          </p:cNvPr>
          <p:cNvSpPr>
            <a:spLocks noChangeArrowheads="1"/>
          </p:cNvSpPr>
          <p:nvPr/>
        </p:nvSpPr>
        <p:spPr bwMode="auto">
          <a:xfrm>
            <a:off x="3573249" y="3154142"/>
            <a:ext cx="6858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45" name="组合 44">
            <a:extLst>
              <a:ext uri="{FF2B5EF4-FFF2-40B4-BE49-F238E27FC236}">
                <a16:creationId xmlns="" xmlns:a16="http://schemas.microsoft.com/office/drawing/2014/main" id="{C24F3C85-B463-4E2A-A7B8-4DEFEF47C298}"/>
              </a:ext>
            </a:extLst>
          </p:cNvPr>
          <p:cNvGrpSpPr/>
          <p:nvPr/>
        </p:nvGrpSpPr>
        <p:grpSpPr>
          <a:xfrm>
            <a:off x="2344348" y="3154142"/>
            <a:ext cx="506241" cy="1357625"/>
            <a:chOff x="2344348" y="3154142"/>
            <a:chExt cx="506241" cy="1357625"/>
          </a:xfrm>
        </p:grpSpPr>
        <p:cxnSp>
          <p:nvCxnSpPr>
            <p:cNvPr id="21" name="直线箭头连接符 2">
              <a:extLst>
                <a:ext uri="{FF2B5EF4-FFF2-40B4-BE49-F238E27FC236}">
                  <a16:creationId xmlns="" xmlns:a16="http://schemas.microsoft.com/office/drawing/2014/main" id="{883DD2D7-D9FE-4446-AC0B-47B4DBC81379}"/>
                </a:ext>
              </a:extLst>
            </p:cNvPr>
            <p:cNvCxnSpPr>
              <a:stCxn id="15" idx="2"/>
              <a:endCxn id="15" idx="0"/>
            </p:cNvCxnSpPr>
            <p:nvPr/>
          </p:nvCxnSpPr>
          <p:spPr bwMode="auto">
            <a:xfrm flipV="1">
              <a:off x="2506449" y="3154142"/>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 Box 12">
              <a:extLst>
                <a:ext uri="{FF2B5EF4-FFF2-40B4-BE49-F238E27FC236}">
                  <a16:creationId xmlns="" xmlns:a16="http://schemas.microsoft.com/office/drawing/2014/main" id="{911514A2-6324-4534-8D48-14B4CF4B64BA}"/>
                </a:ext>
              </a:extLst>
            </p:cNvPr>
            <p:cNvSpPr txBox="1">
              <a:spLocks noChangeArrowheads="1"/>
            </p:cNvSpPr>
            <p:nvPr/>
          </p:nvSpPr>
          <p:spPr bwMode="auto">
            <a:xfrm>
              <a:off x="2344348" y="3988547"/>
              <a:ext cx="5062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dirty="0" err="1">
                  <a:latin typeface="SimSun" charset="-122"/>
                  <a:ea typeface="SimSun" charset="-122"/>
                  <a:cs typeface="SimSun" charset="-122"/>
                </a:rPr>
                <a:t>i</a:t>
              </a:r>
              <a:endParaRPr lang="zh-CN" altLang="en-US" sz="2800" dirty="0">
                <a:latin typeface="SimSun" charset="-122"/>
                <a:ea typeface="SimSun" charset="-122"/>
                <a:cs typeface="SimSun" charset="-122"/>
              </a:endParaRPr>
            </a:p>
          </p:txBody>
        </p:sp>
      </p:grpSp>
      <p:sp>
        <p:nvSpPr>
          <p:cNvPr id="43" name="Text Box 22">
            <a:extLst>
              <a:ext uri="{FF2B5EF4-FFF2-40B4-BE49-F238E27FC236}">
                <a16:creationId xmlns="" xmlns:a16="http://schemas.microsoft.com/office/drawing/2014/main" id="{8BC15409-0CF8-470A-8923-3D48ADF64B97}"/>
              </a:ext>
            </a:extLst>
          </p:cNvPr>
          <p:cNvSpPr txBox="1">
            <a:spLocks noChangeArrowheads="1"/>
          </p:cNvSpPr>
          <p:nvPr/>
        </p:nvSpPr>
        <p:spPr bwMode="auto">
          <a:xfrm>
            <a:off x="2275804" y="5049115"/>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min=1</a:t>
            </a:r>
            <a:endParaRPr lang="zh-CN" altLang="en-US" dirty="0">
              <a:solidFill>
                <a:srgbClr val="FF0000"/>
              </a:solidFill>
            </a:endParaRPr>
          </a:p>
        </p:txBody>
      </p:sp>
      <p:sp>
        <p:nvSpPr>
          <p:cNvPr id="3" name="文本框 2">
            <a:extLst>
              <a:ext uri="{FF2B5EF4-FFF2-40B4-BE49-F238E27FC236}">
                <a16:creationId xmlns="" xmlns:a16="http://schemas.microsoft.com/office/drawing/2014/main" id="{DF87EB7A-3E28-4E84-92C1-B760076795A8}"/>
              </a:ext>
            </a:extLst>
          </p:cNvPr>
          <p:cNvSpPr txBox="1"/>
          <p:nvPr/>
        </p:nvSpPr>
        <p:spPr>
          <a:xfrm>
            <a:off x="2346734" y="2110264"/>
            <a:ext cx="7498532" cy="369332"/>
          </a:xfrm>
          <a:prstGeom prst="rect">
            <a:avLst/>
          </a:prstGeom>
          <a:noFill/>
        </p:spPr>
        <p:txBody>
          <a:bodyPr wrap="square" rtlCol="0">
            <a:spAutoFit/>
          </a:bodyPr>
          <a:lstStyle/>
          <a:p>
            <a:r>
              <a:rPr lang="en-US" altLang="zh-CN" dirty="0"/>
              <a:t> 1             2           3              4            5             6            7          8             9            10</a:t>
            </a:r>
            <a:endParaRPr lang="zh-CN" altLang="en-US" dirty="0"/>
          </a:p>
        </p:txBody>
      </p:sp>
      <p:grpSp>
        <p:nvGrpSpPr>
          <p:cNvPr id="44" name="组合 43">
            <a:extLst>
              <a:ext uri="{FF2B5EF4-FFF2-40B4-BE49-F238E27FC236}">
                <a16:creationId xmlns="" xmlns:a16="http://schemas.microsoft.com/office/drawing/2014/main" id="{ADFBE7B8-36B6-4842-AA23-E0B484B2B82A}"/>
              </a:ext>
            </a:extLst>
          </p:cNvPr>
          <p:cNvGrpSpPr/>
          <p:nvPr/>
        </p:nvGrpSpPr>
        <p:grpSpPr>
          <a:xfrm>
            <a:off x="3070366" y="3154142"/>
            <a:ext cx="506241" cy="1376118"/>
            <a:chOff x="3070366" y="3154142"/>
            <a:chExt cx="506241" cy="1376118"/>
          </a:xfrm>
        </p:grpSpPr>
        <p:cxnSp>
          <p:nvCxnSpPr>
            <p:cNvPr id="46" name="直线箭头连接符 2">
              <a:extLst>
                <a:ext uri="{FF2B5EF4-FFF2-40B4-BE49-F238E27FC236}">
                  <a16:creationId xmlns="" xmlns:a16="http://schemas.microsoft.com/office/drawing/2014/main" id="{74E32C24-19FD-4F8A-97D6-D1F4E7D2EC36}"/>
                </a:ext>
              </a:extLst>
            </p:cNvPr>
            <p:cNvCxnSpPr/>
            <p:nvPr/>
          </p:nvCxnSpPr>
          <p:spPr bwMode="auto">
            <a:xfrm flipV="1">
              <a:off x="3274961" y="3154142"/>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47" name="Text Box 12">
              <a:extLst>
                <a:ext uri="{FF2B5EF4-FFF2-40B4-BE49-F238E27FC236}">
                  <a16:creationId xmlns="" xmlns:a16="http://schemas.microsoft.com/office/drawing/2014/main" id="{ACA193F1-BE75-4AF2-B6A2-AE3C844D1534}"/>
                </a:ext>
              </a:extLst>
            </p:cNvPr>
            <p:cNvSpPr txBox="1">
              <a:spLocks noChangeArrowheads="1"/>
            </p:cNvSpPr>
            <p:nvPr/>
          </p:nvSpPr>
          <p:spPr bwMode="auto">
            <a:xfrm>
              <a:off x="3070366" y="4007040"/>
              <a:ext cx="5062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dirty="0">
                  <a:latin typeface="SimSun" charset="-122"/>
                  <a:ea typeface="SimSun" charset="-122"/>
                  <a:cs typeface="SimSun" charset="-122"/>
                </a:rPr>
                <a:t>j</a:t>
              </a:r>
              <a:endParaRPr lang="zh-CN" altLang="en-US" sz="2800" dirty="0">
                <a:latin typeface="SimSun" charset="-122"/>
                <a:ea typeface="SimSun" charset="-122"/>
                <a:cs typeface="SimSun" charset="-122"/>
              </a:endParaRPr>
            </a:p>
          </p:txBody>
        </p:sp>
      </p:grpSp>
      <p:sp>
        <p:nvSpPr>
          <p:cNvPr id="48" name="Text Box 22">
            <a:extLst>
              <a:ext uri="{FF2B5EF4-FFF2-40B4-BE49-F238E27FC236}">
                <a16:creationId xmlns="" xmlns:a16="http://schemas.microsoft.com/office/drawing/2014/main" id="{9F19E42D-8B5A-4126-ACD6-723C465B660E}"/>
              </a:ext>
            </a:extLst>
          </p:cNvPr>
          <p:cNvSpPr txBox="1">
            <a:spLocks noChangeArrowheads="1"/>
          </p:cNvSpPr>
          <p:nvPr/>
        </p:nvSpPr>
        <p:spPr bwMode="auto">
          <a:xfrm>
            <a:off x="2289407" y="5039073"/>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min=2</a:t>
            </a:r>
            <a:endParaRPr lang="zh-CN" altLang="en-US" dirty="0">
              <a:solidFill>
                <a:srgbClr val="FF0000"/>
              </a:solidFill>
            </a:endParaRPr>
          </a:p>
        </p:txBody>
      </p:sp>
      <p:sp>
        <p:nvSpPr>
          <p:cNvPr id="51" name="Text Box 22">
            <a:extLst>
              <a:ext uri="{FF2B5EF4-FFF2-40B4-BE49-F238E27FC236}">
                <a16:creationId xmlns="" xmlns:a16="http://schemas.microsoft.com/office/drawing/2014/main" id="{4BE41B06-7C57-46A1-9889-B090236FF725}"/>
              </a:ext>
            </a:extLst>
          </p:cNvPr>
          <p:cNvSpPr txBox="1">
            <a:spLocks noChangeArrowheads="1"/>
          </p:cNvSpPr>
          <p:nvPr/>
        </p:nvSpPr>
        <p:spPr bwMode="auto">
          <a:xfrm>
            <a:off x="2262201" y="5029030"/>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min=4</a:t>
            </a:r>
            <a:endParaRPr lang="zh-CN" altLang="en-US" dirty="0">
              <a:solidFill>
                <a:srgbClr val="FF0000"/>
              </a:solidFill>
            </a:endParaRPr>
          </a:p>
        </p:txBody>
      </p:sp>
      <p:sp>
        <p:nvSpPr>
          <p:cNvPr id="52" name="Text Box 22">
            <a:extLst>
              <a:ext uri="{FF2B5EF4-FFF2-40B4-BE49-F238E27FC236}">
                <a16:creationId xmlns="" xmlns:a16="http://schemas.microsoft.com/office/drawing/2014/main" id="{FE356AE7-B835-437F-AB30-C610BDE9940A}"/>
              </a:ext>
            </a:extLst>
          </p:cNvPr>
          <p:cNvSpPr txBox="1">
            <a:spLocks noChangeArrowheads="1"/>
          </p:cNvSpPr>
          <p:nvPr/>
        </p:nvSpPr>
        <p:spPr bwMode="auto">
          <a:xfrm>
            <a:off x="2261860" y="5029030"/>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min=5</a:t>
            </a:r>
            <a:endParaRPr lang="zh-CN" altLang="en-US" dirty="0">
              <a:solidFill>
                <a:srgbClr val="FF0000"/>
              </a:solidFill>
            </a:endParaRPr>
          </a:p>
        </p:txBody>
      </p:sp>
      <p:sp>
        <p:nvSpPr>
          <p:cNvPr id="49" name="文本框 48">
            <a:extLst>
              <a:ext uri="{FF2B5EF4-FFF2-40B4-BE49-F238E27FC236}">
                <a16:creationId xmlns="" xmlns:a16="http://schemas.microsoft.com/office/drawing/2014/main" id="{A7BD0250-A75E-48D6-87B9-49B606387727}"/>
              </a:ext>
            </a:extLst>
          </p:cNvPr>
          <p:cNvSpPr txBox="1"/>
          <p:nvPr/>
        </p:nvSpPr>
        <p:spPr>
          <a:xfrm>
            <a:off x="2272243" y="2491605"/>
            <a:ext cx="631596" cy="523220"/>
          </a:xfrm>
          <a:prstGeom prst="rect">
            <a:avLst/>
          </a:prstGeom>
          <a:solidFill>
            <a:schemeClr val="bg1"/>
          </a:solidFill>
        </p:spPr>
        <p:txBody>
          <a:bodyPr wrap="square" rtlCol="0">
            <a:spAutoFit/>
          </a:bodyPr>
          <a:lstStyle/>
          <a:p>
            <a:r>
              <a:rPr lang="en-US" altLang="zh-CN" sz="2800" b="1" dirty="0"/>
              <a:t>14</a:t>
            </a:r>
            <a:endParaRPr lang="zh-CN" altLang="en-US" sz="2800" b="1" dirty="0"/>
          </a:p>
        </p:txBody>
      </p:sp>
      <p:sp>
        <p:nvSpPr>
          <p:cNvPr id="56" name="文本框 55">
            <a:extLst>
              <a:ext uri="{FF2B5EF4-FFF2-40B4-BE49-F238E27FC236}">
                <a16:creationId xmlns="" xmlns:a16="http://schemas.microsoft.com/office/drawing/2014/main" id="{24A0EF6F-ED79-4B80-B29B-5281500AD384}"/>
              </a:ext>
            </a:extLst>
          </p:cNvPr>
          <p:cNvSpPr txBox="1"/>
          <p:nvPr/>
        </p:nvSpPr>
        <p:spPr>
          <a:xfrm>
            <a:off x="5252684" y="2493955"/>
            <a:ext cx="631596" cy="523220"/>
          </a:xfrm>
          <a:prstGeom prst="rect">
            <a:avLst/>
          </a:prstGeom>
          <a:solidFill>
            <a:schemeClr val="bg1"/>
          </a:solidFill>
        </p:spPr>
        <p:txBody>
          <a:bodyPr wrap="square" rtlCol="0">
            <a:spAutoFit/>
          </a:bodyPr>
          <a:lstStyle/>
          <a:p>
            <a:r>
              <a:rPr lang="en-US" altLang="zh-CN" sz="2800" b="1" dirty="0"/>
              <a:t>52</a:t>
            </a:r>
            <a:endParaRPr lang="zh-CN" altLang="en-US" sz="2800" b="1" dirty="0"/>
          </a:p>
        </p:txBody>
      </p:sp>
      <p:sp>
        <p:nvSpPr>
          <p:cNvPr id="57" name="Text Box 12">
            <a:extLst>
              <a:ext uri="{FF2B5EF4-FFF2-40B4-BE49-F238E27FC236}">
                <a16:creationId xmlns="" xmlns:a16="http://schemas.microsoft.com/office/drawing/2014/main" id="{8FE062E2-8817-489B-85F7-AC2549B56D59}"/>
              </a:ext>
            </a:extLst>
          </p:cNvPr>
          <p:cNvSpPr txBox="1">
            <a:spLocks noChangeArrowheads="1"/>
          </p:cNvSpPr>
          <p:nvPr/>
        </p:nvSpPr>
        <p:spPr bwMode="auto">
          <a:xfrm>
            <a:off x="2111987" y="5850604"/>
            <a:ext cx="396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zh-CN" altLang="en-US" sz="2000" b="1" dirty="0">
                <a:solidFill>
                  <a:schemeClr val="tx2"/>
                </a:solidFill>
                <a:latin typeface="SimSun" charset="-122"/>
                <a:ea typeface="SimSun" charset="-122"/>
                <a:cs typeface="SimSun" charset="-122"/>
              </a:rPr>
              <a:t>用</a:t>
            </a:r>
            <a:r>
              <a:rPr lang="en-US" altLang="zh-CN" sz="2000" b="1" dirty="0">
                <a:solidFill>
                  <a:schemeClr val="tx2"/>
                </a:solidFill>
                <a:latin typeface="SimSun" charset="-122"/>
                <a:ea typeface="SimSun" charset="-122"/>
                <a:cs typeface="SimSun" charset="-122"/>
              </a:rPr>
              <a:t>min</a:t>
            </a:r>
            <a:r>
              <a:rPr lang="zh-CN" altLang="en-US" sz="2000" b="1" dirty="0">
                <a:solidFill>
                  <a:schemeClr val="tx2"/>
                </a:solidFill>
                <a:latin typeface="SimSun" charset="-122"/>
                <a:ea typeface="SimSun" charset="-122"/>
                <a:cs typeface="SimSun" charset="-122"/>
              </a:rPr>
              <a:t>记录第</a:t>
            </a:r>
            <a:r>
              <a:rPr lang="en-US" altLang="zh-CN" sz="2000" b="1" dirty="0" err="1">
                <a:solidFill>
                  <a:schemeClr val="tx2"/>
                </a:solidFill>
                <a:latin typeface="SimSun" charset="-122"/>
                <a:ea typeface="SimSun" charset="-122"/>
                <a:cs typeface="SimSun" charset="-122"/>
              </a:rPr>
              <a:t>i</a:t>
            </a:r>
            <a:r>
              <a:rPr lang="zh-CN" altLang="en-US" sz="2000" b="1" dirty="0">
                <a:solidFill>
                  <a:schemeClr val="tx2"/>
                </a:solidFill>
                <a:latin typeface="SimSun" charset="-122"/>
                <a:ea typeface="SimSun" charset="-122"/>
                <a:cs typeface="SimSun" charset="-122"/>
              </a:rPr>
              <a:t>趟中最小值的下标</a:t>
            </a:r>
          </a:p>
        </p:txBody>
      </p:sp>
      <p:grpSp>
        <p:nvGrpSpPr>
          <p:cNvPr id="58" name="组合 57">
            <a:extLst>
              <a:ext uri="{FF2B5EF4-FFF2-40B4-BE49-F238E27FC236}">
                <a16:creationId xmlns="" xmlns:a16="http://schemas.microsoft.com/office/drawing/2014/main" id="{B8FAACC0-51A5-4875-8FA0-1DFD36333C92}"/>
              </a:ext>
            </a:extLst>
          </p:cNvPr>
          <p:cNvGrpSpPr/>
          <p:nvPr/>
        </p:nvGrpSpPr>
        <p:grpSpPr>
          <a:xfrm>
            <a:off x="3853528" y="3135649"/>
            <a:ext cx="506241" cy="1376118"/>
            <a:chOff x="3070366" y="3154142"/>
            <a:chExt cx="506241" cy="1376118"/>
          </a:xfrm>
        </p:grpSpPr>
        <p:cxnSp>
          <p:nvCxnSpPr>
            <p:cNvPr id="59" name="直线箭头连接符 2">
              <a:extLst>
                <a:ext uri="{FF2B5EF4-FFF2-40B4-BE49-F238E27FC236}">
                  <a16:creationId xmlns="" xmlns:a16="http://schemas.microsoft.com/office/drawing/2014/main" id="{A42764BB-A135-4AD0-83BE-D0E4C9694134}"/>
                </a:ext>
              </a:extLst>
            </p:cNvPr>
            <p:cNvCxnSpPr/>
            <p:nvPr/>
          </p:nvCxnSpPr>
          <p:spPr bwMode="auto">
            <a:xfrm flipV="1">
              <a:off x="3274961" y="3154142"/>
              <a:ext cx="0" cy="9144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0" name="Text Box 12">
              <a:extLst>
                <a:ext uri="{FF2B5EF4-FFF2-40B4-BE49-F238E27FC236}">
                  <a16:creationId xmlns="" xmlns:a16="http://schemas.microsoft.com/office/drawing/2014/main" id="{B122BCD3-0EAA-48F7-8241-2077CF572A55}"/>
                </a:ext>
              </a:extLst>
            </p:cNvPr>
            <p:cNvSpPr txBox="1">
              <a:spLocks noChangeArrowheads="1"/>
            </p:cNvSpPr>
            <p:nvPr/>
          </p:nvSpPr>
          <p:spPr bwMode="auto">
            <a:xfrm>
              <a:off x="3070366" y="4007040"/>
              <a:ext cx="5062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pPr>
              <a:r>
                <a:rPr lang="en-US" altLang="zh-CN" sz="2800" b="1" dirty="0">
                  <a:latin typeface="SimSun" charset="-122"/>
                  <a:ea typeface="SimSun" charset="-122"/>
                  <a:cs typeface="SimSun" charset="-122"/>
                </a:rPr>
                <a:t>j</a:t>
              </a:r>
              <a:endParaRPr lang="zh-CN" altLang="en-US" sz="2800" dirty="0">
                <a:latin typeface="SimSun" charset="-122"/>
                <a:ea typeface="SimSun" charset="-122"/>
                <a:cs typeface="SimSun" charset="-122"/>
              </a:endParaRPr>
            </a:p>
          </p:txBody>
        </p:sp>
      </p:grpSp>
      <p:sp>
        <p:nvSpPr>
          <p:cNvPr id="61" name="Text Box 22">
            <a:extLst>
              <a:ext uri="{FF2B5EF4-FFF2-40B4-BE49-F238E27FC236}">
                <a16:creationId xmlns="" xmlns:a16="http://schemas.microsoft.com/office/drawing/2014/main" id="{B30FA51C-43CC-4465-BEA8-4E302CF774CA}"/>
              </a:ext>
            </a:extLst>
          </p:cNvPr>
          <p:cNvSpPr txBox="1">
            <a:spLocks noChangeArrowheads="1"/>
          </p:cNvSpPr>
          <p:nvPr/>
        </p:nvSpPr>
        <p:spPr bwMode="auto">
          <a:xfrm>
            <a:off x="2303010" y="5025128"/>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min=2</a:t>
            </a:r>
            <a:endParaRPr lang="zh-CN" altLang="en-US" dirty="0">
              <a:solidFill>
                <a:srgbClr val="FF0000"/>
              </a:solidFill>
            </a:endParaRPr>
          </a:p>
        </p:txBody>
      </p:sp>
      <p:sp>
        <p:nvSpPr>
          <p:cNvPr id="62" name="Text Box 22">
            <a:extLst>
              <a:ext uri="{FF2B5EF4-FFF2-40B4-BE49-F238E27FC236}">
                <a16:creationId xmlns="" xmlns:a16="http://schemas.microsoft.com/office/drawing/2014/main" id="{F3EA5CA2-4DE3-4D2F-B778-83FECFD0C27A}"/>
              </a:ext>
            </a:extLst>
          </p:cNvPr>
          <p:cNvSpPr txBox="1">
            <a:spLocks noChangeArrowheads="1"/>
          </p:cNvSpPr>
          <p:nvPr/>
        </p:nvSpPr>
        <p:spPr bwMode="auto">
          <a:xfrm>
            <a:off x="2282264" y="5049115"/>
            <a:ext cx="133515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lnSpc>
                <a:spcPct val="90000"/>
              </a:lnSpc>
              <a:spcBef>
                <a:spcPct val="20000"/>
              </a:spcBef>
            </a:pPr>
            <a:r>
              <a:rPr lang="en-US" altLang="zh-CN" dirty="0">
                <a:solidFill>
                  <a:srgbClr val="FF0000"/>
                </a:solidFill>
              </a:rPr>
              <a:t>min=4</a:t>
            </a:r>
            <a:endParaRPr lang="zh-CN" altLang="en-US" dirty="0">
              <a:solidFill>
                <a:srgbClr val="FF0000"/>
              </a:solidFill>
            </a:endParaRPr>
          </a:p>
        </p:txBody>
      </p:sp>
      <p:sp>
        <p:nvSpPr>
          <p:cNvPr id="63" name="文本框 62">
            <a:extLst>
              <a:ext uri="{FF2B5EF4-FFF2-40B4-BE49-F238E27FC236}">
                <a16:creationId xmlns="" xmlns:a16="http://schemas.microsoft.com/office/drawing/2014/main" id="{14533FF9-A65B-4B6C-9E2F-6130511DDB53}"/>
              </a:ext>
            </a:extLst>
          </p:cNvPr>
          <p:cNvSpPr txBox="1"/>
          <p:nvPr/>
        </p:nvSpPr>
        <p:spPr>
          <a:xfrm>
            <a:off x="3007688" y="2481359"/>
            <a:ext cx="631596" cy="523220"/>
          </a:xfrm>
          <a:prstGeom prst="rect">
            <a:avLst/>
          </a:prstGeom>
          <a:solidFill>
            <a:schemeClr val="bg1"/>
          </a:solidFill>
        </p:spPr>
        <p:txBody>
          <a:bodyPr wrap="square" rtlCol="0">
            <a:spAutoFit/>
          </a:bodyPr>
          <a:lstStyle/>
          <a:p>
            <a:r>
              <a:rPr lang="en-US" altLang="zh-CN" sz="2800" b="1" dirty="0"/>
              <a:t>36</a:t>
            </a:r>
            <a:endParaRPr lang="zh-CN" altLang="en-US" sz="2800" b="1" dirty="0"/>
          </a:p>
        </p:txBody>
      </p:sp>
      <p:sp>
        <p:nvSpPr>
          <p:cNvPr id="64" name="文本框 63">
            <a:extLst>
              <a:ext uri="{FF2B5EF4-FFF2-40B4-BE49-F238E27FC236}">
                <a16:creationId xmlns="" xmlns:a16="http://schemas.microsoft.com/office/drawing/2014/main" id="{95C175FE-82AE-43F6-B3CC-99D248BEB045}"/>
              </a:ext>
            </a:extLst>
          </p:cNvPr>
          <p:cNvSpPr txBox="1"/>
          <p:nvPr/>
        </p:nvSpPr>
        <p:spPr>
          <a:xfrm>
            <a:off x="4549340" y="2497953"/>
            <a:ext cx="631596" cy="523220"/>
          </a:xfrm>
          <a:prstGeom prst="rect">
            <a:avLst/>
          </a:prstGeom>
          <a:solidFill>
            <a:schemeClr val="bg1"/>
          </a:solidFill>
        </p:spPr>
        <p:txBody>
          <a:bodyPr wrap="square" rtlCol="0">
            <a:spAutoFit/>
          </a:bodyPr>
          <a:lstStyle/>
          <a:p>
            <a:r>
              <a:rPr lang="en-US" altLang="zh-CN" sz="2800" b="1" dirty="0"/>
              <a:t>49</a:t>
            </a:r>
            <a:endParaRPr lang="zh-CN" altLang="en-US" sz="2800" b="1" dirty="0"/>
          </a:p>
        </p:txBody>
      </p:sp>
      <p:sp>
        <p:nvSpPr>
          <p:cNvPr id="65" name="文本框 64">
            <a:extLst>
              <a:ext uri="{FF2B5EF4-FFF2-40B4-BE49-F238E27FC236}">
                <a16:creationId xmlns="" xmlns:a16="http://schemas.microsoft.com/office/drawing/2014/main" id="{A2A3A032-C9A1-4EB7-8DFE-4216123BCDD5}"/>
              </a:ext>
            </a:extLst>
          </p:cNvPr>
          <p:cNvSpPr txBox="1"/>
          <p:nvPr/>
        </p:nvSpPr>
        <p:spPr>
          <a:xfrm>
            <a:off x="3780007" y="2500027"/>
            <a:ext cx="631596" cy="523220"/>
          </a:xfrm>
          <a:prstGeom prst="rect">
            <a:avLst/>
          </a:prstGeom>
          <a:solidFill>
            <a:schemeClr val="bg1"/>
          </a:solidFill>
        </p:spPr>
        <p:txBody>
          <a:bodyPr wrap="square" rtlCol="0">
            <a:spAutoFit/>
          </a:bodyPr>
          <a:lstStyle/>
          <a:p>
            <a:r>
              <a:rPr lang="en-US" altLang="zh-CN" sz="2800" b="1" dirty="0"/>
              <a:t>49</a:t>
            </a:r>
            <a:endParaRPr lang="zh-CN" altLang="en-US" sz="2800" b="1" dirty="0"/>
          </a:p>
        </p:txBody>
      </p:sp>
      <p:sp>
        <p:nvSpPr>
          <p:cNvPr id="66" name="文本框 65">
            <a:extLst>
              <a:ext uri="{FF2B5EF4-FFF2-40B4-BE49-F238E27FC236}">
                <a16:creationId xmlns="" xmlns:a16="http://schemas.microsoft.com/office/drawing/2014/main" id="{75C32780-57B7-4CCF-AE36-93F3CB1D8E4B}"/>
              </a:ext>
            </a:extLst>
          </p:cNvPr>
          <p:cNvSpPr txBox="1"/>
          <p:nvPr/>
        </p:nvSpPr>
        <p:spPr>
          <a:xfrm>
            <a:off x="4550756" y="2499134"/>
            <a:ext cx="631596" cy="523220"/>
          </a:xfrm>
          <a:prstGeom prst="rect">
            <a:avLst/>
          </a:prstGeom>
          <a:solidFill>
            <a:schemeClr val="bg1"/>
          </a:solidFill>
        </p:spPr>
        <p:txBody>
          <a:bodyPr wrap="square" rtlCol="0">
            <a:spAutoFit/>
          </a:bodyPr>
          <a:lstStyle/>
          <a:p>
            <a:r>
              <a:rPr lang="en-US" altLang="zh-CN" sz="2800" b="1" u="sng" dirty="0"/>
              <a:t>49</a:t>
            </a:r>
            <a:endParaRPr lang="zh-CN" altLang="en-US" sz="2800" b="1" u="sng" dirty="0"/>
          </a:p>
        </p:txBody>
      </p:sp>
      <p:sp>
        <p:nvSpPr>
          <p:cNvPr id="67" name="文本框 66">
            <a:extLst>
              <a:ext uri="{FF2B5EF4-FFF2-40B4-BE49-F238E27FC236}">
                <a16:creationId xmlns="" xmlns:a16="http://schemas.microsoft.com/office/drawing/2014/main" id="{B7E386FC-964A-4BD8-87C5-1C5E18DAA745}"/>
              </a:ext>
            </a:extLst>
          </p:cNvPr>
          <p:cNvSpPr txBox="1"/>
          <p:nvPr/>
        </p:nvSpPr>
        <p:spPr>
          <a:xfrm>
            <a:off x="5292347" y="2500027"/>
            <a:ext cx="631596" cy="523220"/>
          </a:xfrm>
          <a:prstGeom prst="rect">
            <a:avLst/>
          </a:prstGeom>
          <a:solidFill>
            <a:schemeClr val="bg1"/>
          </a:solidFill>
        </p:spPr>
        <p:txBody>
          <a:bodyPr wrap="square" rtlCol="0">
            <a:spAutoFit/>
          </a:bodyPr>
          <a:lstStyle/>
          <a:p>
            <a:r>
              <a:rPr lang="en-US" altLang="zh-CN" sz="2800" b="1" dirty="0"/>
              <a:t>52</a:t>
            </a:r>
            <a:endParaRPr lang="zh-CN" altLang="en-US" sz="2800" b="1" dirty="0"/>
          </a:p>
        </p:txBody>
      </p:sp>
      <p:sp>
        <p:nvSpPr>
          <p:cNvPr id="68" name="文本框 67">
            <a:extLst>
              <a:ext uri="{FF2B5EF4-FFF2-40B4-BE49-F238E27FC236}">
                <a16:creationId xmlns="" xmlns:a16="http://schemas.microsoft.com/office/drawing/2014/main" id="{388D5852-AD61-4B2E-BA9E-0FA8DB63B6B2}"/>
              </a:ext>
            </a:extLst>
          </p:cNvPr>
          <p:cNvSpPr txBox="1"/>
          <p:nvPr/>
        </p:nvSpPr>
        <p:spPr>
          <a:xfrm>
            <a:off x="5995691" y="2493955"/>
            <a:ext cx="631596" cy="523220"/>
          </a:xfrm>
          <a:prstGeom prst="rect">
            <a:avLst/>
          </a:prstGeom>
          <a:solidFill>
            <a:schemeClr val="bg1"/>
          </a:solidFill>
        </p:spPr>
        <p:txBody>
          <a:bodyPr wrap="square" rtlCol="0">
            <a:spAutoFit/>
          </a:bodyPr>
          <a:lstStyle/>
          <a:p>
            <a:r>
              <a:rPr lang="en-US" altLang="zh-CN" sz="2800" b="1" dirty="0"/>
              <a:t>58</a:t>
            </a:r>
            <a:endParaRPr lang="zh-CN" altLang="en-US" sz="2800" b="1" dirty="0"/>
          </a:p>
        </p:txBody>
      </p:sp>
      <p:sp>
        <p:nvSpPr>
          <p:cNvPr id="69" name="文本框 68">
            <a:extLst>
              <a:ext uri="{FF2B5EF4-FFF2-40B4-BE49-F238E27FC236}">
                <a16:creationId xmlns="" xmlns:a16="http://schemas.microsoft.com/office/drawing/2014/main" id="{A0682880-3AB4-4DB7-BAB9-87B3E24056FF}"/>
              </a:ext>
            </a:extLst>
          </p:cNvPr>
          <p:cNvSpPr txBox="1"/>
          <p:nvPr/>
        </p:nvSpPr>
        <p:spPr>
          <a:xfrm>
            <a:off x="6794336" y="2479596"/>
            <a:ext cx="631596" cy="523220"/>
          </a:xfrm>
          <a:prstGeom prst="rect">
            <a:avLst/>
          </a:prstGeom>
          <a:solidFill>
            <a:schemeClr val="bg1"/>
          </a:solidFill>
        </p:spPr>
        <p:txBody>
          <a:bodyPr wrap="square" rtlCol="0">
            <a:spAutoFit/>
          </a:bodyPr>
          <a:lstStyle/>
          <a:p>
            <a:r>
              <a:rPr lang="en-US" altLang="zh-CN" sz="2800" b="1" dirty="0"/>
              <a:t>61</a:t>
            </a:r>
            <a:endParaRPr lang="zh-CN" altLang="en-US" sz="2800" b="1" dirty="0"/>
          </a:p>
        </p:txBody>
      </p:sp>
      <p:sp>
        <p:nvSpPr>
          <p:cNvPr id="70" name="文本框 69">
            <a:extLst>
              <a:ext uri="{FF2B5EF4-FFF2-40B4-BE49-F238E27FC236}">
                <a16:creationId xmlns="" xmlns:a16="http://schemas.microsoft.com/office/drawing/2014/main" id="{DB7D8EFE-599B-45EA-9110-9FA68C1B3A80}"/>
              </a:ext>
            </a:extLst>
          </p:cNvPr>
          <p:cNvSpPr txBox="1"/>
          <p:nvPr/>
        </p:nvSpPr>
        <p:spPr>
          <a:xfrm>
            <a:off x="7535927" y="2500027"/>
            <a:ext cx="631596" cy="523220"/>
          </a:xfrm>
          <a:prstGeom prst="rect">
            <a:avLst/>
          </a:prstGeom>
          <a:solidFill>
            <a:schemeClr val="bg1"/>
          </a:solidFill>
        </p:spPr>
        <p:txBody>
          <a:bodyPr wrap="square" rtlCol="0">
            <a:spAutoFit/>
          </a:bodyPr>
          <a:lstStyle/>
          <a:p>
            <a:r>
              <a:rPr lang="en-US" altLang="zh-CN" sz="2800" b="1" dirty="0"/>
              <a:t>75</a:t>
            </a:r>
            <a:endParaRPr lang="zh-CN" altLang="en-US" sz="2800" b="1" dirty="0"/>
          </a:p>
        </p:txBody>
      </p:sp>
      <p:sp>
        <p:nvSpPr>
          <p:cNvPr id="71" name="文本框 70">
            <a:extLst>
              <a:ext uri="{FF2B5EF4-FFF2-40B4-BE49-F238E27FC236}">
                <a16:creationId xmlns="" xmlns:a16="http://schemas.microsoft.com/office/drawing/2014/main" id="{179D7DBA-B237-4AD6-9E1C-6FD4CB080FC6}"/>
              </a:ext>
            </a:extLst>
          </p:cNvPr>
          <p:cNvSpPr txBox="1"/>
          <p:nvPr/>
        </p:nvSpPr>
        <p:spPr>
          <a:xfrm>
            <a:off x="8267013" y="2510038"/>
            <a:ext cx="631596" cy="523220"/>
          </a:xfrm>
          <a:prstGeom prst="rect">
            <a:avLst/>
          </a:prstGeom>
          <a:solidFill>
            <a:schemeClr val="bg1"/>
          </a:solidFill>
        </p:spPr>
        <p:txBody>
          <a:bodyPr wrap="square" rtlCol="0">
            <a:spAutoFit/>
          </a:bodyPr>
          <a:lstStyle/>
          <a:p>
            <a:r>
              <a:rPr lang="en-US" altLang="zh-CN" sz="2800" b="1" dirty="0"/>
              <a:t>80</a:t>
            </a:r>
            <a:endParaRPr lang="zh-CN" altLang="en-US" sz="2800" b="1" dirty="0"/>
          </a:p>
        </p:txBody>
      </p:sp>
      <p:sp>
        <p:nvSpPr>
          <p:cNvPr id="73" name="文本框 72">
            <a:extLst>
              <a:ext uri="{FF2B5EF4-FFF2-40B4-BE49-F238E27FC236}">
                <a16:creationId xmlns="" xmlns:a16="http://schemas.microsoft.com/office/drawing/2014/main" id="{67C2A63C-21EE-4227-9DE8-FF6D840CF536}"/>
              </a:ext>
            </a:extLst>
          </p:cNvPr>
          <p:cNvSpPr txBox="1"/>
          <p:nvPr/>
        </p:nvSpPr>
        <p:spPr>
          <a:xfrm>
            <a:off x="9031321" y="2481359"/>
            <a:ext cx="631596" cy="523220"/>
          </a:xfrm>
          <a:prstGeom prst="rect">
            <a:avLst/>
          </a:prstGeom>
          <a:solidFill>
            <a:schemeClr val="bg1"/>
          </a:solidFill>
        </p:spPr>
        <p:txBody>
          <a:bodyPr wrap="square" rtlCol="0">
            <a:spAutoFit/>
          </a:bodyPr>
          <a:lstStyle/>
          <a:p>
            <a:r>
              <a:rPr lang="en-US" altLang="zh-CN" sz="2800" b="1" dirty="0"/>
              <a:t>97</a:t>
            </a:r>
            <a:endParaRPr lang="zh-CN" altLang="en-US" sz="2800" b="1" dirty="0"/>
          </a:p>
        </p:txBody>
      </p:sp>
    </p:spTree>
    <p:extLst>
      <p:ext uri="{BB962C8B-B14F-4D97-AF65-F5344CB8AC3E}">
        <p14:creationId xmlns:p14="http://schemas.microsoft.com/office/powerpoint/2010/main" val="352330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left)">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43"/>
                                        </p:tgtEl>
                                        <p:attrNameLst>
                                          <p:attrName>style.visibility</p:attrName>
                                        </p:attrNameLst>
                                      </p:cBhvr>
                                      <p:to>
                                        <p:strVal val="hidden"/>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up)">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00079 4.81481E-6 L 0.05833 4.81481E-6 " pathEditMode="relative" rAng="0" ptsTypes="AA">
                                      <p:cBhvr>
                                        <p:cTn id="41" dur="2000" fill="hold"/>
                                        <p:tgtEl>
                                          <p:spTgt spid="44"/>
                                        </p:tgtEl>
                                        <p:attrNameLst>
                                          <p:attrName>ppt_x</p:attrName>
                                          <p:attrName>ppt_y</p:attrName>
                                        </p:attrNameLst>
                                      </p:cBhvr>
                                      <p:rCtr x="2956" y="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0.05911 4.81481E-6 L 0.11718 0.00462 " pathEditMode="relative" rAng="0" ptsTypes="AA">
                                      <p:cBhvr>
                                        <p:cTn id="45" dur="2000" fill="hold"/>
                                        <p:tgtEl>
                                          <p:spTgt spid="44"/>
                                        </p:tgtEl>
                                        <p:attrNameLst>
                                          <p:attrName>ppt_x</p:attrName>
                                          <p:attrName>ppt_y</p:attrName>
                                        </p:attrNameLst>
                                      </p:cBhvr>
                                      <p:rCtr x="2904" y="231"/>
                                    </p:animMotion>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8"/>
                                        </p:tgtEl>
                                        <p:attrNameLst>
                                          <p:attrName>style.visibility</p:attrName>
                                        </p:attrNameLst>
                                      </p:cBhvr>
                                      <p:to>
                                        <p:strVal val="hidden"/>
                                      </p:to>
                                    </p:set>
                                  </p:childTnLst>
                                </p:cTn>
                              </p:par>
                            </p:childTnLst>
                          </p:cTn>
                        </p:par>
                        <p:par>
                          <p:cTn id="50" fill="hold">
                            <p:stCondLst>
                              <p:cond delay="0"/>
                            </p:stCondLst>
                            <p:childTnLst>
                              <p:par>
                                <p:cTn id="51" presetID="22" presetClass="entr" presetSubtype="1"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11718 0.00462 L 0.19453 0.00462 " pathEditMode="relative" rAng="0" ptsTypes="AA">
                                      <p:cBhvr>
                                        <p:cTn id="57" dur="2000" fill="hold"/>
                                        <p:tgtEl>
                                          <p:spTgt spid="44"/>
                                        </p:tgtEl>
                                        <p:attrNameLst>
                                          <p:attrName>ppt_x</p:attrName>
                                          <p:attrName>ppt_y</p:attrName>
                                        </p:attrNameLst>
                                      </p:cBhvr>
                                      <p:rCtr x="3867" y="0"/>
                                    </p:animMotion>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1"/>
                                        </p:tgtEl>
                                        <p:attrNameLst>
                                          <p:attrName>style.visibility</p:attrName>
                                        </p:attrNameLst>
                                      </p:cBhvr>
                                      <p:to>
                                        <p:strVal val="hidden"/>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17682 4.81481E-6 L 0.25091 0.00462 " pathEditMode="relative" rAng="0" ptsTypes="AA">
                                      <p:cBhvr>
                                        <p:cTn id="69" dur="2000" fill="hold"/>
                                        <p:tgtEl>
                                          <p:spTgt spid="44"/>
                                        </p:tgtEl>
                                        <p:attrNameLst>
                                          <p:attrName>ppt_x</p:attrName>
                                          <p:attrName>ppt_y</p:attrName>
                                        </p:attrNameLst>
                                      </p:cBhvr>
                                      <p:rCtr x="3698" y="231"/>
                                    </p:animMotion>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25286 4.81481E-6 L 0.31198 4.81481E-6 " pathEditMode="relative" rAng="0" ptsTypes="AA">
                                      <p:cBhvr>
                                        <p:cTn id="73" dur="2000" fill="hold"/>
                                        <p:tgtEl>
                                          <p:spTgt spid="44"/>
                                        </p:tgtEl>
                                        <p:attrNameLst>
                                          <p:attrName>ppt_x</p:attrName>
                                          <p:attrName>ppt_y</p:attrName>
                                        </p:attrNameLst>
                                      </p:cBhvr>
                                      <p:rCtr x="2956" y="0"/>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31445 4.81481E-6 L 0.3733 0.00462 " pathEditMode="relative" rAng="0" ptsTypes="AA">
                                      <p:cBhvr>
                                        <p:cTn id="77" dur="2000" fill="hold"/>
                                        <p:tgtEl>
                                          <p:spTgt spid="44"/>
                                        </p:tgtEl>
                                        <p:attrNameLst>
                                          <p:attrName>ppt_x</p:attrName>
                                          <p:attrName>ppt_y</p:attrName>
                                        </p:attrNameLst>
                                      </p:cBhvr>
                                      <p:rCtr x="2943" y="231"/>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3733 0.00462 L 0.42955 0.00462 " pathEditMode="relative" rAng="0" ptsTypes="AA">
                                      <p:cBhvr>
                                        <p:cTn id="81" dur="2000" fill="hold"/>
                                        <p:tgtEl>
                                          <p:spTgt spid="44"/>
                                        </p:tgtEl>
                                        <p:attrNameLst>
                                          <p:attrName>ppt_x</p:attrName>
                                          <p:attrName>ppt_y</p:attrName>
                                        </p:attrNameLst>
                                      </p:cBhvr>
                                      <p:rCtr x="2812" y="0"/>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42955 0.00462 L 0.50612 0.00462 " pathEditMode="relative" rAng="0" ptsTypes="AA">
                                      <p:cBhvr>
                                        <p:cTn id="85" dur="2000" fill="hold"/>
                                        <p:tgtEl>
                                          <p:spTgt spid="44"/>
                                        </p:tgtEl>
                                        <p:attrNameLst>
                                          <p:attrName>ppt_x</p:attrName>
                                          <p:attrName>ppt_y</p:attrName>
                                        </p:attrNameLst>
                                      </p:cBhvr>
                                      <p:rCtr x="3828" y="0"/>
                                    </p:animMotion>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8.33333E-7 3.7037E-6 L 0.05872 0.00138 " pathEditMode="relative" rAng="0" ptsTypes="AA">
                                      <p:cBhvr>
                                        <p:cTn id="97" dur="2000" fill="hold"/>
                                        <p:tgtEl>
                                          <p:spTgt spid="45"/>
                                        </p:tgtEl>
                                        <p:attrNameLst>
                                          <p:attrName>ppt_x</p:attrName>
                                          <p:attrName>ppt_y</p:attrName>
                                        </p:attrNameLst>
                                      </p:cBhvr>
                                      <p:rCtr x="2812" y="30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4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52"/>
                                        </p:tgtEl>
                                        <p:attrNameLst>
                                          <p:attrName>style.visibility</p:attrName>
                                        </p:attrNameLst>
                                      </p:cBhvr>
                                      <p:to>
                                        <p:strVal val="hidden"/>
                                      </p:to>
                                    </p:set>
                                  </p:childTnLst>
                                </p:cTn>
                              </p:par>
                            </p:childTnLst>
                          </p:cTn>
                        </p:par>
                        <p:par>
                          <p:cTn id="106" fill="hold">
                            <p:stCondLst>
                              <p:cond delay="0"/>
                            </p:stCondLst>
                            <p:childTnLst>
                              <p:par>
                                <p:cTn id="107" presetID="22" presetClass="entr" presetSubtype="1"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up)">
                                      <p:cBhvr>
                                        <p:cTn id="109" dur="500"/>
                                        <p:tgtEl>
                                          <p:spTgt spid="6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nodeType="clickEffect">
                                  <p:stCondLst>
                                    <p:cond delay="0"/>
                                  </p:stCondLst>
                                  <p:childTnLst>
                                    <p:animMotion origin="layout" path="M -0.00078 2.59259E-6 L 0.05833 2.59259E-6 " pathEditMode="relative" rAng="0" ptsTypes="AA">
                                      <p:cBhvr>
                                        <p:cTn id="117" dur="2000" fill="hold"/>
                                        <p:tgtEl>
                                          <p:spTgt spid="58"/>
                                        </p:tgtEl>
                                        <p:attrNameLst>
                                          <p:attrName>ppt_x</p:attrName>
                                          <p:attrName>ppt_y</p:attrName>
                                        </p:attrNameLst>
                                      </p:cBhvr>
                                      <p:rCtr x="2956" y="0"/>
                                    </p:animMotion>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61"/>
                                        </p:tgtEl>
                                        <p:attrNameLst>
                                          <p:attrName>style.visibility</p:attrName>
                                        </p:attrNameLst>
                                      </p:cBhvr>
                                      <p:to>
                                        <p:strVal val="hidden"/>
                                      </p:to>
                                    </p:set>
                                  </p:childTnLst>
                                </p:cTn>
                              </p:par>
                            </p:childTnLst>
                          </p:cTn>
                        </p:par>
                        <p:par>
                          <p:cTn id="122" fill="hold">
                            <p:stCondLst>
                              <p:cond delay="0"/>
                            </p:stCondLst>
                            <p:childTnLst>
                              <p:par>
                                <p:cTn id="123" presetID="22" presetClass="entr" presetSubtype="1"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animEffect transition="in" filter="wipe(up)">
                                      <p:cBhvr>
                                        <p:cTn id="125" dur="500"/>
                                        <p:tgtEl>
                                          <p:spTgt spid="62"/>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05911 2.59259E-6 L 0.11719 0.00463 " pathEditMode="relative" rAng="0" ptsTypes="AA">
                                      <p:cBhvr>
                                        <p:cTn id="129" dur="2000" fill="hold"/>
                                        <p:tgtEl>
                                          <p:spTgt spid="58"/>
                                        </p:tgtEl>
                                        <p:attrNameLst>
                                          <p:attrName>ppt_x</p:attrName>
                                          <p:attrName>ppt_y</p:attrName>
                                        </p:attrNameLst>
                                      </p:cBhvr>
                                      <p:rCtr x="2904" y="231"/>
                                    </p:animMotion>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11719 0.00463 L 0.19453 0.00463 " pathEditMode="relative" rAng="0" ptsTypes="AA">
                                      <p:cBhvr>
                                        <p:cTn id="133" dur="2000" fill="hold"/>
                                        <p:tgtEl>
                                          <p:spTgt spid="58"/>
                                        </p:tgtEl>
                                        <p:attrNameLst>
                                          <p:attrName>ppt_x</p:attrName>
                                          <p:attrName>ppt_y</p:attrName>
                                        </p:attrNameLst>
                                      </p:cBhvr>
                                      <p:rCtr x="3867" y="0"/>
                                    </p:animMotion>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17682 2.59259E-6 L 0.25091 0.00463 " pathEditMode="relative" rAng="0" ptsTypes="AA">
                                      <p:cBhvr>
                                        <p:cTn id="137" dur="2000" fill="hold"/>
                                        <p:tgtEl>
                                          <p:spTgt spid="58"/>
                                        </p:tgtEl>
                                        <p:attrNameLst>
                                          <p:attrName>ppt_x</p:attrName>
                                          <p:attrName>ppt_y</p:attrName>
                                        </p:attrNameLst>
                                      </p:cBhvr>
                                      <p:rCtr x="3698" y="231"/>
                                    </p:animMotion>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nodeType="clickEffect">
                                  <p:stCondLst>
                                    <p:cond delay="0"/>
                                  </p:stCondLst>
                                  <p:childTnLst>
                                    <p:animMotion origin="layout" path="M 0.25286 2.59259E-6 L 0.31198 2.59259E-6 " pathEditMode="relative" rAng="0" ptsTypes="AA">
                                      <p:cBhvr>
                                        <p:cTn id="141" dur="2000" fill="hold"/>
                                        <p:tgtEl>
                                          <p:spTgt spid="58"/>
                                        </p:tgtEl>
                                        <p:attrNameLst>
                                          <p:attrName>ppt_x</p:attrName>
                                          <p:attrName>ppt_y</p:attrName>
                                        </p:attrNameLst>
                                      </p:cBhvr>
                                      <p:rCtr x="2956" y="0"/>
                                    </p:animMotion>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nodeType="clickEffect">
                                  <p:stCondLst>
                                    <p:cond delay="0"/>
                                  </p:stCondLst>
                                  <p:childTnLst>
                                    <p:animMotion origin="layout" path="M 0.31445 2.59259E-6 L 0.37331 0.00463 " pathEditMode="relative" rAng="0" ptsTypes="AA">
                                      <p:cBhvr>
                                        <p:cTn id="145" dur="2000" fill="hold"/>
                                        <p:tgtEl>
                                          <p:spTgt spid="58"/>
                                        </p:tgtEl>
                                        <p:attrNameLst>
                                          <p:attrName>ppt_x</p:attrName>
                                          <p:attrName>ppt_y</p:attrName>
                                        </p:attrNameLst>
                                      </p:cBhvr>
                                      <p:rCtr x="2943" y="231"/>
                                    </p:animMotion>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nodeType="clickEffect">
                                  <p:stCondLst>
                                    <p:cond delay="0"/>
                                  </p:stCondLst>
                                  <p:childTnLst>
                                    <p:animMotion origin="layout" path="M 0.37331 0.00463 L 0.42956 0.00463 " pathEditMode="relative" rAng="0" ptsTypes="AA">
                                      <p:cBhvr>
                                        <p:cTn id="149" dur="2000" fill="hold"/>
                                        <p:tgtEl>
                                          <p:spTgt spid="58"/>
                                        </p:tgtEl>
                                        <p:attrNameLst>
                                          <p:attrName>ppt_x</p:attrName>
                                          <p:attrName>ppt_y</p:attrName>
                                        </p:attrNameLst>
                                      </p:cBhvr>
                                      <p:rCtr x="2812" y="0"/>
                                    </p:animMotion>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6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4"/>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65"/>
                                        </p:tgtEl>
                                        <p:attrNameLst>
                                          <p:attrName>style.visibility</p:attrName>
                                        </p:attrNameLst>
                                      </p:cBhvr>
                                      <p:to>
                                        <p:strVal val="visible"/>
                                      </p:to>
                                    </p:set>
                                  </p:childTnLst>
                                </p:cTn>
                              </p:par>
                            </p:childTnLst>
                          </p:cTn>
                        </p:par>
                        <p:par>
                          <p:cTn id="162" fill="hold">
                            <p:stCondLst>
                              <p:cond delay="0"/>
                            </p:stCondLst>
                            <p:childTnLst>
                              <p:par>
                                <p:cTn id="163" presetID="1" presetClass="entr" presetSubtype="0" fill="hold" grpId="0" nodeType="afterEffect">
                                  <p:stCondLst>
                                    <p:cond delay="0"/>
                                  </p:stCondLst>
                                  <p:childTnLst>
                                    <p:set>
                                      <p:cBhvr>
                                        <p:cTn id="164" dur="1" fill="hold">
                                          <p:stCondLst>
                                            <p:cond delay="0"/>
                                          </p:stCondLst>
                                        </p:cTn>
                                        <p:tgtEl>
                                          <p:spTgt spid="66"/>
                                        </p:tgtEl>
                                        <p:attrNameLst>
                                          <p:attrName>style.visibility</p:attrName>
                                        </p:attrNameLst>
                                      </p:cBhvr>
                                      <p:to>
                                        <p:strVal val="visible"/>
                                      </p:to>
                                    </p:set>
                                  </p:childTnLst>
                                </p:cTn>
                              </p:par>
                            </p:childTnLst>
                          </p:cTn>
                        </p:par>
                        <p:par>
                          <p:cTn id="165" fill="hold">
                            <p:stCondLst>
                              <p:cond delay="0"/>
                            </p:stCondLst>
                            <p:childTnLst>
                              <p:par>
                                <p:cTn id="166" presetID="1" presetClass="entr" presetSubtype="0" fill="hold" grpId="0" nodeType="afterEffect">
                                  <p:stCondLst>
                                    <p:cond delay="0"/>
                                  </p:stCondLst>
                                  <p:childTnLst>
                                    <p:set>
                                      <p:cBhvr>
                                        <p:cTn id="167" dur="1" fill="hold">
                                          <p:stCondLst>
                                            <p:cond delay="0"/>
                                          </p:stCondLst>
                                        </p:cTn>
                                        <p:tgtEl>
                                          <p:spTgt spid="67"/>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8"/>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grpId="0" nodeType="afterEffect">
                                  <p:stCondLst>
                                    <p:cond delay="0"/>
                                  </p:stCondLst>
                                  <p:childTnLst>
                                    <p:set>
                                      <p:cBhvr>
                                        <p:cTn id="173" dur="1" fill="hold">
                                          <p:stCondLst>
                                            <p:cond delay="0"/>
                                          </p:stCondLst>
                                        </p:cTn>
                                        <p:tgtEl>
                                          <p:spTgt spid="69"/>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70"/>
                                        </p:tgtEl>
                                        <p:attrNameLst>
                                          <p:attrName>style.visibility</p:attrName>
                                        </p:attrNameLst>
                                      </p:cBhvr>
                                      <p:to>
                                        <p:strVal val="visible"/>
                                      </p:to>
                                    </p:set>
                                  </p:childTnLst>
                                </p:cTn>
                              </p:par>
                            </p:childTnLst>
                          </p:cTn>
                        </p:par>
                        <p:par>
                          <p:cTn id="177" fill="hold">
                            <p:stCondLst>
                              <p:cond delay="0"/>
                            </p:stCondLst>
                            <p:childTnLst>
                              <p:par>
                                <p:cTn id="178" presetID="1" presetClass="entr" presetSubtype="0" fill="hold" grpId="0" nodeType="afterEffect">
                                  <p:stCondLst>
                                    <p:cond delay="0"/>
                                  </p:stCondLst>
                                  <p:childTnLst>
                                    <p:set>
                                      <p:cBhvr>
                                        <p:cTn id="179" dur="1" fill="hold">
                                          <p:stCondLst>
                                            <p:cond delay="0"/>
                                          </p:stCondLst>
                                        </p:cTn>
                                        <p:tgtEl>
                                          <p:spTgt spid="71"/>
                                        </p:tgtEl>
                                        <p:attrNameLst>
                                          <p:attrName>style.visibility</p:attrName>
                                        </p:attrNameLst>
                                      </p:cBhvr>
                                      <p:to>
                                        <p:strVal val="visible"/>
                                      </p:to>
                                    </p:set>
                                  </p:childTnLst>
                                </p:cTn>
                              </p:par>
                            </p:childTnLst>
                          </p:cTn>
                        </p:par>
                        <p:par>
                          <p:cTn id="180" fill="hold">
                            <p:stCondLst>
                              <p:cond delay="0"/>
                            </p:stCondLst>
                            <p:childTnLst>
                              <p:par>
                                <p:cTn id="181" presetID="1" presetClass="entr" presetSubtype="0" fill="hold" grpId="0" nodeType="afterEffect">
                                  <p:stCondLst>
                                    <p:cond delay="0"/>
                                  </p:stCondLst>
                                  <p:childTnLst>
                                    <p:set>
                                      <p:cBhvr>
                                        <p:cTn id="18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43" grpId="0"/>
      <p:bldP spid="43" grpId="1"/>
      <p:bldP spid="48" grpId="0" autoUpdateAnimBg="0"/>
      <p:bldP spid="48" grpId="1"/>
      <p:bldP spid="51" grpId="0" autoUpdateAnimBg="0"/>
      <p:bldP spid="51" grpId="1"/>
      <p:bldP spid="52" grpId="0" autoUpdateAnimBg="0"/>
      <p:bldP spid="52" grpId="1"/>
      <p:bldP spid="49" grpId="0" animBg="1"/>
      <p:bldP spid="56" grpId="0" animBg="1"/>
      <p:bldP spid="57" grpId="0" autoUpdateAnimBg="0"/>
      <p:bldP spid="61" grpId="0" autoUpdateAnimBg="0"/>
      <p:bldP spid="61" grpId="1"/>
      <p:bldP spid="62" grpId="0" autoUpdateAnimBg="0"/>
      <p:bldP spid="63" grpId="0" animBg="1"/>
      <p:bldP spid="64" grpId="0" animBg="1"/>
      <p:bldP spid="65" grpId="0" animBg="1"/>
      <p:bldP spid="66" grpId="0" animBg="1"/>
      <p:bldP spid="67" grpId="0" animBg="1"/>
      <p:bldP spid="68" grpId="0" animBg="1"/>
      <p:bldP spid="69" grpId="0" animBg="1"/>
      <p:bldP spid="70" grpId="0" animBg="1"/>
      <p:bldP spid="71" grpId="0" animBg="1"/>
      <p:bldP spid="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1348546" y="1285588"/>
            <a:ext cx="705853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10000"/>
              </a:lnSpc>
            </a:pPr>
            <a:r>
              <a:rPr lang="en-US" altLang="zh-CN" sz="2000" b="1" dirty="0">
                <a:latin typeface="Times New Roman" charset="0"/>
                <a:ea typeface="Times New Roman" charset="0"/>
                <a:cs typeface="Times New Roman" charset="0"/>
              </a:rPr>
              <a:t>void </a:t>
            </a:r>
            <a:r>
              <a:rPr lang="en-US" altLang="zh-CN" sz="2000" b="1" dirty="0" err="1">
                <a:latin typeface="Times New Roman" charset="0"/>
                <a:ea typeface="Times New Roman" charset="0"/>
                <a:cs typeface="Times New Roman" charset="0"/>
              </a:rPr>
              <a:t>SelectSort</a:t>
            </a:r>
            <a:r>
              <a:rPr lang="en-US" altLang="zh-CN" sz="2000" b="1" dirty="0">
                <a:latin typeface="Times New Roman" charset="0"/>
                <a:ea typeface="Times New Roman" charset="0"/>
                <a:cs typeface="Times New Roman" charset="0"/>
              </a:rPr>
              <a:t> (</a:t>
            </a:r>
            <a:r>
              <a:rPr lang="en-US" altLang="zh-CN" sz="2000" b="1" dirty="0" err="1">
                <a:latin typeface="Times New Roman" charset="0"/>
                <a:ea typeface="Times New Roman" charset="0"/>
                <a:cs typeface="Times New Roman" charset="0"/>
              </a:rPr>
              <a:t>Sqlist</a:t>
            </a:r>
            <a:r>
              <a:rPr lang="en-US" altLang="zh-CN" sz="2000" b="1" dirty="0">
                <a:latin typeface="Times New Roman" charset="0"/>
                <a:ea typeface="Times New Roman" charset="0"/>
                <a:cs typeface="Times New Roman" charset="0"/>
              </a:rPr>
              <a:t>  &amp;L ) {</a:t>
            </a:r>
          </a:p>
          <a:p>
            <a:pPr algn="l">
              <a:lnSpc>
                <a:spcPct val="110000"/>
              </a:lnSpc>
            </a:pPr>
            <a:r>
              <a:rPr lang="en-US" altLang="zh-CN" sz="2000" b="1" dirty="0">
                <a:latin typeface="Times New Roman" charset="0"/>
                <a:ea typeface="Times New Roman" charset="0"/>
                <a:cs typeface="Times New Roman" charset="0"/>
              </a:rPr>
              <a:t>   // </a:t>
            </a:r>
            <a:r>
              <a:rPr lang="zh-CN" altLang="en-US" sz="2000" b="1" dirty="0">
                <a:latin typeface="Times New Roman" charset="0"/>
                <a:ea typeface="Times New Roman" charset="0"/>
                <a:cs typeface="Times New Roman" charset="0"/>
              </a:rPr>
              <a:t>对顺序表</a:t>
            </a:r>
            <a:r>
              <a:rPr lang="en-US" altLang="zh-CN" sz="2000" b="1" dirty="0">
                <a:latin typeface="Times New Roman" charset="0"/>
                <a:ea typeface="Times New Roman" charset="0"/>
                <a:cs typeface="Times New Roman" charset="0"/>
              </a:rPr>
              <a:t>L</a:t>
            </a:r>
            <a:r>
              <a:rPr lang="zh-CN" altLang="en-US" sz="2000" b="1" dirty="0">
                <a:latin typeface="Times New Roman" charset="0"/>
                <a:ea typeface="Times New Roman" charset="0"/>
                <a:cs typeface="Times New Roman" charset="0"/>
              </a:rPr>
              <a:t>作简单选择排序。</a:t>
            </a:r>
          </a:p>
          <a:p>
            <a:pPr algn="l">
              <a:lnSpc>
                <a:spcPct val="110000"/>
              </a:lnSpc>
            </a:pPr>
            <a:r>
              <a:rPr lang="zh-CN" altLang="en-US" sz="2000" b="1" dirty="0">
                <a:latin typeface="Times New Roman" charset="0"/>
                <a:ea typeface="Times New Roman" charset="0"/>
                <a:cs typeface="Times New Roman" charset="0"/>
              </a:rPr>
              <a:t>  </a:t>
            </a:r>
            <a:r>
              <a:rPr lang="en-US" altLang="zh-CN" sz="2000" b="1" dirty="0">
                <a:latin typeface="Times New Roman" charset="0"/>
                <a:ea typeface="Times New Roman" charset="0"/>
                <a:cs typeface="Times New Roman" charset="0"/>
              </a:rPr>
              <a:t>for (</a:t>
            </a:r>
            <a:r>
              <a:rPr lang="en-US" altLang="zh-CN" sz="2000" b="1" dirty="0" err="1">
                <a:latin typeface="Times New Roman" charset="0"/>
                <a:ea typeface="Times New Roman" charset="0"/>
                <a:cs typeface="Times New Roman" charset="0"/>
              </a:rPr>
              <a:t>i</a:t>
            </a:r>
            <a:r>
              <a:rPr lang="en-US" altLang="zh-CN" sz="2000" b="1" dirty="0">
                <a:latin typeface="Times New Roman" charset="0"/>
                <a:ea typeface="Times New Roman" charset="0"/>
                <a:cs typeface="Times New Roman" charset="0"/>
              </a:rPr>
              <a:t>=1; </a:t>
            </a:r>
            <a:r>
              <a:rPr lang="en-US" altLang="zh-CN" sz="2000" b="1" dirty="0" err="1" smtClean="0">
                <a:latin typeface="Times New Roman" charset="0"/>
                <a:ea typeface="Times New Roman" charset="0"/>
                <a:cs typeface="Times New Roman" charset="0"/>
              </a:rPr>
              <a:t>i</a:t>
            </a:r>
            <a:r>
              <a:rPr lang="en-US" altLang="zh-CN" sz="2000" b="1" dirty="0" smtClean="0">
                <a:latin typeface="Times New Roman" charset="0"/>
                <a:ea typeface="Times New Roman" charset="0"/>
                <a:cs typeface="Times New Roman" charset="0"/>
              </a:rPr>
              <a:t>&lt;</a:t>
            </a:r>
            <a:r>
              <a:rPr lang="en-US" altLang="zh-CN" sz="2000" b="1" dirty="0" err="1" smtClean="0">
                <a:latin typeface="Times New Roman" charset="0"/>
                <a:ea typeface="Times New Roman" charset="0"/>
                <a:cs typeface="Times New Roman" charset="0"/>
              </a:rPr>
              <a:t>L.length</a:t>
            </a:r>
            <a:r>
              <a:rPr lang="en-US" altLang="zh-CN" sz="2000" b="1" dirty="0">
                <a:latin typeface="Times New Roman" charset="0"/>
                <a:ea typeface="Times New Roman" charset="0"/>
                <a:cs typeface="Times New Roman" charset="0"/>
              </a:rPr>
              <a:t>; </a:t>
            </a:r>
            <a:r>
              <a:rPr lang="en-US" altLang="zh-CN" sz="2000" b="1" dirty="0" err="1">
                <a:latin typeface="Times New Roman" charset="0"/>
                <a:ea typeface="Times New Roman" charset="0"/>
                <a:cs typeface="Times New Roman" charset="0"/>
              </a:rPr>
              <a:t>i</a:t>
            </a:r>
            <a:r>
              <a:rPr lang="en-US" altLang="zh-CN" sz="2000" b="1" dirty="0">
                <a:latin typeface="Times New Roman" charset="0"/>
                <a:ea typeface="Times New Roman" charset="0"/>
                <a:cs typeface="Times New Roman" charset="0"/>
              </a:rPr>
              <a:t>++) {// </a:t>
            </a:r>
            <a:r>
              <a:rPr lang="zh-CN" altLang="en-US" sz="2000" b="1" dirty="0">
                <a:latin typeface="Times New Roman" charset="0"/>
                <a:ea typeface="Times New Roman" charset="0"/>
                <a:cs typeface="Times New Roman" charset="0"/>
              </a:rPr>
              <a:t>选择第 </a:t>
            </a:r>
            <a:r>
              <a:rPr lang="en-US" altLang="zh-CN" sz="2000" b="1" dirty="0" err="1">
                <a:latin typeface="Times New Roman" charset="0"/>
                <a:ea typeface="Times New Roman" charset="0"/>
                <a:cs typeface="Times New Roman" charset="0"/>
              </a:rPr>
              <a:t>i</a:t>
            </a:r>
            <a:r>
              <a:rPr lang="en-US" altLang="zh-CN" sz="2000" b="1" dirty="0">
                <a:latin typeface="Times New Roman" charset="0"/>
                <a:ea typeface="Times New Roman" charset="0"/>
                <a:cs typeface="Times New Roman" charset="0"/>
              </a:rPr>
              <a:t> </a:t>
            </a:r>
            <a:r>
              <a:rPr lang="zh-CN" altLang="en-US" sz="2000" b="1" dirty="0">
                <a:latin typeface="Times New Roman" charset="0"/>
                <a:ea typeface="Times New Roman" charset="0"/>
                <a:cs typeface="Times New Roman" charset="0"/>
              </a:rPr>
              <a:t>小的记录，并交换到位</a:t>
            </a:r>
            <a:endParaRPr lang="en-US" altLang="zh-CN" sz="2000" b="1" dirty="0">
              <a:latin typeface="Times New Roman" charset="0"/>
              <a:ea typeface="Times New Roman" charset="0"/>
              <a:cs typeface="Times New Roman" charset="0"/>
            </a:endParaRPr>
          </a:p>
          <a:p>
            <a:pPr algn="l">
              <a:lnSpc>
                <a:spcPct val="110000"/>
              </a:lnSpc>
            </a:pPr>
            <a:r>
              <a:rPr lang="en-US" altLang="zh-CN" sz="2000" b="1" dirty="0">
                <a:latin typeface="Times New Roman" charset="0"/>
                <a:ea typeface="Times New Roman" charset="0"/>
                <a:cs typeface="Times New Roman" charset="0"/>
              </a:rPr>
              <a:t>          min = </a:t>
            </a:r>
            <a:r>
              <a:rPr lang="en-US" altLang="zh-CN" sz="2000" b="1" dirty="0" err="1">
                <a:latin typeface="Times New Roman" charset="0"/>
                <a:ea typeface="Times New Roman" charset="0"/>
                <a:cs typeface="Times New Roman" charset="0"/>
              </a:rPr>
              <a:t>i</a:t>
            </a:r>
            <a:r>
              <a:rPr lang="en-US" altLang="zh-CN" sz="2000" b="1" dirty="0">
                <a:latin typeface="Times New Roman" charset="0"/>
                <a:ea typeface="Times New Roman" charset="0"/>
                <a:cs typeface="Times New Roman" charset="0"/>
              </a:rPr>
              <a:t>;</a:t>
            </a:r>
            <a:endParaRPr lang="zh-CN" altLang="en-US" sz="2000" b="1" dirty="0">
              <a:latin typeface="Times New Roman" charset="0"/>
              <a:ea typeface="Times New Roman" charset="0"/>
              <a:cs typeface="Times New Roman" charset="0"/>
            </a:endParaRPr>
          </a:p>
          <a:p>
            <a:pPr algn="l">
              <a:lnSpc>
                <a:spcPct val="110000"/>
              </a:lnSpc>
            </a:pPr>
            <a:endParaRPr lang="zh-CN" altLang="en-US" sz="2000" b="1" dirty="0">
              <a:latin typeface="Times New Roman" charset="0"/>
              <a:ea typeface="Times New Roman" charset="0"/>
              <a:cs typeface="Times New Roman" charset="0"/>
            </a:endParaRPr>
          </a:p>
          <a:p>
            <a:pPr algn="l">
              <a:lnSpc>
                <a:spcPct val="110000"/>
              </a:lnSpc>
            </a:pPr>
            <a:endParaRPr lang="zh-CN" altLang="en-US" sz="2000" b="1" dirty="0">
              <a:latin typeface="Times New Roman" charset="0"/>
              <a:ea typeface="Times New Roman" charset="0"/>
              <a:cs typeface="Times New Roman" charset="0"/>
            </a:endParaRPr>
          </a:p>
          <a:p>
            <a:pPr algn="l">
              <a:lnSpc>
                <a:spcPct val="110000"/>
              </a:lnSpc>
            </a:pPr>
            <a:endParaRPr lang="zh-CN" altLang="en-US" sz="2000" b="1" dirty="0">
              <a:latin typeface="Times New Roman" charset="0"/>
              <a:ea typeface="Times New Roman" charset="0"/>
              <a:cs typeface="Times New Roman" charset="0"/>
            </a:endParaRPr>
          </a:p>
          <a:p>
            <a:pPr algn="l">
              <a:lnSpc>
                <a:spcPct val="110000"/>
              </a:lnSpc>
            </a:pPr>
            <a:r>
              <a:rPr lang="zh-CN" altLang="en-US" sz="2000" b="1" dirty="0">
                <a:latin typeface="Times New Roman" charset="0"/>
                <a:ea typeface="Times New Roman" charset="0"/>
                <a:cs typeface="Times New Roman" charset="0"/>
              </a:rPr>
              <a:t>  </a:t>
            </a:r>
            <a:endParaRPr lang="en-US" altLang="zh-CN" sz="2000" b="1" dirty="0">
              <a:latin typeface="Times New Roman" charset="0"/>
              <a:ea typeface="Times New Roman" charset="0"/>
              <a:cs typeface="Times New Roman" charset="0"/>
            </a:endParaRPr>
          </a:p>
          <a:p>
            <a:pPr algn="l">
              <a:lnSpc>
                <a:spcPct val="110000"/>
              </a:lnSpc>
            </a:pPr>
            <a:endParaRPr lang="en-US" altLang="zh-CN" sz="2000" b="1" dirty="0">
              <a:latin typeface="Times New Roman" charset="0"/>
              <a:ea typeface="Times New Roman" charset="0"/>
              <a:cs typeface="Times New Roman" charset="0"/>
            </a:endParaRPr>
          </a:p>
          <a:p>
            <a:pPr algn="l">
              <a:lnSpc>
                <a:spcPct val="110000"/>
              </a:lnSpc>
            </a:pPr>
            <a:r>
              <a:rPr lang="en-US" altLang="zh-CN" sz="2000" b="1" dirty="0">
                <a:latin typeface="Times New Roman" charset="0"/>
                <a:ea typeface="Times New Roman" charset="0"/>
                <a:cs typeface="Times New Roman" charset="0"/>
              </a:rPr>
              <a:t>	</a:t>
            </a:r>
          </a:p>
          <a:p>
            <a:pPr algn="l">
              <a:lnSpc>
                <a:spcPct val="110000"/>
              </a:lnSpc>
            </a:pPr>
            <a:endParaRPr lang="en-US" altLang="zh-CN" sz="2000" b="1" dirty="0">
              <a:latin typeface="Times New Roman" charset="0"/>
              <a:ea typeface="Times New Roman" charset="0"/>
              <a:cs typeface="Times New Roman" charset="0"/>
            </a:endParaRPr>
          </a:p>
          <a:p>
            <a:pPr algn="l">
              <a:lnSpc>
                <a:spcPct val="110000"/>
              </a:lnSpc>
            </a:pPr>
            <a:endParaRPr lang="en-US" altLang="zh-CN" sz="2000" b="1" dirty="0">
              <a:latin typeface="Times New Roman" charset="0"/>
              <a:ea typeface="Times New Roman" charset="0"/>
              <a:cs typeface="Times New Roman" charset="0"/>
            </a:endParaRPr>
          </a:p>
          <a:p>
            <a:pPr algn="l">
              <a:lnSpc>
                <a:spcPct val="110000"/>
              </a:lnSpc>
            </a:pPr>
            <a:r>
              <a:rPr lang="en-US" altLang="zh-CN" sz="2000" b="1" dirty="0">
                <a:latin typeface="Times New Roman" charset="0"/>
                <a:ea typeface="Times New Roman" charset="0"/>
                <a:cs typeface="Times New Roman" charset="0"/>
              </a:rPr>
              <a:t>}</a:t>
            </a:r>
          </a:p>
          <a:p>
            <a:pPr algn="l">
              <a:lnSpc>
                <a:spcPct val="110000"/>
              </a:lnSpc>
            </a:pPr>
            <a:r>
              <a:rPr lang="en-US" altLang="zh-CN" sz="2000" b="1" dirty="0">
                <a:latin typeface="Times New Roman" charset="0"/>
                <a:ea typeface="Times New Roman" charset="0"/>
                <a:cs typeface="Times New Roman" charset="0"/>
              </a:rPr>
              <a:t>} // </a:t>
            </a:r>
            <a:r>
              <a:rPr lang="en-US" altLang="zh-CN" sz="2000" b="1" dirty="0" err="1">
                <a:latin typeface="Times New Roman" charset="0"/>
                <a:ea typeface="Times New Roman" charset="0"/>
                <a:cs typeface="Times New Roman" charset="0"/>
              </a:rPr>
              <a:t>SelectSort</a:t>
            </a:r>
            <a:endParaRPr lang="en-US" altLang="zh-CN" sz="2000" b="1" dirty="0">
              <a:latin typeface="Times New Roman" charset="0"/>
              <a:ea typeface="Times New Roman" charset="0"/>
              <a:cs typeface="Times New Roman" charset="0"/>
            </a:endParaRPr>
          </a:p>
        </p:txBody>
      </p:sp>
      <p:sp>
        <p:nvSpPr>
          <p:cNvPr id="39940" name="Rectangle 4"/>
          <p:cNvSpPr>
            <a:spLocks noChangeArrowheads="1"/>
          </p:cNvSpPr>
          <p:nvPr/>
        </p:nvSpPr>
        <p:spPr bwMode="auto">
          <a:xfrm>
            <a:off x="1967822" y="2651077"/>
            <a:ext cx="3999813" cy="277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for(j = i+1;j</a:t>
            </a:r>
            <a:r>
              <a:rPr lang="en-US" altLang="zh-CN" sz="2000" b="1" dirty="0" smtClean="0">
                <a:latin typeface="Times New Roman" panose="02020603050405020304" pitchFamily="18" charset="0"/>
                <a:ea typeface="SimSun" charset="-122"/>
                <a:cs typeface="Times New Roman" panose="02020603050405020304" pitchFamily="18" charset="0"/>
              </a:rPr>
              <a:t>&lt;=</a:t>
            </a:r>
            <a:r>
              <a:rPr lang="en-US" altLang="zh-CN" sz="2000" b="1" dirty="0" err="1" smtClean="0">
                <a:latin typeface="Times New Roman" panose="02020603050405020304" pitchFamily="18" charset="0"/>
                <a:ea typeface="SimSun" charset="-122"/>
                <a:cs typeface="Times New Roman" panose="02020603050405020304" pitchFamily="18" charset="0"/>
              </a:rPr>
              <a:t>L.length;j</a:t>
            </a:r>
            <a:r>
              <a:rPr lang="en-US" altLang="zh-CN" sz="2000" b="1" dirty="0">
                <a:latin typeface="Times New Roman" panose="02020603050405020304" pitchFamily="18" charset="0"/>
                <a:ea typeface="SimSun" charset="-122"/>
                <a:cs typeface="Times New Roman" panose="02020603050405020304" pitchFamily="18" charset="0"/>
              </a:rPr>
              <a:t>++){</a:t>
            </a:r>
          </a:p>
          <a:p>
            <a:pPr algn="l">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	if(</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[j]&lt;</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[min])  min=j;</a:t>
            </a:r>
          </a:p>
          <a:p>
            <a:pPr algn="l">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a:t>
            </a:r>
          </a:p>
          <a:p>
            <a:pPr>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if(min!=</a:t>
            </a:r>
            <a:r>
              <a:rPr lang="en-US" altLang="zh-CN" sz="2000" b="1" dirty="0" err="1">
                <a:latin typeface="Times New Roman" panose="02020603050405020304" pitchFamily="18" charset="0"/>
                <a:ea typeface="SimSun" charset="-122"/>
                <a:cs typeface="Times New Roman" panose="02020603050405020304" pitchFamily="18" charset="0"/>
              </a:rPr>
              <a:t>i</a:t>
            </a:r>
            <a:r>
              <a:rPr lang="en-US" altLang="zh-CN" sz="2000" b="1" dirty="0">
                <a:latin typeface="Times New Roman" panose="02020603050405020304" pitchFamily="18" charset="0"/>
                <a:ea typeface="SimSun" charset="-122"/>
                <a:cs typeface="Times New Roman" panose="02020603050405020304" pitchFamily="18" charset="0"/>
              </a:rPr>
              <a:t>) {//</a:t>
            </a:r>
            <a:r>
              <a:rPr lang="zh-CN" altLang="en-US" sz="2000" b="1" dirty="0">
                <a:latin typeface="Times New Roman" panose="02020603050405020304" pitchFamily="18" charset="0"/>
                <a:ea typeface="SimSun" charset="-122"/>
                <a:cs typeface="Times New Roman" panose="02020603050405020304" pitchFamily="18" charset="0"/>
              </a:rPr>
              <a:t>交换</a:t>
            </a:r>
            <a:endParaRPr lang="en-US" altLang="zh-CN" sz="2000" b="1" dirty="0">
              <a:latin typeface="Times New Roman" panose="02020603050405020304" pitchFamily="18" charset="0"/>
              <a:ea typeface="SimSun" charset="-122"/>
              <a:cs typeface="Times New Roman" panose="02020603050405020304" pitchFamily="18" charset="0"/>
            </a:endParaRPr>
          </a:p>
          <a:p>
            <a:pPr>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	temp=</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a:t>
            </a:r>
            <a:r>
              <a:rPr lang="en-US" altLang="zh-CN" sz="2000" b="1" dirty="0" err="1">
                <a:latin typeface="Times New Roman" panose="02020603050405020304" pitchFamily="18" charset="0"/>
                <a:ea typeface="SimSun" charset="-122"/>
                <a:cs typeface="Times New Roman" panose="02020603050405020304" pitchFamily="18" charset="0"/>
              </a:rPr>
              <a:t>i</a:t>
            </a:r>
            <a:r>
              <a:rPr lang="en-US" altLang="zh-CN" sz="2000" b="1" dirty="0">
                <a:latin typeface="Times New Roman" panose="02020603050405020304" pitchFamily="18" charset="0"/>
                <a:ea typeface="SimSun" charset="-122"/>
                <a:cs typeface="Times New Roman" panose="02020603050405020304" pitchFamily="18" charset="0"/>
              </a:rPr>
              <a:t>]; </a:t>
            </a:r>
          </a:p>
          <a:p>
            <a:pPr>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	</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a:t>
            </a:r>
            <a:r>
              <a:rPr lang="en-US" altLang="zh-CN" sz="2000" b="1" dirty="0" err="1">
                <a:latin typeface="Times New Roman" panose="02020603050405020304" pitchFamily="18" charset="0"/>
                <a:ea typeface="SimSun" charset="-122"/>
                <a:cs typeface="Times New Roman" panose="02020603050405020304" pitchFamily="18" charset="0"/>
              </a:rPr>
              <a:t>i</a:t>
            </a:r>
            <a:r>
              <a:rPr lang="en-US" altLang="zh-CN" sz="2000" b="1" dirty="0">
                <a:latin typeface="Times New Roman" panose="02020603050405020304" pitchFamily="18" charset="0"/>
                <a:ea typeface="SimSun" charset="-122"/>
                <a:cs typeface="Times New Roman" panose="02020603050405020304" pitchFamily="18" charset="0"/>
              </a:rPr>
              <a:t>]=</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[min]; </a:t>
            </a:r>
          </a:p>
          <a:p>
            <a:pPr>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	</a:t>
            </a:r>
            <a:r>
              <a:rPr lang="en-US" altLang="zh-CN" sz="2000" b="1" dirty="0" err="1">
                <a:latin typeface="Times New Roman" panose="02020603050405020304" pitchFamily="18" charset="0"/>
                <a:ea typeface="SimSun" charset="-122"/>
                <a:cs typeface="Times New Roman" panose="02020603050405020304" pitchFamily="18" charset="0"/>
              </a:rPr>
              <a:t>L.r</a:t>
            </a:r>
            <a:r>
              <a:rPr lang="en-US" altLang="zh-CN" sz="2000" b="1" dirty="0">
                <a:latin typeface="Times New Roman" panose="02020603050405020304" pitchFamily="18" charset="0"/>
                <a:ea typeface="SimSun" charset="-122"/>
                <a:cs typeface="Times New Roman" panose="02020603050405020304" pitchFamily="18" charset="0"/>
              </a:rPr>
              <a:t>[min]=temp;</a:t>
            </a:r>
          </a:p>
          <a:p>
            <a:pPr>
              <a:lnSpc>
                <a:spcPct val="110000"/>
              </a:lnSpc>
            </a:pPr>
            <a:r>
              <a:rPr lang="en-US" altLang="zh-CN" sz="2000" b="1" dirty="0">
                <a:latin typeface="Times New Roman" panose="02020603050405020304" pitchFamily="18" charset="0"/>
                <a:ea typeface="SimSun" charset="-122"/>
                <a:cs typeface="Times New Roman" panose="02020603050405020304" pitchFamily="18" charset="0"/>
              </a:rPr>
              <a:t>}</a:t>
            </a:r>
            <a:endParaRPr lang="zh-CN" altLang="en-US" sz="2000" b="1" dirty="0">
              <a:latin typeface="Times New Roman" panose="02020603050405020304" pitchFamily="18" charset="0"/>
              <a:ea typeface="SimSun" charset="-122"/>
              <a:cs typeface="Times New Roman" panose="02020603050405020304" pitchFamily="18" charset="0"/>
            </a:endParaRPr>
          </a:p>
        </p:txBody>
      </p:sp>
      <p:sp>
        <p:nvSpPr>
          <p:cNvPr id="7" name="Text Box 2"/>
          <p:cNvSpPr txBox="1">
            <a:spLocks noChangeArrowheads="1"/>
          </p:cNvSpPr>
          <p:nvPr/>
        </p:nvSpPr>
        <p:spPr bwMode="auto">
          <a:xfrm>
            <a:off x="1374054" y="152400"/>
            <a:ext cx="3492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5400" b="1" dirty="0">
                <a:solidFill>
                  <a:srgbClr val="800080"/>
                </a:solidFill>
                <a:ea typeface="楷体_GB2312" charset="0"/>
              </a:rPr>
              <a:t> </a:t>
            </a:r>
            <a:r>
              <a:rPr kumimoji="1" lang="zh-CN" altLang="en-US" sz="3600" b="1" kern="0" dirty="0">
                <a:solidFill>
                  <a:schemeClr val="tx2"/>
                </a:solidFill>
                <a:latin typeface="+mj-lt"/>
                <a:ea typeface="+mj-ea"/>
                <a:cs typeface="+mj-cs"/>
              </a:rPr>
              <a:t>简单选择排序</a:t>
            </a:r>
          </a:p>
        </p:txBody>
      </p:sp>
    </p:spTree>
    <p:extLst>
      <p:ext uri="{BB962C8B-B14F-4D97-AF65-F5344CB8AC3E}">
        <p14:creationId xmlns:p14="http://schemas.microsoft.com/office/powerpoint/2010/main" val="109502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Effect transition="in" filter="strips(downRight)">
                                      <p:cBhvr>
                                        <p:cTn id="13" dur="500"/>
                                        <p:tgtEl>
                                          <p:spTgt spid="399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9940"/>
                                        </p:tgtEl>
                                        <p:attrNameLst>
                                          <p:attrName>style.visibility</p:attrName>
                                        </p:attrNameLst>
                                      </p:cBhvr>
                                      <p:to>
                                        <p:strVal val="visible"/>
                                      </p:to>
                                    </p:set>
                                    <p:animEffect transition="in" filter="strips(downRight)">
                                      <p:cBhvr>
                                        <p:cTn id="18"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utoUpdateAnimBg="0"/>
      <p:bldP spid="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4114800"/>
          </a:xfrm>
        </p:spPr>
        <p:txBody>
          <a:bodyPr/>
          <a:lstStyle/>
          <a:p>
            <a:r>
              <a:rPr lang="zh-CN" altLang="en-US" sz="3600" b="0" dirty="0">
                <a:latin typeface="SimSun" charset="-122"/>
                <a:ea typeface="SimSun" charset="-122"/>
                <a:cs typeface="SimSun" charset="-122"/>
              </a:rPr>
              <a:t>时间复杂性分析：</a:t>
            </a:r>
          </a:p>
          <a:p>
            <a:pPr lvl="1"/>
            <a:r>
              <a:rPr lang="zh-CN" altLang="en-US" sz="3200" b="0" dirty="0">
                <a:latin typeface="SimSun" charset="-122"/>
                <a:ea typeface="SimSun" charset="-122"/>
                <a:cs typeface="SimSun" charset="-122"/>
              </a:rPr>
              <a:t>总的时间复杂度为</a:t>
            </a:r>
            <a:r>
              <a:rPr lang="en-US" altLang="zh-CN" sz="3200" dirty="0">
                <a:solidFill>
                  <a:srgbClr val="990000"/>
                </a:solidFill>
                <a:latin typeface="Times New Roman" charset="0"/>
                <a:ea typeface="Times New Roman" charset="0"/>
                <a:cs typeface="Times New Roman" charset="0"/>
              </a:rPr>
              <a:t>O(n</a:t>
            </a:r>
            <a:r>
              <a:rPr lang="en-US" altLang="zh-CN" sz="3200" baseline="30000" dirty="0">
                <a:solidFill>
                  <a:srgbClr val="990000"/>
                </a:solidFill>
                <a:latin typeface="Times New Roman" charset="0"/>
                <a:ea typeface="Times New Roman" charset="0"/>
                <a:cs typeface="Times New Roman" charset="0"/>
              </a:rPr>
              <a:t>2</a:t>
            </a:r>
            <a:r>
              <a:rPr lang="en-US" altLang="zh-CN" sz="3200" dirty="0">
                <a:solidFill>
                  <a:srgbClr val="990000"/>
                </a:solidFill>
                <a:latin typeface="Times New Roman" charset="0"/>
                <a:ea typeface="Times New Roman" charset="0"/>
                <a:cs typeface="Times New Roman" charset="0"/>
              </a:rPr>
              <a:t>)</a:t>
            </a:r>
            <a:r>
              <a:rPr lang="zh-CN" altLang="en-US" sz="3200" b="0" dirty="0">
                <a:latin typeface="SimSun" charset="-122"/>
                <a:ea typeface="SimSun" charset="-122"/>
                <a:cs typeface="SimSun" charset="-122"/>
              </a:rPr>
              <a:t>。</a:t>
            </a:r>
            <a:endParaRPr lang="en-US" altLang="zh-CN" sz="3200" b="0" dirty="0">
              <a:latin typeface="SimSun" charset="-122"/>
              <a:ea typeface="SimSun" charset="-122"/>
              <a:cs typeface="SimSun" charset="-122"/>
            </a:endParaRPr>
          </a:p>
          <a:p>
            <a:pPr lvl="1"/>
            <a:endParaRPr lang="en-US" altLang="zh-CN" sz="3200" b="0" dirty="0">
              <a:latin typeface="SimSun" charset="-122"/>
              <a:ea typeface="SimSun" charset="-122"/>
              <a:cs typeface="SimSun" charset="-122"/>
            </a:endParaRPr>
          </a:p>
          <a:p>
            <a:r>
              <a:rPr lang="zh-CN" altLang="en-US" sz="3600" b="0" dirty="0">
                <a:latin typeface="SimSun" charset="-122"/>
                <a:ea typeface="SimSun" charset="-122"/>
                <a:cs typeface="SimSun" charset="-122"/>
              </a:rPr>
              <a:t>算法的稳定性：</a:t>
            </a:r>
          </a:p>
          <a:p>
            <a:pPr lvl="1"/>
            <a:r>
              <a:rPr lang="zh-CN" altLang="en-US" sz="3200" b="0" dirty="0">
                <a:latin typeface="SimSun" charset="-122"/>
                <a:ea typeface="SimSun" charset="-122"/>
                <a:cs typeface="SimSun" charset="-122"/>
              </a:rPr>
              <a:t>是一个</a:t>
            </a:r>
            <a:r>
              <a:rPr lang="zh-CN" altLang="en-US" sz="3200" b="0" dirty="0">
                <a:solidFill>
                  <a:srgbClr val="FF0000"/>
                </a:solidFill>
                <a:latin typeface="SimSun" charset="-122"/>
                <a:ea typeface="SimSun" charset="-122"/>
                <a:cs typeface="SimSun" charset="-122"/>
              </a:rPr>
              <a:t>不稳定</a:t>
            </a:r>
            <a:r>
              <a:rPr lang="zh-CN" altLang="en-US" sz="3200" b="0" dirty="0">
                <a:latin typeface="SimSun" charset="-122"/>
                <a:ea typeface="SimSun" charset="-122"/>
                <a:cs typeface="SimSun" charset="-122"/>
              </a:rPr>
              <a:t>的算法。</a:t>
            </a:r>
            <a:endParaRPr lang="en-US" altLang="zh-CN" sz="3200" b="0" dirty="0">
              <a:latin typeface="SimSun" charset="-122"/>
              <a:ea typeface="SimSun" charset="-122"/>
              <a:cs typeface="SimSun" charset="-122"/>
            </a:endParaRPr>
          </a:p>
          <a:p>
            <a:pPr marL="457200" lvl="1" indent="0">
              <a:buNone/>
            </a:pPr>
            <a:r>
              <a:rPr lang="zh-CN" altLang="en-US" b="0" dirty="0">
                <a:latin typeface="SimSun" charset="-122"/>
                <a:ea typeface="SimSun" charset="-122"/>
                <a:cs typeface="SimSun" charset="-122"/>
              </a:rPr>
              <a:t>如：</a:t>
            </a:r>
            <a:r>
              <a:rPr lang="en-US" altLang="zh-CN" b="0" dirty="0">
                <a:solidFill>
                  <a:schemeClr val="tx2"/>
                </a:solidFill>
                <a:latin typeface="SimSun" charset="-122"/>
                <a:ea typeface="SimSun" charset="-122"/>
                <a:cs typeface="SimSun" charset="-122"/>
              </a:rPr>
              <a:t>49</a:t>
            </a:r>
            <a:r>
              <a:rPr lang="en-US" altLang="zh-CN" b="0" dirty="0">
                <a:latin typeface="SimSun" charset="-122"/>
                <a:ea typeface="SimSun" charset="-122"/>
                <a:cs typeface="SimSun" charset="-122"/>
              </a:rPr>
              <a:t>,50,</a:t>
            </a:r>
            <a:r>
              <a:rPr lang="en-US" altLang="zh-CN" b="0" u="sng" dirty="0">
                <a:solidFill>
                  <a:schemeClr val="tx2"/>
                </a:solidFill>
                <a:latin typeface="SimSun" charset="-122"/>
                <a:ea typeface="SimSun" charset="-122"/>
                <a:cs typeface="SimSun" charset="-122"/>
              </a:rPr>
              <a:t>49</a:t>
            </a:r>
            <a:r>
              <a:rPr lang="en-US" altLang="zh-CN" b="0" dirty="0">
                <a:latin typeface="SimSun" charset="-122"/>
                <a:ea typeface="SimSun" charset="-122"/>
                <a:cs typeface="SimSun" charset="-122"/>
              </a:rPr>
              <a:t>,3,14</a:t>
            </a:r>
            <a:r>
              <a:rPr lang="zh-CN" altLang="en-US" b="0" dirty="0">
                <a:latin typeface="SimSun" charset="-122"/>
                <a:ea typeface="SimSun" charset="-122"/>
                <a:cs typeface="SimSun" charset="-122"/>
              </a:rPr>
              <a:t>排序之后为</a:t>
            </a:r>
            <a:r>
              <a:rPr lang="en-US" altLang="zh-CN" b="0" dirty="0">
                <a:latin typeface="SimSun" charset="-122"/>
                <a:ea typeface="SimSun" charset="-122"/>
                <a:cs typeface="SimSun" charset="-122"/>
              </a:rPr>
              <a:t>3,14,</a:t>
            </a:r>
            <a:r>
              <a:rPr lang="en-US" altLang="zh-CN" b="0" u="sng" dirty="0">
                <a:solidFill>
                  <a:schemeClr val="tx2"/>
                </a:solidFill>
                <a:latin typeface="SimSun" charset="-122"/>
                <a:ea typeface="SimSun" charset="-122"/>
                <a:cs typeface="SimSun" charset="-122"/>
              </a:rPr>
              <a:t>49</a:t>
            </a:r>
            <a:r>
              <a:rPr lang="en-US" altLang="zh-CN" b="0" dirty="0">
                <a:solidFill>
                  <a:schemeClr val="tx2"/>
                </a:solidFill>
                <a:latin typeface="SimSun" charset="-122"/>
                <a:ea typeface="SimSun" charset="-122"/>
                <a:cs typeface="SimSun" charset="-122"/>
              </a:rPr>
              <a:t>,49</a:t>
            </a:r>
            <a:r>
              <a:rPr lang="en-US" altLang="zh-CN" b="0" dirty="0">
                <a:latin typeface="SimSun" charset="-122"/>
                <a:ea typeface="SimSun" charset="-122"/>
                <a:cs typeface="SimSun" charset="-122"/>
              </a:rPr>
              <a:t>,50</a:t>
            </a:r>
            <a:endParaRPr lang="zh-CN" altLang="en-US" b="0" dirty="0">
              <a:latin typeface="SimSun" charset="-122"/>
              <a:ea typeface="SimSun" charset="-122"/>
              <a:cs typeface="SimSun" charset="-122"/>
            </a:endParaRPr>
          </a:p>
          <a:p>
            <a:endParaRPr lang="zh-CN" altLang="en-US" sz="3600" dirty="0">
              <a:latin typeface="楷体_GB2312" charset="0"/>
              <a:ea typeface="楷体_GB2312" charset="0"/>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简单选择排序</a:t>
            </a:r>
          </a:p>
        </p:txBody>
      </p:sp>
    </p:spTree>
    <p:extLst>
      <p:ext uri="{BB962C8B-B14F-4D97-AF65-F5344CB8AC3E}">
        <p14:creationId xmlns:p14="http://schemas.microsoft.com/office/powerpoint/2010/main" val="67999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
        <p:nvSpPr>
          <p:cNvPr id="41987" name="Text Box 3"/>
          <p:cNvSpPr txBox="1">
            <a:spLocks noChangeArrowheads="1"/>
          </p:cNvSpPr>
          <p:nvPr/>
        </p:nvSpPr>
        <p:spPr bwMode="auto">
          <a:xfrm>
            <a:off x="1811771" y="1931085"/>
            <a:ext cx="9187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600" dirty="0">
                <a:latin typeface="SimSun" charset="-122"/>
                <a:ea typeface="SimSun" charset="-122"/>
                <a:cs typeface="SimSun" charset="-122"/>
              </a:rPr>
              <a:t>堆是满足下列性质的数列</a:t>
            </a:r>
            <a:r>
              <a:rPr lang="en-US" altLang="zh-CN" sz="3600" dirty="0">
                <a:latin typeface="SimSun" charset="-122"/>
                <a:ea typeface="SimSun" charset="-122"/>
                <a:cs typeface="SimSun" charset="-122"/>
              </a:rPr>
              <a:t>{r</a:t>
            </a:r>
            <a:r>
              <a:rPr lang="en-US" altLang="zh-CN" sz="3600" baseline="-25000" dirty="0">
                <a:latin typeface="SimSun" charset="-122"/>
                <a:ea typeface="SimSun" charset="-122"/>
                <a:cs typeface="SimSun" charset="-122"/>
              </a:rPr>
              <a:t>1</a:t>
            </a:r>
            <a:r>
              <a:rPr lang="en-US" altLang="zh-CN" sz="3600" dirty="0">
                <a:latin typeface="SimSun" charset="-122"/>
                <a:ea typeface="SimSun" charset="-122"/>
                <a:cs typeface="SimSun" charset="-122"/>
              </a:rPr>
              <a:t>, r</a:t>
            </a:r>
            <a:r>
              <a:rPr lang="en-US" altLang="zh-CN" sz="3600" baseline="-25000" dirty="0">
                <a:latin typeface="SimSun" charset="-122"/>
                <a:ea typeface="SimSun" charset="-122"/>
                <a:cs typeface="SimSun" charset="-122"/>
              </a:rPr>
              <a:t>2</a:t>
            </a:r>
            <a:r>
              <a:rPr lang="en-US" altLang="zh-CN" sz="3600" dirty="0">
                <a:latin typeface="SimSun" charset="-122"/>
                <a:ea typeface="SimSun" charset="-122"/>
                <a:cs typeface="SimSun" charset="-122"/>
              </a:rPr>
              <a:t>, …</a:t>
            </a:r>
            <a:r>
              <a:rPr lang="zh-CN" altLang="en-US" sz="3600" dirty="0">
                <a:latin typeface="SimSun" charset="-122"/>
                <a:ea typeface="SimSun" charset="-122"/>
                <a:cs typeface="SimSun" charset="-122"/>
              </a:rPr>
              <a:t>，</a:t>
            </a:r>
            <a:r>
              <a:rPr lang="en-US" altLang="zh-CN" sz="3600" dirty="0" err="1">
                <a:latin typeface="SimSun" charset="-122"/>
                <a:ea typeface="SimSun" charset="-122"/>
                <a:cs typeface="SimSun" charset="-122"/>
              </a:rPr>
              <a:t>r</a:t>
            </a:r>
            <a:r>
              <a:rPr lang="en-US" altLang="zh-CN" sz="3600" baseline="-25000" dirty="0" err="1">
                <a:latin typeface="SimSun" charset="-122"/>
                <a:ea typeface="SimSun" charset="-122"/>
                <a:cs typeface="SimSun" charset="-122"/>
              </a:rPr>
              <a:t>n</a:t>
            </a:r>
            <a:r>
              <a:rPr lang="en-US" altLang="zh-CN" sz="3600" dirty="0">
                <a:latin typeface="SimSun" charset="-122"/>
                <a:ea typeface="SimSun" charset="-122"/>
                <a:cs typeface="SimSun" charset="-122"/>
              </a:rPr>
              <a:t>}</a:t>
            </a:r>
            <a:r>
              <a:rPr lang="zh-CN" altLang="en-US" sz="3600" dirty="0">
                <a:latin typeface="SimSun" charset="-122"/>
                <a:ea typeface="SimSun" charset="-122"/>
                <a:cs typeface="SimSun" charset="-122"/>
              </a:rPr>
              <a:t>：</a:t>
            </a:r>
            <a:endParaRPr lang="zh-CN" altLang="en-US" sz="4000" dirty="0">
              <a:latin typeface="SimSun" charset="-122"/>
              <a:ea typeface="SimSun" charset="-122"/>
              <a:cs typeface="SimSun" charset="-122"/>
            </a:endParaRPr>
          </a:p>
        </p:txBody>
      </p:sp>
      <p:sp>
        <p:nvSpPr>
          <p:cNvPr id="41991" name="Text Box 7"/>
          <p:cNvSpPr txBox="1">
            <a:spLocks noChangeArrowheads="1"/>
          </p:cNvSpPr>
          <p:nvPr/>
        </p:nvSpPr>
        <p:spPr bwMode="auto">
          <a:xfrm>
            <a:off x="5988051" y="2940050"/>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600" b="1">
                <a:solidFill>
                  <a:srgbClr val="000099"/>
                </a:solidFill>
              </a:rPr>
              <a:t>或</a:t>
            </a:r>
            <a:endParaRPr lang="zh-CN" altLang="en-US" sz="3600">
              <a:solidFill>
                <a:srgbClr val="000099"/>
              </a:solidFill>
            </a:endParaRPr>
          </a:p>
        </p:txBody>
      </p:sp>
      <p:graphicFrame>
        <p:nvGraphicFramePr>
          <p:cNvPr id="41992" name="Object 8"/>
          <p:cNvGraphicFramePr>
            <a:graphicFrameLocks noChangeAspect="1"/>
          </p:cNvGraphicFramePr>
          <p:nvPr/>
        </p:nvGraphicFramePr>
        <p:xfrm>
          <a:off x="2667000" y="2755900"/>
          <a:ext cx="1587500" cy="1054100"/>
        </p:xfrm>
        <a:graphic>
          <a:graphicData uri="http://schemas.openxmlformats.org/presentationml/2006/ole">
            <mc:AlternateContent xmlns:mc="http://schemas.openxmlformats.org/markup-compatibility/2006">
              <mc:Choice xmlns:v="urn:schemas-microsoft-com:vml" Requires="v">
                <p:oleObj spid="_x0000_s33988" name="公式" r:id="rId3" imgW="1587240" imgH="1054080" progId="Equation.3">
                  <p:embed/>
                </p:oleObj>
              </mc:Choice>
              <mc:Fallback>
                <p:oleObj name="公式" r:id="rId3" imgW="1587240" imgH="1054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55900"/>
                        <a:ext cx="15875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6705600" y="2755900"/>
          <a:ext cx="1587500" cy="1054100"/>
        </p:xfrm>
        <a:graphic>
          <a:graphicData uri="http://schemas.openxmlformats.org/presentationml/2006/ole">
            <mc:AlternateContent xmlns:mc="http://schemas.openxmlformats.org/markup-compatibility/2006">
              <mc:Choice xmlns:v="urn:schemas-microsoft-com:vml" Requires="v">
                <p:oleObj spid="_x0000_s33989" name="公式" r:id="rId5" imgW="1587240" imgH="1054080" progId="Equation.3">
                  <p:embed/>
                </p:oleObj>
              </mc:Choice>
              <mc:Fallback>
                <p:oleObj name="公式" r:id="rId5" imgW="1587240" imgH="1054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755900"/>
                        <a:ext cx="15875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994" name="Text Box 10"/>
          <p:cNvSpPr txBox="1">
            <a:spLocks noChangeArrowheads="1"/>
          </p:cNvSpPr>
          <p:nvPr/>
        </p:nvSpPr>
        <p:spPr bwMode="auto">
          <a:xfrm>
            <a:off x="1325562" y="1220101"/>
            <a:ext cx="3025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zh-CN" altLang="en-US" sz="3600" b="1" dirty="0">
                <a:latin typeface="SimSun" charset="-122"/>
                <a:ea typeface="SimSun" charset="-122"/>
                <a:cs typeface="SimSun" charset="-122"/>
              </a:rPr>
              <a:t>堆的定义</a:t>
            </a:r>
            <a:r>
              <a:rPr lang="en-US" altLang="zh-CN" sz="3600" b="1" dirty="0">
                <a:latin typeface="SimSun" charset="-122"/>
                <a:ea typeface="SimSun" charset="-122"/>
                <a:cs typeface="SimSun" charset="-122"/>
              </a:rPr>
              <a:t>:</a:t>
            </a:r>
          </a:p>
        </p:txBody>
      </p:sp>
      <p:sp>
        <p:nvSpPr>
          <p:cNvPr id="42002" name="Text Box 18"/>
          <p:cNvSpPr txBox="1">
            <a:spLocks noChangeArrowheads="1"/>
          </p:cNvSpPr>
          <p:nvPr/>
        </p:nvSpPr>
        <p:spPr bwMode="auto">
          <a:xfrm>
            <a:off x="1431999" y="4531699"/>
            <a:ext cx="707437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0000"/>
              </a:lnSpc>
            </a:pPr>
            <a:r>
              <a:rPr lang="en-US" altLang="zh-CN" sz="3200" b="1" dirty="0">
                <a:latin typeface="Times New Roman" charset="0"/>
                <a:ea typeface="Times New Roman" charset="0"/>
                <a:cs typeface="Times New Roman" charset="0"/>
              </a:rPr>
              <a:t>{12, 36, 27, 65, 40, 34, 98, 81, 73, 55, 49}</a:t>
            </a:r>
            <a:endParaRPr lang="en-US" altLang="zh-CN" b="1" dirty="0">
              <a:latin typeface="Times New Roman" charset="0"/>
              <a:ea typeface="Times New Roman" charset="0"/>
              <a:cs typeface="Times New Roman" charset="0"/>
            </a:endParaRPr>
          </a:p>
        </p:txBody>
      </p:sp>
      <p:sp>
        <p:nvSpPr>
          <p:cNvPr id="42004" name="Rectangle 20"/>
          <p:cNvSpPr>
            <a:spLocks noChangeArrowheads="1"/>
          </p:cNvSpPr>
          <p:nvPr/>
        </p:nvSpPr>
        <p:spPr bwMode="auto">
          <a:xfrm>
            <a:off x="8912926" y="4728121"/>
            <a:ext cx="2085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zh-CN" altLang="en-US" sz="3200" dirty="0">
                <a:solidFill>
                  <a:srgbClr val="990000"/>
                </a:solidFill>
                <a:ea typeface="楷体_GB2312" charset="0"/>
              </a:rPr>
              <a:t>小顶堆</a:t>
            </a:r>
            <a:endParaRPr lang="zh-CN" altLang="en-US" sz="4000" dirty="0">
              <a:ea typeface="楷体_GB2312" charset="0"/>
            </a:endParaRPr>
          </a:p>
        </p:txBody>
      </p:sp>
      <p:sp>
        <p:nvSpPr>
          <p:cNvPr id="42005" name="Text Box 21"/>
          <p:cNvSpPr txBox="1">
            <a:spLocks noChangeArrowheads="1"/>
          </p:cNvSpPr>
          <p:nvPr/>
        </p:nvSpPr>
        <p:spPr bwMode="auto">
          <a:xfrm>
            <a:off x="1431999" y="5312896"/>
            <a:ext cx="707437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0000"/>
              </a:lnSpc>
            </a:pPr>
            <a:r>
              <a:rPr lang="en-US" altLang="zh-CN" sz="3200" b="1" dirty="0">
                <a:latin typeface="Times New Roman" charset="0"/>
                <a:ea typeface="Times New Roman" charset="0"/>
                <a:cs typeface="Times New Roman" charset="0"/>
              </a:rPr>
              <a:t>{12, 36, 27, 65, 40, 14, 98, 81, 73, 55, 49}</a:t>
            </a:r>
            <a:endParaRPr lang="en-US" altLang="zh-CN" b="1" dirty="0">
              <a:latin typeface="Times New Roman" charset="0"/>
              <a:ea typeface="Times New Roman" charset="0"/>
              <a:cs typeface="Times New Roman" charset="0"/>
            </a:endParaRPr>
          </a:p>
        </p:txBody>
      </p:sp>
      <p:sp>
        <p:nvSpPr>
          <p:cNvPr id="42006" name="Rectangle 22"/>
          <p:cNvSpPr>
            <a:spLocks noChangeArrowheads="1"/>
          </p:cNvSpPr>
          <p:nvPr/>
        </p:nvSpPr>
        <p:spPr bwMode="auto">
          <a:xfrm>
            <a:off x="8912926" y="5312896"/>
            <a:ext cx="15732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zh-CN" altLang="en-US" sz="3200" b="1" dirty="0">
                <a:solidFill>
                  <a:srgbClr val="990000"/>
                </a:solidFill>
                <a:latin typeface="SimSun" charset="-122"/>
                <a:ea typeface="SimSun" charset="-122"/>
                <a:cs typeface="SimSun" charset="-122"/>
              </a:rPr>
              <a:t>不是堆</a:t>
            </a:r>
            <a:endParaRPr lang="zh-CN" altLang="en-US" sz="3600" dirty="0">
              <a:latin typeface="SimSun" charset="-122"/>
              <a:ea typeface="SimSun" charset="-122"/>
              <a:cs typeface="SimSun" charset="-122"/>
            </a:endParaRPr>
          </a:p>
        </p:txBody>
      </p:sp>
      <p:sp>
        <p:nvSpPr>
          <p:cNvPr id="42007" name="Text Box 23"/>
          <p:cNvSpPr txBox="1">
            <a:spLocks noChangeArrowheads="1"/>
          </p:cNvSpPr>
          <p:nvPr/>
        </p:nvSpPr>
        <p:spPr bwMode="auto">
          <a:xfrm>
            <a:off x="4279900" y="2993231"/>
            <a:ext cx="168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solidFill>
                  <a:srgbClr val="C00000"/>
                </a:solidFill>
                <a:ea typeface="楷体_GB2312" charset="0"/>
              </a:rPr>
              <a:t>(</a:t>
            </a:r>
            <a:r>
              <a:rPr lang="zh-CN" altLang="en-US" sz="3200" b="1" dirty="0">
                <a:solidFill>
                  <a:srgbClr val="C00000"/>
                </a:solidFill>
                <a:ea typeface="楷体_GB2312" charset="0"/>
              </a:rPr>
              <a:t>小顶堆</a:t>
            </a:r>
            <a:r>
              <a:rPr lang="en-US" altLang="zh-CN" sz="3200" dirty="0">
                <a:solidFill>
                  <a:srgbClr val="C00000"/>
                </a:solidFill>
                <a:ea typeface="楷体_GB2312" charset="0"/>
              </a:rPr>
              <a:t>)</a:t>
            </a:r>
          </a:p>
        </p:txBody>
      </p:sp>
      <p:sp>
        <p:nvSpPr>
          <p:cNvPr id="42008" name="Text Box 24"/>
          <p:cNvSpPr txBox="1">
            <a:spLocks noChangeArrowheads="1"/>
          </p:cNvSpPr>
          <p:nvPr/>
        </p:nvSpPr>
        <p:spPr bwMode="auto">
          <a:xfrm>
            <a:off x="8308975" y="3001964"/>
            <a:ext cx="168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solidFill>
                  <a:srgbClr val="C00000"/>
                </a:solidFill>
                <a:ea typeface="楷体_GB2312" charset="0"/>
              </a:rPr>
              <a:t>(</a:t>
            </a:r>
            <a:r>
              <a:rPr lang="zh-CN" altLang="en-US" sz="3200" b="1" dirty="0">
                <a:solidFill>
                  <a:srgbClr val="C00000"/>
                </a:solidFill>
                <a:ea typeface="楷体_GB2312" charset="0"/>
              </a:rPr>
              <a:t>大顶堆</a:t>
            </a:r>
            <a:r>
              <a:rPr lang="en-US" altLang="zh-CN" sz="3200" dirty="0">
                <a:solidFill>
                  <a:srgbClr val="C00000"/>
                </a:solidFill>
                <a:ea typeface="楷体_GB2312" charset="0"/>
              </a:rPr>
              <a:t>)</a:t>
            </a:r>
          </a:p>
        </p:txBody>
      </p:sp>
    </p:spTree>
    <p:extLst>
      <p:ext uri="{BB962C8B-B14F-4D97-AF65-F5344CB8AC3E}">
        <p14:creationId xmlns:p14="http://schemas.microsoft.com/office/powerpoint/2010/main" val="1747673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1994"/>
                                        </p:tgtEl>
                                        <p:attrNameLst>
                                          <p:attrName>style.visibility</p:attrName>
                                        </p:attrNameLst>
                                      </p:cBhvr>
                                      <p:to>
                                        <p:strVal val="visible"/>
                                      </p:to>
                                    </p:set>
                                    <p:animEffect transition="in" filter="wipe(left)">
                                      <p:cBhvr>
                                        <p:cTn id="12" dur="300"/>
                                        <p:tgtEl>
                                          <p:spTgt spid="41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wipe(left)">
                                      <p:cBhvr>
                                        <p:cTn id="17" dur="500"/>
                                        <p:tgtEl>
                                          <p:spTgt spid="41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991"/>
                                        </p:tgtEl>
                                        <p:attrNameLst>
                                          <p:attrName>style.visibility</p:attrName>
                                        </p:attrNameLst>
                                      </p:cBhvr>
                                      <p:to>
                                        <p:strVal val="visible"/>
                                      </p:to>
                                    </p:set>
                                    <p:animEffect transition="in" filter="wipe(left)">
                                      <p:cBhvr>
                                        <p:cTn id="26" dur="500"/>
                                        <p:tgtEl>
                                          <p:spTgt spid="41991"/>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wipe(left)">
                                      <p:cBhvr>
                                        <p:cTn id="30" dur="500"/>
                                        <p:tgtEl>
                                          <p:spTgt spid="419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007"/>
                                        </p:tgtEl>
                                        <p:attrNameLst>
                                          <p:attrName>style.visibility</p:attrName>
                                        </p:attrNameLst>
                                      </p:cBhvr>
                                      <p:to>
                                        <p:strVal val="visible"/>
                                      </p:to>
                                    </p:set>
                                    <p:animEffect transition="in" filter="wipe(left)">
                                      <p:cBhvr>
                                        <p:cTn id="35" dur="500"/>
                                        <p:tgtEl>
                                          <p:spTgt spid="420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2008"/>
                                        </p:tgtEl>
                                        <p:attrNameLst>
                                          <p:attrName>style.visibility</p:attrName>
                                        </p:attrNameLst>
                                      </p:cBhvr>
                                      <p:to>
                                        <p:strVal val="visible"/>
                                      </p:to>
                                    </p:set>
                                    <p:animEffect transition="in" filter="wipe(left)">
                                      <p:cBhvr>
                                        <p:cTn id="40" dur="500"/>
                                        <p:tgtEl>
                                          <p:spTgt spid="420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002"/>
                                        </p:tgtEl>
                                        <p:attrNameLst>
                                          <p:attrName>style.visibility</p:attrName>
                                        </p:attrNameLst>
                                      </p:cBhvr>
                                      <p:to>
                                        <p:strVal val="visible"/>
                                      </p:to>
                                    </p:set>
                                    <p:animEffect transition="in" filter="wipe(left)">
                                      <p:cBhvr>
                                        <p:cTn id="45" dur="500"/>
                                        <p:tgtEl>
                                          <p:spTgt spid="420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iterate type="wd">
                                    <p:tmPct val="100000"/>
                                  </p:iterate>
                                  <p:childTnLst>
                                    <p:set>
                                      <p:cBhvr>
                                        <p:cTn id="49" dur="1" fill="hold">
                                          <p:stCondLst>
                                            <p:cond delay="0"/>
                                          </p:stCondLst>
                                        </p:cTn>
                                        <p:tgtEl>
                                          <p:spTgt spid="42004"/>
                                        </p:tgtEl>
                                        <p:attrNameLst>
                                          <p:attrName>style.visibility</p:attrName>
                                        </p:attrNameLst>
                                      </p:cBhvr>
                                      <p:to>
                                        <p:strVal val="visible"/>
                                      </p:to>
                                    </p:set>
                                    <p:animEffect transition="in" filter="wipe(left)">
                                      <p:cBhvr>
                                        <p:cTn id="50" dur="300"/>
                                        <p:tgtEl>
                                          <p:spTgt spid="420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2005"/>
                                        </p:tgtEl>
                                        <p:attrNameLst>
                                          <p:attrName>style.visibility</p:attrName>
                                        </p:attrNameLst>
                                      </p:cBhvr>
                                      <p:to>
                                        <p:strVal val="visible"/>
                                      </p:to>
                                    </p:set>
                                    <p:animEffect transition="in" filter="wipe(left)">
                                      <p:cBhvr>
                                        <p:cTn id="55" dur="500"/>
                                        <p:tgtEl>
                                          <p:spTgt spid="420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iterate type="wd">
                                    <p:tmPct val="100000"/>
                                  </p:iterate>
                                  <p:childTnLst>
                                    <p:set>
                                      <p:cBhvr>
                                        <p:cTn id="59" dur="1" fill="hold">
                                          <p:stCondLst>
                                            <p:cond delay="0"/>
                                          </p:stCondLst>
                                        </p:cTn>
                                        <p:tgtEl>
                                          <p:spTgt spid="42006"/>
                                        </p:tgtEl>
                                        <p:attrNameLst>
                                          <p:attrName>style.visibility</p:attrName>
                                        </p:attrNameLst>
                                      </p:cBhvr>
                                      <p:to>
                                        <p:strVal val="visible"/>
                                      </p:to>
                                    </p:set>
                                    <p:animEffect transition="in" filter="wipe(left)">
                                      <p:cBhvr>
                                        <p:cTn id="60" dur="3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91" grpId="0" autoUpdateAnimBg="0"/>
      <p:bldP spid="41994" grpId="0" autoUpdateAnimBg="0"/>
      <p:bldP spid="42002" grpId="0" autoUpdateAnimBg="0"/>
      <p:bldP spid="42004" grpId="0" autoUpdateAnimBg="0"/>
      <p:bldP spid="42005" grpId="0" autoUpdateAnimBg="0"/>
      <p:bldP spid="42006" grpId="0" autoUpdateAnimBg="0"/>
      <p:bldP spid="42007" grpId="0" autoUpdateAnimBg="0"/>
      <p:bldP spid="4200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Oval 2"/>
          <p:cNvSpPr>
            <a:spLocks noChangeArrowheads="1"/>
          </p:cNvSpPr>
          <p:nvPr/>
        </p:nvSpPr>
        <p:spPr bwMode="auto">
          <a:xfrm>
            <a:off x="5119255" y="3429002"/>
            <a:ext cx="1295400" cy="609600"/>
          </a:xfrm>
          <a:prstGeom prst="ellipse">
            <a:avLst/>
          </a:prstGeom>
          <a:solidFill>
            <a:srgbClr val="CCFFCC">
              <a:alpha val="50000"/>
            </a:srgbClr>
          </a:solidFill>
          <a:ln w="1270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4000" b="1" dirty="0" err="1"/>
              <a:t>r</a:t>
            </a:r>
            <a:r>
              <a:rPr lang="en-US" altLang="zh-CN" sz="4000" b="1" baseline="-25000" dirty="0" err="1"/>
              <a:t>i</a:t>
            </a:r>
            <a:endParaRPr lang="en-US" altLang="zh-CN" sz="3600" dirty="0"/>
          </a:p>
        </p:txBody>
      </p:sp>
      <p:sp>
        <p:nvSpPr>
          <p:cNvPr id="125955" name="Oval 3"/>
          <p:cNvSpPr>
            <a:spLocks noChangeArrowheads="1"/>
          </p:cNvSpPr>
          <p:nvPr/>
        </p:nvSpPr>
        <p:spPr bwMode="auto">
          <a:xfrm>
            <a:off x="2757055" y="4267202"/>
            <a:ext cx="1828800" cy="609600"/>
          </a:xfrm>
          <a:prstGeom prst="ellipse">
            <a:avLst/>
          </a:prstGeom>
          <a:solidFill>
            <a:srgbClr val="CCFFCC">
              <a:alpha val="50000"/>
            </a:srgbClr>
          </a:solidFill>
          <a:ln w="1270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4000" b="1" dirty="0"/>
              <a:t>r</a:t>
            </a:r>
            <a:r>
              <a:rPr lang="en-US" altLang="zh-CN" sz="4000" b="1" baseline="-25000" dirty="0"/>
              <a:t>2i </a:t>
            </a:r>
            <a:endParaRPr lang="en-US" altLang="zh-CN" sz="3600" b="1" baseline="-25000" dirty="0"/>
          </a:p>
        </p:txBody>
      </p:sp>
      <p:sp>
        <p:nvSpPr>
          <p:cNvPr id="125956" name="Oval 4"/>
          <p:cNvSpPr>
            <a:spLocks noChangeArrowheads="1"/>
          </p:cNvSpPr>
          <p:nvPr/>
        </p:nvSpPr>
        <p:spPr bwMode="auto">
          <a:xfrm>
            <a:off x="6948055" y="4267202"/>
            <a:ext cx="1828800" cy="609600"/>
          </a:xfrm>
          <a:prstGeom prst="ellipse">
            <a:avLst/>
          </a:prstGeom>
          <a:solidFill>
            <a:srgbClr val="CCFFCC">
              <a:alpha val="50000"/>
            </a:srgbClr>
          </a:solidFill>
          <a:ln w="12700">
            <a:solidFill>
              <a:srgbClr val="00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4000" b="1" dirty="0"/>
              <a:t>r</a:t>
            </a:r>
            <a:r>
              <a:rPr lang="en-US" altLang="zh-CN" sz="4000" b="1" baseline="-25000" dirty="0"/>
              <a:t>2i+1 </a:t>
            </a:r>
          </a:p>
        </p:txBody>
      </p:sp>
      <p:sp>
        <p:nvSpPr>
          <p:cNvPr id="125957" name="Line 5"/>
          <p:cNvSpPr>
            <a:spLocks noChangeShapeType="1"/>
          </p:cNvSpPr>
          <p:nvPr/>
        </p:nvSpPr>
        <p:spPr bwMode="auto">
          <a:xfrm flipH="1">
            <a:off x="3671455" y="3733802"/>
            <a:ext cx="1447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5958" name="Line 6"/>
          <p:cNvSpPr>
            <a:spLocks noChangeShapeType="1"/>
          </p:cNvSpPr>
          <p:nvPr/>
        </p:nvSpPr>
        <p:spPr bwMode="auto">
          <a:xfrm>
            <a:off x="6414655" y="3733802"/>
            <a:ext cx="1447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5959" name="Text Box 7"/>
          <p:cNvSpPr txBox="1">
            <a:spLocks noChangeArrowheads="1"/>
          </p:cNvSpPr>
          <p:nvPr/>
        </p:nvSpPr>
        <p:spPr bwMode="auto">
          <a:xfrm>
            <a:off x="1766454" y="1568443"/>
            <a:ext cx="876992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US" altLang="zh-CN" sz="3600" dirty="0">
                <a:solidFill>
                  <a:srgbClr val="990000"/>
                </a:solidFill>
                <a:ea typeface="楷体_GB2312" charset="0"/>
              </a:rPr>
              <a:t>    </a:t>
            </a:r>
            <a:r>
              <a:rPr lang="zh-CN" altLang="en-US" sz="3200" dirty="0">
                <a:latin typeface="SimSun" charset="-122"/>
                <a:ea typeface="SimSun" charset="-122"/>
                <a:cs typeface="SimSun" charset="-122"/>
              </a:rPr>
              <a:t>若将该序列视作完全二叉树，则 </a:t>
            </a:r>
            <a:r>
              <a:rPr lang="en-US" altLang="zh-CN" sz="3200" b="1" dirty="0">
                <a:latin typeface="SimSun" charset="-122"/>
                <a:ea typeface="SimSun" charset="-122"/>
                <a:cs typeface="SimSun" charset="-122"/>
              </a:rPr>
              <a:t>r</a:t>
            </a:r>
            <a:r>
              <a:rPr lang="en-US" altLang="zh-CN" sz="3200" b="1" baseline="-25000" dirty="0">
                <a:latin typeface="SimSun" charset="-122"/>
                <a:ea typeface="SimSun" charset="-122"/>
                <a:cs typeface="SimSun" charset="-122"/>
              </a:rPr>
              <a:t>2i</a:t>
            </a:r>
            <a:r>
              <a:rPr lang="en-US" altLang="zh-CN" sz="3200" dirty="0">
                <a:latin typeface="SimSun" charset="-122"/>
                <a:ea typeface="SimSun" charset="-122"/>
                <a:cs typeface="SimSun" charset="-122"/>
              </a:rPr>
              <a:t> </a:t>
            </a:r>
            <a:r>
              <a:rPr lang="zh-CN" altLang="en-US" sz="3200" dirty="0">
                <a:latin typeface="SimSun" charset="-122"/>
                <a:ea typeface="SimSun" charset="-122"/>
                <a:cs typeface="SimSun" charset="-122"/>
              </a:rPr>
              <a:t>是 </a:t>
            </a:r>
            <a:r>
              <a:rPr lang="en-US" altLang="zh-CN" sz="3200" b="1" dirty="0" err="1">
                <a:latin typeface="SimSun" charset="-122"/>
                <a:ea typeface="SimSun" charset="-122"/>
                <a:cs typeface="SimSun" charset="-122"/>
              </a:rPr>
              <a:t>r</a:t>
            </a:r>
            <a:r>
              <a:rPr lang="en-US" altLang="zh-CN" sz="3200" b="1" baseline="-25000" dirty="0" err="1">
                <a:latin typeface="SimSun" charset="-122"/>
                <a:ea typeface="SimSun" charset="-122"/>
                <a:cs typeface="SimSun" charset="-122"/>
              </a:rPr>
              <a:t>i</a:t>
            </a:r>
            <a:r>
              <a:rPr lang="en-US" altLang="zh-CN" sz="3200" dirty="0">
                <a:latin typeface="SimSun" charset="-122"/>
                <a:ea typeface="SimSun" charset="-122"/>
                <a:cs typeface="SimSun" charset="-122"/>
              </a:rPr>
              <a:t> </a:t>
            </a:r>
            <a:r>
              <a:rPr lang="zh-CN" altLang="en-US" sz="3200" dirty="0">
                <a:latin typeface="SimSun" charset="-122"/>
                <a:ea typeface="SimSun" charset="-122"/>
                <a:cs typeface="SimSun" charset="-122"/>
              </a:rPr>
              <a:t>的左孩子； </a:t>
            </a:r>
            <a:r>
              <a:rPr lang="en-US" altLang="zh-CN" sz="3200" b="1" dirty="0">
                <a:latin typeface="SimSun" charset="-122"/>
                <a:ea typeface="SimSun" charset="-122"/>
                <a:cs typeface="SimSun" charset="-122"/>
              </a:rPr>
              <a:t>r</a:t>
            </a:r>
            <a:r>
              <a:rPr lang="en-US" altLang="zh-CN" sz="3200" b="1" baseline="-25000" dirty="0">
                <a:latin typeface="SimSun" charset="-122"/>
                <a:ea typeface="SimSun" charset="-122"/>
                <a:cs typeface="SimSun" charset="-122"/>
              </a:rPr>
              <a:t>2i+1</a:t>
            </a:r>
            <a:r>
              <a:rPr lang="en-US" altLang="zh-CN" sz="3200" dirty="0">
                <a:latin typeface="SimSun" charset="-122"/>
                <a:ea typeface="SimSun" charset="-122"/>
                <a:cs typeface="SimSun" charset="-122"/>
              </a:rPr>
              <a:t> </a:t>
            </a:r>
            <a:r>
              <a:rPr lang="zh-CN" altLang="en-US" sz="3200" dirty="0">
                <a:latin typeface="SimSun" charset="-122"/>
                <a:ea typeface="SimSun" charset="-122"/>
                <a:cs typeface="SimSun" charset="-122"/>
              </a:rPr>
              <a:t>是 </a:t>
            </a:r>
            <a:r>
              <a:rPr lang="en-US" altLang="zh-CN" sz="3200" b="1" dirty="0" err="1">
                <a:latin typeface="SimSun" charset="-122"/>
                <a:ea typeface="SimSun" charset="-122"/>
                <a:cs typeface="SimSun" charset="-122"/>
              </a:rPr>
              <a:t>r</a:t>
            </a:r>
            <a:r>
              <a:rPr lang="en-US" altLang="zh-CN" sz="3200" b="1" baseline="-25000" dirty="0" err="1">
                <a:latin typeface="SimSun" charset="-122"/>
                <a:ea typeface="SimSun" charset="-122"/>
                <a:cs typeface="SimSun" charset="-122"/>
              </a:rPr>
              <a:t>i</a:t>
            </a:r>
            <a:r>
              <a:rPr lang="en-US" altLang="zh-CN" sz="3200" dirty="0">
                <a:latin typeface="SimSun" charset="-122"/>
                <a:ea typeface="SimSun" charset="-122"/>
                <a:cs typeface="SimSun" charset="-122"/>
              </a:rPr>
              <a:t> </a:t>
            </a:r>
            <a:r>
              <a:rPr lang="zh-CN" altLang="en-US" sz="3200" dirty="0">
                <a:latin typeface="SimSun" charset="-122"/>
                <a:ea typeface="SimSun" charset="-122"/>
                <a:cs typeface="SimSun" charset="-122"/>
              </a:rPr>
              <a:t>的右孩子。</a:t>
            </a:r>
            <a:endParaRPr lang="zh-CN" altLang="en-US" sz="3200" b="1" dirty="0">
              <a:latin typeface="SimSun" charset="-122"/>
              <a:ea typeface="SimSun" charset="-122"/>
              <a:cs typeface="SimSun" charset="-122"/>
            </a:endParaRPr>
          </a:p>
        </p:txBody>
      </p:sp>
      <p:sp>
        <p:nvSpPr>
          <p:cNvPr id="33"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Tree>
    <p:extLst>
      <p:ext uri="{BB962C8B-B14F-4D97-AF65-F5344CB8AC3E}">
        <p14:creationId xmlns:p14="http://schemas.microsoft.com/office/powerpoint/2010/main" val="1357528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125959"/>
                                        </p:tgtEl>
                                        <p:attrNameLst>
                                          <p:attrName>style.visibility</p:attrName>
                                        </p:attrNameLst>
                                      </p:cBhvr>
                                      <p:to>
                                        <p:strVal val="visible"/>
                                      </p:to>
                                    </p:set>
                                    <p:animEffect transition="in" filter="wipe(left)">
                                      <p:cBhvr>
                                        <p:cTn id="11" dur="300"/>
                                        <p:tgtEl>
                                          <p:spTgt spid="1259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5954"/>
                                        </p:tgtEl>
                                        <p:attrNameLst>
                                          <p:attrName>style.visibility</p:attrName>
                                        </p:attrNameLst>
                                      </p:cBhvr>
                                      <p:to>
                                        <p:strVal val="visible"/>
                                      </p:to>
                                    </p:set>
                                    <p:animEffect transition="in" filter="wipe(up)">
                                      <p:cBhvr>
                                        <p:cTn id="16" dur="500"/>
                                        <p:tgtEl>
                                          <p:spTgt spid="125954"/>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25957"/>
                                        </p:tgtEl>
                                        <p:attrNameLst>
                                          <p:attrName>style.visibility</p:attrName>
                                        </p:attrNameLst>
                                      </p:cBhvr>
                                      <p:to>
                                        <p:strVal val="visible"/>
                                      </p:to>
                                    </p:set>
                                    <p:animEffect transition="in" filter="wipe(up)">
                                      <p:cBhvr>
                                        <p:cTn id="20" dur="500"/>
                                        <p:tgtEl>
                                          <p:spTgt spid="125957"/>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25955"/>
                                        </p:tgtEl>
                                        <p:attrNameLst>
                                          <p:attrName>style.visibility</p:attrName>
                                        </p:attrNameLst>
                                      </p:cBhvr>
                                      <p:to>
                                        <p:strVal val="visible"/>
                                      </p:to>
                                    </p:set>
                                    <p:animEffect transition="in" filter="wipe(up)">
                                      <p:cBhvr>
                                        <p:cTn id="24" dur="500"/>
                                        <p:tgtEl>
                                          <p:spTgt spid="125955"/>
                                        </p:tgtEl>
                                      </p:cBhvr>
                                    </p:animEffect>
                                  </p:childTnLst>
                                </p:cTn>
                              </p:par>
                            </p:childTnLst>
                          </p:cTn>
                        </p:par>
                        <p:par>
                          <p:cTn id="25" fill="hold" nodeType="afterGroup">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25958"/>
                                        </p:tgtEl>
                                        <p:attrNameLst>
                                          <p:attrName>style.visibility</p:attrName>
                                        </p:attrNameLst>
                                      </p:cBhvr>
                                      <p:to>
                                        <p:strVal val="visible"/>
                                      </p:to>
                                    </p:set>
                                    <p:animEffect transition="in" filter="wipe(up)">
                                      <p:cBhvr>
                                        <p:cTn id="28" dur="500"/>
                                        <p:tgtEl>
                                          <p:spTgt spid="125958"/>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25956"/>
                                        </p:tgtEl>
                                        <p:attrNameLst>
                                          <p:attrName>style.visibility</p:attrName>
                                        </p:attrNameLst>
                                      </p:cBhvr>
                                      <p:to>
                                        <p:strVal val="visible"/>
                                      </p:to>
                                    </p:set>
                                    <p:animEffect transition="in" filter="wipe(up)">
                                      <p:cBhvr>
                                        <p:cTn id="32"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autoUpdateAnimBg="0"/>
      <p:bldP spid="125955" grpId="0" animBg="1" autoUpdateAnimBg="0"/>
      <p:bldP spid="125956" grpId="0" animBg="1" autoUpdateAnimBg="0"/>
      <p:bldP spid="125957" grpId="0" animBg="1"/>
      <p:bldP spid="125958" grpId="0" animBg="1"/>
      <p:bldP spid="125959"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1488354" y="1273467"/>
            <a:ext cx="8283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just" eaLnBrk="1" hangingPunct="1">
              <a:lnSpc>
                <a:spcPct val="95000"/>
              </a:lnSpc>
            </a:pPr>
            <a:r>
              <a:rPr lang="zh-CN" altLang="en-US" sz="2800" dirty="0">
                <a:solidFill>
                  <a:schemeClr val="tx1"/>
                </a:solidFill>
                <a:latin typeface="楷体_GB2312" charset="0"/>
                <a:ea typeface="楷体_GB2312" charset="0"/>
              </a:rPr>
              <a:t>例：</a:t>
            </a:r>
            <a:r>
              <a:rPr lang="en-US" altLang="zh-CN" sz="2800" dirty="0">
                <a:solidFill>
                  <a:schemeClr val="tx1"/>
                </a:solidFill>
                <a:latin typeface="楷体_GB2312" charset="0"/>
                <a:ea typeface="楷体_GB2312" charset="0"/>
              </a:rPr>
              <a:t>{ 96</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83</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27</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38</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11</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09}</a:t>
            </a:r>
          </a:p>
          <a:p>
            <a:pPr algn="just" eaLnBrk="1" hangingPunct="1">
              <a:lnSpc>
                <a:spcPct val="95000"/>
              </a:lnSpc>
            </a:pPr>
            <a:r>
              <a:rPr lang="en-US" altLang="zh-CN" sz="2800" dirty="0">
                <a:solidFill>
                  <a:schemeClr val="tx1"/>
                </a:solidFill>
                <a:latin typeface="楷体_GB2312" charset="0"/>
                <a:ea typeface="楷体_GB2312" charset="0"/>
              </a:rPr>
              <a:t>    </a:t>
            </a:r>
            <a:r>
              <a:rPr lang="zh-CN" altLang="en-US" sz="2800" dirty="0">
                <a:solidFill>
                  <a:schemeClr val="tx1"/>
                </a:solidFill>
                <a:latin typeface="楷体_GB2312" charset="0"/>
                <a:ea typeface="楷体_GB2312" charset="0"/>
              </a:rPr>
              <a:t>    </a:t>
            </a:r>
            <a:r>
              <a:rPr lang="en-US" altLang="zh-CN" sz="2800" dirty="0">
                <a:solidFill>
                  <a:schemeClr val="tx1"/>
                </a:solidFill>
                <a:latin typeface="楷体_GB2312" charset="0"/>
                <a:ea typeface="楷体_GB2312" charset="0"/>
              </a:rPr>
              <a:t>{12</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36</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24</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85</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47</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30</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53</a:t>
            </a:r>
            <a:r>
              <a:rPr lang="zh-CN" altLang="en-US" sz="2800" dirty="0">
                <a:solidFill>
                  <a:schemeClr val="tx1"/>
                </a:solidFill>
                <a:latin typeface="楷体_GB2312" charset="0"/>
                <a:ea typeface="楷体_GB2312" charset="0"/>
              </a:rPr>
              <a:t>，</a:t>
            </a:r>
            <a:r>
              <a:rPr lang="en-US" altLang="zh-CN" sz="2800" dirty="0">
                <a:solidFill>
                  <a:schemeClr val="tx1"/>
                </a:solidFill>
                <a:latin typeface="楷体_GB2312" charset="0"/>
                <a:ea typeface="楷体_GB2312" charset="0"/>
              </a:rPr>
              <a:t>91}</a:t>
            </a:r>
          </a:p>
          <a:p>
            <a:pPr algn="just" eaLnBrk="1" hangingPunct="1">
              <a:lnSpc>
                <a:spcPct val="95000"/>
              </a:lnSpc>
            </a:pPr>
            <a:r>
              <a:rPr lang="en-US" altLang="zh-CN" sz="2800" dirty="0">
                <a:solidFill>
                  <a:schemeClr val="tx1"/>
                </a:solidFill>
                <a:latin typeface="楷体_GB2312" charset="0"/>
                <a:ea typeface="楷体_GB2312" charset="0"/>
              </a:rPr>
              <a:t>   </a:t>
            </a:r>
          </a:p>
          <a:p>
            <a:pPr algn="just" eaLnBrk="1" hangingPunct="1">
              <a:lnSpc>
                <a:spcPct val="95000"/>
              </a:lnSpc>
            </a:pPr>
            <a:r>
              <a:rPr lang="zh-CN" altLang="en-US" sz="2800" dirty="0">
                <a:solidFill>
                  <a:schemeClr val="tx1"/>
                </a:solidFill>
                <a:latin typeface="SimSun" charset="-122"/>
                <a:ea typeface="SimSun" charset="-122"/>
                <a:cs typeface="SimSun" charset="-122"/>
              </a:rPr>
              <a:t>对应</a:t>
            </a:r>
            <a:r>
              <a:rPr lang="zh-CN" altLang="en-US" sz="2800" dirty="0" smtClean="0">
                <a:solidFill>
                  <a:schemeClr val="tx1"/>
                </a:solidFill>
                <a:latin typeface="SimSun" charset="-122"/>
                <a:ea typeface="SimSun" charset="-122"/>
                <a:cs typeface="SimSun" charset="-122"/>
              </a:rPr>
              <a:t>的完全二</a:t>
            </a:r>
            <a:r>
              <a:rPr lang="zh-CN" altLang="en-US" sz="2800" dirty="0">
                <a:solidFill>
                  <a:schemeClr val="tx1"/>
                </a:solidFill>
                <a:latin typeface="SimSun" charset="-122"/>
                <a:ea typeface="SimSun" charset="-122"/>
                <a:cs typeface="SimSun" charset="-122"/>
              </a:rPr>
              <a:t>叉树结构为：</a:t>
            </a:r>
          </a:p>
        </p:txBody>
      </p:sp>
      <p:grpSp>
        <p:nvGrpSpPr>
          <p:cNvPr id="2" name="Group 4"/>
          <p:cNvGrpSpPr>
            <a:grpSpLocks/>
          </p:cNvGrpSpPr>
          <p:nvPr/>
        </p:nvGrpSpPr>
        <p:grpSpPr bwMode="auto">
          <a:xfrm>
            <a:off x="2151929" y="3140367"/>
            <a:ext cx="2667000" cy="3048000"/>
            <a:chOff x="528" y="1392"/>
            <a:chExt cx="1680" cy="1920"/>
          </a:xfrm>
        </p:grpSpPr>
        <p:grpSp>
          <p:nvGrpSpPr>
            <p:cNvPr id="33814" name="Group 5"/>
            <p:cNvGrpSpPr>
              <a:grpSpLocks/>
            </p:cNvGrpSpPr>
            <p:nvPr/>
          </p:nvGrpSpPr>
          <p:grpSpPr bwMode="auto">
            <a:xfrm>
              <a:off x="528" y="1392"/>
              <a:ext cx="1680" cy="1392"/>
              <a:chOff x="528" y="1392"/>
              <a:chExt cx="1680" cy="1392"/>
            </a:xfrm>
          </p:grpSpPr>
          <p:sp>
            <p:nvSpPr>
              <p:cNvPr id="33816" name="Oval 6"/>
              <p:cNvSpPr>
                <a:spLocks noChangeArrowheads="1"/>
              </p:cNvSpPr>
              <p:nvPr/>
            </p:nvSpPr>
            <p:spPr bwMode="auto">
              <a:xfrm>
                <a:off x="1296" y="1392"/>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96</a:t>
                </a:r>
              </a:p>
            </p:txBody>
          </p:sp>
          <p:sp>
            <p:nvSpPr>
              <p:cNvPr id="33817" name="Oval 7"/>
              <p:cNvSpPr>
                <a:spLocks noChangeArrowheads="1"/>
              </p:cNvSpPr>
              <p:nvPr/>
            </p:nvSpPr>
            <p:spPr bwMode="auto">
              <a:xfrm>
                <a:off x="816"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83</a:t>
                </a:r>
              </a:p>
            </p:txBody>
          </p:sp>
          <p:sp>
            <p:nvSpPr>
              <p:cNvPr id="33818" name="Oval 8"/>
              <p:cNvSpPr>
                <a:spLocks noChangeArrowheads="1"/>
              </p:cNvSpPr>
              <p:nvPr/>
            </p:nvSpPr>
            <p:spPr bwMode="auto">
              <a:xfrm>
                <a:off x="1824"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27</a:t>
                </a:r>
              </a:p>
            </p:txBody>
          </p:sp>
          <p:sp>
            <p:nvSpPr>
              <p:cNvPr id="33819" name="Oval 9"/>
              <p:cNvSpPr>
                <a:spLocks noChangeArrowheads="1"/>
              </p:cNvSpPr>
              <p:nvPr/>
            </p:nvSpPr>
            <p:spPr bwMode="auto">
              <a:xfrm>
                <a:off x="528"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38</a:t>
                </a:r>
              </a:p>
            </p:txBody>
          </p:sp>
          <p:sp>
            <p:nvSpPr>
              <p:cNvPr id="33820" name="Oval 10"/>
              <p:cNvSpPr>
                <a:spLocks noChangeArrowheads="1"/>
              </p:cNvSpPr>
              <p:nvPr/>
            </p:nvSpPr>
            <p:spPr bwMode="auto">
              <a:xfrm>
                <a:off x="1152"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11</a:t>
                </a:r>
              </a:p>
            </p:txBody>
          </p:sp>
          <p:sp>
            <p:nvSpPr>
              <p:cNvPr id="33821" name="Oval 11"/>
              <p:cNvSpPr>
                <a:spLocks noChangeArrowheads="1"/>
              </p:cNvSpPr>
              <p:nvPr/>
            </p:nvSpPr>
            <p:spPr bwMode="auto">
              <a:xfrm>
                <a:off x="1632"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09</a:t>
                </a:r>
              </a:p>
            </p:txBody>
          </p:sp>
          <p:sp>
            <p:nvSpPr>
              <p:cNvPr id="33822" name="Line 12"/>
              <p:cNvSpPr>
                <a:spLocks noChangeShapeType="1"/>
              </p:cNvSpPr>
              <p:nvPr/>
            </p:nvSpPr>
            <p:spPr bwMode="auto">
              <a:xfrm flipH="1">
                <a:off x="1104" y="1584"/>
                <a:ext cx="28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13"/>
              <p:cNvSpPr>
                <a:spLocks noChangeShapeType="1"/>
              </p:cNvSpPr>
              <p:nvPr/>
            </p:nvSpPr>
            <p:spPr bwMode="auto">
              <a:xfrm>
                <a:off x="1632" y="1584"/>
                <a:ext cx="28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14"/>
              <p:cNvSpPr>
                <a:spLocks noChangeShapeType="1"/>
              </p:cNvSpPr>
              <p:nvPr/>
            </p:nvSpPr>
            <p:spPr bwMode="auto">
              <a:xfrm flipH="1">
                <a:off x="768" y="2160"/>
                <a:ext cx="19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15"/>
              <p:cNvSpPr>
                <a:spLocks noChangeShapeType="1"/>
              </p:cNvSpPr>
              <p:nvPr/>
            </p:nvSpPr>
            <p:spPr bwMode="auto">
              <a:xfrm>
                <a:off x="1104" y="2112"/>
                <a:ext cx="19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16"/>
              <p:cNvSpPr>
                <a:spLocks noChangeShapeType="1"/>
              </p:cNvSpPr>
              <p:nvPr/>
            </p:nvSpPr>
            <p:spPr bwMode="auto">
              <a:xfrm flipH="1">
                <a:off x="1872" y="2160"/>
                <a:ext cx="9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5" name="Rectangle 17"/>
            <p:cNvSpPr>
              <a:spLocks noChangeArrowheads="1"/>
            </p:cNvSpPr>
            <p:nvPr/>
          </p:nvSpPr>
          <p:spPr bwMode="auto">
            <a:xfrm>
              <a:off x="912" y="30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zh-CN" altLang="en-US" dirty="0">
                  <a:solidFill>
                    <a:schemeClr val="tx1"/>
                  </a:solidFill>
                  <a:latin typeface="SimSun" charset="-122"/>
                  <a:ea typeface="SimSun" charset="-122"/>
                  <a:cs typeface="SimSun" charset="-122"/>
                </a:rPr>
                <a:t>大根堆</a:t>
              </a:r>
            </a:p>
          </p:txBody>
        </p:sp>
      </p:grpSp>
      <p:grpSp>
        <p:nvGrpSpPr>
          <p:cNvPr id="4" name="Group 18"/>
          <p:cNvGrpSpPr>
            <a:grpSpLocks/>
          </p:cNvGrpSpPr>
          <p:nvPr/>
        </p:nvGrpSpPr>
        <p:grpSpPr bwMode="auto">
          <a:xfrm>
            <a:off x="6495329" y="2759367"/>
            <a:ext cx="3657600" cy="3200400"/>
            <a:chOff x="2400" y="1392"/>
            <a:chExt cx="2304" cy="2016"/>
          </a:xfrm>
        </p:grpSpPr>
        <p:grpSp>
          <p:nvGrpSpPr>
            <p:cNvPr id="33797" name="Group 19"/>
            <p:cNvGrpSpPr>
              <a:grpSpLocks/>
            </p:cNvGrpSpPr>
            <p:nvPr/>
          </p:nvGrpSpPr>
          <p:grpSpPr bwMode="auto">
            <a:xfrm>
              <a:off x="2400" y="1392"/>
              <a:ext cx="2304" cy="2016"/>
              <a:chOff x="2400" y="1392"/>
              <a:chExt cx="2304" cy="2016"/>
            </a:xfrm>
          </p:grpSpPr>
          <p:sp>
            <p:nvSpPr>
              <p:cNvPr id="33799" name="Oval 20"/>
              <p:cNvSpPr>
                <a:spLocks noChangeArrowheads="1"/>
              </p:cNvSpPr>
              <p:nvPr/>
            </p:nvSpPr>
            <p:spPr bwMode="auto">
              <a:xfrm>
                <a:off x="3408" y="1392"/>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12</a:t>
                </a:r>
              </a:p>
            </p:txBody>
          </p:sp>
          <p:sp>
            <p:nvSpPr>
              <p:cNvPr id="33800" name="Oval 21"/>
              <p:cNvSpPr>
                <a:spLocks noChangeArrowheads="1"/>
              </p:cNvSpPr>
              <p:nvPr/>
            </p:nvSpPr>
            <p:spPr bwMode="auto">
              <a:xfrm>
                <a:off x="2928"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36</a:t>
                </a:r>
              </a:p>
            </p:txBody>
          </p:sp>
          <p:sp>
            <p:nvSpPr>
              <p:cNvPr id="33801" name="Oval 22"/>
              <p:cNvSpPr>
                <a:spLocks noChangeArrowheads="1"/>
              </p:cNvSpPr>
              <p:nvPr/>
            </p:nvSpPr>
            <p:spPr bwMode="auto">
              <a:xfrm>
                <a:off x="3936"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24</a:t>
                </a:r>
              </a:p>
            </p:txBody>
          </p:sp>
          <p:sp>
            <p:nvSpPr>
              <p:cNvPr id="33802" name="Oval 23"/>
              <p:cNvSpPr>
                <a:spLocks noChangeArrowheads="1"/>
              </p:cNvSpPr>
              <p:nvPr/>
            </p:nvSpPr>
            <p:spPr bwMode="auto">
              <a:xfrm>
                <a:off x="2640"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85</a:t>
                </a:r>
              </a:p>
            </p:txBody>
          </p:sp>
          <p:sp>
            <p:nvSpPr>
              <p:cNvPr id="33803" name="Oval 24"/>
              <p:cNvSpPr>
                <a:spLocks noChangeArrowheads="1"/>
              </p:cNvSpPr>
              <p:nvPr/>
            </p:nvSpPr>
            <p:spPr bwMode="auto">
              <a:xfrm>
                <a:off x="3264"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47</a:t>
                </a:r>
              </a:p>
            </p:txBody>
          </p:sp>
          <p:sp>
            <p:nvSpPr>
              <p:cNvPr id="33804" name="Oval 25"/>
              <p:cNvSpPr>
                <a:spLocks noChangeArrowheads="1"/>
              </p:cNvSpPr>
              <p:nvPr/>
            </p:nvSpPr>
            <p:spPr bwMode="auto">
              <a:xfrm>
                <a:off x="3744"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30</a:t>
                </a:r>
              </a:p>
            </p:txBody>
          </p:sp>
          <p:sp>
            <p:nvSpPr>
              <p:cNvPr id="33805" name="Line 26"/>
              <p:cNvSpPr>
                <a:spLocks noChangeShapeType="1"/>
              </p:cNvSpPr>
              <p:nvPr/>
            </p:nvSpPr>
            <p:spPr bwMode="auto">
              <a:xfrm flipH="1">
                <a:off x="3216" y="1584"/>
                <a:ext cx="28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27"/>
              <p:cNvSpPr>
                <a:spLocks noChangeShapeType="1"/>
              </p:cNvSpPr>
              <p:nvPr/>
            </p:nvSpPr>
            <p:spPr bwMode="auto">
              <a:xfrm>
                <a:off x="3744" y="1584"/>
                <a:ext cx="28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28"/>
              <p:cNvSpPr>
                <a:spLocks noChangeShapeType="1"/>
              </p:cNvSpPr>
              <p:nvPr/>
            </p:nvSpPr>
            <p:spPr bwMode="auto">
              <a:xfrm flipH="1">
                <a:off x="2880" y="2160"/>
                <a:ext cx="19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29"/>
              <p:cNvSpPr>
                <a:spLocks noChangeShapeType="1"/>
              </p:cNvSpPr>
              <p:nvPr/>
            </p:nvSpPr>
            <p:spPr bwMode="auto">
              <a:xfrm>
                <a:off x="3216" y="2112"/>
                <a:ext cx="19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30"/>
              <p:cNvSpPr>
                <a:spLocks noChangeShapeType="1"/>
              </p:cNvSpPr>
              <p:nvPr/>
            </p:nvSpPr>
            <p:spPr bwMode="auto">
              <a:xfrm flipH="1">
                <a:off x="3984" y="2160"/>
                <a:ext cx="9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Oval 31"/>
              <p:cNvSpPr>
                <a:spLocks noChangeArrowheads="1"/>
              </p:cNvSpPr>
              <p:nvPr/>
            </p:nvSpPr>
            <p:spPr bwMode="auto">
              <a:xfrm>
                <a:off x="4320" y="2496"/>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53</a:t>
                </a:r>
              </a:p>
            </p:txBody>
          </p:sp>
          <p:sp>
            <p:nvSpPr>
              <p:cNvPr id="33811" name="Oval 32"/>
              <p:cNvSpPr>
                <a:spLocks noChangeArrowheads="1"/>
              </p:cNvSpPr>
              <p:nvPr/>
            </p:nvSpPr>
            <p:spPr bwMode="auto">
              <a:xfrm>
                <a:off x="2400" y="3168"/>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a:solidFill>
                      <a:schemeClr val="tx1"/>
                    </a:solidFill>
                  </a:rPr>
                  <a:t>91</a:t>
                </a:r>
              </a:p>
            </p:txBody>
          </p:sp>
          <p:sp>
            <p:nvSpPr>
              <p:cNvPr id="33812" name="Line 33"/>
              <p:cNvSpPr>
                <a:spLocks noChangeShapeType="1"/>
              </p:cNvSpPr>
              <p:nvPr/>
            </p:nvSpPr>
            <p:spPr bwMode="auto">
              <a:xfrm>
                <a:off x="4224" y="2160"/>
                <a:ext cx="24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34"/>
              <p:cNvSpPr>
                <a:spLocks noChangeShapeType="1"/>
              </p:cNvSpPr>
              <p:nvPr/>
            </p:nvSpPr>
            <p:spPr bwMode="auto">
              <a:xfrm flipH="1">
                <a:off x="2640" y="2784"/>
                <a:ext cx="19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798" name="Rectangle 35"/>
            <p:cNvSpPr>
              <a:spLocks noChangeArrowheads="1"/>
            </p:cNvSpPr>
            <p:nvPr/>
          </p:nvSpPr>
          <p:spPr bwMode="auto">
            <a:xfrm>
              <a:off x="3408" y="312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zh-CN" altLang="en-US" dirty="0">
                  <a:solidFill>
                    <a:schemeClr val="tx1"/>
                  </a:solidFill>
                  <a:latin typeface="SimSun" charset="-122"/>
                  <a:ea typeface="SimSun" charset="-122"/>
                  <a:cs typeface="SimSun" charset="-122"/>
                </a:rPr>
                <a:t>小根堆</a:t>
              </a:r>
            </a:p>
          </p:txBody>
        </p:sp>
      </p:grpSp>
      <p:sp>
        <p:nvSpPr>
          <p:cNvPr id="35"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Tree>
    <p:extLst>
      <p:ext uri="{BB962C8B-B14F-4D97-AF65-F5344CB8AC3E}">
        <p14:creationId xmlns:p14="http://schemas.microsoft.com/office/powerpoint/2010/main" val="1751850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slide(fromBottom)">
                                      <p:cBhvr>
                                        <p:cTn id="12" dur="500"/>
                                        <p:tgtEl>
                                          <p:spTgt spid="481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131">
                                            <p:txEl>
                                              <p:pRg st="1" end="1"/>
                                            </p:txEl>
                                          </p:spTgt>
                                        </p:tgtEl>
                                        <p:attrNameLst>
                                          <p:attrName>style.visibility</p:attrName>
                                        </p:attrNameLst>
                                      </p:cBhvr>
                                      <p:to>
                                        <p:strVal val="visible"/>
                                      </p:to>
                                    </p:set>
                                    <p:animEffect transition="in" filter="slide(fromBottom)">
                                      <p:cBhvr>
                                        <p:cTn id="17" dur="500"/>
                                        <p:tgtEl>
                                          <p:spTgt spid="481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8131">
                                            <p:txEl>
                                              <p:pRg st="2" end="2"/>
                                            </p:txEl>
                                          </p:spTgt>
                                        </p:tgtEl>
                                        <p:attrNameLst>
                                          <p:attrName>style.visibility</p:attrName>
                                        </p:attrNameLst>
                                      </p:cBhvr>
                                      <p:to>
                                        <p:strVal val="visible"/>
                                      </p:to>
                                    </p:set>
                                    <p:animEffect transition="in" filter="slide(fromBottom)">
                                      <p:cBhvr>
                                        <p:cTn id="22" dur="500"/>
                                        <p:tgtEl>
                                          <p:spTgt spid="481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8131">
                                            <p:txEl>
                                              <p:pRg st="3" end="3"/>
                                            </p:txEl>
                                          </p:spTgt>
                                        </p:tgtEl>
                                        <p:attrNameLst>
                                          <p:attrName>style.visibility</p:attrName>
                                        </p:attrNameLst>
                                      </p:cBhvr>
                                      <p:to>
                                        <p:strVal val="visible"/>
                                      </p:to>
                                    </p:set>
                                    <p:animEffect transition="in" filter="slide(fromBottom)">
                                      <p:cBhvr>
                                        <p:cTn id="27" dur="500"/>
                                        <p:tgtEl>
                                          <p:spTgt spid="481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3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
        <p:nvSpPr>
          <p:cNvPr id="5" name="Rectangle 3"/>
          <p:cNvSpPr txBox="1">
            <a:spLocks noChangeArrowheads="1"/>
          </p:cNvSpPr>
          <p:nvPr/>
        </p:nvSpPr>
        <p:spPr>
          <a:xfrm>
            <a:off x="1756086" y="1195728"/>
            <a:ext cx="10435914" cy="5154271"/>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r>
              <a:rPr lang="zh-CN" altLang="en-US" sz="3600" b="0" kern="0" dirty="0" smtClean="0">
                <a:latin typeface="SimSun" charset="-122"/>
                <a:ea typeface="SimSun" charset="-122"/>
                <a:cs typeface="SimSun" charset="-122"/>
              </a:rPr>
              <a:t>堆排序：</a:t>
            </a:r>
          </a:p>
          <a:p>
            <a:pPr lvl="1"/>
            <a:r>
              <a:rPr lang="zh-CN" altLang="en-US" sz="3200" b="0" kern="0" dirty="0" smtClean="0">
                <a:latin typeface="SimSun" charset="-122"/>
                <a:ea typeface="SimSun" charset="-122"/>
                <a:cs typeface="SimSun" charset="-122"/>
              </a:rPr>
              <a:t>利用</a:t>
            </a:r>
            <a:r>
              <a:rPr lang="zh-CN" altLang="en-US" sz="3200" b="0" kern="0" dirty="0">
                <a:latin typeface="SimSun" charset="-122"/>
                <a:ea typeface="SimSun" charset="-122"/>
                <a:cs typeface="SimSun" charset="-122"/>
              </a:rPr>
              <a:t>堆的特性对记录序列进行排序的一种排序</a:t>
            </a:r>
            <a:r>
              <a:rPr lang="zh-CN" altLang="en-US" sz="3200" b="0" kern="0" dirty="0" smtClean="0">
                <a:latin typeface="SimSun" charset="-122"/>
                <a:ea typeface="SimSun" charset="-122"/>
                <a:cs typeface="SimSun" charset="-122"/>
              </a:rPr>
              <a:t>方法。</a:t>
            </a:r>
            <a:endParaRPr lang="en-US" altLang="zh-CN" sz="3200" b="0" kern="0" dirty="0">
              <a:latin typeface="SimSun" charset="-122"/>
              <a:ea typeface="SimSun" charset="-122"/>
              <a:cs typeface="SimSun" charset="-122"/>
            </a:endParaRPr>
          </a:p>
          <a:p>
            <a:r>
              <a:rPr lang="zh-CN" altLang="en-US" sz="3600" b="0" kern="0" dirty="0" smtClean="0">
                <a:latin typeface="SimSun" charset="-122"/>
                <a:ea typeface="SimSun" charset="-122"/>
                <a:cs typeface="SimSun" charset="-122"/>
              </a:rPr>
              <a:t>基本思想：</a:t>
            </a:r>
          </a:p>
          <a:p>
            <a:pPr lvl="1"/>
            <a:r>
              <a:rPr lang="en-US" altLang="zh-CN" sz="3200" b="0" kern="0" dirty="0" smtClean="0">
                <a:latin typeface="SimSun" charset="-122"/>
                <a:ea typeface="SimSun" charset="-122"/>
                <a:cs typeface="SimSun" charset="-122"/>
              </a:rPr>
              <a:t>1.</a:t>
            </a:r>
            <a:r>
              <a:rPr lang="zh-CN" altLang="en-US" sz="3200" b="0" kern="0" dirty="0" smtClean="0">
                <a:latin typeface="SimSun" charset="-122"/>
                <a:ea typeface="SimSun" charset="-122"/>
                <a:cs typeface="SimSun" charset="-122"/>
              </a:rPr>
              <a:t>将原始序列建成堆（大根堆或小根堆）。</a:t>
            </a:r>
            <a:endParaRPr lang="en-US" altLang="zh-CN" sz="3200" b="0" kern="0" dirty="0" smtClean="0">
              <a:latin typeface="SimSun" charset="-122"/>
              <a:ea typeface="SimSun" charset="-122"/>
              <a:cs typeface="SimSun" charset="-122"/>
            </a:endParaRPr>
          </a:p>
          <a:p>
            <a:pPr lvl="1"/>
            <a:r>
              <a:rPr lang="en-US" altLang="zh-CN" sz="3200" b="0" kern="0" dirty="0" smtClean="0">
                <a:latin typeface="SimSun" charset="-122"/>
                <a:ea typeface="SimSun" charset="-122"/>
                <a:cs typeface="SimSun" charset="-122"/>
              </a:rPr>
              <a:t>2.</a:t>
            </a:r>
            <a:r>
              <a:rPr lang="zh-CN" altLang="en-US" sz="3200" b="0" kern="0" dirty="0" smtClean="0">
                <a:latin typeface="SimSun" charset="-122"/>
                <a:ea typeface="SimSun" charset="-122"/>
                <a:cs typeface="SimSun" charset="-122"/>
              </a:rPr>
              <a:t>输出堆顶元素，并调整剩余元素使之成为新的堆（大</a:t>
            </a:r>
            <a:r>
              <a:rPr lang="zh-CN" altLang="en-US" sz="3200" b="0" kern="0" dirty="0">
                <a:latin typeface="SimSun" charset="-122"/>
                <a:ea typeface="SimSun" charset="-122"/>
                <a:cs typeface="SimSun" charset="-122"/>
              </a:rPr>
              <a:t>根堆或小根堆</a:t>
            </a:r>
            <a:r>
              <a:rPr lang="zh-CN" altLang="en-US" sz="3200" b="0" kern="0" dirty="0" smtClean="0">
                <a:latin typeface="SimSun" charset="-122"/>
                <a:ea typeface="SimSun" charset="-122"/>
                <a:cs typeface="SimSun" charset="-122"/>
              </a:rPr>
              <a:t>）。</a:t>
            </a:r>
            <a:endParaRPr lang="en-US" altLang="zh-CN" sz="3200" b="0" kern="0" dirty="0" smtClean="0">
              <a:latin typeface="SimSun" charset="-122"/>
              <a:ea typeface="SimSun" charset="-122"/>
              <a:cs typeface="SimSun" charset="-122"/>
            </a:endParaRPr>
          </a:p>
          <a:p>
            <a:pPr lvl="1"/>
            <a:r>
              <a:rPr lang="en-US" altLang="zh-CN" sz="3200" b="0" kern="0" dirty="0" smtClean="0">
                <a:latin typeface="SimSun" charset="-122"/>
                <a:ea typeface="SimSun" charset="-122"/>
                <a:cs typeface="SimSun" charset="-122"/>
              </a:rPr>
              <a:t>3.</a:t>
            </a:r>
            <a:r>
              <a:rPr lang="zh-CN" altLang="en-US" sz="3200" b="0" kern="0" dirty="0" smtClean="0">
                <a:latin typeface="SimSun" charset="-122"/>
                <a:ea typeface="SimSun" charset="-122"/>
                <a:cs typeface="SimSun" charset="-122"/>
              </a:rPr>
              <a:t>重复第</a:t>
            </a:r>
            <a:r>
              <a:rPr lang="en-US" altLang="zh-CN" sz="3200" b="0" kern="0" dirty="0" smtClean="0">
                <a:latin typeface="SimSun" charset="-122"/>
                <a:ea typeface="SimSun" charset="-122"/>
                <a:cs typeface="SimSun" charset="-122"/>
              </a:rPr>
              <a:t>2</a:t>
            </a:r>
            <a:r>
              <a:rPr lang="zh-CN" altLang="en-US" sz="3200" b="0" kern="0" dirty="0" smtClean="0">
                <a:latin typeface="SimSun" charset="-122"/>
                <a:ea typeface="SimSun" charset="-122"/>
                <a:cs typeface="SimSun" charset="-122"/>
              </a:rPr>
              <a:t>步，直至所有元素均输出。</a:t>
            </a:r>
            <a:endParaRPr lang="en-US" altLang="zh-CN" sz="3200" b="0" kern="0" dirty="0" smtClean="0">
              <a:latin typeface="SimSun" charset="-122"/>
              <a:ea typeface="SimSun" charset="-122"/>
              <a:cs typeface="SimSun" charset="-122"/>
            </a:endParaRPr>
          </a:p>
          <a:p>
            <a:endParaRPr lang="zh-CN" altLang="en-US" sz="3600" kern="0" dirty="0">
              <a:latin typeface="楷体_GB2312" charset="0"/>
              <a:ea typeface="楷体_GB2312" charset="0"/>
            </a:endParaRPr>
          </a:p>
        </p:txBody>
      </p:sp>
    </p:spTree>
    <p:extLst>
      <p:ext uri="{BB962C8B-B14F-4D97-AF65-F5344CB8AC3E}">
        <p14:creationId xmlns:p14="http://schemas.microsoft.com/office/powerpoint/2010/main" val="97839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84586" y="2046629"/>
            <a:ext cx="7772400" cy="305877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r>
              <a:rPr lang="zh-CN" altLang="en-US" sz="3600" b="0" kern="0" dirty="0" smtClean="0">
                <a:latin typeface="SimSun" charset="-122"/>
                <a:ea typeface="SimSun" charset="-122"/>
                <a:cs typeface="SimSun" charset="-122"/>
              </a:rPr>
              <a:t>两个问题：</a:t>
            </a:r>
          </a:p>
          <a:p>
            <a:pPr lvl="1"/>
            <a:r>
              <a:rPr lang="zh-CN" altLang="en-US" b="0" kern="0" dirty="0" smtClean="0">
                <a:latin typeface="SimSun" charset="-122"/>
                <a:ea typeface="SimSun" charset="-122"/>
                <a:cs typeface="SimSun" charset="-122"/>
              </a:rPr>
              <a:t>如何将一个无序序列建成堆？</a:t>
            </a:r>
            <a:endParaRPr lang="en-US" altLang="zh-CN" b="0" kern="0" dirty="0" smtClean="0">
              <a:latin typeface="SimSun" charset="-122"/>
              <a:ea typeface="SimSun" charset="-122"/>
              <a:cs typeface="SimSun" charset="-122"/>
            </a:endParaRPr>
          </a:p>
          <a:p>
            <a:pPr lvl="1"/>
            <a:r>
              <a:rPr lang="zh-CN" altLang="en-US" b="0" kern="0" dirty="0" smtClean="0">
                <a:latin typeface="SimSun" charset="-122"/>
                <a:ea typeface="SimSun" charset="-122"/>
                <a:cs typeface="SimSun" charset="-122"/>
              </a:rPr>
              <a:t>如何在输出</a:t>
            </a:r>
            <a:r>
              <a:rPr lang="zh-CN" altLang="en-US" b="0" kern="0" dirty="0">
                <a:latin typeface="SimSun" charset="-122"/>
                <a:ea typeface="SimSun" charset="-122"/>
                <a:cs typeface="SimSun" charset="-122"/>
              </a:rPr>
              <a:t>堆顶元素</a:t>
            </a:r>
            <a:r>
              <a:rPr lang="zh-CN" altLang="en-US" b="0" kern="0" dirty="0" smtClean="0">
                <a:latin typeface="SimSun" charset="-122"/>
                <a:ea typeface="SimSun" charset="-122"/>
                <a:cs typeface="SimSun" charset="-122"/>
              </a:rPr>
              <a:t>之后，调整剩余元素构成一个新的堆，即如何筛选</a:t>
            </a:r>
            <a:r>
              <a:rPr lang="zh-CN" altLang="en-US" sz="3200" b="0" kern="0" dirty="0" smtClean="0">
                <a:latin typeface="SimSun" charset="-122"/>
                <a:ea typeface="SimSun" charset="-122"/>
                <a:cs typeface="SimSun" charset="-122"/>
              </a:rPr>
              <a:t>？</a:t>
            </a:r>
            <a:endParaRPr lang="en-US" altLang="zh-CN" sz="3200" b="0" kern="0" dirty="0">
              <a:latin typeface="SimSun" charset="-122"/>
              <a:ea typeface="SimSun" charset="-122"/>
              <a:cs typeface="SimSun" charset="-122"/>
            </a:endParaRPr>
          </a:p>
        </p:txBody>
      </p:sp>
      <p:sp>
        <p:nvSpPr>
          <p:cNvPr id="9"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Tree>
    <p:extLst>
      <p:ext uri="{BB962C8B-B14F-4D97-AF65-F5344CB8AC3E}">
        <p14:creationId xmlns:p14="http://schemas.microsoft.com/office/powerpoint/2010/main" val="182157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ChangeArrowheads="1"/>
          </p:cNvSpPr>
          <p:nvPr/>
        </p:nvSpPr>
        <p:spPr bwMode="auto">
          <a:xfrm>
            <a:off x="1308100" y="1506768"/>
            <a:ext cx="10388600" cy="178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571500" indent="-571500" algn="l">
              <a:lnSpc>
                <a:spcPct val="120000"/>
              </a:lnSpc>
              <a:buClr>
                <a:schemeClr val="tx2"/>
              </a:buClr>
              <a:buSzPct val="85000"/>
              <a:buFont typeface="Wingdings" charset="2"/>
              <a:buChar char="n"/>
            </a:pPr>
            <a:r>
              <a:rPr lang="zh-CN" altLang="en-US" sz="3200" dirty="0" smtClean="0">
                <a:latin typeface="SimSun" charset="-122"/>
                <a:ea typeface="SimSun" charset="-122"/>
                <a:cs typeface="SimSun" charset="-122"/>
              </a:rPr>
              <a:t>可以采用筛选算法建堆。</a:t>
            </a:r>
            <a:endParaRPr lang="en-US" altLang="zh-CN" sz="3200" dirty="0">
              <a:latin typeface="SimSun" charset="-122"/>
              <a:ea typeface="SimSun" charset="-122"/>
              <a:cs typeface="SimSun" charset="-122"/>
            </a:endParaRPr>
          </a:p>
          <a:p>
            <a:pPr marL="571500" indent="-571500" algn="l">
              <a:lnSpc>
                <a:spcPct val="120000"/>
              </a:lnSpc>
              <a:buClr>
                <a:schemeClr val="tx2"/>
              </a:buClr>
              <a:buSzPct val="85000"/>
              <a:buFont typeface="Wingdings" charset="2"/>
              <a:buChar char="n"/>
            </a:pPr>
            <a:r>
              <a:rPr lang="zh-CN" altLang="en-US" sz="3200" dirty="0" smtClean="0">
                <a:latin typeface="SimSun" charset="-122"/>
                <a:ea typeface="SimSun" charset="-122"/>
                <a:cs typeface="SimSun" charset="-122"/>
              </a:rPr>
              <a:t>所谓</a:t>
            </a:r>
            <a:r>
              <a:rPr lang="zh-CN" altLang="en-US" sz="3200" b="1" dirty="0">
                <a:latin typeface="SimSun" charset="-122"/>
                <a:ea typeface="SimSun" charset="-122"/>
                <a:cs typeface="SimSun" charset="-122"/>
              </a:rPr>
              <a:t>“</a:t>
            </a:r>
            <a:r>
              <a:rPr lang="zh-CN" altLang="en-US" sz="3200" b="1" dirty="0">
                <a:solidFill>
                  <a:srgbClr val="C00000"/>
                </a:solidFill>
                <a:latin typeface="SimSun" charset="-122"/>
                <a:ea typeface="SimSun" charset="-122"/>
                <a:cs typeface="SimSun" charset="-122"/>
              </a:rPr>
              <a:t>筛选</a:t>
            </a:r>
            <a:r>
              <a:rPr lang="zh-CN" altLang="en-US" sz="3200" b="1" dirty="0">
                <a:latin typeface="SimSun" charset="-122"/>
                <a:ea typeface="SimSun" charset="-122"/>
                <a:cs typeface="SimSun" charset="-122"/>
              </a:rPr>
              <a:t>”</a:t>
            </a:r>
            <a:r>
              <a:rPr lang="zh-CN" altLang="en-US" sz="3200" dirty="0">
                <a:latin typeface="SimSun" charset="-122"/>
                <a:ea typeface="SimSun" charset="-122"/>
                <a:cs typeface="SimSun" charset="-122"/>
              </a:rPr>
              <a:t>指的是，对一棵左</a:t>
            </a:r>
            <a:r>
              <a:rPr lang="en-US" altLang="zh-CN" sz="3200" dirty="0">
                <a:latin typeface="SimSun" charset="-122"/>
                <a:ea typeface="SimSun" charset="-122"/>
                <a:cs typeface="SimSun" charset="-122"/>
              </a:rPr>
              <a:t>/</a:t>
            </a:r>
            <a:r>
              <a:rPr lang="zh-CN" altLang="en-US" sz="3200" dirty="0">
                <a:latin typeface="SimSun" charset="-122"/>
                <a:ea typeface="SimSun" charset="-122"/>
                <a:cs typeface="SimSun" charset="-122"/>
              </a:rPr>
              <a:t>右子</a:t>
            </a:r>
            <a:r>
              <a:rPr lang="zh-CN" altLang="en-US" sz="3200" dirty="0" smtClean="0">
                <a:latin typeface="SimSun" charset="-122"/>
                <a:ea typeface="SimSun" charset="-122"/>
                <a:cs typeface="SimSun" charset="-122"/>
              </a:rPr>
              <a:t>树均</a:t>
            </a:r>
            <a:r>
              <a:rPr lang="zh-CN" altLang="en-US" sz="3200" dirty="0">
                <a:latin typeface="SimSun" charset="-122"/>
                <a:ea typeface="SimSun" charset="-122"/>
                <a:cs typeface="SimSun" charset="-122"/>
              </a:rPr>
              <a:t>为堆的完全二叉树，</a:t>
            </a:r>
            <a:r>
              <a:rPr lang="zh-CN" altLang="en-US" sz="3200" b="1" dirty="0">
                <a:latin typeface="SimSun" charset="-122"/>
                <a:ea typeface="SimSun" charset="-122"/>
                <a:cs typeface="SimSun" charset="-122"/>
              </a:rPr>
              <a:t>“</a:t>
            </a:r>
            <a:r>
              <a:rPr lang="zh-CN" altLang="en-US" sz="3200" b="1" dirty="0">
                <a:solidFill>
                  <a:srgbClr val="C00000"/>
                </a:solidFill>
                <a:latin typeface="SimSun" charset="-122"/>
                <a:ea typeface="SimSun" charset="-122"/>
                <a:cs typeface="SimSun" charset="-122"/>
              </a:rPr>
              <a:t>调整</a:t>
            </a:r>
            <a:r>
              <a:rPr lang="zh-CN" altLang="en-US" sz="3200" b="1" dirty="0">
                <a:latin typeface="SimSun" charset="-122"/>
                <a:ea typeface="SimSun" charset="-122"/>
                <a:cs typeface="SimSun" charset="-122"/>
              </a:rPr>
              <a:t>”</a:t>
            </a:r>
            <a:r>
              <a:rPr lang="zh-CN" altLang="en-US" sz="3200" b="1" dirty="0">
                <a:solidFill>
                  <a:srgbClr val="C00000"/>
                </a:solidFill>
                <a:latin typeface="SimSun" charset="-122"/>
                <a:ea typeface="SimSun" charset="-122"/>
                <a:cs typeface="SimSun" charset="-122"/>
              </a:rPr>
              <a:t>根结</a:t>
            </a:r>
            <a:r>
              <a:rPr lang="zh-CN" altLang="en-US" sz="3200" b="1" dirty="0" smtClean="0">
                <a:solidFill>
                  <a:srgbClr val="C00000"/>
                </a:solidFill>
                <a:latin typeface="SimSun" charset="-122"/>
                <a:ea typeface="SimSun" charset="-122"/>
                <a:cs typeface="SimSun" charset="-122"/>
              </a:rPr>
              <a:t>点</a:t>
            </a:r>
            <a:r>
              <a:rPr lang="zh-CN" altLang="en-US" sz="3200" dirty="0" smtClean="0">
                <a:latin typeface="SimSun" charset="-122"/>
                <a:ea typeface="SimSun" charset="-122"/>
                <a:cs typeface="SimSun" charset="-122"/>
              </a:rPr>
              <a:t>使</a:t>
            </a:r>
            <a:r>
              <a:rPr lang="zh-CN" altLang="en-US" sz="3200" dirty="0">
                <a:latin typeface="SimSun" charset="-122"/>
                <a:ea typeface="SimSun" charset="-122"/>
                <a:cs typeface="SimSun" charset="-122"/>
              </a:rPr>
              <a:t>整个二叉树也成为一个堆。</a:t>
            </a:r>
          </a:p>
        </p:txBody>
      </p:sp>
      <p:sp>
        <p:nvSpPr>
          <p:cNvPr id="89091" name="Oval 1027"/>
          <p:cNvSpPr>
            <a:spLocks noChangeArrowheads="1"/>
          </p:cNvSpPr>
          <p:nvPr/>
        </p:nvSpPr>
        <p:spPr bwMode="auto">
          <a:xfrm>
            <a:off x="5715000" y="3619500"/>
            <a:ext cx="533400" cy="533400"/>
          </a:xfrm>
          <a:prstGeom prst="ellipse">
            <a:avLst/>
          </a:prstGeom>
          <a:noFill/>
          <a:ln w="9525">
            <a:solidFill>
              <a:schemeClr val="tx1"/>
            </a:solidFill>
            <a:round/>
            <a:headEnd/>
            <a:tailEnd/>
          </a:ln>
          <a:effectLst/>
        </p:spPr>
        <p:txBody>
          <a:bodyPr wrap="none" anchor="ctr"/>
          <a:lstStyle/>
          <a:p>
            <a:endParaRPr lang="zh-CN" altLang="en-US"/>
          </a:p>
        </p:txBody>
      </p:sp>
      <p:sp>
        <p:nvSpPr>
          <p:cNvPr id="89093" name="Oval 1029"/>
          <p:cNvSpPr>
            <a:spLocks noChangeArrowheads="1"/>
          </p:cNvSpPr>
          <p:nvPr/>
        </p:nvSpPr>
        <p:spPr bwMode="auto">
          <a:xfrm>
            <a:off x="4343400" y="4457700"/>
            <a:ext cx="533400" cy="533400"/>
          </a:xfrm>
          <a:prstGeom prst="ellipse">
            <a:avLst/>
          </a:prstGeom>
          <a:noFill/>
          <a:ln w="9525">
            <a:solidFill>
              <a:schemeClr val="tx1"/>
            </a:solidFill>
            <a:round/>
            <a:headEnd/>
            <a:tailEnd/>
          </a:ln>
          <a:effectLst/>
        </p:spPr>
        <p:txBody>
          <a:bodyPr wrap="none" anchor="ctr"/>
          <a:lstStyle/>
          <a:p>
            <a:endParaRPr lang="zh-CN" altLang="en-US"/>
          </a:p>
        </p:txBody>
      </p:sp>
      <p:sp>
        <p:nvSpPr>
          <p:cNvPr id="89094" name="Oval 1030"/>
          <p:cNvSpPr>
            <a:spLocks noChangeArrowheads="1"/>
          </p:cNvSpPr>
          <p:nvPr/>
        </p:nvSpPr>
        <p:spPr bwMode="auto">
          <a:xfrm>
            <a:off x="7162800" y="4381500"/>
            <a:ext cx="533400" cy="533400"/>
          </a:xfrm>
          <a:prstGeom prst="ellipse">
            <a:avLst/>
          </a:prstGeom>
          <a:noFill/>
          <a:ln w="9525">
            <a:solidFill>
              <a:schemeClr val="tx1"/>
            </a:solidFill>
            <a:round/>
            <a:headEnd/>
            <a:tailEnd/>
          </a:ln>
          <a:effectLst/>
        </p:spPr>
        <p:txBody>
          <a:bodyPr wrap="none" anchor="ctr"/>
          <a:lstStyle/>
          <a:p>
            <a:endParaRPr lang="zh-CN" altLang="en-US"/>
          </a:p>
        </p:txBody>
      </p:sp>
      <p:sp>
        <p:nvSpPr>
          <p:cNvPr id="89095" name="Oval 1031"/>
          <p:cNvSpPr>
            <a:spLocks noChangeArrowheads="1"/>
          </p:cNvSpPr>
          <p:nvPr/>
        </p:nvSpPr>
        <p:spPr bwMode="auto">
          <a:xfrm>
            <a:off x="3048000" y="6134100"/>
            <a:ext cx="533400" cy="533400"/>
          </a:xfrm>
          <a:prstGeom prst="ellipse">
            <a:avLst/>
          </a:prstGeom>
          <a:noFill/>
          <a:ln w="9525">
            <a:solidFill>
              <a:schemeClr val="tx1"/>
            </a:solidFill>
            <a:round/>
            <a:headEnd/>
            <a:tailEnd/>
          </a:ln>
          <a:effectLst/>
        </p:spPr>
        <p:txBody>
          <a:bodyPr wrap="none" anchor="ctr"/>
          <a:lstStyle/>
          <a:p>
            <a:endParaRPr lang="zh-CN" altLang="en-US"/>
          </a:p>
        </p:txBody>
      </p:sp>
      <p:sp>
        <p:nvSpPr>
          <p:cNvPr id="89096" name="Oval 1032"/>
          <p:cNvSpPr>
            <a:spLocks noChangeArrowheads="1"/>
          </p:cNvSpPr>
          <p:nvPr/>
        </p:nvSpPr>
        <p:spPr bwMode="auto">
          <a:xfrm>
            <a:off x="5486400" y="6134100"/>
            <a:ext cx="533400" cy="533400"/>
          </a:xfrm>
          <a:prstGeom prst="ellipse">
            <a:avLst/>
          </a:prstGeom>
          <a:noFill/>
          <a:ln w="9525">
            <a:solidFill>
              <a:schemeClr val="tx1"/>
            </a:solidFill>
            <a:round/>
            <a:headEnd/>
            <a:tailEnd/>
          </a:ln>
          <a:effectLst/>
        </p:spPr>
        <p:txBody>
          <a:bodyPr wrap="none" anchor="ctr"/>
          <a:lstStyle/>
          <a:p>
            <a:endParaRPr lang="zh-CN" altLang="en-US"/>
          </a:p>
        </p:txBody>
      </p:sp>
      <p:sp>
        <p:nvSpPr>
          <p:cNvPr id="89097" name="Line 1033"/>
          <p:cNvSpPr>
            <a:spLocks noChangeShapeType="1"/>
          </p:cNvSpPr>
          <p:nvPr/>
        </p:nvSpPr>
        <p:spPr bwMode="auto">
          <a:xfrm flipH="1">
            <a:off x="4572000" y="39243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098" name="Line 1034"/>
          <p:cNvSpPr>
            <a:spLocks noChangeShapeType="1"/>
          </p:cNvSpPr>
          <p:nvPr/>
        </p:nvSpPr>
        <p:spPr bwMode="auto">
          <a:xfrm>
            <a:off x="6248400" y="39243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099" name="Line 1035"/>
          <p:cNvSpPr>
            <a:spLocks noChangeShapeType="1"/>
          </p:cNvSpPr>
          <p:nvPr/>
        </p:nvSpPr>
        <p:spPr bwMode="auto">
          <a:xfrm flipH="1">
            <a:off x="3276600" y="4686300"/>
            <a:ext cx="1066800" cy="1447800"/>
          </a:xfrm>
          <a:prstGeom prst="line">
            <a:avLst/>
          </a:prstGeom>
          <a:noFill/>
          <a:ln w="2857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100" name="Line 1036"/>
          <p:cNvSpPr>
            <a:spLocks noChangeShapeType="1"/>
          </p:cNvSpPr>
          <p:nvPr/>
        </p:nvSpPr>
        <p:spPr bwMode="auto">
          <a:xfrm>
            <a:off x="4876800" y="4686300"/>
            <a:ext cx="838200" cy="1447800"/>
          </a:xfrm>
          <a:prstGeom prst="line">
            <a:avLst/>
          </a:prstGeom>
          <a:noFill/>
          <a:ln w="9525" cmpd="sng">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101" name="Line 1037"/>
          <p:cNvSpPr>
            <a:spLocks noChangeShapeType="1"/>
          </p:cNvSpPr>
          <p:nvPr/>
        </p:nvSpPr>
        <p:spPr bwMode="auto">
          <a:xfrm flipH="1">
            <a:off x="6705600" y="4686300"/>
            <a:ext cx="45720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102" name="Line 1038"/>
          <p:cNvSpPr>
            <a:spLocks noChangeShapeType="1"/>
          </p:cNvSpPr>
          <p:nvPr/>
        </p:nvSpPr>
        <p:spPr bwMode="auto">
          <a:xfrm>
            <a:off x="7696200" y="4610100"/>
            <a:ext cx="45720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103" name="Text Box 1039"/>
          <p:cNvSpPr txBox="1">
            <a:spLocks noChangeArrowheads="1"/>
          </p:cNvSpPr>
          <p:nvPr/>
        </p:nvSpPr>
        <p:spPr bwMode="auto">
          <a:xfrm>
            <a:off x="4260850" y="5372101"/>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4000" b="1" dirty="0">
                <a:solidFill>
                  <a:srgbClr val="7030A0"/>
                </a:solidFill>
                <a:latin typeface="SimSun" charset="-122"/>
                <a:ea typeface="SimSun" charset="-122"/>
                <a:cs typeface="SimSun" charset="-122"/>
              </a:rPr>
              <a:t>堆</a:t>
            </a:r>
            <a:endParaRPr lang="zh-CN" altLang="en-US" b="1" dirty="0">
              <a:solidFill>
                <a:srgbClr val="7030A0"/>
              </a:solidFill>
              <a:latin typeface="SimSun" charset="-122"/>
              <a:ea typeface="SimSun" charset="-122"/>
              <a:cs typeface="SimSun" charset="-122"/>
            </a:endParaRPr>
          </a:p>
        </p:txBody>
      </p:sp>
      <p:sp>
        <p:nvSpPr>
          <p:cNvPr id="89104" name="Text Box 1040"/>
          <p:cNvSpPr txBox="1">
            <a:spLocks noChangeArrowheads="1"/>
          </p:cNvSpPr>
          <p:nvPr/>
        </p:nvSpPr>
        <p:spPr bwMode="auto">
          <a:xfrm>
            <a:off x="7086600" y="5280026"/>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4000" b="1" dirty="0">
                <a:solidFill>
                  <a:srgbClr val="7030A0"/>
                </a:solidFill>
                <a:latin typeface="SimSun" charset="-122"/>
                <a:ea typeface="SimSun" charset="-122"/>
                <a:cs typeface="SimSun" charset="-122"/>
              </a:rPr>
              <a:t>堆</a:t>
            </a:r>
          </a:p>
        </p:txBody>
      </p:sp>
      <p:sp>
        <p:nvSpPr>
          <p:cNvPr id="89105" name="Line 1041"/>
          <p:cNvSpPr>
            <a:spLocks noChangeShapeType="1"/>
          </p:cNvSpPr>
          <p:nvPr/>
        </p:nvSpPr>
        <p:spPr bwMode="auto">
          <a:xfrm flipH="1">
            <a:off x="6019800" y="4152900"/>
            <a:ext cx="0" cy="1371600"/>
          </a:xfrm>
          <a:prstGeom prst="line">
            <a:avLst/>
          </a:prstGeom>
          <a:noFill/>
          <a:ln w="38100">
            <a:solidFill>
              <a:srgbClr val="99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9108" name="Text Box 1044"/>
          <p:cNvSpPr txBox="1">
            <a:spLocks noChangeArrowheads="1"/>
          </p:cNvSpPr>
          <p:nvPr/>
        </p:nvSpPr>
        <p:spPr bwMode="auto">
          <a:xfrm>
            <a:off x="5327532" y="4229100"/>
            <a:ext cx="800219"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p>
            <a:pPr algn="l">
              <a:spcBef>
                <a:spcPct val="50000"/>
              </a:spcBef>
            </a:pPr>
            <a:r>
              <a:rPr lang="zh-CN" altLang="en-US" sz="4000" b="1" dirty="0">
                <a:solidFill>
                  <a:srgbClr val="990000"/>
                </a:solidFill>
                <a:ea typeface="楷体_GB2312" charset="0"/>
              </a:rPr>
              <a:t>筛选</a:t>
            </a:r>
            <a:endParaRPr lang="zh-CN" altLang="en-US" dirty="0"/>
          </a:p>
        </p:txBody>
      </p:sp>
      <p:sp>
        <p:nvSpPr>
          <p:cNvPr id="18"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sp>
        <p:nvSpPr>
          <p:cNvPr id="19" name="Line 1035"/>
          <p:cNvSpPr>
            <a:spLocks noChangeShapeType="1"/>
          </p:cNvSpPr>
          <p:nvPr/>
        </p:nvSpPr>
        <p:spPr bwMode="auto">
          <a:xfrm>
            <a:off x="4914779" y="4741211"/>
            <a:ext cx="800220" cy="1392889"/>
          </a:xfrm>
          <a:prstGeom prst="line">
            <a:avLst/>
          </a:prstGeom>
          <a:noFill/>
          <a:ln w="2857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2056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9090"/>
                                        </p:tgtEl>
                                        <p:attrNameLst>
                                          <p:attrName>style.visibility</p:attrName>
                                        </p:attrNameLst>
                                      </p:cBhvr>
                                      <p:to>
                                        <p:strVal val="visible"/>
                                      </p:to>
                                    </p:set>
                                    <p:animEffect transition="in" filter="strips(downRight)">
                                      <p:cBhvr>
                                        <p:cTn id="11" dur="500"/>
                                        <p:tgtEl>
                                          <p:spTgt spid="890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9093"/>
                                        </p:tgtEl>
                                        <p:attrNameLst>
                                          <p:attrName>style.visibility</p:attrName>
                                        </p:attrNameLst>
                                      </p:cBhvr>
                                      <p:to>
                                        <p:strVal val="visible"/>
                                      </p:to>
                                    </p:set>
                                    <p:animEffect transition="in" filter="wipe(up)">
                                      <p:cBhvr>
                                        <p:cTn id="16" dur="500"/>
                                        <p:tgtEl>
                                          <p:spTgt spid="89093"/>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9099"/>
                                        </p:tgtEl>
                                        <p:attrNameLst>
                                          <p:attrName>style.visibility</p:attrName>
                                        </p:attrNameLst>
                                      </p:cBhvr>
                                      <p:to>
                                        <p:strVal val="visible"/>
                                      </p:to>
                                    </p:set>
                                    <p:animEffect transition="in" filter="wipe(up)">
                                      <p:cBhvr>
                                        <p:cTn id="20" dur="500"/>
                                        <p:tgtEl>
                                          <p:spTgt spid="89099"/>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89095"/>
                                        </p:tgtEl>
                                        <p:attrNameLst>
                                          <p:attrName>style.visibility</p:attrName>
                                        </p:attrNameLst>
                                      </p:cBhvr>
                                      <p:to>
                                        <p:strVal val="visible"/>
                                      </p:to>
                                    </p:set>
                                    <p:animEffect transition="in" filter="wipe(up)">
                                      <p:cBhvr>
                                        <p:cTn id="28" dur="500"/>
                                        <p:tgtEl>
                                          <p:spTgt spid="89095"/>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89100"/>
                                        </p:tgtEl>
                                        <p:attrNameLst>
                                          <p:attrName>style.visibility</p:attrName>
                                        </p:attrNameLst>
                                      </p:cBhvr>
                                      <p:to>
                                        <p:strVal val="visible"/>
                                      </p:to>
                                    </p:set>
                                    <p:animEffect transition="in" filter="wipe(up)">
                                      <p:cBhvr>
                                        <p:cTn id="32" dur="500"/>
                                        <p:tgtEl>
                                          <p:spTgt spid="89100"/>
                                        </p:tgtEl>
                                      </p:cBhvr>
                                    </p:animEffect>
                                  </p:childTnLst>
                                </p:cTn>
                              </p:par>
                            </p:childTnLst>
                          </p:cTn>
                        </p:par>
                        <p:par>
                          <p:cTn id="33" fill="hold" nodeType="afterGroup">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89096"/>
                                        </p:tgtEl>
                                        <p:attrNameLst>
                                          <p:attrName>style.visibility</p:attrName>
                                        </p:attrNameLst>
                                      </p:cBhvr>
                                      <p:to>
                                        <p:strVal val="visible"/>
                                      </p:to>
                                    </p:set>
                                    <p:animEffect transition="in" filter="wipe(up)">
                                      <p:cBhvr>
                                        <p:cTn id="36" dur="500"/>
                                        <p:tgtEl>
                                          <p:spTgt spid="890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9103"/>
                                        </p:tgtEl>
                                        <p:attrNameLst>
                                          <p:attrName>style.visibility</p:attrName>
                                        </p:attrNameLst>
                                      </p:cBhvr>
                                      <p:to>
                                        <p:strVal val="visible"/>
                                      </p:to>
                                    </p:set>
                                    <p:animEffect transition="in" filter="wipe(up)">
                                      <p:cBhvr>
                                        <p:cTn id="41" dur="500"/>
                                        <p:tgtEl>
                                          <p:spTgt spid="8910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89094"/>
                                        </p:tgtEl>
                                        <p:attrNameLst>
                                          <p:attrName>style.visibility</p:attrName>
                                        </p:attrNameLst>
                                      </p:cBhvr>
                                      <p:to>
                                        <p:strVal val="visible"/>
                                      </p:to>
                                    </p:set>
                                    <p:animEffect transition="in" filter="wipe(up)">
                                      <p:cBhvr>
                                        <p:cTn id="46" dur="500"/>
                                        <p:tgtEl>
                                          <p:spTgt spid="89094"/>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89101"/>
                                        </p:tgtEl>
                                        <p:attrNameLst>
                                          <p:attrName>style.visibility</p:attrName>
                                        </p:attrNameLst>
                                      </p:cBhvr>
                                      <p:to>
                                        <p:strVal val="visible"/>
                                      </p:to>
                                    </p:set>
                                    <p:animEffect transition="in" filter="wipe(up)">
                                      <p:cBhvr>
                                        <p:cTn id="50" dur="500"/>
                                        <p:tgtEl>
                                          <p:spTgt spid="89101"/>
                                        </p:tgtEl>
                                      </p:cBhvr>
                                    </p:animEffect>
                                  </p:childTnLst>
                                </p:cTn>
                              </p:par>
                            </p:childTnLst>
                          </p:cTn>
                        </p:par>
                        <p:par>
                          <p:cTn id="51" fill="hold" nodeType="afterGroup">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89102"/>
                                        </p:tgtEl>
                                        <p:attrNameLst>
                                          <p:attrName>style.visibility</p:attrName>
                                        </p:attrNameLst>
                                      </p:cBhvr>
                                      <p:to>
                                        <p:strVal val="visible"/>
                                      </p:to>
                                    </p:set>
                                    <p:animEffect transition="in" filter="wipe(up)">
                                      <p:cBhvr>
                                        <p:cTn id="54" dur="500"/>
                                        <p:tgtEl>
                                          <p:spTgt spid="89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89104"/>
                                        </p:tgtEl>
                                        <p:attrNameLst>
                                          <p:attrName>style.visibility</p:attrName>
                                        </p:attrNameLst>
                                      </p:cBhvr>
                                      <p:to>
                                        <p:strVal val="visible"/>
                                      </p:to>
                                    </p:set>
                                    <p:animEffect transition="in" filter="wipe(up)">
                                      <p:cBhvr>
                                        <p:cTn id="59" dur="500"/>
                                        <p:tgtEl>
                                          <p:spTgt spid="8910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89091"/>
                                        </p:tgtEl>
                                        <p:attrNameLst>
                                          <p:attrName>style.visibility</p:attrName>
                                        </p:attrNameLst>
                                      </p:cBhvr>
                                      <p:to>
                                        <p:strVal val="visible"/>
                                      </p:to>
                                    </p:set>
                                    <p:animEffect transition="in" filter="wipe(up)">
                                      <p:cBhvr>
                                        <p:cTn id="64" dur="500"/>
                                        <p:tgtEl>
                                          <p:spTgt spid="89091"/>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89097"/>
                                        </p:tgtEl>
                                        <p:attrNameLst>
                                          <p:attrName>style.visibility</p:attrName>
                                        </p:attrNameLst>
                                      </p:cBhvr>
                                      <p:to>
                                        <p:strVal val="visible"/>
                                      </p:to>
                                    </p:set>
                                    <p:animEffect transition="in" filter="wipe(up)">
                                      <p:cBhvr>
                                        <p:cTn id="68" dur="500"/>
                                        <p:tgtEl>
                                          <p:spTgt spid="89097"/>
                                        </p:tgtEl>
                                      </p:cBhvr>
                                    </p:animEffect>
                                  </p:childTnLst>
                                </p:cTn>
                              </p:par>
                            </p:childTnLst>
                          </p:cTn>
                        </p:par>
                        <p:par>
                          <p:cTn id="69" fill="hold" nodeType="afterGroup">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89098"/>
                                        </p:tgtEl>
                                        <p:attrNameLst>
                                          <p:attrName>style.visibility</p:attrName>
                                        </p:attrNameLst>
                                      </p:cBhvr>
                                      <p:to>
                                        <p:strVal val="visible"/>
                                      </p:to>
                                    </p:set>
                                    <p:animEffect transition="in" filter="wipe(up)">
                                      <p:cBhvr>
                                        <p:cTn id="72" dur="500"/>
                                        <p:tgtEl>
                                          <p:spTgt spid="890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89105"/>
                                        </p:tgtEl>
                                        <p:attrNameLst>
                                          <p:attrName>style.visibility</p:attrName>
                                        </p:attrNameLst>
                                      </p:cBhvr>
                                      <p:to>
                                        <p:strVal val="visible"/>
                                      </p:to>
                                    </p:set>
                                    <p:animEffect transition="in" filter="wipe(up)">
                                      <p:cBhvr>
                                        <p:cTn id="77" dur="500"/>
                                        <p:tgtEl>
                                          <p:spTgt spid="89105"/>
                                        </p:tgtEl>
                                      </p:cBhvr>
                                    </p:animEffect>
                                  </p:childTnLst>
                                </p:cTn>
                              </p:par>
                            </p:childTnLst>
                          </p:cTn>
                        </p:par>
                        <p:par>
                          <p:cTn id="78" fill="hold" nodeType="afterGroup">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89108"/>
                                        </p:tgtEl>
                                        <p:attrNameLst>
                                          <p:attrName>style.visibility</p:attrName>
                                        </p:attrNameLst>
                                      </p:cBhvr>
                                      <p:to>
                                        <p:strVal val="visible"/>
                                      </p:to>
                                    </p:set>
                                    <p:animEffect transition="in" filter="wipe(up)">
                                      <p:cBhvr>
                                        <p:cTn id="81" dur="500"/>
                                        <p:tgtEl>
                                          <p:spTgt spid="89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animBg="1"/>
      <p:bldP spid="89093" grpId="0" animBg="1"/>
      <p:bldP spid="89094" grpId="0" animBg="1"/>
      <p:bldP spid="89095" grpId="0" animBg="1"/>
      <p:bldP spid="89096" grpId="0" animBg="1"/>
      <p:bldP spid="89097" grpId="0" animBg="1"/>
      <p:bldP spid="89098" grpId="0" animBg="1"/>
      <p:bldP spid="89099" grpId="0" animBg="1"/>
      <p:bldP spid="89100" grpId="0" animBg="1"/>
      <p:bldP spid="89101" grpId="0" animBg="1"/>
      <p:bldP spid="89102" grpId="0" animBg="1"/>
      <p:bldP spid="89103" grpId="0" autoUpdateAnimBg="0"/>
      <p:bldP spid="89104" grpId="0" autoUpdateAnimBg="0"/>
      <p:bldP spid="89105" grpId="0" animBg="1"/>
      <p:bldP spid="89108" grpId="0" autoUpdateAnimBg="0"/>
      <p:bldP spid="18" grpId="0" autoUpdateAnimBg="0"/>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6624898" y="1364105"/>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2</a:t>
            </a:r>
            <a:endParaRPr lang="en-US" altLang="zh-CN" b="0" dirty="0">
              <a:solidFill>
                <a:schemeClr val="tx1"/>
              </a:solidFill>
            </a:endParaRPr>
          </a:p>
        </p:txBody>
      </p:sp>
      <p:sp>
        <p:nvSpPr>
          <p:cNvPr id="51" name="Oval 7"/>
          <p:cNvSpPr>
            <a:spLocks noChangeArrowheads="1"/>
          </p:cNvSpPr>
          <p:nvPr/>
        </p:nvSpPr>
        <p:spPr bwMode="auto">
          <a:xfrm>
            <a:off x="5521090" y="2609322"/>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a:solidFill>
                  <a:schemeClr val="tx1"/>
                </a:solidFill>
              </a:rPr>
              <a:t>9</a:t>
            </a:r>
          </a:p>
        </p:txBody>
      </p:sp>
      <p:sp>
        <p:nvSpPr>
          <p:cNvPr id="52" name="Oval 8"/>
          <p:cNvSpPr>
            <a:spLocks noChangeArrowheads="1"/>
          </p:cNvSpPr>
          <p:nvPr/>
        </p:nvSpPr>
        <p:spPr bwMode="auto">
          <a:xfrm>
            <a:off x="7839087" y="2609322"/>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a:solidFill>
                  <a:schemeClr val="tx1"/>
                </a:solidFill>
              </a:rPr>
              <a:t>5</a:t>
            </a:r>
          </a:p>
        </p:txBody>
      </p:sp>
      <p:sp>
        <p:nvSpPr>
          <p:cNvPr id="53" name="Oval 9"/>
          <p:cNvSpPr>
            <a:spLocks noChangeArrowheads="1"/>
          </p:cNvSpPr>
          <p:nvPr/>
        </p:nvSpPr>
        <p:spPr bwMode="auto">
          <a:xfrm>
            <a:off x="4969186" y="4080943"/>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a:solidFill>
                  <a:schemeClr val="tx1"/>
                </a:solidFill>
              </a:rPr>
              <a:t>4</a:t>
            </a:r>
          </a:p>
        </p:txBody>
      </p:sp>
      <p:sp>
        <p:nvSpPr>
          <p:cNvPr id="54" name="Oval 10"/>
          <p:cNvSpPr>
            <a:spLocks noChangeArrowheads="1"/>
          </p:cNvSpPr>
          <p:nvPr/>
        </p:nvSpPr>
        <p:spPr bwMode="auto">
          <a:xfrm>
            <a:off x="6293756" y="4080943"/>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1</a:t>
            </a:r>
            <a:endParaRPr lang="en-US" altLang="zh-CN" b="0" dirty="0">
              <a:solidFill>
                <a:schemeClr val="tx1"/>
              </a:solidFill>
            </a:endParaRPr>
          </a:p>
        </p:txBody>
      </p:sp>
      <p:sp>
        <p:nvSpPr>
          <p:cNvPr id="55" name="Oval 11"/>
          <p:cNvSpPr>
            <a:spLocks noChangeArrowheads="1"/>
          </p:cNvSpPr>
          <p:nvPr/>
        </p:nvSpPr>
        <p:spPr bwMode="auto">
          <a:xfrm>
            <a:off x="7558535" y="4080943"/>
            <a:ext cx="883046" cy="5660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3</a:t>
            </a:r>
            <a:endParaRPr lang="en-US" altLang="zh-CN" b="0" dirty="0">
              <a:solidFill>
                <a:schemeClr val="tx1"/>
              </a:solidFill>
            </a:endParaRPr>
          </a:p>
        </p:txBody>
      </p:sp>
      <p:sp>
        <p:nvSpPr>
          <p:cNvPr id="56" name="Line 12"/>
          <p:cNvSpPr>
            <a:spLocks noChangeShapeType="1"/>
          </p:cNvSpPr>
          <p:nvPr/>
        </p:nvSpPr>
        <p:spPr bwMode="auto">
          <a:xfrm flipH="1">
            <a:off x="6183375" y="1816911"/>
            <a:ext cx="662285" cy="7924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3"/>
          <p:cNvSpPr>
            <a:spLocks noChangeShapeType="1"/>
          </p:cNvSpPr>
          <p:nvPr/>
        </p:nvSpPr>
        <p:spPr bwMode="auto">
          <a:xfrm>
            <a:off x="7397563" y="1816911"/>
            <a:ext cx="662285" cy="905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4"/>
          <p:cNvSpPr>
            <a:spLocks noChangeShapeType="1"/>
          </p:cNvSpPr>
          <p:nvPr/>
        </p:nvSpPr>
        <p:spPr bwMode="auto">
          <a:xfrm flipH="1">
            <a:off x="5410709" y="3175330"/>
            <a:ext cx="441523" cy="905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15"/>
          <p:cNvSpPr>
            <a:spLocks noChangeShapeType="1"/>
          </p:cNvSpPr>
          <p:nvPr/>
        </p:nvSpPr>
        <p:spPr bwMode="auto">
          <a:xfrm>
            <a:off x="6183375" y="3175330"/>
            <a:ext cx="441523" cy="905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6"/>
          <p:cNvSpPr>
            <a:spLocks noChangeShapeType="1"/>
          </p:cNvSpPr>
          <p:nvPr/>
        </p:nvSpPr>
        <p:spPr bwMode="auto">
          <a:xfrm flipH="1">
            <a:off x="7949467" y="3175330"/>
            <a:ext cx="220762" cy="905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dirty="0">
                <a:solidFill>
                  <a:schemeClr val="tx2"/>
                </a:solidFill>
                <a:latin typeface="+mj-lt"/>
                <a:ea typeface="+mj-ea"/>
                <a:cs typeface="+mj-cs"/>
              </a:rPr>
              <a:t>堆排序</a:t>
            </a:r>
          </a:p>
        </p:txBody>
      </p:sp>
      <p:sp>
        <p:nvSpPr>
          <p:cNvPr id="2" name="矩形 1"/>
          <p:cNvSpPr/>
          <p:nvPr/>
        </p:nvSpPr>
        <p:spPr>
          <a:xfrm>
            <a:off x="1145992" y="2272818"/>
            <a:ext cx="889987" cy="584775"/>
          </a:xfrm>
          <a:prstGeom prst="rect">
            <a:avLst/>
          </a:prstGeom>
        </p:spPr>
        <p:txBody>
          <a:bodyPr wrap="none">
            <a:spAutoFit/>
          </a:bodyPr>
          <a:lstStyle/>
          <a:p>
            <a:r>
              <a:rPr kumimoji="1" lang="en-US" altLang="zh-CN" sz="3200" b="1" kern="0" dirty="0" err="1" smtClean="0">
                <a:solidFill>
                  <a:schemeClr val="tx2"/>
                </a:solidFill>
                <a:latin typeface="Times New Roman" charset="0"/>
                <a:ea typeface="Times New Roman" charset="0"/>
                <a:cs typeface="Times New Roman" charset="0"/>
              </a:rPr>
              <a:t>tmp</a:t>
            </a:r>
            <a:endParaRPr kumimoji="1" lang="zh-CN" altLang="en-US" sz="3200" b="1" kern="0" dirty="0">
              <a:solidFill>
                <a:schemeClr val="tx2"/>
              </a:solidFill>
              <a:latin typeface="Times New Roman" charset="0"/>
              <a:ea typeface="Times New Roman" charset="0"/>
              <a:cs typeface="Times New Roman" charset="0"/>
            </a:endParaRPr>
          </a:p>
        </p:txBody>
      </p:sp>
      <p:sp>
        <p:nvSpPr>
          <p:cNvPr id="63" name="矩形 62"/>
          <p:cNvSpPr/>
          <p:nvPr/>
        </p:nvSpPr>
        <p:spPr>
          <a:xfrm>
            <a:off x="826349" y="1232136"/>
            <a:ext cx="1826141" cy="584775"/>
          </a:xfrm>
          <a:prstGeom prst="rect">
            <a:avLst/>
          </a:prstGeom>
        </p:spPr>
        <p:txBody>
          <a:bodyPr wrap="none">
            <a:spAutoFit/>
          </a:bodyPr>
          <a:lstStyle/>
          <a:p>
            <a:r>
              <a:rPr kumimoji="1" lang="zh-CN" altLang="en-US" sz="3200" b="1" kern="0" dirty="0" smtClean="0">
                <a:solidFill>
                  <a:srgbClr val="FF0000"/>
                </a:solidFill>
                <a:latin typeface="Times New Roman" charset="0"/>
                <a:ea typeface="Times New Roman" charset="0"/>
                <a:cs typeface="Times New Roman" charset="0"/>
              </a:rPr>
              <a:t>筛选举例</a:t>
            </a:r>
            <a:endParaRPr kumimoji="1" lang="zh-CN" altLang="en-US" sz="3200" b="1" kern="0" dirty="0">
              <a:solidFill>
                <a:srgbClr val="FF0000"/>
              </a:solidFill>
              <a:latin typeface="Times New Roman" charset="0"/>
              <a:ea typeface="Times New Roman" charset="0"/>
              <a:cs typeface="Times New Roman" charset="0"/>
            </a:endParaRPr>
          </a:p>
        </p:txBody>
      </p:sp>
      <p:grpSp>
        <p:nvGrpSpPr>
          <p:cNvPr id="5" name="组 4"/>
          <p:cNvGrpSpPr/>
          <p:nvPr/>
        </p:nvGrpSpPr>
        <p:grpSpPr>
          <a:xfrm>
            <a:off x="3626301" y="2261946"/>
            <a:ext cx="3771262" cy="2521270"/>
            <a:chOff x="3626301" y="2398426"/>
            <a:chExt cx="3771262" cy="2521270"/>
          </a:xfrm>
        </p:grpSpPr>
        <p:sp>
          <p:nvSpPr>
            <p:cNvPr id="4" name="矩形 3"/>
            <p:cNvSpPr/>
            <p:nvPr/>
          </p:nvSpPr>
          <p:spPr bwMode="auto">
            <a:xfrm>
              <a:off x="4422098" y="2398426"/>
              <a:ext cx="2975465" cy="2458387"/>
            </a:xfrm>
            <a:prstGeom prst="rect">
              <a:avLst/>
            </a:prstGeom>
            <a:noFill/>
            <a:ln w="9525">
              <a:solidFill>
                <a:schemeClr val="tx2"/>
              </a:solidFill>
              <a:miter lim="800000"/>
              <a:headEnd/>
              <a:tailEnd/>
            </a:ln>
            <a:effectLst/>
            <a:extLst/>
          </p:spPr>
          <p:txBody>
            <a:bodyPr wrap="none" rtlCol="0" anchor="ctr"/>
            <a:lstStyle/>
            <a:p>
              <a:pPr algn="ctr"/>
              <a:endParaRPr kumimoji="1" lang="zh-CN" altLang="en-US" sz="3200"/>
            </a:p>
          </p:txBody>
        </p:sp>
        <p:sp>
          <p:nvSpPr>
            <p:cNvPr id="66" name="矩形 65"/>
            <p:cNvSpPr/>
            <p:nvPr/>
          </p:nvSpPr>
          <p:spPr>
            <a:xfrm>
              <a:off x="3626301" y="2857593"/>
              <a:ext cx="595035" cy="2062103"/>
            </a:xfrm>
            <a:prstGeom prst="rect">
              <a:avLst/>
            </a:prstGeom>
          </p:spPr>
          <p:txBody>
            <a:bodyPr wrap="none">
              <a:spAutoFit/>
            </a:bodyPr>
            <a:lstStyle/>
            <a:p>
              <a:r>
                <a:rPr kumimoji="1" lang="zh-CN" altLang="en-US" sz="3200" b="1" kern="0" dirty="0" smtClean="0">
                  <a:solidFill>
                    <a:schemeClr val="tx2"/>
                  </a:solidFill>
                  <a:latin typeface="Times New Roman" charset="0"/>
                  <a:ea typeface="Times New Roman" charset="0"/>
                  <a:cs typeface="Times New Roman" charset="0"/>
                </a:rPr>
                <a:t>是</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一</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个</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堆</a:t>
              </a:r>
              <a:endParaRPr kumimoji="1" lang="zh-CN" altLang="en-US" sz="3200" b="1" kern="0" dirty="0">
                <a:solidFill>
                  <a:schemeClr val="tx2"/>
                </a:solidFill>
                <a:latin typeface="Times New Roman" charset="0"/>
                <a:ea typeface="Times New Roman" charset="0"/>
                <a:cs typeface="Times New Roman" charset="0"/>
              </a:endParaRPr>
            </a:p>
          </p:txBody>
        </p:sp>
      </p:grpSp>
      <p:grpSp>
        <p:nvGrpSpPr>
          <p:cNvPr id="68" name="组 67"/>
          <p:cNvGrpSpPr/>
          <p:nvPr/>
        </p:nvGrpSpPr>
        <p:grpSpPr>
          <a:xfrm>
            <a:off x="7576068" y="2257521"/>
            <a:ext cx="2922215" cy="2458387"/>
            <a:chOff x="4422099" y="2398426"/>
            <a:chExt cx="2922215" cy="2458387"/>
          </a:xfrm>
        </p:grpSpPr>
        <p:sp>
          <p:nvSpPr>
            <p:cNvPr id="69" name="矩形 68"/>
            <p:cNvSpPr/>
            <p:nvPr/>
          </p:nvSpPr>
          <p:spPr bwMode="auto">
            <a:xfrm>
              <a:off x="4422099" y="2398426"/>
              <a:ext cx="2007392" cy="2458387"/>
            </a:xfrm>
            <a:prstGeom prst="rect">
              <a:avLst/>
            </a:prstGeom>
            <a:noFill/>
            <a:ln w="9525">
              <a:solidFill>
                <a:schemeClr val="tx2"/>
              </a:solidFill>
              <a:miter lim="800000"/>
              <a:headEnd/>
              <a:tailEnd/>
            </a:ln>
            <a:effectLst/>
            <a:extLst/>
          </p:spPr>
          <p:txBody>
            <a:bodyPr wrap="none" rtlCol="0" anchor="ctr"/>
            <a:lstStyle/>
            <a:p>
              <a:pPr algn="ctr"/>
              <a:endParaRPr kumimoji="1" lang="zh-CN" altLang="en-US" sz="3200"/>
            </a:p>
          </p:txBody>
        </p:sp>
        <p:sp>
          <p:nvSpPr>
            <p:cNvPr id="70" name="矩形 69"/>
            <p:cNvSpPr/>
            <p:nvPr/>
          </p:nvSpPr>
          <p:spPr>
            <a:xfrm>
              <a:off x="6749279" y="2555982"/>
              <a:ext cx="595035" cy="2062103"/>
            </a:xfrm>
            <a:prstGeom prst="rect">
              <a:avLst/>
            </a:prstGeom>
          </p:spPr>
          <p:txBody>
            <a:bodyPr wrap="none">
              <a:spAutoFit/>
            </a:bodyPr>
            <a:lstStyle/>
            <a:p>
              <a:r>
                <a:rPr kumimoji="1" lang="zh-CN" altLang="en-US" sz="3200" b="1" kern="0" dirty="0" smtClean="0">
                  <a:solidFill>
                    <a:schemeClr val="tx2"/>
                  </a:solidFill>
                  <a:latin typeface="Times New Roman" charset="0"/>
                  <a:ea typeface="Times New Roman" charset="0"/>
                  <a:cs typeface="Times New Roman" charset="0"/>
                </a:rPr>
                <a:t>是</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一</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个</a:t>
              </a:r>
              <a:endParaRPr kumimoji="1" lang="en-US" altLang="zh-CN" sz="3200" b="1" kern="0" dirty="0" smtClean="0">
                <a:solidFill>
                  <a:schemeClr val="tx2"/>
                </a:solidFill>
                <a:latin typeface="Times New Roman" charset="0"/>
                <a:ea typeface="Times New Roman" charset="0"/>
                <a:cs typeface="Times New Roman" charset="0"/>
              </a:endParaRPr>
            </a:p>
            <a:p>
              <a:r>
                <a:rPr kumimoji="1" lang="zh-CN" altLang="en-US" sz="3200" b="1" kern="0" dirty="0" smtClean="0">
                  <a:solidFill>
                    <a:schemeClr val="tx2"/>
                  </a:solidFill>
                  <a:latin typeface="Times New Roman" charset="0"/>
                  <a:ea typeface="Times New Roman" charset="0"/>
                  <a:cs typeface="Times New Roman" charset="0"/>
                </a:rPr>
                <a:t>堆</a:t>
              </a:r>
              <a:endParaRPr kumimoji="1" lang="zh-CN" altLang="en-US" sz="3200" b="1" kern="0" dirty="0">
                <a:solidFill>
                  <a:schemeClr val="tx2"/>
                </a:solidFill>
                <a:latin typeface="Times New Roman" charset="0"/>
                <a:ea typeface="Times New Roman" charset="0"/>
                <a:cs typeface="Times New Roman" charset="0"/>
              </a:endParaRPr>
            </a:p>
          </p:txBody>
        </p:sp>
      </p:grpSp>
      <p:sp>
        <p:nvSpPr>
          <p:cNvPr id="71" name="矩形 70"/>
          <p:cNvSpPr/>
          <p:nvPr/>
        </p:nvSpPr>
        <p:spPr>
          <a:xfrm>
            <a:off x="7696630" y="1289782"/>
            <a:ext cx="2339102" cy="523220"/>
          </a:xfrm>
          <a:prstGeom prst="rect">
            <a:avLst/>
          </a:prstGeom>
        </p:spPr>
        <p:txBody>
          <a:bodyPr wrap="none">
            <a:spAutoFit/>
          </a:bodyPr>
          <a:lstStyle/>
          <a:p>
            <a:r>
              <a:rPr kumimoji="1" lang="zh-CN" altLang="en-US" sz="2800" kern="0" dirty="0" smtClean="0">
                <a:latin typeface="SimSun" charset="-122"/>
                <a:ea typeface="SimSun" charset="-122"/>
                <a:cs typeface="SimSun" charset="-122"/>
              </a:rPr>
              <a:t>从根开始筛选</a:t>
            </a:r>
            <a:endParaRPr kumimoji="1" lang="zh-CN" altLang="en-US" sz="2800" kern="0" dirty="0">
              <a:latin typeface="SimSun" charset="-122"/>
              <a:ea typeface="SimSun" charset="-122"/>
              <a:cs typeface="SimSun" charset="-122"/>
            </a:endParaRPr>
          </a:p>
        </p:txBody>
      </p:sp>
      <p:cxnSp>
        <p:nvCxnSpPr>
          <p:cNvPr id="7" name="直线箭头连接符 6"/>
          <p:cNvCxnSpPr>
            <a:stCxn id="51" idx="6"/>
            <a:endCxn id="52" idx="2"/>
          </p:cNvCxnSpPr>
          <p:nvPr/>
        </p:nvCxnSpPr>
        <p:spPr bwMode="auto">
          <a:xfrm>
            <a:off x="6404136" y="2892326"/>
            <a:ext cx="1434951" cy="0"/>
          </a:xfrm>
          <a:prstGeom prst="straightConnector1">
            <a:avLst/>
          </a:prstGeom>
          <a:solidFill>
            <a:schemeClr val="accent1"/>
          </a:solidFill>
          <a:ln w="28575" cap="flat" cmpd="sng" algn="ctr">
            <a:solidFill>
              <a:srgbClr val="FF0000"/>
            </a:solidFill>
            <a:prstDash val="solid"/>
            <a:miter lim="800000"/>
            <a:headEnd type="triangle"/>
            <a:tailEnd type="triangle"/>
          </a:ln>
          <a:effectLst/>
        </p:spPr>
      </p:cxnSp>
      <p:cxnSp>
        <p:nvCxnSpPr>
          <p:cNvPr id="75" name="直线箭头连接符 74"/>
          <p:cNvCxnSpPr>
            <a:endCxn id="54" idx="2"/>
          </p:cNvCxnSpPr>
          <p:nvPr/>
        </p:nvCxnSpPr>
        <p:spPr bwMode="auto">
          <a:xfrm>
            <a:off x="5811658" y="4363946"/>
            <a:ext cx="482098" cy="1"/>
          </a:xfrm>
          <a:prstGeom prst="straightConnector1">
            <a:avLst/>
          </a:prstGeom>
          <a:solidFill>
            <a:schemeClr val="accent1"/>
          </a:solidFill>
          <a:ln w="28575" cap="flat" cmpd="sng" algn="ctr">
            <a:solidFill>
              <a:srgbClr val="FF0000"/>
            </a:solidFill>
            <a:prstDash val="solid"/>
            <a:miter lim="800000"/>
            <a:headEnd type="triangle"/>
            <a:tailEnd type="triangle"/>
          </a:ln>
          <a:effectLst/>
        </p:spPr>
      </p:cxnSp>
      <p:sp>
        <p:nvSpPr>
          <p:cNvPr id="78" name="矩形 77"/>
          <p:cNvSpPr/>
          <p:nvPr/>
        </p:nvSpPr>
        <p:spPr>
          <a:xfrm>
            <a:off x="6607455" y="4546465"/>
            <a:ext cx="1415772" cy="584775"/>
          </a:xfrm>
          <a:prstGeom prst="rect">
            <a:avLst/>
          </a:prstGeom>
        </p:spPr>
        <p:txBody>
          <a:bodyPr wrap="none">
            <a:spAutoFit/>
          </a:bodyPr>
          <a:lstStyle/>
          <a:p>
            <a:r>
              <a:rPr kumimoji="1" lang="zh-CN" altLang="en-US" sz="3200" b="1" kern="0" smtClean="0">
                <a:solidFill>
                  <a:srgbClr val="FF0000"/>
                </a:solidFill>
                <a:latin typeface="Times New Roman" charset="0"/>
                <a:ea typeface="Times New Roman" charset="0"/>
                <a:cs typeface="Times New Roman" charset="0"/>
              </a:rPr>
              <a:t>大根堆</a:t>
            </a:r>
            <a:endParaRPr kumimoji="1" lang="zh-CN" altLang="en-US" sz="3200" b="1" kern="0" dirty="0">
              <a:solidFill>
                <a:srgbClr val="FF0000"/>
              </a:solidFill>
              <a:latin typeface="Times New Roman" charset="0"/>
              <a:ea typeface="Times New Roman" charset="0"/>
              <a:cs typeface="Times New Roman" charset="0"/>
            </a:endParaRPr>
          </a:p>
        </p:txBody>
      </p:sp>
      <p:sp>
        <p:nvSpPr>
          <p:cNvPr id="79" name="Rectangle 3"/>
          <p:cNvSpPr txBox="1">
            <a:spLocks noChangeArrowheads="1"/>
          </p:cNvSpPr>
          <p:nvPr/>
        </p:nvSpPr>
        <p:spPr>
          <a:xfrm>
            <a:off x="443936" y="5090278"/>
            <a:ext cx="10375068" cy="15119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a:r>
              <a:rPr lang="zh-CN" altLang="en-US" b="0" kern="0" dirty="0" smtClean="0">
                <a:latin typeface="SimSun" charset="-122"/>
                <a:ea typeface="SimSun" charset="-122"/>
                <a:cs typeface="SimSun" charset="-122"/>
              </a:rPr>
              <a:t>筛选时仅处理从根节点到某个叶子结点路径上的所有结点</a:t>
            </a:r>
            <a:endParaRPr lang="en-US" altLang="zh-CN" b="0" kern="0" dirty="0" smtClean="0">
              <a:latin typeface="SimSun" charset="-122"/>
              <a:ea typeface="SimSun" charset="-122"/>
              <a:cs typeface="SimSun" charset="-122"/>
            </a:endParaRPr>
          </a:p>
          <a:p>
            <a:pPr lvl="1"/>
            <a:r>
              <a:rPr lang="en-US" altLang="zh-CN" b="0" kern="0" dirty="0" smtClean="0">
                <a:latin typeface="SimSun" charset="-122"/>
                <a:ea typeface="SimSun" charset="-122"/>
                <a:cs typeface="SimSun" charset="-122"/>
              </a:rPr>
              <a:t>n</a:t>
            </a:r>
            <a:r>
              <a:rPr lang="zh-CN" altLang="en-US" b="0" kern="0" dirty="0" smtClean="0">
                <a:latin typeface="SimSun" charset="-122"/>
                <a:ea typeface="SimSun" charset="-122"/>
                <a:cs typeface="SimSun" charset="-122"/>
              </a:rPr>
              <a:t>个结点的完全二叉树高度为</a:t>
            </a:r>
            <a:r>
              <a:rPr lang="zh-CN" altLang="en-US" baseline="-25000" dirty="0">
                <a:latin typeface="宋体" panose="02010600030101010101" pitchFamily="2" charset="-122"/>
              </a:rPr>
              <a:t>└</a:t>
            </a:r>
            <a:r>
              <a:rPr lang="en-US" altLang="zh-CN" dirty="0">
                <a:latin typeface="宋体" panose="02010600030101010101" pitchFamily="2" charset="-122"/>
              </a:rPr>
              <a:t>log</a:t>
            </a:r>
            <a:r>
              <a:rPr lang="en-US" altLang="zh-CN" baseline="-14000" dirty="0">
                <a:latin typeface="宋体" panose="02010600030101010101" pitchFamily="2" charset="-122"/>
              </a:rPr>
              <a:t>2</a:t>
            </a:r>
            <a:r>
              <a:rPr lang="en-US" altLang="zh-CN" dirty="0">
                <a:latin typeface="宋体" panose="02010600030101010101" pitchFamily="2" charset="-122"/>
              </a:rPr>
              <a:t>n</a:t>
            </a:r>
            <a:r>
              <a:rPr lang="en-US" altLang="zh-CN" baseline="-25000" dirty="0">
                <a:latin typeface="宋体" panose="02010600030101010101" pitchFamily="2" charset="-122"/>
              </a:rPr>
              <a:t>┘ </a:t>
            </a:r>
            <a:r>
              <a:rPr lang="en-US" altLang="zh-CN" dirty="0">
                <a:latin typeface="宋体" panose="02010600030101010101" pitchFamily="2" charset="-122"/>
              </a:rPr>
              <a:t>+ 1</a:t>
            </a:r>
          </a:p>
          <a:p>
            <a:pPr lvl="1"/>
            <a:r>
              <a:rPr lang="zh-CN" altLang="en-US" b="0" kern="0" dirty="0" smtClean="0">
                <a:latin typeface="SimSun" charset="-122"/>
                <a:ea typeface="SimSun" charset="-122"/>
                <a:cs typeface="SimSun" charset="-122"/>
              </a:rPr>
              <a:t>所以一次筛选的时间复杂度为</a:t>
            </a:r>
            <a:r>
              <a:rPr lang="en-US" altLang="zh-CN" b="0" kern="0" dirty="0" smtClean="0">
                <a:latin typeface="SimSun" charset="-122"/>
                <a:ea typeface="SimSun" charset="-122"/>
                <a:cs typeface="SimSun" charset="-122"/>
              </a:rPr>
              <a:t>O(log</a:t>
            </a:r>
            <a:r>
              <a:rPr lang="en-US" altLang="zh-CN" b="0" kern="0" baseline="-25000" dirty="0" smtClean="0">
                <a:latin typeface="SimSun" charset="-122"/>
                <a:ea typeface="SimSun" charset="-122"/>
                <a:cs typeface="SimSun" charset="-122"/>
              </a:rPr>
              <a:t>2</a:t>
            </a:r>
            <a:r>
              <a:rPr lang="en-US" altLang="zh-CN" b="0" kern="0" dirty="0" smtClean="0">
                <a:latin typeface="SimSun" charset="-122"/>
                <a:ea typeface="SimSun" charset="-122"/>
                <a:cs typeface="SimSun" charset="-122"/>
              </a:rPr>
              <a:t>n)</a:t>
            </a:r>
            <a:endParaRPr lang="en-US" altLang="zh-CN" b="0" kern="0" dirty="0">
              <a:latin typeface="SimSun" charset="-122"/>
              <a:ea typeface="SimSun" charset="-122"/>
              <a:cs typeface="SimSun" charset="-122"/>
            </a:endParaRPr>
          </a:p>
        </p:txBody>
      </p:sp>
      <p:cxnSp>
        <p:nvCxnSpPr>
          <p:cNvPr id="27" name="直线箭头连接符 26"/>
          <p:cNvCxnSpPr>
            <a:endCxn id="53" idx="1"/>
          </p:cNvCxnSpPr>
          <p:nvPr/>
        </p:nvCxnSpPr>
        <p:spPr bwMode="auto">
          <a:xfrm>
            <a:off x="2919025" y="2720502"/>
            <a:ext cx="2179480" cy="1443331"/>
          </a:xfrm>
          <a:prstGeom prst="straightConnector1">
            <a:avLst/>
          </a:prstGeom>
          <a:solidFill>
            <a:schemeClr val="accent1"/>
          </a:solidFill>
          <a:ln w="28575" cap="flat" cmpd="sng" algn="ctr">
            <a:solidFill>
              <a:srgbClr val="FF0000"/>
            </a:solidFill>
            <a:prstDash val="solid"/>
            <a:miter lim="800000"/>
            <a:headEnd type="triangle"/>
            <a:tailEnd type="triangle"/>
          </a:ln>
          <a:effectLst/>
        </p:spPr>
      </p:cxnSp>
      <p:cxnSp>
        <p:nvCxnSpPr>
          <p:cNvPr id="31" name="直线箭头连接符 30"/>
          <p:cNvCxnSpPr>
            <a:endCxn id="51" idx="2"/>
          </p:cNvCxnSpPr>
          <p:nvPr/>
        </p:nvCxnSpPr>
        <p:spPr bwMode="auto">
          <a:xfrm>
            <a:off x="2987147" y="2609322"/>
            <a:ext cx="2533943" cy="283004"/>
          </a:xfrm>
          <a:prstGeom prst="straightConnector1">
            <a:avLst/>
          </a:prstGeom>
          <a:solidFill>
            <a:schemeClr val="accent1"/>
          </a:solidFill>
          <a:ln w="28575" cap="flat" cmpd="sng" algn="ctr">
            <a:solidFill>
              <a:srgbClr val="FF0000"/>
            </a:solidFill>
            <a:prstDash val="solid"/>
            <a:miter lim="800000"/>
            <a:headEnd type="triangle"/>
            <a:tailEnd type="triangle"/>
          </a:ln>
          <a:effectLst/>
        </p:spPr>
      </p:cxnSp>
    </p:spTree>
    <p:extLst>
      <p:ext uri="{BB962C8B-B14F-4D97-AF65-F5344CB8AC3E}">
        <p14:creationId xmlns:p14="http://schemas.microsoft.com/office/powerpoint/2010/main" val="545925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0833E-6 3.7037E-6 L -0.3474 0.13402 " pathEditMode="relative" rAng="0" ptsTypes="AA">
                                      <p:cBhvr>
                                        <p:cTn id="30" dur="2000" fill="hold"/>
                                        <p:tgtEl>
                                          <p:spTgt spid="50"/>
                                        </p:tgtEl>
                                        <p:attrNameLst>
                                          <p:attrName>ppt_x</p:attrName>
                                          <p:attrName>ppt_y</p:attrName>
                                        </p:attrNameLst>
                                      </p:cBhvr>
                                      <p:rCtr x="-17370" y="669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2.5E-6 7.40741E-7 L 0.0905 -0.18171 " pathEditMode="relative" rAng="0" ptsTypes="AA">
                                      <p:cBhvr>
                                        <p:cTn id="50" dur="2000" fill="hold"/>
                                        <p:tgtEl>
                                          <p:spTgt spid="51"/>
                                        </p:tgtEl>
                                        <p:attrNameLst>
                                          <p:attrName>ppt_x</p:attrName>
                                          <p:attrName>ppt_y</p:attrName>
                                        </p:attrNameLst>
                                      </p:cBhvr>
                                      <p:rCtr x="4570" y="-9444"/>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5.55112E-17 -2.59259E-6 L 0.04531 -0.21458 " pathEditMode="relative" rAng="0" ptsTypes="AA">
                                      <p:cBhvr>
                                        <p:cTn id="70" dur="2000" fill="hold"/>
                                        <p:tgtEl>
                                          <p:spTgt spid="53"/>
                                        </p:tgtEl>
                                        <p:attrNameLst>
                                          <p:attrName>ppt_x</p:attrName>
                                          <p:attrName>ppt_y</p:attrName>
                                        </p:attrNameLst>
                                      </p:cBhvr>
                                      <p:rCtr x="2266" y="-10741"/>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 nodeType="clickEffect">
                                  <p:stCondLst>
                                    <p:cond delay="0"/>
                                  </p:stCondLst>
                                  <p:childTnLst>
                                    <p:animMotion origin="layout" path="M -0.3474 0.13402 L -0.13581 0.39629 " pathEditMode="relative" rAng="0" ptsTypes="AA">
                                      <p:cBhvr>
                                        <p:cTn id="74" dur="2000" fill="hold"/>
                                        <p:tgtEl>
                                          <p:spTgt spid="50"/>
                                        </p:tgtEl>
                                        <p:attrNameLst>
                                          <p:attrName>ppt_x</p:attrName>
                                          <p:attrName>ppt_y</p:attrName>
                                        </p:attrNameLst>
                                      </p:cBhvr>
                                      <p:rCtr x="10573" y="13102"/>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9">
                                            <p:txEl>
                                              <p:pRg st="0" end="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9">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3" grpId="0" animBg="1"/>
      <p:bldP spid="61" grpId="0" autoUpdateAnimBg="0"/>
      <p:bldP spid="71"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456151" y="1141595"/>
            <a:ext cx="59055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eaLnBrk="1" hangingPunct="1">
              <a:spcBef>
                <a:spcPct val="50000"/>
              </a:spcBef>
            </a:pPr>
            <a:r>
              <a:rPr lang="en-US" altLang="zh-CN" dirty="0">
                <a:solidFill>
                  <a:schemeClr val="tx1"/>
                </a:solidFill>
              </a:rPr>
              <a:t>                                  </a:t>
            </a:r>
            <a:r>
              <a:rPr lang="zh-CN" altLang="en-US" dirty="0">
                <a:solidFill>
                  <a:schemeClr val="tx1"/>
                </a:solidFill>
              </a:rPr>
              <a:t>直接插入排序</a:t>
            </a:r>
          </a:p>
          <a:p>
            <a:pPr eaLnBrk="1" hangingPunct="1">
              <a:spcBef>
                <a:spcPct val="50000"/>
              </a:spcBef>
            </a:pPr>
            <a:r>
              <a:rPr lang="zh-CN" altLang="en-US" dirty="0">
                <a:solidFill>
                  <a:schemeClr val="tx1"/>
                </a:solidFill>
              </a:rPr>
              <a:t>             插入排序     折半插入排序</a:t>
            </a:r>
          </a:p>
          <a:p>
            <a:pPr eaLnBrk="1" hangingPunct="1">
              <a:spcBef>
                <a:spcPct val="50000"/>
              </a:spcBef>
            </a:pPr>
            <a:r>
              <a:rPr lang="zh-CN" altLang="en-US" dirty="0">
                <a:solidFill>
                  <a:schemeClr val="tx1"/>
                </a:solidFill>
              </a:rPr>
              <a:t>                                  </a:t>
            </a:r>
            <a:r>
              <a:rPr lang="en-US" altLang="zh-CN" dirty="0">
                <a:solidFill>
                  <a:schemeClr val="tx1"/>
                </a:solidFill>
              </a:rPr>
              <a:t>2</a:t>
            </a:r>
            <a:r>
              <a:rPr lang="zh-CN" altLang="en-US" dirty="0">
                <a:solidFill>
                  <a:schemeClr val="tx1"/>
                </a:solidFill>
              </a:rPr>
              <a:t>－路插入排序</a:t>
            </a:r>
          </a:p>
          <a:p>
            <a:pPr eaLnBrk="1" hangingPunct="1">
              <a:spcBef>
                <a:spcPct val="50000"/>
              </a:spcBef>
            </a:pPr>
            <a:r>
              <a:rPr lang="zh-CN" altLang="en-US" dirty="0">
                <a:solidFill>
                  <a:schemeClr val="tx1"/>
                </a:solidFill>
              </a:rPr>
              <a:t>                                  </a:t>
            </a:r>
            <a:r>
              <a:rPr lang="en-US" altLang="zh-CN" dirty="0">
                <a:solidFill>
                  <a:schemeClr val="tx1"/>
                </a:solidFill>
              </a:rPr>
              <a:t>shell</a:t>
            </a:r>
            <a:r>
              <a:rPr lang="zh-CN" altLang="en-US" dirty="0">
                <a:solidFill>
                  <a:schemeClr val="tx1"/>
                </a:solidFill>
              </a:rPr>
              <a:t>排序</a:t>
            </a:r>
          </a:p>
          <a:p>
            <a:pPr eaLnBrk="1" hangingPunct="1">
              <a:spcBef>
                <a:spcPct val="50000"/>
              </a:spcBef>
            </a:pPr>
            <a:r>
              <a:rPr lang="zh-CN" altLang="en-US" dirty="0">
                <a:solidFill>
                  <a:schemeClr val="tx1"/>
                </a:solidFill>
              </a:rPr>
              <a:t>            交换排序      起泡排序</a:t>
            </a:r>
          </a:p>
          <a:p>
            <a:pPr eaLnBrk="1" hangingPunct="1">
              <a:spcBef>
                <a:spcPct val="50000"/>
              </a:spcBef>
            </a:pPr>
            <a:r>
              <a:rPr lang="zh-CN" altLang="en-US" dirty="0">
                <a:solidFill>
                  <a:schemeClr val="tx1"/>
                </a:solidFill>
              </a:rPr>
              <a:t>排序                          快速排序</a:t>
            </a:r>
          </a:p>
          <a:p>
            <a:pPr eaLnBrk="1" hangingPunct="1">
              <a:spcBef>
                <a:spcPct val="50000"/>
              </a:spcBef>
            </a:pPr>
            <a:r>
              <a:rPr lang="zh-CN" altLang="en-US" dirty="0">
                <a:solidFill>
                  <a:schemeClr val="tx1"/>
                </a:solidFill>
              </a:rPr>
              <a:t>            选择排序      简单选择排序</a:t>
            </a:r>
          </a:p>
          <a:p>
            <a:pPr eaLnBrk="1" hangingPunct="1">
              <a:spcBef>
                <a:spcPct val="50000"/>
              </a:spcBef>
            </a:pPr>
            <a:r>
              <a:rPr lang="zh-CN" altLang="en-US" dirty="0">
                <a:solidFill>
                  <a:schemeClr val="tx1"/>
                </a:solidFill>
              </a:rPr>
              <a:t>                                  堆排序</a:t>
            </a:r>
          </a:p>
          <a:p>
            <a:pPr eaLnBrk="1" hangingPunct="1">
              <a:spcBef>
                <a:spcPct val="50000"/>
              </a:spcBef>
            </a:pPr>
            <a:r>
              <a:rPr lang="zh-CN" altLang="en-US" dirty="0">
                <a:solidFill>
                  <a:schemeClr val="tx1"/>
                </a:solidFill>
              </a:rPr>
              <a:t>             归并排序</a:t>
            </a:r>
          </a:p>
          <a:p>
            <a:pPr eaLnBrk="1" hangingPunct="1">
              <a:spcBef>
                <a:spcPct val="50000"/>
              </a:spcBef>
            </a:pPr>
            <a:r>
              <a:rPr lang="zh-CN" altLang="en-US" dirty="0">
                <a:solidFill>
                  <a:schemeClr val="tx1"/>
                </a:solidFill>
              </a:rPr>
              <a:t>             </a:t>
            </a:r>
            <a:r>
              <a:rPr lang="zh-CN" altLang="en-US" dirty="0" smtClean="0">
                <a:solidFill>
                  <a:schemeClr val="tx1"/>
                </a:solidFill>
              </a:rPr>
              <a:t>基数排序</a:t>
            </a:r>
            <a:endParaRPr lang="zh-CN" altLang="en-US" b="0" dirty="0">
              <a:solidFill>
                <a:schemeClr val="tx1"/>
              </a:solidFill>
            </a:endParaRPr>
          </a:p>
        </p:txBody>
      </p:sp>
      <p:sp>
        <p:nvSpPr>
          <p:cNvPr id="7" name="AutoShape 6"/>
          <p:cNvSpPr>
            <a:spLocks/>
          </p:cNvSpPr>
          <p:nvPr/>
        </p:nvSpPr>
        <p:spPr bwMode="auto">
          <a:xfrm>
            <a:off x="3166560" y="1930111"/>
            <a:ext cx="361804" cy="4491471"/>
          </a:xfrm>
          <a:prstGeom prst="leftBrace">
            <a:avLst>
              <a:gd name="adj1" fmla="val 90330"/>
              <a:gd name="adj2" fmla="val 5030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8" name="AutoShape 7"/>
          <p:cNvSpPr>
            <a:spLocks/>
          </p:cNvSpPr>
          <p:nvPr/>
        </p:nvSpPr>
        <p:spPr bwMode="auto">
          <a:xfrm>
            <a:off x="4822536" y="1124927"/>
            <a:ext cx="200313" cy="1932422"/>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9" name="AutoShape 8"/>
          <p:cNvSpPr>
            <a:spLocks/>
          </p:cNvSpPr>
          <p:nvPr/>
        </p:nvSpPr>
        <p:spPr bwMode="auto">
          <a:xfrm>
            <a:off x="4878388" y="3413847"/>
            <a:ext cx="144461" cy="762000"/>
          </a:xfrm>
          <a:prstGeom prst="leftBrace">
            <a:avLst>
              <a:gd name="adj1" fmla="val 840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0" name="AutoShape 9"/>
          <p:cNvSpPr>
            <a:spLocks/>
          </p:cNvSpPr>
          <p:nvPr/>
        </p:nvSpPr>
        <p:spPr bwMode="auto">
          <a:xfrm>
            <a:off x="4893975" y="4532345"/>
            <a:ext cx="144461" cy="792163"/>
          </a:xfrm>
          <a:prstGeom prst="leftBrace">
            <a:avLst>
              <a:gd name="adj1" fmla="val 9240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endParaRPr lang="zh-CN" altLang="en-US"/>
          </a:p>
        </p:txBody>
      </p:sp>
      <p:sp>
        <p:nvSpPr>
          <p:cNvPr id="12" name="Rectangle 1031"/>
          <p:cNvSpPr txBox="1">
            <a:spLocks noChangeArrowheads="1"/>
          </p:cNvSpPr>
          <p:nvPr/>
        </p:nvSpPr>
        <p:spPr bwMode="auto">
          <a:xfrm>
            <a:off x="1625600" y="256743"/>
            <a:ext cx="514927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10.1</a:t>
            </a:r>
            <a:r>
              <a:rPr lang="zh-CN" altLang="en-US" kern="0"/>
              <a:t> 概述</a:t>
            </a:r>
          </a:p>
        </p:txBody>
      </p:sp>
      <p:sp>
        <p:nvSpPr>
          <p:cNvPr id="2" name="三角形 1"/>
          <p:cNvSpPr/>
          <p:nvPr/>
        </p:nvSpPr>
        <p:spPr bwMode="auto">
          <a:xfrm>
            <a:off x="7250689" y="1252432"/>
            <a:ext cx="138545" cy="216150"/>
          </a:xfrm>
          <a:prstGeom prst="triangle">
            <a:avLst/>
          </a:prstGeom>
          <a:solidFill>
            <a:srgbClr val="FF0000"/>
          </a:solidFill>
          <a:ln w="9525">
            <a:solidFill>
              <a:schemeClr val="tx1"/>
            </a:solidFill>
            <a:miter lim="800000"/>
            <a:headEnd/>
            <a:tailEnd/>
          </a:ln>
          <a:effectLst/>
        </p:spPr>
        <p:txBody>
          <a:bodyPr wrap="none" rtlCol="0" anchor="ctr"/>
          <a:lstStyle/>
          <a:p>
            <a:pPr algn="ctr"/>
            <a:endParaRPr kumimoji="1" lang="zh-CN" altLang="en-US" sz="3200"/>
          </a:p>
        </p:txBody>
      </p:sp>
      <p:sp>
        <p:nvSpPr>
          <p:cNvPr id="19" name="三角形 18"/>
          <p:cNvSpPr/>
          <p:nvPr/>
        </p:nvSpPr>
        <p:spPr bwMode="auto">
          <a:xfrm>
            <a:off x="7019920" y="3958919"/>
            <a:ext cx="138545" cy="216150"/>
          </a:xfrm>
          <a:prstGeom prst="triangle">
            <a:avLst/>
          </a:prstGeom>
          <a:solidFill>
            <a:srgbClr val="FF0000"/>
          </a:solidFill>
          <a:ln w="9525">
            <a:solidFill>
              <a:schemeClr val="tx1"/>
            </a:solidFill>
            <a:miter lim="800000"/>
            <a:headEnd/>
            <a:tailEnd/>
          </a:ln>
          <a:effectLst/>
        </p:spPr>
        <p:txBody>
          <a:bodyPr wrap="none" rtlCol="0" anchor="ctr"/>
          <a:lstStyle/>
          <a:p>
            <a:pPr algn="ctr"/>
            <a:endParaRPr kumimoji="1" lang="zh-CN" altLang="en-US" sz="3200"/>
          </a:p>
        </p:txBody>
      </p:sp>
      <p:sp>
        <p:nvSpPr>
          <p:cNvPr id="20" name="三角形 19"/>
          <p:cNvSpPr/>
          <p:nvPr/>
        </p:nvSpPr>
        <p:spPr bwMode="auto">
          <a:xfrm>
            <a:off x="7019921" y="5066795"/>
            <a:ext cx="138545" cy="216150"/>
          </a:xfrm>
          <a:prstGeom prst="triangle">
            <a:avLst/>
          </a:prstGeom>
          <a:solidFill>
            <a:srgbClr val="FF0000"/>
          </a:solidFill>
          <a:ln w="9525">
            <a:solidFill>
              <a:schemeClr val="tx1"/>
            </a:solidFill>
            <a:miter lim="800000"/>
            <a:headEnd/>
            <a:tailEnd/>
          </a:ln>
          <a:effectLst/>
        </p:spPr>
        <p:txBody>
          <a:bodyPr wrap="none" rtlCol="0" anchor="ctr"/>
          <a:lstStyle/>
          <a:p>
            <a:pPr algn="ctr"/>
            <a:endParaRPr kumimoji="1" lang="zh-CN" altLang="en-US" sz="32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a:t>
            </a:r>
            <a:r>
              <a:rPr kumimoji="1" lang="en-US" altLang="zh-CN" sz="3600" b="1" kern="0" dirty="0" smtClean="0">
                <a:solidFill>
                  <a:schemeClr val="tx2"/>
                </a:solidFill>
                <a:latin typeface="+mj-lt"/>
                <a:ea typeface="+mj-ea"/>
                <a:cs typeface="+mj-cs"/>
              </a:rPr>
              <a:t>——</a:t>
            </a:r>
            <a:r>
              <a:rPr kumimoji="1" lang="zh-CN" altLang="en-US" sz="3600" b="1" kern="0" dirty="0" smtClean="0">
                <a:solidFill>
                  <a:schemeClr val="tx2"/>
                </a:solidFill>
                <a:latin typeface="+mj-lt"/>
                <a:ea typeface="+mj-ea"/>
                <a:cs typeface="+mj-cs"/>
              </a:rPr>
              <a:t>筛选算法</a:t>
            </a:r>
            <a:endParaRPr kumimoji="1" lang="zh-CN" altLang="en-US" sz="3600" b="1" kern="0" dirty="0">
              <a:solidFill>
                <a:schemeClr val="tx2"/>
              </a:solidFill>
              <a:latin typeface="+mj-lt"/>
              <a:ea typeface="+mj-ea"/>
              <a:cs typeface="+mj-cs"/>
            </a:endParaRPr>
          </a:p>
        </p:txBody>
      </p:sp>
      <p:sp>
        <p:nvSpPr>
          <p:cNvPr id="4" name="Text Box 2"/>
          <p:cNvSpPr txBox="1">
            <a:spLocks noChangeArrowheads="1"/>
          </p:cNvSpPr>
          <p:nvPr/>
        </p:nvSpPr>
        <p:spPr bwMode="auto">
          <a:xfrm>
            <a:off x="971928" y="1120261"/>
            <a:ext cx="10878877" cy="55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10000"/>
              </a:lnSpc>
            </a:pPr>
            <a:r>
              <a:rPr lang="en-US" altLang="zh-CN" sz="2800" dirty="0">
                <a:latin typeface="Times New Roman" charset="0"/>
                <a:ea typeface="Times New Roman" charset="0"/>
                <a:cs typeface="Times New Roman" charset="0"/>
              </a:rPr>
              <a:t>void </a:t>
            </a:r>
            <a:r>
              <a:rPr lang="en-US" altLang="zh-CN" sz="2800" dirty="0" err="1">
                <a:latin typeface="Times New Roman" charset="0"/>
                <a:ea typeface="Times New Roman" charset="0"/>
                <a:cs typeface="Times New Roman" charset="0"/>
              </a:rPr>
              <a:t>HeapAdjust</a:t>
            </a: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a:t>
            </a:r>
            <a:r>
              <a:rPr lang="en-US" altLang="zh-CN" sz="2800" dirty="0" err="1" smtClean="0">
                <a:latin typeface="Times New Roman" charset="0"/>
                <a:ea typeface="Times New Roman" charset="0"/>
                <a:cs typeface="Times New Roman" charset="0"/>
              </a:rPr>
              <a:t>SqList</a:t>
            </a:r>
            <a:r>
              <a:rPr lang="en-US" altLang="zh-CN" sz="2800" dirty="0" smtClean="0">
                <a:latin typeface="Times New Roman" charset="0"/>
                <a:ea typeface="Times New Roman" charset="0"/>
                <a:cs typeface="Times New Roman" charset="0"/>
              </a:rPr>
              <a:t> &amp;</a:t>
            </a:r>
            <a:r>
              <a:rPr lang="en-US" altLang="zh-CN" sz="2800" dirty="0" err="1" smtClean="0">
                <a:latin typeface="Times New Roman" charset="0"/>
                <a:ea typeface="Times New Roman" charset="0"/>
                <a:cs typeface="Times New Roman" charset="0"/>
              </a:rPr>
              <a:t>L,int</a:t>
            </a:r>
            <a:r>
              <a:rPr lang="en-US" altLang="zh-CN" sz="2800" dirty="0" smtClean="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 </a:t>
            </a:r>
            <a:r>
              <a:rPr lang="en-US" altLang="zh-CN" sz="2800" dirty="0" err="1">
                <a:latin typeface="Times New Roman" charset="0"/>
                <a:ea typeface="Times New Roman" charset="0"/>
                <a:cs typeface="Times New Roman" charset="0"/>
              </a:rPr>
              <a:t>int</a:t>
            </a:r>
            <a:r>
              <a:rPr lang="en-US" altLang="zh-CN" sz="2800" dirty="0">
                <a:latin typeface="Times New Roman" charset="0"/>
                <a:ea typeface="Times New Roman" charset="0"/>
                <a:cs typeface="Times New Roman" charset="0"/>
              </a:rPr>
              <a:t> m</a:t>
            </a:r>
            <a:r>
              <a:rPr lang="en-US" altLang="zh-CN" sz="2800" dirty="0" smtClean="0">
                <a:latin typeface="Times New Roman" charset="0"/>
                <a:ea typeface="Times New Roman" charset="0"/>
                <a:cs typeface="Times New Roman" charset="0"/>
              </a:rPr>
              <a:t>){   </a:t>
            </a:r>
            <a:r>
              <a:rPr lang="en-US" altLang="zh-CN" sz="2400" b="1" dirty="0" smtClean="0">
                <a:solidFill>
                  <a:schemeClr val="tx2"/>
                </a:solidFill>
                <a:latin typeface="SimSun" charset="-122"/>
                <a:ea typeface="SimSun" charset="-122"/>
                <a:cs typeface="SimSun" charset="-122"/>
              </a:rPr>
              <a:t>// </a:t>
            </a:r>
            <a:r>
              <a:rPr lang="en-US" altLang="zh-CN" sz="2400" b="1" dirty="0" smtClean="0">
                <a:solidFill>
                  <a:schemeClr val="tx2"/>
                </a:solidFill>
                <a:latin typeface="Times New Roman" charset="0"/>
                <a:ea typeface="Times New Roman" charset="0"/>
                <a:cs typeface="Times New Roman" charset="0"/>
              </a:rPr>
              <a:t>r[</a:t>
            </a:r>
            <a:r>
              <a:rPr lang="en-US" altLang="zh-CN" sz="2400" b="1" dirty="0" err="1" smtClean="0">
                <a:solidFill>
                  <a:schemeClr val="tx2"/>
                </a:solidFill>
                <a:latin typeface="Times New Roman" charset="0"/>
                <a:ea typeface="Times New Roman" charset="0"/>
                <a:cs typeface="Times New Roman" charset="0"/>
              </a:rPr>
              <a:t>s..m</a:t>
            </a:r>
            <a:r>
              <a:rPr lang="en-US" altLang="zh-CN" sz="2400" b="1" dirty="0" smtClean="0">
                <a:solidFill>
                  <a:schemeClr val="tx2"/>
                </a:solidFill>
                <a:latin typeface="Times New Roman" charset="0"/>
                <a:ea typeface="Times New Roman" charset="0"/>
                <a:cs typeface="Times New Roman" charset="0"/>
              </a:rPr>
              <a:t>]</a:t>
            </a:r>
            <a:r>
              <a:rPr lang="zh-CN" altLang="en-US" sz="2400" b="1" dirty="0" smtClean="0">
                <a:solidFill>
                  <a:schemeClr val="tx2"/>
                </a:solidFill>
                <a:latin typeface="SimSun" charset="-122"/>
                <a:ea typeface="SimSun" charset="-122"/>
                <a:cs typeface="SimSun" charset="-122"/>
              </a:rPr>
              <a:t>中除 </a:t>
            </a:r>
            <a:r>
              <a:rPr lang="en-US" altLang="zh-CN" sz="2400" b="1" dirty="0" smtClean="0">
                <a:solidFill>
                  <a:schemeClr val="tx2"/>
                </a:solidFill>
                <a:latin typeface="Times New Roman" charset="0"/>
                <a:ea typeface="Times New Roman" charset="0"/>
                <a:cs typeface="Times New Roman" charset="0"/>
              </a:rPr>
              <a:t>r[s] </a:t>
            </a:r>
            <a:r>
              <a:rPr lang="zh-CN" altLang="en-US" sz="2400" b="1" dirty="0" smtClean="0">
                <a:solidFill>
                  <a:schemeClr val="tx2"/>
                </a:solidFill>
                <a:latin typeface="SimSun" charset="-122"/>
                <a:ea typeface="SimSun" charset="-122"/>
                <a:cs typeface="SimSun" charset="-122"/>
              </a:rPr>
              <a:t>之外均满足堆的特征，自上而下调整，使 </a:t>
            </a:r>
            <a:r>
              <a:rPr lang="en-US" altLang="zh-CN" sz="2400" b="1" dirty="0" smtClean="0">
                <a:solidFill>
                  <a:schemeClr val="tx2"/>
                </a:solidFill>
                <a:latin typeface="SimSun" charset="-122"/>
                <a:ea typeface="SimSun" charset="-122"/>
                <a:cs typeface="SimSun" charset="-122"/>
              </a:rPr>
              <a:t>R[</a:t>
            </a:r>
            <a:r>
              <a:rPr lang="en-US" altLang="zh-CN" sz="2400" b="1" dirty="0" err="1" smtClean="0">
                <a:solidFill>
                  <a:schemeClr val="tx2"/>
                </a:solidFill>
                <a:latin typeface="SimSun" charset="-122"/>
                <a:ea typeface="SimSun" charset="-122"/>
                <a:cs typeface="SimSun" charset="-122"/>
              </a:rPr>
              <a:t>s..m</a:t>
            </a:r>
            <a:r>
              <a:rPr lang="en-US" altLang="zh-CN" sz="2400" b="1" dirty="0" smtClean="0">
                <a:solidFill>
                  <a:schemeClr val="tx2"/>
                </a:solidFill>
                <a:latin typeface="SimSun" charset="-122"/>
                <a:ea typeface="SimSun" charset="-122"/>
                <a:cs typeface="SimSun" charset="-122"/>
              </a:rPr>
              <a:t>] </a:t>
            </a:r>
            <a:r>
              <a:rPr lang="zh-CN" altLang="en-US" sz="2400" b="1" dirty="0" smtClean="0">
                <a:solidFill>
                  <a:schemeClr val="tx2"/>
                </a:solidFill>
                <a:latin typeface="SimSun" charset="-122"/>
                <a:ea typeface="SimSun" charset="-122"/>
                <a:cs typeface="SimSun" charset="-122"/>
              </a:rPr>
              <a:t>也成为一个大顶堆</a:t>
            </a:r>
            <a:endParaRPr lang="zh-CN" altLang="en-US" sz="2400" b="1" dirty="0">
              <a:solidFill>
                <a:schemeClr val="tx2"/>
              </a:solidFill>
              <a:latin typeface="SimSun" charset="-122"/>
              <a:ea typeface="SimSun" charset="-122"/>
              <a:cs typeface="SimSun" charset="-122"/>
            </a:endParaRPr>
          </a:p>
          <a:p>
            <a:pPr>
              <a:lnSpc>
                <a:spcPct val="110000"/>
              </a:lnSpc>
            </a:pPr>
            <a:r>
              <a:rPr lang="en-US" altLang="zh-CN" sz="2800" dirty="0">
                <a:ea typeface="楷体_GB2312" charset="0"/>
              </a:rPr>
              <a:t> </a:t>
            </a:r>
            <a:r>
              <a:rPr lang="en-US" altLang="zh-CN" sz="2800" dirty="0" smtClean="0">
                <a:ea typeface="楷体_GB2312" charset="0"/>
              </a:rPr>
              <a:t>     </a:t>
            </a:r>
            <a:r>
              <a:rPr lang="en-US" altLang="zh-CN" sz="2800" dirty="0" err="1" smtClean="0">
                <a:latin typeface="Times New Roman" charset="0"/>
                <a:ea typeface="Times New Roman" charset="0"/>
                <a:cs typeface="Times New Roman" charset="0"/>
              </a:rPr>
              <a:t>rc</a:t>
            </a:r>
            <a:r>
              <a:rPr lang="en-US" altLang="zh-CN" sz="2800" dirty="0" smtClean="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[s</a:t>
            </a:r>
            <a:r>
              <a:rPr lang="en-US" altLang="zh-CN" sz="2800" dirty="0">
                <a:latin typeface="Times New Roman" charset="0"/>
                <a:ea typeface="Times New Roman" charset="0"/>
                <a:cs typeface="Times New Roman" charset="0"/>
              </a:rPr>
              <a:t>];    </a:t>
            </a:r>
            <a:r>
              <a:rPr lang="en-US" altLang="zh-CN" sz="2400" b="1" dirty="0">
                <a:solidFill>
                  <a:schemeClr val="tx2"/>
                </a:solidFill>
                <a:ea typeface="楷体_GB2312" charset="0"/>
              </a:rPr>
              <a:t>// </a:t>
            </a:r>
            <a:r>
              <a:rPr lang="zh-CN" altLang="en-US" sz="2400" b="1" dirty="0">
                <a:solidFill>
                  <a:schemeClr val="tx2"/>
                </a:solidFill>
                <a:ea typeface="楷体_GB2312" charset="0"/>
              </a:rPr>
              <a:t>暂存 </a:t>
            </a:r>
            <a:r>
              <a:rPr lang="en-US" altLang="zh-CN" sz="2400" b="1" dirty="0" smtClean="0">
                <a:solidFill>
                  <a:schemeClr val="tx2"/>
                </a:solidFill>
                <a:ea typeface="楷体_GB2312" charset="0"/>
              </a:rPr>
              <a:t>r[s</a:t>
            </a:r>
            <a:r>
              <a:rPr lang="en-US" altLang="zh-CN" sz="2400" b="1" dirty="0">
                <a:solidFill>
                  <a:schemeClr val="tx2"/>
                </a:solidFill>
                <a:ea typeface="楷体_GB2312" charset="0"/>
              </a:rPr>
              <a:t>] </a:t>
            </a:r>
            <a:endParaRPr lang="zh-CN" altLang="en-US" sz="2400" b="1" dirty="0">
              <a:solidFill>
                <a:schemeClr val="tx2"/>
              </a:solidFill>
              <a:latin typeface="Times New Roman" charset="0"/>
              <a:ea typeface="Times New Roman" charset="0"/>
              <a:cs typeface="Times New Roman" charset="0"/>
            </a:endParaRPr>
          </a:p>
          <a:p>
            <a:pPr>
              <a:lnSpc>
                <a:spcPct val="130000"/>
              </a:lnSpc>
            </a:pP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     for </a:t>
            </a:r>
            <a:r>
              <a:rPr lang="en-US" altLang="zh-CN" sz="2800" dirty="0">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j=2*s; j&lt;=m; j*=2 </a:t>
            </a:r>
            <a:r>
              <a:rPr lang="en-US" altLang="zh-CN" sz="2800" dirty="0">
                <a:latin typeface="Times New Roman" charset="0"/>
                <a:ea typeface="Times New Roman" charset="0"/>
                <a:cs typeface="Times New Roman" charset="0"/>
              </a:rPr>
              <a:t>) { </a:t>
            </a:r>
            <a:r>
              <a:rPr lang="en-US" altLang="zh-CN" sz="2400" b="1" dirty="0">
                <a:solidFill>
                  <a:schemeClr val="tx2"/>
                </a:solidFill>
                <a:latin typeface="SimSun" charset="-122"/>
                <a:ea typeface="SimSun" charset="-122"/>
                <a:cs typeface="SimSun" charset="-122"/>
              </a:rPr>
              <a:t>// j </a:t>
            </a:r>
            <a:r>
              <a:rPr lang="zh-CN" altLang="en-US" sz="2400" b="1" dirty="0">
                <a:solidFill>
                  <a:schemeClr val="tx2"/>
                </a:solidFill>
                <a:latin typeface="SimSun" charset="-122"/>
                <a:ea typeface="SimSun" charset="-122"/>
                <a:cs typeface="SimSun" charset="-122"/>
              </a:rPr>
              <a:t>初值指向左</a:t>
            </a:r>
            <a:r>
              <a:rPr lang="zh-CN" altLang="en-US" sz="2400" b="1" dirty="0" smtClean="0">
                <a:solidFill>
                  <a:schemeClr val="tx2"/>
                </a:solidFill>
                <a:latin typeface="SimSun" charset="-122"/>
                <a:ea typeface="SimSun" charset="-122"/>
                <a:cs typeface="SimSun" charset="-122"/>
              </a:rPr>
              <a:t>孩子</a:t>
            </a:r>
            <a:endParaRPr lang="en-US" altLang="zh-CN" sz="2800" b="1" dirty="0" smtClean="0">
              <a:solidFill>
                <a:schemeClr val="tx2"/>
              </a:solidFill>
              <a:latin typeface="SimSun" charset="-122"/>
              <a:ea typeface="SimSun" charset="-122"/>
              <a:cs typeface="SimSun" charset="-122"/>
            </a:endParaRPr>
          </a:p>
          <a:p>
            <a:pPr>
              <a:lnSpc>
                <a:spcPct val="125000"/>
              </a:lnSpc>
            </a:pPr>
            <a:r>
              <a:rPr lang="en-US" altLang="zh-CN" sz="2800" dirty="0">
                <a:ea typeface="楷体_GB2312" charset="0"/>
              </a:rPr>
              <a:t> </a:t>
            </a:r>
            <a:r>
              <a:rPr lang="en-US" altLang="zh-CN" sz="2800" dirty="0" smtClean="0">
                <a:ea typeface="楷体_GB2312" charset="0"/>
              </a:rPr>
              <a:t>           </a:t>
            </a:r>
            <a:r>
              <a:rPr lang="en-US" altLang="zh-CN" sz="2800" dirty="0" smtClean="0">
                <a:latin typeface="Times New Roman" charset="0"/>
                <a:ea typeface="Times New Roman" charset="0"/>
                <a:cs typeface="Times New Roman" charset="0"/>
              </a:rPr>
              <a:t>if </a:t>
            </a:r>
            <a:r>
              <a:rPr lang="en-US" altLang="zh-CN" sz="2800" dirty="0">
                <a:latin typeface="Times New Roman" charset="0"/>
                <a:ea typeface="Times New Roman" charset="0"/>
                <a:cs typeface="Times New Roman" charset="0"/>
              </a:rPr>
              <a:t>( j&lt;m &amp;&amp; </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[j]&lt;</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[j+1] </a:t>
            </a:r>
            <a:r>
              <a:rPr lang="en-US" altLang="zh-CN" sz="2800" dirty="0">
                <a:latin typeface="Times New Roman" charset="0"/>
                <a:ea typeface="Times New Roman" charset="0"/>
                <a:cs typeface="Times New Roman" charset="0"/>
              </a:rPr>
              <a:t>)  ++j;     </a:t>
            </a:r>
            <a:r>
              <a:rPr lang="en-US" altLang="zh-CN" sz="2400" b="1" dirty="0" smtClean="0">
                <a:solidFill>
                  <a:schemeClr val="tx2"/>
                </a:solidFill>
                <a:ea typeface="楷体_GB2312" charset="0"/>
              </a:rPr>
              <a:t>// </a:t>
            </a:r>
            <a:r>
              <a:rPr lang="en-US" altLang="zh-CN" sz="2400" b="1" dirty="0" smtClean="0">
                <a:solidFill>
                  <a:schemeClr val="tx2"/>
                </a:solidFill>
                <a:latin typeface="SimSun" charset="-122"/>
                <a:ea typeface="SimSun" charset="-122"/>
                <a:cs typeface="SimSun" charset="-122"/>
              </a:rPr>
              <a:t>j </a:t>
            </a:r>
            <a:r>
              <a:rPr lang="zh-CN" altLang="en-US" sz="2400" b="1" dirty="0" smtClean="0">
                <a:solidFill>
                  <a:schemeClr val="tx2"/>
                </a:solidFill>
                <a:latin typeface="SimSun" charset="-122"/>
                <a:ea typeface="SimSun" charset="-122"/>
                <a:cs typeface="SimSun" charset="-122"/>
              </a:rPr>
              <a:t>指示左右孩子较大的位置</a:t>
            </a:r>
            <a:endParaRPr lang="en-US" altLang="zh-CN" sz="2400" b="1" dirty="0" smtClean="0">
              <a:solidFill>
                <a:schemeClr val="tx2"/>
              </a:solidFill>
              <a:latin typeface="SimSun" charset="-122"/>
              <a:ea typeface="SimSun" charset="-122"/>
              <a:cs typeface="SimSun" charset="-122"/>
            </a:endParaRPr>
          </a:p>
          <a:p>
            <a:pPr>
              <a:lnSpc>
                <a:spcPct val="125000"/>
              </a:lnSpc>
            </a:pPr>
            <a:r>
              <a:rPr lang="en-US" altLang="zh-CN" sz="2800" dirty="0">
                <a:ea typeface="楷体_GB2312" charset="0"/>
              </a:rPr>
              <a:t> </a:t>
            </a:r>
            <a:r>
              <a:rPr lang="en-US" altLang="zh-CN" sz="2800" dirty="0" smtClean="0">
                <a:ea typeface="楷体_GB2312" charset="0"/>
              </a:rPr>
              <a:t>          </a:t>
            </a:r>
            <a:r>
              <a:rPr lang="zh-CN" altLang="en-US" sz="2800" dirty="0" smtClean="0">
                <a:ea typeface="楷体_GB2312" charset="0"/>
              </a:rPr>
              <a:t> </a:t>
            </a:r>
            <a:r>
              <a:rPr lang="en-US" altLang="zh-CN" sz="2800" dirty="0" smtClean="0">
                <a:latin typeface="Times New Roman" charset="0"/>
                <a:ea typeface="Times New Roman" charset="0"/>
                <a:cs typeface="Times New Roman" charset="0"/>
              </a:rPr>
              <a:t>if </a:t>
            </a:r>
            <a:r>
              <a:rPr lang="en-US" altLang="zh-CN" sz="2800" dirty="0">
                <a:latin typeface="Times New Roman" charset="0"/>
                <a:ea typeface="Times New Roman" charset="0"/>
                <a:cs typeface="Times New Roman" charset="0"/>
              </a:rPr>
              <a:t>( </a:t>
            </a:r>
            <a:r>
              <a:rPr lang="en-US" altLang="zh-CN" sz="2800" dirty="0" err="1" smtClean="0">
                <a:solidFill>
                  <a:srgbClr val="FF0000"/>
                </a:solidFill>
                <a:latin typeface="Times New Roman" charset="0"/>
                <a:ea typeface="Times New Roman" charset="0"/>
                <a:cs typeface="Times New Roman" charset="0"/>
              </a:rPr>
              <a:t>rc</a:t>
            </a:r>
            <a:r>
              <a:rPr lang="en-US" altLang="zh-CN" sz="2800" dirty="0" smtClean="0">
                <a:solidFill>
                  <a:srgbClr val="FF0000"/>
                </a:solidFill>
                <a:latin typeface="Times New Roman" charset="0"/>
                <a:ea typeface="Times New Roman" charset="0"/>
                <a:cs typeface="Times New Roman" charset="0"/>
              </a:rPr>
              <a:t> </a:t>
            </a:r>
            <a:r>
              <a:rPr lang="en-US" altLang="zh-CN" sz="2800" dirty="0">
                <a:solidFill>
                  <a:srgbClr val="FF0000"/>
                </a:solidFill>
                <a:latin typeface="Times New Roman" charset="0"/>
                <a:ea typeface="Times New Roman" charset="0"/>
                <a:cs typeface="Times New Roman" charset="0"/>
              </a:rPr>
              <a:t>&gt;= </a:t>
            </a:r>
            <a:r>
              <a:rPr lang="en-US" altLang="zh-CN" sz="2800" dirty="0" err="1" smtClean="0">
                <a:solidFill>
                  <a:srgbClr val="FF0000"/>
                </a:solidFill>
                <a:latin typeface="Times New Roman" charset="0"/>
                <a:ea typeface="Times New Roman" charset="0"/>
                <a:cs typeface="Times New Roman" charset="0"/>
              </a:rPr>
              <a:t>L.r</a:t>
            </a:r>
            <a:r>
              <a:rPr lang="en-US" altLang="zh-CN" sz="2800" dirty="0" smtClean="0">
                <a:solidFill>
                  <a:srgbClr val="FF0000"/>
                </a:solidFill>
                <a:latin typeface="Times New Roman" charset="0"/>
                <a:ea typeface="Times New Roman" charset="0"/>
                <a:cs typeface="Times New Roman" charset="0"/>
              </a:rPr>
              <a:t>[j]</a:t>
            </a:r>
            <a:r>
              <a:rPr lang="en-US" altLang="zh-CN" sz="2800" dirty="0" smtClean="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  break</a:t>
            </a:r>
            <a:r>
              <a:rPr lang="en-US" altLang="zh-CN" sz="2800" dirty="0" smtClean="0">
                <a:latin typeface="Times New Roman" charset="0"/>
                <a:ea typeface="Times New Roman" charset="0"/>
                <a:cs typeface="Times New Roman" charset="0"/>
              </a:rPr>
              <a:t>; </a:t>
            </a:r>
            <a:r>
              <a:rPr lang="en-US" altLang="zh-CN" sz="2400" b="1" dirty="0" smtClean="0">
                <a:solidFill>
                  <a:schemeClr val="tx2"/>
                </a:solidFill>
                <a:latin typeface="Times New Roman" charset="0"/>
                <a:ea typeface="Times New Roman" charset="0"/>
                <a:cs typeface="Times New Roman" charset="0"/>
              </a:rPr>
              <a:t>// </a:t>
            </a:r>
            <a:r>
              <a:rPr lang="zh-CN" altLang="en-US" sz="2400" b="1" dirty="0" smtClean="0">
                <a:solidFill>
                  <a:schemeClr val="tx2"/>
                </a:solidFill>
                <a:latin typeface="SimSun" charset="-122"/>
                <a:ea typeface="SimSun" charset="-122"/>
                <a:cs typeface="SimSun" charset="-122"/>
              </a:rPr>
              <a:t>若</a:t>
            </a:r>
            <a:r>
              <a:rPr lang="en-US" altLang="zh-CN" sz="2400" b="1" dirty="0" smtClean="0">
                <a:solidFill>
                  <a:schemeClr val="tx2"/>
                </a:solidFill>
                <a:latin typeface="SimSun" charset="-122"/>
                <a:ea typeface="SimSun" charset="-122"/>
                <a:cs typeface="SimSun" charset="-122"/>
              </a:rPr>
              <a:t>&gt;=</a:t>
            </a:r>
            <a:r>
              <a:rPr lang="zh-CN" altLang="en-US" sz="2400" b="1" dirty="0" smtClean="0">
                <a:solidFill>
                  <a:schemeClr val="tx2"/>
                </a:solidFill>
                <a:latin typeface="SimSun" charset="-122"/>
                <a:ea typeface="SimSun" charset="-122"/>
                <a:cs typeface="SimSun" charset="-122"/>
              </a:rPr>
              <a:t>最大的孩子结点，不</a:t>
            </a:r>
            <a:r>
              <a:rPr lang="zh-CN" altLang="en-US" sz="2400" b="1" dirty="0">
                <a:solidFill>
                  <a:schemeClr val="tx2"/>
                </a:solidFill>
                <a:latin typeface="SimSun" charset="-122"/>
                <a:ea typeface="SimSun" charset="-122"/>
                <a:cs typeface="SimSun" charset="-122"/>
              </a:rPr>
              <a:t>需要继续往下</a:t>
            </a:r>
            <a:r>
              <a:rPr lang="zh-CN" altLang="en-US" sz="2400" b="1" dirty="0" smtClean="0">
                <a:solidFill>
                  <a:schemeClr val="tx2"/>
                </a:solidFill>
                <a:latin typeface="SimSun" charset="-122"/>
                <a:ea typeface="SimSun" charset="-122"/>
                <a:cs typeface="SimSun" charset="-122"/>
              </a:rPr>
              <a:t>调整</a:t>
            </a:r>
            <a:endParaRPr lang="en-US" altLang="zh-CN" sz="2400" b="1" dirty="0" smtClean="0">
              <a:solidFill>
                <a:schemeClr val="tx2"/>
              </a:solidFill>
              <a:latin typeface="SimSun" charset="-122"/>
              <a:ea typeface="SimSun" charset="-122"/>
              <a:cs typeface="SimSun" charset="-122"/>
            </a:endParaRPr>
          </a:p>
          <a:p>
            <a:pPr>
              <a:lnSpc>
                <a:spcPct val="125000"/>
              </a:lnSpc>
            </a:pPr>
            <a:r>
              <a:rPr lang="en-US" altLang="zh-CN" sz="2800" dirty="0">
                <a:ea typeface="楷体_GB2312" charset="0"/>
              </a:rPr>
              <a:t> </a:t>
            </a:r>
            <a:r>
              <a:rPr lang="en-US" altLang="zh-CN" sz="2800" dirty="0" smtClean="0">
                <a:ea typeface="楷体_GB2312" charset="0"/>
              </a:rPr>
              <a:t>          </a:t>
            </a:r>
            <a:r>
              <a:rPr lang="zh-CN" altLang="en-US" sz="2800" dirty="0" smtClean="0">
                <a:ea typeface="楷体_GB2312" charset="0"/>
              </a:rPr>
              <a:t> </a:t>
            </a:r>
            <a:r>
              <a:rPr lang="en-US" altLang="zh-CN" sz="2800" dirty="0" smtClean="0">
                <a:latin typeface="Times New Roman" charset="0"/>
                <a:ea typeface="Times New Roman" charset="0"/>
                <a:cs typeface="Times New Roman" charset="0"/>
              </a:rPr>
              <a:t>else</a:t>
            </a:r>
            <a:r>
              <a:rPr lang="en-US" altLang="zh-CN" sz="2800" dirty="0">
                <a:latin typeface="Times New Roman" charset="0"/>
                <a:ea typeface="Times New Roman" charset="0"/>
                <a:cs typeface="Times New Roman" charset="0"/>
              </a:rPr>
              <a:t>{</a:t>
            </a:r>
            <a:r>
              <a:rPr lang="zh-CN" altLang="en-US" sz="2800" dirty="0" smtClean="0">
                <a:latin typeface="Times New Roman" charset="0"/>
                <a:ea typeface="Times New Roman" charset="0"/>
                <a:cs typeface="Times New Roman" charset="0"/>
              </a:rPr>
              <a:t> </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[s</a:t>
            </a:r>
            <a:r>
              <a:rPr lang="en-US" altLang="zh-CN" sz="2800" dirty="0">
                <a:latin typeface="Times New Roman" charset="0"/>
                <a:ea typeface="Times New Roman" charset="0"/>
                <a:cs typeface="Times New Roman" charset="0"/>
              </a:rPr>
              <a:t>] = </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[j</a:t>
            </a:r>
            <a:r>
              <a:rPr lang="en-US" altLang="zh-CN" sz="2800" dirty="0">
                <a:latin typeface="Times New Roman" charset="0"/>
                <a:ea typeface="Times New Roman" charset="0"/>
                <a:cs typeface="Times New Roman" charset="0"/>
              </a:rPr>
              <a:t>];   s = j;   </a:t>
            </a:r>
            <a:r>
              <a:rPr lang="en-US" altLang="zh-CN" sz="2800" dirty="0" smtClean="0">
                <a:latin typeface="Times New Roman" charset="0"/>
                <a:ea typeface="Times New Roman" charset="0"/>
                <a:cs typeface="Times New Roman" charset="0"/>
              </a:rPr>
              <a:t>} </a:t>
            </a:r>
            <a:r>
              <a:rPr lang="en-US" altLang="zh-CN" sz="2400" b="1" dirty="0" smtClean="0">
                <a:solidFill>
                  <a:schemeClr val="tx2"/>
                </a:solidFill>
                <a:latin typeface="Times New Roman" charset="0"/>
                <a:ea typeface="Times New Roman" charset="0"/>
                <a:cs typeface="Times New Roman" charset="0"/>
              </a:rPr>
              <a:t>//</a:t>
            </a:r>
            <a:r>
              <a:rPr lang="zh-CN" altLang="en-US" sz="2400" b="1" dirty="0" smtClean="0">
                <a:solidFill>
                  <a:schemeClr val="tx2"/>
                </a:solidFill>
                <a:latin typeface="SimSun" charset="-122"/>
                <a:ea typeface="SimSun" charset="-122"/>
                <a:cs typeface="SimSun" charset="-122"/>
              </a:rPr>
              <a:t>将</a:t>
            </a:r>
            <a:r>
              <a:rPr lang="en-US" altLang="zh-CN" sz="2400" b="1" dirty="0" smtClean="0">
                <a:solidFill>
                  <a:schemeClr val="tx2"/>
                </a:solidFill>
                <a:latin typeface="SimSun" charset="-122"/>
                <a:ea typeface="SimSun" charset="-122"/>
                <a:cs typeface="SimSun" charset="-122"/>
              </a:rPr>
              <a:t>r[j]</a:t>
            </a:r>
            <a:r>
              <a:rPr lang="zh-CN" altLang="en-US" sz="2400" b="1" dirty="0" smtClean="0">
                <a:solidFill>
                  <a:schemeClr val="tx2"/>
                </a:solidFill>
                <a:latin typeface="SimSun" charset="-122"/>
                <a:ea typeface="SimSun" charset="-122"/>
                <a:cs typeface="SimSun" charset="-122"/>
              </a:rPr>
              <a:t>调整到双亲位置上，修改</a:t>
            </a:r>
            <a:r>
              <a:rPr lang="en-US" altLang="zh-CN" sz="2400" b="1" dirty="0" smtClean="0">
                <a:solidFill>
                  <a:schemeClr val="tx2"/>
                </a:solidFill>
                <a:latin typeface="SimSun" charset="-122"/>
                <a:ea typeface="SimSun" charset="-122"/>
                <a:cs typeface="SimSun" charset="-122"/>
              </a:rPr>
              <a:t>s</a:t>
            </a:r>
            <a:r>
              <a:rPr lang="zh-CN" altLang="en-US" sz="2400" b="1" dirty="0" smtClean="0">
                <a:solidFill>
                  <a:schemeClr val="tx2"/>
                </a:solidFill>
                <a:latin typeface="SimSun" charset="-122"/>
                <a:ea typeface="SimSun" charset="-122"/>
                <a:cs typeface="SimSun" charset="-122"/>
              </a:rPr>
              <a:t>的值，</a:t>
            </a:r>
            <a:endParaRPr lang="en-US" altLang="zh-CN" sz="2400" b="1" dirty="0" smtClean="0">
              <a:solidFill>
                <a:schemeClr val="tx2"/>
              </a:solidFill>
              <a:latin typeface="SimSun" charset="-122"/>
              <a:ea typeface="SimSun" charset="-122"/>
              <a:cs typeface="SimSun" charset="-122"/>
            </a:endParaRPr>
          </a:p>
          <a:p>
            <a:pPr>
              <a:lnSpc>
                <a:spcPct val="125000"/>
              </a:lnSpc>
            </a:pPr>
            <a:r>
              <a:rPr lang="zh-CN" altLang="en-US" sz="2400" b="1" dirty="0">
                <a:solidFill>
                  <a:schemeClr val="tx2"/>
                </a:solidFill>
                <a:latin typeface="SimSun" charset="-122"/>
                <a:ea typeface="SimSun" charset="-122"/>
                <a:cs typeface="SimSun" charset="-122"/>
              </a:rPr>
              <a:t> </a:t>
            </a:r>
            <a:r>
              <a:rPr lang="zh-CN" altLang="en-US" sz="2400" b="1" dirty="0" smtClean="0">
                <a:solidFill>
                  <a:schemeClr val="tx2"/>
                </a:solidFill>
                <a:latin typeface="SimSun" charset="-122"/>
                <a:ea typeface="SimSun" charset="-122"/>
                <a:cs typeface="SimSun" charset="-122"/>
              </a:rPr>
              <a:t>                                  </a:t>
            </a:r>
            <a:r>
              <a:rPr lang="en-US" altLang="zh-CN" sz="2400" b="1" dirty="0" smtClean="0">
                <a:solidFill>
                  <a:schemeClr val="tx2"/>
                </a:solidFill>
                <a:latin typeface="Times New Roman" charset="0"/>
                <a:ea typeface="Times New Roman" charset="0"/>
                <a:cs typeface="Times New Roman" charset="0"/>
              </a:rPr>
              <a:t>//</a:t>
            </a:r>
            <a:r>
              <a:rPr lang="zh-CN" altLang="en-US" sz="2400" b="1" dirty="0" smtClean="0">
                <a:solidFill>
                  <a:schemeClr val="tx2"/>
                </a:solidFill>
                <a:latin typeface="Times New Roman" charset="0"/>
                <a:ea typeface="Times New Roman" charset="0"/>
                <a:cs typeface="Times New Roman" charset="0"/>
              </a:rPr>
              <a:t>以</a:t>
            </a:r>
            <a:r>
              <a:rPr lang="zh-CN" altLang="en-US" sz="2400" b="1" dirty="0" smtClean="0">
                <a:solidFill>
                  <a:schemeClr val="tx2"/>
                </a:solidFill>
                <a:latin typeface="SimSun" charset="-122"/>
                <a:ea typeface="SimSun" charset="-122"/>
                <a:cs typeface="SimSun" charset="-122"/>
              </a:rPr>
              <a:t>便继续筛选</a:t>
            </a:r>
            <a:endParaRPr lang="en-US" altLang="zh-CN" sz="2400" b="1" dirty="0">
              <a:solidFill>
                <a:schemeClr val="tx2"/>
              </a:solidFill>
              <a:latin typeface="SimSun" charset="-122"/>
              <a:ea typeface="SimSun" charset="-122"/>
              <a:cs typeface="SimSun" charset="-122"/>
            </a:endParaRPr>
          </a:p>
          <a:p>
            <a:pPr>
              <a:lnSpc>
                <a:spcPct val="130000"/>
              </a:lnSpc>
            </a:pPr>
            <a:r>
              <a:rPr lang="zh-CN" altLang="en-US" sz="2800" dirty="0">
                <a:ea typeface="楷体_GB2312" charset="0"/>
              </a:rPr>
              <a:t> </a:t>
            </a:r>
            <a:r>
              <a:rPr lang="zh-CN" altLang="en-US" sz="2800" dirty="0" smtClean="0">
                <a:ea typeface="楷体_GB2312" charset="0"/>
              </a:rPr>
              <a:t>     </a:t>
            </a:r>
            <a:r>
              <a:rPr lang="en-US" altLang="zh-CN" sz="2800" dirty="0" smtClean="0">
                <a:latin typeface="Times New Roman" charset="0"/>
                <a:ea typeface="Times New Roman" charset="0"/>
                <a:cs typeface="Times New Roman" charset="0"/>
              </a:rPr>
              <a:t>}</a:t>
            </a:r>
            <a:endParaRPr lang="zh-CN" altLang="en-US" sz="2800" dirty="0">
              <a:latin typeface="Times New Roman" charset="0"/>
              <a:ea typeface="Times New Roman" charset="0"/>
              <a:cs typeface="Times New Roman" charset="0"/>
            </a:endParaRPr>
          </a:p>
          <a:p>
            <a:pPr algn="l">
              <a:lnSpc>
                <a:spcPct val="110000"/>
              </a:lnSpc>
            </a:pPr>
            <a:r>
              <a:rPr lang="en-US" altLang="zh-CN" sz="2800" dirty="0" smtClean="0">
                <a:latin typeface="Times New Roman" charset="0"/>
                <a:ea typeface="Times New Roman" charset="0"/>
                <a:cs typeface="Times New Roman" charset="0"/>
              </a:rPr>
              <a:t>     </a:t>
            </a:r>
            <a:r>
              <a:rPr lang="en-US" altLang="zh-CN" sz="2800" dirty="0" err="1" smtClean="0">
                <a:latin typeface="Times New Roman" charset="0"/>
                <a:ea typeface="Times New Roman" charset="0"/>
                <a:cs typeface="Times New Roman" charset="0"/>
              </a:rPr>
              <a:t>L.r</a:t>
            </a:r>
            <a:r>
              <a:rPr lang="en-US" altLang="zh-CN" sz="2800" dirty="0" smtClean="0">
                <a:latin typeface="Times New Roman" charset="0"/>
                <a:ea typeface="Times New Roman" charset="0"/>
                <a:cs typeface="Times New Roman" charset="0"/>
              </a:rPr>
              <a:t>[s]=</a:t>
            </a:r>
            <a:r>
              <a:rPr lang="en-US" altLang="zh-CN" sz="2800" dirty="0" err="1" smtClean="0">
                <a:latin typeface="Times New Roman" charset="0"/>
                <a:ea typeface="Times New Roman" charset="0"/>
                <a:cs typeface="Times New Roman" charset="0"/>
              </a:rPr>
              <a:t>rc</a:t>
            </a:r>
            <a:r>
              <a:rPr lang="en-US" altLang="zh-CN" sz="2800" dirty="0" smtClean="0">
                <a:latin typeface="Times New Roman" charset="0"/>
                <a:ea typeface="Times New Roman" charset="0"/>
                <a:cs typeface="Times New Roman" charset="0"/>
              </a:rPr>
              <a:t>;</a:t>
            </a:r>
            <a:endParaRPr lang="zh-CN" altLang="en-US" sz="2800" dirty="0">
              <a:latin typeface="Times New Roman" charset="0"/>
              <a:ea typeface="Times New Roman" charset="0"/>
              <a:cs typeface="Times New Roman" charset="0"/>
            </a:endParaRPr>
          </a:p>
          <a:p>
            <a:pPr algn="l">
              <a:lnSpc>
                <a:spcPct val="110000"/>
              </a:lnSpc>
            </a:pPr>
            <a:r>
              <a:rPr lang="en-US" altLang="zh-CN" sz="2800" dirty="0">
                <a:latin typeface="Times New Roman" charset="0"/>
                <a:ea typeface="Times New Roman" charset="0"/>
                <a:cs typeface="Times New Roman" charset="0"/>
              </a:rPr>
              <a:t>} // </a:t>
            </a:r>
            <a:r>
              <a:rPr lang="en-US" altLang="zh-CN" sz="2800" dirty="0" err="1">
                <a:latin typeface="Times New Roman" charset="0"/>
                <a:ea typeface="Times New Roman" charset="0"/>
                <a:cs typeface="Times New Roman" charset="0"/>
              </a:rPr>
              <a:t>HeapAdjust</a:t>
            </a:r>
            <a:endParaRPr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417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590986" y="1255059"/>
            <a:ext cx="8945086" cy="1215186"/>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r>
              <a:rPr lang="zh-CN" altLang="en-US" b="0" kern="0" dirty="0" smtClean="0">
                <a:latin typeface="SimSun" charset="-122"/>
                <a:ea typeface="SimSun" charset="-122"/>
                <a:cs typeface="SimSun" charset="-122"/>
              </a:rPr>
              <a:t>建堆是一个</a:t>
            </a:r>
            <a:r>
              <a:rPr lang="zh-CN" altLang="en-US" b="0" kern="0" dirty="0" smtClean="0">
                <a:solidFill>
                  <a:srgbClr val="FF0000"/>
                </a:solidFill>
                <a:latin typeface="SimSun" charset="-122"/>
                <a:ea typeface="SimSun" charset="-122"/>
                <a:cs typeface="SimSun" charset="-122"/>
              </a:rPr>
              <a:t>从下往上不断“筛选</a:t>
            </a:r>
            <a:r>
              <a:rPr lang="zh-CN" altLang="en-US" b="0" kern="0" dirty="0" smtClean="0">
                <a:latin typeface="SimSun" charset="-122"/>
                <a:ea typeface="SimSun" charset="-122"/>
                <a:cs typeface="SimSun" charset="-122"/>
              </a:rPr>
              <a:t>”的过程</a:t>
            </a:r>
            <a:r>
              <a:rPr lang="zh-CN" altLang="en-US" sz="3600" b="0" kern="0" dirty="0">
                <a:latin typeface="SimSun" charset="-122"/>
                <a:ea typeface="SimSun" charset="-122"/>
                <a:cs typeface="SimSun" charset="-122"/>
              </a:rPr>
              <a:t>。</a:t>
            </a:r>
            <a:endParaRPr lang="zh-CN" altLang="en-US" sz="3600" b="0" kern="0" dirty="0" smtClean="0">
              <a:latin typeface="SimSun" charset="-122"/>
              <a:ea typeface="SimSun" charset="-122"/>
              <a:cs typeface="SimSun" charset="-122"/>
            </a:endParaRPr>
          </a:p>
          <a:p>
            <a:pPr lvl="1"/>
            <a:r>
              <a:rPr lang="zh-CN" altLang="en-US" b="0" kern="0" dirty="0" smtClean="0">
                <a:latin typeface="SimSun" charset="-122"/>
                <a:ea typeface="SimSun" charset="-122"/>
                <a:cs typeface="SimSun" charset="-122"/>
              </a:rPr>
              <a:t>如初始序列为</a:t>
            </a:r>
            <a:r>
              <a:rPr lang="en-US" altLang="zh-CN" b="0" kern="0" dirty="0" smtClean="0">
                <a:latin typeface="SimSun" charset="-122"/>
                <a:ea typeface="SimSun" charset="-122"/>
                <a:cs typeface="SimSun" charset="-122"/>
              </a:rPr>
              <a:t>(40,55,49,73,36,27)</a:t>
            </a:r>
          </a:p>
          <a:p>
            <a:pPr lvl="1"/>
            <a:r>
              <a:rPr lang="zh-CN" altLang="en-US" b="0" kern="0" dirty="0" smtClean="0">
                <a:latin typeface="SimSun" charset="-122"/>
                <a:ea typeface="SimSun" charset="-122"/>
                <a:cs typeface="SimSun" charset="-122"/>
              </a:rPr>
              <a:t>筛选从</a:t>
            </a:r>
            <a:r>
              <a:rPr lang="zh-CN" altLang="en-US" b="0" kern="0" dirty="0" smtClean="0">
                <a:solidFill>
                  <a:srgbClr val="FF0000"/>
                </a:solidFill>
                <a:latin typeface="SimSun" charset="-122"/>
                <a:ea typeface="SimSun" charset="-122"/>
                <a:cs typeface="SimSun" charset="-122"/>
              </a:rPr>
              <a:t>最后一个具有子树的结点</a:t>
            </a:r>
            <a:r>
              <a:rPr lang="zh-CN" altLang="en-US" b="0" kern="0" dirty="0" smtClean="0">
                <a:latin typeface="SimSun" charset="-122"/>
                <a:ea typeface="SimSun" charset="-122"/>
                <a:cs typeface="SimSun" charset="-122"/>
              </a:rPr>
              <a:t>开始</a:t>
            </a:r>
            <a:endParaRPr lang="en-US" altLang="zh-CN" b="0" kern="0" dirty="0" smtClean="0">
              <a:latin typeface="SimSun" charset="-122"/>
              <a:ea typeface="SimSun" charset="-122"/>
              <a:cs typeface="SimSun" charset="-122"/>
            </a:endParaRPr>
          </a:p>
        </p:txBody>
      </p:sp>
      <p:sp>
        <p:nvSpPr>
          <p:cNvPr id="9"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a:solidFill>
                  <a:schemeClr val="tx2"/>
                </a:solidFill>
                <a:latin typeface="+mj-lt"/>
                <a:ea typeface="+mj-ea"/>
                <a:cs typeface="+mj-cs"/>
              </a:rPr>
              <a:t>堆排序</a:t>
            </a:r>
          </a:p>
        </p:txBody>
      </p:sp>
      <p:grpSp>
        <p:nvGrpSpPr>
          <p:cNvPr id="4" name="Group 18"/>
          <p:cNvGrpSpPr>
            <a:grpSpLocks/>
          </p:cNvGrpSpPr>
          <p:nvPr/>
        </p:nvGrpSpPr>
        <p:grpSpPr bwMode="auto">
          <a:xfrm>
            <a:off x="4010299" y="3028123"/>
            <a:ext cx="3577856" cy="3645631"/>
            <a:chOff x="2640" y="1392"/>
            <a:chExt cx="1680" cy="1920"/>
          </a:xfrm>
        </p:grpSpPr>
        <p:grpSp>
          <p:nvGrpSpPr>
            <p:cNvPr id="5" name="Group 19"/>
            <p:cNvGrpSpPr>
              <a:grpSpLocks/>
            </p:cNvGrpSpPr>
            <p:nvPr/>
          </p:nvGrpSpPr>
          <p:grpSpPr bwMode="auto">
            <a:xfrm>
              <a:off x="2640" y="1392"/>
              <a:ext cx="1680" cy="1392"/>
              <a:chOff x="2640" y="1392"/>
              <a:chExt cx="1680" cy="1392"/>
            </a:xfrm>
          </p:grpSpPr>
          <p:sp>
            <p:nvSpPr>
              <p:cNvPr id="7" name="Oval 20"/>
              <p:cNvSpPr>
                <a:spLocks noChangeArrowheads="1"/>
              </p:cNvSpPr>
              <p:nvPr/>
            </p:nvSpPr>
            <p:spPr bwMode="auto">
              <a:xfrm>
                <a:off x="3408" y="1392"/>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40</a:t>
                </a:r>
                <a:endParaRPr lang="en-US" altLang="zh-CN" b="0" dirty="0">
                  <a:solidFill>
                    <a:schemeClr val="tx1"/>
                  </a:solidFill>
                </a:endParaRPr>
              </a:p>
            </p:txBody>
          </p:sp>
          <p:sp>
            <p:nvSpPr>
              <p:cNvPr id="10" name="Oval 21"/>
              <p:cNvSpPr>
                <a:spLocks noChangeArrowheads="1"/>
              </p:cNvSpPr>
              <p:nvPr/>
            </p:nvSpPr>
            <p:spPr bwMode="auto">
              <a:xfrm>
                <a:off x="2928"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55</a:t>
                </a:r>
                <a:endParaRPr lang="en-US" altLang="zh-CN" b="0" dirty="0">
                  <a:solidFill>
                    <a:schemeClr val="tx1"/>
                  </a:solidFill>
                </a:endParaRPr>
              </a:p>
            </p:txBody>
          </p:sp>
          <p:sp>
            <p:nvSpPr>
              <p:cNvPr id="11" name="Oval 22"/>
              <p:cNvSpPr>
                <a:spLocks noChangeArrowheads="1"/>
              </p:cNvSpPr>
              <p:nvPr/>
            </p:nvSpPr>
            <p:spPr bwMode="auto">
              <a:xfrm>
                <a:off x="3936" y="1920"/>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49</a:t>
                </a:r>
                <a:endParaRPr lang="en-US" altLang="zh-CN" b="0" dirty="0">
                  <a:solidFill>
                    <a:schemeClr val="tx1"/>
                  </a:solidFill>
                </a:endParaRPr>
              </a:p>
            </p:txBody>
          </p:sp>
          <p:sp>
            <p:nvSpPr>
              <p:cNvPr id="12" name="Oval 23"/>
              <p:cNvSpPr>
                <a:spLocks noChangeArrowheads="1"/>
              </p:cNvSpPr>
              <p:nvPr/>
            </p:nvSpPr>
            <p:spPr bwMode="auto">
              <a:xfrm>
                <a:off x="2640"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73</a:t>
                </a:r>
                <a:endParaRPr lang="en-US" altLang="zh-CN" b="0" dirty="0">
                  <a:solidFill>
                    <a:schemeClr val="tx1"/>
                  </a:solidFill>
                </a:endParaRPr>
              </a:p>
            </p:txBody>
          </p:sp>
          <p:sp>
            <p:nvSpPr>
              <p:cNvPr id="13" name="Oval 24"/>
              <p:cNvSpPr>
                <a:spLocks noChangeArrowheads="1"/>
              </p:cNvSpPr>
              <p:nvPr/>
            </p:nvSpPr>
            <p:spPr bwMode="auto">
              <a:xfrm>
                <a:off x="3264"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36</a:t>
                </a:r>
                <a:endParaRPr lang="en-US" altLang="zh-CN" b="0" dirty="0">
                  <a:solidFill>
                    <a:schemeClr val="tx1"/>
                  </a:solidFill>
                </a:endParaRPr>
              </a:p>
            </p:txBody>
          </p:sp>
          <p:sp>
            <p:nvSpPr>
              <p:cNvPr id="14" name="Oval 25"/>
              <p:cNvSpPr>
                <a:spLocks noChangeArrowheads="1"/>
              </p:cNvSpPr>
              <p:nvPr/>
            </p:nvSpPr>
            <p:spPr bwMode="auto">
              <a:xfrm>
                <a:off x="3744" y="2544"/>
                <a:ext cx="384"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b="0" dirty="0" smtClean="0">
                    <a:solidFill>
                      <a:schemeClr val="tx1"/>
                    </a:solidFill>
                  </a:rPr>
                  <a:t>27</a:t>
                </a:r>
                <a:endParaRPr lang="en-US" altLang="zh-CN" b="0" dirty="0">
                  <a:solidFill>
                    <a:schemeClr val="tx1"/>
                  </a:solidFill>
                </a:endParaRPr>
              </a:p>
            </p:txBody>
          </p:sp>
          <p:sp>
            <p:nvSpPr>
              <p:cNvPr id="15" name="Line 26"/>
              <p:cNvSpPr>
                <a:spLocks noChangeShapeType="1"/>
              </p:cNvSpPr>
              <p:nvPr/>
            </p:nvSpPr>
            <p:spPr bwMode="auto">
              <a:xfrm flipH="1">
                <a:off x="3216" y="1584"/>
                <a:ext cx="28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7"/>
              <p:cNvSpPr>
                <a:spLocks noChangeShapeType="1"/>
              </p:cNvSpPr>
              <p:nvPr/>
            </p:nvSpPr>
            <p:spPr bwMode="auto">
              <a:xfrm>
                <a:off x="3744" y="1584"/>
                <a:ext cx="28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8"/>
              <p:cNvSpPr>
                <a:spLocks noChangeShapeType="1"/>
              </p:cNvSpPr>
              <p:nvPr/>
            </p:nvSpPr>
            <p:spPr bwMode="auto">
              <a:xfrm flipH="1">
                <a:off x="2880" y="2160"/>
                <a:ext cx="19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auto">
              <a:xfrm>
                <a:off x="3216" y="2112"/>
                <a:ext cx="19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auto">
              <a:xfrm flipH="1">
                <a:off x="3984" y="2160"/>
                <a:ext cx="9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Rectangle 35"/>
            <p:cNvSpPr>
              <a:spLocks noChangeArrowheads="1"/>
            </p:cNvSpPr>
            <p:nvPr/>
          </p:nvSpPr>
          <p:spPr bwMode="auto">
            <a:xfrm>
              <a:off x="3168" y="30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zh-CN" altLang="en-US" dirty="0" smtClean="0">
                  <a:solidFill>
                    <a:schemeClr val="tx1"/>
                  </a:solidFill>
                  <a:latin typeface="SimSun" charset="-122"/>
                  <a:ea typeface="SimSun" charset="-122"/>
                  <a:cs typeface="SimSun" charset="-122"/>
                </a:rPr>
                <a:t>初始序列</a:t>
              </a:r>
              <a:endParaRPr lang="zh-CN" altLang="en-US" dirty="0">
                <a:solidFill>
                  <a:schemeClr val="tx1"/>
                </a:solidFill>
                <a:latin typeface="SimSun" charset="-122"/>
                <a:ea typeface="SimSun" charset="-122"/>
                <a:cs typeface="SimSun" charset="-122"/>
              </a:endParaRPr>
            </a:p>
          </p:txBody>
        </p:sp>
      </p:grpSp>
      <p:sp>
        <p:nvSpPr>
          <p:cNvPr id="24" name="Oval 21"/>
          <p:cNvSpPr>
            <a:spLocks noChangeArrowheads="1"/>
          </p:cNvSpPr>
          <p:nvPr/>
        </p:nvSpPr>
        <p:spPr bwMode="auto">
          <a:xfrm>
            <a:off x="4623646" y="4030671"/>
            <a:ext cx="817796" cy="455704"/>
          </a:xfrm>
          <a:prstGeom prst="ellipse">
            <a:avLst/>
          </a:prstGeom>
          <a:solidFill>
            <a:srgbClr val="FF0000"/>
          </a:solidFill>
          <a:ln w="28575">
            <a:solidFill>
              <a:schemeClr val="tx1"/>
            </a:solidFill>
            <a:round/>
            <a:headEnd/>
            <a:tailEnd/>
          </a:ln>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sz="2800" b="0" dirty="0" smtClean="0">
                <a:solidFill>
                  <a:schemeClr val="bg1"/>
                </a:solidFill>
              </a:rPr>
              <a:t>73</a:t>
            </a:r>
            <a:endParaRPr lang="en-US" altLang="zh-CN" sz="2800" b="0" dirty="0">
              <a:solidFill>
                <a:schemeClr val="bg1"/>
              </a:solidFill>
            </a:endParaRPr>
          </a:p>
        </p:txBody>
      </p:sp>
      <p:sp>
        <p:nvSpPr>
          <p:cNvPr id="25" name="Oval 21"/>
          <p:cNvSpPr>
            <a:spLocks noChangeArrowheads="1"/>
          </p:cNvSpPr>
          <p:nvPr/>
        </p:nvSpPr>
        <p:spPr bwMode="auto">
          <a:xfrm>
            <a:off x="4010299" y="5215501"/>
            <a:ext cx="817796" cy="455704"/>
          </a:xfrm>
          <a:prstGeom prst="ellipse">
            <a:avLst/>
          </a:prstGeom>
          <a:solidFill>
            <a:srgbClr val="FF0000"/>
          </a:solidFill>
          <a:ln w="28575">
            <a:solidFill>
              <a:schemeClr val="tx1"/>
            </a:solidFill>
            <a:round/>
            <a:headEnd/>
            <a:tailEnd/>
          </a:ln>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sz="2800" b="0" smtClean="0">
                <a:solidFill>
                  <a:schemeClr val="bg1"/>
                </a:solidFill>
              </a:rPr>
              <a:t>55</a:t>
            </a:r>
            <a:endParaRPr lang="en-US" altLang="zh-CN" sz="2800" b="0" dirty="0">
              <a:solidFill>
                <a:schemeClr val="bg1"/>
              </a:solidFill>
            </a:endParaRPr>
          </a:p>
        </p:txBody>
      </p:sp>
      <p:sp>
        <p:nvSpPr>
          <p:cNvPr id="26" name="Oval 21"/>
          <p:cNvSpPr>
            <a:spLocks noChangeArrowheads="1"/>
          </p:cNvSpPr>
          <p:nvPr/>
        </p:nvSpPr>
        <p:spPr bwMode="auto">
          <a:xfrm>
            <a:off x="5645890" y="3019146"/>
            <a:ext cx="817796" cy="455704"/>
          </a:xfrm>
          <a:prstGeom prst="ellipse">
            <a:avLst/>
          </a:prstGeom>
          <a:solidFill>
            <a:srgbClr val="FF0000"/>
          </a:solidFill>
          <a:ln w="28575">
            <a:solidFill>
              <a:schemeClr val="tx1"/>
            </a:solidFill>
            <a:round/>
            <a:headEnd/>
            <a:tailEnd/>
          </a:ln>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sz="2800" b="0" dirty="0" smtClean="0">
                <a:solidFill>
                  <a:schemeClr val="bg1"/>
                </a:solidFill>
              </a:rPr>
              <a:t>73</a:t>
            </a:r>
            <a:endParaRPr lang="en-US" altLang="zh-CN" sz="2800" b="0" dirty="0">
              <a:solidFill>
                <a:schemeClr val="bg1"/>
              </a:solidFill>
            </a:endParaRPr>
          </a:p>
        </p:txBody>
      </p:sp>
      <p:sp>
        <p:nvSpPr>
          <p:cNvPr id="28" name="Oval 21"/>
          <p:cNvSpPr>
            <a:spLocks noChangeArrowheads="1"/>
          </p:cNvSpPr>
          <p:nvPr/>
        </p:nvSpPr>
        <p:spPr bwMode="auto">
          <a:xfrm>
            <a:off x="4024212" y="5217791"/>
            <a:ext cx="817796" cy="455704"/>
          </a:xfrm>
          <a:prstGeom prst="ellipse">
            <a:avLst/>
          </a:prstGeom>
          <a:solidFill>
            <a:srgbClr val="FF0000"/>
          </a:solidFill>
          <a:ln w="28575">
            <a:solidFill>
              <a:schemeClr val="tx1"/>
            </a:solidFill>
            <a:round/>
            <a:headEnd/>
            <a:tailEnd/>
          </a:ln>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sz="2800" b="0" smtClean="0">
                <a:solidFill>
                  <a:schemeClr val="bg1"/>
                </a:solidFill>
              </a:rPr>
              <a:t>40</a:t>
            </a:r>
            <a:endParaRPr lang="en-US" altLang="zh-CN" sz="2800" b="0" dirty="0">
              <a:solidFill>
                <a:schemeClr val="bg1"/>
              </a:solidFill>
            </a:endParaRPr>
          </a:p>
        </p:txBody>
      </p:sp>
      <p:sp>
        <p:nvSpPr>
          <p:cNvPr id="29" name="任意形状 28"/>
          <p:cNvSpPr/>
          <p:nvPr/>
        </p:nvSpPr>
        <p:spPr bwMode="auto">
          <a:xfrm>
            <a:off x="6250675" y="3889612"/>
            <a:ext cx="1801504" cy="1978925"/>
          </a:xfrm>
          <a:custGeom>
            <a:avLst/>
            <a:gdLst>
              <a:gd name="connsiteX0" fmla="*/ 736979 w 1801504"/>
              <a:gd name="connsiteY0" fmla="*/ 40943 h 1978925"/>
              <a:gd name="connsiteX1" fmla="*/ 627797 w 1801504"/>
              <a:gd name="connsiteY1" fmla="*/ 68239 h 1978925"/>
              <a:gd name="connsiteX2" fmla="*/ 545910 w 1801504"/>
              <a:gd name="connsiteY2" fmla="*/ 95534 h 1978925"/>
              <a:gd name="connsiteX3" fmla="*/ 491319 w 1801504"/>
              <a:gd name="connsiteY3" fmla="*/ 177421 h 1978925"/>
              <a:gd name="connsiteX4" fmla="*/ 477671 w 1801504"/>
              <a:gd name="connsiteY4" fmla="*/ 218364 h 1978925"/>
              <a:gd name="connsiteX5" fmla="*/ 450376 w 1801504"/>
              <a:gd name="connsiteY5" fmla="*/ 259307 h 1978925"/>
              <a:gd name="connsiteX6" fmla="*/ 423080 w 1801504"/>
              <a:gd name="connsiteY6" fmla="*/ 341194 h 1978925"/>
              <a:gd name="connsiteX7" fmla="*/ 395785 w 1801504"/>
              <a:gd name="connsiteY7" fmla="*/ 423081 h 1978925"/>
              <a:gd name="connsiteX8" fmla="*/ 382137 w 1801504"/>
              <a:gd name="connsiteY8" fmla="*/ 464024 h 1978925"/>
              <a:gd name="connsiteX9" fmla="*/ 354841 w 1801504"/>
              <a:gd name="connsiteY9" fmla="*/ 504967 h 1978925"/>
              <a:gd name="connsiteX10" fmla="*/ 341194 w 1801504"/>
              <a:gd name="connsiteY10" fmla="*/ 559558 h 1978925"/>
              <a:gd name="connsiteX11" fmla="*/ 300250 w 1801504"/>
              <a:gd name="connsiteY11" fmla="*/ 682388 h 1978925"/>
              <a:gd name="connsiteX12" fmla="*/ 272955 w 1801504"/>
              <a:gd name="connsiteY12" fmla="*/ 764275 h 1978925"/>
              <a:gd name="connsiteX13" fmla="*/ 245659 w 1801504"/>
              <a:gd name="connsiteY13" fmla="*/ 805218 h 1978925"/>
              <a:gd name="connsiteX14" fmla="*/ 218364 w 1801504"/>
              <a:gd name="connsiteY14" fmla="*/ 887104 h 1978925"/>
              <a:gd name="connsiteX15" fmla="*/ 204716 w 1801504"/>
              <a:gd name="connsiteY15" fmla="*/ 928048 h 1978925"/>
              <a:gd name="connsiteX16" fmla="*/ 163773 w 1801504"/>
              <a:gd name="connsiteY16" fmla="*/ 1009934 h 1978925"/>
              <a:gd name="connsiteX17" fmla="*/ 136477 w 1801504"/>
              <a:gd name="connsiteY17" fmla="*/ 1050878 h 1978925"/>
              <a:gd name="connsiteX18" fmla="*/ 95534 w 1801504"/>
              <a:gd name="connsiteY18" fmla="*/ 1201003 h 1978925"/>
              <a:gd name="connsiteX19" fmla="*/ 81886 w 1801504"/>
              <a:gd name="connsiteY19" fmla="*/ 1241946 h 1978925"/>
              <a:gd name="connsiteX20" fmla="*/ 68238 w 1801504"/>
              <a:gd name="connsiteY20" fmla="*/ 1296537 h 1978925"/>
              <a:gd name="connsiteX21" fmla="*/ 40943 w 1801504"/>
              <a:gd name="connsiteY21" fmla="*/ 1378424 h 1978925"/>
              <a:gd name="connsiteX22" fmla="*/ 27295 w 1801504"/>
              <a:gd name="connsiteY22" fmla="*/ 1419367 h 1978925"/>
              <a:gd name="connsiteX23" fmla="*/ 0 w 1801504"/>
              <a:gd name="connsiteY23" fmla="*/ 1514901 h 1978925"/>
              <a:gd name="connsiteX24" fmla="*/ 13647 w 1801504"/>
              <a:gd name="connsiteY24" fmla="*/ 1746913 h 1978925"/>
              <a:gd name="connsiteX25" fmla="*/ 81886 w 1801504"/>
              <a:gd name="connsiteY25" fmla="*/ 1856095 h 1978925"/>
              <a:gd name="connsiteX26" fmla="*/ 163773 w 1801504"/>
              <a:gd name="connsiteY26" fmla="*/ 1924334 h 1978925"/>
              <a:gd name="connsiteX27" fmla="*/ 245659 w 1801504"/>
              <a:gd name="connsiteY27" fmla="*/ 1951630 h 1978925"/>
              <a:gd name="connsiteX28" fmla="*/ 286603 w 1801504"/>
              <a:gd name="connsiteY28" fmla="*/ 1965278 h 1978925"/>
              <a:gd name="connsiteX29" fmla="*/ 382137 w 1801504"/>
              <a:gd name="connsiteY29" fmla="*/ 1978925 h 1978925"/>
              <a:gd name="connsiteX30" fmla="*/ 791570 w 1801504"/>
              <a:gd name="connsiteY30" fmla="*/ 1965278 h 1978925"/>
              <a:gd name="connsiteX31" fmla="*/ 887104 w 1801504"/>
              <a:gd name="connsiteY31" fmla="*/ 1937982 h 1978925"/>
              <a:gd name="connsiteX32" fmla="*/ 968991 w 1801504"/>
              <a:gd name="connsiteY32" fmla="*/ 1883391 h 1978925"/>
              <a:gd name="connsiteX33" fmla="*/ 1064525 w 1801504"/>
              <a:gd name="connsiteY33" fmla="*/ 1842448 h 1978925"/>
              <a:gd name="connsiteX34" fmla="*/ 1146412 w 1801504"/>
              <a:gd name="connsiteY34" fmla="*/ 1787857 h 1978925"/>
              <a:gd name="connsiteX35" fmla="*/ 1187355 w 1801504"/>
              <a:gd name="connsiteY35" fmla="*/ 1774209 h 1978925"/>
              <a:gd name="connsiteX36" fmla="*/ 1269241 w 1801504"/>
              <a:gd name="connsiteY36" fmla="*/ 1719618 h 1978925"/>
              <a:gd name="connsiteX37" fmla="*/ 1323832 w 1801504"/>
              <a:gd name="connsiteY37" fmla="*/ 1678675 h 1978925"/>
              <a:gd name="connsiteX38" fmla="*/ 1364776 w 1801504"/>
              <a:gd name="connsiteY38" fmla="*/ 1665027 h 1978925"/>
              <a:gd name="connsiteX39" fmla="*/ 1514901 w 1801504"/>
              <a:gd name="connsiteY39" fmla="*/ 1555845 h 1978925"/>
              <a:gd name="connsiteX40" fmla="*/ 1555844 w 1801504"/>
              <a:gd name="connsiteY40" fmla="*/ 1514901 h 1978925"/>
              <a:gd name="connsiteX41" fmla="*/ 1583140 w 1801504"/>
              <a:gd name="connsiteY41" fmla="*/ 1433015 h 1978925"/>
              <a:gd name="connsiteX42" fmla="*/ 1637731 w 1801504"/>
              <a:gd name="connsiteY42" fmla="*/ 1351128 h 1978925"/>
              <a:gd name="connsiteX43" fmla="*/ 1665026 w 1801504"/>
              <a:gd name="connsiteY43" fmla="*/ 1269242 h 1978925"/>
              <a:gd name="connsiteX44" fmla="*/ 1692322 w 1801504"/>
              <a:gd name="connsiteY44" fmla="*/ 1187355 h 1978925"/>
              <a:gd name="connsiteX45" fmla="*/ 1705970 w 1801504"/>
              <a:gd name="connsiteY45" fmla="*/ 1146412 h 1978925"/>
              <a:gd name="connsiteX46" fmla="*/ 1719618 w 1801504"/>
              <a:gd name="connsiteY46" fmla="*/ 1050878 h 1978925"/>
              <a:gd name="connsiteX47" fmla="*/ 1733265 w 1801504"/>
              <a:gd name="connsiteY47" fmla="*/ 941695 h 1978925"/>
              <a:gd name="connsiteX48" fmla="*/ 1774209 w 1801504"/>
              <a:gd name="connsiteY48" fmla="*/ 777922 h 1978925"/>
              <a:gd name="connsiteX49" fmla="*/ 1801504 w 1801504"/>
              <a:gd name="connsiteY49" fmla="*/ 600501 h 1978925"/>
              <a:gd name="connsiteX50" fmla="*/ 1787856 w 1801504"/>
              <a:gd name="connsiteY50" fmla="*/ 259307 h 1978925"/>
              <a:gd name="connsiteX51" fmla="*/ 1774209 w 1801504"/>
              <a:gd name="connsiteY51" fmla="*/ 218364 h 1978925"/>
              <a:gd name="connsiteX52" fmla="*/ 1692322 w 1801504"/>
              <a:gd name="connsiteY52" fmla="*/ 122830 h 1978925"/>
              <a:gd name="connsiteX53" fmla="*/ 1665026 w 1801504"/>
              <a:gd name="connsiteY53" fmla="*/ 81887 h 1978925"/>
              <a:gd name="connsiteX54" fmla="*/ 1583140 w 1801504"/>
              <a:gd name="connsiteY54" fmla="*/ 54591 h 1978925"/>
              <a:gd name="connsiteX55" fmla="*/ 1487606 w 1801504"/>
              <a:gd name="connsiteY55" fmla="*/ 27295 h 1978925"/>
              <a:gd name="connsiteX56" fmla="*/ 1446662 w 1801504"/>
              <a:gd name="connsiteY56" fmla="*/ 13648 h 1978925"/>
              <a:gd name="connsiteX57" fmla="*/ 1337480 w 1801504"/>
              <a:gd name="connsiteY57" fmla="*/ 0 h 1978925"/>
              <a:gd name="connsiteX58" fmla="*/ 846161 w 1801504"/>
              <a:gd name="connsiteY58" fmla="*/ 13648 h 1978925"/>
              <a:gd name="connsiteX59" fmla="*/ 805218 w 1801504"/>
              <a:gd name="connsiteY59" fmla="*/ 40943 h 1978925"/>
              <a:gd name="connsiteX60" fmla="*/ 764274 w 1801504"/>
              <a:gd name="connsiteY60" fmla="*/ 54591 h 1978925"/>
              <a:gd name="connsiteX61" fmla="*/ 736979 w 1801504"/>
              <a:gd name="connsiteY61" fmla="*/ 40943 h 197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801504" h="1978925">
                <a:moveTo>
                  <a:pt x="736979" y="40943"/>
                </a:moveTo>
                <a:cubicBezTo>
                  <a:pt x="700585" y="50042"/>
                  <a:pt x="663386" y="56376"/>
                  <a:pt x="627797" y="68239"/>
                </a:cubicBezTo>
                <a:lnTo>
                  <a:pt x="545910" y="95534"/>
                </a:lnTo>
                <a:cubicBezTo>
                  <a:pt x="527713" y="122830"/>
                  <a:pt x="501693" y="146299"/>
                  <a:pt x="491319" y="177421"/>
                </a:cubicBezTo>
                <a:cubicBezTo>
                  <a:pt x="486770" y="191069"/>
                  <a:pt x="484105" y="205497"/>
                  <a:pt x="477671" y="218364"/>
                </a:cubicBezTo>
                <a:cubicBezTo>
                  <a:pt x="470336" y="233035"/>
                  <a:pt x="457038" y="244318"/>
                  <a:pt x="450376" y="259307"/>
                </a:cubicBezTo>
                <a:cubicBezTo>
                  <a:pt x="438691" y="285599"/>
                  <a:pt x="432179" y="313898"/>
                  <a:pt x="423080" y="341194"/>
                </a:cubicBezTo>
                <a:lnTo>
                  <a:pt x="395785" y="423081"/>
                </a:lnTo>
                <a:cubicBezTo>
                  <a:pt x="391236" y="436729"/>
                  <a:pt x="390117" y="452054"/>
                  <a:pt x="382137" y="464024"/>
                </a:cubicBezTo>
                <a:lnTo>
                  <a:pt x="354841" y="504967"/>
                </a:lnTo>
                <a:cubicBezTo>
                  <a:pt x="350292" y="523164"/>
                  <a:pt x="346584" y="541592"/>
                  <a:pt x="341194" y="559558"/>
                </a:cubicBezTo>
                <a:cubicBezTo>
                  <a:pt x="341186" y="559585"/>
                  <a:pt x="307078" y="661903"/>
                  <a:pt x="300250" y="682388"/>
                </a:cubicBezTo>
                <a:cubicBezTo>
                  <a:pt x="300249" y="682392"/>
                  <a:pt x="272957" y="764272"/>
                  <a:pt x="272955" y="764275"/>
                </a:cubicBezTo>
                <a:lnTo>
                  <a:pt x="245659" y="805218"/>
                </a:lnTo>
                <a:lnTo>
                  <a:pt x="218364" y="887104"/>
                </a:lnTo>
                <a:cubicBezTo>
                  <a:pt x="213815" y="900752"/>
                  <a:pt x="212696" y="916078"/>
                  <a:pt x="204716" y="928048"/>
                </a:cubicBezTo>
                <a:cubicBezTo>
                  <a:pt x="126489" y="1045389"/>
                  <a:pt x="220279" y="896923"/>
                  <a:pt x="163773" y="1009934"/>
                </a:cubicBezTo>
                <a:cubicBezTo>
                  <a:pt x="156437" y="1024605"/>
                  <a:pt x="143139" y="1035889"/>
                  <a:pt x="136477" y="1050878"/>
                </a:cubicBezTo>
                <a:cubicBezTo>
                  <a:pt x="103016" y="1126165"/>
                  <a:pt x="113882" y="1127614"/>
                  <a:pt x="95534" y="1201003"/>
                </a:cubicBezTo>
                <a:cubicBezTo>
                  <a:pt x="92045" y="1214959"/>
                  <a:pt x="85838" y="1228114"/>
                  <a:pt x="81886" y="1241946"/>
                </a:cubicBezTo>
                <a:cubicBezTo>
                  <a:pt x="76733" y="1259981"/>
                  <a:pt x="73628" y="1278571"/>
                  <a:pt x="68238" y="1296537"/>
                </a:cubicBezTo>
                <a:cubicBezTo>
                  <a:pt x="59970" y="1324096"/>
                  <a:pt x="50041" y="1351128"/>
                  <a:pt x="40943" y="1378424"/>
                </a:cubicBezTo>
                <a:cubicBezTo>
                  <a:pt x="36394" y="1392072"/>
                  <a:pt x="30784" y="1405411"/>
                  <a:pt x="27295" y="1419367"/>
                </a:cubicBezTo>
                <a:cubicBezTo>
                  <a:pt x="10158" y="1487914"/>
                  <a:pt x="19578" y="1456163"/>
                  <a:pt x="0" y="1514901"/>
                </a:cubicBezTo>
                <a:cubicBezTo>
                  <a:pt x="4549" y="1592238"/>
                  <a:pt x="3627" y="1670093"/>
                  <a:pt x="13647" y="1746913"/>
                </a:cubicBezTo>
                <a:cubicBezTo>
                  <a:pt x="26722" y="1847158"/>
                  <a:pt x="28067" y="1811245"/>
                  <a:pt x="81886" y="1856095"/>
                </a:cubicBezTo>
                <a:cubicBezTo>
                  <a:pt x="118623" y="1886709"/>
                  <a:pt x="120201" y="1904969"/>
                  <a:pt x="163773" y="1924334"/>
                </a:cubicBezTo>
                <a:cubicBezTo>
                  <a:pt x="190065" y="1936019"/>
                  <a:pt x="218364" y="1942531"/>
                  <a:pt x="245659" y="1951630"/>
                </a:cubicBezTo>
                <a:cubicBezTo>
                  <a:pt x="259307" y="1956179"/>
                  <a:pt x="272361" y="1963244"/>
                  <a:pt x="286603" y="1965278"/>
                </a:cubicBezTo>
                <a:lnTo>
                  <a:pt x="382137" y="1978925"/>
                </a:lnTo>
                <a:cubicBezTo>
                  <a:pt x="518615" y="1974376"/>
                  <a:pt x="655252" y="1973297"/>
                  <a:pt x="791570" y="1965278"/>
                </a:cubicBezTo>
                <a:cubicBezTo>
                  <a:pt x="799475" y="1964813"/>
                  <a:pt x="874877" y="1944775"/>
                  <a:pt x="887104" y="1937982"/>
                </a:cubicBezTo>
                <a:cubicBezTo>
                  <a:pt x="915781" y="1922050"/>
                  <a:pt x="937869" y="1893765"/>
                  <a:pt x="968991" y="1883391"/>
                </a:cubicBezTo>
                <a:cubicBezTo>
                  <a:pt x="1011346" y="1869272"/>
                  <a:pt x="1022366" y="1867743"/>
                  <a:pt x="1064525" y="1842448"/>
                </a:cubicBezTo>
                <a:cubicBezTo>
                  <a:pt x="1092655" y="1825570"/>
                  <a:pt x="1115290" y="1798231"/>
                  <a:pt x="1146412" y="1787857"/>
                </a:cubicBezTo>
                <a:cubicBezTo>
                  <a:pt x="1160060" y="1783308"/>
                  <a:pt x="1174779" y="1781195"/>
                  <a:pt x="1187355" y="1774209"/>
                </a:cubicBezTo>
                <a:cubicBezTo>
                  <a:pt x="1216032" y="1758277"/>
                  <a:pt x="1242997" y="1739301"/>
                  <a:pt x="1269241" y="1719618"/>
                </a:cubicBezTo>
                <a:cubicBezTo>
                  <a:pt x="1287438" y="1705970"/>
                  <a:pt x="1304083" y="1689960"/>
                  <a:pt x="1323832" y="1678675"/>
                </a:cubicBezTo>
                <a:cubicBezTo>
                  <a:pt x="1336323" y="1671537"/>
                  <a:pt x="1351128" y="1669576"/>
                  <a:pt x="1364776" y="1665027"/>
                </a:cubicBezTo>
                <a:cubicBezTo>
                  <a:pt x="1410495" y="1634547"/>
                  <a:pt x="1484333" y="1586413"/>
                  <a:pt x="1514901" y="1555845"/>
                </a:cubicBezTo>
                <a:lnTo>
                  <a:pt x="1555844" y="1514901"/>
                </a:lnTo>
                <a:cubicBezTo>
                  <a:pt x="1564943" y="1487606"/>
                  <a:pt x="1567180" y="1456955"/>
                  <a:pt x="1583140" y="1433015"/>
                </a:cubicBezTo>
                <a:cubicBezTo>
                  <a:pt x="1601337" y="1405719"/>
                  <a:pt x="1627357" y="1382250"/>
                  <a:pt x="1637731" y="1351128"/>
                </a:cubicBezTo>
                <a:lnTo>
                  <a:pt x="1665026" y="1269242"/>
                </a:lnTo>
                <a:lnTo>
                  <a:pt x="1692322" y="1187355"/>
                </a:lnTo>
                <a:lnTo>
                  <a:pt x="1705970" y="1146412"/>
                </a:lnTo>
                <a:cubicBezTo>
                  <a:pt x="1710519" y="1114567"/>
                  <a:pt x="1715367" y="1082764"/>
                  <a:pt x="1719618" y="1050878"/>
                </a:cubicBezTo>
                <a:cubicBezTo>
                  <a:pt x="1724465" y="1014522"/>
                  <a:pt x="1726072" y="977660"/>
                  <a:pt x="1733265" y="941695"/>
                </a:cubicBezTo>
                <a:cubicBezTo>
                  <a:pt x="1744301" y="886517"/>
                  <a:pt x="1764959" y="833428"/>
                  <a:pt x="1774209" y="777922"/>
                </a:cubicBezTo>
                <a:cubicBezTo>
                  <a:pt x="1793144" y="664305"/>
                  <a:pt x="1783943" y="723430"/>
                  <a:pt x="1801504" y="600501"/>
                </a:cubicBezTo>
                <a:cubicBezTo>
                  <a:pt x="1796955" y="486770"/>
                  <a:pt x="1795965" y="372840"/>
                  <a:pt x="1787856" y="259307"/>
                </a:cubicBezTo>
                <a:cubicBezTo>
                  <a:pt x="1786831" y="244958"/>
                  <a:pt x="1780643" y="231231"/>
                  <a:pt x="1774209" y="218364"/>
                </a:cubicBezTo>
                <a:cubicBezTo>
                  <a:pt x="1749145" y="168236"/>
                  <a:pt x="1732613" y="169835"/>
                  <a:pt x="1692322" y="122830"/>
                </a:cubicBezTo>
                <a:cubicBezTo>
                  <a:pt x="1681647" y="110376"/>
                  <a:pt x="1678935" y="90580"/>
                  <a:pt x="1665026" y="81887"/>
                </a:cubicBezTo>
                <a:cubicBezTo>
                  <a:pt x="1640628" y="66638"/>
                  <a:pt x="1610435" y="63690"/>
                  <a:pt x="1583140" y="54591"/>
                </a:cubicBezTo>
                <a:cubicBezTo>
                  <a:pt x="1484999" y="21876"/>
                  <a:pt x="1607530" y="61558"/>
                  <a:pt x="1487606" y="27295"/>
                </a:cubicBezTo>
                <a:cubicBezTo>
                  <a:pt x="1473773" y="23343"/>
                  <a:pt x="1460816" y="16221"/>
                  <a:pt x="1446662" y="13648"/>
                </a:cubicBezTo>
                <a:cubicBezTo>
                  <a:pt x="1410576" y="7087"/>
                  <a:pt x="1373874" y="4549"/>
                  <a:pt x="1337480" y="0"/>
                </a:cubicBezTo>
                <a:cubicBezTo>
                  <a:pt x="1173707" y="4549"/>
                  <a:pt x="1009515" y="1082"/>
                  <a:pt x="846161" y="13648"/>
                </a:cubicBezTo>
                <a:cubicBezTo>
                  <a:pt x="829807" y="14906"/>
                  <a:pt x="819889" y="33608"/>
                  <a:pt x="805218" y="40943"/>
                </a:cubicBezTo>
                <a:cubicBezTo>
                  <a:pt x="792351" y="47377"/>
                  <a:pt x="777922" y="50042"/>
                  <a:pt x="764274" y="54591"/>
                </a:cubicBezTo>
                <a:cubicBezTo>
                  <a:pt x="719546" y="84411"/>
                  <a:pt x="739734" y="81887"/>
                  <a:pt x="736979" y="40943"/>
                </a:cubicBezTo>
                <a:close/>
              </a:path>
            </a:pathLst>
          </a:custGeom>
          <a:noFill/>
          <a:ln w="38100">
            <a:solidFill>
              <a:srgbClr val="FFC000"/>
            </a:solidFill>
            <a:miter lim="800000"/>
            <a:headEnd/>
            <a:tailEnd/>
          </a:ln>
          <a:effectLst/>
          <a:extLst/>
        </p:spPr>
        <p:txBody>
          <a:bodyPr wrap="none" rtlCol="0" anchor="ctr"/>
          <a:lstStyle/>
          <a:p>
            <a:pPr algn="ctr"/>
            <a:endParaRPr kumimoji="1" lang="zh-CN" altLang="en-US" sz="3200"/>
          </a:p>
        </p:txBody>
      </p:sp>
      <p:sp>
        <p:nvSpPr>
          <p:cNvPr id="30" name="任意形状 29"/>
          <p:cNvSpPr/>
          <p:nvPr/>
        </p:nvSpPr>
        <p:spPr bwMode="auto">
          <a:xfrm rot="7934708">
            <a:off x="3895891" y="4134898"/>
            <a:ext cx="2359457" cy="1978925"/>
          </a:xfrm>
          <a:custGeom>
            <a:avLst/>
            <a:gdLst>
              <a:gd name="connsiteX0" fmla="*/ 736979 w 1801504"/>
              <a:gd name="connsiteY0" fmla="*/ 40943 h 1978925"/>
              <a:gd name="connsiteX1" fmla="*/ 627797 w 1801504"/>
              <a:gd name="connsiteY1" fmla="*/ 68239 h 1978925"/>
              <a:gd name="connsiteX2" fmla="*/ 545910 w 1801504"/>
              <a:gd name="connsiteY2" fmla="*/ 95534 h 1978925"/>
              <a:gd name="connsiteX3" fmla="*/ 491319 w 1801504"/>
              <a:gd name="connsiteY3" fmla="*/ 177421 h 1978925"/>
              <a:gd name="connsiteX4" fmla="*/ 477671 w 1801504"/>
              <a:gd name="connsiteY4" fmla="*/ 218364 h 1978925"/>
              <a:gd name="connsiteX5" fmla="*/ 450376 w 1801504"/>
              <a:gd name="connsiteY5" fmla="*/ 259307 h 1978925"/>
              <a:gd name="connsiteX6" fmla="*/ 423080 w 1801504"/>
              <a:gd name="connsiteY6" fmla="*/ 341194 h 1978925"/>
              <a:gd name="connsiteX7" fmla="*/ 395785 w 1801504"/>
              <a:gd name="connsiteY7" fmla="*/ 423081 h 1978925"/>
              <a:gd name="connsiteX8" fmla="*/ 382137 w 1801504"/>
              <a:gd name="connsiteY8" fmla="*/ 464024 h 1978925"/>
              <a:gd name="connsiteX9" fmla="*/ 354841 w 1801504"/>
              <a:gd name="connsiteY9" fmla="*/ 504967 h 1978925"/>
              <a:gd name="connsiteX10" fmla="*/ 341194 w 1801504"/>
              <a:gd name="connsiteY10" fmla="*/ 559558 h 1978925"/>
              <a:gd name="connsiteX11" fmla="*/ 300250 w 1801504"/>
              <a:gd name="connsiteY11" fmla="*/ 682388 h 1978925"/>
              <a:gd name="connsiteX12" fmla="*/ 272955 w 1801504"/>
              <a:gd name="connsiteY12" fmla="*/ 764275 h 1978925"/>
              <a:gd name="connsiteX13" fmla="*/ 245659 w 1801504"/>
              <a:gd name="connsiteY13" fmla="*/ 805218 h 1978925"/>
              <a:gd name="connsiteX14" fmla="*/ 218364 w 1801504"/>
              <a:gd name="connsiteY14" fmla="*/ 887104 h 1978925"/>
              <a:gd name="connsiteX15" fmla="*/ 204716 w 1801504"/>
              <a:gd name="connsiteY15" fmla="*/ 928048 h 1978925"/>
              <a:gd name="connsiteX16" fmla="*/ 163773 w 1801504"/>
              <a:gd name="connsiteY16" fmla="*/ 1009934 h 1978925"/>
              <a:gd name="connsiteX17" fmla="*/ 136477 w 1801504"/>
              <a:gd name="connsiteY17" fmla="*/ 1050878 h 1978925"/>
              <a:gd name="connsiteX18" fmla="*/ 95534 w 1801504"/>
              <a:gd name="connsiteY18" fmla="*/ 1201003 h 1978925"/>
              <a:gd name="connsiteX19" fmla="*/ 81886 w 1801504"/>
              <a:gd name="connsiteY19" fmla="*/ 1241946 h 1978925"/>
              <a:gd name="connsiteX20" fmla="*/ 68238 w 1801504"/>
              <a:gd name="connsiteY20" fmla="*/ 1296537 h 1978925"/>
              <a:gd name="connsiteX21" fmla="*/ 40943 w 1801504"/>
              <a:gd name="connsiteY21" fmla="*/ 1378424 h 1978925"/>
              <a:gd name="connsiteX22" fmla="*/ 27295 w 1801504"/>
              <a:gd name="connsiteY22" fmla="*/ 1419367 h 1978925"/>
              <a:gd name="connsiteX23" fmla="*/ 0 w 1801504"/>
              <a:gd name="connsiteY23" fmla="*/ 1514901 h 1978925"/>
              <a:gd name="connsiteX24" fmla="*/ 13647 w 1801504"/>
              <a:gd name="connsiteY24" fmla="*/ 1746913 h 1978925"/>
              <a:gd name="connsiteX25" fmla="*/ 81886 w 1801504"/>
              <a:gd name="connsiteY25" fmla="*/ 1856095 h 1978925"/>
              <a:gd name="connsiteX26" fmla="*/ 163773 w 1801504"/>
              <a:gd name="connsiteY26" fmla="*/ 1924334 h 1978925"/>
              <a:gd name="connsiteX27" fmla="*/ 245659 w 1801504"/>
              <a:gd name="connsiteY27" fmla="*/ 1951630 h 1978925"/>
              <a:gd name="connsiteX28" fmla="*/ 286603 w 1801504"/>
              <a:gd name="connsiteY28" fmla="*/ 1965278 h 1978925"/>
              <a:gd name="connsiteX29" fmla="*/ 382137 w 1801504"/>
              <a:gd name="connsiteY29" fmla="*/ 1978925 h 1978925"/>
              <a:gd name="connsiteX30" fmla="*/ 791570 w 1801504"/>
              <a:gd name="connsiteY30" fmla="*/ 1965278 h 1978925"/>
              <a:gd name="connsiteX31" fmla="*/ 887104 w 1801504"/>
              <a:gd name="connsiteY31" fmla="*/ 1937982 h 1978925"/>
              <a:gd name="connsiteX32" fmla="*/ 968991 w 1801504"/>
              <a:gd name="connsiteY32" fmla="*/ 1883391 h 1978925"/>
              <a:gd name="connsiteX33" fmla="*/ 1064525 w 1801504"/>
              <a:gd name="connsiteY33" fmla="*/ 1842448 h 1978925"/>
              <a:gd name="connsiteX34" fmla="*/ 1146412 w 1801504"/>
              <a:gd name="connsiteY34" fmla="*/ 1787857 h 1978925"/>
              <a:gd name="connsiteX35" fmla="*/ 1187355 w 1801504"/>
              <a:gd name="connsiteY35" fmla="*/ 1774209 h 1978925"/>
              <a:gd name="connsiteX36" fmla="*/ 1269241 w 1801504"/>
              <a:gd name="connsiteY36" fmla="*/ 1719618 h 1978925"/>
              <a:gd name="connsiteX37" fmla="*/ 1323832 w 1801504"/>
              <a:gd name="connsiteY37" fmla="*/ 1678675 h 1978925"/>
              <a:gd name="connsiteX38" fmla="*/ 1364776 w 1801504"/>
              <a:gd name="connsiteY38" fmla="*/ 1665027 h 1978925"/>
              <a:gd name="connsiteX39" fmla="*/ 1514901 w 1801504"/>
              <a:gd name="connsiteY39" fmla="*/ 1555845 h 1978925"/>
              <a:gd name="connsiteX40" fmla="*/ 1555844 w 1801504"/>
              <a:gd name="connsiteY40" fmla="*/ 1514901 h 1978925"/>
              <a:gd name="connsiteX41" fmla="*/ 1583140 w 1801504"/>
              <a:gd name="connsiteY41" fmla="*/ 1433015 h 1978925"/>
              <a:gd name="connsiteX42" fmla="*/ 1637731 w 1801504"/>
              <a:gd name="connsiteY42" fmla="*/ 1351128 h 1978925"/>
              <a:gd name="connsiteX43" fmla="*/ 1665026 w 1801504"/>
              <a:gd name="connsiteY43" fmla="*/ 1269242 h 1978925"/>
              <a:gd name="connsiteX44" fmla="*/ 1692322 w 1801504"/>
              <a:gd name="connsiteY44" fmla="*/ 1187355 h 1978925"/>
              <a:gd name="connsiteX45" fmla="*/ 1705970 w 1801504"/>
              <a:gd name="connsiteY45" fmla="*/ 1146412 h 1978925"/>
              <a:gd name="connsiteX46" fmla="*/ 1719618 w 1801504"/>
              <a:gd name="connsiteY46" fmla="*/ 1050878 h 1978925"/>
              <a:gd name="connsiteX47" fmla="*/ 1733265 w 1801504"/>
              <a:gd name="connsiteY47" fmla="*/ 941695 h 1978925"/>
              <a:gd name="connsiteX48" fmla="*/ 1774209 w 1801504"/>
              <a:gd name="connsiteY48" fmla="*/ 777922 h 1978925"/>
              <a:gd name="connsiteX49" fmla="*/ 1801504 w 1801504"/>
              <a:gd name="connsiteY49" fmla="*/ 600501 h 1978925"/>
              <a:gd name="connsiteX50" fmla="*/ 1787856 w 1801504"/>
              <a:gd name="connsiteY50" fmla="*/ 259307 h 1978925"/>
              <a:gd name="connsiteX51" fmla="*/ 1774209 w 1801504"/>
              <a:gd name="connsiteY51" fmla="*/ 218364 h 1978925"/>
              <a:gd name="connsiteX52" fmla="*/ 1692322 w 1801504"/>
              <a:gd name="connsiteY52" fmla="*/ 122830 h 1978925"/>
              <a:gd name="connsiteX53" fmla="*/ 1665026 w 1801504"/>
              <a:gd name="connsiteY53" fmla="*/ 81887 h 1978925"/>
              <a:gd name="connsiteX54" fmla="*/ 1583140 w 1801504"/>
              <a:gd name="connsiteY54" fmla="*/ 54591 h 1978925"/>
              <a:gd name="connsiteX55" fmla="*/ 1487606 w 1801504"/>
              <a:gd name="connsiteY55" fmla="*/ 27295 h 1978925"/>
              <a:gd name="connsiteX56" fmla="*/ 1446662 w 1801504"/>
              <a:gd name="connsiteY56" fmla="*/ 13648 h 1978925"/>
              <a:gd name="connsiteX57" fmla="*/ 1337480 w 1801504"/>
              <a:gd name="connsiteY57" fmla="*/ 0 h 1978925"/>
              <a:gd name="connsiteX58" fmla="*/ 846161 w 1801504"/>
              <a:gd name="connsiteY58" fmla="*/ 13648 h 1978925"/>
              <a:gd name="connsiteX59" fmla="*/ 805218 w 1801504"/>
              <a:gd name="connsiteY59" fmla="*/ 40943 h 1978925"/>
              <a:gd name="connsiteX60" fmla="*/ 764274 w 1801504"/>
              <a:gd name="connsiteY60" fmla="*/ 54591 h 1978925"/>
              <a:gd name="connsiteX61" fmla="*/ 736979 w 1801504"/>
              <a:gd name="connsiteY61" fmla="*/ 40943 h 197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801504" h="1978925">
                <a:moveTo>
                  <a:pt x="736979" y="40943"/>
                </a:moveTo>
                <a:cubicBezTo>
                  <a:pt x="700585" y="50042"/>
                  <a:pt x="663386" y="56376"/>
                  <a:pt x="627797" y="68239"/>
                </a:cubicBezTo>
                <a:lnTo>
                  <a:pt x="545910" y="95534"/>
                </a:lnTo>
                <a:cubicBezTo>
                  <a:pt x="527713" y="122830"/>
                  <a:pt x="501693" y="146299"/>
                  <a:pt x="491319" y="177421"/>
                </a:cubicBezTo>
                <a:cubicBezTo>
                  <a:pt x="486770" y="191069"/>
                  <a:pt x="484105" y="205497"/>
                  <a:pt x="477671" y="218364"/>
                </a:cubicBezTo>
                <a:cubicBezTo>
                  <a:pt x="470336" y="233035"/>
                  <a:pt x="457038" y="244318"/>
                  <a:pt x="450376" y="259307"/>
                </a:cubicBezTo>
                <a:cubicBezTo>
                  <a:pt x="438691" y="285599"/>
                  <a:pt x="432179" y="313898"/>
                  <a:pt x="423080" y="341194"/>
                </a:cubicBezTo>
                <a:lnTo>
                  <a:pt x="395785" y="423081"/>
                </a:lnTo>
                <a:cubicBezTo>
                  <a:pt x="391236" y="436729"/>
                  <a:pt x="390117" y="452054"/>
                  <a:pt x="382137" y="464024"/>
                </a:cubicBezTo>
                <a:lnTo>
                  <a:pt x="354841" y="504967"/>
                </a:lnTo>
                <a:cubicBezTo>
                  <a:pt x="350292" y="523164"/>
                  <a:pt x="346584" y="541592"/>
                  <a:pt x="341194" y="559558"/>
                </a:cubicBezTo>
                <a:cubicBezTo>
                  <a:pt x="341186" y="559585"/>
                  <a:pt x="307078" y="661903"/>
                  <a:pt x="300250" y="682388"/>
                </a:cubicBezTo>
                <a:cubicBezTo>
                  <a:pt x="300249" y="682392"/>
                  <a:pt x="272957" y="764272"/>
                  <a:pt x="272955" y="764275"/>
                </a:cubicBezTo>
                <a:lnTo>
                  <a:pt x="245659" y="805218"/>
                </a:lnTo>
                <a:lnTo>
                  <a:pt x="218364" y="887104"/>
                </a:lnTo>
                <a:cubicBezTo>
                  <a:pt x="213815" y="900752"/>
                  <a:pt x="212696" y="916078"/>
                  <a:pt x="204716" y="928048"/>
                </a:cubicBezTo>
                <a:cubicBezTo>
                  <a:pt x="126489" y="1045389"/>
                  <a:pt x="220279" y="896923"/>
                  <a:pt x="163773" y="1009934"/>
                </a:cubicBezTo>
                <a:cubicBezTo>
                  <a:pt x="156437" y="1024605"/>
                  <a:pt x="143139" y="1035889"/>
                  <a:pt x="136477" y="1050878"/>
                </a:cubicBezTo>
                <a:cubicBezTo>
                  <a:pt x="103016" y="1126165"/>
                  <a:pt x="113882" y="1127614"/>
                  <a:pt x="95534" y="1201003"/>
                </a:cubicBezTo>
                <a:cubicBezTo>
                  <a:pt x="92045" y="1214959"/>
                  <a:pt x="85838" y="1228114"/>
                  <a:pt x="81886" y="1241946"/>
                </a:cubicBezTo>
                <a:cubicBezTo>
                  <a:pt x="76733" y="1259981"/>
                  <a:pt x="73628" y="1278571"/>
                  <a:pt x="68238" y="1296537"/>
                </a:cubicBezTo>
                <a:cubicBezTo>
                  <a:pt x="59970" y="1324096"/>
                  <a:pt x="50041" y="1351128"/>
                  <a:pt x="40943" y="1378424"/>
                </a:cubicBezTo>
                <a:cubicBezTo>
                  <a:pt x="36394" y="1392072"/>
                  <a:pt x="30784" y="1405411"/>
                  <a:pt x="27295" y="1419367"/>
                </a:cubicBezTo>
                <a:cubicBezTo>
                  <a:pt x="10158" y="1487914"/>
                  <a:pt x="19578" y="1456163"/>
                  <a:pt x="0" y="1514901"/>
                </a:cubicBezTo>
                <a:cubicBezTo>
                  <a:pt x="4549" y="1592238"/>
                  <a:pt x="3627" y="1670093"/>
                  <a:pt x="13647" y="1746913"/>
                </a:cubicBezTo>
                <a:cubicBezTo>
                  <a:pt x="26722" y="1847158"/>
                  <a:pt x="28067" y="1811245"/>
                  <a:pt x="81886" y="1856095"/>
                </a:cubicBezTo>
                <a:cubicBezTo>
                  <a:pt x="118623" y="1886709"/>
                  <a:pt x="120201" y="1904969"/>
                  <a:pt x="163773" y="1924334"/>
                </a:cubicBezTo>
                <a:cubicBezTo>
                  <a:pt x="190065" y="1936019"/>
                  <a:pt x="218364" y="1942531"/>
                  <a:pt x="245659" y="1951630"/>
                </a:cubicBezTo>
                <a:cubicBezTo>
                  <a:pt x="259307" y="1956179"/>
                  <a:pt x="272361" y="1963244"/>
                  <a:pt x="286603" y="1965278"/>
                </a:cubicBezTo>
                <a:lnTo>
                  <a:pt x="382137" y="1978925"/>
                </a:lnTo>
                <a:cubicBezTo>
                  <a:pt x="518615" y="1974376"/>
                  <a:pt x="655252" y="1973297"/>
                  <a:pt x="791570" y="1965278"/>
                </a:cubicBezTo>
                <a:cubicBezTo>
                  <a:pt x="799475" y="1964813"/>
                  <a:pt x="874877" y="1944775"/>
                  <a:pt x="887104" y="1937982"/>
                </a:cubicBezTo>
                <a:cubicBezTo>
                  <a:pt x="915781" y="1922050"/>
                  <a:pt x="937869" y="1893765"/>
                  <a:pt x="968991" y="1883391"/>
                </a:cubicBezTo>
                <a:cubicBezTo>
                  <a:pt x="1011346" y="1869272"/>
                  <a:pt x="1022366" y="1867743"/>
                  <a:pt x="1064525" y="1842448"/>
                </a:cubicBezTo>
                <a:cubicBezTo>
                  <a:pt x="1092655" y="1825570"/>
                  <a:pt x="1115290" y="1798231"/>
                  <a:pt x="1146412" y="1787857"/>
                </a:cubicBezTo>
                <a:cubicBezTo>
                  <a:pt x="1160060" y="1783308"/>
                  <a:pt x="1174779" y="1781195"/>
                  <a:pt x="1187355" y="1774209"/>
                </a:cubicBezTo>
                <a:cubicBezTo>
                  <a:pt x="1216032" y="1758277"/>
                  <a:pt x="1242997" y="1739301"/>
                  <a:pt x="1269241" y="1719618"/>
                </a:cubicBezTo>
                <a:cubicBezTo>
                  <a:pt x="1287438" y="1705970"/>
                  <a:pt x="1304083" y="1689960"/>
                  <a:pt x="1323832" y="1678675"/>
                </a:cubicBezTo>
                <a:cubicBezTo>
                  <a:pt x="1336323" y="1671537"/>
                  <a:pt x="1351128" y="1669576"/>
                  <a:pt x="1364776" y="1665027"/>
                </a:cubicBezTo>
                <a:cubicBezTo>
                  <a:pt x="1410495" y="1634547"/>
                  <a:pt x="1484333" y="1586413"/>
                  <a:pt x="1514901" y="1555845"/>
                </a:cubicBezTo>
                <a:lnTo>
                  <a:pt x="1555844" y="1514901"/>
                </a:lnTo>
                <a:cubicBezTo>
                  <a:pt x="1564943" y="1487606"/>
                  <a:pt x="1567180" y="1456955"/>
                  <a:pt x="1583140" y="1433015"/>
                </a:cubicBezTo>
                <a:cubicBezTo>
                  <a:pt x="1601337" y="1405719"/>
                  <a:pt x="1627357" y="1382250"/>
                  <a:pt x="1637731" y="1351128"/>
                </a:cubicBezTo>
                <a:lnTo>
                  <a:pt x="1665026" y="1269242"/>
                </a:lnTo>
                <a:lnTo>
                  <a:pt x="1692322" y="1187355"/>
                </a:lnTo>
                <a:lnTo>
                  <a:pt x="1705970" y="1146412"/>
                </a:lnTo>
                <a:cubicBezTo>
                  <a:pt x="1710519" y="1114567"/>
                  <a:pt x="1715367" y="1082764"/>
                  <a:pt x="1719618" y="1050878"/>
                </a:cubicBezTo>
                <a:cubicBezTo>
                  <a:pt x="1724465" y="1014522"/>
                  <a:pt x="1726072" y="977660"/>
                  <a:pt x="1733265" y="941695"/>
                </a:cubicBezTo>
                <a:cubicBezTo>
                  <a:pt x="1744301" y="886517"/>
                  <a:pt x="1764959" y="833428"/>
                  <a:pt x="1774209" y="777922"/>
                </a:cubicBezTo>
                <a:cubicBezTo>
                  <a:pt x="1793144" y="664305"/>
                  <a:pt x="1783943" y="723430"/>
                  <a:pt x="1801504" y="600501"/>
                </a:cubicBezTo>
                <a:cubicBezTo>
                  <a:pt x="1796955" y="486770"/>
                  <a:pt x="1795965" y="372840"/>
                  <a:pt x="1787856" y="259307"/>
                </a:cubicBezTo>
                <a:cubicBezTo>
                  <a:pt x="1786831" y="244958"/>
                  <a:pt x="1780643" y="231231"/>
                  <a:pt x="1774209" y="218364"/>
                </a:cubicBezTo>
                <a:cubicBezTo>
                  <a:pt x="1749145" y="168236"/>
                  <a:pt x="1732613" y="169835"/>
                  <a:pt x="1692322" y="122830"/>
                </a:cubicBezTo>
                <a:cubicBezTo>
                  <a:pt x="1681647" y="110376"/>
                  <a:pt x="1678935" y="90580"/>
                  <a:pt x="1665026" y="81887"/>
                </a:cubicBezTo>
                <a:cubicBezTo>
                  <a:pt x="1640628" y="66638"/>
                  <a:pt x="1610435" y="63690"/>
                  <a:pt x="1583140" y="54591"/>
                </a:cubicBezTo>
                <a:cubicBezTo>
                  <a:pt x="1484999" y="21876"/>
                  <a:pt x="1607530" y="61558"/>
                  <a:pt x="1487606" y="27295"/>
                </a:cubicBezTo>
                <a:cubicBezTo>
                  <a:pt x="1473773" y="23343"/>
                  <a:pt x="1460816" y="16221"/>
                  <a:pt x="1446662" y="13648"/>
                </a:cubicBezTo>
                <a:cubicBezTo>
                  <a:pt x="1410576" y="7087"/>
                  <a:pt x="1373874" y="4549"/>
                  <a:pt x="1337480" y="0"/>
                </a:cubicBezTo>
                <a:cubicBezTo>
                  <a:pt x="1173707" y="4549"/>
                  <a:pt x="1009515" y="1082"/>
                  <a:pt x="846161" y="13648"/>
                </a:cubicBezTo>
                <a:cubicBezTo>
                  <a:pt x="829807" y="14906"/>
                  <a:pt x="819889" y="33608"/>
                  <a:pt x="805218" y="40943"/>
                </a:cubicBezTo>
                <a:cubicBezTo>
                  <a:pt x="792351" y="47377"/>
                  <a:pt x="777922" y="50042"/>
                  <a:pt x="764274" y="54591"/>
                </a:cubicBezTo>
                <a:cubicBezTo>
                  <a:pt x="719546" y="84411"/>
                  <a:pt x="739734" y="81887"/>
                  <a:pt x="736979" y="40943"/>
                </a:cubicBezTo>
                <a:close/>
              </a:path>
            </a:pathLst>
          </a:custGeom>
          <a:noFill/>
          <a:ln w="38100">
            <a:solidFill>
              <a:srgbClr val="FFC000"/>
            </a:solidFill>
            <a:miter lim="800000"/>
            <a:headEnd/>
            <a:tailEnd/>
          </a:ln>
          <a:effectLst/>
          <a:extLst/>
        </p:spPr>
        <p:txBody>
          <a:bodyPr wrap="none" rtlCol="0" anchor="ctr"/>
          <a:lstStyle/>
          <a:p>
            <a:pPr algn="ctr"/>
            <a:endParaRPr kumimoji="1" lang="zh-CN" altLang="en-US" sz="3200"/>
          </a:p>
        </p:txBody>
      </p:sp>
      <p:sp>
        <p:nvSpPr>
          <p:cNvPr id="3" name="任意形状 2"/>
          <p:cNvSpPr/>
          <p:nvPr/>
        </p:nvSpPr>
        <p:spPr bwMode="auto">
          <a:xfrm>
            <a:off x="4572000" y="2837669"/>
            <a:ext cx="3249126" cy="1829865"/>
          </a:xfrm>
          <a:custGeom>
            <a:avLst/>
            <a:gdLst>
              <a:gd name="connsiteX0" fmla="*/ 1392072 w 3249126"/>
              <a:gd name="connsiteY0" fmla="*/ 1065 h 1829865"/>
              <a:gd name="connsiteX1" fmla="*/ 1323833 w 3249126"/>
              <a:gd name="connsiteY1" fmla="*/ 14713 h 1829865"/>
              <a:gd name="connsiteX2" fmla="*/ 1146412 w 3249126"/>
              <a:gd name="connsiteY2" fmla="*/ 28361 h 1829865"/>
              <a:gd name="connsiteX3" fmla="*/ 996287 w 3249126"/>
              <a:gd name="connsiteY3" fmla="*/ 69304 h 1829865"/>
              <a:gd name="connsiteX4" fmla="*/ 846161 w 3249126"/>
              <a:gd name="connsiteY4" fmla="*/ 110247 h 1829865"/>
              <a:gd name="connsiteX5" fmla="*/ 805218 w 3249126"/>
              <a:gd name="connsiteY5" fmla="*/ 137543 h 1829865"/>
              <a:gd name="connsiteX6" fmla="*/ 709684 w 3249126"/>
              <a:gd name="connsiteY6" fmla="*/ 164838 h 1829865"/>
              <a:gd name="connsiteX7" fmla="*/ 627797 w 3249126"/>
              <a:gd name="connsiteY7" fmla="*/ 192134 h 1829865"/>
              <a:gd name="connsiteX8" fmla="*/ 586854 w 3249126"/>
              <a:gd name="connsiteY8" fmla="*/ 205782 h 1829865"/>
              <a:gd name="connsiteX9" fmla="*/ 504967 w 3249126"/>
              <a:gd name="connsiteY9" fmla="*/ 260373 h 1829865"/>
              <a:gd name="connsiteX10" fmla="*/ 382137 w 3249126"/>
              <a:gd name="connsiteY10" fmla="*/ 369555 h 1829865"/>
              <a:gd name="connsiteX11" fmla="*/ 327546 w 3249126"/>
              <a:gd name="connsiteY11" fmla="*/ 451441 h 1829865"/>
              <a:gd name="connsiteX12" fmla="*/ 300251 w 3249126"/>
              <a:gd name="connsiteY12" fmla="*/ 506032 h 1829865"/>
              <a:gd name="connsiteX13" fmla="*/ 259307 w 3249126"/>
              <a:gd name="connsiteY13" fmla="*/ 560624 h 1829865"/>
              <a:gd name="connsiteX14" fmla="*/ 191069 w 3249126"/>
              <a:gd name="connsiteY14" fmla="*/ 656158 h 1829865"/>
              <a:gd name="connsiteX15" fmla="*/ 136478 w 3249126"/>
              <a:gd name="connsiteY15" fmla="*/ 751692 h 1829865"/>
              <a:gd name="connsiteX16" fmla="*/ 109182 w 3249126"/>
              <a:gd name="connsiteY16" fmla="*/ 806283 h 1829865"/>
              <a:gd name="connsiteX17" fmla="*/ 81887 w 3249126"/>
              <a:gd name="connsiteY17" fmla="*/ 847227 h 1829865"/>
              <a:gd name="connsiteX18" fmla="*/ 68239 w 3249126"/>
              <a:gd name="connsiteY18" fmla="*/ 901818 h 1829865"/>
              <a:gd name="connsiteX19" fmla="*/ 27296 w 3249126"/>
              <a:gd name="connsiteY19" fmla="*/ 997352 h 1829865"/>
              <a:gd name="connsiteX20" fmla="*/ 0 w 3249126"/>
              <a:gd name="connsiteY20" fmla="*/ 1161125 h 1829865"/>
              <a:gd name="connsiteX21" fmla="*/ 13648 w 3249126"/>
              <a:gd name="connsiteY21" fmla="*/ 1434080 h 1829865"/>
              <a:gd name="connsiteX22" fmla="*/ 27296 w 3249126"/>
              <a:gd name="connsiteY22" fmla="*/ 1475024 h 1829865"/>
              <a:gd name="connsiteX23" fmla="*/ 109182 w 3249126"/>
              <a:gd name="connsiteY23" fmla="*/ 1556910 h 1829865"/>
              <a:gd name="connsiteX24" fmla="*/ 163773 w 3249126"/>
              <a:gd name="connsiteY24" fmla="*/ 1570558 h 1829865"/>
              <a:gd name="connsiteX25" fmla="*/ 272955 w 3249126"/>
              <a:gd name="connsiteY25" fmla="*/ 1611501 h 1829865"/>
              <a:gd name="connsiteX26" fmla="*/ 409433 w 3249126"/>
              <a:gd name="connsiteY26" fmla="*/ 1625149 h 1829865"/>
              <a:gd name="connsiteX27" fmla="*/ 504967 w 3249126"/>
              <a:gd name="connsiteY27" fmla="*/ 1638797 h 1829865"/>
              <a:gd name="connsiteX28" fmla="*/ 627797 w 3249126"/>
              <a:gd name="connsiteY28" fmla="*/ 1652444 h 1829865"/>
              <a:gd name="connsiteX29" fmla="*/ 736979 w 3249126"/>
              <a:gd name="connsiteY29" fmla="*/ 1666092 h 1829865"/>
              <a:gd name="connsiteX30" fmla="*/ 777922 w 3249126"/>
              <a:gd name="connsiteY30" fmla="*/ 1679740 h 1829865"/>
              <a:gd name="connsiteX31" fmla="*/ 968991 w 3249126"/>
              <a:gd name="connsiteY31" fmla="*/ 1707035 h 1829865"/>
              <a:gd name="connsiteX32" fmla="*/ 1105469 w 3249126"/>
              <a:gd name="connsiteY32" fmla="*/ 1734331 h 1829865"/>
              <a:gd name="connsiteX33" fmla="*/ 1337481 w 3249126"/>
              <a:gd name="connsiteY33" fmla="*/ 1761627 h 1829865"/>
              <a:gd name="connsiteX34" fmla="*/ 1405719 w 3249126"/>
              <a:gd name="connsiteY34" fmla="*/ 1775274 h 1829865"/>
              <a:gd name="connsiteX35" fmla="*/ 1542197 w 3249126"/>
              <a:gd name="connsiteY35" fmla="*/ 1788922 h 1829865"/>
              <a:gd name="connsiteX36" fmla="*/ 1665027 w 3249126"/>
              <a:gd name="connsiteY36" fmla="*/ 1816218 h 1829865"/>
              <a:gd name="connsiteX37" fmla="*/ 1774209 w 3249126"/>
              <a:gd name="connsiteY37" fmla="*/ 1829865 h 1829865"/>
              <a:gd name="connsiteX38" fmla="*/ 2497540 w 3249126"/>
              <a:gd name="connsiteY38" fmla="*/ 1816218 h 1829865"/>
              <a:gd name="connsiteX39" fmla="*/ 2552131 w 3249126"/>
              <a:gd name="connsiteY39" fmla="*/ 1802570 h 1829865"/>
              <a:gd name="connsiteX40" fmla="*/ 2647666 w 3249126"/>
              <a:gd name="connsiteY40" fmla="*/ 1788922 h 1829865"/>
              <a:gd name="connsiteX41" fmla="*/ 2838734 w 3249126"/>
              <a:gd name="connsiteY41" fmla="*/ 1747979 h 1829865"/>
              <a:gd name="connsiteX42" fmla="*/ 3016155 w 3249126"/>
              <a:gd name="connsiteY42" fmla="*/ 1707035 h 1829865"/>
              <a:gd name="connsiteX43" fmla="*/ 3111690 w 3249126"/>
              <a:gd name="connsiteY43" fmla="*/ 1666092 h 1829865"/>
              <a:gd name="connsiteX44" fmla="*/ 3207224 w 3249126"/>
              <a:gd name="connsiteY44" fmla="*/ 1584206 h 1829865"/>
              <a:gd name="connsiteX45" fmla="*/ 3248167 w 3249126"/>
              <a:gd name="connsiteY45" fmla="*/ 1502319 h 1829865"/>
              <a:gd name="connsiteX46" fmla="*/ 3207224 w 3249126"/>
              <a:gd name="connsiteY46" fmla="*/ 1297603 h 1829865"/>
              <a:gd name="connsiteX47" fmla="*/ 3193576 w 3249126"/>
              <a:gd name="connsiteY47" fmla="*/ 1243012 h 1829865"/>
              <a:gd name="connsiteX48" fmla="*/ 3138985 w 3249126"/>
              <a:gd name="connsiteY48" fmla="*/ 1147477 h 1829865"/>
              <a:gd name="connsiteX49" fmla="*/ 3084394 w 3249126"/>
              <a:gd name="connsiteY49" fmla="*/ 1038295 h 1829865"/>
              <a:gd name="connsiteX50" fmla="*/ 3070746 w 3249126"/>
              <a:gd name="connsiteY50" fmla="*/ 997352 h 1829865"/>
              <a:gd name="connsiteX51" fmla="*/ 3029803 w 3249126"/>
              <a:gd name="connsiteY51" fmla="*/ 942761 h 1829865"/>
              <a:gd name="connsiteX52" fmla="*/ 3002507 w 3249126"/>
              <a:gd name="connsiteY52" fmla="*/ 901818 h 1829865"/>
              <a:gd name="connsiteX53" fmla="*/ 2975212 w 3249126"/>
              <a:gd name="connsiteY53" fmla="*/ 792635 h 1829865"/>
              <a:gd name="connsiteX54" fmla="*/ 2920621 w 3249126"/>
              <a:gd name="connsiteY54" fmla="*/ 683453 h 1829865"/>
              <a:gd name="connsiteX55" fmla="*/ 2879678 w 3249126"/>
              <a:gd name="connsiteY55" fmla="*/ 587919 h 1829865"/>
              <a:gd name="connsiteX56" fmla="*/ 2838734 w 3249126"/>
              <a:gd name="connsiteY56" fmla="*/ 465089 h 1829865"/>
              <a:gd name="connsiteX57" fmla="*/ 2784143 w 3249126"/>
              <a:gd name="connsiteY57" fmla="*/ 383203 h 1829865"/>
              <a:gd name="connsiteX58" fmla="*/ 2743200 w 3249126"/>
              <a:gd name="connsiteY58" fmla="*/ 355907 h 1829865"/>
              <a:gd name="connsiteX59" fmla="*/ 2674961 w 3249126"/>
              <a:gd name="connsiteY59" fmla="*/ 301316 h 1829865"/>
              <a:gd name="connsiteX60" fmla="*/ 2552131 w 3249126"/>
              <a:gd name="connsiteY60" fmla="*/ 246725 h 1829865"/>
              <a:gd name="connsiteX61" fmla="*/ 2483893 w 3249126"/>
              <a:gd name="connsiteY61" fmla="*/ 233077 h 1829865"/>
              <a:gd name="connsiteX62" fmla="*/ 2292824 w 3249126"/>
              <a:gd name="connsiteY62" fmla="*/ 205782 h 1829865"/>
              <a:gd name="connsiteX63" fmla="*/ 2115403 w 3249126"/>
              <a:gd name="connsiteY63" fmla="*/ 178486 h 1829865"/>
              <a:gd name="connsiteX64" fmla="*/ 1965278 w 3249126"/>
              <a:gd name="connsiteY64" fmla="*/ 151191 h 1829865"/>
              <a:gd name="connsiteX65" fmla="*/ 1924334 w 3249126"/>
              <a:gd name="connsiteY65" fmla="*/ 137543 h 1829865"/>
              <a:gd name="connsiteX66" fmla="*/ 1856096 w 3249126"/>
              <a:gd name="connsiteY66" fmla="*/ 123895 h 1829865"/>
              <a:gd name="connsiteX67" fmla="*/ 1787857 w 3249126"/>
              <a:gd name="connsiteY67" fmla="*/ 96600 h 1829865"/>
              <a:gd name="connsiteX68" fmla="*/ 1678675 w 3249126"/>
              <a:gd name="connsiteY68" fmla="*/ 69304 h 1829865"/>
              <a:gd name="connsiteX69" fmla="*/ 1569493 w 3249126"/>
              <a:gd name="connsiteY69" fmla="*/ 28361 h 1829865"/>
              <a:gd name="connsiteX70" fmla="*/ 1528549 w 3249126"/>
              <a:gd name="connsiteY70" fmla="*/ 14713 h 1829865"/>
              <a:gd name="connsiteX71" fmla="*/ 1323833 w 3249126"/>
              <a:gd name="connsiteY71" fmla="*/ 1065 h 18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249126" h="1829865">
                <a:moveTo>
                  <a:pt x="1392072" y="1065"/>
                </a:moveTo>
                <a:cubicBezTo>
                  <a:pt x="1369326" y="5614"/>
                  <a:pt x="1346888" y="12151"/>
                  <a:pt x="1323833" y="14713"/>
                </a:cubicBezTo>
                <a:cubicBezTo>
                  <a:pt x="1264881" y="21263"/>
                  <a:pt x="1205131" y="19973"/>
                  <a:pt x="1146412" y="28361"/>
                </a:cubicBezTo>
                <a:cubicBezTo>
                  <a:pt x="1031719" y="44746"/>
                  <a:pt x="1069580" y="49315"/>
                  <a:pt x="996287" y="69304"/>
                </a:cubicBezTo>
                <a:cubicBezTo>
                  <a:pt x="826953" y="115487"/>
                  <a:pt x="940408" y="78833"/>
                  <a:pt x="846161" y="110247"/>
                </a:cubicBezTo>
                <a:cubicBezTo>
                  <a:pt x="832513" y="119346"/>
                  <a:pt x="819889" y="130207"/>
                  <a:pt x="805218" y="137543"/>
                </a:cubicBezTo>
                <a:cubicBezTo>
                  <a:pt x="782281" y="149012"/>
                  <a:pt x="731554" y="158277"/>
                  <a:pt x="709684" y="164838"/>
                </a:cubicBezTo>
                <a:cubicBezTo>
                  <a:pt x="682125" y="173106"/>
                  <a:pt x="655093" y="183035"/>
                  <a:pt x="627797" y="192134"/>
                </a:cubicBezTo>
                <a:cubicBezTo>
                  <a:pt x="614149" y="196683"/>
                  <a:pt x="598824" y="197802"/>
                  <a:pt x="586854" y="205782"/>
                </a:cubicBezTo>
                <a:cubicBezTo>
                  <a:pt x="559558" y="223979"/>
                  <a:pt x="528164" y="237176"/>
                  <a:pt x="504967" y="260373"/>
                </a:cubicBezTo>
                <a:cubicBezTo>
                  <a:pt x="411482" y="353858"/>
                  <a:pt x="455199" y="320847"/>
                  <a:pt x="382137" y="369555"/>
                </a:cubicBezTo>
                <a:cubicBezTo>
                  <a:pt x="363940" y="396850"/>
                  <a:pt x="342217" y="422099"/>
                  <a:pt x="327546" y="451441"/>
                </a:cubicBezTo>
                <a:cubicBezTo>
                  <a:pt x="318448" y="469638"/>
                  <a:pt x="311034" y="488780"/>
                  <a:pt x="300251" y="506032"/>
                </a:cubicBezTo>
                <a:cubicBezTo>
                  <a:pt x="288195" y="525321"/>
                  <a:pt x="272528" y="542114"/>
                  <a:pt x="259307" y="560624"/>
                </a:cubicBezTo>
                <a:cubicBezTo>
                  <a:pt x="159517" y="700331"/>
                  <a:pt x="324890" y="477729"/>
                  <a:pt x="191069" y="656158"/>
                </a:cubicBezTo>
                <a:cubicBezTo>
                  <a:pt x="164256" y="736596"/>
                  <a:pt x="195495" y="657265"/>
                  <a:pt x="136478" y="751692"/>
                </a:cubicBezTo>
                <a:cubicBezTo>
                  <a:pt x="125695" y="768944"/>
                  <a:pt x="119276" y="788619"/>
                  <a:pt x="109182" y="806283"/>
                </a:cubicBezTo>
                <a:cubicBezTo>
                  <a:pt x="101044" y="820525"/>
                  <a:pt x="90985" y="833579"/>
                  <a:pt x="81887" y="847227"/>
                </a:cubicBezTo>
                <a:cubicBezTo>
                  <a:pt x="77338" y="865424"/>
                  <a:pt x="74825" y="884255"/>
                  <a:pt x="68239" y="901818"/>
                </a:cubicBezTo>
                <a:cubicBezTo>
                  <a:pt x="24563" y="1018284"/>
                  <a:pt x="54409" y="902454"/>
                  <a:pt x="27296" y="997352"/>
                </a:cubicBezTo>
                <a:cubicBezTo>
                  <a:pt x="7257" y="1067491"/>
                  <a:pt x="11078" y="1072505"/>
                  <a:pt x="0" y="1161125"/>
                </a:cubicBezTo>
                <a:cubicBezTo>
                  <a:pt x="4549" y="1252110"/>
                  <a:pt x="5756" y="1343324"/>
                  <a:pt x="13648" y="1434080"/>
                </a:cubicBezTo>
                <a:cubicBezTo>
                  <a:pt x="14894" y="1448412"/>
                  <a:pt x="18464" y="1463668"/>
                  <a:pt x="27296" y="1475024"/>
                </a:cubicBezTo>
                <a:cubicBezTo>
                  <a:pt x="50995" y="1505494"/>
                  <a:pt x="71733" y="1547548"/>
                  <a:pt x="109182" y="1556910"/>
                </a:cubicBezTo>
                <a:cubicBezTo>
                  <a:pt x="127379" y="1561459"/>
                  <a:pt x="145978" y="1564627"/>
                  <a:pt x="163773" y="1570558"/>
                </a:cubicBezTo>
                <a:cubicBezTo>
                  <a:pt x="166365" y="1571422"/>
                  <a:pt x="255163" y="1608764"/>
                  <a:pt x="272955" y="1611501"/>
                </a:cubicBezTo>
                <a:cubicBezTo>
                  <a:pt x="318143" y="1618453"/>
                  <a:pt x="364027" y="1619807"/>
                  <a:pt x="409433" y="1625149"/>
                </a:cubicBezTo>
                <a:cubicBezTo>
                  <a:pt x="441381" y="1628908"/>
                  <a:pt x="473047" y="1634807"/>
                  <a:pt x="504967" y="1638797"/>
                </a:cubicBezTo>
                <a:cubicBezTo>
                  <a:pt x="545844" y="1643907"/>
                  <a:pt x="586884" y="1647631"/>
                  <a:pt x="627797" y="1652444"/>
                </a:cubicBezTo>
                <a:lnTo>
                  <a:pt x="736979" y="1666092"/>
                </a:lnTo>
                <a:cubicBezTo>
                  <a:pt x="750627" y="1670641"/>
                  <a:pt x="763966" y="1676251"/>
                  <a:pt x="777922" y="1679740"/>
                </a:cubicBezTo>
                <a:cubicBezTo>
                  <a:pt x="847450" y="1697122"/>
                  <a:pt x="892555" y="1698543"/>
                  <a:pt x="968991" y="1707035"/>
                </a:cubicBezTo>
                <a:cubicBezTo>
                  <a:pt x="1027746" y="1721724"/>
                  <a:pt x="1038542" y="1725965"/>
                  <a:pt x="1105469" y="1734331"/>
                </a:cubicBezTo>
                <a:cubicBezTo>
                  <a:pt x="1260721" y="1753738"/>
                  <a:pt x="1205997" y="1739713"/>
                  <a:pt x="1337481" y="1761627"/>
                </a:cubicBezTo>
                <a:cubicBezTo>
                  <a:pt x="1360362" y="1765440"/>
                  <a:pt x="1382726" y="1772208"/>
                  <a:pt x="1405719" y="1775274"/>
                </a:cubicBezTo>
                <a:cubicBezTo>
                  <a:pt x="1451038" y="1781316"/>
                  <a:pt x="1496878" y="1782879"/>
                  <a:pt x="1542197" y="1788922"/>
                </a:cubicBezTo>
                <a:cubicBezTo>
                  <a:pt x="1693953" y="1809156"/>
                  <a:pt x="1535272" y="1794593"/>
                  <a:pt x="1665027" y="1816218"/>
                </a:cubicBezTo>
                <a:cubicBezTo>
                  <a:pt x="1701205" y="1822248"/>
                  <a:pt x="1737815" y="1825316"/>
                  <a:pt x="1774209" y="1829865"/>
                </a:cubicBezTo>
                <a:lnTo>
                  <a:pt x="2497540" y="1816218"/>
                </a:lnTo>
                <a:cubicBezTo>
                  <a:pt x="2516286" y="1815560"/>
                  <a:pt x="2533677" y="1805925"/>
                  <a:pt x="2552131" y="1802570"/>
                </a:cubicBezTo>
                <a:cubicBezTo>
                  <a:pt x="2583780" y="1796815"/>
                  <a:pt x="2615821" y="1793471"/>
                  <a:pt x="2647666" y="1788922"/>
                </a:cubicBezTo>
                <a:cubicBezTo>
                  <a:pt x="2774876" y="1746518"/>
                  <a:pt x="2540052" y="1822649"/>
                  <a:pt x="2838734" y="1747979"/>
                </a:cubicBezTo>
                <a:cubicBezTo>
                  <a:pt x="3063785" y="1691716"/>
                  <a:pt x="2698880" y="1746695"/>
                  <a:pt x="3016155" y="1707035"/>
                </a:cubicBezTo>
                <a:cubicBezTo>
                  <a:pt x="3048000" y="1693387"/>
                  <a:pt x="3081274" y="1682682"/>
                  <a:pt x="3111690" y="1666092"/>
                </a:cubicBezTo>
                <a:cubicBezTo>
                  <a:pt x="3150208" y="1645083"/>
                  <a:pt x="3176937" y="1614493"/>
                  <a:pt x="3207224" y="1584206"/>
                </a:cubicBezTo>
                <a:cubicBezTo>
                  <a:pt x="3220872" y="1556910"/>
                  <a:pt x="3246474" y="1532789"/>
                  <a:pt x="3248167" y="1502319"/>
                </a:cubicBezTo>
                <a:cubicBezTo>
                  <a:pt x="3254403" y="1390072"/>
                  <a:pt x="3229043" y="1373968"/>
                  <a:pt x="3207224" y="1297603"/>
                </a:cubicBezTo>
                <a:cubicBezTo>
                  <a:pt x="3202071" y="1279568"/>
                  <a:pt x="3201338" y="1260088"/>
                  <a:pt x="3193576" y="1243012"/>
                </a:cubicBezTo>
                <a:cubicBezTo>
                  <a:pt x="3178399" y="1209622"/>
                  <a:pt x="3156245" y="1179839"/>
                  <a:pt x="3138985" y="1147477"/>
                </a:cubicBezTo>
                <a:cubicBezTo>
                  <a:pt x="3119837" y="1111574"/>
                  <a:pt x="3097262" y="1076897"/>
                  <a:pt x="3084394" y="1038295"/>
                </a:cubicBezTo>
                <a:cubicBezTo>
                  <a:pt x="3079845" y="1024647"/>
                  <a:pt x="3077883" y="1009842"/>
                  <a:pt x="3070746" y="997352"/>
                </a:cubicBezTo>
                <a:cubicBezTo>
                  <a:pt x="3059461" y="977603"/>
                  <a:pt x="3043024" y="961270"/>
                  <a:pt x="3029803" y="942761"/>
                </a:cubicBezTo>
                <a:cubicBezTo>
                  <a:pt x="3020269" y="929414"/>
                  <a:pt x="3011606" y="915466"/>
                  <a:pt x="3002507" y="901818"/>
                </a:cubicBezTo>
                <a:cubicBezTo>
                  <a:pt x="2995705" y="867804"/>
                  <a:pt x="2990201" y="825610"/>
                  <a:pt x="2975212" y="792635"/>
                </a:cubicBezTo>
                <a:cubicBezTo>
                  <a:pt x="2958374" y="755592"/>
                  <a:pt x="2933489" y="722055"/>
                  <a:pt x="2920621" y="683453"/>
                </a:cubicBezTo>
                <a:cubicBezTo>
                  <a:pt x="2900539" y="623209"/>
                  <a:pt x="2913406" y="655377"/>
                  <a:pt x="2879678" y="587919"/>
                </a:cubicBezTo>
                <a:cubicBezTo>
                  <a:pt x="2866335" y="521204"/>
                  <a:pt x="2872637" y="521594"/>
                  <a:pt x="2838734" y="465089"/>
                </a:cubicBezTo>
                <a:cubicBezTo>
                  <a:pt x="2821856" y="436959"/>
                  <a:pt x="2811438" y="401400"/>
                  <a:pt x="2784143" y="383203"/>
                </a:cubicBezTo>
                <a:cubicBezTo>
                  <a:pt x="2770495" y="374104"/>
                  <a:pt x="2756322" y="365749"/>
                  <a:pt x="2743200" y="355907"/>
                </a:cubicBezTo>
                <a:cubicBezTo>
                  <a:pt x="2719896" y="338429"/>
                  <a:pt x="2699536" y="316955"/>
                  <a:pt x="2674961" y="301316"/>
                </a:cubicBezTo>
                <a:cubicBezTo>
                  <a:pt x="2645628" y="282649"/>
                  <a:pt x="2591186" y="256489"/>
                  <a:pt x="2552131" y="246725"/>
                </a:cubicBezTo>
                <a:cubicBezTo>
                  <a:pt x="2529627" y="241099"/>
                  <a:pt x="2506806" y="236695"/>
                  <a:pt x="2483893" y="233077"/>
                </a:cubicBezTo>
                <a:cubicBezTo>
                  <a:pt x="2420344" y="223043"/>
                  <a:pt x="2292824" y="205782"/>
                  <a:pt x="2292824" y="205782"/>
                </a:cubicBezTo>
                <a:cubicBezTo>
                  <a:pt x="2204626" y="176382"/>
                  <a:pt x="2278533" y="197678"/>
                  <a:pt x="2115403" y="178486"/>
                </a:cubicBezTo>
                <a:cubicBezTo>
                  <a:pt x="2049693" y="170755"/>
                  <a:pt x="2022859" y="167642"/>
                  <a:pt x="1965278" y="151191"/>
                </a:cubicBezTo>
                <a:cubicBezTo>
                  <a:pt x="1951445" y="147239"/>
                  <a:pt x="1938291" y="141032"/>
                  <a:pt x="1924334" y="137543"/>
                </a:cubicBezTo>
                <a:cubicBezTo>
                  <a:pt x="1901830" y="131917"/>
                  <a:pt x="1878314" y="130560"/>
                  <a:pt x="1856096" y="123895"/>
                </a:cubicBezTo>
                <a:cubicBezTo>
                  <a:pt x="1832631" y="116855"/>
                  <a:pt x="1811272" y="103805"/>
                  <a:pt x="1787857" y="96600"/>
                </a:cubicBezTo>
                <a:cubicBezTo>
                  <a:pt x="1752002" y="85568"/>
                  <a:pt x="1712229" y="86081"/>
                  <a:pt x="1678675" y="69304"/>
                </a:cubicBezTo>
                <a:cubicBezTo>
                  <a:pt x="1593870" y="26902"/>
                  <a:pt x="1656210" y="53137"/>
                  <a:pt x="1569493" y="28361"/>
                </a:cubicBezTo>
                <a:cubicBezTo>
                  <a:pt x="1555660" y="24409"/>
                  <a:pt x="1542593" y="17834"/>
                  <a:pt x="1528549" y="14713"/>
                </a:cubicBezTo>
                <a:cubicBezTo>
                  <a:pt x="1436844" y="-5666"/>
                  <a:pt x="1429107" y="1065"/>
                  <a:pt x="1323833" y="1065"/>
                </a:cubicBezTo>
              </a:path>
            </a:pathLst>
          </a:custGeom>
          <a:noFill/>
          <a:ln w="38100">
            <a:solidFill>
              <a:srgbClr val="FFC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7" name="Oval 21"/>
          <p:cNvSpPr>
            <a:spLocks noChangeArrowheads="1"/>
          </p:cNvSpPr>
          <p:nvPr/>
        </p:nvSpPr>
        <p:spPr bwMode="auto">
          <a:xfrm>
            <a:off x="4623646" y="4033523"/>
            <a:ext cx="817796" cy="455704"/>
          </a:xfrm>
          <a:prstGeom prst="ellipse">
            <a:avLst/>
          </a:prstGeom>
          <a:solidFill>
            <a:srgbClr val="FF0000"/>
          </a:solidFill>
          <a:ln w="28575">
            <a:solidFill>
              <a:schemeClr val="tx1"/>
            </a:solidFill>
            <a:round/>
            <a:headEnd/>
            <a:tailEnd/>
          </a:ln>
          <a:extLst/>
        </p:spPr>
        <p:txBody>
          <a:bodyPr wrap="none" anchor="ctr"/>
          <a:lstStyle>
            <a:lvl1pPr>
              <a:defRPr kumimoji="1" sz="2400" b="1">
                <a:solidFill>
                  <a:srgbClr val="FF3300"/>
                </a:solidFill>
                <a:latin typeface="Times New Roman" charset="0"/>
                <a:ea typeface="宋体" charset="-122"/>
              </a:defRPr>
            </a:lvl1pPr>
            <a:lvl2pPr marL="742950" indent="-285750">
              <a:defRPr kumimoji="1" sz="2400" b="1">
                <a:solidFill>
                  <a:srgbClr val="FF3300"/>
                </a:solidFill>
                <a:latin typeface="Times New Roman" charset="0"/>
                <a:ea typeface="宋体" charset="-122"/>
              </a:defRPr>
            </a:lvl2pPr>
            <a:lvl3pPr marL="1143000" indent="-228600">
              <a:defRPr kumimoji="1" sz="2400" b="1">
                <a:solidFill>
                  <a:srgbClr val="FF3300"/>
                </a:solidFill>
                <a:latin typeface="Times New Roman" charset="0"/>
                <a:ea typeface="宋体" charset="-122"/>
              </a:defRPr>
            </a:lvl3pPr>
            <a:lvl4pPr marL="1600200" indent="-228600">
              <a:defRPr kumimoji="1" sz="2400" b="1">
                <a:solidFill>
                  <a:srgbClr val="FF3300"/>
                </a:solidFill>
                <a:latin typeface="Times New Roman" charset="0"/>
                <a:ea typeface="宋体" charset="-122"/>
              </a:defRPr>
            </a:lvl4pPr>
            <a:lvl5pPr marL="2057400" indent="-228600">
              <a:defRPr kumimoji="1" sz="2400" b="1">
                <a:solidFill>
                  <a:srgbClr val="FF3300"/>
                </a:solidFill>
                <a:latin typeface="Times New Roman" charset="0"/>
                <a:ea typeface="宋体" charset="-122"/>
              </a:defRPr>
            </a:lvl5pPr>
            <a:lvl6pPr marL="2514600" indent="-228600" eaLnBrk="0" fontAlgn="base" hangingPunct="0">
              <a:spcBef>
                <a:spcPct val="0"/>
              </a:spcBef>
              <a:spcAft>
                <a:spcPct val="0"/>
              </a:spcAft>
              <a:defRPr kumimoji="1" sz="2400" b="1">
                <a:solidFill>
                  <a:srgbClr val="FF3300"/>
                </a:solidFill>
                <a:latin typeface="Times New Roman" charset="0"/>
                <a:ea typeface="宋体" charset="-122"/>
              </a:defRPr>
            </a:lvl6pPr>
            <a:lvl7pPr marL="2971800" indent="-228600" eaLnBrk="0" fontAlgn="base" hangingPunct="0">
              <a:spcBef>
                <a:spcPct val="0"/>
              </a:spcBef>
              <a:spcAft>
                <a:spcPct val="0"/>
              </a:spcAft>
              <a:defRPr kumimoji="1" sz="2400" b="1">
                <a:solidFill>
                  <a:srgbClr val="FF3300"/>
                </a:solidFill>
                <a:latin typeface="Times New Roman" charset="0"/>
                <a:ea typeface="宋体" charset="-122"/>
              </a:defRPr>
            </a:lvl7pPr>
            <a:lvl8pPr marL="3429000" indent="-228600" eaLnBrk="0" fontAlgn="base" hangingPunct="0">
              <a:spcBef>
                <a:spcPct val="0"/>
              </a:spcBef>
              <a:spcAft>
                <a:spcPct val="0"/>
              </a:spcAft>
              <a:defRPr kumimoji="1" sz="2400" b="1">
                <a:solidFill>
                  <a:srgbClr val="FF3300"/>
                </a:solidFill>
                <a:latin typeface="Times New Roman" charset="0"/>
                <a:ea typeface="宋体" charset="-122"/>
              </a:defRPr>
            </a:lvl8pPr>
            <a:lvl9pPr marL="3886200" indent="-228600" eaLnBrk="0" fontAlgn="base" hangingPunct="0">
              <a:spcBef>
                <a:spcPct val="0"/>
              </a:spcBef>
              <a:spcAft>
                <a:spcPct val="0"/>
              </a:spcAft>
              <a:defRPr kumimoji="1" sz="2400" b="1">
                <a:solidFill>
                  <a:srgbClr val="FF3300"/>
                </a:solidFill>
                <a:latin typeface="Times New Roman" charset="0"/>
                <a:ea typeface="宋体" charset="-122"/>
              </a:defRPr>
            </a:lvl9pPr>
          </a:lstStyle>
          <a:p>
            <a:pPr algn="ctr" eaLnBrk="1" hangingPunct="1"/>
            <a:r>
              <a:rPr lang="en-US" altLang="zh-CN" sz="2800" b="0" smtClean="0">
                <a:solidFill>
                  <a:schemeClr val="bg1"/>
                </a:solidFill>
              </a:rPr>
              <a:t>55</a:t>
            </a:r>
            <a:endParaRPr lang="en-US" altLang="zh-CN" sz="2800" b="0" dirty="0">
              <a:solidFill>
                <a:schemeClr val="bg1"/>
              </a:solidFill>
            </a:endParaRPr>
          </a:p>
        </p:txBody>
      </p:sp>
    </p:spTree>
    <p:extLst>
      <p:ext uri="{BB962C8B-B14F-4D97-AF65-F5344CB8AC3E}">
        <p14:creationId xmlns:p14="http://schemas.microsoft.com/office/powerpoint/2010/main" val="51820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24" grpId="0" animBg="1"/>
      <p:bldP spid="25" grpId="0" animBg="1"/>
      <p:bldP spid="26" grpId="0" animBg="1"/>
      <p:bldP spid="28" grpId="0" animBg="1"/>
      <p:bldP spid="29" grpId="0" animBg="1"/>
      <p:bldP spid="29" grpId="1" animBg="1"/>
      <p:bldP spid="30" grpId="0" animBg="1"/>
      <p:bldP spid="30" grpId="1" animBg="1"/>
      <p:bldP spid="3" grpId="0" animBg="1"/>
      <p:bldP spid="3" grpId="1" animBg="1"/>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sp>
        <p:nvSpPr>
          <p:cNvPr id="4" name="Text Box 2"/>
          <p:cNvSpPr txBox="1">
            <a:spLocks noChangeArrowheads="1"/>
          </p:cNvSpPr>
          <p:nvPr/>
        </p:nvSpPr>
        <p:spPr bwMode="auto">
          <a:xfrm>
            <a:off x="971928" y="1120261"/>
            <a:ext cx="10878877" cy="492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10000"/>
              </a:lnSpc>
            </a:pPr>
            <a:r>
              <a:rPr lang="en-US" altLang="zh-CN" sz="3200" dirty="0">
                <a:latin typeface="Times New Roman" charset="0"/>
                <a:ea typeface="Times New Roman" charset="0"/>
                <a:cs typeface="Times New Roman" charset="0"/>
              </a:rPr>
              <a:t>void </a:t>
            </a:r>
            <a:r>
              <a:rPr lang="en-US" altLang="zh-CN" sz="3200" dirty="0" err="1" smtClean="0">
                <a:latin typeface="Times New Roman" charset="0"/>
                <a:ea typeface="Times New Roman" charset="0"/>
                <a:cs typeface="Times New Roman" charset="0"/>
              </a:rPr>
              <a:t>HeapSort</a:t>
            </a:r>
            <a:r>
              <a:rPr lang="en-US" altLang="zh-CN" sz="3200" dirty="0" smtClean="0">
                <a:latin typeface="Times New Roman" charset="0"/>
                <a:ea typeface="Times New Roman" charset="0"/>
                <a:cs typeface="Times New Roman" charset="0"/>
              </a:rPr>
              <a:t> (</a:t>
            </a:r>
            <a:r>
              <a:rPr lang="en-US" altLang="zh-CN" sz="3200" dirty="0" err="1">
                <a:latin typeface="Times New Roman" charset="0"/>
                <a:ea typeface="Times New Roman" charset="0"/>
                <a:cs typeface="Times New Roman" charset="0"/>
              </a:rPr>
              <a:t>SqList</a:t>
            </a:r>
            <a:r>
              <a:rPr lang="en-US" altLang="zh-CN" sz="3200" dirty="0">
                <a:latin typeface="Times New Roman" charset="0"/>
                <a:ea typeface="Times New Roman" charset="0"/>
                <a:cs typeface="Times New Roman" charset="0"/>
              </a:rPr>
              <a:t> &amp;</a:t>
            </a:r>
            <a:r>
              <a:rPr lang="en-US" altLang="zh-CN" sz="3200" dirty="0" smtClean="0">
                <a:latin typeface="Times New Roman" charset="0"/>
                <a:ea typeface="Times New Roman" charset="0"/>
                <a:cs typeface="Times New Roman" charset="0"/>
              </a:rPr>
              <a:t>L){</a:t>
            </a:r>
          </a:p>
          <a:p>
            <a:pPr>
              <a:lnSpc>
                <a:spcPct val="110000"/>
              </a:lnSpc>
            </a:pPr>
            <a:r>
              <a:rPr lang="en-US" altLang="zh-CN" sz="3200" dirty="0" smtClean="0">
                <a:latin typeface="Times New Roman" charset="0"/>
                <a:ea typeface="Times New Roman" charset="0"/>
                <a:cs typeface="Times New Roman" charset="0"/>
              </a:rPr>
              <a:t>      for </a:t>
            </a:r>
            <a:r>
              <a:rPr lang="en-US" altLang="zh-CN" sz="3200" dirty="0">
                <a:latin typeface="Times New Roman" charset="0"/>
                <a:ea typeface="Times New Roman" charset="0"/>
                <a:cs typeface="Times New Roman" charset="0"/>
              </a:rPr>
              <a:t>( </a:t>
            </a:r>
            <a:r>
              <a:rPr lang="en-US" altLang="zh-CN" sz="3200" dirty="0" err="1" smtClean="0">
                <a:solidFill>
                  <a:srgbClr val="FF0000"/>
                </a:solidFill>
                <a:latin typeface="Times New Roman" charset="0"/>
                <a:ea typeface="Times New Roman" charset="0"/>
                <a:cs typeface="Times New Roman" charset="0"/>
              </a:rPr>
              <a:t>i</a:t>
            </a:r>
            <a:r>
              <a:rPr lang="en-US" altLang="zh-CN" sz="3200" dirty="0" smtClean="0">
                <a:solidFill>
                  <a:srgbClr val="FF0000"/>
                </a:solidFill>
                <a:latin typeface="Times New Roman" charset="0"/>
                <a:ea typeface="Times New Roman" charset="0"/>
                <a:cs typeface="Times New Roman" charset="0"/>
              </a:rPr>
              <a:t>=</a:t>
            </a:r>
            <a:r>
              <a:rPr lang="en-US" altLang="zh-CN" sz="3200" dirty="0" err="1" smtClean="0">
                <a:solidFill>
                  <a:srgbClr val="FF0000"/>
                </a:solidFill>
                <a:latin typeface="Times New Roman" charset="0"/>
                <a:ea typeface="Times New Roman" charset="0"/>
                <a:cs typeface="Times New Roman" charset="0"/>
              </a:rPr>
              <a:t>L.length</a:t>
            </a:r>
            <a:r>
              <a:rPr lang="en-US" altLang="zh-CN" sz="3200" dirty="0" smtClean="0">
                <a:solidFill>
                  <a:srgbClr val="FF0000"/>
                </a:solidFill>
                <a:latin typeface="Times New Roman" charset="0"/>
                <a:ea typeface="Times New Roman" charset="0"/>
                <a:cs typeface="Times New Roman" charset="0"/>
              </a:rPr>
              <a:t>/2; </a:t>
            </a:r>
            <a:r>
              <a:rPr lang="en-US" altLang="zh-CN" sz="3200" dirty="0" err="1" smtClean="0">
                <a:solidFill>
                  <a:srgbClr val="FF0000"/>
                </a:solidFill>
                <a:latin typeface="Times New Roman" charset="0"/>
                <a:ea typeface="Times New Roman" charset="0"/>
                <a:cs typeface="Times New Roman" charset="0"/>
              </a:rPr>
              <a:t>i</a:t>
            </a:r>
            <a:r>
              <a:rPr lang="en-US" altLang="zh-CN" sz="3200" dirty="0" smtClean="0">
                <a:solidFill>
                  <a:srgbClr val="FF0000"/>
                </a:solidFill>
                <a:latin typeface="Times New Roman" charset="0"/>
                <a:ea typeface="Times New Roman" charset="0"/>
                <a:cs typeface="Times New Roman" charset="0"/>
              </a:rPr>
              <a:t>&gt;0; --</a:t>
            </a:r>
            <a:r>
              <a:rPr lang="en-US" altLang="zh-CN" sz="3200" dirty="0" err="1" smtClean="0">
                <a:solidFill>
                  <a:srgbClr val="FF0000"/>
                </a:solidFill>
                <a:latin typeface="Times New Roman" charset="0"/>
                <a:ea typeface="Times New Roman" charset="0"/>
                <a:cs typeface="Times New Roman" charset="0"/>
              </a:rPr>
              <a:t>i</a:t>
            </a:r>
            <a:r>
              <a:rPr lang="en-US" altLang="zh-CN" sz="3200" dirty="0" smtClean="0">
                <a:solidFill>
                  <a:srgbClr val="FF0000"/>
                </a:solidFill>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 </a:t>
            </a:r>
            <a:r>
              <a:rPr lang="en-US" altLang="zh-CN" sz="2400" b="1" dirty="0" smtClean="0">
                <a:solidFill>
                  <a:schemeClr val="tx2"/>
                </a:solidFill>
                <a:latin typeface="SimSun" charset="-122"/>
                <a:ea typeface="SimSun" charset="-122"/>
                <a:cs typeface="SimSun" charset="-122"/>
              </a:rPr>
              <a:t>//</a:t>
            </a:r>
            <a:r>
              <a:rPr lang="zh-CN" altLang="en-US" sz="2400" b="1" dirty="0" smtClean="0">
                <a:solidFill>
                  <a:schemeClr val="tx2"/>
                </a:solidFill>
                <a:latin typeface="SimSun" charset="-122"/>
                <a:ea typeface="SimSun" charset="-122"/>
                <a:cs typeface="SimSun" charset="-122"/>
              </a:rPr>
              <a:t>建成大顶堆</a:t>
            </a:r>
            <a:endParaRPr lang="en-US" altLang="zh-CN" sz="2400" b="1" dirty="0" smtClean="0">
              <a:solidFill>
                <a:schemeClr val="tx2"/>
              </a:solidFill>
              <a:latin typeface="SimSun" charset="-122"/>
              <a:ea typeface="SimSun" charset="-122"/>
              <a:cs typeface="SimSun" charset="-122"/>
            </a:endParaRPr>
          </a:p>
          <a:p>
            <a:pPr>
              <a:lnSpc>
                <a:spcPct val="110000"/>
              </a:lnSpc>
            </a:pPr>
            <a:r>
              <a:rPr lang="en-US" altLang="zh-CN" sz="3200" b="1" dirty="0">
                <a:solidFill>
                  <a:schemeClr val="tx2"/>
                </a:solidFill>
                <a:latin typeface="SimSun" charset="-122"/>
                <a:ea typeface="SimSun" charset="-122"/>
                <a:cs typeface="SimSun" charset="-122"/>
              </a:rPr>
              <a:t>	</a:t>
            </a:r>
            <a:r>
              <a:rPr lang="en-US" altLang="zh-CN" sz="3200" dirty="0">
                <a:latin typeface="Times New Roman" charset="0"/>
                <a:ea typeface="Times New Roman" charset="0"/>
                <a:cs typeface="Times New Roman" charset="0"/>
              </a:rPr>
              <a:t> </a:t>
            </a:r>
            <a:r>
              <a:rPr lang="en-US" altLang="zh-CN" sz="3200" dirty="0" err="1">
                <a:latin typeface="Times New Roman" charset="0"/>
                <a:ea typeface="Times New Roman" charset="0"/>
                <a:cs typeface="Times New Roman" charset="0"/>
              </a:rPr>
              <a:t>HeapAdjust</a:t>
            </a:r>
            <a:r>
              <a:rPr lang="en-US" altLang="zh-CN" sz="3200" dirty="0">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a:t>
            </a:r>
            <a:r>
              <a:rPr lang="en-US" altLang="zh-CN" sz="3200" dirty="0" err="1" smtClean="0">
                <a:latin typeface="Times New Roman" charset="0"/>
                <a:ea typeface="Times New Roman" charset="0"/>
                <a:cs typeface="Times New Roman" charset="0"/>
              </a:rPr>
              <a:t>L,i,L.length</a:t>
            </a:r>
            <a:r>
              <a:rPr lang="en-US" altLang="zh-CN" sz="3200" dirty="0" smtClean="0">
                <a:latin typeface="Times New Roman" charset="0"/>
                <a:ea typeface="Times New Roman" charset="0"/>
                <a:cs typeface="Times New Roman" charset="0"/>
              </a:rPr>
              <a:t>);</a:t>
            </a:r>
            <a:endParaRPr lang="en-US" altLang="zh-CN" sz="3200" b="1" dirty="0" smtClean="0">
              <a:solidFill>
                <a:schemeClr val="tx2"/>
              </a:solidFill>
              <a:latin typeface="SimSun" charset="-122"/>
              <a:ea typeface="SimSun" charset="-122"/>
              <a:cs typeface="SimSun" charset="-122"/>
            </a:endParaRPr>
          </a:p>
          <a:p>
            <a:pPr>
              <a:lnSpc>
                <a:spcPct val="110000"/>
              </a:lnSpc>
            </a:pPr>
            <a:r>
              <a:rPr lang="en-US" altLang="zh-CN" sz="3200" dirty="0">
                <a:ea typeface="楷体_GB2312" charset="0"/>
              </a:rPr>
              <a:t> </a:t>
            </a:r>
            <a:r>
              <a:rPr lang="en-US" altLang="zh-CN" sz="3200" dirty="0" smtClean="0">
                <a:ea typeface="楷体_GB2312" charset="0"/>
              </a:rPr>
              <a:t>     </a:t>
            </a:r>
            <a:r>
              <a:rPr lang="en-US" altLang="zh-CN" sz="3200" dirty="0" smtClean="0">
                <a:latin typeface="Times New Roman" charset="0"/>
                <a:ea typeface="Times New Roman" charset="0"/>
                <a:cs typeface="Times New Roman" charset="0"/>
              </a:rPr>
              <a:t>for </a:t>
            </a:r>
            <a:r>
              <a:rPr lang="en-US" altLang="zh-CN" sz="3200" dirty="0">
                <a:latin typeface="Times New Roman" charset="0"/>
                <a:ea typeface="Times New Roman" charset="0"/>
                <a:cs typeface="Times New Roman" charset="0"/>
              </a:rPr>
              <a:t>( </a:t>
            </a:r>
            <a:r>
              <a:rPr lang="en-US" altLang="zh-CN" sz="3200" dirty="0" err="1" smtClean="0">
                <a:solidFill>
                  <a:srgbClr val="FF0000"/>
                </a:solidFill>
                <a:latin typeface="Times New Roman" charset="0"/>
                <a:ea typeface="Times New Roman" charset="0"/>
                <a:cs typeface="Times New Roman" charset="0"/>
              </a:rPr>
              <a:t>i</a:t>
            </a:r>
            <a:r>
              <a:rPr lang="en-US" altLang="zh-CN" sz="3200" dirty="0" smtClean="0">
                <a:solidFill>
                  <a:srgbClr val="FF0000"/>
                </a:solidFill>
                <a:latin typeface="Times New Roman" charset="0"/>
                <a:ea typeface="Times New Roman" charset="0"/>
                <a:cs typeface="Times New Roman" charset="0"/>
              </a:rPr>
              <a:t>=</a:t>
            </a:r>
            <a:r>
              <a:rPr lang="en-US" altLang="zh-CN" sz="3200" dirty="0" err="1" smtClean="0">
                <a:solidFill>
                  <a:srgbClr val="FF0000"/>
                </a:solidFill>
                <a:latin typeface="Times New Roman" charset="0"/>
                <a:ea typeface="Times New Roman" charset="0"/>
                <a:cs typeface="Times New Roman" charset="0"/>
              </a:rPr>
              <a:t>L.length</a:t>
            </a:r>
            <a:r>
              <a:rPr lang="en-US" altLang="zh-CN" sz="3200" dirty="0" smtClean="0">
                <a:solidFill>
                  <a:srgbClr val="FF0000"/>
                </a:solidFill>
                <a:latin typeface="Times New Roman" charset="0"/>
                <a:ea typeface="Times New Roman" charset="0"/>
                <a:cs typeface="Times New Roman" charset="0"/>
              </a:rPr>
              <a:t>; </a:t>
            </a:r>
            <a:r>
              <a:rPr lang="en-US" altLang="zh-CN" sz="3200" dirty="0" err="1" smtClean="0">
                <a:solidFill>
                  <a:srgbClr val="FF0000"/>
                </a:solidFill>
                <a:latin typeface="Times New Roman" charset="0"/>
                <a:ea typeface="Times New Roman" charset="0"/>
                <a:cs typeface="Times New Roman" charset="0"/>
              </a:rPr>
              <a:t>i</a:t>
            </a:r>
            <a:r>
              <a:rPr lang="en-US" altLang="zh-CN" sz="3200" dirty="0" smtClean="0">
                <a:solidFill>
                  <a:srgbClr val="FF0000"/>
                </a:solidFill>
                <a:latin typeface="Times New Roman" charset="0"/>
                <a:ea typeface="Times New Roman" charset="0"/>
                <a:cs typeface="Times New Roman" charset="0"/>
              </a:rPr>
              <a:t>&gt;1; </a:t>
            </a:r>
            <a:r>
              <a:rPr lang="en-US" altLang="zh-CN" sz="3200" dirty="0">
                <a:solidFill>
                  <a:srgbClr val="FF0000"/>
                </a:solidFill>
                <a:latin typeface="Times New Roman" charset="0"/>
                <a:ea typeface="Times New Roman" charset="0"/>
                <a:cs typeface="Times New Roman" charset="0"/>
              </a:rPr>
              <a:t>--</a:t>
            </a:r>
            <a:r>
              <a:rPr lang="en-US" altLang="zh-CN" sz="3200" dirty="0" err="1">
                <a:solidFill>
                  <a:srgbClr val="FF0000"/>
                </a:solidFill>
                <a:latin typeface="Times New Roman" charset="0"/>
                <a:ea typeface="Times New Roman" charset="0"/>
                <a:cs typeface="Times New Roman" charset="0"/>
              </a:rPr>
              <a:t>i</a:t>
            </a:r>
            <a:r>
              <a:rPr lang="en-US" altLang="zh-CN" sz="3200" dirty="0">
                <a:solidFill>
                  <a:srgbClr val="FF0000"/>
                </a:solidFill>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 </a:t>
            </a:r>
            <a:endParaRPr lang="en-US" altLang="zh-CN" sz="2400" b="1" dirty="0">
              <a:solidFill>
                <a:schemeClr val="tx2"/>
              </a:solidFill>
              <a:latin typeface="SimSun" charset="-122"/>
              <a:ea typeface="SimSun" charset="-122"/>
              <a:cs typeface="SimSun" charset="-122"/>
            </a:endParaRPr>
          </a:p>
          <a:p>
            <a:pPr>
              <a:lnSpc>
                <a:spcPct val="110000"/>
              </a:lnSpc>
            </a:pPr>
            <a:r>
              <a:rPr lang="en-US" altLang="zh-CN" sz="3200" b="1" dirty="0">
                <a:solidFill>
                  <a:schemeClr val="tx2"/>
                </a:solidFill>
                <a:latin typeface="SimSun" charset="-122"/>
                <a:ea typeface="SimSun" charset="-122"/>
                <a:cs typeface="SimSun" charset="-122"/>
              </a:rPr>
              <a:t> </a:t>
            </a:r>
            <a:r>
              <a:rPr lang="en-US" altLang="zh-CN" sz="3200" b="1" dirty="0" smtClean="0">
                <a:solidFill>
                  <a:schemeClr val="tx2"/>
                </a:solidFill>
                <a:latin typeface="SimSun" charset="-122"/>
                <a:ea typeface="SimSun" charset="-122"/>
                <a:cs typeface="SimSun" charset="-122"/>
              </a:rPr>
              <a:t>	</a:t>
            </a:r>
            <a:r>
              <a:rPr lang="zh-CN" altLang="en-US" sz="3200" b="1" dirty="0" smtClean="0">
                <a:solidFill>
                  <a:schemeClr val="tx2"/>
                </a:solidFill>
                <a:latin typeface="SimSun" charset="-122"/>
                <a:ea typeface="SimSun" charset="-122"/>
                <a:cs typeface="SimSun" charset="-122"/>
              </a:rPr>
              <a:t> </a:t>
            </a:r>
            <a:r>
              <a:rPr lang="en-US" altLang="zh-CN" sz="3200" b="1" dirty="0" smtClean="0">
                <a:latin typeface="SimSun" charset="-122"/>
                <a:ea typeface="SimSun" charset="-122"/>
                <a:cs typeface="SimSun" charset="-122"/>
              </a:rPr>
              <a:t>temp=</a:t>
            </a:r>
            <a:r>
              <a:rPr lang="en-US" altLang="zh-CN" sz="3200" dirty="0" err="1" smtClean="0">
                <a:latin typeface="Times New Roman" charset="0"/>
                <a:ea typeface="Times New Roman" charset="0"/>
                <a:cs typeface="Times New Roman" charset="0"/>
              </a:rPr>
              <a:t>L.r</a:t>
            </a:r>
            <a:r>
              <a:rPr lang="en-US" altLang="zh-CN" sz="3200" dirty="0" smtClean="0">
                <a:latin typeface="Times New Roman" charset="0"/>
                <a:ea typeface="Times New Roman" charset="0"/>
                <a:cs typeface="Times New Roman" charset="0"/>
              </a:rPr>
              <a:t>[</a:t>
            </a:r>
            <a:r>
              <a:rPr lang="en-US" altLang="zh-CN" sz="3200" dirty="0" err="1" smtClean="0">
                <a:latin typeface="Times New Roman" charset="0"/>
                <a:ea typeface="Times New Roman" charset="0"/>
                <a:cs typeface="Times New Roman" charset="0"/>
              </a:rPr>
              <a:t>i</a:t>
            </a:r>
            <a:r>
              <a:rPr lang="en-US" altLang="zh-CN" sz="3200" dirty="0" smtClean="0">
                <a:latin typeface="Times New Roman" charset="0"/>
                <a:ea typeface="Times New Roman" charset="0"/>
                <a:cs typeface="Times New Roman" charset="0"/>
              </a:rPr>
              <a:t>];  </a:t>
            </a:r>
            <a:r>
              <a:rPr lang="en-US" altLang="zh-CN" sz="3200" dirty="0" err="1" smtClean="0">
                <a:latin typeface="Times New Roman" charset="0"/>
                <a:ea typeface="Times New Roman" charset="0"/>
                <a:cs typeface="Times New Roman" charset="0"/>
              </a:rPr>
              <a:t>L.r</a:t>
            </a:r>
            <a:r>
              <a:rPr lang="en-US" altLang="zh-CN" sz="3200" dirty="0" smtClean="0">
                <a:latin typeface="Times New Roman" charset="0"/>
                <a:ea typeface="Times New Roman" charset="0"/>
                <a:cs typeface="Times New Roman" charset="0"/>
              </a:rPr>
              <a:t>[</a:t>
            </a:r>
            <a:r>
              <a:rPr lang="en-US" altLang="zh-CN" sz="3200" dirty="0" err="1" smtClean="0">
                <a:latin typeface="Times New Roman" charset="0"/>
                <a:ea typeface="Times New Roman" charset="0"/>
                <a:cs typeface="Times New Roman" charset="0"/>
              </a:rPr>
              <a:t>i</a:t>
            </a:r>
            <a:r>
              <a:rPr lang="en-US" altLang="zh-CN" sz="3200" dirty="0" smtClean="0">
                <a:latin typeface="Times New Roman" charset="0"/>
                <a:ea typeface="Times New Roman" charset="0"/>
                <a:cs typeface="Times New Roman" charset="0"/>
              </a:rPr>
              <a:t>]</a:t>
            </a:r>
            <a:r>
              <a:rPr lang="en-US" altLang="zh-CN" sz="3200" b="1" dirty="0" smtClean="0">
                <a:latin typeface="SimSun" charset="-122"/>
                <a:ea typeface="SimSun" charset="-122"/>
                <a:cs typeface="SimSun" charset="-122"/>
              </a:rPr>
              <a:t>=</a:t>
            </a:r>
            <a:r>
              <a:rPr lang="en-US" altLang="zh-CN" sz="3200" dirty="0" err="1" smtClean="0">
                <a:latin typeface="Times New Roman" charset="0"/>
                <a:ea typeface="Times New Roman" charset="0"/>
                <a:cs typeface="Times New Roman" charset="0"/>
              </a:rPr>
              <a:t>L.r</a:t>
            </a:r>
            <a:r>
              <a:rPr lang="en-US" altLang="zh-CN" sz="3200" dirty="0" smtClean="0">
                <a:latin typeface="Times New Roman" charset="0"/>
                <a:ea typeface="Times New Roman" charset="0"/>
                <a:cs typeface="Times New Roman" charset="0"/>
              </a:rPr>
              <a:t>[</a:t>
            </a:r>
            <a:r>
              <a:rPr lang="en-US" altLang="zh-CN" sz="3200" dirty="0">
                <a:latin typeface="Times New Roman" charset="0"/>
                <a:ea typeface="Times New Roman" charset="0"/>
                <a:cs typeface="Times New Roman" charset="0"/>
              </a:rPr>
              <a:t>1</a:t>
            </a:r>
            <a:r>
              <a:rPr lang="en-US" altLang="zh-CN" sz="3200" dirty="0" smtClean="0">
                <a:latin typeface="Times New Roman" charset="0"/>
                <a:ea typeface="Times New Roman" charset="0"/>
                <a:cs typeface="Times New Roman" charset="0"/>
              </a:rPr>
              <a:t>];  </a:t>
            </a:r>
            <a:r>
              <a:rPr lang="en-US" altLang="zh-CN" sz="3200" dirty="0" err="1" smtClean="0">
                <a:latin typeface="Times New Roman" charset="0"/>
                <a:ea typeface="Times New Roman" charset="0"/>
                <a:cs typeface="Times New Roman" charset="0"/>
              </a:rPr>
              <a:t>L.r</a:t>
            </a:r>
            <a:r>
              <a:rPr lang="en-US" altLang="zh-CN" sz="3200" dirty="0" smtClean="0">
                <a:latin typeface="Times New Roman" charset="0"/>
                <a:ea typeface="Times New Roman" charset="0"/>
                <a:cs typeface="Times New Roman" charset="0"/>
              </a:rPr>
              <a:t>[1]</a:t>
            </a:r>
            <a:r>
              <a:rPr lang="en-US" altLang="zh-CN" sz="3200" b="1" dirty="0" smtClean="0">
                <a:latin typeface="SimSun" charset="-122"/>
                <a:ea typeface="SimSun" charset="-122"/>
                <a:cs typeface="SimSun" charset="-122"/>
              </a:rPr>
              <a:t>=</a:t>
            </a:r>
            <a:r>
              <a:rPr lang="en-US" altLang="zh-CN" sz="3200" dirty="0" smtClean="0">
                <a:latin typeface="Times New Roman" charset="0"/>
                <a:ea typeface="Times New Roman" charset="0"/>
                <a:cs typeface="Times New Roman" charset="0"/>
              </a:rPr>
              <a:t>temp</a:t>
            </a:r>
            <a:r>
              <a:rPr lang="en-US" altLang="zh-CN" sz="2400" b="1" dirty="0" smtClean="0">
                <a:latin typeface="SimSun" charset="-122"/>
                <a:ea typeface="SimSun" charset="-122"/>
                <a:cs typeface="SimSun" charset="-122"/>
              </a:rPr>
              <a:t>;</a:t>
            </a:r>
          </a:p>
          <a:p>
            <a:pPr>
              <a:lnSpc>
                <a:spcPct val="110000"/>
              </a:lnSpc>
            </a:pPr>
            <a:r>
              <a:rPr lang="zh-CN" altLang="en-US" sz="2400" b="1" dirty="0" smtClean="0">
                <a:solidFill>
                  <a:schemeClr val="tx2"/>
                </a:solidFill>
                <a:latin typeface="SimSun" charset="-122"/>
                <a:ea typeface="SimSun" charset="-122"/>
                <a:cs typeface="SimSun" charset="-122"/>
              </a:rPr>
              <a:t>        </a:t>
            </a:r>
            <a:r>
              <a:rPr lang="en-US" altLang="zh-CN" sz="2400" b="1" dirty="0" smtClean="0">
                <a:solidFill>
                  <a:schemeClr val="tx2"/>
                </a:solidFill>
                <a:latin typeface="SimSun" charset="-122"/>
                <a:ea typeface="SimSun" charset="-122"/>
                <a:cs typeface="SimSun" charset="-122"/>
              </a:rPr>
              <a:t>//</a:t>
            </a:r>
            <a:r>
              <a:rPr lang="zh-CN" altLang="en-US" sz="2400" b="1" dirty="0">
                <a:solidFill>
                  <a:schemeClr val="tx2"/>
                </a:solidFill>
                <a:latin typeface="SimSun" charset="-122"/>
                <a:ea typeface="SimSun" charset="-122"/>
                <a:cs typeface="SimSun" charset="-122"/>
              </a:rPr>
              <a:t>交换堆顶记录与最后一个记录</a:t>
            </a:r>
            <a:endParaRPr lang="en-US" altLang="zh-CN" sz="2400" b="1" dirty="0">
              <a:solidFill>
                <a:schemeClr val="tx2"/>
              </a:solidFill>
              <a:latin typeface="SimSun" charset="-122"/>
              <a:ea typeface="SimSun" charset="-122"/>
              <a:cs typeface="SimSun" charset="-122"/>
            </a:endParaRPr>
          </a:p>
          <a:p>
            <a:pPr>
              <a:lnSpc>
                <a:spcPct val="110000"/>
              </a:lnSpc>
            </a:pPr>
            <a:r>
              <a:rPr lang="en-US" altLang="zh-CN" sz="3200" dirty="0" smtClean="0">
                <a:solidFill>
                  <a:srgbClr val="FF0000"/>
                </a:solidFill>
                <a:latin typeface="Times New Roman" charset="0"/>
                <a:ea typeface="Times New Roman" charset="0"/>
                <a:cs typeface="Times New Roman" charset="0"/>
              </a:rPr>
              <a:t>	</a:t>
            </a:r>
            <a:r>
              <a:rPr lang="zh-CN" altLang="en-US" sz="3200" dirty="0" smtClean="0">
                <a:solidFill>
                  <a:srgbClr val="FF0000"/>
                </a:solidFill>
                <a:latin typeface="Times New Roman" charset="0"/>
                <a:ea typeface="Times New Roman" charset="0"/>
                <a:cs typeface="Times New Roman" charset="0"/>
              </a:rPr>
              <a:t>  </a:t>
            </a:r>
            <a:r>
              <a:rPr lang="en-US" altLang="zh-CN" sz="3200" dirty="0" smtClean="0">
                <a:solidFill>
                  <a:srgbClr val="FF0000"/>
                </a:solidFill>
                <a:latin typeface="Times New Roman" charset="0"/>
                <a:ea typeface="Times New Roman" charset="0"/>
                <a:cs typeface="Times New Roman" charset="0"/>
              </a:rPr>
              <a:t> </a:t>
            </a:r>
            <a:r>
              <a:rPr lang="en-US" altLang="zh-CN" sz="3200" dirty="0" err="1" smtClean="0">
                <a:latin typeface="Times New Roman" charset="0"/>
                <a:ea typeface="Times New Roman" charset="0"/>
                <a:cs typeface="Times New Roman" charset="0"/>
              </a:rPr>
              <a:t>HeapAdjust</a:t>
            </a:r>
            <a:r>
              <a:rPr lang="en-US" altLang="zh-CN" sz="3200" dirty="0" smtClean="0">
                <a:latin typeface="Times New Roman" charset="0"/>
                <a:ea typeface="Times New Roman" charset="0"/>
                <a:cs typeface="Times New Roman" charset="0"/>
              </a:rPr>
              <a:t> </a:t>
            </a:r>
            <a:r>
              <a:rPr lang="en-US" altLang="zh-CN" sz="3200" dirty="0">
                <a:latin typeface="Times New Roman" charset="0"/>
                <a:ea typeface="Times New Roman" charset="0"/>
                <a:cs typeface="Times New Roman" charset="0"/>
              </a:rPr>
              <a:t>(</a:t>
            </a:r>
            <a:r>
              <a:rPr lang="en-US" altLang="zh-CN" sz="3200" dirty="0" smtClean="0">
                <a:latin typeface="Times New Roman" charset="0"/>
                <a:ea typeface="Times New Roman" charset="0"/>
                <a:cs typeface="Times New Roman" charset="0"/>
              </a:rPr>
              <a:t>L,1,i-1</a:t>
            </a:r>
            <a:r>
              <a:rPr lang="en-US" altLang="zh-CN" sz="3200" dirty="0">
                <a:latin typeface="Times New Roman" charset="0"/>
                <a:ea typeface="Times New Roman" charset="0"/>
                <a:cs typeface="Times New Roman" charset="0"/>
              </a:rPr>
              <a:t>);</a:t>
            </a:r>
            <a:r>
              <a:rPr lang="en-US" altLang="zh-CN" sz="2400" b="1" dirty="0">
                <a:solidFill>
                  <a:schemeClr val="tx2"/>
                </a:solidFill>
                <a:latin typeface="SimSun" charset="-122"/>
                <a:ea typeface="SimSun" charset="-122"/>
                <a:cs typeface="SimSun" charset="-122"/>
              </a:rPr>
              <a:t>//</a:t>
            </a:r>
            <a:r>
              <a:rPr lang="zh-CN" altLang="en-US" sz="2400" b="1" dirty="0">
                <a:solidFill>
                  <a:schemeClr val="tx2"/>
                </a:solidFill>
                <a:latin typeface="SimSun" charset="-122"/>
                <a:ea typeface="SimSun" charset="-122"/>
                <a:cs typeface="SimSun" charset="-122"/>
              </a:rPr>
              <a:t>将剩余元素从新调整为大顶堆</a:t>
            </a:r>
            <a:endParaRPr lang="en-US" altLang="zh-CN" sz="2400" b="1" dirty="0">
              <a:solidFill>
                <a:schemeClr val="tx2"/>
              </a:solidFill>
              <a:latin typeface="SimSun" charset="-122"/>
              <a:ea typeface="SimSun" charset="-122"/>
              <a:cs typeface="SimSun" charset="-122"/>
            </a:endParaRPr>
          </a:p>
          <a:p>
            <a:pPr>
              <a:lnSpc>
                <a:spcPct val="110000"/>
              </a:lnSpc>
            </a:pPr>
            <a:r>
              <a:rPr lang="en-US" altLang="zh-CN" sz="3200" dirty="0" smtClean="0">
                <a:solidFill>
                  <a:srgbClr val="FF0000"/>
                </a:solidFill>
                <a:latin typeface="Times New Roman" charset="0"/>
                <a:ea typeface="Times New Roman" charset="0"/>
                <a:cs typeface="Times New Roman" charset="0"/>
              </a:rPr>
              <a:t>      </a:t>
            </a:r>
            <a:r>
              <a:rPr lang="en-US" altLang="zh-CN" sz="3200" dirty="0" smtClean="0">
                <a:latin typeface="Times New Roman" charset="0"/>
                <a:ea typeface="Times New Roman" charset="0"/>
                <a:cs typeface="Times New Roman" charset="0"/>
              </a:rPr>
              <a:t> }</a:t>
            </a:r>
            <a:endParaRPr lang="en-US" altLang="zh-CN" sz="2400" b="1" dirty="0">
              <a:latin typeface="SimSun" charset="-122"/>
              <a:ea typeface="SimSun" charset="-122"/>
              <a:cs typeface="SimSun" charset="-122"/>
            </a:endParaRPr>
          </a:p>
          <a:p>
            <a:pPr algn="l">
              <a:lnSpc>
                <a:spcPct val="110000"/>
              </a:lnSpc>
            </a:pPr>
            <a:r>
              <a:rPr lang="en-US" altLang="zh-CN" sz="3200" dirty="0" smtClean="0">
                <a:latin typeface="Times New Roman" charset="0"/>
                <a:ea typeface="Times New Roman" charset="0"/>
                <a:cs typeface="Times New Roman" charset="0"/>
              </a:rPr>
              <a:t>}</a:t>
            </a:r>
            <a:endParaRPr lang="en-US" altLang="zh-CN"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3268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extLst>
              <p:ext uri="{D42A27DB-BD31-4B8C-83A1-F6EECF244321}">
                <p14:modId xmlns:p14="http://schemas.microsoft.com/office/powerpoint/2010/main" val="648693478"/>
              </p:ext>
            </p:extLst>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98"/>
          <p:cNvSpPr txBox="1">
            <a:spLocks noChangeArrowheads="1"/>
          </p:cNvSpPr>
          <p:nvPr/>
        </p:nvSpPr>
        <p:spPr bwMode="auto">
          <a:xfrm>
            <a:off x="300251" y="1856097"/>
            <a:ext cx="33027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en-US" altLang="zh-CN" sz="2800" b="1" dirty="0" smtClean="0">
                <a:solidFill>
                  <a:schemeClr val="tx2"/>
                </a:solidFill>
                <a:latin typeface="Arial Narrow" charset="0"/>
              </a:rPr>
              <a:t>1</a:t>
            </a:r>
            <a:r>
              <a:rPr lang="zh-CN" altLang="en-US" sz="2800" b="1" dirty="0" smtClean="0">
                <a:solidFill>
                  <a:schemeClr val="tx2"/>
                </a:solidFill>
                <a:latin typeface="Arial Narrow" charset="0"/>
              </a:rPr>
              <a:t>）</a:t>
            </a:r>
            <a:r>
              <a:rPr lang="zh-CN" altLang="en-US" sz="2800" b="1" dirty="0" smtClean="0">
                <a:latin typeface="Arial Narrow" charset="0"/>
              </a:rPr>
              <a:t>建立小</a:t>
            </a:r>
            <a:r>
              <a:rPr lang="zh-CN" altLang="en-US" sz="2800" b="1" dirty="0">
                <a:latin typeface="Arial Narrow" charset="0"/>
              </a:rPr>
              <a:t>顶堆</a:t>
            </a:r>
          </a:p>
        </p:txBody>
      </p:sp>
      <p:grpSp>
        <p:nvGrpSpPr>
          <p:cNvPr id="7" name="Group 2"/>
          <p:cNvGrpSpPr>
            <a:grpSpLocks/>
          </p:cNvGrpSpPr>
          <p:nvPr/>
        </p:nvGrpSpPr>
        <p:grpSpPr bwMode="auto">
          <a:xfrm>
            <a:off x="181286" y="2622228"/>
            <a:ext cx="2819400" cy="2667000"/>
            <a:chOff x="1296" y="336"/>
            <a:chExt cx="2400" cy="1536"/>
          </a:xfrm>
        </p:grpSpPr>
        <p:sp>
          <p:nvSpPr>
            <p:cNvPr id="8" name="Oval 3"/>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49</a:t>
              </a:r>
            </a:p>
          </p:txBody>
        </p:sp>
        <p:sp>
          <p:nvSpPr>
            <p:cNvPr id="10" name="Oval 4"/>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11" name="Oval 5"/>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2" name="Oval 6"/>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3" name="Oval 7"/>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4" name="Oval 8"/>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13</a:t>
              </a:r>
            </a:p>
          </p:txBody>
        </p:sp>
        <p:sp>
          <p:nvSpPr>
            <p:cNvPr id="15" name="Oval 9"/>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16" name="Oval 10"/>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rgbClr val="FF3300"/>
                  </a:solidFill>
                  <a:latin typeface="Arial Narrow" charset="0"/>
                </a:rPr>
                <a:t>49</a:t>
              </a:r>
            </a:p>
          </p:txBody>
        </p:sp>
        <p:sp>
          <p:nvSpPr>
            <p:cNvPr id="17" name="Line 11"/>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8" name="Line 12"/>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 name="Line 13"/>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0" name="Line 14"/>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1" name="Line 15"/>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 name="Line 16"/>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Line 17"/>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24" name="Group 18"/>
          <p:cNvGrpSpPr>
            <a:grpSpLocks/>
          </p:cNvGrpSpPr>
          <p:nvPr/>
        </p:nvGrpSpPr>
        <p:grpSpPr bwMode="auto">
          <a:xfrm>
            <a:off x="3603009" y="2538884"/>
            <a:ext cx="2667000" cy="2667000"/>
            <a:chOff x="1296" y="336"/>
            <a:chExt cx="2400" cy="1536"/>
          </a:xfrm>
        </p:grpSpPr>
        <p:sp>
          <p:nvSpPr>
            <p:cNvPr id="25" name="Oval 19"/>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26" name="Oval 20"/>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27" name="Oval 21"/>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28" name="Oval 22"/>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rgbClr val="FF3300"/>
                  </a:solidFill>
                  <a:latin typeface="Arial Narrow" charset="0"/>
                </a:rPr>
                <a:t>49</a:t>
              </a:r>
            </a:p>
          </p:txBody>
        </p:sp>
        <p:sp>
          <p:nvSpPr>
            <p:cNvPr id="29" name="Oval 23"/>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30" name="Oval 24"/>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13</a:t>
              </a:r>
            </a:p>
          </p:txBody>
        </p:sp>
        <p:sp>
          <p:nvSpPr>
            <p:cNvPr id="31" name="Oval 25"/>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32" name="Oval 26"/>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33" name="Line 27"/>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28"/>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 name="Line 29"/>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 name="Line 30"/>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 name="Line 31"/>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 name="Line 32"/>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 name="Line 33"/>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40" name="Group 34"/>
          <p:cNvGrpSpPr>
            <a:grpSpLocks/>
          </p:cNvGrpSpPr>
          <p:nvPr/>
        </p:nvGrpSpPr>
        <p:grpSpPr bwMode="auto">
          <a:xfrm>
            <a:off x="7338676" y="2379317"/>
            <a:ext cx="2667000" cy="2667000"/>
            <a:chOff x="1296" y="336"/>
            <a:chExt cx="2400" cy="1536"/>
          </a:xfrm>
        </p:grpSpPr>
        <p:sp>
          <p:nvSpPr>
            <p:cNvPr id="41" name="Oval 35"/>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42" name="Oval 36"/>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43" name="Oval 37"/>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13</a:t>
              </a:r>
            </a:p>
          </p:txBody>
        </p:sp>
        <p:sp>
          <p:nvSpPr>
            <p:cNvPr id="44" name="Oval 38"/>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rgbClr val="FF3300"/>
                  </a:solidFill>
                  <a:latin typeface="Arial Narrow" charset="0"/>
                </a:rPr>
                <a:t>49</a:t>
              </a:r>
            </a:p>
          </p:txBody>
        </p:sp>
        <p:sp>
          <p:nvSpPr>
            <p:cNvPr id="45" name="Oval 39"/>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46" name="Oval 40"/>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47" name="Oval 41"/>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48" name="Oval 42"/>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49" name="Line 43"/>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 name="Line 44"/>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1" name="Line 45"/>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2" name="Line 46"/>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3" name="Line 47"/>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4" name="Line 48"/>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5" name="Line 49"/>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 name="矩形 1"/>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72" name="矩形 71"/>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Tree>
    <p:extLst>
      <p:ext uri="{BB962C8B-B14F-4D97-AF65-F5344CB8AC3E}">
        <p14:creationId xmlns:p14="http://schemas.microsoft.com/office/powerpoint/2010/main" val="978678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98"/>
          <p:cNvSpPr txBox="1">
            <a:spLocks noChangeArrowheads="1"/>
          </p:cNvSpPr>
          <p:nvPr/>
        </p:nvSpPr>
        <p:spPr bwMode="auto">
          <a:xfrm>
            <a:off x="300251" y="1856097"/>
            <a:ext cx="33027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en-US" altLang="zh-CN" sz="2800" b="1" dirty="0" smtClean="0">
                <a:solidFill>
                  <a:schemeClr val="tx2"/>
                </a:solidFill>
                <a:latin typeface="Arial Narrow" charset="0"/>
              </a:rPr>
              <a:t>1</a:t>
            </a:r>
            <a:r>
              <a:rPr lang="zh-CN" altLang="en-US" sz="2800" b="1" dirty="0" smtClean="0">
                <a:solidFill>
                  <a:schemeClr val="tx2"/>
                </a:solidFill>
                <a:latin typeface="Arial Narrow" charset="0"/>
              </a:rPr>
              <a:t>）</a:t>
            </a:r>
            <a:r>
              <a:rPr lang="zh-CN" altLang="en-US" sz="2800" b="1" dirty="0" smtClean="0">
                <a:latin typeface="Arial Narrow" charset="0"/>
              </a:rPr>
              <a:t>建立小</a:t>
            </a:r>
            <a:r>
              <a:rPr lang="zh-CN" altLang="en-US" sz="2800" b="1" dirty="0">
                <a:latin typeface="Arial Narrow" charset="0"/>
              </a:rPr>
              <a:t>顶堆</a:t>
            </a:r>
          </a:p>
        </p:txBody>
      </p:sp>
      <p:grpSp>
        <p:nvGrpSpPr>
          <p:cNvPr id="40" name="Group 34"/>
          <p:cNvGrpSpPr>
            <a:grpSpLocks/>
          </p:cNvGrpSpPr>
          <p:nvPr/>
        </p:nvGrpSpPr>
        <p:grpSpPr bwMode="auto">
          <a:xfrm>
            <a:off x="405614" y="2747807"/>
            <a:ext cx="2667000" cy="2667000"/>
            <a:chOff x="1296" y="336"/>
            <a:chExt cx="2400" cy="1536"/>
          </a:xfrm>
        </p:grpSpPr>
        <p:sp>
          <p:nvSpPr>
            <p:cNvPr id="41" name="Oval 35"/>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42" name="Oval 36"/>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43" name="Oval 37"/>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13</a:t>
              </a:r>
            </a:p>
          </p:txBody>
        </p:sp>
        <p:sp>
          <p:nvSpPr>
            <p:cNvPr id="44" name="Oval 38"/>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rgbClr val="FF3300"/>
                  </a:solidFill>
                  <a:latin typeface="Arial Narrow" charset="0"/>
                </a:rPr>
                <a:t>49</a:t>
              </a:r>
            </a:p>
          </p:txBody>
        </p:sp>
        <p:sp>
          <p:nvSpPr>
            <p:cNvPr id="45" name="Oval 39"/>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46" name="Oval 40"/>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47" name="Oval 41"/>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48" name="Oval 42"/>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49" name="Line 43"/>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 name="Line 44"/>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1" name="Line 45"/>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2" name="Line 46"/>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3" name="Line 47"/>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4" name="Line 48"/>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5" name="Line 49"/>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72" name="Group 82"/>
          <p:cNvGrpSpPr>
            <a:grpSpLocks/>
          </p:cNvGrpSpPr>
          <p:nvPr/>
        </p:nvGrpSpPr>
        <p:grpSpPr bwMode="auto">
          <a:xfrm>
            <a:off x="5478130" y="2670528"/>
            <a:ext cx="2667000" cy="2667000"/>
            <a:chOff x="1296" y="336"/>
            <a:chExt cx="2400" cy="1536"/>
          </a:xfrm>
        </p:grpSpPr>
        <p:sp>
          <p:nvSpPr>
            <p:cNvPr id="73" name="Oval 83"/>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13</a:t>
              </a:r>
            </a:p>
          </p:txBody>
        </p:sp>
        <p:sp>
          <p:nvSpPr>
            <p:cNvPr id="74" name="Oval 84"/>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75" name="Oval 85"/>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76" name="Oval 86"/>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rgbClr val="FF3300"/>
                  </a:solidFill>
                  <a:latin typeface="Arial Narrow" charset="0"/>
                </a:rPr>
                <a:t>49</a:t>
              </a:r>
            </a:p>
          </p:txBody>
        </p:sp>
        <p:sp>
          <p:nvSpPr>
            <p:cNvPr id="77" name="Oval 87"/>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78" name="Oval 88"/>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79" name="Oval 89"/>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80" name="Oval 90"/>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81" name="Line 91"/>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2" name="Line 92"/>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93"/>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4" name="Line 94"/>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95"/>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6" name="Line 96"/>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7" name="Line 97"/>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88" name="矩形 87"/>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89" name="矩形 88"/>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Tree>
    <p:extLst>
      <p:ext uri="{BB962C8B-B14F-4D97-AF65-F5344CB8AC3E}">
        <p14:creationId xmlns:p14="http://schemas.microsoft.com/office/powerpoint/2010/main" val="460901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dissolve">
                                      <p:cBhvr>
                                        <p:cTn id="1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grpSp>
        <p:nvGrpSpPr>
          <p:cNvPr id="91" name="Group 2"/>
          <p:cNvGrpSpPr>
            <a:grpSpLocks/>
          </p:cNvGrpSpPr>
          <p:nvPr/>
        </p:nvGrpSpPr>
        <p:grpSpPr bwMode="auto">
          <a:xfrm>
            <a:off x="574068" y="2723069"/>
            <a:ext cx="3200400" cy="2438400"/>
            <a:chOff x="1296" y="336"/>
            <a:chExt cx="2400" cy="1536"/>
          </a:xfrm>
        </p:grpSpPr>
        <p:sp>
          <p:nvSpPr>
            <p:cNvPr id="92" name="Oval 3"/>
            <p:cNvSpPr>
              <a:spLocks noChangeArrowheads="1"/>
            </p:cNvSpPr>
            <p:nvPr/>
          </p:nvSpPr>
          <p:spPr bwMode="auto">
            <a:xfrm>
              <a:off x="2496" y="336"/>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13</a:t>
              </a:r>
            </a:p>
          </p:txBody>
        </p:sp>
        <p:sp>
          <p:nvSpPr>
            <p:cNvPr id="93" name="Oval 4"/>
            <p:cNvSpPr>
              <a:spLocks noChangeArrowheads="1"/>
            </p:cNvSpPr>
            <p:nvPr/>
          </p:nvSpPr>
          <p:spPr bwMode="auto">
            <a:xfrm>
              <a:off x="1920"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94" name="Oval 5"/>
            <p:cNvSpPr>
              <a:spLocks noChangeArrowheads="1"/>
            </p:cNvSpPr>
            <p:nvPr/>
          </p:nvSpPr>
          <p:spPr bwMode="auto">
            <a:xfrm>
              <a:off x="3024" y="720"/>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95" name="Oval 6"/>
            <p:cNvSpPr>
              <a:spLocks noChangeArrowheads="1"/>
            </p:cNvSpPr>
            <p:nvPr/>
          </p:nvSpPr>
          <p:spPr bwMode="auto">
            <a:xfrm>
              <a:off x="1584"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96" name="Oval 7"/>
            <p:cNvSpPr>
              <a:spLocks noChangeArrowheads="1"/>
            </p:cNvSpPr>
            <p:nvPr/>
          </p:nvSpPr>
          <p:spPr bwMode="auto">
            <a:xfrm>
              <a:off x="2220"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97" name="Oval 8"/>
            <p:cNvSpPr>
              <a:spLocks noChangeArrowheads="1"/>
            </p:cNvSpPr>
            <p:nvPr/>
          </p:nvSpPr>
          <p:spPr bwMode="auto">
            <a:xfrm>
              <a:off x="2784" y="116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98" name="Oval 9"/>
            <p:cNvSpPr>
              <a:spLocks noChangeArrowheads="1"/>
            </p:cNvSpPr>
            <p:nvPr/>
          </p:nvSpPr>
          <p:spPr bwMode="auto">
            <a:xfrm>
              <a:off x="3360" y="1152"/>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99" name="Oval 10"/>
            <p:cNvSpPr>
              <a:spLocks noChangeArrowheads="1"/>
            </p:cNvSpPr>
            <p:nvPr/>
          </p:nvSpPr>
          <p:spPr bwMode="auto">
            <a:xfrm>
              <a:off x="1296" y="1584"/>
              <a:ext cx="336"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00" name="Line 11"/>
            <p:cNvSpPr>
              <a:spLocks noChangeShapeType="1"/>
            </p:cNvSpPr>
            <p:nvPr/>
          </p:nvSpPr>
          <p:spPr bwMode="auto">
            <a:xfrm flipH="1">
              <a:off x="2208" y="576"/>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1" name="Line 12"/>
            <p:cNvSpPr>
              <a:spLocks noChangeShapeType="1"/>
            </p:cNvSpPr>
            <p:nvPr/>
          </p:nvSpPr>
          <p:spPr bwMode="auto">
            <a:xfrm>
              <a:off x="2784" y="576"/>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2" name="Line 13"/>
            <p:cNvSpPr>
              <a:spLocks noChangeShapeType="1"/>
            </p:cNvSpPr>
            <p:nvPr/>
          </p:nvSpPr>
          <p:spPr bwMode="auto">
            <a:xfrm flipH="1">
              <a:off x="1824"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3" name="Line 14"/>
            <p:cNvSpPr>
              <a:spLocks noChangeShapeType="1"/>
            </p:cNvSpPr>
            <p:nvPr/>
          </p:nvSpPr>
          <p:spPr bwMode="auto">
            <a:xfrm>
              <a:off x="2208" y="96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4" name="Line 15"/>
            <p:cNvSpPr>
              <a:spLocks noChangeShapeType="1"/>
            </p:cNvSpPr>
            <p:nvPr/>
          </p:nvSpPr>
          <p:spPr bwMode="auto">
            <a:xfrm flipH="1">
              <a:off x="2976" y="960"/>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 name="Line 16"/>
            <p:cNvSpPr>
              <a:spLocks noChangeShapeType="1"/>
            </p:cNvSpPr>
            <p:nvPr/>
          </p:nvSpPr>
          <p:spPr bwMode="auto">
            <a:xfrm>
              <a:off x="3312" y="96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6" name="Line 17"/>
            <p:cNvSpPr>
              <a:spLocks noChangeShapeType="1"/>
            </p:cNvSpPr>
            <p:nvPr/>
          </p:nvSpPr>
          <p:spPr bwMode="auto">
            <a:xfrm flipH="1">
              <a:off x="1488" y="139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07" name="Text Box 19"/>
          <p:cNvSpPr txBox="1">
            <a:spLocks noChangeArrowheads="1"/>
          </p:cNvSpPr>
          <p:nvPr/>
        </p:nvSpPr>
        <p:spPr bwMode="auto">
          <a:xfrm>
            <a:off x="3774468" y="2801786"/>
            <a:ext cx="369309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a:solidFill>
                  <a:srgbClr val="FF0000"/>
                </a:solidFill>
                <a:latin typeface="SimSun" charset="-122"/>
                <a:ea typeface="SimSun" charset="-122"/>
                <a:cs typeface="SimSun" charset="-122"/>
              </a:rPr>
              <a:t>输出</a:t>
            </a:r>
            <a:r>
              <a:rPr lang="en-US" altLang="zh-CN" sz="2000" b="1" dirty="0">
                <a:solidFill>
                  <a:srgbClr val="FF0000"/>
                </a:solidFill>
                <a:latin typeface="SimSun" charset="-122"/>
                <a:ea typeface="SimSun" charset="-122"/>
                <a:cs typeface="SimSun" charset="-122"/>
              </a:rPr>
              <a:t>13</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a:solidFill>
                  <a:srgbClr val="FF0000"/>
                </a:solidFill>
                <a:latin typeface="SimSun" charset="-122"/>
                <a:ea typeface="SimSun" charset="-122"/>
                <a:cs typeface="SimSun" charset="-122"/>
              </a:rPr>
              <a:t>r[</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a:t>
            </a:r>
            <a:r>
              <a:rPr lang="en-US" altLang="zh-CN" sz="2000" b="1" dirty="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然后</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108" name="Group 20"/>
          <p:cNvGrpSpPr>
            <a:grpSpLocks/>
          </p:cNvGrpSpPr>
          <p:nvPr/>
        </p:nvGrpSpPr>
        <p:grpSpPr bwMode="auto">
          <a:xfrm>
            <a:off x="7496715" y="2799270"/>
            <a:ext cx="2771851" cy="2354263"/>
            <a:chOff x="418" y="2064"/>
            <a:chExt cx="1982" cy="1483"/>
          </a:xfrm>
        </p:grpSpPr>
        <p:sp>
          <p:nvSpPr>
            <p:cNvPr id="109" name="Oval 21"/>
            <p:cNvSpPr>
              <a:spLocks noChangeArrowheads="1"/>
            </p:cNvSpPr>
            <p:nvPr/>
          </p:nvSpPr>
          <p:spPr bwMode="auto">
            <a:xfrm>
              <a:off x="1392" y="2064"/>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97</a:t>
              </a:r>
            </a:p>
          </p:txBody>
        </p:sp>
        <p:sp>
          <p:nvSpPr>
            <p:cNvPr id="110" name="Oval 22"/>
            <p:cNvSpPr>
              <a:spLocks noChangeArrowheads="1"/>
            </p:cNvSpPr>
            <p:nvPr/>
          </p:nvSpPr>
          <p:spPr bwMode="auto">
            <a:xfrm>
              <a:off x="908" y="244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111" name="Oval 23"/>
            <p:cNvSpPr>
              <a:spLocks noChangeArrowheads="1"/>
            </p:cNvSpPr>
            <p:nvPr/>
          </p:nvSpPr>
          <p:spPr bwMode="auto">
            <a:xfrm>
              <a:off x="1836" y="244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112" name="Oval 24"/>
            <p:cNvSpPr>
              <a:spLocks noChangeArrowheads="1"/>
            </p:cNvSpPr>
            <p:nvPr/>
          </p:nvSpPr>
          <p:spPr bwMode="auto">
            <a:xfrm>
              <a:off x="626" y="288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113" name="Oval 25"/>
            <p:cNvSpPr>
              <a:spLocks noChangeArrowheads="1"/>
            </p:cNvSpPr>
            <p:nvPr/>
          </p:nvSpPr>
          <p:spPr bwMode="auto">
            <a:xfrm>
              <a:off x="1160" y="289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14" name="Oval 26"/>
            <p:cNvSpPr>
              <a:spLocks noChangeArrowheads="1"/>
            </p:cNvSpPr>
            <p:nvPr/>
          </p:nvSpPr>
          <p:spPr bwMode="auto">
            <a:xfrm>
              <a:off x="1634" y="289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15" name="Oval 27"/>
            <p:cNvSpPr>
              <a:spLocks noChangeArrowheads="1"/>
            </p:cNvSpPr>
            <p:nvPr/>
          </p:nvSpPr>
          <p:spPr bwMode="auto">
            <a:xfrm>
              <a:off x="2118" y="288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116" name="Oval 28"/>
            <p:cNvSpPr>
              <a:spLocks noChangeArrowheads="1"/>
            </p:cNvSpPr>
            <p:nvPr/>
          </p:nvSpPr>
          <p:spPr bwMode="auto">
            <a:xfrm>
              <a:off x="418" y="3259"/>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17" name="Line 29"/>
            <p:cNvSpPr>
              <a:spLocks noChangeShapeType="1"/>
            </p:cNvSpPr>
            <p:nvPr/>
          </p:nvSpPr>
          <p:spPr bwMode="auto">
            <a:xfrm flipH="1">
              <a:off x="1150" y="2304"/>
              <a:ext cx="28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 name="Line 30"/>
            <p:cNvSpPr>
              <a:spLocks noChangeShapeType="1"/>
            </p:cNvSpPr>
            <p:nvPr/>
          </p:nvSpPr>
          <p:spPr bwMode="auto">
            <a:xfrm>
              <a:off x="1634" y="2304"/>
              <a:ext cx="24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9" name="Line 31"/>
            <p:cNvSpPr>
              <a:spLocks noChangeShapeType="1"/>
            </p:cNvSpPr>
            <p:nvPr/>
          </p:nvSpPr>
          <p:spPr bwMode="auto">
            <a:xfrm flipH="1">
              <a:off x="828" y="2688"/>
              <a:ext cx="12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0" name="Line 32"/>
            <p:cNvSpPr>
              <a:spLocks noChangeShapeType="1"/>
            </p:cNvSpPr>
            <p:nvPr/>
          </p:nvSpPr>
          <p:spPr bwMode="auto">
            <a:xfrm>
              <a:off x="1150" y="2688"/>
              <a:ext cx="8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1" name="Line 33"/>
            <p:cNvSpPr>
              <a:spLocks noChangeShapeType="1"/>
            </p:cNvSpPr>
            <p:nvPr/>
          </p:nvSpPr>
          <p:spPr bwMode="auto">
            <a:xfrm flipH="1">
              <a:off x="1795" y="2688"/>
              <a:ext cx="121"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2" name="Line 34"/>
            <p:cNvSpPr>
              <a:spLocks noChangeShapeType="1"/>
            </p:cNvSpPr>
            <p:nvPr/>
          </p:nvSpPr>
          <p:spPr bwMode="auto">
            <a:xfrm>
              <a:off x="2077" y="2688"/>
              <a:ext cx="12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 name="Line 35"/>
            <p:cNvSpPr>
              <a:spLocks noChangeShapeType="1"/>
            </p:cNvSpPr>
            <p:nvPr/>
          </p:nvSpPr>
          <p:spPr bwMode="auto">
            <a:xfrm flipH="1">
              <a:off x="586" y="3120"/>
              <a:ext cx="8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2112683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0-#ppt_w/2"/>
                                          </p:val>
                                        </p:tav>
                                        <p:tav tm="100000">
                                          <p:val>
                                            <p:strVal val="#ppt_x"/>
                                          </p:val>
                                        </p:tav>
                                      </p:tavLst>
                                    </p:anim>
                                    <p:anim calcmode="lin" valueType="num">
                                      <p:cBhvr additive="base">
                                        <p:cTn id="8"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dissolv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7"/>
                                        </p:tgtEl>
                                        <p:attrNameLst>
                                          <p:attrName>style.visibility</p:attrName>
                                        </p:attrNameLst>
                                      </p:cBhvr>
                                      <p:to>
                                        <p:strVal val="visible"/>
                                      </p:to>
                                    </p:set>
                                    <p:anim calcmode="lin" valueType="num">
                                      <p:cBhvr additive="base">
                                        <p:cTn id="18" dur="500" fill="hold"/>
                                        <p:tgtEl>
                                          <p:spTgt spid="107"/>
                                        </p:tgtEl>
                                        <p:attrNameLst>
                                          <p:attrName>ppt_x</p:attrName>
                                        </p:attrNameLst>
                                      </p:cBhvr>
                                      <p:tavLst>
                                        <p:tav tm="0">
                                          <p:val>
                                            <p:strVal val="0-#ppt_w/2"/>
                                          </p:val>
                                        </p:tav>
                                        <p:tav tm="100000">
                                          <p:val>
                                            <p:strVal val="#ppt_x"/>
                                          </p:val>
                                        </p:tav>
                                      </p:tavLst>
                                    </p:anim>
                                    <p:anim calcmode="lin" valueType="num">
                                      <p:cBhvr additive="base">
                                        <p:cTn id="19"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dissolve">
                                      <p:cBhvr>
                                        <p:cTn id="2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utoUpdateAnimBg="0"/>
      <p:bldP spid="10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grpSp>
        <p:nvGrpSpPr>
          <p:cNvPr id="108" name="Group 20"/>
          <p:cNvGrpSpPr>
            <a:grpSpLocks/>
          </p:cNvGrpSpPr>
          <p:nvPr/>
        </p:nvGrpSpPr>
        <p:grpSpPr bwMode="auto">
          <a:xfrm>
            <a:off x="206723" y="2441933"/>
            <a:ext cx="2819400" cy="2438400"/>
            <a:chOff x="384" y="2064"/>
            <a:chExt cx="2016" cy="1536"/>
          </a:xfrm>
        </p:grpSpPr>
        <p:sp>
          <p:nvSpPr>
            <p:cNvPr id="109" name="Oval 21"/>
            <p:cNvSpPr>
              <a:spLocks noChangeArrowheads="1"/>
            </p:cNvSpPr>
            <p:nvPr/>
          </p:nvSpPr>
          <p:spPr bwMode="auto">
            <a:xfrm>
              <a:off x="1392" y="2064"/>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97</a:t>
              </a:r>
            </a:p>
          </p:txBody>
        </p:sp>
        <p:sp>
          <p:nvSpPr>
            <p:cNvPr id="110" name="Oval 22"/>
            <p:cNvSpPr>
              <a:spLocks noChangeArrowheads="1"/>
            </p:cNvSpPr>
            <p:nvPr/>
          </p:nvSpPr>
          <p:spPr bwMode="auto">
            <a:xfrm>
              <a:off x="908" y="244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111" name="Oval 23"/>
            <p:cNvSpPr>
              <a:spLocks noChangeArrowheads="1"/>
            </p:cNvSpPr>
            <p:nvPr/>
          </p:nvSpPr>
          <p:spPr bwMode="auto">
            <a:xfrm>
              <a:off x="1836" y="244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27</a:t>
              </a:r>
            </a:p>
          </p:txBody>
        </p:sp>
        <p:sp>
          <p:nvSpPr>
            <p:cNvPr id="112" name="Oval 24"/>
            <p:cNvSpPr>
              <a:spLocks noChangeArrowheads="1"/>
            </p:cNvSpPr>
            <p:nvPr/>
          </p:nvSpPr>
          <p:spPr bwMode="auto">
            <a:xfrm>
              <a:off x="626" y="288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113" name="Oval 25"/>
            <p:cNvSpPr>
              <a:spLocks noChangeArrowheads="1"/>
            </p:cNvSpPr>
            <p:nvPr/>
          </p:nvSpPr>
          <p:spPr bwMode="auto">
            <a:xfrm>
              <a:off x="1160" y="289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14" name="Oval 26"/>
            <p:cNvSpPr>
              <a:spLocks noChangeArrowheads="1"/>
            </p:cNvSpPr>
            <p:nvPr/>
          </p:nvSpPr>
          <p:spPr bwMode="auto">
            <a:xfrm>
              <a:off x="1634" y="289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15" name="Oval 27"/>
            <p:cNvSpPr>
              <a:spLocks noChangeArrowheads="1"/>
            </p:cNvSpPr>
            <p:nvPr/>
          </p:nvSpPr>
          <p:spPr bwMode="auto">
            <a:xfrm>
              <a:off x="2118" y="288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116" name="Oval 28"/>
            <p:cNvSpPr>
              <a:spLocks noChangeArrowheads="1"/>
            </p:cNvSpPr>
            <p:nvPr/>
          </p:nvSpPr>
          <p:spPr bwMode="auto">
            <a:xfrm>
              <a:off x="384" y="331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17" name="Line 29"/>
            <p:cNvSpPr>
              <a:spLocks noChangeShapeType="1"/>
            </p:cNvSpPr>
            <p:nvPr/>
          </p:nvSpPr>
          <p:spPr bwMode="auto">
            <a:xfrm flipH="1">
              <a:off x="1150" y="2304"/>
              <a:ext cx="28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 name="Line 30"/>
            <p:cNvSpPr>
              <a:spLocks noChangeShapeType="1"/>
            </p:cNvSpPr>
            <p:nvPr/>
          </p:nvSpPr>
          <p:spPr bwMode="auto">
            <a:xfrm>
              <a:off x="1634" y="2304"/>
              <a:ext cx="24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9" name="Line 31"/>
            <p:cNvSpPr>
              <a:spLocks noChangeShapeType="1"/>
            </p:cNvSpPr>
            <p:nvPr/>
          </p:nvSpPr>
          <p:spPr bwMode="auto">
            <a:xfrm flipH="1">
              <a:off x="828" y="2688"/>
              <a:ext cx="12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0" name="Line 32"/>
            <p:cNvSpPr>
              <a:spLocks noChangeShapeType="1"/>
            </p:cNvSpPr>
            <p:nvPr/>
          </p:nvSpPr>
          <p:spPr bwMode="auto">
            <a:xfrm>
              <a:off x="1150" y="2688"/>
              <a:ext cx="8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1" name="Line 33"/>
            <p:cNvSpPr>
              <a:spLocks noChangeShapeType="1"/>
            </p:cNvSpPr>
            <p:nvPr/>
          </p:nvSpPr>
          <p:spPr bwMode="auto">
            <a:xfrm flipH="1">
              <a:off x="1795" y="2688"/>
              <a:ext cx="121"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2" name="Line 34"/>
            <p:cNvSpPr>
              <a:spLocks noChangeShapeType="1"/>
            </p:cNvSpPr>
            <p:nvPr/>
          </p:nvSpPr>
          <p:spPr bwMode="auto">
            <a:xfrm>
              <a:off x="2077" y="2688"/>
              <a:ext cx="12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 name="Line 35"/>
            <p:cNvSpPr>
              <a:spLocks noChangeShapeType="1"/>
            </p:cNvSpPr>
            <p:nvPr/>
          </p:nvSpPr>
          <p:spPr bwMode="auto">
            <a:xfrm flipH="1">
              <a:off x="575" y="3120"/>
              <a:ext cx="91"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56" name="Group 52"/>
          <p:cNvGrpSpPr>
            <a:grpSpLocks/>
          </p:cNvGrpSpPr>
          <p:nvPr/>
        </p:nvGrpSpPr>
        <p:grpSpPr bwMode="auto">
          <a:xfrm>
            <a:off x="3482821" y="2403833"/>
            <a:ext cx="2743200" cy="2438400"/>
            <a:chOff x="2736" y="2112"/>
            <a:chExt cx="2016" cy="1536"/>
          </a:xfrm>
        </p:grpSpPr>
        <p:sp>
          <p:nvSpPr>
            <p:cNvPr id="57" name="Oval 53"/>
            <p:cNvSpPr>
              <a:spLocks noChangeArrowheads="1"/>
            </p:cNvSpPr>
            <p:nvPr/>
          </p:nvSpPr>
          <p:spPr bwMode="auto">
            <a:xfrm>
              <a:off x="3744" y="2112"/>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27</a:t>
              </a:r>
            </a:p>
          </p:txBody>
        </p:sp>
        <p:sp>
          <p:nvSpPr>
            <p:cNvPr id="58" name="Oval 54"/>
            <p:cNvSpPr>
              <a:spLocks noChangeArrowheads="1"/>
            </p:cNvSpPr>
            <p:nvPr/>
          </p:nvSpPr>
          <p:spPr bwMode="auto">
            <a:xfrm>
              <a:off x="3260" y="2496"/>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59" name="Oval 55"/>
            <p:cNvSpPr>
              <a:spLocks noChangeArrowheads="1"/>
            </p:cNvSpPr>
            <p:nvPr/>
          </p:nvSpPr>
          <p:spPr bwMode="auto">
            <a:xfrm>
              <a:off x="4188" y="2496"/>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60" name="Oval 56"/>
            <p:cNvSpPr>
              <a:spLocks noChangeArrowheads="1"/>
            </p:cNvSpPr>
            <p:nvPr/>
          </p:nvSpPr>
          <p:spPr bwMode="auto">
            <a:xfrm>
              <a:off x="2978" y="292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latin typeface="Arial Narrow" charset="0"/>
                </a:rPr>
                <a:t>49</a:t>
              </a:r>
            </a:p>
          </p:txBody>
        </p:sp>
        <p:sp>
          <p:nvSpPr>
            <p:cNvPr id="61" name="Oval 57"/>
            <p:cNvSpPr>
              <a:spLocks noChangeArrowheads="1"/>
            </p:cNvSpPr>
            <p:nvPr/>
          </p:nvSpPr>
          <p:spPr bwMode="auto">
            <a:xfrm>
              <a:off x="3512" y="294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62" name="Oval 58"/>
            <p:cNvSpPr>
              <a:spLocks noChangeArrowheads="1"/>
            </p:cNvSpPr>
            <p:nvPr/>
          </p:nvSpPr>
          <p:spPr bwMode="auto">
            <a:xfrm>
              <a:off x="3986" y="2940"/>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63" name="Oval 59"/>
            <p:cNvSpPr>
              <a:spLocks noChangeArrowheads="1"/>
            </p:cNvSpPr>
            <p:nvPr/>
          </p:nvSpPr>
          <p:spPr bwMode="auto">
            <a:xfrm>
              <a:off x="4470" y="2928"/>
              <a:ext cx="28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64" name="Oval 60"/>
            <p:cNvSpPr>
              <a:spLocks noChangeArrowheads="1"/>
            </p:cNvSpPr>
            <p:nvPr/>
          </p:nvSpPr>
          <p:spPr bwMode="auto">
            <a:xfrm>
              <a:off x="2736" y="3360"/>
              <a:ext cx="28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65" name="Line 61"/>
            <p:cNvSpPr>
              <a:spLocks noChangeShapeType="1"/>
            </p:cNvSpPr>
            <p:nvPr/>
          </p:nvSpPr>
          <p:spPr bwMode="auto">
            <a:xfrm flipH="1">
              <a:off x="3502" y="2352"/>
              <a:ext cx="28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6" name="Line 62"/>
            <p:cNvSpPr>
              <a:spLocks noChangeShapeType="1"/>
            </p:cNvSpPr>
            <p:nvPr/>
          </p:nvSpPr>
          <p:spPr bwMode="auto">
            <a:xfrm>
              <a:off x="3986" y="2352"/>
              <a:ext cx="24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7" name="Line 63"/>
            <p:cNvSpPr>
              <a:spLocks noChangeShapeType="1"/>
            </p:cNvSpPr>
            <p:nvPr/>
          </p:nvSpPr>
          <p:spPr bwMode="auto">
            <a:xfrm flipH="1">
              <a:off x="3180" y="2736"/>
              <a:ext cx="12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8" name="Line 64"/>
            <p:cNvSpPr>
              <a:spLocks noChangeShapeType="1"/>
            </p:cNvSpPr>
            <p:nvPr/>
          </p:nvSpPr>
          <p:spPr bwMode="auto">
            <a:xfrm>
              <a:off x="3502" y="2736"/>
              <a:ext cx="8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9" name="Line 65"/>
            <p:cNvSpPr>
              <a:spLocks noChangeShapeType="1"/>
            </p:cNvSpPr>
            <p:nvPr/>
          </p:nvSpPr>
          <p:spPr bwMode="auto">
            <a:xfrm flipH="1">
              <a:off x="4147" y="2736"/>
              <a:ext cx="121"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0" name="Line 66"/>
            <p:cNvSpPr>
              <a:spLocks noChangeShapeType="1"/>
            </p:cNvSpPr>
            <p:nvPr/>
          </p:nvSpPr>
          <p:spPr bwMode="auto">
            <a:xfrm>
              <a:off x="4429" y="2736"/>
              <a:ext cx="12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1" name="Line 67"/>
            <p:cNvSpPr>
              <a:spLocks noChangeShapeType="1"/>
            </p:cNvSpPr>
            <p:nvPr/>
          </p:nvSpPr>
          <p:spPr bwMode="auto">
            <a:xfrm flipH="1">
              <a:off x="2928" y="3168"/>
              <a:ext cx="9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72" name="Text Box 2"/>
          <p:cNvSpPr txBox="1">
            <a:spLocks noChangeArrowheads="1"/>
          </p:cNvSpPr>
          <p:nvPr/>
        </p:nvSpPr>
        <p:spPr bwMode="auto">
          <a:xfrm>
            <a:off x="6500226" y="2738149"/>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a:solidFill>
                  <a:srgbClr val="FF0000"/>
                </a:solidFill>
                <a:latin typeface="SimSun" charset="-122"/>
                <a:ea typeface="SimSun" charset="-122"/>
                <a:cs typeface="SimSun" charset="-122"/>
              </a:rPr>
              <a:t>输出</a:t>
            </a:r>
            <a:r>
              <a:rPr lang="en-US" altLang="zh-CN" sz="2000" b="1" dirty="0">
                <a:solidFill>
                  <a:srgbClr val="FF0000"/>
                </a:solidFill>
                <a:latin typeface="SimSun" charset="-122"/>
                <a:ea typeface="SimSun" charset="-122"/>
                <a:cs typeface="SimSun" charset="-122"/>
              </a:rPr>
              <a:t>27</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73" name="Group 19"/>
          <p:cNvGrpSpPr>
            <a:grpSpLocks/>
          </p:cNvGrpSpPr>
          <p:nvPr/>
        </p:nvGrpSpPr>
        <p:grpSpPr bwMode="auto">
          <a:xfrm>
            <a:off x="8657229" y="2534939"/>
            <a:ext cx="2743200" cy="2438400"/>
            <a:chOff x="240" y="2112"/>
            <a:chExt cx="1728" cy="1536"/>
          </a:xfrm>
        </p:grpSpPr>
        <p:sp>
          <p:nvSpPr>
            <p:cNvPr id="74" name="Oval 20"/>
            <p:cNvSpPr>
              <a:spLocks noChangeArrowheads="1"/>
            </p:cNvSpPr>
            <p:nvPr/>
          </p:nvSpPr>
          <p:spPr bwMode="auto">
            <a:xfrm>
              <a:off x="1104" y="211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75" name="Oval 21"/>
            <p:cNvSpPr>
              <a:spLocks noChangeArrowheads="1"/>
            </p:cNvSpPr>
            <p:nvPr/>
          </p:nvSpPr>
          <p:spPr bwMode="auto">
            <a:xfrm>
              <a:off x="689" y="249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76" name="Oval 22"/>
            <p:cNvSpPr>
              <a:spLocks noChangeArrowheads="1"/>
            </p:cNvSpPr>
            <p:nvPr/>
          </p:nvSpPr>
          <p:spPr bwMode="auto">
            <a:xfrm>
              <a:off x="1485" y="2496"/>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77" name="Oval 23"/>
            <p:cNvSpPr>
              <a:spLocks noChangeArrowheads="1"/>
            </p:cNvSpPr>
            <p:nvPr/>
          </p:nvSpPr>
          <p:spPr bwMode="auto">
            <a:xfrm>
              <a:off x="447" y="292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latin typeface="Arial Narrow" charset="0"/>
                </a:rPr>
                <a:t>49</a:t>
              </a:r>
            </a:p>
          </p:txBody>
        </p:sp>
        <p:sp>
          <p:nvSpPr>
            <p:cNvPr id="78" name="Oval 24"/>
            <p:cNvSpPr>
              <a:spLocks noChangeArrowheads="1"/>
            </p:cNvSpPr>
            <p:nvPr/>
          </p:nvSpPr>
          <p:spPr bwMode="auto">
            <a:xfrm>
              <a:off x="905"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79" name="Oval 25"/>
            <p:cNvSpPr>
              <a:spLocks noChangeArrowheads="1"/>
            </p:cNvSpPr>
            <p:nvPr/>
          </p:nvSpPr>
          <p:spPr bwMode="auto">
            <a:xfrm>
              <a:off x="1311"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80" name="Oval 26"/>
            <p:cNvSpPr>
              <a:spLocks noChangeArrowheads="1"/>
            </p:cNvSpPr>
            <p:nvPr/>
          </p:nvSpPr>
          <p:spPr bwMode="auto">
            <a:xfrm>
              <a:off x="1726" y="292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81" name="Oval 27"/>
            <p:cNvSpPr>
              <a:spLocks noChangeArrowheads="1"/>
            </p:cNvSpPr>
            <p:nvPr/>
          </p:nvSpPr>
          <p:spPr bwMode="auto">
            <a:xfrm>
              <a:off x="240" y="3360"/>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82" name="Line 28"/>
            <p:cNvSpPr>
              <a:spLocks noChangeShapeType="1"/>
            </p:cNvSpPr>
            <p:nvPr/>
          </p:nvSpPr>
          <p:spPr bwMode="auto">
            <a:xfrm flipH="1">
              <a:off x="897" y="2352"/>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29"/>
            <p:cNvSpPr>
              <a:spLocks noChangeShapeType="1"/>
            </p:cNvSpPr>
            <p:nvPr/>
          </p:nvSpPr>
          <p:spPr bwMode="auto">
            <a:xfrm>
              <a:off x="1311" y="2352"/>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4" name="Line 30"/>
            <p:cNvSpPr>
              <a:spLocks noChangeShapeType="1"/>
            </p:cNvSpPr>
            <p:nvPr/>
          </p:nvSpPr>
          <p:spPr bwMode="auto">
            <a:xfrm flipH="1">
              <a:off x="621" y="2736"/>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31"/>
            <p:cNvSpPr>
              <a:spLocks noChangeShapeType="1"/>
            </p:cNvSpPr>
            <p:nvPr/>
          </p:nvSpPr>
          <p:spPr bwMode="auto">
            <a:xfrm>
              <a:off x="897" y="2736"/>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6" name="Line 32"/>
            <p:cNvSpPr>
              <a:spLocks noChangeShapeType="1"/>
            </p:cNvSpPr>
            <p:nvPr/>
          </p:nvSpPr>
          <p:spPr bwMode="auto">
            <a:xfrm flipH="1">
              <a:off x="1449" y="2736"/>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7" name="Line 33"/>
            <p:cNvSpPr>
              <a:spLocks noChangeShapeType="1"/>
            </p:cNvSpPr>
            <p:nvPr/>
          </p:nvSpPr>
          <p:spPr bwMode="auto">
            <a:xfrm>
              <a:off x="1691" y="2736"/>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4" name="Line 34"/>
            <p:cNvSpPr>
              <a:spLocks noChangeShapeType="1"/>
            </p:cNvSpPr>
            <p:nvPr/>
          </p:nvSpPr>
          <p:spPr bwMode="auto">
            <a:xfrm flipH="1">
              <a:off x="405" y="3168"/>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406380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0-#ppt_w/2"/>
                                          </p:val>
                                        </p:tav>
                                        <p:tav tm="100000">
                                          <p:val>
                                            <p:strVal val="#ppt_x"/>
                                          </p:val>
                                        </p:tav>
                                      </p:tavLst>
                                    </p:anim>
                                    <p:anim calcmode="lin" valueType="num">
                                      <p:cBhvr additive="base">
                                        <p:cTn id="8"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dissolv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500" fill="hold"/>
                                        <p:tgtEl>
                                          <p:spTgt spid="72"/>
                                        </p:tgtEl>
                                        <p:attrNameLst>
                                          <p:attrName>ppt_x</p:attrName>
                                        </p:attrNameLst>
                                      </p:cBhvr>
                                      <p:tavLst>
                                        <p:tav tm="0">
                                          <p:val>
                                            <p:strVal val="1+#ppt_w/2"/>
                                          </p:val>
                                        </p:tav>
                                        <p:tav tm="100000">
                                          <p:val>
                                            <p:strVal val="#ppt_x"/>
                                          </p:val>
                                        </p:tav>
                                      </p:tavLst>
                                    </p:anim>
                                    <p:anim calcmode="lin" valueType="num">
                                      <p:cBhvr additive="base">
                                        <p:cTn id="2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dissolve">
                                      <p:cBhvr>
                                        <p:cTn id="2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utoUpdateAnimBg="0"/>
      <p:bldP spid="7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
        <p:nvSpPr>
          <p:cNvPr id="72" name="Text Box 2"/>
          <p:cNvSpPr txBox="1">
            <a:spLocks noChangeArrowheads="1"/>
          </p:cNvSpPr>
          <p:nvPr/>
        </p:nvSpPr>
        <p:spPr bwMode="auto">
          <a:xfrm>
            <a:off x="6500226" y="2738149"/>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dirty="0" smtClean="0">
                <a:solidFill>
                  <a:srgbClr val="FF0000"/>
                </a:solidFill>
                <a:latin typeface="SimSun" charset="-122"/>
                <a:ea typeface="SimSun" charset="-122"/>
                <a:cs typeface="SimSun" charset="-122"/>
              </a:rPr>
              <a:t>38</a:t>
            </a:r>
            <a:r>
              <a:rPr lang="zh-CN" altLang="en-US"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73" name="Group 19"/>
          <p:cNvGrpSpPr>
            <a:grpSpLocks/>
          </p:cNvGrpSpPr>
          <p:nvPr/>
        </p:nvGrpSpPr>
        <p:grpSpPr bwMode="auto">
          <a:xfrm>
            <a:off x="317487" y="2340787"/>
            <a:ext cx="2743200" cy="2438400"/>
            <a:chOff x="240" y="2112"/>
            <a:chExt cx="1728" cy="1536"/>
          </a:xfrm>
        </p:grpSpPr>
        <p:sp>
          <p:nvSpPr>
            <p:cNvPr id="74" name="Oval 20"/>
            <p:cNvSpPr>
              <a:spLocks noChangeArrowheads="1"/>
            </p:cNvSpPr>
            <p:nvPr/>
          </p:nvSpPr>
          <p:spPr bwMode="auto">
            <a:xfrm>
              <a:off x="1104" y="211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dirty="0">
                  <a:latin typeface="Arial Narrow" charset="0"/>
                </a:rPr>
                <a:t>97</a:t>
              </a:r>
            </a:p>
          </p:txBody>
        </p:sp>
        <p:sp>
          <p:nvSpPr>
            <p:cNvPr id="75" name="Oval 21"/>
            <p:cNvSpPr>
              <a:spLocks noChangeArrowheads="1"/>
            </p:cNvSpPr>
            <p:nvPr/>
          </p:nvSpPr>
          <p:spPr bwMode="auto">
            <a:xfrm>
              <a:off x="689" y="249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76" name="Oval 22"/>
            <p:cNvSpPr>
              <a:spLocks noChangeArrowheads="1"/>
            </p:cNvSpPr>
            <p:nvPr/>
          </p:nvSpPr>
          <p:spPr bwMode="auto">
            <a:xfrm>
              <a:off x="1485" y="2496"/>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77" name="Oval 23"/>
            <p:cNvSpPr>
              <a:spLocks noChangeArrowheads="1"/>
            </p:cNvSpPr>
            <p:nvPr/>
          </p:nvSpPr>
          <p:spPr bwMode="auto">
            <a:xfrm>
              <a:off x="447" y="292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78" name="Oval 24"/>
            <p:cNvSpPr>
              <a:spLocks noChangeArrowheads="1"/>
            </p:cNvSpPr>
            <p:nvPr/>
          </p:nvSpPr>
          <p:spPr bwMode="auto">
            <a:xfrm>
              <a:off x="905"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79" name="Oval 25"/>
            <p:cNvSpPr>
              <a:spLocks noChangeArrowheads="1"/>
            </p:cNvSpPr>
            <p:nvPr/>
          </p:nvSpPr>
          <p:spPr bwMode="auto">
            <a:xfrm>
              <a:off x="1311"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80" name="Oval 26"/>
            <p:cNvSpPr>
              <a:spLocks noChangeArrowheads="1"/>
            </p:cNvSpPr>
            <p:nvPr/>
          </p:nvSpPr>
          <p:spPr bwMode="auto">
            <a:xfrm>
              <a:off x="1726" y="292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81" name="Oval 27"/>
            <p:cNvSpPr>
              <a:spLocks noChangeArrowheads="1"/>
            </p:cNvSpPr>
            <p:nvPr/>
          </p:nvSpPr>
          <p:spPr bwMode="auto">
            <a:xfrm>
              <a:off x="240" y="3360"/>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82" name="Line 28"/>
            <p:cNvSpPr>
              <a:spLocks noChangeShapeType="1"/>
            </p:cNvSpPr>
            <p:nvPr/>
          </p:nvSpPr>
          <p:spPr bwMode="auto">
            <a:xfrm flipH="1">
              <a:off x="897" y="2352"/>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29"/>
            <p:cNvSpPr>
              <a:spLocks noChangeShapeType="1"/>
            </p:cNvSpPr>
            <p:nvPr/>
          </p:nvSpPr>
          <p:spPr bwMode="auto">
            <a:xfrm>
              <a:off x="1311" y="2352"/>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4" name="Line 30"/>
            <p:cNvSpPr>
              <a:spLocks noChangeShapeType="1"/>
            </p:cNvSpPr>
            <p:nvPr/>
          </p:nvSpPr>
          <p:spPr bwMode="auto">
            <a:xfrm flipH="1">
              <a:off x="621" y="2736"/>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31"/>
            <p:cNvSpPr>
              <a:spLocks noChangeShapeType="1"/>
            </p:cNvSpPr>
            <p:nvPr/>
          </p:nvSpPr>
          <p:spPr bwMode="auto">
            <a:xfrm>
              <a:off x="897" y="2736"/>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6" name="Line 32"/>
            <p:cNvSpPr>
              <a:spLocks noChangeShapeType="1"/>
            </p:cNvSpPr>
            <p:nvPr/>
          </p:nvSpPr>
          <p:spPr bwMode="auto">
            <a:xfrm flipH="1">
              <a:off x="1449" y="2736"/>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7" name="Line 33"/>
            <p:cNvSpPr>
              <a:spLocks noChangeShapeType="1"/>
            </p:cNvSpPr>
            <p:nvPr/>
          </p:nvSpPr>
          <p:spPr bwMode="auto">
            <a:xfrm>
              <a:off x="1691" y="2736"/>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4" name="Line 34"/>
            <p:cNvSpPr>
              <a:spLocks noChangeShapeType="1"/>
            </p:cNvSpPr>
            <p:nvPr/>
          </p:nvSpPr>
          <p:spPr bwMode="auto">
            <a:xfrm flipH="1">
              <a:off x="405" y="3168"/>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107" name="Group 51"/>
          <p:cNvGrpSpPr>
            <a:grpSpLocks/>
          </p:cNvGrpSpPr>
          <p:nvPr/>
        </p:nvGrpSpPr>
        <p:grpSpPr bwMode="auto">
          <a:xfrm>
            <a:off x="3536363" y="2493187"/>
            <a:ext cx="2743200" cy="2438400"/>
            <a:chOff x="240" y="2112"/>
            <a:chExt cx="1728" cy="1536"/>
          </a:xfrm>
        </p:grpSpPr>
        <p:sp>
          <p:nvSpPr>
            <p:cNvPr id="125" name="Oval 52"/>
            <p:cNvSpPr>
              <a:spLocks noChangeArrowheads="1"/>
            </p:cNvSpPr>
            <p:nvPr/>
          </p:nvSpPr>
          <p:spPr bwMode="auto">
            <a:xfrm>
              <a:off x="1104" y="211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38</a:t>
              </a:r>
            </a:p>
          </p:txBody>
        </p:sp>
        <p:sp>
          <p:nvSpPr>
            <p:cNvPr id="126" name="Oval 53"/>
            <p:cNvSpPr>
              <a:spLocks noChangeArrowheads="1"/>
            </p:cNvSpPr>
            <p:nvPr/>
          </p:nvSpPr>
          <p:spPr bwMode="auto">
            <a:xfrm>
              <a:off x="689" y="249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latin typeface="Arial Narrow" charset="0"/>
                </a:rPr>
                <a:t>49</a:t>
              </a:r>
            </a:p>
          </p:txBody>
        </p:sp>
        <p:sp>
          <p:nvSpPr>
            <p:cNvPr id="127" name="Oval 54"/>
            <p:cNvSpPr>
              <a:spLocks noChangeArrowheads="1"/>
            </p:cNvSpPr>
            <p:nvPr/>
          </p:nvSpPr>
          <p:spPr bwMode="auto">
            <a:xfrm>
              <a:off x="1485" y="2496"/>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128" name="Oval 55"/>
            <p:cNvSpPr>
              <a:spLocks noChangeArrowheads="1"/>
            </p:cNvSpPr>
            <p:nvPr/>
          </p:nvSpPr>
          <p:spPr bwMode="auto">
            <a:xfrm>
              <a:off x="447" y="292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29" name="Oval 56"/>
            <p:cNvSpPr>
              <a:spLocks noChangeArrowheads="1"/>
            </p:cNvSpPr>
            <p:nvPr/>
          </p:nvSpPr>
          <p:spPr bwMode="auto">
            <a:xfrm>
              <a:off x="905"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30" name="Oval 57"/>
            <p:cNvSpPr>
              <a:spLocks noChangeArrowheads="1"/>
            </p:cNvSpPr>
            <p:nvPr/>
          </p:nvSpPr>
          <p:spPr bwMode="auto">
            <a:xfrm>
              <a:off x="1311" y="294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31" name="Oval 58"/>
            <p:cNvSpPr>
              <a:spLocks noChangeArrowheads="1"/>
            </p:cNvSpPr>
            <p:nvPr/>
          </p:nvSpPr>
          <p:spPr bwMode="auto">
            <a:xfrm>
              <a:off x="1726" y="292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32" name="Oval 59"/>
            <p:cNvSpPr>
              <a:spLocks noChangeArrowheads="1"/>
            </p:cNvSpPr>
            <p:nvPr/>
          </p:nvSpPr>
          <p:spPr bwMode="auto">
            <a:xfrm>
              <a:off x="240" y="3360"/>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33" name="Line 60"/>
            <p:cNvSpPr>
              <a:spLocks noChangeShapeType="1"/>
            </p:cNvSpPr>
            <p:nvPr/>
          </p:nvSpPr>
          <p:spPr bwMode="auto">
            <a:xfrm flipH="1">
              <a:off x="897" y="2352"/>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Line 61"/>
            <p:cNvSpPr>
              <a:spLocks noChangeShapeType="1"/>
            </p:cNvSpPr>
            <p:nvPr/>
          </p:nvSpPr>
          <p:spPr bwMode="auto">
            <a:xfrm>
              <a:off x="1311" y="2352"/>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5" name="Line 62"/>
            <p:cNvSpPr>
              <a:spLocks noChangeShapeType="1"/>
            </p:cNvSpPr>
            <p:nvPr/>
          </p:nvSpPr>
          <p:spPr bwMode="auto">
            <a:xfrm flipH="1">
              <a:off x="621" y="2736"/>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6" name="Line 63"/>
            <p:cNvSpPr>
              <a:spLocks noChangeShapeType="1"/>
            </p:cNvSpPr>
            <p:nvPr/>
          </p:nvSpPr>
          <p:spPr bwMode="auto">
            <a:xfrm>
              <a:off x="897" y="2736"/>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7" name="Line 64"/>
            <p:cNvSpPr>
              <a:spLocks noChangeShapeType="1"/>
            </p:cNvSpPr>
            <p:nvPr/>
          </p:nvSpPr>
          <p:spPr bwMode="auto">
            <a:xfrm flipH="1">
              <a:off x="1449" y="2736"/>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8" name="Line 65"/>
            <p:cNvSpPr>
              <a:spLocks noChangeShapeType="1"/>
            </p:cNvSpPr>
            <p:nvPr/>
          </p:nvSpPr>
          <p:spPr bwMode="auto">
            <a:xfrm>
              <a:off x="1691" y="2736"/>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 name="Line 66"/>
            <p:cNvSpPr>
              <a:spLocks noChangeShapeType="1"/>
            </p:cNvSpPr>
            <p:nvPr/>
          </p:nvSpPr>
          <p:spPr bwMode="auto">
            <a:xfrm flipH="1">
              <a:off x="405" y="3168"/>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140" name="Group 19"/>
          <p:cNvGrpSpPr>
            <a:grpSpLocks/>
          </p:cNvGrpSpPr>
          <p:nvPr/>
        </p:nvGrpSpPr>
        <p:grpSpPr bwMode="auto">
          <a:xfrm>
            <a:off x="8690212" y="2493187"/>
            <a:ext cx="2743200" cy="2438400"/>
            <a:chOff x="144" y="1920"/>
            <a:chExt cx="1728" cy="1536"/>
          </a:xfrm>
        </p:grpSpPr>
        <p:sp>
          <p:nvSpPr>
            <p:cNvPr id="141" name="Oval 20"/>
            <p:cNvSpPr>
              <a:spLocks noChangeArrowheads="1"/>
            </p:cNvSpPr>
            <p:nvPr/>
          </p:nvSpPr>
          <p:spPr bwMode="auto">
            <a:xfrm>
              <a:off x="1008"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42" name="Oval 21"/>
            <p:cNvSpPr>
              <a:spLocks noChangeArrowheads="1"/>
            </p:cNvSpPr>
            <p:nvPr/>
          </p:nvSpPr>
          <p:spPr bwMode="auto">
            <a:xfrm>
              <a:off x="593"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143" name="Oval 22"/>
            <p:cNvSpPr>
              <a:spLocks noChangeArrowheads="1"/>
            </p:cNvSpPr>
            <p:nvPr/>
          </p:nvSpPr>
          <p:spPr bwMode="auto">
            <a:xfrm>
              <a:off x="1389"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144" name="Oval 23"/>
            <p:cNvSpPr>
              <a:spLocks noChangeArrowheads="1"/>
            </p:cNvSpPr>
            <p:nvPr/>
          </p:nvSpPr>
          <p:spPr bwMode="auto">
            <a:xfrm>
              <a:off x="351" y="273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45" name="Oval 24"/>
            <p:cNvSpPr>
              <a:spLocks noChangeArrowheads="1"/>
            </p:cNvSpPr>
            <p:nvPr/>
          </p:nvSpPr>
          <p:spPr bwMode="auto">
            <a:xfrm>
              <a:off x="809" y="274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46" name="Oval 25"/>
            <p:cNvSpPr>
              <a:spLocks noChangeArrowheads="1"/>
            </p:cNvSpPr>
            <p:nvPr/>
          </p:nvSpPr>
          <p:spPr bwMode="auto">
            <a:xfrm>
              <a:off x="1215"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47" name="Oval 26"/>
            <p:cNvSpPr>
              <a:spLocks noChangeArrowheads="1"/>
            </p:cNvSpPr>
            <p:nvPr/>
          </p:nvSpPr>
          <p:spPr bwMode="auto">
            <a:xfrm>
              <a:off x="1630"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48" name="Oval 27"/>
            <p:cNvSpPr>
              <a:spLocks noChangeArrowheads="1"/>
            </p:cNvSpPr>
            <p:nvPr/>
          </p:nvSpPr>
          <p:spPr bwMode="auto">
            <a:xfrm>
              <a:off x="144"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49" name="Line 28"/>
            <p:cNvSpPr>
              <a:spLocks noChangeShapeType="1"/>
            </p:cNvSpPr>
            <p:nvPr/>
          </p:nvSpPr>
          <p:spPr bwMode="auto">
            <a:xfrm flipH="1">
              <a:off x="801"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0" name="Line 29"/>
            <p:cNvSpPr>
              <a:spLocks noChangeShapeType="1"/>
            </p:cNvSpPr>
            <p:nvPr/>
          </p:nvSpPr>
          <p:spPr bwMode="auto">
            <a:xfrm>
              <a:off x="1215"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1" name="Line 30"/>
            <p:cNvSpPr>
              <a:spLocks noChangeShapeType="1"/>
            </p:cNvSpPr>
            <p:nvPr/>
          </p:nvSpPr>
          <p:spPr bwMode="auto">
            <a:xfrm flipH="1">
              <a:off x="525"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2" name="Line 31"/>
            <p:cNvSpPr>
              <a:spLocks noChangeShapeType="1"/>
            </p:cNvSpPr>
            <p:nvPr/>
          </p:nvSpPr>
          <p:spPr bwMode="auto">
            <a:xfrm>
              <a:off x="801"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3" name="Line 32"/>
            <p:cNvSpPr>
              <a:spLocks noChangeShapeType="1"/>
            </p:cNvSpPr>
            <p:nvPr/>
          </p:nvSpPr>
          <p:spPr bwMode="auto">
            <a:xfrm flipH="1">
              <a:off x="1353"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4" name="Line 33"/>
            <p:cNvSpPr>
              <a:spLocks noChangeShapeType="1"/>
            </p:cNvSpPr>
            <p:nvPr/>
          </p:nvSpPr>
          <p:spPr bwMode="auto">
            <a:xfrm>
              <a:off x="1595"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5" name="Line 34"/>
            <p:cNvSpPr>
              <a:spLocks noChangeShapeType="1"/>
            </p:cNvSpPr>
            <p:nvPr/>
          </p:nvSpPr>
          <p:spPr bwMode="auto">
            <a:xfrm flipH="1">
              <a:off x="309"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31449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1+#ppt_w/2"/>
                                          </p:val>
                                        </p:tav>
                                        <p:tav tm="100000">
                                          <p:val>
                                            <p:strVal val="#ppt_x"/>
                                          </p:val>
                                        </p:tav>
                                      </p:tavLst>
                                    </p:anim>
                                    <p:anim calcmode="lin" valueType="num">
                                      <p:cBhvr additive="base">
                                        <p:cTn id="13"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dissolve">
                                      <p:cBhvr>
                                        <p:cTn id="1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
        <p:nvSpPr>
          <p:cNvPr id="72" name="Text Box 2"/>
          <p:cNvSpPr txBox="1">
            <a:spLocks noChangeArrowheads="1"/>
          </p:cNvSpPr>
          <p:nvPr/>
        </p:nvSpPr>
        <p:spPr bwMode="auto">
          <a:xfrm>
            <a:off x="6500226" y="2738149"/>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u="sng" dirty="0" smtClean="0">
                <a:solidFill>
                  <a:srgbClr val="FF0000"/>
                </a:solidFill>
                <a:latin typeface="SimSun" charset="-122"/>
                <a:ea typeface="SimSun" charset="-122"/>
                <a:cs typeface="SimSun" charset="-122"/>
              </a:rPr>
              <a:t>49</a:t>
            </a:r>
            <a:r>
              <a:rPr lang="zh-CN" altLang="en-US"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140" name="Group 19"/>
          <p:cNvGrpSpPr>
            <a:grpSpLocks/>
          </p:cNvGrpSpPr>
          <p:nvPr/>
        </p:nvGrpSpPr>
        <p:grpSpPr bwMode="auto">
          <a:xfrm>
            <a:off x="288339" y="2569387"/>
            <a:ext cx="2743200" cy="2438400"/>
            <a:chOff x="144" y="1920"/>
            <a:chExt cx="1728" cy="1536"/>
          </a:xfrm>
        </p:grpSpPr>
        <p:sp>
          <p:nvSpPr>
            <p:cNvPr id="141" name="Oval 20"/>
            <p:cNvSpPr>
              <a:spLocks noChangeArrowheads="1"/>
            </p:cNvSpPr>
            <p:nvPr/>
          </p:nvSpPr>
          <p:spPr bwMode="auto">
            <a:xfrm>
              <a:off x="1008"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42" name="Oval 21"/>
            <p:cNvSpPr>
              <a:spLocks noChangeArrowheads="1"/>
            </p:cNvSpPr>
            <p:nvPr/>
          </p:nvSpPr>
          <p:spPr bwMode="auto">
            <a:xfrm>
              <a:off x="593"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dirty="0">
                  <a:solidFill>
                    <a:srgbClr val="FF0000"/>
                  </a:solidFill>
                  <a:latin typeface="Arial Narrow" charset="0"/>
                </a:rPr>
                <a:t>49</a:t>
              </a:r>
            </a:p>
          </p:txBody>
        </p:sp>
        <p:sp>
          <p:nvSpPr>
            <p:cNvPr id="143" name="Oval 22"/>
            <p:cNvSpPr>
              <a:spLocks noChangeArrowheads="1"/>
            </p:cNvSpPr>
            <p:nvPr/>
          </p:nvSpPr>
          <p:spPr bwMode="auto">
            <a:xfrm>
              <a:off x="1389"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144" name="Oval 23"/>
            <p:cNvSpPr>
              <a:spLocks noChangeArrowheads="1"/>
            </p:cNvSpPr>
            <p:nvPr/>
          </p:nvSpPr>
          <p:spPr bwMode="auto">
            <a:xfrm>
              <a:off x="351" y="273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45" name="Oval 24"/>
            <p:cNvSpPr>
              <a:spLocks noChangeArrowheads="1"/>
            </p:cNvSpPr>
            <p:nvPr/>
          </p:nvSpPr>
          <p:spPr bwMode="auto">
            <a:xfrm>
              <a:off x="809" y="274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46" name="Oval 25"/>
            <p:cNvSpPr>
              <a:spLocks noChangeArrowheads="1"/>
            </p:cNvSpPr>
            <p:nvPr/>
          </p:nvSpPr>
          <p:spPr bwMode="auto">
            <a:xfrm>
              <a:off x="1215"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47" name="Oval 26"/>
            <p:cNvSpPr>
              <a:spLocks noChangeArrowheads="1"/>
            </p:cNvSpPr>
            <p:nvPr/>
          </p:nvSpPr>
          <p:spPr bwMode="auto">
            <a:xfrm>
              <a:off x="1630"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48" name="Oval 27"/>
            <p:cNvSpPr>
              <a:spLocks noChangeArrowheads="1"/>
            </p:cNvSpPr>
            <p:nvPr/>
          </p:nvSpPr>
          <p:spPr bwMode="auto">
            <a:xfrm>
              <a:off x="144"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49" name="Line 28"/>
            <p:cNvSpPr>
              <a:spLocks noChangeShapeType="1"/>
            </p:cNvSpPr>
            <p:nvPr/>
          </p:nvSpPr>
          <p:spPr bwMode="auto">
            <a:xfrm flipH="1">
              <a:off x="801"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0" name="Line 29"/>
            <p:cNvSpPr>
              <a:spLocks noChangeShapeType="1"/>
            </p:cNvSpPr>
            <p:nvPr/>
          </p:nvSpPr>
          <p:spPr bwMode="auto">
            <a:xfrm>
              <a:off x="1215"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1" name="Line 30"/>
            <p:cNvSpPr>
              <a:spLocks noChangeShapeType="1"/>
            </p:cNvSpPr>
            <p:nvPr/>
          </p:nvSpPr>
          <p:spPr bwMode="auto">
            <a:xfrm flipH="1">
              <a:off x="525"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2" name="Line 31"/>
            <p:cNvSpPr>
              <a:spLocks noChangeShapeType="1"/>
            </p:cNvSpPr>
            <p:nvPr/>
          </p:nvSpPr>
          <p:spPr bwMode="auto">
            <a:xfrm>
              <a:off x="801"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3" name="Line 32"/>
            <p:cNvSpPr>
              <a:spLocks noChangeShapeType="1"/>
            </p:cNvSpPr>
            <p:nvPr/>
          </p:nvSpPr>
          <p:spPr bwMode="auto">
            <a:xfrm flipH="1">
              <a:off x="1353"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4" name="Line 33"/>
            <p:cNvSpPr>
              <a:spLocks noChangeShapeType="1"/>
            </p:cNvSpPr>
            <p:nvPr/>
          </p:nvSpPr>
          <p:spPr bwMode="auto">
            <a:xfrm>
              <a:off x="1595"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5" name="Line 34"/>
            <p:cNvSpPr>
              <a:spLocks noChangeShapeType="1"/>
            </p:cNvSpPr>
            <p:nvPr/>
          </p:nvSpPr>
          <p:spPr bwMode="auto">
            <a:xfrm flipH="1">
              <a:off x="309"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56" name="Group 51"/>
          <p:cNvGrpSpPr>
            <a:grpSpLocks/>
          </p:cNvGrpSpPr>
          <p:nvPr/>
        </p:nvGrpSpPr>
        <p:grpSpPr bwMode="auto">
          <a:xfrm>
            <a:off x="3471277" y="2569387"/>
            <a:ext cx="2743200" cy="2438400"/>
            <a:chOff x="144" y="1920"/>
            <a:chExt cx="1728" cy="1536"/>
          </a:xfrm>
        </p:grpSpPr>
        <p:sp>
          <p:nvSpPr>
            <p:cNvPr id="57" name="Oval 52"/>
            <p:cNvSpPr>
              <a:spLocks noChangeArrowheads="1"/>
            </p:cNvSpPr>
            <p:nvPr/>
          </p:nvSpPr>
          <p:spPr bwMode="auto">
            <a:xfrm>
              <a:off x="1008"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latin typeface="Arial Narrow" charset="0"/>
                </a:rPr>
                <a:t>49</a:t>
              </a:r>
            </a:p>
          </p:txBody>
        </p:sp>
        <p:sp>
          <p:nvSpPr>
            <p:cNvPr id="58" name="Oval 53"/>
            <p:cNvSpPr>
              <a:spLocks noChangeArrowheads="1"/>
            </p:cNvSpPr>
            <p:nvPr/>
          </p:nvSpPr>
          <p:spPr bwMode="auto">
            <a:xfrm>
              <a:off x="593"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59" name="Oval 54"/>
            <p:cNvSpPr>
              <a:spLocks noChangeArrowheads="1"/>
            </p:cNvSpPr>
            <p:nvPr/>
          </p:nvSpPr>
          <p:spPr bwMode="auto">
            <a:xfrm>
              <a:off x="1389"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60" name="Oval 55"/>
            <p:cNvSpPr>
              <a:spLocks noChangeArrowheads="1"/>
            </p:cNvSpPr>
            <p:nvPr/>
          </p:nvSpPr>
          <p:spPr bwMode="auto">
            <a:xfrm>
              <a:off x="351" y="273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61" name="Oval 56"/>
            <p:cNvSpPr>
              <a:spLocks noChangeArrowheads="1"/>
            </p:cNvSpPr>
            <p:nvPr/>
          </p:nvSpPr>
          <p:spPr bwMode="auto">
            <a:xfrm>
              <a:off x="809" y="274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62" name="Oval 57"/>
            <p:cNvSpPr>
              <a:spLocks noChangeArrowheads="1"/>
            </p:cNvSpPr>
            <p:nvPr/>
          </p:nvSpPr>
          <p:spPr bwMode="auto">
            <a:xfrm>
              <a:off x="1215"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63" name="Oval 58"/>
            <p:cNvSpPr>
              <a:spLocks noChangeArrowheads="1"/>
            </p:cNvSpPr>
            <p:nvPr/>
          </p:nvSpPr>
          <p:spPr bwMode="auto">
            <a:xfrm>
              <a:off x="1630"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64" name="Oval 59"/>
            <p:cNvSpPr>
              <a:spLocks noChangeArrowheads="1"/>
            </p:cNvSpPr>
            <p:nvPr/>
          </p:nvSpPr>
          <p:spPr bwMode="auto">
            <a:xfrm>
              <a:off x="144"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65" name="Line 60"/>
            <p:cNvSpPr>
              <a:spLocks noChangeShapeType="1"/>
            </p:cNvSpPr>
            <p:nvPr/>
          </p:nvSpPr>
          <p:spPr bwMode="auto">
            <a:xfrm flipH="1">
              <a:off x="801"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6" name="Line 61"/>
            <p:cNvSpPr>
              <a:spLocks noChangeShapeType="1"/>
            </p:cNvSpPr>
            <p:nvPr/>
          </p:nvSpPr>
          <p:spPr bwMode="auto">
            <a:xfrm>
              <a:off x="1215"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7" name="Line 62"/>
            <p:cNvSpPr>
              <a:spLocks noChangeShapeType="1"/>
            </p:cNvSpPr>
            <p:nvPr/>
          </p:nvSpPr>
          <p:spPr bwMode="auto">
            <a:xfrm flipH="1">
              <a:off x="525"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8" name="Line 63"/>
            <p:cNvSpPr>
              <a:spLocks noChangeShapeType="1"/>
            </p:cNvSpPr>
            <p:nvPr/>
          </p:nvSpPr>
          <p:spPr bwMode="auto">
            <a:xfrm>
              <a:off x="801"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9" name="Line 64"/>
            <p:cNvSpPr>
              <a:spLocks noChangeShapeType="1"/>
            </p:cNvSpPr>
            <p:nvPr/>
          </p:nvSpPr>
          <p:spPr bwMode="auto">
            <a:xfrm flipH="1">
              <a:off x="1353"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0" name="Line 65"/>
            <p:cNvSpPr>
              <a:spLocks noChangeShapeType="1"/>
            </p:cNvSpPr>
            <p:nvPr/>
          </p:nvSpPr>
          <p:spPr bwMode="auto">
            <a:xfrm>
              <a:off x="1595"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1" name="Line 66"/>
            <p:cNvSpPr>
              <a:spLocks noChangeShapeType="1"/>
            </p:cNvSpPr>
            <p:nvPr/>
          </p:nvSpPr>
          <p:spPr bwMode="auto">
            <a:xfrm flipH="1">
              <a:off x="309"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91" name="Group 19"/>
          <p:cNvGrpSpPr>
            <a:grpSpLocks/>
          </p:cNvGrpSpPr>
          <p:nvPr/>
        </p:nvGrpSpPr>
        <p:grpSpPr bwMode="auto">
          <a:xfrm>
            <a:off x="8853887" y="2493187"/>
            <a:ext cx="2743200" cy="2438400"/>
            <a:chOff x="240" y="1776"/>
            <a:chExt cx="1728" cy="1536"/>
          </a:xfrm>
        </p:grpSpPr>
        <p:sp>
          <p:nvSpPr>
            <p:cNvPr id="92" name="Oval 20"/>
            <p:cNvSpPr>
              <a:spLocks noChangeArrowheads="1"/>
            </p:cNvSpPr>
            <p:nvPr/>
          </p:nvSpPr>
          <p:spPr bwMode="auto">
            <a:xfrm>
              <a:off x="1104" y="177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93" name="Oval 21"/>
            <p:cNvSpPr>
              <a:spLocks noChangeArrowheads="1"/>
            </p:cNvSpPr>
            <p:nvPr/>
          </p:nvSpPr>
          <p:spPr bwMode="auto">
            <a:xfrm>
              <a:off x="689" y="216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94" name="Oval 22"/>
            <p:cNvSpPr>
              <a:spLocks noChangeArrowheads="1"/>
            </p:cNvSpPr>
            <p:nvPr/>
          </p:nvSpPr>
          <p:spPr bwMode="auto">
            <a:xfrm>
              <a:off x="1485" y="2160"/>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95" name="Oval 23"/>
            <p:cNvSpPr>
              <a:spLocks noChangeArrowheads="1"/>
            </p:cNvSpPr>
            <p:nvPr/>
          </p:nvSpPr>
          <p:spPr bwMode="auto">
            <a:xfrm>
              <a:off x="447" y="259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96" name="Oval 24"/>
            <p:cNvSpPr>
              <a:spLocks noChangeArrowheads="1"/>
            </p:cNvSpPr>
            <p:nvPr/>
          </p:nvSpPr>
          <p:spPr bwMode="auto">
            <a:xfrm>
              <a:off x="905"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97" name="Oval 25"/>
            <p:cNvSpPr>
              <a:spLocks noChangeArrowheads="1"/>
            </p:cNvSpPr>
            <p:nvPr/>
          </p:nvSpPr>
          <p:spPr bwMode="auto">
            <a:xfrm>
              <a:off x="1311"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98" name="Oval 26"/>
            <p:cNvSpPr>
              <a:spLocks noChangeArrowheads="1"/>
            </p:cNvSpPr>
            <p:nvPr/>
          </p:nvSpPr>
          <p:spPr bwMode="auto">
            <a:xfrm>
              <a:off x="1726"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99" name="Oval 27"/>
            <p:cNvSpPr>
              <a:spLocks noChangeArrowheads="1"/>
            </p:cNvSpPr>
            <p:nvPr/>
          </p:nvSpPr>
          <p:spPr bwMode="auto">
            <a:xfrm>
              <a:off x="240" y="302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00" name="Line 28"/>
            <p:cNvSpPr>
              <a:spLocks noChangeShapeType="1"/>
            </p:cNvSpPr>
            <p:nvPr/>
          </p:nvSpPr>
          <p:spPr bwMode="auto">
            <a:xfrm flipH="1">
              <a:off x="897" y="2016"/>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1" name="Line 29"/>
            <p:cNvSpPr>
              <a:spLocks noChangeShapeType="1"/>
            </p:cNvSpPr>
            <p:nvPr/>
          </p:nvSpPr>
          <p:spPr bwMode="auto">
            <a:xfrm>
              <a:off x="1311" y="2016"/>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2" name="Line 30"/>
            <p:cNvSpPr>
              <a:spLocks noChangeShapeType="1"/>
            </p:cNvSpPr>
            <p:nvPr/>
          </p:nvSpPr>
          <p:spPr bwMode="auto">
            <a:xfrm flipH="1">
              <a:off x="621" y="2400"/>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3" name="Line 31"/>
            <p:cNvSpPr>
              <a:spLocks noChangeShapeType="1"/>
            </p:cNvSpPr>
            <p:nvPr/>
          </p:nvSpPr>
          <p:spPr bwMode="auto">
            <a:xfrm>
              <a:off x="897" y="2400"/>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4" name="Line 32"/>
            <p:cNvSpPr>
              <a:spLocks noChangeShapeType="1"/>
            </p:cNvSpPr>
            <p:nvPr/>
          </p:nvSpPr>
          <p:spPr bwMode="auto">
            <a:xfrm flipH="1">
              <a:off x="1449" y="2400"/>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 name="Line 33"/>
            <p:cNvSpPr>
              <a:spLocks noChangeShapeType="1"/>
            </p:cNvSpPr>
            <p:nvPr/>
          </p:nvSpPr>
          <p:spPr bwMode="auto">
            <a:xfrm>
              <a:off x="1691" y="2400"/>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6" name="Line 34"/>
            <p:cNvSpPr>
              <a:spLocks noChangeShapeType="1"/>
            </p:cNvSpPr>
            <p:nvPr/>
          </p:nvSpPr>
          <p:spPr bwMode="auto">
            <a:xfrm flipH="1">
              <a:off x="405" y="2832"/>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2659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1+#ppt_w/2"/>
                                          </p:val>
                                        </p:tav>
                                        <p:tav tm="100000">
                                          <p:val>
                                            <p:strVal val="#ppt_x"/>
                                          </p:val>
                                        </p:tav>
                                      </p:tavLst>
                                    </p:anim>
                                    <p:anim calcmode="lin" valueType="num">
                                      <p:cBhvr additive="base">
                                        <p:cTn id="13"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dissolv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
        <p:nvSpPr>
          <p:cNvPr id="72" name="Text Box 2"/>
          <p:cNvSpPr txBox="1">
            <a:spLocks noChangeArrowheads="1"/>
          </p:cNvSpPr>
          <p:nvPr/>
        </p:nvSpPr>
        <p:spPr bwMode="auto">
          <a:xfrm>
            <a:off x="6500226" y="2738149"/>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dirty="0" smtClean="0">
                <a:solidFill>
                  <a:srgbClr val="FF0000"/>
                </a:solidFill>
                <a:latin typeface="SimSun" charset="-122"/>
                <a:ea typeface="SimSun" charset="-122"/>
                <a:cs typeface="SimSun" charset="-122"/>
              </a:rPr>
              <a:t>49</a:t>
            </a:r>
            <a:r>
              <a:rPr lang="zh-CN" altLang="en-US"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91" name="Group 19"/>
          <p:cNvGrpSpPr>
            <a:grpSpLocks/>
          </p:cNvGrpSpPr>
          <p:nvPr/>
        </p:nvGrpSpPr>
        <p:grpSpPr bwMode="auto">
          <a:xfrm>
            <a:off x="370890" y="2738149"/>
            <a:ext cx="2743200" cy="2438400"/>
            <a:chOff x="240" y="1776"/>
            <a:chExt cx="1728" cy="1536"/>
          </a:xfrm>
        </p:grpSpPr>
        <p:sp>
          <p:nvSpPr>
            <p:cNvPr id="92" name="Oval 20"/>
            <p:cNvSpPr>
              <a:spLocks noChangeArrowheads="1"/>
            </p:cNvSpPr>
            <p:nvPr/>
          </p:nvSpPr>
          <p:spPr bwMode="auto">
            <a:xfrm>
              <a:off x="1104" y="177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93" name="Oval 21"/>
            <p:cNvSpPr>
              <a:spLocks noChangeArrowheads="1"/>
            </p:cNvSpPr>
            <p:nvPr/>
          </p:nvSpPr>
          <p:spPr bwMode="auto">
            <a:xfrm>
              <a:off x="689" y="216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94" name="Oval 22"/>
            <p:cNvSpPr>
              <a:spLocks noChangeArrowheads="1"/>
            </p:cNvSpPr>
            <p:nvPr/>
          </p:nvSpPr>
          <p:spPr bwMode="auto">
            <a:xfrm>
              <a:off x="1485" y="2160"/>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95" name="Oval 23"/>
            <p:cNvSpPr>
              <a:spLocks noChangeArrowheads="1"/>
            </p:cNvSpPr>
            <p:nvPr/>
          </p:nvSpPr>
          <p:spPr bwMode="auto">
            <a:xfrm>
              <a:off x="447" y="259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96" name="Oval 24"/>
            <p:cNvSpPr>
              <a:spLocks noChangeArrowheads="1"/>
            </p:cNvSpPr>
            <p:nvPr/>
          </p:nvSpPr>
          <p:spPr bwMode="auto">
            <a:xfrm>
              <a:off x="905"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97" name="Oval 25"/>
            <p:cNvSpPr>
              <a:spLocks noChangeArrowheads="1"/>
            </p:cNvSpPr>
            <p:nvPr/>
          </p:nvSpPr>
          <p:spPr bwMode="auto">
            <a:xfrm>
              <a:off x="1311"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98" name="Oval 26"/>
            <p:cNvSpPr>
              <a:spLocks noChangeArrowheads="1"/>
            </p:cNvSpPr>
            <p:nvPr/>
          </p:nvSpPr>
          <p:spPr bwMode="auto">
            <a:xfrm>
              <a:off x="1726"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99" name="Oval 27"/>
            <p:cNvSpPr>
              <a:spLocks noChangeArrowheads="1"/>
            </p:cNvSpPr>
            <p:nvPr/>
          </p:nvSpPr>
          <p:spPr bwMode="auto">
            <a:xfrm>
              <a:off x="240" y="302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00" name="Line 28"/>
            <p:cNvSpPr>
              <a:spLocks noChangeShapeType="1"/>
            </p:cNvSpPr>
            <p:nvPr/>
          </p:nvSpPr>
          <p:spPr bwMode="auto">
            <a:xfrm flipH="1">
              <a:off x="897" y="2016"/>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1" name="Line 29"/>
            <p:cNvSpPr>
              <a:spLocks noChangeShapeType="1"/>
            </p:cNvSpPr>
            <p:nvPr/>
          </p:nvSpPr>
          <p:spPr bwMode="auto">
            <a:xfrm>
              <a:off x="1311" y="2016"/>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2" name="Line 30"/>
            <p:cNvSpPr>
              <a:spLocks noChangeShapeType="1"/>
            </p:cNvSpPr>
            <p:nvPr/>
          </p:nvSpPr>
          <p:spPr bwMode="auto">
            <a:xfrm flipH="1">
              <a:off x="621" y="2400"/>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3" name="Line 31"/>
            <p:cNvSpPr>
              <a:spLocks noChangeShapeType="1"/>
            </p:cNvSpPr>
            <p:nvPr/>
          </p:nvSpPr>
          <p:spPr bwMode="auto">
            <a:xfrm>
              <a:off x="897" y="2400"/>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4" name="Line 32"/>
            <p:cNvSpPr>
              <a:spLocks noChangeShapeType="1"/>
            </p:cNvSpPr>
            <p:nvPr/>
          </p:nvSpPr>
          <p:spPr bwMode="auto">
            <a:xfrm flipH="1">
              <a:off x="1449" y="2400"/>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 name="Line 33"/>
            <p:cNvSpPr>
              <a:spLocks noChangeShapeType="1"/>
            </p:cNvSpPr>
            <p:nvPr/>
          </p:nvSpPr>
          <p:spPr bwMode="auto">
            <a:xfrm>
              <a:off x="1691" y="2400"/>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6" name="Line 34"/>
            <p:cNvSpPr>
              <a:spLocks noChangeShapeType="1"/>
            </p:cNvSpPr>
            <p:nvPr/>
          </p:nvSpPr>
          <p:spPr bwMode="auto">
            <a:xfrm flipH="1">
              <a:off x="405" y="2832"/>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73" name="Group 3"/>
          <p:cNvGrpSpPr>
            <a:grpSpLocks/>
          </p:cNvGrpSpPr>
          <p:nvPr/>
        </p:nvGrpSpPr>
        <p:grpSpPr bwMode="auto">
          <a:xfrm>
            <a:off x="3388727" y="2603008"/>
            <a:ext cx="2743200" cy="2438400"/>
            <a:chOff x="240" y="1776"/>
            <a:chExt cx="1728" cy="1536"/>
          </a:xfrm>
        </p:grpSpPr>
        <p:sp>
          <p:nvSpPr>
            <p:cNvPr id="74" name="Oval 4"/>
            <p:cNvSpPr>
              <a:spLocks noChangeArrowheads="1"/>
            </p:cNvSpPr>
            <p:nvPr/>
          </p:nvSpPr>
          <p:spPr bwMode="auto">
            <a:xfrm>
              <a:off x="1104" y="177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49</a:t>
              </a:r>
            </a:p>
          </p:txBody>
        </p:sp>
        <p:sp>
          <p:nvSpPr>
            <p:cNvPr id="75" name="Oval 5"/>
            <p:cNvSpPr>
              <a:spLocks noChangeArrowheads="1"/>
            </p:cNvSpPr>
            <p:nvPr/>
          </p:nvSpPr>
          <p:spPr bwMode="auto">
            <a:xfrm>
              <a:off x="689" y="216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76" name="Oval 6"/>
            <p:cNvSpPr>
              <a:spLocks noChangeArrowheads="1"/>
            </p:cNvSpPr>
            <p:nvPr/>
          </p:nvSpPr>
          <p:spPr bwMode="auto">
            <a:xfrm>
              <a:off x="1485" y="2160"/>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77" name="Oval 7"/>
            <p:cNvSpPr>
              <a:spLocks noChangeArrowheads="1"/>
            </p:cNvSpPr>
            <p:nvPr/>
          </p:nvSpPr>
          <p:spPr bwMode="auto">
            <a:xfrm>
              <a:off x="447" y="2592"/>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78" name="Oval 8"/>
            <p:cNvSpPr>
              <a:spLocks noChangeArrowheads="1"/>
            </p:cNvSpPr>
            <p:nvPr/>
          </p:nvSpPr>
          <p:spPr bwMode="auto">
            <a:xfrm>
              <a:off x="905"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79" name="Oval 9"/>
            <p:cNvSpPr>
              <a:spLocks noChangeArrowheads="1"/>
            </p:cNvSpPr>
            <p:nvPr/>
          </p:nvSpPr>
          <p:spPr bwMode="auto">
            <a:xfrm>
              <a:off x="1311"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80" name="Oval 10"/>
            <p:cNvSpPr>
              <a:spLocks noChangeArrowheads="1"/>
            </p:cNvSpPr>
            <p:nvPr/>
          </p:nvSpPr>
          <p:spPr bwMode="auto">
            <a:xfrm>
              <a:off x="1726"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81" name="Oval 11"/>
            <p:cNvSpPr>
              <a:spLocks noChangeArrowheads="1"/>
            </p:cNvSpPr>
            <p:nvPr/>
          </p:nvSpPr>
          <p:spPr bwMode="auto">
            <a:xfrm>
              <a:off x="240" y="302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82" name="Line 12"/>
            <p:cNvSpPr>
              <a:spLocks noChangeShapeType="1"/>
            </p:cNvSpPr>
            <p:nvPr/>
          </p:nvSpPr>
          <p:spPr bwMode="auto">
            <a:xfrm flipH="1">
              <a:off x="897" y="2016"/>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13"/>
            <p:cNvSpPr>
              <a:spLocks noChangeShapeType="1"/>
            </p:cNvSpPr>
            <p:nvPr/>
          </p:nvSpPr>
          <p:spPr bwMode="auto">
            <a:xfrm>
              <a:off x="1311" y="2016"/>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4" name="Line 14"/>
            <p:cNvSpPr>
              <a:spLocks noChangeShapeType="1"/>
            </p:cNvSpPr>
            <p:nvPr/>
          </p:nvSpPr>
          <p:spPr bwMode="auto">
            <a:xfrm flipH="1">
              <a:off x="621" y="2400"/>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15"/>
            <p:cNvSpPr>
              <a:spLocks noChangeShapeType="1"/>
            </p:cNvSpPr>
            <p:nvPr/>
          </p:nvSpPr>
          <p:spPr bwMode="auto">
            <a:xfrm>
              <a:off x="897" y="2400"/>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6" name="Line 16"/>
            <p:cNvSpPr>
              <a:spLocks noChangeShapeType="1"/>
            </p:cNvSpPr>
            <p:nvPr/>
          </p:nvSpPr>
          <p:spPr bwMode="auto">
            <a:xfrm flipH="1">
              <a:off x="1449" y="2400"/>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7" name="Line 17"/>
            <p:cNvSpPr>
              <a:spLocks noChangeShapeType="1"/>
            </p:cNvSpPr>
            <p:nvPr/>
          </p:nvSpPr>
          <p:spPr bwMode="auto">
            <a:xfrm>
              <a:off x="1691" y="2400"/>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7" name="Line 18"/>
            <p:cNvSpPr>
              <a:spLocks noChangeShapeType="1"/>
            </p:cNvSpPr>
            <p:nvPr/>
          </p:nvSpPr>
          <p:spPr bwMode="auto">
            <a:xfrm flipH="1">
              <a:off x="405" y="2832"/>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108" name="Group 19"/>
          <p:cNvGrpSpPr>
            <a:grpSpLocks/>
          </p:cNvGrpSpPr>
          <p:nvPr/>
        </p:nvGrpSpPr>
        <p:grpSpPr bwMode="auto">
          <a:xfrm>
            <a:off x="8654583" y="2550593"/>
            <a:ext cx="2743200" cy="2438400"/>
            <a:chOff x="336" y="1920"/>
            <a:chExt cx="1728" cy="1536"/>
          </a:xfrm>
        </p:grpSpPr>
        <p:sp>
          <p:nvSpPr>
            <p:cNvPr id="109" name="Oval 20"/>
            <p:cNvSpPr>
              <a:spLocks noChangeArrowheads="1"/>
            </p:cNvSpPr>
            <p:nvPr/>
          </p:nvSpPr>
          <p:spPr bwMode="auto">
            <a:xfrm>
              <a:off x="1200"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10" name="Oval 21"/>
            <p:cNvSpPr>
              <a:spLocks noChangeArrowheads="1"/>
            </p:cNvSpPr>
            <p:nvPr/>
          </p:nvSpPr>
          <p:spPr bwMode="auto">
            <a:xfrm>
              <a:off x="785"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11" name="Oval 22"/>
            <p:cNvSpPr>
              <a:spLocks noChangeArrowheads="1"/>
            </p:cNvSpPr>
            <p:nvPr/>
          </p:nvSpPr>
          <p:spPr bwMode="auto">
            <a:xfrm>
              <a:off x="1581"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12" name="Oval 23"/>
            <p:cNvSpPr>
              <a:spLocks noChangeArrowheads="1"/>
            </p:cNvSpPr>
            <p:nvPr/>
          </p:nvSpPr>
          <p:spPr bwMode="auto">
            <a:xfrm>
              <a:off x="543"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13" name="Oval 24"/>
            <p:cNvSpPr>
              <a:spLocks noChangeArrowheads="1"/>
            </p:cNvSpPr>
            <p:nvPr/>
          </p:nvSpPr>
          <p:spPr bwMode="auto">
            <a:xfrm>
              <a:off x="1001"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114" name="Oval 25"/>
            <p:cNvSpPr>
              <a:spLocks noChangeArrowheads="1"/>
            </p:cNvSpPr>
            <p:nvPr/>
          </p:nvSpPr>
          <p:spPr bwMode="auto">
            <a:xfrm>
              <a:off x="1407"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15" name="Oval 26"/>
            <p:cNvSpPr>
              <a:spLocks noChangeArrowheads="1"/>
            </p:cNvSpPr>
            <p:nvPr/>
          </p:nvSpPr>
          <p:spPr bwMode="auto">
            <a:xfrm>
              <a:off x="1822"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16" name="Oval 27"/>
            <p:cNvSpPr>
              <a:spLocks noChangeArrowheads="1"/>
            </p:cNvSpPr>
            <p:nvPr/>
          </p:nvSpPr>
          <p:spPr bwMode="auto">
            <a:xfrm>
              <a:off x="336"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17" name="Line 28"/>
            <p:cNvSpPr>
              <a:spLocks noChangeShapeType="1"/>
            </p:cNvSpPr>
            <p:nvPr/>
          </p:nvSpPr>
          <p:spPr bwMode="auto">
            <a:xfrm flipH="1">
              <a:off x="993"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 name="Line 29"/>
            <p:cNvSpPr>
              <a:spLocks noChangeShapeType="1"/>
            </p:cNvSpPr>
            <p:nvPr/>
          </p:nvSpPr>
          <p:spPr bwMode="auto">
            <a:xfrm>
              <a:off x="1407"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9" name="Line 30"/>
            <p:cNvSpPr>
              <a:spLocks noChangeShapeType="1"/>
            </p:cNvSpPr>
            <p:nvPr/>
          </p:nvSpPr>
          <p:spPr bwMode="auto">
            <a:xfrm flipH="1">
              <a:off x="717"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0" name="Line 31"/>
            <p:cNvSpPr>
              <a:spLocks noChangeShapeType="1"/>
            </p:cNvSpPr>
            <p:nvPr/>
          </p:nvSpPr>
          <p:spPr bwMode="auto">
            <a:xfrm>
              <a:off x="993"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1" name="Line 32"/>
            <p:cNvSpPr>
              <a:spLocks noChangeShapeType="1"/>
            </p:cNvSpPr>
            <p:nvPr/>
          </p:nvSpPr>
          <p:spPr bwMode="auto">
            <a:xfrm flipH="1">
              <a:off x="1545"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2" name="Line 33"/>
            <p:cNvSpPr>
              <a:spLocks noChangeShapeType="1"/>
            </p:cNvSpPr>
            <p:nvPr/>
          </p:nvSpPr>
          <p:spPr bwMode="auto">
            <a:xfrm>
              <a:off x="1787"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 name="Line 34"/>
            <p:cNvSpPr>
              <a:spLocks noChangeShapeType="1"/>
            </p:cNvSpPr>
            <p:nvPr/>
          </p:nvSpPr>
          <p:spPr bwMode="auto">
            <a:xfrm flipH="1">
              <a:off x="501"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58732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1+#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dissolv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dissolv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a:t>存储结构</a:t>
            </a:r>
          </a:p>
        </p:txBody>
      </p:sp>
      <p:sp>
        <p:nvSpPr>
          <p:cNvPr id="3" name="Text Box 2051"/>
          <p:cNvSpPr txBox="1">
            <a:spLocks noChangeArrowheads="1"/>
          </p:cNvSpPr>
          <p:nvPr/>
        </p:nvSpPr>
        <p:spPr bwMode="auto">
          <a:xfrm>
            <a:off x="1184366" y="1307379"/>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b="1">
                <a:latin typeface="Times New Roman" charset="0"/>
                <a:ea typeface="Times New Roman" charset="0"/>
                <a:cs typeface="Times New Roman" charset="0"/>
              </a:rPr>
              <a:t>#define MAXSIZE  1000</a:t>
            </a:r>
            <a:r>
              <a:rPr lang="en-US" altLang="zh-CN" sz="3600" b="1">
                <a:latin typeface="Times New Roman" charset="0"/>
                <a:ea typeface="Times New Roman" charset="0"/>
                <a:cs typeface="Times New Roman" charset="0"/>
              </a:rPr>
              <a:t> </a:t>
            </a:r>
            <a:r>
              <a:rPr lang="en-US" altLang="zh-CN" sz="2800" b="1">
                <a:latin typeface="SimSun" charset="-122"/>
                <a:ea typeface="SimSun" charset="-122"/>
                <a:cs typeface="SimSun" charset="-122"/>
              </a:rPr>
              <a:t>//</a:t>
            </a:r>
            <a:r>
              <a:rPr lang="en-US" altLang="zh-CN" sz="2800" b="1">
                <a:solidFill>
                  <a:srgbClr val="005042"/>
                </a:solidFill>
                <a:latin typeface="SimSun" charset="-122"/>
                <a:ea typeface="SimSun" charset="-122"/>
                <a:cs typeface="SimSun" charset="-122"/>
              </a:rPr>
              <a:t> </a:t>
            </a:r>
            <a:r>
              <a:rPr lang="zh-CN" altLang="en-US" sz="2800" b="1">
                <a:latin typeface="SimSun" charset="-122"/>
                <a:ea typeface="SimSun" charset="-122"/>
                <a:cs typeface="SimSun" charset="-122"/>
              </a:rPr>
              <a:t>待排顺序表最大长度</a:t>
            </a:r>
            <a:endParaRPr lang="zh-CN" altLang="en-US" sz="3600">
              <a:latin typeface="SimSun" charset="-122"/>
              <a:ea typeface="SimSun" charset="-122"/>
              <a:cs typeface="SimSun" charset="-122"/>
            </a:endParaRPr>
          </a:p>
        </p:txBody>
      </p:sp>
      <p:sp>
        <p:nvSpPr>
          <p:cNvPr id="4" name="Text Box 2052"/>
          <p:cNvSpPr txBox="1">
            <a:spLocks noChangeArrowheads="1"/>
          </p:cNvSpPr>
          <p:nvPr/>
        </p:nvSpPr>
        <p:spPr bwMode="auto">
          <a:xfrm>
            <a:off x="1309057" y="2120037"/>
            <a:ext cx="87127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b="1" err="1">
                <a:latin typeface="Times New Roman" charset="0"/>
                <a:ea typeface="Times New Roman" charset="0"/>
                <a:cs typeface="Times New Roman" charset="0"/>
              </a:rPr>
              <a:t>typedef</a:t>
            </a:r>
            <a:r>
              <a:rPr lang="en-US" altLang="zh-CN"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int</a:t>
            </a:r>
            <a:r>
              <a:rPr lang="en-US" altLang="zh-CN"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KeyType</a:t>
            </a:r>
            <a:r>
              <a:rPr lang="en-US" altLang="zh-CN" sz="3200" b="1">
                <a:latin typeface="Times New Roman" charset="0"/>
                <a:ea typeface="Times New Roman" charset="0"/>
                <a:cs typeface="Times New Roman" charset="0"/>
              </a:rPr>
              <a:t>;  // </a:t>
            </a:r>
            <a:r>
              <a:rPr lang="zh-CN" altLang="en-US" sz="3200" b="1">
                <a:latin typeface="SimSun" charset="-122"/>
                <a:ea typeface="SimSun" charset="-122"/>
                <a:cs typeface="SimSun" charset="-122"/>
              </a:rPr>
              <a:t>关键字类型为整数类型</a:t>
            </a:r>
          </a:p>
        </p:txBody>
      </p:sp>
      <p:sp>
        <p:nvSpPr>
          <p:cNvPr id="5" name="Text Box 2054"/>
          <p:cNvSpPr txBox="1">
            <a:spLocks noChangeArrowheads="1"/>
          </p:cNvSpPr>
          <p:nvPr/>
        </p:nvSpPr>
        <p:spPr bwMode="auto">
          <a:xfrm>
            <a:off x="1309057" y="3037610"/>
            <a:ext cx="917883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25000"/>
              </a:lnSpc>
            </a:pPr>
            <a:r>
              <a:rPr lang="en-US" altLang="zh-CN" sz="3200" b="1" err="1">
                <a:latin typeface="Times New Roman" charset="0"/>
                <a:ea typeface="Times New Roman" charset="0"/>
                <a:cs typeface="Times New Roman" charset="0"/>
              </a:rPr>
              <a:t>typedef</a:t>
            </a:r>
            <a:r>
              <a:rPr lang="en-US" altLang="zh-CN"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struct</a:t>
            </a:r>
            <a:r>
              <a:rPr lang="en-US" altLang="zh-CN" sz="3200" b="1">
                <a:latin typeface="Times New Roman" charset="0"/>
                <a:ea typeface="Times New Roman" charset="0"/>
                <a:cs typeface="Times New Roman" charset="0"/>
              </a:rPr>
              <a:t> {</a:t>
            </a:r>
          </a:p>
          <a:p>
            <a:pPr>
              <a:lnSpc>
                <a:spcPct val="125000"/>
              </a:lnSpc>
            </a:pPr>
            <a:r>
              <a:rPr lang="en-US" altLang="zh-CN" sz="3200" b="1">
                <a:latin typeface="Times New Roman" charset="0"/>
                <a:ea typeface="Times New Roman" charset="0"/>
                <a:cs typeface="Times New Roman" charset="0"/>
              </a:rPr>
              <a:t> </a:t>
            </a:r>
            <a:r>
              <a:rPr lang="zh-CN" altLang="en-US"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KeyType</a:t>
            </a:r>
            <a:r>
              <a:rPr lang="en-US" altLang="zh-CN" sz="3200" b="1">
                <a:latin typeface="Times New Roman" charset="0"/>
                <a:ea typeface="Times New Roman" charset="0"/>
                <a:cs typeface="Times New Roman" charset="0"/>
              </a:rPr>
              <a:t> r[MAXSIZE+1]; // </a:t>
            </a:r>
            <a:r>
              <a:rPr lang="en-US" altLang="zh-CN" sz="3200" b="1">
                <a:solidFill>
                  <a:srgbClr val="C00000"/>
                </a:solidFill>
                <a:latin typeface="Times New Roman" charset="0"/>
                <a:ea typeface="Times New Roman" charset="0"/>
                <a:cs typeface="Times New Roman" charset="0"/>
              </a:rPr>
              <a:t>r[0]</a:t>
            </a:r>
            <a:r>
              <a:rPr lang="zh-CN" altLang="en-US" sz="3200" b="1">
                <a:solidFill>
                  <a:srgbClr val="C00000"/>
                </a:solidFill>
                <a:latin typeface="SimSun" charset="-122"/>
                <a:ea typeface="SimSun" charset="-122"/>
                <a:cs typeface="SimSun" charset="-122"/>
              </a:rPr>
              <a:t>闲置或作哨兵</a:t>
            </a:r>
          </a:p>
          <a:p>
            <a:pPr algn="l">
              <a:lnSpc>
                <a:spcPct val="125000"/>
              </a:lnSpc>
            </a:pPr>
            <a:r>
              <a:rPr lang="zh-CN" altLang="en-US"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int</a:t>
            </a:r>
            <a:r>
              <a:rPr lang="en-US" altLang="zh-CN" sz="3200" b="1">
                <a:latin typeface="Times New Roman" charset="0"/>
                <a:ea typeface="Times New Roman" charset="0"/>
                <a:cs typeface="Times New Roman" charset="0"/>
              </a:rPr>
              <a:t>               length;            // </a:t>
            </a:r>
            <a:r>
              <a:rPr lang="zh-CN" altLang="en-US" sz="3200" b="1">
                <a:latin typeface="SimSun" charset="-122"/>
                <a:ea typeface="SimSun" charset="-122"/>
                <a:cs typeface="SimSun" charset="-122"/>
              </a:rPr>
              <a:t>顺序表长度</a:t>
            </a:r>
          </a:p>
          <a:p>
            <a:pPr algn="l">
              <a:lnSpc>
                <a:spcPct val="125000"/>
              </a:lnSpc>
            </a:pPr>
            <a:r>
              <a:rPr lang="en-US" altLang="zh-CN" sz="3200" b="1">
                <a:latin typeface="Times New Roman" charset="0"/>
                <a:ea typeface="Times New Roman" charset="0"/>
                <a:cs typeface="Times New Roman" charset="0"/>
              </a:rPr>
              <a:t>} </a:t>
            </a:r>
            <a:r>
              <a:rPr lang="en-US" altLang="zh-CN" sz="3200" b="1" err="1">
                <a:latin typeface="Times New Roman" charset="0"/>
                <a:ea typeface="Times New Roman" charset="0"/>
                <a:cs typeface="Times New Roman" charset="0"/>
              </a:rPr>
              <a:t>SqList</a:t>
            </a:r>
            <a:r>
              <a:rPr lang="en-US" altLang="zh-CN" sz="3200" b="1">
                <a:latin typeface="Times New Roman" charset="0"/>
                <a:ea typeface="Times New Roman" charset="0"/>
                <a:cs typeface="Times New Roman" charset="0"/>
              </a:rPr>
              <a:t>;                                </a:t>
            </a:r>
            <a:r>
              <a:rPr lang="en-US" altLang="zh-CN" sz="3200" b="1">
                <a:ea typeface="楷体_GB2312" charset="0"/>
              </a:rPr>
              <a:t>// </a:t>
            </a:r>
            <a:r>
              <a:rPr lang="zh-CN" altLang="en-US" sz="3200" b="1">
                <a:latin typeface="SimSun" charset="-122"/>
                <a:ea typeface="SimSun" charset="-122"/>
                <a:cs typeface="SimSun" charset="-122"/>
              </a:rPr>
              <a:t>顺序表类型</a:t>
            </a:r>
          </a:p>
        </p:txBody>
      </p:sp>
    </p:spTree>
    <p:extLst>
      <p:ext uri="{BB962C8B-B14F-4D97-AF65-F5344CB8AC3E}">
        <p14:creationId xmlns:p14="http://schemas.microsoft.com/office/powerpoint/2010/main" val="204456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
        <p:nvSpPr>
          <p:cNvPr id="72" name="Text Box 2"/>
          <p:cNvSpPr txBox="1">
            <a:spLocks noChangeArrowheads="1"/>
          </p:cNvSpPr>
          <p:nvPr/>
        </p:nvSpPr>
        <p:spPr bwMode="auto">
          <a:xfrm>
            <a:off x="6500226" y="2738149"/>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dirty="0" smtClean="0">
                <a:solidFill>
                  <a:srgbClr val="FF0000"/>
                </a:solidFill>
                <a:latin typeface="SimSun" charset="-122"/>
                <a:ea typeface="SimSun" charset="-122"/>
                <a:cs typeface="SimSun" charset="-122"/>
              </a:rPr>
              <a:t>65</a:t>
            </a:r>
            <a:r>
              <a:rPr lang="zh-CN" altLang="en-US"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108" name="Group 19"/>
          <p:cNvGrpSpPr>
            <a:grpSpLocks/>
          </p:cNvGrpSpPr>
          <p:nvPr/>
        </p:nvGrpSpPr>
        <p:grpSpPr bwMode="auto">
          <a:xfrm>
            <a:off x="369302" y="2755408"/>
            <a:ext cx="2743200" cy="2438400"/>
            <a:chOff x="336" y="1920"/>
            <a:chExt cx="1728" cy="1536"/>
          </a:xfrm>
        </p:grpSpPr>
        <p:sp>
          <p:nvSpPr>
            <p:cNvPr id="109" name="Oval 20"/>
            <p:cNvSpPr>
              <a:spLocks noChangeArrowheads="1"/>
            </p:cNvSpPr>
            <p:nvPr/>
          </p:nvSpPr>
          <p:spPr bwMode="auto">
            <a:xfrm>
              <a:off x="1200"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10" name="Oval 21"/>
            <p:cNvSpPr>
              <a:spLocks noChangeArrowheads="1"/>
            </p:cNvSpPr>
            <p:nvPr/>
          </p:nvSpPr>
          <p:spPr bwMode="auto">
            <a:xfrm>
              <a:off x="785"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111" name="Oval 22"/>
            <p:cNvSpPr>
              <a:spLocks noChangeArrowheads="1"/>
            </p:cNvSpPr>
            <p:nvPr/>
          </p:nvSpPr>
          <p:spPr bwMode="auto">
            <a:xfrm>
              <a:off x="1581"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12" name="Oval 23"/>
            <p:cNvSpPr>
              <a:spLocks noChangeArrowheads="1"/>
            </p:cNvSpPr>
            <p:nvPr/>
          </p:nvSpPr>
          <p:spPr bwMode="auto">
            <a:xfrm>
              <a:off x="543"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13" name="Oval 24"/>
            <p:cNvSpPr>
              <a:spLocks noChangeArrowheads="1"/>
            </p:cNvSpPr>
            <p:nvPr/>
          </p:nvSpPr>
          <p:spPr bwMode="auto">
            <a:xfrm>
              <a:off x="1001"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114" name="Oval 25"/>
            <p:cNvSpPr>
              <a:spLocks noChangeArrowheads="1"/>
            </p:cNvSpPr>
            <p:nvPr/>
          </p:nvSpPr>
          <p:spPr bwMode="auto">
            <a:xfrm>
              <a:off x="1407"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15" name="Oval 26"/>
            <p:cNvSpPr>
              <a:spLocks noChangeArrowheads="1"/>
            </p:cNvSpPr>
            <p:nvPr/>
          </p:nvSpPr>
          <p:spPr bwMode="auto">
            <a:xfrm>
              <a:off x="1822"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16" name="Oval 27"/>
            <p:cNvSpPr>
              <a:spLocks noChangeArrowheads="1"/>
            </p:cNvSpPr>
            <p:nvPr/>
          </p:nvSpPr>
          <p:spPr bwMode="auto">
            <a:xfrm>
              <a:off x="336"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17" name="Line 28"/>
            <p:cNvSpPr>
              <a:spLocks noChangeShapeType="1"/>
            </p:cNvSpPr>
            <p:nvPr/>
          </p:nvSpPr>
          <p:spPr bwMode="auto">
            <a:xfrm flipH="1">
              <a:off x="993"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 name="Line 29"/>
            <p:cNvSpPr>
              <a:spLocks noChangeShapeType="1"/>
            </p:cNvSpPr>
            <p:nvPr/>
          </p:nvSpPr>
          <p:spPr bwMode="auto">
            <a:xfrm>
              <a:off x="1407"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9" name="Line 30"/>
            <p:cNvSpPr>
              <a:spLocks noChangeShapeType="1"/>
            </p:cNvSpPr>
            <p:nvPr/>
          </p:nvSpPr>
          <p:spPr bwMode="auto">
            <a:xfrm flipH="1">
              <a:off x="717"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0" name="Line 31"/>
            <p:cNvSpPr>
              <a:spLocks noChangeShapeType="1"/>
            </p:cNvSpPr>
            <p:nvPr/>
          </p:nvSpPr>
          <p:spPr bwMode="auto">
            <a:xfrm>
              <a:off x="993"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1" name="Line 32"/>
            <p:cNvSpPr>
              <a:spLocks noChangeShapeType="1"/>
            </p:cNvSpPr>
            <p:nvPr/>
          </p:nvSpPr>
          <p:spPr bwMode="auto">
            <a:xfrm flipH="1">
              <a:off x="1545"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2" name="Line 33"/>
            <p:cNvSpPr>
              <a:spLocks noChangeShapeType="1"/>
            </p:cNvSpPr>
            <p:nvPr/>
          </p:nvSpPr>
          <p:spPr bwMode="auto">
            <a:xfrm>
              <a:off x="1787"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 name="Line 34"/>
            <p:cNvSpPr>
              <a:spLocks noChangeShapeType="1"/>
            </p:cNvSpPr>
            <p:nvPr/>
          </p:nvSpPr>
          <p:spPr bwMode="auto">
            <a:xfrm flipH="1">
              <a:off x="501"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56" name="Group 35"/>
          <p:cNvGrpSpPr>
            <a:grpSpLocks/>
          </p:cNvGrpSpPr>
          <p:nvPr/>
        </p:nvGrpSpPr>
        <p:grpSpPr bwMode="auto">
          <a:xfrm>
            <a:off x="3536363" y="2736909"/>
            <a:ext cx="2743200" cy="2438400"/>
            <a:chOff x="336" y="1920"/>
            <a:chExt cx="1728" cy="1536"/>
          </a:xfrm>
        </p:grpSpPr>
        <p:sp>
          <p:nvSpPr>
            <p:cNvPr id="57" name="Oval 36"/>
            <p:cNvSpPr>
              <a:spLocks noChangeArrowheads="1"/>
            </p:cNvSpPr>
            <p:nvPr/>
          </p:nvSpPr>
          <p:spPr bwMode="auto">
            <a:xfrm>
              <a:off x="1200" y="192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65</a:t>
              </a:r>
            </a:p>
          </p:txBody>
        </p:sp>
        <p:sp>
          <p:nvSpPr>
            <p:cNvPr id="58" name="Oval 37"/>
            <p:cNvSpPr>
              <a:spLocks noChangeArrowheads="1"/>
            </p:cNvSpPr>
            <p:nvPr/>
          </p:nvSpPr>
          <p:spPr bwMode="auto">
            <a:xfrm>
              <a:off x="785" y="2304"/>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59" name="Oval 38"/>
            <p:cNvSpPr>
              <a:spLocks noChangeArrowheads="1"/>
            </p:cNvSpPr>
            <p:nvPr/>
          </p:nvSpPr>
          <p:spPr bwMode="auto">
            <a:xfrm>
              <a:off x="1581" y="2304"/>
              <a:ext cx="241"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60" name="Oval 39"/>
            <p:cNvSpPr>
              <a:spLocks noChangeArrowheads="1"/>
            </p:cNvSpPr>
            <p:nvPr/>
          </p:nvSpPr>
          <p:spPr bwMode="auto">
            <a:xfrm>
              <a:off x="543"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61" name="Oval 40"/>
            <p:cNvSpPr>
              <a:spLocks noChangeArrowheads="1"/>
            </p:cNvSpPr>
            <p:nvPr/>
          </p:nvSpPr>
          <p:spPr bwMode="auto">
            <a:xfrm>
              <a:off x="1001"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62" name="Oval 41"/>
            <p:cNvSpPr>
              <a:spLocks noChangeArrowheads="1"/>
            </p:cNvSpPr>
            <p:nvPr/>
          </p:nvSpPr>
          <p:spPr bwMode="auto">
            <a:xfrm>
              <a:off x="1407" y="274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63" name="Oval 42"/>
            <p:cNvSpPr>
              <a:spLocks noChangeArrowheads="1"/>
            </p:cNvSpPr>
            <p:nvPr/>
          </p:nvSpPr>
          <p:spPr bwMode="auto">
            <a:xfrm>
              <a:off x="1822" y="273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64" name="Oval 43"/>
            <p:cNvSpPr>
              <a:spLocks noChangeArrowheads="1"/>
            </p:cNvSpPr>
            <p:nvPr/>
          </p:nvSpPr>
          <p:spPr bwMode="auto">
            <a:xfrm>
              <a:off x="336" y="31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65" name="Line 44"/>
            <p:cNvSpPr>
              <a:spLocks noChangeShapeType="1"/>
            </p:cNvSpPr>
            <p:nvPr/>
          </p:nvSpPr>
          <p:spPr bwMode="auto">
            <a:xfrm flipH="1">
              <a:off x="993" y="2160"/>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6" name="Line 45"/>
            <p:cNvSpPr>
              <a:spLocks noChangeShapeType="1"/>
            </p:cNvSpPr>
            <p:nvPr/>
          </p:nvSpPr>
          <p:spPr bwMode="auto">
            <a:xfrm>
              <a:off x="1407" y="2160"/>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7" name="Line 46"/>
            <p:cNvSpPr>
              <a:spLocks noChangeShapeType="1"/>
            </p:cNvSpPr>
            <p:nvPr/>
          </p:nvSpPr>
          <p:spPr bwMode="auto">
            <a:xfrm flipH="1">
              <a:off x="717" y="2544"/>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8" name="Line 47"/>
            <p:cNvSpPr>
              <a:spLocks noChangeShapeType="1"/>
            </p:cNvSpPr>
            <p:nvPr/>
          </p:nvSpPr>
          <p:spPr bwMode="auto">
            <a:xfrm>
              <a:off x="993" y="2544"/>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69" name="Line 48"/>
            <p:cNvSpPr>
              <a:spLocks noChangeShapeType="1"/>
            </p:cNvSpPr>
            <p:nvPr/>
          </p:nvSpPr>
          <p:spPr bwMode="auto">
            <a:xfrm flipH="1">
              <a:off x="1545" y="2544"/>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0" name="Line 49"/>
            <p:cNvSpPr>
              <a:spLocks noChangeShapeType="1"/>
            </p:cNvSpPr>
            <p:nvPr/>
          </p:nvSpPr>
          <p:spPr bwMode="auto">
            <a:xfrm>
              <a:off x="1787" y="2544"/>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71" name="Line 50"/>
            <p:cNvSpPr>
              <a:spLocks noChangeShapeType="1"/>
            </p:cNvSpPr>
            <p:nvPr/>
          </p:nvSpPr>
          <p:spPr bwMode="auto">
            <a:xfrm flipH="1">
              <a:off x="501" y="2976"/>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124" name="Group 18"/>
          <p:cNvGrpSpPr>
            <a:grpSpLocks/>
          </p:cNvGrpSpPr>
          <p:nvPr/>
        </p:nvGrpSpPr>
        <p:grpSpPr bwMode="auto">
          <a:xfrm>
            <a:off x="8633346" y="2596494"/>
            <a:ext cx="2743200" cy="2438400"/>
            <a:chOff x="384" y="1776"/>
            <a:chExt cx="1728" cy="1536"/>
          </a:xfrm>
        </p:grpSpPr>
        <p:sp>
          <p:nvSpPr>
            <p:cNvPr id="125" name="Oval 19"/>
            <p:cNvSpPr>
              <a:spLocks noChangeArrowheads="1"/>
            </p:cNvSpPr>
            <p:nvPr/>
          </p:nvSpPr>
          <p:spPr bwMode="auto">
            <a:xfrm>
              <a:off x="1248" y="177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26" name="Oval 20"/>
            <p:cNvSpPr>
              <a:spLocks noChangeArrowheads="1"/>
            </p:cNvSpPr>
            <p:nvPr/>
          </p:nvSpPr>
          <p:spPr bwMode="auto">
            <a:xfrm>
              <a:off x="833" y="216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27" name="Oval 21"/>
            <p:cNvSpPr>
              <a:spLocks noChangeArrowheads="1"/>
            </p:cNvSpPr>
            <p:nvPr/>
          </p:nvSpPr>
          <p:spPr bwMode="auto">
            <a:xfrm>
              <a:off x="1629" y="2160"/>
              <a:ext cx="241"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65</a:t>
              </a:r>
            </a:p>
          </p:txBody>
        </p:sp>
        <p:sp>
          <p:nvSpPr>
            <p:cNvPr id="128" name="Oval 22"/>
            <p:cNvSpPr>
              <a:spLocks noChangeArrowheads="1"/>
            </p:cNvSpPr>
            <p:nvPr/>
          </p:nvSpPr>
          <p:spPr bwMode="auto">
            <a:xfrm>
              <a:off x="591"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29" name="Oval 23"/>
            <p:cNvSpPr>
              <a:spLocks noChangeArrowheads="1"/>
            </p:cNvSpPr>
            <p:nvPr/>
          </p:nvSpPr>
          <p:spPr bwMode="auto">
            <a:xfrm>
              <a:off x="1049"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30" name="Oval 24"/>
            <p:cNvSpPr>
              <a:spLocks noChangeArrowheads="1"/>
            </p:cNvSpPr>
            <p:nvPr/>
          </p:nvSpPr>
          <p:spPr bwMode="auto">
            <a:xfrm>
              <a:off x="1455"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31" name="Oval 25"/>
            <p:cNvSpPr>
              <a:spLocks noChangeArrowheads="1"/>
            </p:cNvSpPr>
            <p:nvPr/>
          </p:nvSpPr>
          <p:spPr bwMode="auto">
            <a:xfrm>
              <a:off x="1870"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32" name="Oval 26"/>
            <p:cNvSpPr>
              <a:spLocks noChangeArrowheads="1"/>
            </p:cNvSpPr>
            <p:nvPr/>
          </p:nvSpPr>
          <p:spPr bwMode="auto">
            <a:xfrm>
              <a:off x="384" y="302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33" name="Line 27"/>
            <p:cNvSpPr>
              <a:spLocks noChangeShapeType="1"/>
            </p:cNvSpPr>
            <p:nvPr/>
          </p:nvSpPr>
          <p:spPr bwMode="auto">
            <a:xfrm flipH="1">
              <a:off x="1041" y="2016"/>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Line 28"/>
            <p:cNvSpPr>
              <a:spLocks noChangeShapeType="1"/>
            </p:cNvSpPr>
            <p:nvPr/>
          </p:nvSpPr>
          <p:spPr bwMode="auto">
            <a:xfrm>
              <a:off x="1455" y="2016"/>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5" name="Line 29"/>
            <p:cNvSpPr>
              <a:spLocks noChangeShapeType="1"/>
            </p:cNvSpPr>
            <p:nvPr/>
          </p:nvSpPr>
          <p:spPr bwMode="auto">
            <a:xfrm flipH="1">
              <a:off x="765" y="2400"/>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6" name="Line 30"/>
            <p:cNvSpPr>
              <a:spLocks noChangeShapeType="1"/>
            </p:cNvSpPr>
            <p:nvPr/>
          </p:nvSpPr>
          <p:spPr bwMode="auto">
            <a:xfrm>
              <a:off x="1041" y="2400"/>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7" name="Line 31"/>
            <p:cNvSpPr>
              <a:spLocks noChangeShapeType="1"/>
            </p:cNvSpPr>
            <p:nvPr/>
          </p:nvSpPr>
          <p:spPr bwMode="auto">
            <a:xfrm flipH="1">
              <a:off x="1593" y="2400"/>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8" name="Line 32"/>
            <p:cNvSpPr>
              <a:spLocks noChangeShapeType="1"/>
            </p:cNvSpPr>
            <p:nvPr/>
          </p:nvSpPr>
          <p:spPr bwMode="auto">
            <a:xfrm>
              <a:off x="1835" y="2400"/>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 name="Line 33"/>
            <p:cNvSpPr>
              <a:spLocks noChangeShapeType="1"/>
            </p:cNvSpPr>
            <p:nvPr/>
          </p:nvSpPr>
          <p:spPr bwMode="auto">
            <a:xfrm flipH="1">
              <a:off x="549" y="2832"/>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21756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dissolve">
                                      <p:cBhvr>
                                        <p:cTn id="1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a:solidFill>
                  <a:schemeClr val="tx2"/>
                </a:solidFill>
                <a:latin typeface="+mj-lt"/>
                <a:ea typeface="+mj-ea"/>
                <a:cs typeface="+mj-cs"/>
              </a:rPr>
              <a:t>堆</a:t>
            </a:r>
            <a:r>
              <a:rPr kumimoji="1" lang="zh-CN" altLang="en-US" sz="3600" b="1" kern="0" dirty="0" smtClean="0">
                <a:solidFill>
                  <a:schemeClr val="tx2"/>
                </a:solidFill>
                <a:latin typeface="+mj-lt"/>
                <a:ea typeface="+mj-ea"/>
                <a:cs typeface="+mj-cs"/>
              </a:rPr>
              <a:t>排序算法</a:t>
            </a:r>
            <a:endParaRPr kumimoji="1" lang="zh-CN" altLang="en-US" sz="3600" b="1" kern="0" dirty="0">
              <a:solidFill>
                <a:schemeClr val="tx2"/>
              </a:solidFill>
              <a:latin typeface="+mj-lt"/>
              <a:ea typeface="+mj-ea"/>
              <a:cs typeface="+mj-cs"/>
            </a:endParaRPr>
          </a:p>
        </p:txBody>
      </p:sp>
      <p:graphicFrame>
        <p:nvGraphicFramePr>
          <p:cNvPr id="5" name="Group 99"/>
          <p:cNvGraphicFramePr>
            <a:graphicFrameLocks noGrp="1"/>
          </p:cNvGraphicFramePr>
          <p:nvPr/>
        </p:nvGraphicFramePr>
        <p:xfrm>
          <a:off x="2091993" y="1125823"/>
          <a:ext cx="6772275" cy="487363"/>
        </p:xfrm>
        <a:graphic>
          <a:graphicData uri="http://schemas.openxmlformats.org/drawingml/2006/table">
            <a:tbl>
              <a:tblPr/>
              <a:tblGrid>
                <a:gridCol w="844550"/>
                <a:gridCol w="847725"/>
                <a:gridCol w="847725"/>
                <a:gridCol w="844550"/>
                <a:gridCol w="847725"/>
                <a:gridCol w="847725"/>
                <a:gridCol w="844550"/>
                <a:gridCol w="847725"/>
              </a:tblGrid>
              <a:tr h="487363">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charset="0"/>
                          <a:ea typeface="宋体"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charset="0"/>
                          <a:ea typeface="宋体" charset="-122"/>
                        </a:defRPr>
                      </a:lvl1pPr>
                      <a:lvl2pPr algn="l">
                        <a:spcBef>
                          <a:spcPct val="20000"/>
                        </a:spcBef>
                        <a:defRPr kumimoji="1" sz="2400">
                          <a:solidFill>
                            <a:schemeClr val="tx1"/>
                          </a:solidFill>
                          <a:latin typeface="Times New Roman" charset="0"/>
                          <a:ea typeface="宋体" charset="-122"/>
                        </a:defRPr>
                      </a:lvl2pPr>
                      <a:lvl3pPr algn="l">
                        <a:spcBef>
                          <a:spcPct val="20000"/>
                        </a:spcBef>
                        <a:defRPr kumimoji="1" sz="2000">
                          <a:solidFill>
                            <a:schemeClr val="tx1"/>
                          </a:solidFill>
                          <a:latin typeface="Times New Roman" charset="0"/>
                          <a:ea typeface="宋体" charset="-122"/>
                        </a:defRPr>
                      </a:lvl3pPr>
                      <a:lvl4pPr algn="l">
                        <a:spcBef>
                          <a:spcPct val="20000"/>
                        </a:spcBef>
                        <a:defRPr kumimoji="1">
                          <a:solidFill>
                            <a:schemeClr val="tx1"/>
                          </a:solidFill>
                          <a:latin typeface="Times New Roman" charset="0"/>
                          <a:ea typeface="宋体" charset="-122"/>
                        </a:defRPr>
                      </a:lvl4pPr>
                      <a:lvl5pPr algn="l">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sng" strike="noStrike" cap="none" normalizeH="0" baseline="0" dirty="0">
                          <a:ln>
                            <a:noFill/>
                          </a:ln>
                          <a:solidFill>
                            <a:schemeClr val="tx1"/>
                          </a:solidFill>
                          <a:effectLst/>
                          <a:latin typeface="Times New Roman" charset="0"/>
                          <a:ea typeface="宋体"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Text Box 18"/>
          <p:cNvSpPr txBox="1">
            <a:spLocks noChangeArrowheads="1"/>
          </p:cNvSpPr>
          <p:nvPr/>
        </p:nvSpPr>
        <p:spPr bwMode="auto">
          <a:xfrm>
            <a:off x="268064" y="1843230"/>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buClr>
                <a:schemeClr val="tx2"/>
              </a:buClr>
              <a:buSzPct val="75000"/>
              <a:buFont typeface="Wingdings" charset="2"/>
              <a:buNone/>
            </a:pPr>
            <a:r>
              <a:rPr lang="en-US" altLang="zh-CN" sz="2400" b="1" dirty="0">
                <a:solidFill>
                  <a:schemeClr val="tx2"/>
                </a:solidFill>
                <a:latin typeface="SimSun" charset="-122"/>
                <a:ea typeface="SimSun" charset="-122"/>
                <a:cs typeface="SimSun" charset="-122"/>
              </a:rPr>
              <a:t>2</a:t>
            </a:r>
            <a:r>
              <a:rPr lang="zh-CN" altLang="en-US" sz="2400" b="1" dirty="0">
                <a:solidFill>
                  <a:schemeClr val="tx2"/>
                </a:solidFill>
                <a:latin typeface="SimSun" charset="-122"/>
                <a:ea typeface="SimSun" charset="-122"/>
                <a:cs typeface="SimSun" charset="-122"/>
              </a:rPr>
              <a:t>）</a:t>
            </a:r>
            <a:r>
              <a:rPr lang="zh-CN" altLang="en-US" sz="2400" b="1" dirty="0">
                <a:latin typeface="SimSun" charset="-122"/>
                <a:ea typeface="SimSun" charset="-122"/>
                <a:cs typeface="SimSun" charset="-122"/>
              </a:rPr>
              <a:t>输出堆顶，并调整余下元素成堆（设当前序列为</a:t>
            </a:r>
            <a:r>
              <a:rPr lang="en-US" altLang="zh-CN" sz="2400" b="1" dirty="0">
                <a:latin typeface="SimSun" charset="-122"/>
                <a:ea typeface="SimSun" charset="-122"/>
                <a:cs typeface="SimSun" charset="-122"/>
              </a:rPr>
              <a:t>r[1]..r[</a:t>
            </a:r>
            <a:r>
              <a:rPr lang="en-US" altLang="zh-CN" sz="2400" b="1" dirty="0" err="1">
                <a:latin typeface="SimSun" charset="-122"/>
                <a:ea typeface="SimSun" charset="-122"/>
                <a:cs typeface="SimSun" charset="-122"/>
              </a:rPr>
              <a:t>i</a:t>
            </a:r>
            <a:r>
              <a:rPr lang="en-US" altLang="zh-CN" sz="2400" b="1" dirty="0">
                <a:latin typeface="SimSun" charset="-122"/>
                <a:ea typeface="SimSun" charset="-122"/>
                <a:cs typeface="SimSun" charset="-122"/>
              </a:rPr>
              <a:t>])</a:t>
            </a:r>
          </a:p>
        </p:txBody>
      </p:sp>
      <p:sp>
        <p:nvSpPr>
          <p:cNvPr id="89" name="矩形 88"/>
          <p:cNvSpPr/>
          <p:nvPr/>
        </p:nvSpPr>
        <p:spPr>
          <a:xfrm>
            <a:off x="914817" y="1135867"/>
            <a:ext cx="1548540" cy="461665"/>
          </a:xfrm>
          <a:prstGeom prst="rect">
            <a:avLst/>
          </a:prstGeom>
        </p:spPr>
        <p:txBody>
          <a:bodyPr wrap="square">
            <a:spAutoFit/>
          </a:bodyPr>
          <a:lstStyle/>
          <a:p>
            <a:r>
              <a:rPr kumimoji="1" lang="zh-CN" altLang="en-US" sz="2400" b="1" kern="0" dirty="0" smtClean="0">
                <a:solidFill>
                  <a:srgbClr val="FF0000"/>
                </a:solidFill>
              </a:rPr>
              <a:t>例：对</a:t>
            </a:r>
            <a:endParaRPr lang="zh-CN" altLang="en-US" sz="2400" b="1" dirty="0">
              <a:solidFill>
                <a:srgbClr val="FF0000"/>
              </a:solidFill>
            </a:endParaRPr>
          </a:p>
        </p:txBody>
      </p:sp>
      <p:sp>
        <p:nvSpPr>
          <p:cNvPr id="90" name="矩形 89"/>
          <p:cNvSpPr/>
          <p:nvPr/>
        </p:nvSpPr>
        <p:spPr>
          <a:xfrm>
            <a:off x="8858866" y="1089966"/>
            <a:ext cx="3441110" cy="461665"/>
          </a:xfrm>
          <a:prstGeom prst="rect">
            <a:avLst/>
          </a:prstGeom>
        </p:spPr>
        <p:txBody>
          <a:bodyPr wrap="square">
            <a:spAutoFit/>
          </a:bodyPr>
          <a:lstStyle/>
          <a:p>
            <a:r>
              <a:rPr kumimoji="1" lang="zh-CN" altLang="en-US" sz="2400" b="1" kern="0" dirty="0" smtClean="0">
                <a:solidFill>
                  <a:srgbClr val="FF0000"/>
                </a:solidFill>
              </a:rPr>
              <a:t>进行排序（从大到小）</a:t>
            </a:r>
            <a:endParaRPr lang="zh-CN" altLang="en-US" sz="2400" b="1" dirty="0">
              <a:solidFill>
                <a:srgbClr val="FF0000"/>
              </a:solidFill>
            </a:endParaRPr>
          </a:p>
        </p:txBody>
      </p:sp>
      <p:sp>
        <p:nvSpPr>
          <p:cNvPr id="72" name="Text Box 2"/>
          <p:cNvSpPr txBox="1">
            <a:spLocks noChangeArrowheads="1"/>
          </p:cNvSpPr>
          <p:nvPr/>
        </p:nvSpPr>
        <p:spPr bwMode="auto">
          <a:xfrm>
            <a:off x="3097543" y="3101492"/>
            <a:ext cx="27734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dirty="0" smtClean="0">
                <a:solidFill>
                  <a:srgbClr val="FF0000"/>
                </a:solidFill>
                <a:latin typeface="SimSun" charset="-122"/>
                <a:ea typeface="SimSun" charset="-122"/>
                <a:cs typeface="SimSun" charset="-122"/>
              </a:rPr>
              <a:t>76</a:t>
            </a:r>
            <a:r>
              <a:rPr lang="zh-CN" altLang="en-US"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并将</a:t>
            </a:r>
            <a:r>
              <a:rPr lang="en-US" altLang="zh-CN" sz="2000" b="1" dirty="0">
                <a:solidFill>
                  <a:srgbClr val="FF0000"/>
                </a:solidFill>
                <a:latin typeface="SimSun" charset="-122"/>
                <a:ea typeface="SimSun" charset="-122"/>
                <a:cs typeface="SimSun" charset="-122"/>
              </a:rPr>
              <a:t>r[1]</a:t>
            </a:r>
            <a:r>
              <a:rPr lang="zh-CN" altLang="en-US" sz="2000" b="1" dirty="0">
                <a:solidFill>
                  <a:srgbClr val="FF0000"/>
                </a:solidFill>
                <a:latin typeface="SimSun" charset="-122"/>
                <a:ea typeface="SimSun" charset="-122"/>
                <a:cs typeface="SimSun" charset="-122"/>
              </a:rPr>
              <a:t>与</a:t>
            </a:r>
            <a:r>
              <a:rPr lang="en-US" altLang="zh-CN" sz="2000" b="1" dirty="0" smtClean="0">
                <a:solidFill>
                  <a:srgbClr val="FF0000"/>
                </a:solidFill>
                <a:latin typeface="SimSun" charset="-122"/>
                <a:ea typeface="SimSun" charset="-122"/>
                <a:cs typeface="SimSun" charset="-122"/>
              </a:rPr>
              <a:t>r[</a:t>
            </a:r>
            <a:r>
              <a:rPr lang="en-US" altLang="zh-CN" sz="2000" b="1" dirty="0" err="1" smtClean="0">
                <a:solidFill>
                  <a:srgbClr val="FF0000"/>
                </a:solidFill>
                <a:latin typeface="SimSun" charset="-122"/>
                <a:ea typeface="SimSun" charset="-122"/>
                <a:cs typeface="SimSun" charset="-122"/>
              </a:rPr>
              <a:t>i</a:t>
            </a:r>
            <a:r>
              <a:rPr lang="en-US" altLang="zh-CN" sz="2000" b="1" dirty="0" smtClean="0">
                <a:solidFill>
                  <a:srgbClr val="FF0000"/>
                </a:solidFill>
                <a:latin typeface="SimSun" charset="-122"/>
                <a:ea typeface="SimSun" charset="-122"/>
                <a:cs typeface="SimSun" charset="-122"/>
              </a:rPr>
              <a:t>]</a:t>
            </a:r>
            <a:r>
              <a:rPr lang="zh-CN" altLang="en-US" sz="2000" b="1" dirty="0">
                <a:solidFill>
                  <a:srgbClr val="FF0000"/>
                </a:solidFill>
                <a:latin typeface="SimSun" charset="-122"/>
                <a:ea typeface="SimSun" charset="-122"/>
                <a:cs typeface="SimSun" charset="-122"/>
              </a:rPr>
              <a:t>交换，调整</a:t>
            </a:r>
            <a:r>
              <a:rPr lang="en-US" altLang="zh-CN" sz="2000" b="1" dirty="0">
                <a:solidFill>
                  <a:srgbClr val="FF0000"/>
                </a:solidFill>
                <a:latin typeface="SimSun" charset="-122"/>
                <a:ea typeface="SimSun" charset="-122"/>
                <a:cs typeface="SimSun" charset="-122"/>
              </a:rPr>
              <a:t>r[1]..r[</a:t>
            </a:r>
            <a:r>
              <a:rPr lang="en-US" altLang="zh-CN" sz="2000" b="1" dirty="0" err="1">
                <a:solidFill>
                  <a:srgbClr val="FF0000"/>
                </a:solidFill>
                <a:latin typeface="SimSun" charset="-122"/>
                <a:ea typeface="SimSun" charset="-122"/>
                <a:cs typeface="SimSun" charset="-122"/>
              </a:rPr>
              <a:t>i</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1]</a:t>
            </a:r>
            <a:r>
              <a:rPr lang="zh-CN" altLang="en-US" sz="2000" b="1" dirty="0">
                <a:solidFill>
                  <a:srgbClr val="FF0000"/>
                </a:solidFill>
                <a:latin typeface="SimSun" charset="-122"/>
                <a:ea typeface="SimSun" charset="-122"/>
                <a:cs typeface="SimSun" charset="-122"/>
              </a:rPr>
              <a:t>成堆，然后</a:t>
            </a:r>
            <a:r>
              <a:rPr lang="en-US" altLang="zh-CN" sz="2000" b="1" dirty="0" err="1">
                <a:solidFill>
                  <a:srgbClr val="FF0000"/>
                </a:solidFill>
                <a:latin typeface="SimSun" charset="-122"/>
                <a:ea typeface="SimSun" charset="-122"/>
                <a:cs typeface="SimSun" charset="-122"/>
              </a:rPr>
              <a:t>i</a:t>
            </a:r>
            <a:r>
              <a:rPr lang="en-US" altLang="zh-CN" sz="2000" b="1" dirty="0">
                <a:solidFill>
                  <a:srgbClr val="FF0000"/>
                </a:solidFill>
                <a:latin typeface="SimSun" charset="-122"/>
                <a:ea typeface="SimSun" charset="-122"/>
                <a:cs typeface="SimSun" charset="-122"/>
              </a:rPr>
              <a:t> </a:t>
            </a:r>
            <a:r>
              <a:rPr lang="zh-CN" altLang="en-US" sz="2000" b="1" dirty="0">
                <a:solidFill>
                  <a:srgbClr val="FF0000"/>
                </a:solidFill>
                <a:latin typeface="SimSun" charset="-122"/>
                <a:ea typeface="SimSun" charset="-122"/>
                <a:cs typeface="SimSun" charset="-122"/>
              </a:rPr>
              <a:t>－－</a:t>
            </a:r>
            <a:r>
              <a:rPr lang="en-US" altLang="zh-CN" sz="2000" b="1" dirty="0">
                <a:solidFill>
                  <a:srgbClr val="FF0000"/>
                </a:solidFill>
                <a:latin typeface="SimSun" charset="-122"/>
                <a:ea typeface="SimSun" charset="-122"/>
                <a:cs typeface="SimSun" charset="-122"/>
              </a:rPr>
              <a:t>;</a:t>
            </a:r>
          </a:p>
        </p:txBody>
      </p:sp>
      <p:grpSp>
        <p:nvGrpSpPr>
          <p:cNvPr id="124" name="Group 18"/>
          <p:cNvGrpSpPr>
            <a:grpSpLocks/>
          </p:cNvGrpSpPr>
          <p:nvPr/>
        </p:nvGrpSpPr>
        <p:grpSpPr bwMode="auto">
          <a:xfrm>
            <a:off x="325645" y="2889309"/>
            <a:ext cx="2743200" cy="2438400"/>
            <a:chOff x="384" y="1776"/>
            <a:chExt cx="1728" cy="1536"/>
          </a:xfrm>
        </p:grpSpPr>
        <p:sp>
          <p:nvSpPr>
            <p:cNvPr id="125" name="Oval 19"/>
            <p:cNvSpPr>
              <a:spLocks noChangeArrowheads="1"/>
            </p:cNvSpPr>
            <p:nvPr/>
          </p:nvSpPr>
          <p:spPr bwMode="auto">
            <a:xfrm>
              <a:off x="1248" y="1776"/>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76</a:t>
              </a:r>
            </a:p>
          </p:txBody>
        </p:sp>
        <p:sp>
          <p:nvSpPr>
            <p:cNvPr id="126" name="Oval 20"/>
            <p:cNvSpPr>
              <a:spLocks noChangeArrowheads="1"/>
            </p:cNvSpPr>
            <p:nvPr/>
          </p:nvSpPr>
          <p:spPr bwMode="auto">
            <a:xfrm>
              <a:off x="833" y="2160"/>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127" name="Oval 21"/>
            <p:cNvSpPr>
              <a:spLocks noChangeArrowheads="1"/>
            </p:cNvSpPr>
            <p:nvPr/>
          </p:nvSpPr>
          <p:spPr bwMode="auto">
            <a:xfrm>
              <a:off x="1629" y="2160"/>
              <a:ext cx="241"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65</a:t>
              </a:r>
            </a:p>
          </p:txBody>
        </p:sp>
        <p:sp>
          <p:nvSpPr>
            <p:cNvPr id="128" name="Oval 22"/>
            <p:cNvSpPr>
              <a:spLocks noChangeArrowheads="1"/>
            </p:cNvSpPr>
            <p:nvPr/>
          </p:nvSpPr>
          <p:spPr bwMode="auto">
            <a:xfrm>
              <a:off x="591"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29" name="Oval 23"/>
            <p:cNvSpPr>
              <a:spLocks noChangeArrowheads="1"/>
            </p:cNvSpPr>
            <p:nvPr/>
          </p:nvSpPr>
          <p:spPr bwMode="auto">
            <a:xfrm>
              <a:off x="1049"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130" name="Oval 24"/>
            <p:cNvSpPr>
              <a:spLocks noChangeArrowheads="1"/>
            </p:cNvSpPr>
            <p:nvPr/>
          </p:nvSpPr>
          <p:spPr bwMode="auto">
            <a:xfrm>
              <a:off x="1455" y="260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131" name="Oval 25"/>
            <p:cNvSpPr>
              <a:spLocks noChangeArrowheads="1"/>
            </p:cNvSpPr>
            <p:nvPr/>
          </p:nvSpPr>
          <p:spPr bwMode="auto">
            <a:xfrm>
              <a:off x="1870" y="259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32" name="Oval 26"/>
            <p:cNvSpPr>
              <a:spLocks noChangeArrowheads="1"/>
            </p:cNvSpPr>
            <p:nvPr/>
          </p:nvSpPr>
          <p:spPr bwMode="auto">
            <a:xfrm>
              <a:off x="384" y="302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33" name="Line 27"/>
            <p:cNvSpPr>
              <a:spLocks noChangeShapeType="1"/>
            </p:cNvSpPr>
            <p:nvPr/>
          </p:nvSpPr>
          <p:spPr bwMode="auto">
            <a:xfrm flipH="1">
              <a:off x="1041" y="2016"/>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4" name="Line 28"/>
            <p:cNvSpPr>
              <a:spLocks noChangeShapeType="1"/>
            </p:cNvSpPr>
            <p:nvPr/>
          </p:nvSpPr>
          <p:spPr bwMode="auto">
            <a:xfrm>
              <a:off x="1455" y="2016"/>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5" name="Line 29"/>
            <p:cNvSpPr>
              <a:spLocks noChangeShapeType="1"/>
            </p:cNvSpPr>
            <p:nvPr/>
          </p:nvSpPr>
          <p:spPr bwMode="auto">
            <a:xfrm flipH="1">
              <a:off x="765" y="2400"/>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6" name="Line 30"/>
            <p:cNvSpPr>
              <a:spLocks noChangeShapeType="1"/>
            </p:cNvSpPr>
            <p:nvPr/>
          </p:nvSpPr>
          <p:spPr bwMode="auto">
            <a:xfrm>
              <a:off x="1041" y="2400"/>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7" name="Line 31"/>
            <p:cNvSpPr>
              <a:spLocks noChangeShapeType="1"/>
            </p:cNvSpPr>
            <p:nvPr/>
          </p:nvSpPr>
          <p:spPr bwMode="auto">
            <a:xfrm flipH="1">
              <a:off x="1593" y="2400"/>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8" name="Line 32"/>
            <p:cNvSpPr>
              <a:spLocks noChangeShapeType="1"/>
            </p:cNvSpPr>
            <p:nvPr/>
          </p:nvSpPr>
          <p:spPr bwMode="auto">
            <a:xfrm>
              <a:off x="1835" y="2400"/>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9" name="Line 33"/>
            <p:cNvSpPr>
              <a:spLocks noChangeShapeType="1"/>
            </p:cNvSpPr>
            <p:nvPr/>
          </p:nvSpPr>
          <p:spPr bwMode="auto">
            <a:xfrm flipH="1">
              <a:off x="549" y="2832"/>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73" name="Group 34"/>
          <p:cNvGrpSpPr>
            <a:grpSpLocks/>
          </p:cNvGrpSpPr>
          <p:nvPr/>
        </p:nvGrpSpPr>
        <p:grpSpPr bwMode="auto">
          <a:xfrm>
            <a:off x="5266983" y="2813109"/>
            <a:ext cx="2743200" cy="2438400"/>
            <a:chOff x="480" y="1968"/>
            <a:chExt cx="1728" cy="1536"/>
          </a:xfrm>
        </p:grpSpPr>
        <p:sp>
          <p:nvSpPr>
            <p:cNvPr id="74" name="Oval 35"/>
            <p:cNvSpPr>
              <a:spLocks noChangeArrowheads="1"/>
            </p:cNvSpPr>
            <p:nvPr/>
          </p:nvSpPr>
          <p:spPr bwMode="auto">
            <a:xfrm>
              <a:off x="1344" y="1968"/>
              <a:ext cx="242"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latin typeface="Arial Narrow" charset="0"/>
                </a:rPr>
                <a:t>97</a:t>
              </a:r>
            </a:p>
          </p:txBody>
        </p:sp>
        <p:sp>
          <p:nvSpPr>
            <p:cNvPr id="75" name="Oval 36"/>
            <p:cNvSpPr>
              <a:spLocks noChangeArrowheads="1"/>
            </p:cNvSpPr>
            <p:nvPr/>
          </p:nvSpPr>
          <p:spPr bwMode="auto">
            <a:xfrm>
              <a:off x="929" y="235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76</a:t>
              </a:r>
            </a:p>
          </p:txBody>
        </p:sp>
        <p:sp>
          <p:nvSpPr>
            <p:cNvPr id="76" name="Oval 37"/>
            <p:cNvSpPr>
              <a:spLocks noChangeArrowheads="1"/>
            </p:cNvSpPr>
            <p:nvPr/>
          </p:nvSpPr>
          <p:spPr bwMode="auto">
            <a:xfrm>
              <a:off x="1725" y="2352"/>
              <a:ext cx="241"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65</a:t>
              </a:r>
            </a:p>
          </p:txBody>
        </p:sp>
        <p:sp>
          <p:nvSpPr>
            <p:cNvPr id="77" name="Oval 38"/>
            <p:cNvSpPr>
              <a:spLocks noChangeArrowheads="1"/>
            </p:cNvSpPr>
            <p:nvPr/>
          </p:nvSpPr>
          <p:spPr bwMode="auto">
            <a:xfrm>
              <a:off x="687" y="278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78" name="Oval 39"/>
            <p:cNvSpPr>
              <a:spLocks noChangeArrowheads="1"/>
            </p:cNvSpPr>
            <p:nvPr/>
          </p:nvSpPr>
          <p:spPr bwMode="auto">
            <a:xfrm>
              <a:off x="1145" y="279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79" name="Oval 40"/>
            <p:cNvSpPr>
              <a:spLocks noChangeArrowheads="1"/>
            </p:cNvSpPr>
            <p:nvPr/>
          </p:nvSpPr>
          <p:spPr bwMode="auto">
            <a:xfrm>
              <a:off x="1551" y="279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80" name="Oval 41"/>
            <p:cNvSpPr>
              <a:spLocks noChangeArrowheads="1"/>
            </p:cNvSpPr>
            <p:nvPr/>
          </p:nvSpPr>
          <p:spPr bwMode="auto">
            <a:xfrm>
              <a:off x="1966" y="278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81" name="Oval 42"/>
            <p:cNvSpPr>
              <a:spLocks noChangeArrowheads="1"/>
            </p:cNvSpPr>
            <p:nvPr/>
          </p:nvSpPr>
          <p:spPr bwMode="auto">
            <a:xfrm>
              <a:off x="480" y="321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82" name="Line 43"/>
            <p:cNvSpPr>
              <a:spLocks noChangeShapeType="1"/>
            </p:cNvSpPr>
            <p:nvPr/>
          </p:nvSpPr>
          <p:spPr bwMode="auto">
            <a:xfrm flipH="1">
              <a:off x="1137" y="2208"/>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3" name="Line 44"/>
            <p:cNvSpPr>
              <a:spLocks noChangeShapeType="1"/>
            </p:cNvSpPr>
            <p:nvPr/>
          </p:nvSpPr>
          <p:spPr bwMode="auto">
            <a:xfrm>
              <a:off x="1551" y="2208"/>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4" name="Line 45"/>
            <p:cNvSpPr>
              <a:spLocks noChangeShapeType="1"/>
            </p:cNvSpPr>
            <p:nvPr/>
          </p:nvSpPr>
          <p:spPr bwMode="auto">
            <a:xfrm flipH="1">
              <a:off x="861" y="2592"/>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5" name="Line 46"/>
            <p:cNvSpPr>
              <a:spLocks noChangeShapeType="1"/>
            </p:cNvSpPr>
            <p:nvPr/>
          </p:nvSpPr>
          <p:spPr bwMode="auto">
            <a:xfrm>
              <a:off x="1137" y="2592"/>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6" name="Line 47"/>
            <p:cNvSpPr>
              <a:spLocks noChangeShapeType="1"/>
            </p:cNvSpPr>
            <p:nvPr/>
          </p:nvSpPr>
          <p:spPr bwMode="auto">
            <a:xfrm flipH="1">
              <a:off x="1689" y="2592"/>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87" name="Line 48"/>
            <p:cNvSpPr>
              <a:spLocks noChangeShapeType="1"/>
            </p:cNvSpPr>
            <p:nvPr/>
          </p:nvSpPr>
          <p:spPr bwMode="auto">
            <a:xfrm>
              <a:off x="1931" y="2592"/>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1" name="Line 49"/>
            <p:cNvSpPr>
              <a:spLocks noChangeShapeType="1"/>
            </p:cNvSpPr>
            <p:nvPr/>
          </p:nvSpPr>
          <p:spPr bwMode="auto">
            <a:xfrm flipH="1">
              <a:off x="645" y="3024"/>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pSp>
        <p:nvGrpSpPr>
          <p:cNvPr id="92" name="Group 50"/>
          <p:cNvGrpSpPr>
            <a:grpSpLocks/>
          </p:cNvGrpSpPr>
          <p:nvPr/>
        </p:nvGrpSpPr>
        <p:grpSpPr bwMode="auto">
          <a:xfrm>
            <a:off x="9052376" y="2813109"/>
            <a:ext cx="2743200" cy="2438400"/>
            <a:chOff x="2976" y="1968"/>
            <a:chExt cx="1728" cy="1536"/>
          </a:xfrm>
        </p:grpSpPr>
        <p:sp>
          <p:nvSpPr>
            <p:cNvPr id="93" name="Oval 51"/>
            <p:cNvSpPr>
              <a:spLocks noChangeArrowheads="1"/>
            </p:cNvSpPr>
            <p:nvPr/>
          </p:nvSpPr>
          <p:spPr bwMode="auto">
            <a:xfrm>
              <a:off x="3840" y="1968"/>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97</a:t>
              </a:r>
            </a:p>
          </p:txBody>
        </p:sp>
        <p:sp>
          <p:nvSpPr>
            <p:cNvPr id="94" name="Oval 52"/>
            <p:cNvSpPr>
              <a:spLocks noChangeArrowheads="1"/>
            </p:cNvSpPr>
            <p:nvPr/>
          </p:nvSpPr>
          <p:spPr bwMode="auto">
            <a:xfrm>
              <a:off x="3425" y="2352"/>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76</a:t>
              </a:r>
            </a:p>
          </p:txBody>
        </p:sp>
        <p:sp>
          <p:nvSpPr>
            <p:cNvPr id="95" name="Oval 53"/>
            <p:cNvSpPr>
              <a:spLocks noChangeArrowheads="1"/>
            </p:cNvSpPr>
            <p:nvPr/>
          </p:nvSpPr>
          <p:spPr bwMode="auto">
            <a:xfrm>
              <a:off x="4221" y="2352"/>
              <a:ext cx="241"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65</a:t>
              </a:r>
            </a:p>
          </p:txBody>
        </p:sp>
        <p:sp>
          <p:nvSpPr>
            <p:cNvPr id="96" name="Oval 54"/>
            <p:cNvSpPr>
              <a:spLocks noChangeArrowheads="1"/>
            </p:cNvSpPr>
            <p:nvPr/>
          </p:nvSpPr>
          <p:spPr bwMode="auto">
            <a:xfrm>
              <a:off x="3183" y="278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49</a:t>
              </a:r>
            </a:p>
          </p:txBody>
        </p:sp>
        <p:sp>
          <p:nvSpPr>
            <p:cNvPr id="97" name="Oval 55"/>
            <p:cNvSpPr>
              <a:spLocks noChangeArrowheads="1"/>
            </p:cNvSpPr>
            <p:nvPr/>
          </p:nvSpPr>
          <p:spPr bwMode="auto">
            <a:xfrm>
              <a:off x="3641" y="279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u="sng">
                  <a:solidFill>
                    <a:schemeClr val="bg1"/>
                  </a:solidFill>
                  <a:latin typeface="Arial Narrow" charset="0"/>
                </a:rPr>
                <a:t>49</a:t>
              </a:r>
            </a:p>
          </p:txBody>
        </p:sp>
        <p:sp>
          <p:nvSpPr>
            <p:cNvPr id="98" name="Oval 56"/>
            <p:cNvSpPr>
              <a:spLocks noChangeArrowheads="1"/>
            </p:cNvSpPr>
            <p:nvPr/>
          </p:nvSpPr>
          <p:spPr bwMode="auto">
            <a:xfrm>
              <a:off x="4047" y="279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38</a:t>
              </a:r>
            </a:p>
          </p:txBody>
        </p:sp>
        <p:sp>
          <p:nvSpPr>
            <p:cNvPr id="99" name="Oval 57"/>
            <p:cNvSpPr>
              <a:spLocks noChangeArrowheads="1"/>
            </p:cNvSpPr>
            <p:nvPr/>
          </p:nvSpPr>
          <p:spPr bwMode="auto">
            <a:xfrm>
              <a:off x="4462" y="2784"/>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27</a:t>
              </a:r>
            </a:p>
          </p:txBody>
        </p:sp>
        <p:sp>
          <p:nvSpPr>
            <p:cNvPr id="100" name="Oval 58"/>
            <p:cNvSpPr>
              <a:spLocks noChangeArrowheads="1"/>
            </p:cNvSpPr>
            <p:nvPr/>
          </p:nvSpPr>
          <p:spPr bwMode="auto">
            <a:xfrm>
              <a:off x="2976" y="3216"/>
              <a:ext cx="242" cy="288"/>
            </a:xfrm>
            <a:prstGeom prst="ellipse">
              <a:avLst/>
            </a:prstGeom>
            <a:solidFill>
              <a:schemeClr val="accent1"/>
            </a:solidFill>
            <a:ln w="28575">
              <a:solidFill>
                <a:srgbClr val="FF9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tx2"/>
                </a:buClr>
                <a:buSzPct val="75000"/>
                <a:buFont typeface="Wingdings" charset="2"/>
                <a:buNone/>
              </a:pPr>
              <a:r>
                <a:rPr lang="en-US" altLang="zh-CN" b="1">
                  <a:solidFill>
                    <a:schemeClr val="bg1"/>
                  </a:solidFill>
                  <a:latin typeface="Arial Narrow" charset="0"/>
                </a:rPr>
                <a:t>13</a:t>
              </a:r>
            </a:p>
          </p:txBody>
        </p:sp>
        <p:sp>
          <p:nvSpPr>
            <p:cNvPr id="101" name="Line 59"/>
            <p:cNvSpPr>
              <a:spLocks noChangeShapeType="1"/>
            </p:cNvSpPr>
            <p:nvPr/>
          </p:nvSpPr>
          <p:spPr bwMode="auto">
            <a:xfrm flipH="1">
              <a:off x="3633" y="2208"/>
              <a:ext cx="241"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2" name="Line 60"/>
            <p:cNvSpPr>
              <a:spLocks noChangeShapeType="1"/>
            </p:cNvSpPr>
            <p:nvPr/>
          </p:nvSpPr>
          <p:spPr bwMode="auto">
            <a:xfrm>
              <a:off x="4047" y="2208"/>
              <a:ext cx="20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3" name="Line 61"/>
            <p:cNvSpPr>
              <a:spLocks noChangeShapeType="1"/>
            </p:cNvSpPr>
            <p:nvPr/>
          </p:nvSpPr>
          <p:spPr bwMode="auto">
            <a:xfrm flipH="1">
              <a:off x="3357" y="2592"/>
              <a:ext cx="10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4" name="Line 62"/>
            <p:cNvSpPr>
              <a:spLocks noChangeShapeType="1"/>
            </p:cNvSpPr>
            <p:nvPr/>
          </p:nvSpPr>
          <p:spPr bwMode="auto">
            <a:xfrm>
              <a:off x="3633" y="2592"/>
              <a:ext cx="69"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5" name="Line 63"/>
            <p:cNvSpPr>
              <a:spLocks noChangeShapeType="1"/>
            </p:cNvSpPr>
            <p:nvPr/>
          </p:nvSpPr>
          <p:spPr bwMode="auto">
            <a:xfrm flipH="1">
              <a:off x="4185" y="2592"/>
              <a:ext cx="10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6" name="Line 64"/>
            <p:cNvSpPr>
              <a:spLocks noChangeShapeType="1"/>
            </p:cNvSpPr>
            <p:nvPr/>
          </p:nvSpPr>
          <p:spPr bwMode="auto">
            <a:xfrm>
              <a:off x="4427" y="2592"/>
              <a:ext cx="10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7" name="Line 65"/>
            <p:cNvSpPr>
              <a:spLocks noChangeShapeType="1"/>
            </p:cNvSpPr>
            <p:nvPr/>
          </p:nvSpPr>
          <p:spPr bwMode="auto">
            <a:xfrm flipH="1">
              <a:off x="3141" y="3024"/>
              <a:ext cx="77"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140" name="Text Box 2"/>
          <p:cNvSpPr txBox="1">
            <a:spLocks noChangeArrowheads="1"/>
          </p:cNvSpPr>
          <p:nvPr/>
        </p:nvSpPr>
        <p:spPr bwMode="auto">
          <a:xfrm>
            <a:off x="8163711" y="3391097"/>
            <a:ext cx="13719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buClr>
                <a:schemeClr val="tx2"/>
              </a:buClr>
              <a:buSzPct val="75000"/>
              <a:buFont typeface="Wingdings" charset="2"/>
              <a:buNone/>
            </a:pPr>
            <a:r>
              <a:rPr lang="zh-CN" altLang="en-US" sz="2000" b="1" dirty="0" smtClean="0">
                <a:solidFill>
                  <a:srgbClr val="FF0000"/>
                </a:solidFill>
                <a:latin typeface="SimSun" charset="-122"/>
                <a:ea typeface="SimSun" charset="-122"/>
                <a:cs typeface="SimSun" charset="-122"/>
              </a:rPr>
              <a:t>输出</a:t>
            </a:r>
            <a:r>
              <a:rPr lang="en-US" altLang="zh-CN" sz="2000" b="1" dirty="0" smtClean="0">
                <a:solidFill>
                  <a:srgbClr val="FF0000"/>
                </a:solidFill>
                <a:latin typeface="SimSun" charset="-122"/>
                <a:ea typeface="SimSun" charset="-122"/>
                <a:cs typeface="SimSun" charset="-122"/>
              </a:rPr>
              <a:t>97</a:t>
            </a:r>
            <a:endParaRPr lang="en-US" altLang="zh-CN" sz="2000" b="1" dirty="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2050806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dissolve">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dissolve">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dissolve">
                                      <p:cBhvr>
                                        <p:cTn id="2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4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4114800"/>
          </a:xfrm>
        </p:spPr>
        <p:txBody>
          <a:bodyPr/>
          <a:lstStyle/>
          <a:p>
            <a:r>
              <a:rPr lang="zh-CN" altLang="en-US" sz="3600" b="0" dirty="0">
                <a:latin typeface="SimSun" charset="-122"/>
                <a:ea typeface="SimSun" charset="-122"/>
                <a:cs typeface="SimSun" charset="-122"/>
              </a:rPr>
              <a:t>时间复杂性分析：</a:t>
            </a:r>
          </a:p>
          <a:p>
            <a:pPr lvl="1"/>
            <a:r>
              <a:rPr lang="zh-CN" altLang="en-US" sz="3200" b="0" dirty="0">
                <a:latin typeface="SimSun" charset="-122"/>
                <a:ea typeface="SimSun" charset="-122"/>
                <a:cs typeface="SimSun" charset="-122"/>
              </a:rPr>
              <a:t>总的时间复杂度为</a:t>
            </a:r>
            <a:r>
              <a:rPr lang="en-US" altLang="zh-CN" sz="3200" dirty="0" smtClean="0">
                <a:solidFill>
                  <a:srgbClr val="990000"/>
                </a:solidFill>
                <a:latin typeface="Times New Roman" charset="0"/>
                <a:ea typeface="Times New Roman" charset="0"/>
                <a:cs typeface="Times New Roman" charset="0"/>
              </a:rPr>
              <a:t>O(</a:t>
            </a:r>
            <a:r>
              <a:rPr lang="en-US" altLang="zh-CN" sz="3200" dirty="0" err="1" smtClean="0">
                <a:solidFill>
                  <a:srgbClr val="990000"/>
                </a:solidFill>
                <a:latin typeface="Times New Roman" charset="0"/>
                <a:ea typeface="Times New Roman" charset="0"/>
                <a:cs typeface="Times New Roman" charset="0"/>
              </a:rPr>
              <a:t>nlogn</a:t>
            </a:r>
            <a:r>
              <a:rPr lang="en-US" altLang="zh-CN" sz="3200" dirty="0" smtClean="0">
                <a:solidFill>
                  <a:srgbClr val="990000"/>
                </a:solidFill>
                <a:latin typeface="Times New Roman" charset="0"/>
                <a:ea typeface="Times New Roman" charset="0"/>
                <a:cs typeface="Times New Roman" charset="0"/>
              </a:rPr>
              <a:t>)</a:t>
            </a:r>
            <a:r>
              <a:rPr lang="zh-CN" altLang="en-US" sz="3200" b="0" dirty="0">
                <a:latin typeface="SimSun" charset="-122"/>
                <a:ea typeface="SimSun" charset="-122"/>
                <a:cs typeface="SimSun" charset="-122"/>
              </a:rPr>
              <a:t>。</a:t>
            </a:r>
            <a:endParaRPr lang="en-US" altLang="zh-CN" sz="3200" b="0" dirty="0">
              <a:latin typeface="SimSun" charset="-122"/>
              <a:ea typeface="SimSun" charset="-122"/>
              <a:cs typeface="SimSun" charset="-122"/>
            </a:endParaRPr>
          </a:p>
          <a:p>
            <a:pPr lvl="1"/>
            <a:endParaRPr lang="en-US" altLang="zh-CN" sz="3200" b="0" dirty="0">
              <a:latin typeface="SimSun" charset="-122"/>
              <a:ea typeface="SimSun" charset="-122"/>
              <a:cs typeface="SimSun" charset="-122"/>
            </a:endParaRPr>
          </a:p>
          <a:p>
            <a:r>
              <a:rPr lang="zh-CN" altLang="en-US" sz="3600" b="0" dirty="0">
                <a:latin typeface="SimSun" charset="-122"/>
                <a:ea typeface="SimSun" charset="-122"/>
                <a:cs typeface="SimSun" charset="-122"/>
              </a:rPr>
              <a:t>算法的稳定性：</a:t>
            </a:r>
          </a:p>
          <a:p>
            <a:pPr lvl="1"/>
            <a:r>
              <a:rPr lang="zh-CN" altLang="en-US" sz="3200" b="0" dirty="0">
                <a:latin typeface="SimSun" charset="-122"/>
                <a:ea typeface="SimSun" charset="-122"/>
                <a:cs typeface="SimSun" charset="-122"/>
              </a:rPr>
              <a:t>是一个</a:t>
            </a:r>
            <a:r>
              <a:rPr lang="zh-CN" altLang="en-US" sz="3200" b="0" dirty="0">
                <a:solidFill>
                  <a:srgbClr val="FF0000"/>
                </a:solidFill>
                <a:latin typeface="SimSun" charset="-122"/>
                <a:ea typeface="SimSun" charset="-122"/>
                <a:cs typeface="SimSun" charset="-122"/>
              </a:rPr>
              <a:t>不稳定</a:t>
            </a:r>
            <a:r>
              <a:rPr lang="zh-CN" altLang="en-US" sz="3200" b="0" dirty="0">
                <a:latin typeface="SimSun" charset="-122"/>
                <a:ea typeface="SimSun" charset="-122"/>
                <a:cs typeface="SimSun" charset="-122"/>
              </a:rPr>
              <a:t>的算法</a:t>
            </a:r>
            <a:r>
              <a:rPr lang="zh-CN" altLang="en-US" sz="3200" b="0" dirty="0" smtClean="0">
                <a:latin typeface="SimSun" charset="-122"/>
                <a:ea typeface="SimSun" charset="-122"/>
                <a:cs typeface="SimSun" charset="-122"/>
              </a:rPr>
              <a:t>。</a:t>
            </a:r>
            <a:endParaRPr lang="en-US" altLang="zh-CN" sz="3200" b="0" dirty="0">
              <a:latin typeface="SimSun" charset="-122"/>
              <a:ea typeface="SimSun" charset="-122"/>
              <a:cs typeface="SimSun" charset="-122"/>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堆排序</a:t>
            </a:r>
            <a:endParaRPr lang="zh-CN" altLang="en-US" kern="0" dirty="0"/>
          </a:p>
        </p:txBody>
      </p:sp>
    </p:spTree>
    <p:extLst>
      <p:ext uri="{BB962C8B-B14F-4D97-AF65-F5344CB8AC3E}">
        <p14:creationId xmlns:p14="http://schemas.microsoft.com/office/powerpoint/2010/main" val="13767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386270" y="983783"/>
            <a:ext cx="7772400" cy="305877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r>
              <a:rPr lang="zh-CN" altLang="en-US" sz="3600" b="0" kern="0" dirty="0" smtClean="0">
                <a:latin typeface="SimSun" charset="-122"/>
                <a:ea typeface="SimSun" charset="-122"/>
                <a:cs typeface="SimSun" charset="-122"/>
              </a:rPr>
              <a:t>基本思想：</a:t>
            </a:r>
          </a:p>
          <a:p>
            <a:pPr lvl="1"/>
            <a:r>
              <a:rPr lang="zh-CN" altLang="en-US" b="0" kern="0" dirty="0" smtClean="0">
                <a:latin typeface="SimSun" charset="-122"/>
                <a:ea typeface="SimSun" charset="-122"/>
                <a:cs typeface="SimSun" charset="-122"/>
              </a:rPr>
              <a:t>将两个或两个以上的有序子序列“归并”为一个有序序列</a:t>
            </a:r>
            <a:endParaRPr lang="en-US" altLang="zh-CN" b="0" kern="0" dirty="0" smtClean="0">
              <a:latin typeface="SimSun" charset="-122"/>
              <a:ea typeface="SimSun" charset="-122"/>
              <a:cs typeface="SimSun" charset="-122"/>
            </a:endParaRPr>
          </a:p>
          <a:p>
            <a:pPr lvl="1"/>
            <a:r>
              <a:rPr lang="zh-CN" altLang="en-US" b="0" kern="0" dirty="0">
                <a:latin typeface="SimSun" charset="-122"/>
                <a:ea typeface="SimSun" charset="-122"/>
                <a:cs typeface="SimSun" charset="-122"/>
              </a:rPr>
              <a:t>通常采用</a:t>
            </a:r>
            <a:r>
              <a:rPr lang="en-US" altLang="zh-CN" b="0" kern="0" dirty="0">
                <a:latin typeface="SimSun" charset="-122"/>
                <a:ea typeface="SimSun" charset="-122"/>
                <a:cs typeface="SimSun" charset="-122"/>
              </a:rPr>
              <a:t>2</a:t>
            </a:r>
            <a:r>
              <a:rPr lang="zh-CN" altLang="en-US" b="0" kern="0" dirty="0">
                <a:latin typeface="SimSun" charset="-122"/>
                <a:ea typeface="SimSun" charset="-122"/>
                <a:cs typeface="SimSun" charset="-122"/>
              </a:rPr>
              <a:t>路归并排序，即将两个位置相邻的记录进行两两</a:t>
            </a:r>
            <a:r>
              <a:rPr lang="zh-CN" altLang="en-US" b="0" kern="0" dirty="0" smtClean="0">
                <a:latin typeface="SimSun" charset="-122"/>
                <a:ea typeface="SimSun" charset="-122"/>
                <a:cs typeface="SimSun" charset="-122"/>
              </a:rPr>
              <a:t>归并</a:t>
            </a:r>
            <a:endParaRPr lang="en-US" altLang="zh-CN" b="0" kern="0" dirty="0" smtClean="0">
              <a:latin typeface="SimSun" charset="-122"/>
              <a:ea typeface="SimSun" charset="-122"/>
              <a:cs typeface="SimSun" charset="-122"/>
            </a:endParaRPr>
          </a:p>
          <a:p>
            <a:pPr lvl="1"/>
            <a:r>
              <a:rPr lang="zh-CN" altLang="en-US" b="0" kern="0" dirty="0">
                <a:latin typeface="SimSun" charset="-122"/>
                <a:ea typeface="SimSun" charset="-122"/>
                <a:cs typeface="SimSun" charset="-122"/>
              </a:rPr>
              <a:t>举例</a:t>
            </a:r>
            <a:r>
              <a:rPr lang="en-US" altLang="zh-CN" b="0" kern="0" dirty="0" smtClean="0">
                <a:latin typeface="SimSun" charset="-122"/>
                <a:ea typeface="SimSun" charset="-122"/>
                <a:cs typeface="SimSun" charset="-122"/>
              </a:rPr>
              <a:t>:[49] [38][65][97]</a:t>
            </a:r>
            <a:r>
              <a:rPr lang="en-US" altLang="zh-CN" b="0" kern="0" dirty="0">
                <a:latin typeface="SimSun" charset="-122"/>
                <a:ea typeface="SimSun" charset="-122"/>
                <a:cs typeface="SimSun" charset="-122"/>
              </a:rPr>
              <a:t>[</a:t>
            </a:r>
            <a:r>
              <a:rPr lang="en-US" altLang="zh-CN" b="0" kern="0" dirty="0" smtClean="0">
                <a:latin typeface="SimSun" charset="-122"/>
                <a:ea typeface="SimSun" charset="-122"/>
                <a:cs typeface="SimSun" charset="-122"/>
              </a:rPr>
              <a:t>76]</a:t>
            </a:r>
            <a:r>
              <a:rPr lang="en-US" altLang="zh-CN" b="0" kern="0" dirty="0">
                <a:latin typeface="SimSun" charset="-122"/>
                <a:ea typeface="SimSun" charset="-122"/>
                <a:cs typeface="SimSun" charset="-122"/>
              </a:rPr>
              <a:t>[</a:t>
            </a:r>
            <a:r>
              <a:rPr lang="en-US" altLang="zh-CN" b="0" kern="0" dirty="0" smtClean="0">
                <a:latin typeface="SimSun" charset="-122"/>
                <a:ea typeface="SimSun" charset="-122"/>
                <a:cs typeface="SimSun" charset="-122"/>
              </a:rPr>
              <a:t>13]</a:t>
            </a:r>
            <a:r>
              <a:rPr lang="en-US" altLang="zh-CN" b="0" kern="0" dirty="0">
                <a:latin typeface="SimSun" charset="-122"/>
                <a:ea typeface="SimSun" charset="-122"/>
                <a:cs typeface="SimSun" charset="-122"/>
              </a:rPr>
              <a:t>[</a:t>
            </a:r>
            <a:r>
              <a:rPr lang="en-US" altLang="zh-CN" b="0" kern="0" dirty="0" smtClean="0">
                <a:latin typeface="SimSun" charset="-122"/>
                <a:ea typeface="SimSun" charset="-122"/>
                <a:cs typeface="SimSun" charset="-122"/>
              </a:rPr>
              <a:t>27]</a:t>
            </a:r>
            <a:endParaRPr lang="en-US" altLang="zh-CN" b="0" kern="0" dirty="0">
              <a:latin typeface="SimSun" charset="-122"/>
              <a:ea typeface="SimSun" charset="-122"/>
              <a:cs typeface="SimSun" charset="-122"/>
            </a:endParaRPr>
          </a:p>
        </p:txBody>
      </p:sp>
      <p:sp>
        <p:nvSpPr>
          <p:cNvPr id="9" name="Text Box 2"/>
          <p:cNvSpPr txBox="1">
            <a:spLocks noChangeArrowheads="1"/>
          </p:cNvSpPr>
          <p:nvPr/>
        </p:nvSpPr>
        <p:spPr bwMode="auto">
          <a:xfrm>
            <a:off x="1590986" y="337452"/>
            <a:ext cx="337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zh-CN" altLang="en-US" sz="3600" b="1" kern="0" dirty="0" smtClean="0">
                <a:solidFill>
                  <a:schemeClr val="tx2"/>
                </a:solidFill>
                <a:latin typeface="+mj-lt"/>
                <a:ea typeface="+mj-ea"/>
                <a:cs typeface="+mj-cs"/>
              </a:rPr>
              <a:t>归并排序</a:t>
            </a:r>
            <a:endParaRPr kumimoji="1" lang="zh-CN" altLang="en-US" sz="3600" b="1" kern="0" dirty="0">
              <a:solidFill>
                <a:schemeClr val="tx2"/>
              </a:solidFill>
              <a:latin typeface="+mj-lt"/>
              <a:ea typeface="+mj-ea"/>
              <a:cs typeface="+mj-cs"/>
            </a:endParaRPr>
          </a:p>
        </p:txBody>
      </p:sp>
      <p:grpSp>
        <p:nvGrpSpPr>
          <p:cNvPr id="42" name="组 41"/>
          <p:cNvGrpSpPr/>
          <p:nvPr/>
        </p:nvGrpSpPr>
        <p:grpSpPr>
          <a:xfrm>
            <a:off x="3480179" y="4042555"/>
            <a:ext cx="3600788" cy="352024"/>
            <a:chOff x="3480179" y="4042555"/>
            <a:chExt cx="3600788" cy="352024"/>
          </a:xfrm>
        </p:grpSpPr>
        <p:grpSp>
          <p:nvGrpSpPr>
            <p:cNvPr id="12" name="组 11"/>
            <p:cNvGrpSpPr/>
            <p:nvPr/>
          </p:nvGrpSpPr>
          <p:grpSpPr>
            <a:xfrm>
              <a:off x="3480179" y="4042555"/>
              <a:ext cx="777922" cy="352024"/>
              <a:chOff x="3480179" y="4042555"/>
              <a:chExt cx="764275" cy="731344"/>
            </a:xfrm>
          </p:grpSpPr>
          <p:cxnSp>
            <p:nvCxnSpPr>
              <p:cNvPr id="3" name="直线连接符 2"/>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 name="直线连接符 6"/>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直线连接符 9"/>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 name="直线连接符 10"/>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3" name="组 12"/>
            <p:cNvGrpSpPr/>
            <p:nvPr/>
          </p:nvGrpSpPr>
          <p:grpSpPr>
            <a:xfrm>
              <a:off x="4883509" y="4042555"/>
              <a:ext cx="777922" cy="352024"/>
              <a:chOff x="3480179" y="4042555"/>
              <a:chExt cx="764275" cy="731344"/>
            </a:xfrm>
          </p:grpSpPr>
          <p:cxnSp>
            <p:nvCxnSpPr>
              <p:cNvPr id="14" name="直线连接符 13"/>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 name="直线连接符 14"/>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6" name="直线连接符 15"/>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7" name="直线连接符 16"/>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8" name="组 17"/>
            <p:cNvGrpSpPr/>
            <p:nvPr/>
          </p:nvGrpSpPr>
          <p:grpSpPr>
            <a:xfrm>
              <a:off x="6303045" y="4042555"/>
              <a:ext cx="777922" cy="352024"/>
              <a:chOff x="3480179" y="4042555"/>
              <a:chExt cx="764275" cy="731344"/>
            </a:xfrm>
          </p:grpSpPr>
          <p:cxnSp>
            <p:nvCxnSpPr>
              <p:cNvPr id="19" name="直线连接符 18"/>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0" name="直线连接符 19"/>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1" name="直线连接符 20"/>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2" name="直线连接符 21"/>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23" name="矩形 22"/>
          <p:cNvSpPr/>
          <p:nvPr/>
        </p:nvSpPr>
        <p:spPr>
          <a:xfrm>
            <a:off x="2449733" y="4290310"/>
            <a:ext cx="5852884" cy="523220"/>
          </a:xfrm>
          <a:prstGeom prst="rect">
            <a:avLst/>
          </a:prstGeom>
        </p:spPr>
        <p:txBody>
          <a:bodyPr wrap="none">
            <a:spAutoFit/>
          </a:bodyPr>
          <a:lstStyle/>
          <a:p>
            <a:pPr lvl="1"/>
            <a:r>
              <a:rPr kumimoji="1" lang="en-US" altLang="zh-CN" sz="2800" kern="0" dirty="0" smtClean="0">
                <a:latin typeface="SimSun" charset="-122"/>
                <a:ea typeface="SimSun" charset="-122"/>
                <a:cs typeface="SimSun" charset="-122"/>
              </a:rPr>
              <a:t>[38</a:t>
            </a:r>
            <a:r>
              <a:rPr kumimoji="1" lang="en-US" altLang="zh-CN" sz="2800" kern="0" dirty="0">
                <a:latin typeface="SimSun" charset="-122"/>
                <a:ea typeface="SimSun" charset="-122"/>
                <a:cs typeface="SimSun" charset="-122"/>
              </a:rPr>
              <a:t> </a:t>
            </a:r>
            <a:r>
              <a:rPr kumimoji="1" lang="en-US" altLang="zh-CN" sz="2800" kern="0" smtClean="0">
                <a:latin typeface="SimSun" charset="-122"/>
                <a:ea typeface="SimSun" charset="-122"/>
                <a:cs typeface="SimSun" charset="-122"/>
              </a:rPr>
              <a:t>49]  </a:t>
            </a:r>
            <a:r>
              <a:rPr kumimoji="1" lang="en-US" altLang="zh-CN" sz="2800" kern="0" dirty="0" smtClean="0">
                <a:latin typeface="SimSun" charset="-122"/>
                <a:ea typeface="SimSun" charset="-122"/>
                <a:cs typeface="SimSun" charset="-122"/>
              </a:rPr>
              <a:t>[65</a:t>
            </a:r>
            <a:r>
              <a:rPr kumimoji="1" lang="en-US" altLang="zh-CN" sz="2800" kern="0" dirty="0">
                <a:latin typeface="SimSun" charset="-122"/>
                <a:ea typeface="SimSun" charset="-122"/>
                <a:cs typeface="SimSun" charset="-122"/>
              </a:rPr>
              <a:t> </a:t>
            </a:r>
            <a:r>
              <a:rPr kumimoji="1" lang="en-US" altLang="zh-CN" sz="2800" kern="0" dirty="0" smtClean="0">
                <a:latin typeface="SimSun" charset="-122"/>
                <a:ea typeface="SimSun" charset="-122"/>
                <a:cs typeface="SimSun" charset="-122"/>
              </a:rPr>
              <a:t>97]</a:t>
            </a:r>
            <a:r>
              <a:rPr kumimoji="1" lang="en-US" altLang="zh-CN" sz="2800" kern="0" dirty="0">
                <a:latin typeface="SimSun" charset="-122"/>
                <a:ea typeface="SimSun" charset="-122"/>
                <a:cs typeface="SimSun" charset="-122"/>
              </a:rPr>
              <a:t> </a:t>
            </a:r>
            <a:r>
              <a:rPr kumimoji="1" lang="en-US" altLang="zh-CN" sz="2800" kern="0" dirty="0" smtClean="0">
                <a:latin typeface="SimSun" charset="-122"/>
                <a:ea typeface="SimSun" charset="-122"/>
                <a:cs typeface="SimSun" charset="-122"/>
              </a:rPr>
              <a:t>[13 76] [27]</a:t>
            </a:r>
            <a:endParaRPr kumimoji="1" lang="en-US" altLang="zh-CN" sz="2800" kern="0" dirty="0">
              <a:latin typeface="SimSun" charset="-122"/>
              <a:ea typeface="SimSun" charset="-122"/>
              <a:cs typeface="SimSun" charset="-122"/>
            </a:endParaRPr>
          </a:p>
        </p:txBody>
      </p:sp>
      <p:grpSp>
        <p:nvGrpSpPr>
          <p:cNvPr id="44" name="组 43"/>
          <p:cNvGrpSpPr/>
          <p:nvPr/>
        </p:nvGrpSpPr>
        <p:grpSpPr>
          <a:xfrm>
            <a:off x="3668064" y="4894262"/>
            <a:ext cx="4058870" cy="372619"/>
            <a:chOff x="3668064" y="4894262"/>
            <a:chExt cx="4058870" cy="372619"/>
          </a:xfrm>
        </p:grpSpPr>
        <p:grpSp>
          <p:nvGrpSpPr>
            <p:cNvPr id="24" name="组 23"/>
            <p:cNvGrpSpPr/>
            <p:nvPr/>
          </p:nvGrpSpPr>
          <p:grpSpPr>
            <a:xfrm>
              <a:off x="3668064" y="4914857"/>
              <a:ext cx="1606721" cy="352024"/>
              <a:chOff x="3480179" y="4042555"/>
              <a:chExt cx="764275" cy="731344"/>
            </a:xfrm>
          </p:grpSpPr>
          <p:cxnSp>
            <p:nvCxnSpPr>
              <p:cNvPr id="25" name="直线连接符 24"/>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直线连接符 25"/>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7" name="直线连接符 26"/>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8" name="直线连接符 27"/>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29" name="组 28"/>
            <p:cNvGrpSpPr/>
            <p:nvPr/>
          </p:nvGrpSpPr>
          <p:grpSpPr>
            <a:xfrm>
              <a:off x="6435000" y="4894262"/>
              <a:ext cx="1291934" cy="352024"/>
              <a:chOff x="3480179" y="4042555"/>
              <a:chExt cx="764275" cy="731344"/>
            </a:xfrm>
          </p:grpSpPr>
          <p:cxnSp>
            <p:nvCxnSpPr>
              <p:cNvPr id="30" name="直线连接符 29"/>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1" name="直线连接符 30"/>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2" name="直线连接符 31"/>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3" name="直线连接符 32"/>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sp>
        <p:nvSpPr>
          <p:cNvPr id="34" name="矩形 33"/>
          <p:cNvSpPr/>
          <p:nvPr/>
        </p:nvSpPr>
        <p:spPr>
          <a:xfrm>
            <a:off x="2525564" y="5243977"/>
            <a:ext cx="5493812" cy="523220"/>
          </a:xfrm>
          <a:prstGeom prst="rect">
            <a:avLst/>
          </a:prstGeom>
        </p:spPr>
        <p:txBody>
          <a:bodyPr wrap="none">
            <a:spAutoFit/>
          </a:bodyPr>
          <a:lstStyle/>
          <a:p>
            <a:pPr lvl="1"/>
            <a:r>
              <a:rPr kumimoji="1" lang="en-US" altLang="zh-CN" sz="2800" kern="0" dirty="0" smtClean="0">
                <a:latin typeface="SimSun" charset="-122"/>
                <a:ea typeface="SimSun" charset="-122"/>
                <a:cs typeface="SimSun" charset="-122"/>
              </a:rPr>
              <a:t>[38</a:t>
            </a:r>
            <a:r>
              <a:rPr kumimoji="1" lang="en-US" altLang="zh-CN" sz="2800" kern="0" dirty="0">
                <a:latin typeface="SimSun" charset="-122"/>
                <a:ea typeface="SimSun" charset="-122"/>
                <a:cs typeface="SimSun" charset="-122"/>
              </a:rPr>
              <a:t> </a:t>
            </a:r>
            <a:r>
              <a:rPr kumimoji="1" lang="en-US" altLang="zh-CN" sz="2800" kern="0" dirty="0" smtClean="0">
                <a:latin typeface="SimSun" charset="-122"/>
                <a:ea typeface="SimSun" charset="-122"/>
                <a:cs typeface="SimSun" charset="-122"/>
              </a:rPr>
              <a:t>49 65 97]</a:t>
            </a:r>
            <a:r>
              <a:rPr kumimoji="1" lang="en-US" altLang="zh-CN" sz="2800" kern="0" dirty="0">
                <a:latin typeface="SimSun" charset="-122"/>
                <a:ea typeface="SimSun" charset="-122"/>
                <a:cs typeface="SimSun" charset="-122"/>
              </a:rPr>
              <a:t> </a:t>
            </a:r>
            <a:r>
              <a:rPr kumimoji="1" lang="en-US" altLang="zh-CN" sz="2800" kern="0" dirty="0" smtClean="0">
                <a:latin typeface="SimSun" charset="-122"/>
                <a:ea typeface="SimSun" charset="-122"/>
                <a:cs typeface="SimSun" charset="-122"/>
              </a:rPr>
              <a:t>   [13 27 76]</a:t>
            </a:r>
            <a:endParaRPr kumimoji="1" lang="en-US" altLang="zh-CN" sz="2800" kern="0" dirty="0">
              <a:latin typeface="SimSun" charset="-122"/>
              <a:ea typeface="SimSun" charset="-122"/>
              <a:cs typeface="SimSun" charset="-122"/>
            </a:endParaRPr>
          </a:p>
        </p:txBody>
      </p:sp>
      <p:grpSp>
        <p:nvGrpSpPr>
          <p:cNvPr id="35" name="组 34"/>
          <p:cNvGrpSpPr/>
          <p:nvPr/>
        </p:nvGrpSpPr>
        <p:grpSpPr>
          <a:xfrm>
            <a:off x="4386403" y="5845620"/>
            <a:ext cx="2317030" cy="352024"/>
            <a:chOff x="3480179" y="4042555"/>
            <a:chExt cx="764275" cy="731344"/>
          </a:xfrm>
        </p:grpSpPr>
        <p:cxnSp>
          <p:nvCxnSpPr>
            <p:cNvPr id="36" name="直线连接符 35"/>
            <p:cNvCxnSpPr/>
            <p:nvPr/>
          </p:nvCxnSpPr>
          <p:spPr bwMode="auto">
            <a:xfrm>
              <a:off x="3480179"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直线连接符 36"/>
            <p:cNvCxnSpPr/>
            <p:nvPr/>
          </p:nvCxnSpPr>
          <p:spPr bwMode="auto">
            <a:xfrm>
              <a:off x="3480179" y="4408227"/>
              <a:ext cx="764275"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8" name="直线连接符 37"/>
            <p:cNvCxnSpPr/>
            <p:nvPr/>
          </p:nvCxnSpPr>
          <p:spPr bwMode="auto">
            <a:xfrm>
              <a:off x="4233081" y="4042555"/>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9" name="直线连接符 38"/>
            <p:cNvCxnSpPr/>
            <p:nvPr/>
          </p:nvCxnSpPr>
          <p:spPr bwMode="auto">
            <a:xfrm>
              <a:off x="3864591" y="4408227"/>
              <a:ext cx="0" cy="3656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40" name="矩形 39"/>
          <p:cNvSpPr/>
          <p:nvPr/>
        </p:nvSpPr>
        <p:spPr>
          <a:xfrm>
            <a:off x="2539501" y="6100055"/>
            <a:ext cx="5673348" cy="523220"/>
          </a:xfrm>
          <a:prstGeom prst="rect">
            <a:avLst/>
          </a:prstGeom>
        </p:spPr>
        <p:txBody>
          <a:bodyPr wrap="none">
            <a:spAutoFit/>
          </a:bodyPr>
          <a:lstStyle/>
          <a:p>
            <a:pPr lvl="1"/>
            <a:r>
              <a:rPr kumimoji="1" lang="en-US" altLang="zh-CN" sz="2800" kern="0" smtClean="0">
                <a:latin typeface="SimSun" charset="-122"/>
                <a:ea typeface="SimSun" charset="-122"/>
                <a:cs typeface="SimSun" charset="-122"/>
              </a:rPr>
              <a:t>[13  27  38  49  65  76  97]</a:t>
            </a:r>
            <a:endParaRPr kumimoji="1" lang="en-US" altLang="zh-CN" sz="2800" kern="0" dirty="0">
              <a:latin typeface="SimSun" charset="-122"/>
              <a:ea typeface="SimSun" charset="-122"/>
              <a:cs typeface="SimSun" charset="-122"/>
            </a:endParaRPr>
          </a:p>
        </p:txBody>
      </p:sp>
      <p:sp>
        <p:nvSpPr>
          <p:cNvPr id="41" name="矩形 40"/>
          <p:cNvSpPr/>
          <p:nvPr/>
        </p:nvSpPr>
        <p:spPr>
          <a:xfrm>
            <a:off x="339945" y="4336256"/>
            <a:ext cx="2646878"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一趟归并排序后：</a:t>
            </a:r>
            <a:endParaRPr lang="zh-CN" altLang="en-US" sz="2400" b="1" dirty="0">
              <a:solidFill>
                <a:srgbClr val="FF0000"/>
              </a:solidFill>
            </a:endParaRPr>
          </a:p>
        </p:txBody>
      </p:sp>
      <p:sp>
        <p:nvSpPr>
          <p:cNvPr id="43" name="矩形 42"/>
          <p:cNvSpPr/>
          <p:nvPr/>
        </p:nvSpPr>
        <p:spPr>
          <a:xfrm>
            <a:off x="361134" y="5175411"/>
            <a:ext cx="2646878"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二趟归并排序后：</a:t>
            </a:r>
            <a:endParaRPr lang="zh-CN" altLang="en-US" sz="2400" b="1" dirty="0">
              <a:solidFill>
                <a:srgbClr val="FF0000"/>
              </a:solidFill>
            </a:endParaRPr>
          </a:p>
        </p:txBody>
      </p:sp>
      <p:sp>
        <p:nvSpPr>
          <p:cNvPr id="45" name="矩形 44"/>
          <p:cNvSpPr/>
          <p:nvPr/>
        </p:nvSpPr>
        <p:spPr>
          <a:xfrm>
            <a:off x="401930" y="6060328"/>
            <a:ext cx="2646878" cy="461665"/>
          </a:xfrm>
          <a:prstGeom prst="rect">
            <a:avLst/>
          </a:prstGeom>
        </p:spPr>
        <p:txBody>
          <a:bodyPr wrap="none">
            <a:spAutoFit/>
          </a:bodyPr>
          <a:lstStyle/>
          <a:p>
            <a:r>
              <a:rPr lang="zh-CN" altLang="en-US" sz="2400" b="1" kern="0" dirty="0" smtClean="0">
                <a:solidFill>
                  <a:srgbClr val="FF0000"/>
                </a:solidFill>
                <a:latin typeface="SimSun" charset="-122"/>
                <a:ea typeface="SimSun" charset="-122"/>
                <a:cs typeface="SimSun" charset="-122"/>
              </a:rPr>
              <a:t>三趟归并排序后：</a:t>
            </a:r>
            <a:endParaRPr lang="zh-CN" altLang="en-US" sz="2400" b="1" dirty="0">
              <a:solidFill>
                <a:srgbClr val="FF0000"/>
              </a:solidFill>
            </a:endParaRPr>
          </a:p>
        </p:txBody>
      </p:sp>
    </p:spTree>
    <p:extLst>
      <p:ext uri="{BB962C8B-B14F-4D97-AF65-F5344CB8AC3E}">
        <p14:creationId xmlns:p14="http://schemas.microsoft.com/office/powerpoint/2010/main" val="93132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
                                            <p:txEl>
                                              <p:pRg st="0" end="0"/>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23" grpId="0"/>
      <p:bldP spid="34" grpId="0"/>
      <p:bldP spid="4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smtClean="0">
                <a:solidFill>
                  <a:schemeClr val="tx2"/>
                </a:solidFill>
                <a:latin typeface="+mj-lt"/>
                <a:ea typeface="+mj-ea"/>
                <a:cs typeface="+mj-cs"/>
              </a:rPr>
              <a:t>归并排序算法</a:t>
            </a:r>
            <a:endParaRPr kumimoji="1" lang="zh-CN" altLang="en-US" sz="3600" b="1" kern="0" dirty="0">
              <a:solidFill>
                <a:schemeClr val="tx2"/>
              </a:solidFill>
              <a:latin typeface="+mj-lt"/>
              <a:ea typeface="+mj-ea"/>
              <a:cs typeface="+mj-cs"/>
            </a:endParaRPr>
          </a:p>
        </p:txBody>
      </p:sp>
      <p:sp>
        <p:nvSpPr>
          <p:cNvPr id="4" name="Text Box 2"/>
          <p:cNvSpPr txBox="1">
            <a:spLocks noChangeArrowheads="1"/>
          </p:cNvSpPr>
          <p:nvPr/>
        </p:nvSpPr>
        <p:spPr bwMode="auto">
          <a:xfrm>
            <a:off x="1026519" y="874601"/>
            <a:ext cx="10878877"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150000"/>
              </a:lnSpc>
            </a:pPr>
            <a:r>
              <a:rPr lang="en-US" altLang="zh-CN" sz="2800" b="1" dirty="0">
                <a:latin typeface="Times New Roman" charset="0"/>
                <a:ea typeface="Times New Roman" charset="0"/>
                <a:cs typeface="Times New Roman" charset="0"/>
              </a:rPr>
              <a:t>void </a:t>
            </a:r>
            <a:r>
              <a:rPr lang="en-US" altLang="zh-CN" sz="2800" dirty="0">
                <a:latin typeface="Times New Roman" charset="0"/>
                <a:ea typeface="Times New Roman" charset="0"/>
                <a:cs typeface="Times New Roman" charset="0"/>
              </a:rPr>
              <a:t>Merge (</a:t>
            </a:r>
            <a:r>
              <a:rPr lang="en-US" altLang="zh-CN" sz="2800" dirty="0" err="1">
                <a:latin typeface="Times New Roman" charset="0"/>
                <a:ea typeface="Times New Roman" charset="0"/>
                <a:cs typeface="Times New Roman" charset="0"/>
              </a:rPr>
              <a:t>RcdType</a:t>
            </a:r>
            <a:r>
              <a:rPr lang="en-US" altLang="zh-CN" sz="2800" dirty="0">
                <a:latin typeface="Times New Roman" charset="0"/>
                <a:ea typeface="Times New Roman" charset="0"/>
                <a:cs typeface="Times New Roman" charset="0"/>
              </a:rPr>
              <a:t> SR[], </a:t>
            </a:r>
            <a:r>
              <a:rPr lang="en-US" altLang="zh-CN" sz="2800" dirty="0" err="1">
                <a:latin typeface="Times New Roman" charset="0"/>
                <a:ea typeface="Times New Roman" charset="0"/>
                <a:cs typeface="Times New Roman" charset="0"/>
              </a:rPr>
              <a:t>RcdType</a:t>
            </a:r>
            <a:r>
              <a:rPr lang="en-US" altLang="zh-CN" sz="2800" dirty="0">
                <a:latin typeface="Times New Roman" charset="0"/>
                <a:ea typeface="Times New Roman" charset="0"/>
                <a:cs typeface="Times New Roman" charset="0"/>
              </a:rPr>
              <a:t> </a:t>
            </a:r>
            <a:r>
              <a:rPr lang="en-US" altLang="zh-CN" sz="2800" b="1" dirty="0">
                <a:latin typeface="Times New Roman" charset="0"/>
                <a:ea typeface="Times New Roman" charset="0"/>
                <a:cs typeface="Times New Roman" charset="0"/>
              </a:rPr>
              <a:t>&amp;</a:t>
            </a:r>
            <a:r>
              <a:rPr lang="en-US" altLang="zh-CN" sz="2800" dirty="0">
                <a:latin typeface="Times New Roman" charset="0"/>
                <a:ea typeface="Times New Roman" charset="0"/>
                <a:cs typeface="Times New Roman" charset="0"/>
              </a:rPr>
              <a:t>TR[], </a:t>
            </a:r>
            <a:r>
              <a:rPr lang="en-US" altLang="zh-CN" sz="2800" b="1" dirty="0" err="1" smtClean="0">
                <a:latin typeface="Times New Roman" charset="0"/>
                <a:ea typeface="Times New Roman" charset="0"/>
                <a:cs typeface="Times New Roman" charset="0"/>
              </a:rPr>
              <a:t>int</a:t>
            </a:r>
            <a:r>
              <a:rPr lang="en-US" altLang="zh-CN" sz="2800" dirty="0" smtClean="0">
                <a:latin typeface="Times New Roman" charset="0"/>
                <a:ea typeface="Times New Roman" charset="0"/>
                <a:cs typeface="Times New Roman" charset="0"/>
              </a:rPr>
              <a:t> </a:t>
            </a:r>
            <a:r>
              <a:rPr lang="en-US" altLang="zh-CN" sz="2800" dirty="0" err="1">
                <a:latin typeface="Times New Roman" charset="0"/>
                <a:ea typeface="Times New Roman" charset="0"/>
                <a:cs typeface="Times New Roman" charset="0"/>
              </a:rPr>
              <a:t>i</a:t>
            </a:r>
            <a:r>
              <a:rPr lang="en-US" altLang="zh-CN" sz="2800" dirty="0">
                <a:latin typeface="Times New Roman" charset="0"/>
                <a:ea typeface="Times New Roman" charset="0"/>
                <a:cs typeface="Times New Roman" charset="0"/>
              </a:rPr>
              <a:t>, </a:t>
            </a:r>
            <a:r>
              <a:rPr lang="en-US" altLang="zh-CN" sz="2800" b="1" dirty="0" err="1">
                <a:latin typeface="Times New Roman" charset="0"/>
                <a:ea typeface="Times New Roman" charset="0"/>
                <a:cs typeface="Times New Roman" charset="0"/>
              </a:rPr>
              <a:t>int</a:t>
            </a:r>
            <a:r>
              <a:rPr lang="en-US" altLang="zh-CN" sz="2800" dirty="0">
                <a:latin typeface="Times New Roman" charset="0"/>
                <a:ea typeface="Times New Roman" charset="0"/>
                <a:cs typeface="Times New Roman" charset="0"/>
              </a:rPr>
              <a:t> m, </a:t>
            </a:r>
            <a:r>
              <a:rPr lang="en-US" altLang="zh-CN" sz="2800" b="1" dirty="0" err="1">
                <a:latin typeface="Times New Roman" charset="0"/>
                <a:ea typeface="Times New Roman" charset="0"/>
                <a:cs typeface="Times New Roman" charset="0"/>
              </a:rPr>
              <a:t>int</a:t>
            </a:r>
            <a:r>
              <a:rPr lang="en-US" altLang="zh-CN" sz="2800" dirty="0">
                <a:latin typeface="Times New Roman" charset="0"/>
                <a:ea typeface="Times New Roman" charset="0"/>
                <a:cs typeface="Times New Roman" charset="0"/>
              </a:rPr>
              <a:t> n)</a:t>
            </a:r>
            <a:r>
              <a:rPr lang="en-US" altLang="zh-CN" sz="2800"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a:t>
            </a:r>
            <a:r>
              <a:rPr lang="zh-CN" altLang="en-US" sz="2400" b="1" dirty="0" smtClean="0">
                <a:solidFill>
                  <a:schemeClr val="tx2"/>
                </a:solidFill>
                <a:latin typeface="SimSun" charset="-122"/>
                <a:ea typeface="SimSun" charset="-122"/>
                <a:cs typeface="SimSun" charset="-122"/>
              </a:rPr>
              <a:t>将有序序列</a:t>
            </a:r>
            <a:r>
              <a:rPr lang="en-US" altLang="zh-CN" sz="2400" b="1" dirty="0" smtClean="0">
                <a:solidFill>
                  <a:schemeClr val="tx2"/>
                </a:solidFill>
                <a:latin typeface="SimSun" charset="-122"/>
                <a:ea typeface="SimSun" charset="-122"/>
                <a:cs typeface="SimSun" charset="-122"/>
              </a:rPr>
              <a:t>SR[</a:t>
            </a:r>
            <a:r>
              <a:rPr lang="en-US" altLang="zh-CN" sz="2400" b="1" dirty="0" err="1" smtClean="0">
                <a:solidFill>
                  <a:schemeClr val="tx2"/>
                </a:solidFill>
                <a:latin typeface="SimSun" charset="-122"/>
                <a:ea typeface="SimSun" charset="-122"/>
                <a:cs typeface="SimSun" charset="-122"/>
              </a:rPr>
              <a:t>i</a:t>
            </a:r>
            <a:r>
              <a:rPr lang="mr-IN" altLang="zh-CN" sz="2400" b="1" dirty="0" smtClean="0">
                <a:solidFill>
                  <a:schemeClr val="tx2"/>
                </a:solidFill>
                <a:latin typeface="SimSun" charset="-122"/>
                <a:ea typeface="SimSun" charset="-122"/>
                <a:cs typeface="SimSun" charset="-122"/>
              </a:rPr>
              <a:t>…</a:t>
            </a:r>
            <a:r>
              <a:rPr lang="en-US" altLang="zh-CN" sz="2400" b="1" dirty="0" smtClean="0">
                <a:solidFill>
                  <a:schemeClr val="tx2"/>
                </a:solidFill>
                <a:latin typeface="SimSun" charset="-122"/>
                <a:ea typeface="SimSun" charset="-122"/>
                <a:cs typeface="SimSun" charset="-122"/>
              </a:rPr>
              <a:t>m],SR[m+1</a:t>
            </a:r>
            <a:r>
              <a:rPr lang="mr-IN" altLang="zh-CN" sz="2400" b="1" dirty="0" smtClean="0">
                <a:solidFill>
                  <a:schemeClr val="tx2"/>
                </a:solidFill>
                <a:latin typeface="SimSun" charset="-122"/>
                <a:ea typeface="SimSun" charset="-122"/>
                <a:cs typeface="SimSun" charset="-122"/>
              </a:rPr>
              <a:t>…</a:t>
            </a:r>
            <a:r>
              <a:rPr lang="en-US" altLang="zh-CN" sz="2400" b="1" dirty="0" smtClean="0">
                <a:solidFill>
                  <a:schemeClr val="tx2"/>
                </a:solidFill>
                <a:latin typeface="SimSun" charset="-122"/>
                <a:ea typeface="SimSun" charset="-122"/>
                <a:cs typeface="SimSun" charset="-122"/>
              </a:rPr>
              <a:t>n]  </a:t>
            </a:r>
            <a:r>
              <a:rPr lang="zh-CN" altLang="en-US" sz="2400" b="1" dirty="0" smtClean="0">
                <a:solidFill>
                  <a:schemeClr val="tx2"/>
                </a:solidFill>
                <a:latin typeface="SimSun" charset="-122"/>
                <a:ea typeface="SimSun" charset="-122"/>
                <a:cs typeface="SimSun" charset="-122"/>
              </a:rPr>
              <a:t>归并到</a:t>
            </a:r>
            <a:r>
              <a:rPr lang="en-US" altLang="zh-CN" sz="2400" b="1" dirty="0" smtClean="0">
                <a:solidFill>
                  <a:schemeClr val="tx2"/>
                </a:solidFill>
                <a:latin typeface="SimSun" charset="-122"/>
                <a:ea typeface="SimSun" charset="-122"/>
                <a:cs typeface="SimSun" charset="-122"/>
              </a:rPr>
              <a:t>TR[</a:t>
            </a:r>
            <a:r>
              <a:rPr lang="en-US" altLang="zh-CN" sz="2400" b="1" dirty="0" err="1" smtClean="0">
                <a:solidFill>
                  <a:schemeClr val="tx2"/>
                </a:solidFill>
                <a:latin typeface="SimSun" charset="-122"/>
                <a:ea typeface="SimSun" charset="-122"/>
                <a:cs typeface="SimSun" charset="-122"/>
              </a:rPr>
              <a:t>i</a:t>
            </a:r>
            <a:r>
              <a:rPr lang="mr-IN" altLang="zh-CN" sz="2400" b="1" dirty="0" smtClean="0">
                <a:solidFill>
                  <a:schemeClr val="tx2"/>
                </a:solidFill>
                <a:latin typeface="SimSun" charset="-122"/>
                <a:ea typeface="SimSun" charset="-122"/>
                <a:cs typeface="SimSun" charset="-122"/>
              </a:rPr>
              <a:t>…</a:t>
            </a:r>
            <a:r>
              <a:rPr lang="en-US" altLang="zh-CN" sz="2400" b="1" dirty="0" smtClean="0">
                <a:solidFill>
                  <a:schemeClr val="tx2"/>
                </a:solidFill>
                <a:latin typeface="SimSun" charset="-122"/>
                <a:ea typeface="SimSun" charset="-122"/>
                <a:cs typeface="SimSun" charset="-122"/>
              </a:rPr>
              <a:t>.n] </a:t>
            </a:r>
            <a:r>
              <a:rPr lang="en-US" altLang="zh-CN" sz="2400" dirty="0" smtClean="0">
                <a:solidFill>
                  <a:schemeClr val="tx2"/>
                </a:solidFill>
                <a:latin typeface="SimSun" charset="-122"/>
                <a:ea typeface="SimSun" charset="-122"/>
                <a:cs typeface="SimSun" charset="-122"/>
              </a:rPr>
              <a:t> </a:t>
            </a:r>
          </a:p>
          <a:p>
            <a:pPr>
              <a:lnSpc>
                <a:spcPct val="150000"/>
              </a:lnSpc>
            </a:pPr>
            <a:r>
              <a:rPr lang="en-US" altLang="zh-CN" sz="2800" dirty="0" smtClean="0">
                <a:latin typeface="Times New Roman" charset="0"/>
                <a:ea typeface="Times New Roman" charset="0"/>
                <a:cs typeface="Times New Roman" charset="0"/>
              </a:rPr>
              <a:t>    for </a:t>
            </a:r>
            <a:r>
              <a:rPr lang="en-US" altLang="zh-CN" sz="2800" dirty="0">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j=m+1,k=</a:t>
            </a:r>
            <a:r>
              <a:rPr lang="en-US" altLang="zh-CN" sz="2800" dirty="0" err="1" smtClean="0">
                <a:solidFill>
                  <a:srgbClr val="FF0000"/>
                </a:solidFill>
                <a:latin typeface="Times New Roman" charset="0"/>
                <a:ea typeface="Times New Roman" charset="0"/>
                <a:cs typeface="Times New Roman" charset="0"/>
              </a:rPr>
              <a:t>i;i</a:t>
            </a:r>
            <a:r>
              <a:rPr lang="en-US" altLang="zh-CN" sz="2800" dirty="0" smtClean="0">
                <a:solidFill>
                  <a:srgbClr val="FF0000"/>
                </a:solidFill>
                <a:latin typeface="Times New Roman" charset="0"/>
                <a:ea typeface="Times New Roman" charset="0"/>
                <a:cs typeface="Times New Roman" charset="0"/>
              </a:rPr>
              <a:t>&lt;=m&amp;&amp;j&lt;=</a:t>
            </a:r>
            <a:r>
              <a:rPr lang="en-US" altLang="zh-CN" sz="2800" dirty="0" err="1" smtClean="0">
                <a:solidFill>
                  <a:srgbClr val="FF0000"/>
                </a:solidFill>
                <a:latin typeface="Times New Roman" charset="0"/>
                <a:ea typeface="Times New Roman" charset="0"/>
                <a:cs typeface="Times New Roman" charset="0"/>
              </a:rPr>
              <a:t>n;k</a:t>
            </a:r>
            <a:r>
              <a:rPr lang="en-US" altLang="zh-CN" sz="2800" dirty="0" smtClean="0">
                <a:solidFill>
                  <a:srgbClr val="FF0000"/>
                </a:solidFill>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 {</a:t>
            </a:r>
            <a:endParaRPr lang="en-US" altLang="zh-CN" sz="2800" b="1" dirty="0" smtClean="0">
              <a:solidFill>
                <a:schemeClr val="tx2"/>
              </a:solidFill>
              <a:latin typeface="SimSun" charset="-122"/>
              <a:ea typeface="SimSun" charset="-122"/>
              <a:cs typeface="SimSun" charset="-122"/>
            </a:endParaRPr>
          </a:p>
          <a:p>
            <a:pPr>
              <a:lnSpc>
                <a:spcPct val="150000"/>
              </a:lnSpc>
            </a:pPr>
            <a:r>
              <a:rPr lang="en-US" altLang="zh-CN" sz="2800" b="1" dirty="0">
                <a:solidFill>
                  <a:schemeClr val="tx2"/>
                </a:solidFill>
                <a:latin typeface="SimSun" charset="-122"/>
                <a:ea typeface="SimSun" charset="-122"/>
                <a:cs typeface="SimSun" charset="-122"/>
              </a:rPr>
              <a:t>	</a:t>
            </a: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if(SR[</a:t>
            </a:r>
            <a:r>
              <a:rPr lang="en-US" altLang="zh-CN" sz="2800" dirty="0" err="1" smtClean="0">
                <a:latin typeface="Times New Roman" charset="0"/>
                <a:ea typeface="Times New Roman" charset="0"/>
                <a:cs typeface="Times New Roman" charset="0"/>
              </a:rPr>
              <a:t>i</a:t>
            </a:r>
            <a:r>
              <a:rPr lang="en-US" altLang="zh-CN" sz="2800" dirty="0" smtClean="0">
                <a:latin typeface="Times New Roman" charset="0"/>
                <a:ea typeface="Times New Roman" charset="0"/>
                <a:cs typeface="Times New Roman" charset="0"/>
              </a:rPr>
              <a:t>]&lt;=SR[j]) </a:t>
            </a:r>
            <a:r>
              <a:rPr lang="zh-CN" altLang="en-US" sz="2800" dirty="0" smtClean="0">
                <a:latin typeface="Times New Roman" charset="0"/>
                <a:ea typeface="Times New Roman" charset="0"/>
                <a:cs typeface="Times New Roman" charset="0"/>
              </a:rPr>
              <a:t> </a:t>
            </a:r>
            <a:r>
              <a:rPr lang="en-US" altLang="zh-CN" sz="2800" dirty="0" smtClean="0">
                <a:solidFill>
                  <a:srgbClr val="FF0000"/>
                </a:solidFill>
                <a:latin typeface="Times New Roman" charset="0"/>
                <a:ea typeface="Times New Roman" charset="0"/>
                <a:cs typeface="Times New Roman" charset="0"/>
              </a:rPr>
              <a:t>TR[k]=SR[</a:t>
            </a:r>
            <a:r>
              <a:rPr lang="en-US" altLang="zh-CN" sz="2800" dirty="0" err="1" smtClean="0">
                <a:solidFill>
                  <a:srgbClr val="FF0000"/>
                </a:solidFill>
                <a:latin typeface="Times New Roman" charset="0"/>
                <a:ea typeface="Times New Roman" charset="0"/>
                <a:cs typeface="Times New Roman" charset="0"/>
              </a:rPr>
              <a:t>i</a:t>
            </a:r>
            <a:r>
              <a:rPr lang="en-US" altLang="zh-CN" sz="2800" dirty="0" smtClean="0">
                <a:solidFill>
                  <a:srgbClr val="FF0000"/>
                </a:solidFill>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a:t>
            </a:r>
          </a:p>
          <a:p>
            <a:pPr>
              <a:lnSpc>
                <a:spcPct val="150000"/>
              </a:lnSpc>
            </a:pPr>
            <a:r>
              <a:rPr lang="en-US" altLang="zh-CN" sz="2800" b="1" dirty="0">
                <a:solidFill>
                  <a:schemeClr val="tx2"/>
                </a:solidFill>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 else </a:t>
            </a:r>
            <a:r>
              <a:rPr lang="en-US" altLang="zh-CN" sz="2800" dirty="0">
                <a:solidFill>
                  <a:srgbClr val="FF0000"/>
                </a:solidFill>
                <a:latin typeface="Times New Roman" charset="0"/>
                <a:ea typeface="Times New Roman" charset="0"/>
                <a:cs typeface="Times New Roman" charset="0"/>
              </a:rPr>
              <a:t>TR[k]=</a:t>
            </a:r>
            <a:r>
              <a:rPr lang="en-US" altLang="zh-CN" sz="2800" dirty="0" smtClean="0">
                <a:solidFill>
                  <a:srgbClr val="FF0000"/>
                </a:solidFill>
                <a:latin typeface="Times New Roman" charset="0"/>
                <a:ea typeface="Times New Roman" charset="0"/>
                <a:cs typeface="Times New Roman" charset="0"/>
              </a:rPr>
              <a:t>SR[</a:t>
            </a:r>
            <a:r>
              <a:rPr lang="en-US" altLang="zh-CN" sz="2800" dirty="0" err="1" smtClean="0">
                <a:solidFill>
                  <a:srgbClr val="FF0000"/>
                </a:solidFill>
                <a:latin typeface="Times New Roman" charset="0"/>
                <a:ea typeface="Times New Roman" charset="0"/>
                <a:cs typeface="Times New Roman" charset="0"/>
              </a:rPr>
              <a:t>j++</a:t>
            </a:r>
            <a:r>
              <a:rPr lang="en-US" altLang="zh-CN" sz="2800" dirty="0" smtClean="0">
                <a:solidFill>
                  <a:srgbClr val="FF0000"/>
                </a:solidFill>
                <a:latin typeface="Times New Roman" charset="0"/>
                <a:ea typeface="Times New Roman" charset="0"/>
                <a:cs typeface="Times New Roman" charset="0"/>
              </a:rPr>
              <a:t>];</a:t>
            </a:r>
          </a:p>
          <a:p>
            <a:pPr>
              <a:lnSpc>
                <a:spcPct val="150000"/>
              </a:lnSpc>
            </a:pPr>
            <a:r>
              <a:rPr lang="zh-CN" altLang="en-US" sz="2800" dirty="0">
                <a:solidFill>
                  <a:srgbClr val="FF0000"/>
                </a:solidFill>
                <a:latin typeface="Times New Roman" charset="0"/>
                <a:ea typeface="Times New Roman" charset="0"/>
                <a:cs typeface="Times New Roman" charset="0"/>
              </a:rPr>
              <a:t> </a:t>
            </a:r>
            <a:r>
              <a:rPr lang="zh-CN" altLang="en-US" sz="2800" dirty="0" smtClean="0">
                <a:solidFill>
                  <a:srgbClr val="FF0000"/>
                </a:solidFill>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a:t>
            </a:r>
            <a:endParaRPr lang="en-US" altLang="zh-CN" sz="2800" b="1" dirty="0" smtClean="0">
              <a:solidFill>
                <a:schemeClr val="tx2"/>
              </a:solidFill>
              <a:latin typeface="SimSun" charset="-122"/>
              <a:ea typeface="SimSun" charset="-122"/>
              <a:cs typeface="SimSun" charset="-122"/>
            </a:endParaRPr>
          </a:p>
          <a:p>
            <a:pPr>
              <a:lnSpc>
                <a:spcPct val="150000"/>
              </a:lnSpc>
            </a:pPr>
            <a:r>
              <a:rPr lang="en-US" altLang="zh-CN" sz="2800" dirty="0">
                <a:ea typeface="楷体_GB2312" charset="0"/>
              </a:rPr>
              <a:t> </a:t>
            </a:r>
            <a:r>
              <a:rPr lang="en-US" altLang="zh-CN" sz="2800" dirty="0" smtClean="0">
                <a:ea typeface="楷体_GB2312" charset="0"/>
              </a:rPr>
              <a:t>     </a:t>
            </a:r>
            <a:r>
              <a:rPr lang="en-US" altLang="zh-CN" sz="2800" dirty="0" smtClean="0">
                <a:latin typeface="Times New Roman" charset="0"/>
                <a:ea typeface="Times New Roman" charset="0"/>
                <a:cs typeface="Times New Roman" charset="0"/>
              </a:rPr>
              <a:t>if(</a:t>
            </a:r>
            <a:r>
              <a:rPr lang="en-US" altLang="zh-CN" sz="2800" dirty="0" err="1" smtClean="0">
                <a:latin typeface="Times New Roman" charset="0"/>
                <a:ea typeface="Times New Roman" charset="0"/>
                <a:cs typeface="Times New Roman" charset="0"/>
              </a:rPr>
              <a:t>i</a:t>
            </a:r>
            <a:r>
              <a:rPr lang="en-US" altLang="zh-CN" sz="2800" dirty="0" smtClean="0">
                <a:latin typeface="Times New Roman" charset="0"/>
                <a:ea typeface="Times New Roman" charset="0"/>
                <a:cs typeface="Times New Roman" charset="0"/>
              </a:rPr>
              <a:t>&lt;=m) TR[</a:t>
            </a:r>
            <a:r>
              <a:rPr lang="en-US" altLang="zh-CN" sz="2800" dirty="0" err="1" smtClean="0">
                <a:latin typeface="Times New Roman" charset="0"/>
                <a:ea typeface="Times New Roman" charset="0"/>
                <a:cs typeface="Times New Roman" charset="0"/>
              </a:rPr>
              <a:t>k..n</a:t>
            </a:r>
            <a:r>
              <a:rPr lang="en-US" altLang="zh-CN" sz="2800" dirty="0" smtClean="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SR[</a:t>
            </a:r>
            <a:r>
              <a:rPr lang="en-US" altLang="zh-CN" sz="2800" dirty="0" err="1" smtClean="0">
                <a:latin typeface="Times New Roman" charset="0"/>
                <a:ea typeface="Times New Roman" charset="0"/>
                <a:cs typeface="Times New Roman" charset="0"/>
              </a:rPr>
              <a:t>i</a:t>
            </a:r>
            <a:r>
              <a:rPr lang="en-US" altLang="zh-CN" sz="2800" dirty="0" smtClean="0">
                <a:latin typeface="Times New Roman" charset="0"/>
                <a:ea typeface="Times New Roman" charset="0"/>
                <a:cs typeface="Times New Roman" charset="0"/>
              </a:rPr>
              <a:t>..m];//</a:t>
            </a:r>
            <a:r>
              <a:rPr lang="zh-CN" altLang="en-US" sz="2400" b="1" dirty="0">
                <a:solidFill>
                  <a:schemeClr val="tx2"/>
                </a:solidFill>
                <a:latin typeface="SimSun" charset="-122"/>
                <a:ea typeface="SimSun" charset="-122"/>
                <a:cs typeface="SimSun" charset="-122"/>
              </a:rPr>
              <a:t>将剩余元素</a:t>
            </a:r>
            <a:r>
              <a:rPr lang="en-US" altLang="zh-CN" sz="2400" dirty="0">
                <a:latin typeface="Times New Roman" charset="0"/>
                <a:ea typeface="Times New Roman" charset="0"/>
                <a:cs typeface="Times New Roman" charset="0"/>
              </a:rPr>
              <a:t>SR[</a:t>
            </a:r>
            <a:r>
              <a:rPr lang="en-US" altLang="zh-CN" sz="2400" dirty="0" err="1">
                <a:latin typeface="Times New Roman" charset="0"/>
                <a:ea typeface="Times New Roman" charset="0"/>
                <a:cs typeface="Times New Roman" charset="0"/>
              </a:rPr>
              <a:t>j..n</a:t>
            </a:r>
            <a:r>
              <a:rPr lang="en-US" altLang="zh-CN" sz="2400" dirty="0">
                <a:latin typeface="Times New Roman" charset="0"/>
                <a:ea typeface="Times New Roman" charset="0"/>
                <a:cs typeface="Times New Roman" charset="0"/>
              </a:rPr>
              <a:t>]</a:t>
            </a:r>
            <a:r>
              <a:rPr lang="zh-CN" altLang="en-US" sz="2400" b="1" dirty="0">
                <a:solidFill>
                  <a:schemeClr val="tx2"/>
                </a:solidFill>
                <a:latin typeface="SimSun" charset="-122"/>
                <a:ea typeface="SimSun" charset="-122"/>
                <a:cs typeface="SimSun" charset="-122"/>
              </a:rPr>
              <a:t>复制到</a:t>
            </a:r>
            <a:r>
              <a:rPr lang="en-US" altLang="zh-CN" sz="2400" b="1" dirty="0">
                <a:solidFill>
                  <a:schemeClr val="tx2"/>
                </a:solidFill>
                <a:latin typeface="SimSun" charset="-122"/>
                <a:ea typeface="SimSun" charset="-122"/>
                <a:cs typeface="SimSun" charset="-122"/>
              </a:rPr>
              <a:t>TR</a:t>
            </a:r>
            <a:r>
              <a:rPr lang="zh-CN" altLang="en-US" sz="2400" b="1" dirty="0" smtClean="0">
                <a:solidFill>
                  <a:schemeClr val="tx2"/>
                </a:solidFill>
                <a:latin typeface="SimSun" charset="-122"/>
                <a:ea typeface="SimSun" charset="-122"/>
                <a:cs typeface="SimSun" charset="-122"/>
              </a:rPr>
              <a:t>中</a:t>
            </a:r>
            <a:endParaRPr lang="en-US" altLang="zh-CN" sz="2800" dirty="0" smtClean="0">
              <a:latin typeface="Times New Roman" charset="0"/>
              <a:ea typeface="Times New Roman" charset="0"/>
              <a:cs typeface="Times New Roman" charset="0"/>
            </a:endParaRPr>
          </a:p>
          <a:p>
            <a:pPr>
              <a:lnSpc>
                <a:spcPct val="150000"/>
              </a:lnSpc>
            </a:pP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     if(j&lt;=n) </a:t>
            </a:r>
            <a:r>
              <a:rPr lang="en-US" altLang="zh-CN" sz="2800" dirty="0">
                <a:latin typeface="Times New Roman" charset="0"/>
                <a:ea typeface="Times New Roman" charset="0"/>
                <a:cs typeface="Times New Roman" charset="0"/>
              </a:rPr>
              <a:t>TR[</a:t>
            </a:r>
            <a:r>
              <a:rPr lang="en-US" altLang="zh-CN" sz="2800" dirty="0" err="1">
                <a:latin typeface="Times New Roman" charset="0"/>
                <a:ea typeface="Times New Roman" charset="0"/>
                <a:cs typeface="Times New Roman" charset="0"/>
              </a:rPr>
              <a:t>k..n</a:t>
            </a:r>
            <a:r>
              <a:rPr lang="en-US" altLang="zh-CN" sz="2800" dirty="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SR[</a:t>
            </a:r>
            <a:r>
              <a:rPr lang="en-US" altLang="zh-CN" sz="2800" dirty="0" err="1" smtClean="0">
                <a:latin typeface="Times New Roman" charset="0"/>
                <a:ea typeface="Times New Roman" charset="0"/>
                <a:cs typeface="Times New Roman" charset="0"/>
              </a:rPr>
              <a:t>j..n</a:t>
            </a:r>
            <a:r>
              <a:rPr lang="en-US" altLang="zh-CN" sz="2800" dirty="0" smtClean="0">
                <a:latin typeface="Times New Roman" charset="0"/>
                <a:ea typeface="Times New Roman" charset="0"/>
                <a:cs typeface="Times New Roman" charset="0"/>
              </a:rPr>
              <a:t>];//</a:t>
            </a:r>
            <a:r>
              <a:rPr lang="zh-CN" altLang="en-US" sz="2400" b="1" dirty="0" smtClean="0">
                <a:solidFill>
                  <a:schemeClr val="tx2"/>
                </a:solidFill>
                <a:latin typeface="SimSun" charset="-122"/>
                <a:ea typeface="SimSun" charset="-122"/>
                <a:cs typeface="SimSun" charset="-122"/>
              </a:rPr>
              <a:t>将</a:t>
            </a:r>
            <a:r>
              <a:rPr lang="zh-CN" altLang="en-US" sz="2400" b="1" dirty="0">
                <a:solidFill>
                  <a:schemeClr val="tx2"/>
                </a:solidFill>
                <a:latin typeface="SimSun" charset="-122"/>
                <a:ea typeface="SimSun" charset="-122"/>
                <a:cs typeface="SimSun" charset="-122"/>
              </a:rPr>
              <a:t>剩余</a:t>
            </a:r>
            <a:r>
              <a:rPr lang="zh-CN" altLang="en-US" sz="2400" b="1" dirty="0" smtClean="0">
                <a:solidFill>
                  <a:schemeClr val="tx2"/>
                </a:solidFill>
                <a:latin typeface="SimSun" charset="-122"/>
                <a:ea typeface="SimSun" charset="-122"/>
                <a:cs typeface="SimSun" charset="-122"/>
              </a:rPr>
              <a:t>元素</a:t>
            </a:r>
            <a:r>
              <a:rPr lang="en-US" altLang="zh-CN" sz="2400" dirty="0">
                <a:latin typeface="Times New Roman" charset="0"/>
                <a:ea typeface="Times New Roman" charset="0"/>
                <a:cs typeface="Times New Roman" charset="0"/>
              </a:rPr>
              <a:t>SR[</a:t>
            </a:r>
            <a:r>
              <a:rPr lang="en-US" altLang="zh-CN" sz="2400" dirty="0" err="1">
                <a:latin typeface="Times New Roman" charset="0"/>
                <a:ea typeface="Times New Roman" charset="0"/>
                <a:cs typeface="Times New Roman" charset="0"/>
              </a:rPr>
              <a:t>j..n</a:t>
            </a:r>
            <a:r>
              <a:rPr lang="en-US" altLang="zh-CN" sz="2400" dirty="0" smtClean="0">
                <a:latin typeface="Times New Roman" charset="0"/>
                <a:ea typeface="Times New Roman" charset="0"/>
                <a:cs typeface="Times New Roman" charset="0"/>
              </a:rPr>
              <a:t>]</a:t>
            </a:r>
            <a:r>
              <a:rPr lang="zh-CN" altLang="en-US" sz="2400" b="1" dirty="0" smtClean="0">
                <a:solidFill>
                  <a:schemeClr val="tx2"/>
                </a:solidFill>
                <a:latin typeface="SimSun" charset="-122"/>
                <a:ea typeface="SimSun" charset="-122"/>
                <a:cs typeface="SimSun" charset="-122"/>
              </a:rPr>
              <a:t>复制到</a:t>
            </a:r>
            <a:r>
              <a:rPr lang="en-US" altLang="zh-CN" sz="2400" b="1" dirty="0" smtClean="0">
                <a:solidFill>
                  <a:schemeClr val="tx2"/>
                </a:solidFill>
                <a:latin typeface="SimSun" charset="-122"/>
                <a:ea typeface="SimSun" charset="-122"/>
                <a:cs typeface="SimSun" charset="-122"/>
              </a:rPr>
              <a:t>TR</a:t>
            </a:r>
            <a:r>
              <a:rPr lang="zh-CN" altLang="en-US" sz="2400" b="1" dirty="0" smtClean="0">
                <a:solidFill>
                  <a:schemeClr val="tx2"/>
                </a:solidFill>
                <a:latin typeface="SimSun" charset="-122"/>
                <a:ea typeface="SimSun" charset="-122"/>
                <a:cs typeface="SimSun" charset="-122"/>
              </a:rPr>
              <a:t>中</a:t>
            </a:r>
            <a:endParaRPr lang="en-US" altLang="zh-CN" sz="2800" b="1" dirty="0">
              <a:latin typeface="SimSun" charset="-122"/>
              <a:ea typeface="SimSun" charset="-122"/>
              <a:cs typeface="SimSun" charset="-122"/>
            </a:endParaRPr>
          </a:p>
          <a:p>
            <a:pPr algn="l">
              <a:lnSpc>
                <a:spcPct val="150000"/>
              </a:lnSpc>
            </a:pPr>
            <a:r>
              <a:rPr lang="en-US" altLang="zh-CN" sz="2800" dirty="0" smtClean="0">
                <a:latin typeface="Times New Roman" charset="0"/>
                <a:ea typeface="Times New Roman" charset="0"/>
                <a:cs typeface="Times New Roman" charset="0"/>
              </a:rPr>
              <a:t>}</a:t>
            </a:r>
            <a:endParaRPr lang="en-US" altLang="zh-C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28772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187403" y="1182949"/>
            <a:ext cx="10290364" cy="207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40000"/>
              </a:lnSpc>
            </a:pPr>
            <a:r>
              <a:rPr lang="zh-CN" altLang="en-US" sz="3600" dirty="0">
                <a:solidFill>
                  <a:srgbClr val="000080"/>
                </a:solidFill>
                <a:ea typeface="楷体_GB2312" charset="0"/>
              </a:rPr>
              <a:t>　</a:t>
            </a:r>
            <a:r>
              <a:rPr lang="zh-CN" altLang="en-US" sz="2800" dirty="0">
                <a:solidFill>
                  <a:srgbClr val="000080"/>
                </a:solidFill>
                <a:latin typeface="SimSun" charset="-122"/>
                <a:ea typeface="SimSun" charset="-122"/>
                <a:cs typeface="SimSun" charset="-122"/>
              </a:rPr>
              <a:t>如果记录无序序列 </a:t>
            </a:r>
            <a:r>
              <a:rPr lang="en-US" altLang="zh-CN" sz="2800" dirty="0">
                <a:solidFill>
                  <a:srgbClr val="000080"/>
                </a:solidFill>
                <a:latin typeface="Times New Roman" charset="0"/>
                <a:ea typeface="Times New Roman" charset="0"/>
                <a:cs typeface="Times New Roman" charset="0"/>
              </a:rPr>
              <a:t>R[</a:t>
            </a:r>
            <a:r>
              <a:rPr lang="en-US" altLang="zh-CN" sz="2800" dirty="0" err="1">
                <a:solidFill>
                  <a:srgbClr val="000080"/>
                </a:solidFill>
                <a:latin typeface="Times New Roman" charset="0"/>
                <a:ea typeface="Times New Roman" charset="0"/>
                <a:cs typeface="Times New Roman" charset="0"/>
              </a:rPr>
              <a:t>s..t</a:t>
            </a:r>
            <a:r>
              <a:rPr lang="en-US" altLang="zh-CN" sz="2800" dirty="0">
                <a:solidFill>
                  <a:srgbClr val="000080"/>
                </a:solidFill>
                <a:latin typeface="Times New Roman" charset="0"/>
                <a:ea typeface="Times New Roman" charset="0"/>
                <a:cs typeface="Times New Roman" charset="0"/>
              </a:rPr>
              <a:t>] </a:t>
            </a:r>
            <a:r>
              <a:rPr lang="zh-CN" altLang="en-US" sz="2800" dirty="0">
                <a:solidFill>
                  <a:srgbClr val="000080"/>
                </a:solidFill>
                <a:latin typeface="SimSun" charset="-122"/>
                <a:ea typeface="SimSun" charset="-122"/>
                <a:cs typeface="SimSun" charset="-122"/>
              </a:rPr>
              <a:t>的两</a:t>
            </a:r>
            <a:r>
              <a:rPr lang="zh-CN" altLang="en-US" sz="2800" dirty="0" smtClean="0">
                <a:solidFill>
                  <a:srgbClr val="000080"/>
                </a:solidFill>
                <a:latin typeface="SimSun" charset="-122"/>
                <a:ea typeface="SimSun" charset="-122"/>
                <a:cs typeface="SimSun" charset="-122"/>
              </a:rPr>
              <a:t>部分</a:t>
            </a:r>
            <a:r>
              <a:rPr lang="en-US" altLang="zh-CN" sz="2800" dirty="0" smtClean="0">
                <a:solidFill>
                  <a:srgbClr val="FF0000"/>
                </a:solidFill>
                <a:latin typeface="Times New Roman" charset="0"/>
                <a:ea typeface="Times New Roman" charset="0"/>
                <a:cs typeface="Times New Roman" charset="0"/>
              </a:rPr>
              <a:t>R[</a:t>
            </a:r>
            <a:r>
              <a:rPr lang="en-US" altLang="zh-CN" sz="2800" b="1" dirty="0" smtClean="0">
                <a:solidFill>
                  <a:srgbClr val="FF0000"/>
                </a:solidFill>
                <a:latin typeface="Times New Roman" charset="0"/>
                <a:ea typeface="Times New Roman" charset="0"/>
                <a:cs typeface="Times New Roman" charset="0"/>
              </a:rPr>
              <a:t>s</a:t>
            </a:r>
            <a:r>
              <a:rPr lang="en-US" altLang="zh-CN" sz="2800" b="1" dirty="0">
                <a:solidFill>
                  <a:srgbClr val="FF0000"/>
                </a:solidFill>
                <a:latin typeface="Times New Roman" charset="0"/>
                <a:ea typeface="Times New Roman" charset="0"/>
                <a:cs typeface="Times New Roman" charset="0"/>
              </a:rPr>
              <a:t>..</a:t>
            </a:r>
            <a:r>
              <a:rPr lang="en-US" altLang="zh-CN" sz="2800" b="1" dirty="0">
                <a:solidFill>
                  <a:srgbClr val="FF0000"/>
                </a:solidFill>
                <a:latin typeface="Times New Roman" charset="0"/>
                <a:ea typeface="Times New Roman" charset="0"/>
                <a:cs typeface="Times New Roman" charset="0"/>
                <a:sym typeface="Symbol" charset="2"/>
              </a:rPr>
              <a:t></a:t>
            </a:r>
            <a:r>
              <a:rPr lang="en-US" altLang="zh-CN" sz="2800" b="1" dirty="0">
                <a:solidFill>
                  <a:srgbClr val="FF0000"/>
                </a:solidFill>
                <a:latin typeface="Times New Roman" charset="0"/>
                <a:ea typeface="Times New Roman" charset="0"/>
                <a:cs typeface="Times New Roman" charset="0"/>
              </a:rPr>
              <a:t>(</a:t>
            </a:r>
            <a:r>
              <a:rPr lang="en-US" altLang="zh-CN" sz="2800" b="1" dirty="0" err="1">
                <a:solidFill>
                  <a:srgbClr val="FF0000"/>
                </a:solidFill>
                <a:latin typeface="Times New Roman" charset="0"/>
                <a:ea typeface="Times New Roman" charset="0"/>
                <a:cs typeface="Times New Roman" charset="0"/>
              </a:rPr>
              <a:t>s+t</a:t>
            </a:r>
            <a:r>
              <a:rPr lang="en-US" altLang="zh-CN" sz="2800" b="1" dirty="0">
                <a:solidFill>
                  <a:srgbClr val="FF0000"/>
                </a:solidFill>
                <a:latin typeface="Times New Roman" charset="0"/>
                <a:ea typeface="Times New Roman" charset="0"/>
                <a:cs typeface="Times New Roman" charset="0"/>
              </a:rPr>
              <a:t>)/2</a:t>
            </a:r>
            <a:r>
              <a:rPr lang="en-US" altLang="zh-CN" sz="2800" b="1" dirty="0">
                <a:solidFill>
                  <a:srgbClr val="FF0000"/>
                </a:solidFill>
                <a:latin typeface="Times New Roman" charset="0"/>
                <a:ea typeface="Times New Roman" charset="0"/>
                <a:cs typeface="Times New Roman" charset="0"/>
                <a:sym typeface="Symbol" charset="2"/>
              </a:rPr>
              <a:t></a:t>
            </a:r>
            <a:r>
              <a:rPr lang="en-US" altLang="zh-CN" sz="2800" dirty="0" smtClean="0">
                <a:solidFill>
                  <a:srgbClr val="FF0000"/>
                </a:solidFill>
                <a:latin typeface="Times New Roman" charset="0"/>
                <a:ea typeface="Times New Roman" charset="0"/>
                <a:cs typeface="Times New Roman" charset="0"/>
              </a:rPr>
              <a:t>]</a:t>
            </a:r>
            <a:r>
              <a:rPr lang="zh-CN" altLang="en-US" sz="2800" dirty="0" smtClean="0">
                <a:solidFill>
                  <a:srgbClr val="000080"/>
                </a:solidFill>
                <a:latin typeface="SimSun" charset="-122"/>
                <a:ea typeface="SimSun" charset="-122"/>
                <a:cs typeface="SimSun" charset="-122"/>
              </a:rPr>
              <a:t>和   </a:t>
            </a:r>
            <a:r>
              <a:rPr lang="en-US" altLang="zh-CN" sz="2800" dirty="0">
                <a:solidFill>
                  <a:srgbClr val="FF0000"/>
                </a:solidFill>
                <a:latin typeface="Times New Roman" charset="0"/>
                <a:ea typeface="Times New Roman" charset="0"/>
                <a:cs typeface="Times New Roman" charset="0"/>
              </a:rPr>
              <a:t>R[</a:t>
            </a:r>
            <a:r>
              <a:rPr lang="en-US" altLang="zh-CN" sz="2800" b="1" dirty="0">
                <a:solidFill>
                  <a:srgbClr val="FF0000"/>
                </a:solidFill>
                <a:latin typeface="Times New Roman" charset="0"/>
                <a:ea typeface="Times New Roman" charset="0"/>
                <a:cs typeface="Times New Roman" charset="0"/>
                <a:sym typeface="Symbol" charset="2"/>
              </a:rPr>
              <a:t></a:t>
            </a:r>
            <a:r>
              <a:rPr lang="en-US" altLang="zh-CN" sz="2800" b="1" dirty="0">
                <a:solidFill>
                  <a:srgbClr val="FF0000"/>
                </a:solidFill>
                <a:latin typeface="Times New Roman" charset="0"/>
                <a:ea typeface="Times New Roman" charset="0"/>
                <a:cs typeface="Times New Roman" charset="0"/>
              </a:rPr>
              <a:t>(</a:t>
            </a:r>
            <a:r>
              <a:rPr lang="en-US" altLang="zh-CN" sz="2800" b="1" i="1" dirty="0" err="1">
                <a:solidFill>
                  <a:srgbClr val="FF0000"/>
                </a:solidFill>
                <a:latin typeface="Times New Roman" charset="0"/>
                <a:ea typeface="Times New Roman" charset="0"/>
                <a:cs typeface="Times New Roman" charset="0"/>
              </a:rPr>
              <a:t>s+t</a:t>
            </a:r>
            <a:r>
              <a:rPr lang="en-US" altLang="zh-CN" sz="2800" b="1" dirty="0">
                <a:solidFill>
                  <a:srgbClr val="FF0000"/>
                </a:solidFill>
                <a:latin typeface="Times New Roman" charset="0"/>
                <a:ea typeface="Times New Roman" charset="0"/>
                <a:cs typeface="Times New Roman" charset="0"/>
              </a:rPr>
              <a:t>)/2</a:t>
            </a:r>
            <a:r>
              <a:rPr lang="en-US" altLang="zh-CN" sz="2800" b="1" dirty="0">
                <a:solidFill>
                  <a:srgbClr val="FF0000"/>
                </a:solidFill>
                <a:latin typeface="Times New Roman" charset="0"/>
                <a:ea typeface="Times New Roman" charset="0"/>
                <a:cs typeface="Times New Roman" charset="0"/>
                <a:sym typeface="Symbol" charset="2"/>
              </a:rPr>
              <a:t>+1..</a:t>
            </a:r>
            <a:r>
              <a:rPr lang="en-US" altLang="zh-CN" sz="2800" b="1" i="1" dirty="0">
                <a:solidFill>
                  <a:srgbClr val="FF0000"/>
                </a:solidFill>
                <a:latin typeface="Times New Roman" charset="0"/>
                <a:ea typeface="Times New Roman" charset="0"/>
                <a:cs typeface="Times New Roman" charset="0"/>
                <a:sym typeface="Symbol" charset="2"/>
              </a:rPr>
              <a:t>t</a:t>
            </a:r>
            <a:r>
              <a:rPr lang="en-US" altLang="zh-CN" sz="2800" dirty="0" smtClean="0">
                <a:solidFill>
                  <a:srgbClr val="FF0000"/>
                </a:solidFill>
                <a:latin typeface="Times New Roman" charset="0"/>
                <a:ea typeface="Times New Roman" charset="0"/>
                <a:cs typeface="Times New Roman" charset="0"/>
                <a:sym typeface="Symbol" charset="2"/>
              </a:rPr>
              <a:t>]</a:t>
            </a:r>
            <a:r>
              <a:rPr lang="zh-CN" altLang="en-US" sz="2800" dirty="0" smtClean="0">
                <a:solidFill>
                  <a:srgbClr val="000080"/>
                </a:solidFill>
                <a:latin typeface="SimSun" charset="-122"/>
                <a:ea typeface="SimSun" charset="-122"/>
                <a:cs typeface="SimSun" charset="-122"/>
              </a:rPr>
              <a:t>分别</a:t>
            </a:r>
            <a:r>
              <a:rPr lang="zh-CN" altLang="en-US" sz="2800" dirty="0">
                <a:solidFill>
                  <a:srgbClr val="000080"/>
                </a:solidFill>
                <a:latin typeface="SimSun" charset="-122"/>
                <a:ea typeface="SimSun" charset="-122"/>
                <a:cs typeface="SimSun" charset="-122"/>
              </a:rPr>
              <a:t>按关键字有序</a:t>
            </a:r>
            <a:r>
              <a:rPr lang="zh-CN" altLang="en-US" sz="2800" dirty="0" smtClean="0">
                <a:solidFill>
                  <a:srgbClr val="000080"/>
                </a:solidFill>
                <a:latin typeface="SimSun" charset="-122"/>
                <a:ea typeface="SimSun" charset="-122"/>
                <a:cs typeface="SimSun" charset="-122"/>
              </a:rPr>
              <a:t>，则</a:t>
            </a:r>
            <a:r>
              <a:rPr lang="zh-CN" altLang="en-US" sz="2800" dirty="0">
                <a:solidFill>
                  <a:srgbClr val="000080"/>
                </a:solidFill>
                <a:latin typeface="SimSun" charset="-122"/>
                <a:ea typeface="SimSun" charset="-122"/>
                <a:cs typeface="SimSun" charset="-122"/>
              </a:rPr>
              <a:t>利用上述归并算法很容易将它们归并成整个记录序列是一个有序序列。</a:t>
            </a:r>
            <a:endParaRPr lang="zh-CN" altLang="en-US" sz="2800" dirty="0">
              <a:solidFill>
                <a:srgbClr val="FF0000"/>
              </a:solidFill>
              <a:latin typeface="SimSun" charset="-122"/>
              <a:ea typeface="SimSun" charset="-122"/>
              <a:cs typeface="SimSun" charset="-122"/>
            </a:endParaRPr>
          </a:p>
        </p:txBody>
      </p:sp>
      <p:sp>
        <p:nvSpPr>
          <p:cNvPr id="51204" name="Rectangle 4"/>
          <p:cNvSpPr>
            <a:spLocks noChangeArrowheads="1"/>
          </p:cNvSpPr>
          <p:nvPr/>
        </p:nvSpPr>
        <p:spPr bwMode="auto">
          <a:xfrm>
            <a:off x="910420" y="4161431"/>
            <a:ext cx="101346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lnSpc>
                <a:spcPct val="140000"/>
              </a:lnSpc>
            </a:pPr>
            <a:r>
              <a:rPr lang="zh-CN" altLang="en-US" sz="3600" smtClean="0">
                <a:solidFill>
                  <a:srgbClr val="FF0000"/>
                </a:solidFill>
                <a:latin typeface="SimSun" charset="-122"/>
                <a:ea typeface="SimSun" charset="-122"/>
                <a:cs typeface="SimSun" charset="-122"/>
              </a:rPr>
              <a:t>由此</a:t>
            </a:r>
            <a:r>
              <a:rPr lang="zh-CN" altLang="en-US" sz="3600" dirty="0">
                <a:solidFill>
                  <a:srgbClr val="FF0000"/>
                </a:solidFill>
                <a:latin typeface="SimSun" charset="-122"/>
                <a:ea typeface="SimSun" charset="-122"/>
                <a:cs typeface="SimSun" charset="-122"/>
              </a:rPr>
              <a:t>，应该先分别对这两部分进行 </a:t>
            </a:r>
            <a:r>
              <a:rPr lang="en-US" altLang="zh-CN" sz="3600" dirty="0">
                <a:solidFill>
                  <a:srgbClr val="FF0000"/>
                </a:solidFill>
                <a:latin typeface="SimSun" charset="-122"/>
                <a:ea typeface="SimSun" charset="-122"/>
                <a:cs typeface="SimSun" charset="-122"/>
              </a:rPr>
              <a:t>2-</a:t>
            </a:r>
            <a:r>
              <a:rPr lang="zh-CN" altLang="en-US" sz="3600" dirty="0">
                <a:solidFill>
                  <a:srgbClr val="FF0000"/>
                </a:solidFill>
                <a:latin typeface="SimSun" charset="-122"/>
                <a:ea typeface="SimSun" charset="-122"/>
                <a:cs typeface="SimSun" charset="-122"/>
              </a:rPr>
              <a:t>路归并排序。</a:t>
            </a:r>
          </a:p>
        </p:txBody>
      </p:sp>
      <p:sp>
        <p:nvSpPr>
          <p:cNvPr id="5"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smtClean="0">
                <a:solidFill>
                  <a:schemeClr val="tx2"/>
                </a:solidFill>
                <a:latin typeface="+mj-lt"/>
                <a:ea typeface="+mj-ea"/>
                <a:cs typeface="+mj-cs"/>
              </a:rPr>
              <a:t>归并排序算法</a:t>
            </a:r>
            <a:endParaRPr kumimoji="1" lang="zh-CN" altLang="en-US" sz="3600" b="1" kern="0" dirty="0">
              <a:solidFill>
                <a:schemeClr val="tx2"/>
              </a:solidFill>
              <a:latin typeface="+mj-lt"/>
              <a:ea typeface="+mj-ea"/>
              <a:cs typeface="+mj-cs"/>
            </a:endParaRPr>
          </a:p>
        </p:txBody>
      </p:sp>
    </p:spTree>
    <p:extLst>
      <p:ext uri="{BB962C8B-B14F-4D97-AF65-F5344CB8AC3E}">
        <p14:creationId xmlns:p14="http://schemas.microsoft.com/office/powerpoint/2010/main" val="1536385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51203"/>
                                        </p:tgtEl>
                                        <p:attrNameLst>
                                          <p:attrName>style.visibility</p:attrName>
                                        </p:attrNameLst>
                                      </p:cBhvr>
                                      <p:to>
                                        <p:strVal val="visible"/>
                                      </p:to>
                                    </p:set>
                                    <p:animEffect transition="in" filter="strips(downRight)">
                                      <p:cBhvr>
                                        <p:cTn id="12" dur="3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wipe(left)">
                                      <p:cBhvr>
                                        <p:cTn id="1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92162" y="1228374"/>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zh-CN" sz="3600" b="1" dirty="0">
                <a:solidFill>
                  <a:schemeClr val="tx2"/>
                </a:solidFill>
                <a:latin typeface="SimSun" charset="-122"/>
                <a:ea typeface="SimSun" charset="-122"/>
                <a:cs typeface="SimSun" charset="-122"/>
              </a:rPr>
              <a:t>例如：</a:t>
            </a:r>
            <a:endParaRPr lang="zh-CN" altLang="en-US" sz="1600" dirty="0">
              <a:solidFill>
                <a:schemeClr val="tx2"/>
              </a:solidFill>
              <a:latin typeface="SimSun" charset="-122"/>
              <a:ea typeface="SimSun" charset="-122"/>
              <a:cs typeface="SimSun" charset="-122"/>
            </a:endParaRPr>
          </a:p>
        </p:txBody>
      </p:sp>
      <p:sp>
        <p:nvSpPr>
          <p:cNvPr id="118787" name="Text Box 3"/>
          <p:cNvSpPr txBox="1">
            <a:spLocks noChangeArrowheads="1"/>
          </p:cNvSpPr>
          <p:nvPr/>
        </p:nvSpPr>
        <p:spPr bwMode="auto">
          <a:xfrm>
            <a:off x="2271974" y="1263240"/>
            <a:ext cx="66303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52,  23,  80,     36,  68,  14     (s=1, t=6)</a:t>
            </a:r>
          </a:p>
        </p:txBody>
      </p:sp>
      <p:sp>
        <p:nvSpPr>
          <p:cNvPr id="118788" name="Text Box 4"/>
          <p:cNvSpPr txBox="1">
            <a:spLocks noChangeArrowheads="1"/>
          </p:cNvSpPr>
          <p:nvPr/>
        </p:nvSpPr>
        <p:spPr bwMode="auto">
          <a:xfrm>
            <a:off x="2537619" y="1780001"/>
            <a:ext cx="48333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[ 52,  23,  80]   [36,  68,  14]</a:t>
            </a:r>
          </a:p>
        </p:txBody>
      </p:sp>
      <p:sp>
        <p:nvSpPr>
          <p:cNvPr id="118789" name="Text Box 5"/>
          <p:cNvSpPr txBox="1">
            <a:spLocks noChangeArrowheads="1"/>
          </p:cNvSpPr>
          <p:nvPr/>
        </p:nvSpPr>
        <p:spPr bwMode="auto">
          <a:xfrm>
            <a:off x="2514600" y="2393951"/>
            <a:ext cx="23711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[ 52,  23][80]</a:t>
            </a:r>
          </a:p>
        </p:txBody>
      </p:sp>
      <p:sp>
        <p:nvSpPr>
          <p:cNvPr id="118790" name="Text Box 6"/>
          <p:cNvSpPr txBox="1">
            <a:spLocks noChangeArrowheads="1"/>
          </p:cNvSpPr>
          <p:nvPr/>
        </p:nvSpPr>
        <p:spPr bwMode="auto">
          <a:xfrm>
            <a:off x="2514600" y="3184525"/>
            <a:ext cx="114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3200">
                <a:latin typeface="Times New Roman" charset="0"/>
                <a:ea typeface="Times New Roman" charset="0"/>
                <a:cs typeface="Times New Roman" charset="0"/>
              </a:rPr>
              <a:t>[ 52]</a:t>
            </a:r>
          </a:p>
        </p:txBody>
      </p:sp>
      <p:sp>
        <p:nvSpPr>
          <p:cNvPr id="118791" name="Text Box 7"/>
          <p:cNvSpPr txBox="1">
            <a:spLocks noChangeArrowheads="1"/>
          </p:cNvSpPr>
          <p:nvPr/>
        </p:nvSpPr>
        <p:spPr bwMode="auto">
          <a:xfrm>
            <a:off x="2514601" y="4086226"/>
            <a:ext cx="16882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a:latin typeface="Times New Roman" charset="0"/>
                <a:ea typeface="Times New Roman" charset="0"/>
                <a:cs typeface="Times New Roman" charset="0"/>
              </a:rPr>
              <a:t>[ 23,  52]</a:t>
            </a:r>
          </a:p>
        </p:txBody>
      </p:sp>
      <p:sp>
        <p:nvSpPr>
          <p:cNvPr id="118792" name="Text Box 8"/>
          <p:cNvSpPr txBox="1">
            <a:spLocks noChangeArrowheads="1"/>
          </p:cNvSpPr>
          <p:nvPr/>
        </p:nvSpPr>
        <p:spPr bwMode="auto">
          <a:xfrm>
            <a:off x="2514600" y="4908551"/>
            <a:ext cx="24064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a:latin typeface="Times New Roman" charset="0"/>
                <a:ea typeface="Times New Roman" charset="0"/>
                <a:cs typeface="Times New Roman" charset="0"/>
              </a:rPr>
              <a:t>[ 23,  52,  80]</a:t>
            </a:r>
          </a:p>
        </p:txBody>
      </p:sp>
      <p:sp>
        <p:nvSpPr>
          <p:cNvPr id="118793" name="Text Box 9"/>
          <p:cNvSpPr txBox="1">
            <a:spLocks noChangeArrowheads="1"/>
          </p:cNvSpPr>
          <p:nvPr/>
        </p:nvSpPr>
        <p:spPr bwMode="auto">
          <a:xfrm>
            <a:off x="5410200" y="2393951"/>
            <a:ext cx="22685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a:latin typeface="Times New Roman" charset="0"/>
                <a:ea typeface="Times New Roman" charset="0"/>
                <a:cs typeface="Times New Roman" charset="0"/>
              </a:rPr>
              <a:t>[36,  68][14]</a:t>
            </a:r>
          </a:p>
        </p:txBody>
      </p:sp>
      <p:sp>
        <p:nvSpPr>
          <p:cNvPr id="118794" name="Text Box 10"/>
          <p:cNvSpPr txBox="1">
            <a:spLocks noChangeArrowheads="1"/>
          </p:cNvSpPr>
          <p:nvPr/>
        </p:nvSpPr>
        <p:spPr bwMode="auto">
          <a:xfrm>
            <a:off x="5410200" y="3200401"/>
            <a:ext cx="15504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[36][68]</a:t>
            </a:r>
          </a:p>
        </p:txBody>
      </p:sp>
      <p:sp>
        <p:nvSpPr>
          <p:cNvPr id="118795" name="Text Box 11"/>
          <p:cNvSpPr txBox="1">
            <a:spLocks noChangeArrowheads="1"/>
          </p:cNvSpPr>
          <p:nvPr/>
        </p:nvSpPr>
        <p:spPr bwMode="auto">
          <a:xfrm>
            <a:off x="5394325" y="4070351"/>
            <a:ext cx="1585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[36,  68]</a:t>
            </a:r>
          </a:p>
        </p:txBody>
      </p:sp>
      <p:sp>
        <p:nvSpPr>
          <p:cNvPr id="118796" name="Text Box 12"/>
          <p:cNvSpPr txBox="1">
            <a:spLocks noChangeArrowheads="1"/>
          </p:cNvSpPr>
          <p:nvPr/>
        </p:nvSpPr>
        <p:spPr bwMode="auto">
          <a:xfrm>
            <a:off x="5394325" y="4921251"/>
            <a:ext cx="23038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a:latin typeface="Times New Roman" charset="0"/>
                <a:ea typeface="Times New Roman" charset="0"/>
                <a:cs typeface="Times New Roman" charset="0"/>
              </a:rPr>
              <a:t>[14,  36,  68]</a:t>
            </a:r>
          </a:p>
        </p:txBody>
      </p:sp>
      <p:sp>
        <p:nvSpPr>
          <p:cNvPr id="118797" name="Text Box 13"/>
          <p:cNvSpPr txBox="1">
            <a:spLocks noChangeArrowheads="1"/>
          </p:cNvSpPr>
          <p:nvPr/>
        </p:nvSpPr>
        <p:spPr bwMode="auto">
          <a:xfrm>
            <a:off x="2514600" y="5746751"/>
            <a:ext cx="46634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dirty="0">
                <a:latin typeface="Times New Roman" charset="0"/>
                <a:ea typeface="Times New Roman" charset="0"/>
                <a:cs typeface="Times New Roman" charset="0"/>
              </a:rPr>
              <a:t>[ 14,  23,  36,  52,  68,  80 ]</a:t>
            </a:r>
          </a:p>
        </p:txBody>
      </p:sp>
      <p:sp>
        <p:nvSpPr>
          <p:cNvPr id="118798" name="Text Box 14"/>
          <p:cNvSpPr txBox="1">
            <a:spLocks noChangeArrowheads="1"/>
          </p:cNvSpPr>
          <p:nvPr/>
        </p:nvSpPr>
        <p:spPr bwMode="auto">
          <a:xfrm>
            <a:off x="3489326" y="3200401"/>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3200">
                <a:latin typeface="Times New Roman" charset="0"/>
                <a:ea typeface="Times New Roman" charset="0"/>
                <a:cs typeface="Times New Roman" charset="0"/>
              </a:rPr>
              <a:t>[23]</a:t>
            </a:r>
          </a:p>
        </p:txBody>
      </p:sp>
      <p:sp>
        <p:nvSpPr>
          <p:cNvPr id="118799" name="Line 15"/>
          <p:cNvSpPr>
            <a:spLocks noChangeShapeType="1"/>
          </p:cNvSpPr>
          <p:nvPr/>
        </p:nvSpPr>
        <p:spPr bwMode="auto">
          <a:xfrm>
            <a:off x="3048000" y="38100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0" name="Line 16"/>
          <p:cNvSpPr>
            <a:spLocks noChangeShapeType="1"/>
          </p:cNvSpPr>
          <p:nvPr/>
        </p:nvSpPr>
        <p:spPr bwMode="auto">
          <a:xfrm flipH="1">
            <a:off x="3581400" y="38100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1" name="Line 17"/>
          <p:cNvSpPr>
            <a:spLocks noChangeShapeType="1"/>
          </p:cNvSpPr>
          <p:nvPr/>
        </p:nvSpPr>
        <p:spPr bwMode="auto">
          <a:xfrm>
            <a:off x="3505200" y="46482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2" name="Line 18"/>
          <p:cNvSpPr>
            <a:spLocks noChangeShapeType="1"/>
          </p:cNvSpPr>
          <p:nvPr/>
        </p:nvSpPr>
        <p:spPr bwMode="auto">
          <a:xfrm>
            <a:off x="4648200" y="2971800"/>
            <a:ext cx="0" cy="1981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3" name="Line 19"/>
          <p:cNvSpPr>
            <a:spLocks noChangeShapeType="1"/>
          </p:cNvSpPr>
          <p:nvPr/>
        </p:nvSpPr>
        <p:spPr bwMode="auto">
          <a:xfrm>
            <a:off x="5867400" y="38100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4" name="Line 20"/>
          <p:cNvSpPr>
            <a:spLocks noChangeShapeType="1"/>
          </p:cNvSpPr>
          <p:nvPr/>
        </p:nvSpPr>
        <p:spPr bwMode="auto">
          <a:xfrm flipH="1">
            <a:off x="6400800" y="38100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5" name="Line 21"/>
          <p:cNvSpPr>
            <a:spLocks noChangeShapeType="1"/>
          </p:cNvSpPr>
          <p:nvPr/>
        </p:nvSpPr>
        <p:spPr bwMode="auto">
          <a:xfrm>
            <a:off x="6324600" y="4648200"/>
            <a:ext cx="3048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6" name="Line 22"/>
          <p:cNvSpPr>
            <a:spLocks noChangeShapeType="1"/>
          </p:cNvSpPr>
          <p:nvPr/>
        </p:nvSpPr>
        <p:spPr bwMode="auto">
          <a:xfrm>
            <a:off x="7467600" y="2971800"/>
            <a:ext cx="0" cy="1981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7" name="Line 23"/>
          <p:cNvSpPr>
            <a:spLocks noChangeShapeType="1"/>
          </p:cNvSpPr>
          <p:nvPr/>
        </p:nvSpPr>
        <p:spPr bwMode="auto">
          <a:xfrm>
            <a:off x="3962400" y="5410200"/>
            <a:ext cx="6858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118808" name="Line 24"/>
          <p:cNvSpPr>
            <a:spLocks noChangeShapeType="1"/>
          </p:cNvSpPr>
          <p:nvPr/>
        </p:nvSpPr>
        <p:spPr bwMode="auto">
          <a:xfrm flipH="1">
            <a:off x="5867400" y="5410200"/>
            <a:ext cx="7620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sz="3200">
              <a:latin typeface="Times New Roman" charset="0"/>
              <a:ea typeface="Times New Roman" charset="0"/>
              <a:cs typeface="Times New Roman" charset="0"/>
            </a:endParaRPr>
          </a:p>
        </p:txBody>
      </p:sp>
      <p:sp>
        <p:nvSpPr>
          <p:cNvPr id="25"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smtClean="0">
                <a:solidFill>
                  <a:schemeClr val="tx2"/>
                </a:solidFill>
                <a:latin typeface="+mj-lt"/>
                <a:ea typeface="+mj-ea"/>
                <a:cs typeface="+mj-cs"/>
              </a:rPr>
              <a:t>归并排序算法</a:t>
            </a:r>
            <a:endParaRPr kumimoji="1" lang="zh-CN" altLang="en-US" sz="3600" b="1" kern="0" dirty="0">
              <a:solidFill>
                <a:schemeClr val="tx2"/>
              </a:solidFill>
              <a:latin typeface="+mj-lt"/>
              <a:ea typeface="+mj-ea"/>
              <a:cs typeface="+mj-cs"/>
            </a:endParaRPr>
          </a:p>
        </p:txBody>
      </p:sp>
    </p:spTree>
    <p:extLst>
      <p:ext uri="{BB962C8B-B14F-4D97-AF65-F5344CB8AC3E}">
        <p14:creationId xmlns:p14="http://schemas.microsoft.com/office/powerpoint/2010/main" val="69508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8786"/>
                                        </p:tgtEl>
                                        <p:attrNameLst>
                                          <p:attrName>style.visibility</p:attrName>
                                        </p:attrNameLst>
                                      </p:cBhvr>
                                      <p:to>
                                        <p:strVal val="visible"/>
                                      </p:to>
                                    </p:set>
                                    <p:anim calcmode="lin" valueType="num">
                                      <p:cBhvr additive="base">
                                        <p:cTn id="11" dur="500" fill="hold"/>
                                        <p:tgtEl>
                                          <p:spTgt spid="118786"/>
                                        </p:tgtEl>
                                        <p:attrNameLst>
                                          <p:attrName>ppt_x</p:attrName>
                                        </p:attrNameLst>
                                      </p:cBhvr>
                                      <p:tavLst>
                                        <p:tav tm="0">
                                          <p:val>
                                            <p:strVal val="0-#ppt_w/2"/>
                                          </p:val>
                                        </p:tav>
                                        <p:tav tm="100000">
                                          <p:val>
                                            <p:strVal val="#ppt_x"/>
                                          </p:val>
                                        </p:tav>
                                      </p:tavLst>
                                    </p:anim>
                                    <p:anim calcmode="lin" valueType="num">
                                      <p:cBhvr additive="base">
                                        <p:cTn id="12"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left)">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8"/>
                                        </p:tgtEl>
                                        <p:attrNameLst>
                                          <p:attrName>style.visibility</p:attrName>
                                        </p:attrNameLst>
                                      </p:cBhvr>
                                      <p:to>
                                        <p:strVal val="visible"/>
                                      </p:to>
                                    </p:set>
                                    <p:animEffect transition="in" filter="wipe(left)">
                                      <p:cBhvr>
                                        <p:cTn id="22" dur="500"/>
                                        <p:tgtEl>
                                          <p:spTgt spid="1187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9"/>
                                        </p:tgtEl>
                                        <p:attrNameLst>
                                          <p:attrName>style.visibility</p:attrName>
                                        </p:attrNameLst>
                                      </p:cBhvr>
                                      <p:to>
                                        <p:strVal val="visible"/>
                                      </p:to>
                                    </p:set>
                                    <p:animEffect transition="in" filter="wipe(left)">
                                      <p:cBhvr>
                                        <p:cTn id="27" dur="500"/>
                                        <p:tgtEl>
                                          <p:spTgt spid="118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90"/>
                                        </p:tgtEl>
                                        <p:attrNameLst>
                                          <p:attrName>style.visibility</p:attrName>
                                        </p:attrNameLst>
                                      </p:cBhvr>
                                      <p:to>
                                        <p:strVal val="visible"/>
                                      </p:to>
                                    </p:set>
                                    <p:animEffect transition="in" filter="wipe(left)">
                                      <p:cBhvr>
                                        <p:cTn id="32" dur="500"/>
                                        <p:tgtEl>
                                          <p:spTgt spid="118790"/>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8798"/>
                                        </p:tgtEl>
                                        <p:attrNameLst>
                                          <p:attrName>style.visibility</p:attrName>
                                        </p:attrNameLst>
                                      </p:cBhvr>
                                      <p:to>
                                        <p:strVal val="visible"/>
                                      </p:to>
                                    </p:set>
                                    <p:animEffect transition="in" filter="wipe(left)">
                                      <p:cBhvr>
                                        <p:cTn id="36" dur="500"/>
                                        <p:tgtEl>
                                          <p:spTgt spid="11879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8799"/>
                                        </p:tgtEl>
                                        <p:attrNameLst>
                                          <p:attrName>style.visibility</p:attrName>
                                        </p:attrNameLst>
                                      </p:cBhvr>
                                      <p:to>
                                        <p:strVal val="visible"/>
                                      </p:to>
                                    </p:set>
                                    <p:animEffect transition="in" filter="wipe(up)">
                                      <p:cBhvr>
                                        <p:cTn id="41" dur="500"/>
                                        <p:tgtEl>
                                          <p:spTgt spid="118799"/>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18800"/>
                                        </p:tgtEl>
                                        <p:attrNameLst>
                                          <p:attrName>style.visibility</p:attrName>
                                        </p:attrNameLst>
                                      </p:cBhvr>
                                      <p:to>
                                        <p:strVal val="visible"/>
                                      </p:to>
                                    </p:set>
                                    <p:animEffect transition="in" filter="wipe(up)">
                                      <p:cBhvr>
                                        <p:cTn id="45" dur="500"/>
                                        <p:tgtEl>
                                          <p:spTgt spid="11880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8791"/>
                                        </p:tgtEl>
                                        <p:attrNameLst>
                                          <p:attrName>style.visibility</p:attrName>
                                        </p:attrNameLst>
                                      </p:cBhvr>
                                      <p:to>
                                        <p:strVal val="visible"/>
                                      </p:to>
                                    </p:set>
                                    <p:animEffect transition="in" filter="wipe(left)">
                                      <p:cBhvr>
                                        <p:cTn id="50" dur="500"/>
                                        <p:tgtEl>
                                          <p:spTgt spid="1187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8801"/>
                                        </p:tgtEl>
                                        <p:attrNameLst>
                                          <p:attrName>style.visibility</p:attrName>
                                        </p:attrNameLst>
                                      </p:cBhvr>
                                      <p:to>
                                        <p:strVal val="visible"/>
                                      </p:to>
                                    </p:set>
                                    <p:animEffect transition="in" filter="wipe(up)">
                                      <p:cBhvr>
                                        <p:cTn id="55" dur="500"/>
                                        <p:tgtEl>
                                          <p:spTgt spid="118801"/>
                                        </p:tgtEl>
                                      </p:cBhvr>
                                    </p:animEffect>
                                  </p:childTnLst>
                                </p:cTn>
                              </p:par>
                            </p:childTnLst>
                          </p:cTn>
                        </p:par>
                        <p:par>
                          <p:cTn id="56" fill="hold" nodeType="afterGroup">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18802"/>
                                        </p:tgtEl>
                                        <p:attrNameLst>
                                          <p:attrName>style.visibility</p:attrName>
                                        </p:attrNameLst>
                                      </p:cBhvr>
                                      <p:to>
                                        <p:strVal val="visible"/>
                                      </p:to>
                                    </p:set>
                                    <p:animEffect transition="in" filter="wipe(up)">
                                      <p:cBhvr>
                                        <p:cTn id="59" dur="500"/>
                                        <p:tgtEl>
                                          <p:spTgt spid="11880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8792"/>
                                        </p:tgtEl>
                                        <p:attrNameLst>
                                          <p:attrName>style.visibility</p:attrName>
                                        </p:attrNameLst>
                                      </p:cBhvr>
                                      <p:to>
                                        <p:strVal val="visible"/>
                                      </p:to>
                                    </p:set>
                                    <p:animEffect transition="in" filter="wipe(left)">
                                      <p:cBhvr>
                                        <p:cTn id="64" dur="500"/>
                                        <p:tgtEl>
                                          <p:spTgt spid="1187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8793"/>
                                        </p:tgtEl>
                                        <p:attrNameLst>
                                          <p:attrName>style.visibility</p:attrName>
                                        </p:attrNameLst>
                                      </p:cBhvr>
                                      <p:to>
                                        <p:strVal val="visible"/>
                                      </p:to>
                                    </p:set>
                                    <p:animEffect transition="in" filter="wipe(left)">
                                      <p:cBhvr>
                                        <p:cTn id="69" dur="500"/>
                                        <p:tgtEl>
                                          <p:spTgt spid="11879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8794"/>
                                        </p:tgtEl>
                                        <p:attrNameLst>
                                          <p:attrName>style.visibility</p:attrName>
                                        </p:attrNameLst>
                                      </p:cBhvr>
                                      <p:to>
                                        <p:strVal val="visible"/>
                                      </p:to>
                                    </p:set>
                                    <p:animEffect transition="in" filter="wipe(left)">
                                      <p:cBhvr>
                                        <p:cTn id="74" dur="500"/>
                                        <p:tgtEl>
                                          <p:spTgt spid="11879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8803"/>
                                        </p:tgtEl>
                                        <p:attrNameLst>
                                          <p:attrName>style.visibility</p:attrName>
                                        </p:attrNameLst>
                                      </p:cBhvr>
                                      <p:to>
                                        <p:strVal val="visible"/>
                                      </p:to>
                                    </p:set>
                                    <p:animEffect transition="in" filter="wipe(up)">
                                      <p:cBhvr>
                                        <p:cTn id="79" dur="500"/>
                                        <p:tgtEl>
                                          <p:spTgt spid="118803"/>
                                        </p:tgtEl>
                                      </p:cBhvr>
                                    </p:animEffec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18804"/>
                                        </p:tgtEl>
                                        <p:attrNameLst>
                                          <p:attrName>style.visibility</p:attrName>
                                        </p:attrNameLst>
                                      </p:cBhvr>
                                      <p:to>
                                        <p:strVal val="visible"/>
                                      </p:to>
                                    </p:set>
                                    <p:animEffect transition="in" filter="wipe(up)">
                                      <p:cBhvr>
                                        <p:cTn id="83" dur="500"/>
                                        <p:tgtEl>
                                          <p:spTgt spid="11880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8795"/>
                                        </p:tgtEl>
                                        <p:attrNameLst>
                                          <p:attrName>style.visibility</p:attrName>
                                        </p:attrNameLst>
                                      </p:cBhvr>
                                      <p:to>
                                        <p:strVal val="visible"/>
                                      </p:to>
                                    </p:set>
                                    <p:animEffect transition="in" filter="wipe(left)">
                                      <p:cBhvr>
                                        <p:cTn id="88" dur="500"/>
                                        <p:tgtEl>
                                          <p:spTgt spid="11879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18805"/>
                                        </p:tgtEl>
                                        <p:attrNameLst>
                                          <p:attrName>style.visibility</p:attrName>
                                        </p:attrNameLst>
                                      </p:cBhvr>
                                      <p:to>
                                        <p:strVal val="visible"/>
                                      </p:to>
                                    </p:set>
                                    <p:animEffect transition="in" filter="wipe(up)">
                                      <p:cBhvr>
                                        <p:cTn id="93" dur="500"/>
                                        <p:tgtEl>
                                          <p:spTgt spid="118805"/>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18806"/>
                                        </p:tgtEl>
                                        <p:attrNameLst>
                                          <p:attrName>style.visibility</p:attrName>
                                        </p:attrNameLst>
                                      </p:cBhvr>
                                      <p:to>
                                        <p:strVal val="visible"/>
                                      </p:to>
                                    </p:set>
                                    <p:animEffect transition="in" filter="wipe(up)">
                                      <p:cBhvr>
                                        <p:cTn id="97" dur="500"/>
                                        <p:tgtEl>
                                          <p:spTgt spid="11880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8796"/>
                                        </p:tgtEl>
                                        <p:attrNameLst>
                                          <p:attrName>style.visibility</p:attrName>
                                        </p:attrNameLst>
                                      </p:cBhvr>
                                      <p:to>
                                        <p:strVal val="visible"/>
                                      </p:to>
                                    </p:set>
                                    <p:animEffect transition="in" filter="wipe(left)">
                                      <p:cBhvr>
                                        <p:cTn id="102" dur="500"/>
                                        <p:tgtEl>
                                          <p:spTgt spid="11879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18807"/>
                                        </p:tgtEl>
                                        <p:attrNameLst>
                                          <p:attrName>style.visibility</p:attrName>
                                        </p:attrNameLst>
                                      </p:cBhvr>
                                      <p:to>
                                        <p:strVal val="visible"/>
                                      </p:to>
                                    </p:set>
                                    <p:animEffect transition="in" filter="wipe(up)">
                                      <p:cBhvr>
                                        <p:cTn id="107" dur="500"/>
                                        <p:tgtEl>
                                          <p:spTgt spid="118807"/>
                                        </p:tgtEl>
                                      </p:cBhvr>
                                    </p:animEffect>
                                  </p:childTnLst>
                                </p:cTn>
                              </p:par>
                            </p:childTnLst>
                          </p:cTn>
                        </p:par>
                        <p:par>
                          <p:cTn id="108" fill="hold" nodeType="afterGroup">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118808"/>
                                        </p:tgtEl>
                                        <p:attrNameLst>
                                          <p:attrName>style.visibility</p:attrName>
                                        </p:attrNameLst>
                                      </p:cBhvr>
                                      <p:to>
                                        <p:strVal val="visible"/>
                                      </p:to>
                                    </p:set>
                                    <p:animEffect transition="in" filter="wipe(up)">
                                      <p:cBhvr>
                                        <p:cTn id="111" dur="500"/>
                                        <p:tgtEl>
                                          <p:spTgt spid="11880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18797"/>
                                        </p:tgtEl>
                                        <p:attrNameLst>
                                          <p:attrName>style.visibility</p:attrName>
                                        </p:attrNameLst>
                                      </p:cBhvr>
                                      <p:to>
                                        <p:strVal val="visible"/>
                                      </p:to>
                                    </p:set>
                                    <p:animEffect transition="in" filter="wipe(left)">
                                      <p:cBhvr>
                                        <p:cTn id="116" dur="5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788" grpId="0" autoUpdateAnimBg="0"/>
      <p:bldP spid="118789" grpId="0" autoUpdateAnimBg="0"/>
      <p:bldP spid="118790" grpId="0" autoUpdateAnimBg="0"/>
      <p:bldP spid="118791" grpId="0" autoUpdateAnimBg="0"/>
      <p:bldP spid="118792" grpId="0" autoUpdateAnimBg="0"/>
      <p:bldP spid="118793" grpId="0" autoUpdateAnimBg="0"/>
      <p:bldP spid="118794" grpId="0" autoUpdateAnimBg="0"/>
      <p:bldP spid="118795" grpId="0" autoUpdateAnimBg="0"/>
      <p:bldP spid="118796" grpId="0" autoUpdateAnimBg="0"/>
      <p:bldP spid="118797" grpId="0" autoUpdateAnimBg="0"/>
      <p:bldP spid="118798" grpId="0" autoUpdateAnimBg="0"/>
      <p:bldP spid="118799" grpId="0" animBg="1"/>
      <p:bldP spid="118800" grpId="0" animBg="1"/>
      <p:bldP spid="118801" grpId="0" animBg="1"/>
      <p:bldP spid="118802" grpId="0" animBg="1"/>
      <p:bldP spid="118803" grpId="0" animBg="1"/>
      <p:bldP spid="118804" grpId="0" animBg="1"/>
      <p:bldP spid="118805" grpId="0" animBg="1"/>
      <p:bldP spid="118806" grpId="0" animBg="1"/>
      <p:bldP spid="118807" grpId="0" animBg="1"/>
      <p:bldP spid="118808" grpId="0" animBg="1"/>
      <p:bldP spid="2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414819" y="1398184"/>
            <a:ext cx="995376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en-US" altLang="zh-CN" sz="2800" b="1" dirty="0">
                <a:solidFill>
                  <a:schemeClr val="bg2"/>
                </a:solidFill>
                <a:latin typeface="Times New Roman" charset="0"/>
                <a:ea typeface="Times New Roman" charset="0"/>
                <a:cs typeface="Times New Roman" charset="0"/>
              </a:rPr>
              <a:t>void</a:t>
            </a:r>
            <a:r>
              <a:rPr lang="en-US" altLang="zh-CN" sz="2800" dirty="0">
                <a:solidFill>
                  <a:schemeClr val="bg2"/>
                </a:solidFill>
                <a:latin typeface="Times New Roman" charset="0"/>
                <a:ea typeface="Times New Roman" charset="0"/>
                <a:cs typeface="Times New Roman" charset="0"/>
              </a:rPr>
              <a:t> </a:t>
            </a:r>
            <a:r>
              <a:rPr lang="en-US" altLang="zh-CN" sz="2800" dirty="0" err="1">
                <a:solidFill>
                  <a:schemeClr val="bg2"/>
                </a:solidFill>
                <a:latin typeface="Times New Roman" charset="0"/>
                <a:ea typeface="Times New Roman" charset="0"/>
                <a:cs typeface="Times New Roman" charset="0"/>
              </a:rPr>
              <a:t>Msort</a:t>
            </a:r>
            <a:r>
              <a:rPr lang="en-US" altLang="zh-CN" sz="2800" dirty="0">
                <a:solidFill>
                  <a:schemeClr val="bg2"/>
                </a:solidFill>
                <a:latin typeface="Times New Roman" charset="0"/>
                <a:ea typeface="Times New Roman" charset="0"/>
                <a:cs typeface="Times New Roman" charset="0"/>
              </a:rPr>
              <a:t> ( </a:t>
            </a:r>
            <a:r>
              <a:rPr lang="en-US" altLang="zh-CN" sz="2800" dirty="0" err="1">
                <a:solidFill>
                  <a:schemeClr val="bg2"/>
                </a:solidFill>
                <a:latin typeface="Times New Roman" charset="0"/>
                <a:ea typeface="Times New Roman" charset="0"/>
                <a:cs typeface="Times New Roman" charset="0"/>
              </a:rPr>
              <a:t>RcdType</a:t>
            </a:r>
            <a:r>
              <a:rPr lang="en-US" altLang="zh-CN" sz="2800" dirty="0">
                <a:solidFill>
                  <a:schemeClr val="bg2"/>
                </a:solidFill>
                <a:latin typeface="Times New Roman" charset="0"/>
                <a:ea typeface="Times New Roman" charset="0"/>
                <a:cs typeface="Times New Roman" charset="0"/>
              </a:rPr>
              <a:t> SR[],  </a:t>
            </a:r>
            <a:r>
              <a:rPr lang="en-US" altLang="zh-CN" sz="2800" dirty="0" err="1" smtClean="0">
                <a:solidFill>
                  <a:schemeClr val="bg2"/>
                </a:solidFill>
                <a:latin typeface="Times New Roman" charset="0"/>
                <a:ea typeface="Times New Roman" charset="0"/>
                <a:cs typeface="Times New Roman" charset="0"/>
              </a:rPr>
              <a:t>RcdType</a:t>
            </a:r>
            <a:r>
              <a:rPr lang="en-US" altLang="zh-CN" sz="2800" dirty="0" smtClean="0">
                <a:solidFill>
                  <a:schemeClr val="bg2"/>
                </a:solidFill>
                <a:latin typeface="Times New Roman" charset="0"/>
                <a:ea typeface="Times New Roman" charset="0"/>
                <a:cs typeface="Times New Roman" charset="0"/>
              </a:rPr>
              <a:t> </a:t>
            </a:r>
            <a:r>
              <a:rPr lang="en-US" altLang="zh-CN" sz="2800" b="1" dirty="0">
                <a:solidFill>
                  <a:schemeClr val="bg2"/>
                </a:solidFill>
                <a:latin typeface="Times New Roman" charset="0"/>
                <a:ea typeface="Times New Roman" charset="0"/>
                <a:cs typeface="Times New Roman" charset="0"/>
              </a:rPr>
              <a:t>&amp;</a:t>
            </a:r>
            <a:r>
              <a:rPr lang="en-US" altLang="zh-CN" sz="2800" dirty="0">
                <a:solidFill>
                  <a:schemeClr val="bg2"/>
                </a:solidFill>
                <a:latin typeface="Times New Roman" charset="0"/>
                <a:ea typeface="Times New Roman" charset="0"/>
                <a:cs typeface="Times New Roman" charset="0"/>
              </a:rPr>
              <a:t>TR1[], </a:t>
            </a:r>
            <a:r>
              <a:rPr lang="en-US" altLang="zh-CN" sz="2800" b="1" dirty="0" err="1">
                <a:solidFill>
                  <a:schemeClr val="bg2"/>
                </a:solidFill>
                <a:latin typeface="Times New Roman" charset="0"/>
                <a:ea typeface="Times New Roman" charset="0"/>
                <a:cs typeface="Times New Roman" charset="0"/>
              </a:rPr>
              <a:t>int</a:t>
            </a:r>
            <a:r>
              <a:rPr lang="en-US" altLang="zh-CN" sz="2800" dirty="0">
                <a:solidFill>
                  <a:schemeClr val="bg2"/>
                </a:solidFill>
                <a:latin typeface="Times New Roman" charset="0"/>
                <a:ea typeface="Times New Roman" charset="0"/>
                <a:cs typeface="Times New Roman" charset="0"/>
              </a:rPr>
              <a:t> s, </a:t>
            </a:r>
            <a:r>
              <a:rPr lang="en-US" altLang="zh-CN" sz="2800" b="1" dirty="0" err="1">
                <a:solidFill>
                  <a:schemeClr val="bg2"/>
                </a:solidFill>
                <a:latin typeface="Times New Roman" charset="0"/>
                <a:ea typeface="Times New Roman" charset="0"/>
                <a:cs typeface="Times New Roman" charset="0"/>
              </a:rPr>
              <a:t>int</a:t>
            </a:r>
            <a:r>
              <a:rPr lang="en-US" altLang="zh-CN" sz="2800" dirty="0">
                <a:solidFill>
                  <a:schemeClr val="bg2"/>
                </a:solidFill>
                <a:latin typeface="Times New Roman" charset="0"/>
                <a:ea typeface="Times New Roman" charset="0"/>
                <a:cs typeface="Times New Roman" charset="0"/>
              </a:rPr>
              <a:t> t ) </a:t>
            </a:r>
            <a:r>
              <a:rPr lang="en-US" altLang="zh-CN" sz="2800" b="1" dirty="0">
                <a:solidFill>
                  <a:schemeClr val="bg2"/>
                </a:solidFill>
                <a:latin typeface="Times New Roman" charset="0"/>
                <a:ea typeface="Times New Roman" charset="0"/>
                <a:cs typeface="Times New Roman" charset="0"/>
              </a:rPr>
              <a:t>{</a:t>
            </a:r>
          </a:p>
          <a:p>
            <a:pPr algn="l"/>
            <a:r>
              <a:rPr lang="en-US" altLang="zh-CN" sz="2400" b="1" dirty="0">
                <a:solidFill>
                  <a:schemeClr val="bg2"/>
                </a:solidFill>
                <a:latin typeface="Times New Roman" charset="0"/>
                <a:ea typeface="Times New Roman" charset="0"/>
                <a:cs typeface="Times New Roman" charset="0"/>
              </a:rPr>
              <a:t>   </a:t>
            </a:r>
            <a:r>
              <a:rPr lang="en-US" altLang="zh-CN" sz="2000" dirty="0">
                <a:solidFill>
                  <a:schemeClr val="tx2"/>
                </a:solidFill>
                <a:latin typeface="Times New Roman" charset="0"/>
                <a:ea typeface="Times New Roman" charset="0"/>
                <a:cs typeface="Times New Roman" charset="0"/>
              </a:rPr>
              <a:t>// </a:t>
            </a:r>
            <a:r>
              <a:rPr lang="zh-CN" altLang="en-US" sz="2000" dirty="0">
                <a:solidFill>
                  <a:schemeClr val="tx2"/>
                </a:solidFill>
                <a:latin typeface="SimSun" charset="-122"/>
                <a:ea typeface="SimSun" charset="-122"/>
                <a:cs typeface="SimSun" charset="-122"/>
              </a:rPr>
              <a:t>将</a:t>
            </a:r>
            <a:r>
              <a:rPr lang="en-US" altLang="zh-CN" sz="2000" dirty="0">
                <a:solidFill>
                  <a:schemeClr val="tx2"/>
                </a:solidFill>
                <a:latin typeface="Times New Roman" charset="0"/>
                <a:ea typeface="Times New Roman" charset="0"/>
                <a:cs typeface="Times New Roman" charset="0"/>
              </a:rPr>
              <a:t>SR[</a:t>
            </a:r>
            <a:r>
              <a:rPr lang="en-US" altLang="zh-CN" sz="2000" dirty="0" err="1">
                <a:solidFill>
                  <a:schemeClr val="tx2"/>
                </a:solidFill>
                <a:latin typeface="Times New Roman" charset="0"/>
                <a:ea typeface="Times New Roman" charset="0"/>
                <a:cs typeface="Times New Roman" charset="0"/>
              </a:rPr>
              <a:t>s..t</a:t>
            </a:r>
            <a:r>
              <a:rPr lang="en-US" altLang="zh-CN" sz="2000" dirty="0">
                <a:solidFill>
                  <a:schemeClr val="tx2"/>
                </a:solidFill>
                <a:latin typeface="Times New Roman" charset="0"/>
                <a:ea typeface="Times New Roman" charset="0"/>
                <a:cs typeface="Times New Roman" charset="0"/>
              </a:rPr>
              <a:t>] </a:t>
            </a:r>
            <a:r>
              <a:rPr lang="zh-CN" altLang="en-US" sz="2000" dirty="0">
                <a:solidFill>
                  <a:schemeClr val="tx2"/>
                </a:solidFill>
                <a:latin typeface="Times New Roman" charset="0"/>
                <a:ea typeface="Times New Roman" charset="0"/>
                <a:cs typeface="Times New Roman" charset="0"/>
              </a:rPr>
              <a:t>归并排序为 </a:t>
            </a:r>
            <a:r>
              <a:rPr lang="en-US" altLang="zh-CN" sz="2000" dirty="0">
                <a:solidFill>
                  <a:schemeClr val="tx2"/>
                </a:solidFill>
                <a:latin typeface="Times New Roman" charset="0"/>
                <a:ea typeface="Times New Roman" charset="0"/>
                <a:cs typeface="Times New Roman" charset="0"/>
              </a:rPr>
              <a:t>TR1[</a:t>
            </a:r>
            <a:r>
              <a:rPr lang="en-US" altLang="zh-CN" sz="2000" dirty="0" err="1">
                <a:solidFill>
                  <a:schemeClr val="tx2"/>
                </a:solidFill>
                <a:latin typeface="Times New Roman" charset="0"/>
                <a:ea typeface="Times New Roman" charset="0"/>
                <a:cs typeface="Times New Roman" charset="0"/>
              </a:rPr>
              <a:t>s..t</a:t>
            </a:r>
            <a:r>
              <a:rPr lang="en-US" altLang="zh-CN" sz="2000" dirty="0">
                <a:solidFill>
                  <a:schemeClr val="tx2"/>
                </a:solidFill>
                <a:latin typeface="Times New Roman" charset="0"/>
                <a:ea typeface="Times New Roman" charset="0"/>
                <a:cs typeface="Times New Roman" charset="0"/>
              </a:rPr>
              <a:t>]</a:t>
            </a:r>
          </a:p>
          <a:p>
            <a:r>
              <a:rPr lang="en-US" altLang="zh-CN" sz="2800" dirty="0">
                <a:solidFill>
                  <a:schemeClr val="bg2"/>
                </a:solidFill>
                <a:latin typeface="Times New Roman" charset="0"/>
                <a:ea typeface="Times New Roman" charset="0"/>
                <a:cs typeface="Times New Roman" charset="0"/>
              </a:rPr>
              <a:t>    </a:t>
            </a:r>
            <a:r>
              <a:rPr lang="en-US" altLang="zh-CN" sz="2800" b="1" dirty="0">
                <a:solidFill>
                  <a:schemeClr val="bg2"/>
                </a:solidFill>
                <a:latin typeface="Times New Roman" charset="0"/>
                <a:ea typeface="Times New Roman" charset="0"/>
                <a:cs typeface="Times New Roman" charset="0"/>
              </a:rPr>
              <a:t>if</a:t>
            </a:r>
            <a:r>
              <a:rPr lang="en-US" altLang="zh-CN" sz="2800" dirty="0">
                <a:solidFill>
                  <a:schemeClr val="bg2"/>
                </a:solidFill>
                <a:latin typeface="Times New Roman" charset="0"/>
                <a:ea typeface="Times New Roman" charset="0"/>
                <a:cs typeface="Times New Roman" charset="0"/>
              </a:rPr>
              <a:t> (s</a:t>
            </a:r>
            <a:r>
              <a:rPr lang="en-US" altLang="zh-CN" sz="2800" dirty="0" smtClean="0">
                <a:solidFill>
                  <a:schemeClr val="bg2"/>
                </a:solidFill>
                <a:latin typeface="Times New Roman" charset="0"/>
                <a:ea typeface="Times New Roman" charset="0"/>
                <a:cs typeface="Times New Roman" charset="0"/>
              </a:rPr>
              <a:t>==</a:t>
            </a:r>
            <a:r>
              <a:rPr lang="en-US" altLang="zh-CN" sz="2800" dirty="0">
                <a:solidFill>
                  <a:schemeClr val="bg2"/>
                </a:solidFill>
                <a:latin typeface="Times New Roman" charset="0"/>
                <a:ea typeface="Times New Roman" charset="0"/>
                <a:cs typeface="Times New Roman" charset="0"/>
              </a:rPr>
              <a:t>t) TR1[s]=SR[s</a:t>
            </a:r>
            <a:r>
              <a:rPr lang="en-US" altLang="zh-CN" sz="2800" dirty="0" smtClean="0">
                <a:solidFill>
                  <a:schemeClr val="bg2"/>
                </a:solidFill>
                <a:latin typeface="Times New Roman" charset="0"/>
                <a:ea typeface="Times New Roman" charset="0"/>
                <a:cs typeface="Times New Roman" charset="0"/>
              </a:rPr>
              <a:t>];</a:t>
            </a:r>
            <a:r>
              <a:rPr lang="en-US" altLang="zh-CN" sz="2800" dirty="0">
                <a:ea typeface="楷体_GB2312" charset="0"/>
              </a:rPr>
              <a:t> </a:t>
            </a:r>
            <a:endParaRPr lang="en-US" altLang="zh-CN" sz="2800" dirty="0" smtClean="0">
              <a:ea typeface="楷体_GB2312" charset="0"/>
            </a:endParaRPr>
          </a:p>
          <a:p>
            <a:r>
              <a:rPr lang="en-US" altLang="zh-CN" sz="2800" b="1" dirty="0">
                <a:solidFill>
                  <a:schemeClr val="bg2"/>
                </a:solidFill>
                <a:latin typeface="楷体_GB2312" charset="0"/>
                <a:ea typeface="楷体_GB2312" charset="0"/>
                <a:cs typeface="Times New Roman" charset="0"/>
              </a:rPr>
              <a:t> </a:t>
            </a:r>
            <a:r>
              <a:rPr lang="en-US" altLang="zh-CN" sz="2800" b="1" dirty="0" smtClean="0">
                <a:solidFill>
                  <a:schemeClr val="bg2"/>
                </a:solidFill>
                <a:latin typeface="楷体_GB2312" charset="0"/>
                <a:ea typeface="楷体_GB2312" charset="0"/>
                <a:cs typeface="Times New Roman" charset="0"/>
              </a:rPr>
              <a:t>   </a:t>
            </a:r>
            <a:r>
              <a:rPr lang="en-US" altLang="zh-CN" sz="2800" b="1" dirty="0" smtClean="0">
                <a:solidFill>
                  <a:schemeClr val="bg2"/>
                </a:solidFill>
                <a:latin typeface="Times New Roman" charset="0"/>
                <a:ea typeface="Times New Roman" charset="0"/>
                <a:cs typeface="Times New Roman" charset="0"/>
              </a:rPr>
              <a:t>else</a:t>
            </a:r>
            <a:r>
              <a:rPr lang="en-US" altLang="zh-CN" sz="2800" dirty="0" smtClean="0">
                <a:solidFill>
                  <a:schemeClr val="bg2"/>
                </a:solidFill>
                <a:latin typeface="Times New Roman" charset="0"/>
                <a:ea typeface="Times New Roman" charset="0"/>
                <a:cs typeface="Times New Roman" charset="0"/>
              </a:rPr>
              <a:t> {</a:t>
            </a:r>
          </a:p>
          <a:p>
            <a:r>
              <a:rPr lang="en-US" altLang="zh-CN" sz="2800" dirty="0">
                <a:solidFill>
                  <a:schemeClr val="bg2"/>
                </a:solidFill>
                <a:latin typeface="Times New Roman" charset="0"/>
                <a:ea typeface="Times New Roman" charset="0"/>
                <a:cs typeface="Times New Roman" charset="0"/>
              </a:rPr>
              <a:t> </a:t>
            </a:r>
            <a:r>
              <a:rPr lang="en-US" altLang="zh-CN" sz="2800" dirty="0" smtClean="0">
                <a:solidFill>
                  <a:schemeClr val="bg2"/>
                </a:solidFill>
                <a:latin typeface="Times New Roman" charset="0"/>
                <a:ea typeface="Times New Roman" charset="0"/>
                <a:cs typeface="Times New Roman" charset="0"/>
              </a:rPr>
              <a:t>       	m=(</a:t>
            </a:r>
            <a:r>
              <a:rPr lang="en-US" altLang="zh-CN" sz="2800" dirty="0" err="1" smtClean="0">
                <a:solidFill>
                  <a:schemeClr val="bg2"/>
                </a:solidFill>
                <a:latin typeface="Times New Roman" charset="0"/>
                <a:ea typeface="Times New Roman" charset="0"/>
                <a:cs typeface="Times New Roman" charset="0"/>
              </a:rPr>
              <a:t>s+t</a:t>
            </a:r>
            <a:r>
              <a:rPr lang="en-US" altLang="zh-CN" sz="2800" dirty="0" smtClean="0">
                <a:solidFill>
                  <a:schemeClr val="bg2"/>
                </a:solidFill>
                <a:latin typeface="Times New Roman" charset="0"/>
                <a:ea typeface="Times New Roman" charset="0"/>
                <a:cs typeface="Times New Roman" charset="0"/>
              </a:rPr>
              <a:t>)/2  </a:t>
            </a:r>
            <a:r>
              <a:rPr lang="en-US" altLang="zh-CN" sz="2400" dirty="0" smtClean="0">
                <a:latin typeface="Times New Roman" charset="0"/>
                <a:ea typeface="Times New Roman" charset="0"/>
                <a:cs typeface="Times New Roman" charset="0"/>
              </a:rPr>
              <a:t>// </a:t>
            </a:r>
            <a:r>
              <a:rPr lang="zh-CN" altLang="en-US" sz="2000" dirty="0">
                <a:solidFill>
                  <a:schemeClr val="tx2"/>
                </a:solidFill>
                <a:latin typeface="SimSun" charset="-122"/>
                <a:ea typeface="SimSun" charset="-122"/>
                <a:cs typeface="SimSun" charset="-122"/>
              </a:rPr>
              <a:t>将</a:t>
            </a:r>
            <a:r>
              <a:rPr lang="en-US" altLang="zh-CN" sz="2000" dirty="0">
                <a:solidFill>
                  <a:schemeClr val="tx2"/>
                </a:solidFill>
                <a:latin typeface="Times New Roman" charset="0"/>
                <a:ea typeface="Times New Roman" charset="0"/>
                <a:cs typeface="Times New Roman" charset="0"/>
              </a:rPr>
              <a:t>SR[</a:t>
            </a:r>
            <a:r>
              <a:rPr lang="en-US" altLang="zh-CN" sz="2000" dirty="0" err="1">
                <a:solidFill>
                  <a:schemeClr val="tx2"/>
                </a:solidFill>
                <a:latin typeface="Times New Roman" charset="0"/>
                <a:ea typeface="Times New Roman" charset="0"/>
                <a:cs typeface="Times New Roman" charset="0"/>
              </a:rPr>
              <a:t>s..t</a:t>
            </a:r>
            <a:r>
              <a:rPr lang="en-US" altLang="zh-CN" sz="2000" dirty="0">
                <a:solidFill>
                  <a:schemeClr val="tx2"/>
                </a:solidFill>
                <a:latin typeface="Times New Roman" charset="0"/>
                <a:ea typeface="Times New Roman" charset="0"/>
                <a:cs typeface="Times New Roman" charset="0"/>
              </a:rPr>
              <a:t>]</a:t>
            </a:r>
            <a:r>
              <a:rPr lang="zh-CN" altLang="en-US" sz="2000" dirty="0">
                <a:solidFill>
                  <a:schemeClr val="tx2"/>
                </a:solidFill>
                <a:latin typeface="Times New Roman" charset="0"/>
                <a:ea typeface="Times New Roman" charset="0"/>
                <a:cs typeface="Times New Roman" charset="0"/>
              </a:rPr>
              <a:t>平分为</a:t>
            </a:r>
            <a:r>
              <a:rPr lang="en-US" altLang="zh-CN" sz="2000" dirty="0">
                <a:solidFill>
                  <a:schemeClr val="tx2"/>
                </a:solidFill>
                <a:latin typeface="Times New Roman" charset="0"/>
                <a:ea typeface="Times New Roman" charset="0"/>
                <a:cs typeface="Times New Roman" charset="0"/>
              </a:rPr>
              <a:t>SR[</a:t>
            </a:r>
            <a:r>
              <a:rPr lang="en-US" altLang="zh-CN" sz="2000" dirty="0" err="1">
                <a:solidFill>
                  <a:schemeClr val="tx2"/>
                </a:solidFill>
                <a:latin typeface="Times New Roman" charset="0"/>
                <a:ea typeface="Times New Roman" charset="0"/>
                <a:cs typeface="Times New Roman" charset="0"/>
              </a:rPr>
              <a:t>s..m</a:t>
            </a:r>
            <a:r>
              <a:rPr lang="en-US" altLang="zh-CN" sz="2000" dirty="0">
                <a:solidFill>
                  <a:schemeClr val="tx2"/>
                </a:solidFill>
                <a:latin typeface="Times New Roman" charset="0"/>
                <a:ea typeface="Times New Roman" charset="0"/>
                <a:cs typeface="Times New Roman" charset="0"/>
              </a:rPr>
              <a:t>]</a:t>
            </a:r>
            <a:r>
              <a:rPr lang="zh-CN" altLang="en-US" sz="2000" dirty="0">
                <a:solidFill>
                  <a:schemeClr val="tx2"/>
                </a:solidFill>
                <a:latin typeface="Times New Roman" charset="0"/>
                <a:ea typeface="Times New Roman" charset="0"/>
                <a:cs typeface="Times New Roman" charset="0"/>
              </a:rPr>
              <a:t>和</a:t>
            </a:r>
            <a:r>
              <a:rPr lang="en-US" altLang="zh-CN" sz="2000" dirty="0">
                <a:solidFill>
                  <a:schemeClr val="tx2"/>
                </a:solidFill>
                <a:latin typeface="Times New Roman" charset="0"/>
                <a:ea typeface="Times New Roman" charset="0"/>
                <a:cs typeface="Times New Roman" charset="0"/>
              </a:rPr>
              <a:t>SR[m+1..t</a:t>
            </a:r>
            <a:r>
              <a:rPr lang="en-US" altLang="zh-CN" sz="2000" dirty="0" smtClean="0">
                <a:solidFill>
                  <a:schemeClr val="tx2"/>
                </a:solidFill>
                <a:latin typeface="Times New Roman" charset="0"/>
                <a:ea typeface="Times New Roman" charset="0"/>
                <a:cs typeface="Times New Roman" charset="0"/>
              </a:rPr>
              <a:t>]</a:t>
            </a:r>
            <a:endParaRPr lang="en-US" altLang="zh-CN" sz="2000" dirty="0" smtClean="0">
              <a:solidFill>
                <a:schemeClr val="bg2"/>
              </a:solidFill>
              <a:latin typeface="Times New Roman" charset="0"/>
              <a:ea typeface="Times New Roman" charset="0"/>
              <a:cs typeface="Times New Roman" charset="0"/>
            </a:endParaRPr>
          </a:p>
          <a:p>
            <a:pPr algn="l"/>
            <a:r>
              <a:rPr lang="en-US" altLang="zh-CN" sz="2800" dirty="0">
                <a:solidFill>
                  <a:schemeClr val="bg2"/>
                </a:solidFill>
                <a:latin typeface="Times New Roman" charset="0"/>
                <a:ea typeface="Times New Roman" charset="0"/>
                <a:cs typeface="Times New Roman" charset="0"/>
              </a:rPr>
              <a:t>	</a:t>
            </a:r>
            <a:r>
              <a:rPr lang="en-US" altLang="zh-CN" sz="2800" dirty="0" err="1" smtClean="0">
                <a:solidFill>
                  <a:schemeClr val="bg2"/>
                </a:solidFill>
                <a:latin typeface="Times New Roman" charset="0"/>
                <a:ea typeface="Times New Roman" charset="0"/>
                <a:cs typeface="Times New Roman" charset="0"/>
              </a:rPr>
              <a:t>Msort</a:t>
            </a:r>
            <a:r>
              <a:rPr lang="en-US" altLang="zh-CN" sz="2800" dirty="0" smtClean="0">
                <a:solidFill>
                  <a:schemeClr val="bg2"/>
                </a:solidFill>
                <a:latin typeface="Times New Roman" charset="0"/>
                <a:ea typeface="Times New Roman" charset="0"/>
                <a:cs typeface="Times New Roman" charset="0"/>
              </a:rPr>
              <a:t>(SR,TR2,s,m);</a:t>
            </a:r>
          </a:p>
          <a:p>
            <a:r>
              <a:rPr lang="en-US" altLang="zh-CN" sz="2800" dirty="0">
                <a:solidFill>
                  <a:schemeClr val="bg2"/>
                </a:solidFill>
                <a:latin typeface="Times New Roman" charset="0"/>
                <a:ea typeface="Times New Roman" charset="0"/>
                <a:cs typeface="Times New Roman" charset="0"/>
              </a:rPr>
              <a:t>	</a:t>
            </a:r>
            <a:r>
              <a:rPr lang="en-US" altLang="zh-CN" sz="2800" dirty="0" err="1" smtClean="0">
                <a:solidFill>
                  <a:schemeClr val="bg2"/>
                </a:solidFill>
                <a:latin typeface="Times New Roman" charset="0"/>
                <a:ea typeface="Times New Roman" charset="0"/>
                <a:cs typeface="Times New Roman" charset="0"/>
              </a:rPr>
              <a:t>Msort</a:t>
            </a:r>
            <a:r>
              <a:rPr lang="en-US" altLang="zh-CN" sz="2800" dirty="0" smtClean="0">
                <a:solidFill>
                  <a:schemeClr val="bg2"/>
                </a:solidFill>
                <a:latin typeface="Times New Roman" charset="0"/>
                <a:ea typeface="Times New Roman" charset="0"/>
                <a:cs typeface="Times New Roman" charset="0"/>
              </a:rPr>
              <a:t>(SR,TR2,m+1,t);</a:t>
            </a:r>
            <a:endParaRPr lang="en-US" altLang="zh-CN" sz="2800" dirty="0">
              <a:solidFill>
                <a:schemeClr val="bg2"/>
              </a:solidFill>
              <a:latin typeface="Times New Roman" charset="0"/>
              <a:ea typeface="Times New Roman" charset="0"/>
              <a:cs typeface="Times New Roman" charset="0"/>
            </a:endParaRPr>
          </a:p>
          <a:p>
            <a:r>
              <a:rPr lang="en-US" altLang="zh-CN" sz="2800" dirty="0" smtClean="0">
                <a:solidFill>
                  <a:schemeClr val="bg2"/>
                </a:solidFill>
                <a:latin typeface="Times New Roman" charset="0"/>
                <a:ea typeface="Times New Roman" charset="0"/>
                <a:cs typeface="Times New Roman" charset="0"/>
              </a:rPr>
              <a:t>	</a:t>
            </a:r>
            <a:r>
              <a:rPr lang="en-US" altLang="zh-CN" sz="2800" dirty="0" err="1" smtClean="0">
                <a:solidFill>
                  <a:schemeClr val="bg2"/>
                </a:solidFill>
                <a:latin typeface="Times New Roman" charset="0"/>
                <a:ea typeface="Times New Roman" charset="0"/>
                <a:cs typeface="Times New Roman" charset="0"/>
              </a:rPr>
              <a:t>Merg</a:t>
            </a:r>
            <a:r>
              <a:rPr lang="en-US" altLang="zh-CN" sz="2800" dirty="0" smtClean="0">
                <a:solidFill>
                  <a:schemeClr val="bg2"/>
                </a:solidFill>
                <a:latin typeface="Times New Roman" charset="0"/>
                <a:ea typeface="Times New Roman" charset="0"/>
                <a:cs typeface="Times New Roman" charset="0"/>
              </a:rPr>
              <a:t>(TR2,TR1,s,m,t);</a:t>
            </a:r>
            <a:endParaRPr lang="en-US" altLang="zh-CN" sz="2800" dirty="0">
              <a:solidFill>
                <a:schemeClr val="bg2"/>
              </a:solidFill>
              <a:latin typeface="Times New Roman" charset="0"/>
              <a:ea typeface="Times New Roman" charset="0"/>
              <a:cs typeface="Times New Roman" charset="0"/>
            </a:endParaRPr>
          </a:p>
          <a:p>
            <a:pPr algn="l"/>
            <a:r>
              <a:rPr lang="en-US" altLang="zh-CN" sz="2800" dirty="0">
                <a:solidFill>
                  <a:schemeClr val="bg2"/>
                </a:solidFill>
                <a:latin typeface="Times New Roman" charset="0"/>
                <a:ea typeface="Times New Roman" charset="0"/>
                <a:cs typeface="Times New Roman" charset="0"/>
              </a:rPr>
              <a:t>       }</a:t>
            </a:r>
          </a:p>
          <a:p>
            <a:pPr algn="l"/>
            <a:r>
              <a:rPr lang="en-US" altLang="zh-CN" sz="2800" b="1" dirty="0">
                <a:solidFill>
                  <a:schemeClr val="bg2"/>
                </a:solidFill>
                <a:latin typeface="Times New Roman" charset="0"/>
                <a:ea typeface="Times New Roman" charset="0"/>
                <a:cs typeface="Times New Roman" charset="0"/>
              </a:rPr>
              <a:t>}</a:t>
            </a:r>
            <a:r>
              <a:rPr lang="en-US" altLang="zh-CN" sz="2800" dirty="0">
                <a:solidFill>
                  <a:schemeClr val="bg2"/>
                </a:solidFill>
                <a:latin typeface="Times New Roman" charset="0"/>
                <a:ea typeface="Times New Roman" charset="0"/>
                <a:cs typeface="Times New Roman" charset="0"/>
              </a:rPr>
              <a:t> // </a:t>
            </a:r>
            <a:r>
              <a:rPr lang="en-US" altLang="zh-CN" sz="2800" dirty="0" err="1">
                <a:solidFill>
                  <a:schemeClr val="bg2"/>
                </a:solidFill>
                <a:latin typeface="Times New Roman" charset="0"/>
                <a:ea typeface="Times New Roman" charset="0"/>
                <a:cs typeface="Times New Roman" charset="0"/>
              </a:rPr>
              <a:t>Msort</a:t>
            </a:r>
            <a:endParaRPr lang="en-US" altLang="zh-CN" sz="2800" b="1" dirty="0">
              <a:solidFill>
                <a:schemeClr val="bg2"/>
              </a:solidFill>
              <a:latin typeface="Times New Roman" charset="0"/>
              <a:ea typeface="Times New Roman" charset="0"/>
              <a:cs typeface="Times New Roman" charset="0"/>
            </a:endParaRPr>
          </a:p>
        </p:txBody>
      </p:sp>
      <p:sp>
        <p:nvSpPr>
          <p:cNvPr id="5" name="Text Box 2"/>
          <p:cNvSpPr txBox="1">
            <a:spLocks noChangeArrowheads="1"/>
          </p:cNvSpPr>
          <p:nvPr/>
        </p:nvSpPr>
        <p:spPr bwMode="auto">
          <a:xfrm>
            <a:off x="1590986" y="337452"/>
            <a:ext cx="4482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kumimoji="1" lang="zh-CN" altLang="en-US" sz="3600" b="1" kern="0" dirty="0" smtClean="0">
                <a:solidFill>
                  <a:schemeClr val="tx2"/>
                </a:solidFill>
                <a:latin typeface="+mj-lt"/>
                <a:ea typeface="+mj-ea"/>
                <a:cs typeface="+mj-cs"/>
              </a:rPr>
              <a:t>归并排序算法</a:t>
            </a:r>
            <a:endParaRPr kumimoji="1" lang="zh-CN" altLang="en-US" sz="3600" b="1" kern="0" dirty="0">
              <a:solidFill>
                <a:schemeClr val="tx2"/>
              </a:solidFill>
              <a:latin typeface="+mj-lt"/>
              <a:ea typeface="+mj-ea"/>
              <a:cs typeface="+mj-cs"/>
            </a:endParaRPr>
          </a:p>
        </p:txBody>
      </p:sp>
    </p:spTree>
    <p:extLst>
      <p:ext uri="{BB962C8B-B14F-4D97-AF65-F5344CB8AC3E}">
        <p14:creationId xmlns:p14="http://schemas.microsoft.com/office/powerpoint/2010/main" val="40337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strips(downRight)">
                                      <p:cBhvr>
                                        <p:cTn id="7" dur="500"/>
                                        <p:tgtEl>
                                          <p:spTgt spid="1341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4114800"/>
          </a:xfrm>
        </p:spPr>
        <p:txBody>
          <a:bodyPr/>
          <a:lstStyle/>
          <a:p>
            <a:r>
              <a:rPr lang="zh-CN" altLang="en-US" sz="3600" b="0" dirty="0">
                <a:latin typeface="SimSun" charset="-122"/>
                <a:ea typeface="SimSun" charset="-122"/>
                <a:cs typeface="SimSun" charset="-122"/>
              </a:rPr>
              <a:t>时间复杂性分析：</a:t>
            </a:r>
          </a:p>
          <a:p>
            <a:pPr lvl="1"/>
            <a:r>
              <a:rPr lang="zh-CN" altLang="en-US" sz="3200" b="0" dirty="0">
                <a:latin typeface="SimSun" charset="-122"/>
                <a:ea typeface="SimSun" charset="-122"/>
                <a:cs typeface="SimSun" charset="-122"/>
              </a:rPr>
              <a:t>总的时间复杂度为</a:t>
            </a:r>
            <a:r>
              <a:rPr lang="en-US" altLang="zh-CN" sz="3200" dirty="0" smtClean="0">
                <a:solidFill>
                  <a:srgbClr val="990000"/>
                </a:solidFill>
                <a:latin typeface="Times New Roman" charset="0"/>
                <a:ea typeface="Times New Roman" charset="0"/>
                <a:cs typeface="Times New Roman" charset="0"/>
              </a:rPr>
              <a:t>O(</a:t>
            </a:r>
            <a:r>
              <a:rPr lang="en-US" altLang="zh-CN" sz="3200" dirty="0" err="1" smtClean="0">
                <a:solidFill>
                  <a:srgbClr val="990000"/>
                </a:solidFill>
                <a:latin typeface="Times New Roman" charset="0"/>
                <a:ea typeface="Times New Roman" charset="0"/>
                <a:cs typeface="Times New Roman" charset="0"/>
              </a:rPr>
              <a:t>nlogn</a:t>
            </a:r>
            <a:r>
              <a:rPr lang="en-US" altLang="zh-CN" sz="3200" dirty="0" smtClean="0">
                <a:solidFill>
                  <a:srgbClr val="990000"/>
                </a:solidFill>
                <a:latin typeface="Times New Roman" charset="0"/>
                <a:ea typeface="Times New Roman" charset="0"/>
                <a:cs typeface="Times New Roman" charset="0"/>
              </a:rPr>
              <a:t>)</a:t>
            </a:r>
            <a:r>
              <a:rPr lang="zh-CN" altLang="en-US" sz="3200" b="0" dirty="0">
                <a:latin typeface="SimSun" charset="-122"/>
                <a:ea typeface="SimSun" charset="-122"/>
                <a:cs typeface="SimSun" charset="-122"/>
              </a:rPr>
              <a:t>。</a:t>
            </a:r>
            <a:endParaRPr lang="en-US" altLang="zh-CN" sz="3200" b="0" dirty="0">
              <a:latin typeface="SimSun" charset="-122"/>
              <a:ea typeface="SimSun" charset="-122"/>
              <a:cs typeface="SimSun" charset="-122"/>
            </a:endParaRPr>
          </a:p>
          <a:p>
            <a:pPr lvl="1"/>
            <a:endParaRPr lang="en-US" altLang="zh-CN" sz="3200" b="0" dirty="0">
              <a:latin typeface="SimSun" charset="-122"/>
              <a:ea typeface="SimSun" charset="-122"/>
              <a:cs typeface="SimSun" charset="-122"/>
            </a:endParaRPr>
          </a:p>
          <a:p>
            <a:r>
              <a:rPr lang="zh-CN" altLang="en-US" sz="3600" b="0" dirty="0">
                <a:latin typeface="SimSun" charset="-122"/>
                <a:ea typeface="SimSun" charset="-122"/>
                <a:cs typeface="SimSun" charset="-122"/>
              </a:rPr>
              <a:t>算法的稳定性：</a:t>
            </a:r>
          </a:p>
          <a:p>
            <a:pPr lvl="1"/>
            <a:r>
              <a:rPr lang="zh-CN" altLang="en-US" sz="3200" b="0" dirty="0">
                <a:latin typeface="SimSun" charset="-122"/>
                <a:ea typeface="SimSun" charset="-122"/>
                <a:cs typeface="SimSun" charset="-122"/>
              </a:rPr>
              <a:t>是一</a:t>
            </a:r>
            <a:r>
              <a:rPr lang="zh-CN" altLang="en-US" sz="3200" b="0" dirty="0" smtClean="0">
                <a:latin typeface="SimSun" charset="-122"/>
                <a:ea typeface="SimSun" charset="-122"/>
                <a:cs typeface="SimSun" charset="-122"/>
              </a:rPr>
              <a:t>个</a:t>
            </a:r>
            <a:r>
              <a:rPr lang="zh-CN" altLang="en-US" sz="3200" b="0" dirty="0" smtClean="0">
                <a:solidFill>
                  <a:srgbClr val="FF0000"/>
                </a:solidFill>
                <a:latin typeface="SimSun" charset="-122"/>
                <a:ea typeface="SimSun" charset="-122"/>
                <a:cs typeface="SimSun" charset="-122"/>
              </a:rPr>
              <a:t>稳定</a:t>
            </a:r>
            <a:r>
              <a:rPr lang="zh-CN" altLang="en-US" sz="3200" b="0" dirty="0">
                <a:latin typeface="SimSun" charset="-122"/>
                <a:ea typeface="SimSun" charset="-122"/>
                <a:cs typeface="SimSun" charset="-122"/>
              </a:rPr>
              <a:t>的算法</a:t>
            </a:r>
            <a:r>
              <a:rPr lang="zh-CN" altLang="en-US" sz="3200" b="0" dirty="0" smtClean="0">
                <a:latin typeface="SimSun" charset="-122"/>
                <a:ea typeface="SimSun" charset="-122"/>
                <a:cs typeface="SimSun" charset="-122"/>
              </a:rPr>
              <a:t>。</a:t>
            </a:r>
            <a:endParaRPr lang="en-US" altLang="zh-CN" sz="3200" b="0" dirty="0">
              <a:latin typeface="SimSun" charset="-122"/>
              <a:ea typeface="SimSun" charset="-122"/>
              <a:cs typeface="SimSun" charset="-122"/>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归并排序</a:t>
            </a:r>
            <a:endParaRPr lang="zh-CN" altLang="en-US" kern="0" dirty="0"/>
          </a:p>
        </p:txBody>
      </p:sp>
    </p:spTree>
    <p:extLst>
      <p:ext uri="{BB962C8B-B14F-4D97-AF65-F5344CB8AC3E}">
        <p14:creationId xmlns:p14="http://schemas.microsoft.com/office/powerpoint/2010/main" val="171799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640176" y="1410566"/>
            <a:ext cx="7772400" cy="932584"/>
          </a:xfrm>
        </p:spPr>
        <p:txBody>
          <a:bodyPr/>
          <a:lstStyle/>
          <a:p>
            <a:r>
              <a:rPr lang="zh-CN" altLang="en-US" sz="3600" b="0" dirty="0" smtClean="0">
                <a:latin typeface="SimSun" charset="-122"/>
                <a:ea typeface="SimSun" charset="-122"/>
                <a:cs typeface="SimSun" charset="-122"/>
              </a:rPr>
              <a:t>是一种非比较、多关键字排序</a:t>
            </a:r>
            <a:endParaRPr lang="en-US" altLang="zh-CN" sz="3600" b="0" dirty="0" smtClean="0">
              <a:latin typeface="SimSun" charset="-122"/>
              <a:ea typeface="SimSun" charset="-122"/>
              <a:cs typeface="SimSun" charset="-122"/>
            </a:endParaRPr>
          </a:p>
          <a:p>
            <a:r>
              <a:rPr lang="zh-CN" altLang="en-US" sz="3600" b="0" dirty="0" smtClean="0">
                <a:latin typeface="SimSun" charset="-122"/>
                <a:ea typeface="SimSun" charset="-122"/>
                <a:cs typeface="SimSun" charset="-122"/>
              </a:rPr>
              <a:t>分为“分配”和“收集”两个</a:t>
            </a:r>
            <a:r>
              <a:rPr lang="zh-CN" altLang="en-US" sz="3600" b="0" dirty="0" smtClean="0">
                <a:latin typeface="SimSun" charset="-122"/>
                <a:ea typeface="SimSun" charset="-122"/>
                <a:cs typeface="SimSun" charset="-122"/>
              </a:rPr>
              <a:t>步骤</a:t>
            </a:r>
            <a:endParaRPr lang="en-US" altLang="zh-CN" sz="3600" b="0" dirty="0" smtClean="0">
              <a:latin typeface="SimSun" charset="-122"/>
              <a:ea typeface="SimSun" charset="-122"/>
              <a:cs typeface="SimSun" charset="-122"/>
            </a:endParaRPr>
          </a:p>
          <a:p>
            <a:r>
              <a:rPr lang="zh-CN" altLang="en-US" sz="3600" b="0" dirty="0" smtClean="0">
                <a:latin typeface="SimSun" charset="-122"/>
                <a:ea typeface="SimSun" charset="-122"/>
                <a:cs typeface="SimSun" charset="-122"/>
              </a:rPr>
              <a:t>低位优先和高位优先两种方式</a:t>
            </a:r>
            <a:endParaRPr lang="en-US" altLang="zh-CN" sz="3600" b="0" dirty="0" smtClean="0">
              <a:latin typeface="SimSun" charset="-122"/>
              <a:ea typeface="SimSun" charset="-122"/>
              <a:cs typeface="SimSun" charset="-122"/>
            </a:endParaRPr>
          </a:p>
          <a:p>
            <a:pPr lvl="1"/>
            <a:endParaRPr lang="en-US" altLang="zh-CN" sz="3200" b="0" dirty="0">
              <a:latin typeface="SimSun" charset="-122"/>
              <a:ea typeface="SimSun" charset="-122"/>
              <a:cs typeface="SimSun" charset="-122"/>
            </a:endParaRP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1474974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a:t>
            </a:r>
            <a:r>
              <a:rPr lang="zh-CN" altLang="en-US" kern="0"/>
              <a:t> 插入排序</a:t>
            </a:r>
          </a:p>
        </p:txBody>
      </p:sp>
      <p:sp>
        <p:nvSpPr>
          <p:cNvPr id="8" name="Text Box 3"/>
          <p:cNvSpPr txBox="1">
            <a:spLocks noChangeArrowheads="1"/>
          </p:cNvSpPr>
          <p:nvPr/>
        </p:nvSpPr>
        <p:spPr bwMode="auto">
          <a:xfrm>
            <a:off x="1949253" y="1828800"/>
            <a:ext cx="8131175" cy="2810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50000"/>
              </a:lnSpc>
            </a:pPr>
            <a:r>
              <a:rPr lang="zh-CN" altLang="en-US" sz="4400">
                <a:ea typeface="楷体_GB2312" charset="0"/>
              </a:rPr>
              <a:t>　　</a:t>
            </a:r>
            <a:r>
              <a:rPr lang="zh-CN" altLang="en-US" sz="4000">
                <a:latin typeface="SimSun" charset="-122"/>
                <a:ea typeface="SimSun" charset="-122"/>
                <a:cs typeface="SimSun" charset="-122"/>
              </a:rPr>
              <a:t>将无序子序列中的一个或多个记录</a:t>
            </a:r>
            <a:r>
              <a:rPr lang="zh-CN" altLang="en-US" sz="4000">
                <a:solidFill>
                  <a:srgbClr val="C00000"/>
                </a:solidFill>
                <a:latin typeface="SimSun" charset="-122"/>
                <a:ea typeface="SimSun" charset="-122"/>
                <a:cs typeface="SimSun" charset="-122"/>
              </a:rPr>
              <a:t>“</a:t>
            </a:r>
            <a:r>
              <a:rPr lang="zh-CN" altLang="en-US" sz="4000" b="1">
                <a:solidFill>
                  <a:srgbClr val="C00000"/>
                </a:solidFill>
                <a:latin typeface="SimSun" charset="-122"/>
                <a:ea typeface="SimSun" charset="-122"/>
                <a:cs typeface="SimSun" charset="-122"/>
              </a:rPr>
              <a:t>插入</a:t>
            </a:r>
            <a:r>
              <a:rPr lang="zh-CN" altLang="en-US" sz="4000">
                <a:solidFill>
                  <a:srgbClr val="C00000"/>
                </a:solidFill>
                <a:latin typeface="SimSun" charset="-122"/>
                <a:ea typeface="SimSun" charset="-122"/>
                <a:cs typeface="SimSun" charset="-122"/>
              </a:rPr>
              <a:t>”</a:t>
            </a:r>
            <a:r>
              <a:rPr lang="zh-CN" altLang="en-US" sz="4000">
                <a:latin typeface="SimSun" charset="-122"/>
                <a:ea typeface="SimSun" charset="-122"/>
                <a:cs typeface="SimSun" charset="-122"/>
              </a:rPr>
              <a:t>到</a:t>
            </a:r>
            <a:r>
              <a:rPr lang="zh-CN" altLang="en-US" sz="4000">
                <a:solidFill>
                  <a:srgbClr val="C00000"/>
                </a:solidFill>
                <a:latin typeface="SimSun" charset="-122"/>
                <a:ea typeface="SimSun" charset="-122"/>
                <a:cs typeface="SimSun" charset="-122"/>
              </a:rPr>
              <a:t>有序序列</a:t>
            </a:r>
            <a:r>
              <a:rPr lang="zh-CN" altLang="en-US" sz="4000">
                <a:latin typeface="SimSun" charset="-122"/>
                <a:ea typeface="SimSun" charset="-122"/>
                <a:cs typeface="SimSun" charset="-122"/>
              </a:rPr>
              <a:t>中，从而增加记录的有序子序列的长度。</a:t>
            </a:r>
          </a:p>
        </p:txBody>
      </p:sp>
    </p:spTree>
    <p:extLst>
      <p:ext uri="{BB962C8B-B14F-4D97-AF65-F5344CB8AC3E}">
        <p14:creationId xmlns:p14="http://schemas.microsoft.com/office/powerpoint/2010/main" val="209178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文本占位符 40961"/>
          <p:cNvSpPr>
            <a:spLocks noGrp="1"/>
          </p:cNvSpPr>
          <p:nvPr>
            <p:ph idx="1"/>
          </p:nvPr>
        </p:nvSpPr>
        <p:spPr>
          <a:xfrm>
            <a:off x="1332673" y="1481070"/>
            <a:ext cx="8501062" cy="4005667"/>
          </a:xfrm>
        </p:spPr>
        <p:txBody>
          <a:bodyPr/>
          <a:lstStyle/>
          <a:p>
            <a:pPr eaLnBrk="1" hangingPunct="1">
              <a:lnSpc>
                <a:spcPct val="125000"/>
              </a:lnSpc>
            </a:pPr>
            <a:r>
              <a:rPr altLang="zh-CN" b="1" noProof="1">
                <a:effectLst>
                  <a:outerShdw blurRad="38100" dist="38100" dir="2700000" algn="tl">
                    <a:srgbClr val="C0C0C0"/>
                  </a:outerShdw>
                </a:effectLst>
                <a:latin typeface="楷体_GB2312" charset="0"/>
                <a:ea typeface="楷体_GB2312" charset="0"/>
              </a:rPr>
              <a:t>链式基数排序</a:t>
            </a:r>
          </a:p>
          <a:p>
            <a:pPr lvl="1" eaLnBrk="1" hangingPunct="1">
              <a:lnSpc>
                <a:spcPct val="125000"/>
              </a:lnSpc>
            </a:pPr>
            <a:r>
              <a:rPr altLang="zh-CN" b="1" noProof="1">
                <a:effectLst>
                  <a:outerShdw blurRad="38100" dist="38100" dir="2700000" algn="tl">
                    <a:srgbClr val="C0C0C0"/>
                  </a:outerShdw>
                </a:effectLst>
                <a:latin typeface="楷体_GB2312" charset="0"/>
                <a:ea typeface="楷体_GB2312" charset="0"/>
              </a:rPr>
              <a:t>基数排序：借助“分配”和“收集”对单逻辑关键字进行排序的一种方法</a:t>
            </a:r>
          </a:p>
          <a:p>
            <a:pPr lvl="1" eaLnBrk="1" hangingPunct="1">
              <a:lnSpc>
                <a:spcPct val="125000"/>
              </a:lnSpc>
            </a:pPr>
            <a:r>
              <a:rPr altLang="zh-CN" b="1" noProof="1">
                <a:effectLst>
                  <a:outerShdw blurRad="38100" dist="38100" dir="2700000" algn="tl">
                    <a:srgbClr val="C0C0C0"/>
                  </a:outerShdw>
                </a:effectLst>
                <a:latin typeface="楷体_GB2312" charset="0"/>
                <a:ea typeface="楷体_GB2312" charset="0"/>
              </a:rPr>
              <a:t>链式基数排序：用链表作存储结构的基数排序</a:t>
            </a:r>
          </a:p>
        </p:txBody>
      </p:sp>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64043678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2">
                                            <p:txEl>
                                              <p:pRg st="1" end="1"/>
                                            </p:txEl>
                                          </p:spTgt>
                                        </p:tgtEl>
                                        <p:attrNameLst>
                                          <p:attrName>style.visibility</p:attrName>
                                        </p:attrNameLst>
                                      </p:cBhvr>
                                      <p:to>
                                        <p:strVal val="visible"/>
                                      </p:to>
                                    </p:set>
                                    <p:anim calcmode="lin" valueType="num">
                                      <p:cBhvr additive="base">
                                        <p:cTn id="13" dur="500" fill="hold"/>
                                        <p:tgtEl>
                                          <p:spTgt spid="409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2">
                                            <p:txEl>
                                              <p:pRg st="2" end="2"/>
                                            </p:txEl>
                                          </p:spTgt>
                                        </p:tgtEl>
                                        <p:attrNameLst>
                                          <p:attrName>style.visibility</p:attrName>
                                        </p:attrNameLst>
                                      </p:cBhvr>
                                      <p:to>
                                        <p:strVal val="visible"/>
                                      </p:to>
                                    </p:set>
                                    <p:anim calcmode="lin" valueType="num">
                                      <p:cBhvr additive="base">
                                        <p:cTn id="19" dur="500" fill="hold"/>
                                        <p:tgtEl>
                                          <p:spTgt spid="409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bldLvl="5"/>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文本占位符 41985"/>
          <p:cNvSpPr>
            <a:spLocks noGrp="1"/>
          </p:cNvSpPr>
          <p:nvPr>
            <p:ph idx="1"/>
          </p:nvPr>
        </p:nvSpPr>
        <p:spPr>
          <a:xfrm>
            <a:off x="999097" y="1626942"/>
            <a:ext cx="8501063" cy="4464765"/>
          </a:xfrm>
        </p:spPr>
        <p:txBody>
          <a:bodyPr/>
          <a:lstStyle/>
          <a:p>
            <a:pPr lvl="1" eaLnBrk="1" hangingPunct="1">
              <a:lnSpc>
                <a:spcPct val="120000"/>
              </a:lnSpc>
            </a:pPr>
            <a:r>
              <a:rPr altLang="en-US" sz="2400" noProof="1">
                <a:effectLst>
                  <a:outerShdw blurRad="38100" dist="38100" dir="2700000" algn="tl">
                    <a:srgbClr val="C0C0C0"/>
                  </a:outerShdw>
                </a:effectLst>
                <a:latin typeface="楷体_GB2312" charset="0"/>
                <a:ea typeface="楷体_GB2312" charset="0"/>
              </a:rPr>
              <a:t>设置</a:t>
            </a:r>
            <a:r>
              <a:rPr altLang="zh-CN" sz="2400" noProof="1">
                <a:effectLst>
                  <a:outerShdw blurRad="38100" dist="38100" dir="2700000" algn="tl">
                    <a:srgbClr val="C0C0C0"/>
                  </a:outerShdw>
                </a:effectLst>
                <a:latin typeface="楷体_GB2312" charset="0"/>
                <a:ea typeface="楷体_GB2312" charset="0"/>
              </a:rPr>
              <a:t>10</a:t>
            </a:r>
            <a:r>
              <a:rPr altLang="en-US" sz="2400" noProof="1">
                <a:effectLst>
                  <a:outerShdw blurRad="38100" dist="38100" dir="2700000" algn="tl">
                    <a:srgbClr val="C0C0C0"/>
                  </a:outerShdw>
                </a:effectLst>
                <a:latin typeface="楷体_GB2312" charset="0"/>
                <a:ea typeface="楷体_GB2312" charset="0"/>
              </a:rPr>
              <a:t>个队列，</a:t>
            </a:r>
            <a:r>
              <a:rPr altLang="zh-CN" sz="2400" noProof="1">
                <a:effectLst>
                  <a:outerShdw blurRad="38100" dist="38100" dir="2700000" algn="tl">
                    <a:srgbClr val="C0C0C0"/>
                  </a:outerShdw>
                </a:effectLst>
                <a:latin typeface="楷体_GB2312" charset="0"/>
                <a:ea typeface="楷体_GB2312" charset="0"/>
              </a:rPr>
              <a:t>f[i]和r[i]分别为第i个队列的头指针和尾指针</a:t>
            </a:r>
          </a:p>
          <a:p>
            <a:pPr lvl="1" eaLnBrk="1" hangingPunct="1">
              <a:lnSpc>
                <a:spcPct val="120000"/>
              </a:lnSpc>
            </a:pPr>
            <a:r>
              <a:rPr altLang="zh-CN" sz="2400" noProof="1">
                <a:effectLst>
                  <a:outerShdw blurRad="38100" dist="38100" dir="2700000" algn="tl">
                    <a:srgbClr val="C0C0C0"/>
                  </a:outerShdw>
                </a:effectLst>
                <a:latin typeface="楷体_GB2312" charset="0"/>
                <a:ea typeface="楷体_GB2312" charset="0"/>
              </a:rPr>
              <a:t>第一趟分配对最低位关键字（个位）进行，改变记录的指针值，将链表中记录分配至10个链队列中，每个队列记录的关键字的个位相同</a:t>
            </a:r>
          </a:p>
          <a:p>
            <a:pPr lvl="1" eaLnBrk="1" hangingPunct="1">
              <a:lnSpc>
                <a:spcPct val="120000"/>
              </a:lnSpc>
            </a:pPr>
            <a:r>
              <a:rPr altLang="zh-CN" sz="2400" noProof="1">
                <a:effectLst>
                  <a:outerShdw blurRad="38100" dist="38100" dir="2700000" algn="tl">
                    <a:srgbClr val="C0C0C0"/>
                  </a:outerShdw>
                </a:effectLst>
                <a:latin typeface="楷体_GB2312" charset="0"/>
                <a:ea typeface="楷体_GB2312" charset="0"/>
              </a:rPr>
              <a:t>第一趟收集是改变所有非空队列的队尾记录的指针域，令其指向下一个非空队列的队头记录，重新将10个队列链成一个链表</a:t>
            </a:r>
          </a:p>
          <a:p>
            <a:pPr lvl="1" eaLnBrk="1" hangingPunct="1">
              <a:lnSpc>
                <a:spcPct val="120000"/>
              </a:lnSpc>
            </a:pPr>
            <a:r>
              <a:rPr altLang="zh-CN" sz="2400" noProof="1">
                <a:effectLst>
                  <a:outerShdw blurRad="38100" dist="38100" dir="2700000" algn="tl">
                    <a:srgbClr val="C0C0C0"/>
                  </a:outerShdw>
                </a:effectLst>
                <a:latin typeface="楷体_GB2312" charset="0"/>
                <a:ea typeface="楷体_GB2312" charset="0"/>
              </a:rPr>
              <a:t>重复上述两步，进行第二趟、第三趟分配和收集，分别对十位、百位进行，最后得到一个有序序列</a:t>
            </a:r>
          </a:p>
        </p:txBody>
      </p:sp>
      <p:sp>
        <p:nvSpPr>
          <p:cNvPr id="41987" name="矩形 41986"/>
          <p:cNvSpPr/>
          <p:nvPr/>
        </p:nvSpPr>
        <p:spPr>
          <a:xfrm>
            <a:off x="999097" y="1169742"/>
            <a:ext cx="2806700" cy="45720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20000"/>
              </a:spcBef>
              <a:buClr>
                <a:schemeClr val="tx2"/>
              </a:buClr>
              <a:buSzPct val="75000"/>
              <a:buFont typeface="Wingdings" charset="2"/>
              <a:buChar char="n"/>
            </a:pPr>
            <a:r>
              <a:rPr altLang="en-US" sz="2400" noProof="1">
                <a:solidFill>
                  <a:schemeClr val="bg2"/>
                </a:solidFill>
                <a:effectLst>
                  <a:outerShdw blurRad="38100" dist="38100" dir="2700000" algn="tl">
                    <a:srgbClr val="C0C0C0"/>
                  </a:outerShdw>
                </a:effectLst>
              </a:rPr>
              <a:t>链式基数排序步骤</a:t>
            </a:r>
          </a:p>
        </p:txBody>
      </p:sp>
      <p:sp>
        <p:nvSpPr>
          <p:cNvPr id="4"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6329731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bldLvl="5"/>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1" name="组合 43010"/>
          <p:cNvGrpSpPr>
            <a:grpSpLocks/>
          </p:cNvGrpSpPr>
          <p:nvPr/>
        </p:nvGrpSpPr>
        <p:grpSpPr bwMode="auto">
          <a:xfrm>
            <a:off x="598489" y="1160462"/>
            <a:ext cx="9821862" cy="411162"/>
            <a:chOff x="-583" y="731"/>
            <a:chExt cx="6187" cy="259"/>
          </a:xfrm>
        </p:grpSpPr>
        <p:sp>
          <p:nvSpPr>
            <p:cNvPr id="43012" name="文本框 43011"/>
            <p:cNvSpPr txBox="1"/>
            <p:nvPr/>
          </p:nvSpPr>
          <p:spPr>
            <a:xfrm>
              <a:off x="-583" y="731"/>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初始状态：</a:t>
              </a:r>
            </a:p>
          </p:txBody>
        </p:sp>
        <p:grpSp>
          <p:nvGrpSpPr>
            <p:cNvPr id="72801" name="组合 43012"/>
            <p:cNvGrpSpPr>
              <a:grpSpLocks/>
            </p:cNvGrpSpPr>
            <p:nvPr/>
          </p:nvGrpSpPr>
          <p:grpSpPr bwMode="auto">
            <a:xfrm>
              <a:off x="331" y="734"/>
              <a:ext cx="5273" cy="256"/>
              <a:chOff x="354" y="1045"/>
              <a:chExt cx="5273" cy="256"/>
            </a:xfrm>
          </p:grpSpPr>
          <p:grpSp>
            <p:nvGrpSpPr>
              <p:cNvPr id="72802" name="组合 43013"/>
              <p:cNvGrpSpPr>
                <a:grpSpLocks/>
              </p:cNvGrpSpPr>
              <p:nvPr/>
            </p:nvGrpSpPr>
            <p:grpSpPr bwMode="auto">
              <a:xfrm>
                <a:off x="354" y="1045"/>
                <a:ext cx="542" cy="256"/>
                <a:chOff x="1133" y="1389"/>
                <a:chExt cx="542" cy="256"/>
              </a:xfrm>
            </p:grpSpPr>
            <p:sp>
              <p:nvSpPr>
                <p:cNvPr id="43015" name="矩形 4301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2831" name="直接连接符 4301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3" name="组合 43016"/>
              <p:cNvGrpSpPr>
                <a:grpSpLocks/>
              </p:cNvGrpSpPr>
              <p:nvPr/>
            </p:nvGrpSpPr>
            <p:grpSpPr bwMode="auto">
              <a:xfrm>
                <a:off x="880" y="1045"/>
                <a:ext cx="542" cy="256"/>
                <a:chOff x="1133" y="1389"/>
                <a:chExt cx="542" cy="256"/>
              </a:xfrm>
            </p:grpSpPr>
            <p:sp>
              <p:nvSpPr>
                <p:cNvPr id="43018" name="矩形 4301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2829" name="直接连接符 4301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4" name="组合 43019"/>
              <p:cNvGrpSpPr>
                <a:grpSpLocks/>
              </p:cNvGrpSpPr>
              <p:nvPr/>
            </p:nvGrpSpPr>
            <p:grpSpPr bwMode="auto">
              <a:xfrm>
                <a:off x="1406" y="1045"/>
                <a:ext cx="542" cy="256"/>
                <a:chOff x="1133" y="1389"/>
                <a:chExt cx="542" cy="256"/>
              </a:xfrm>
            </p:grpSpPr>
            <p:sp>
              <p:nvSpPr>
                <p:cNvPr id="43021" name="矩形 4302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2827" name="直接连接符 4302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5" name="组合 43022"/>
              <p:cNvGrpSpPr>
                <a:grpSpLocks/>
              </p:cNvGrpSpPr>
              <p:nvPr/>
            </p:nvGrpSpPr>
            <p:grpSpPr bwMode="auto">
              <a:xfrm>
                <a:off x="1931" y="1045"/>
                <a:ext cx="542" cy="256"/>
                <a:chOff x="1133" y="1389"/>
                <a:chExt cx="542" cy="256"/>
              </a:xfrm>
            </p:grpSpPr>
            <p:sp>
              <p:nvSpPr>
                <p:cNvPr id="43024" name="矩形 4302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2825" name="直接连接符 4302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6" name="组合 43025"/>
              <p:cNvGrpSpPr>
                <a:grpSpLocks/>
              </p:cNvGrpSpPr>
              <p:nvPr/>
            </p:nvGrpSpPr>
            <p:grpSpPr bwMode="auto">
              <a:xfrm>
                <a:off x="2457" y="1045"/>
                <a:ext cx="542" cy="256"/>
                <a:chOff x="1133" y="1389"/>
                <a:chExt cx="542" cy="256"/>
              </a:xfrm>
            </p:grpSpPr>
            <p:sp>
              <p:nvSpPr>
                <p:cNvPr id="43027" name="矩形 4302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2823" name="直接连接符 4302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7" name="组合 43028"/>
              <p:cNvGrpSpPr>
                <a:grpSpLocks/>
              </p:cNvGrpSpPr>
              <p:nvPr/>
            </p:nvGrpSpPr>
            <p:grpSpPr bwMode="auto">
              <a:xfrm>
                <a:off x="2983" y="1045"/>
                <a:ext cx="542" cy="256"/>
                <a:chOff x="1133" y="1389"/>
                <a:chExt cx="542" cy="256"/>
              </a:xfrm>
            </p:grpSpPr>
            <p:sp>
              <p:nvSpPr>
                <p:cNvPr id="43030" name="矩形 4302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2821" name="直接连接符 4303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8" name="组合 43031"/>
              <p:cNvGrpSpPr>
                <a:grpSpLocks/>
              </p:cNvGrpSpPr>
              <p:nvPr/>
            </p:nvGrpSpPr>
            <p:grpSpPr bwMode="auto">
              <a:xfrm>
                <a:off x="3508" y="1045"/>
                <a:ext cx="542" cy="256"/>
                <a:chOff x="1133" y="1389"/>
                <a:chExt cx="542" cy="256"/>
              </a:xfrm>
            </p:grpSpPr>
            <p:sp>
              <p:nvSpPr>
                <p:cNvPr id="43033" name="矩形 4303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2819" name="直接连接符 4303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09" name="组合 43034"/>
              <p:cNvGrpSpPr>
                <a:grpSpLocks/>
              </p:cNvGrpSpPr>
              <p:nvPr/>
            </p:nvGrpSpPr>
            <p:grpSpPr bwMode="auto">
              <a:xfrm>
                <a:off x="4034" y="1045"/>
                <a:ext cx="542" cy="256"/>
                <a:chOff x="1133" y="1389"/>
                <a:chExt cx="542" cy="256"/>
              </a:xfrm>
            </p:grpSpPr>
            <p:sp>
              <p:nvSpPr>
                <p:cNvPr id="43036" name="矩形 4303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2817" name="直接连接符 4303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10" name="组合 43037"/>
              <p:cNvGrpSpPr>
                <a:grpSpLocks/>
              </p:cNvGrpSpPr>
              <p:nvPr/>
            </p:nvGrpSpPr>
            <p:grpSpPr bwMode="auto">
              <a:xfrm>
                <a:off x="4560" y="1045"/>
                <a:ext cx="542" cy="256"/>
                <a:chOff x="1133" y="1389"/>
                <a:chExt cx="542" cy="256"/>
              </a:xfrm>
            </p:grpSpPr>
            <p:sp>
              <p:nvSpPr>
                <p:cNvPr id="43039" name="矩形 4303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2815" name="直接连接符 4303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811" name="组合 43040"/>
              <p:cNvGrpSpPr>
                <a:grpSpLocks/>
              </p:cNvGrpSpPr>
              <p:nvPr/>
            </p:nvGrpSpPr>
            <p:grpSpPr bwMode="auto">
              <a:xfrm>
                <a:off x="5085" y="1045"/>
                <a:ext cx="542" cy="256"/>
                <a:chOff x="1133" y="1389"/>
                <a:chExt cx="542" cy="256"/>
              </a:xfrm>
            </p:grpSpPr>
            <p:sp>
              <p:nvSpPr>
                <p:cNvPr id="43042" name="矩形 4304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2813" name="直接连接符 4304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43130" name="组合 43129"/>
          <p:cNvGrpSpPr>
            <a:grpSpLocks/>
          </p:cNvGrpSpPr>
          <p:nvPr/>
        </p:nvGrpSpPr>
        <p:grpSpPr bwMode="auto">
          <a:xfrm>
            <a:off x="9771063" y="3709988"/>
            <a:ext cx="582612" cy="717550"/>
            <a:chOff x="5195" y="2337"/>
            <a:chExt cx="367" cy="452"/>
          </a:xfrm>
        </p:grpSpPr>
        <p:sp>
          <p:nvSpPr>
            <p:cNvPr id="43077" name="文本框 43076"/>
            <p:cNvSpPr txBox="1"/>
            <p:nvPr/>
          </p:nvSpPr>
          <p:spPr>
            <a:xfrm>
              <a:off x="5195"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2799" name="直接连接符 43078"/>
            <p:cNvSpPr>
              <a:spLocks noChangeShapeType="1"/>
            </p:cNvSpPr>
            <p:nvPr/>
          </p:nvSpPr>
          <p:spPr bwMode="auto">
            <a:xfrm flipH="1" flipV="1">
              <a:off x="5368" y="2588"/>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3" name="组合 43132"/>
          <p:cNvGrpSpPr>
            <a:grpSpLocks/>
          </p:cNvGrpSpPr>
          <p:nvPr/>
        </p:nvGrpSpPr>
        <p:grpSpPr bwMode="auto">
          <a:xfrm>
            <a:off x="9771063" y="3116264"/>
            <a:ext cx="582612" cy="587375"/>
            <a:chOff x="5195" y="1963"/>
            <a:chExt cx="367" cy="370"/>
          </a:xfrm>
        </p:grpSpPr>
        <p:sp>
          <p:nvSpPr>
            <p:cNvPr id="43076" name="文本框 43075"/>
            <p:cNvSpPr txBox="1"/>
            <p:nvPr/>
          </p:nvSpPr>
          <p:spPr>
            <a:xfrm>
              <a:off x="5195" y="1963"/>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2797" name="直接连接符 43079"/>
            <p:cNvSpPr>
              <a:spLocks noChangeShapeType="1"/>
            </p:cNvSpPr>
            <p:nvPr/>
          </p:nvSpPr>
          <p:spPr bwMode="auto">
            <a:xfrm flipV="1">
              <a:off x="5368" y="2222"/>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8" name="组合 43137"/>
          <p:cNvGrpSpPr>
            <a:grpSpLocks/>
          </p:cNvGrpSpPr>
          <p:nvPr/>
        </p:nvGrpSpPr>
        <p:grpSpPr bwMode="auto">
          <a:xfrm>
            <a:off x="9771063" y="2222501"/>
            <a:ext cx="582612" cy="900113"/>
            <a:chOff x="5195" y="1400"/>
            <a:chExt cx="367" cy="567"/>
          </a:xfrm>
        </p:grpSpPr>
        <p:sp>
          <p:nvSpPr>
            <p:cNvPr id="43075" name="文本框 43074"/>
            <p:cNvSpPr txBox="1"/>
            <p:nvPr/>
          </p:nvSpPr>
          <p:spPr>
            <a:xfrm>
              <a:off x="5195" y="158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2794" name="直接连接符 43077"/>
            <p:cNvSpPr>
              <a:spLocks noChangeShapeType="1"/>
            </p:cNvSpPr>
            <p:nvPr/>
          </p:nvSpPr>
          <p:spPr bwMode="auto">
            <a:xfrm>
              <a:off x="5390" y="1400"/>
              <a:ext cx="0"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95" name="直接连接符 43080"/>
            <p:cNvSpPr>
              <a:spLocks noChangeShapeType="1"/>
            </p:cNvSpPr>
            <p:nvPr/>
          </p:nvSpPr>
          <p:spPr bwMode="auto">
            <a:xfrm flipV="1">
              <a:off x="5379" y="1844"/>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29" name="组合 43128"/>
          <p:cNvGrpSpPr>
            <a:grpSpLocks/>
          </p:cNvGrpSpPr>
          <p:nvPr/>
        </p:nvGrpSpPr>
        <p:grpSpPr bwMode="auto">
          <a:xfrm>
            <a:off x="8959851" y="3709989"/>
            <a:ext cx="582613" cy="676275"/>
            <a:chOff x="4684" y="2337"/>
            <a:chExt cx="367" cy="426"/>
          </a:xfrm>
        </p:grpSpPr>
        <p:sp>
          <p:nvSpPr>
            <p:cNvPr id="43074" name="文本框 43073"/>
            <p:cNvSpPr txBox="1"/>
            <p:nvPr/>
          </p:nvSpPr>
          <p:spPr>
            <a:xfrm>
              <a:off x="4684"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2792" name="直接连接符 43081"/>
            <p:cNvSpPr>
              <a:spLocks noChangeShapeType="1"/>
            </p:cNvSpPr>
            <p:nvPr/>
          </p:nvSpPr>
          <p:spPr bwMode="auto">
            <a:xfrm flipH="1" flipV="1">
              <a:off x="4853" y="2562"/>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1" name="组合 43130"/>
          <p:cNvGrpSpPr>
            <a:grpSpLocks/>
          </p:cNvGrpSpPr>
          <p:nvPr/>
        </p:nvGrpSpPr>
        <p:grpSpPr bwMode="auto">
          <a:xfrm>
            <a:off x="4716463" y="3709989"/>
            <a:ext cx="582612" cy="693737"/>
            <a:chOff x="2011" y="2337"/>
            <a:chExt cx="367" cy="437"/>
          </a:xfrm>
        </p:grpSpPr>
        <p:sp>
          <p:nvSpPr>
            <p:cNvPr id="43070" name="文本框 43069"/>
            <p:cNvSpPr txBox="1"/>
            <p:nvPr/>
          </p:nvSpPr>
          <p:spPr>
            <a:xfrm>
              <a:off x="2011"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2790" name="直接连接符 43083"/>
            <p:cNvSpPr>
              <a:spLocks noChangeShapeType="1"/>
            </p:cNvSpPr>
            <p:nvPr/>
          </p:nvSpPr>
          <p:spPr bwMode="auto">
            <a:xfrm flipH="1" flipV="1">
              <a:off x="2197" y="257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7" name="组合 43136"/>
          <p:cNvGrpSpPr>
            <a:grpSpLocks/>
          </p:cNvGrpSpPr>
          <p:nvPr/>
        </p:nvGrpSpPr>
        <p:grpSpPr bwMode="auto">
          <a:xfrm>
            <a:off x="2284413" y="2257425"/>
            <a:ext cx="582612" cy="2147888"/>
            <a:chOff x="479" y="1422"/>
            <a:chExt cx="367" cy="1353"/>
          </a:xfrm>
        </p:grpSpPr>
        <p:grpSp>
          <p:nvGrpSpPr>
            <p:cNvPr id="72785" name="组合 43131"/>
            <p:cNvGrpSpPr>
              <a:grpSpLocks/>
            </p:cNvGrpSpPr>
            <p:nvPr/>
          </p:nvGrpSpPr>
          <p:grpSpPr bwMode="auto">
            <a:xfrm>
              <a:off x="479" y="2337"/>
              <a:ext cx="367" cy="438"/>
              <a:chOff x="479" y="2337"/>
              <a:chExt cx="367" cy="438"/>
            </a:xfrm>
          </p:grpSpPr>
          <p:sp>
            <p:nvSpPr>
              <p:cNvPr id="43068" name="文本框 43067"/>
              <p:cNvSpPr txBox="1"/>
              <p:nvPr/>
            </p:nvSpPr>
            <p:spPr>
              <a:xfrm>
                <a:off x="479"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2788" name="直接连接符 43087"/>
              <p:cNvSpPr>
                <a:spLocks noChangeShapeType="1"/>
              </p:cNvSpPr>
              <p:nvPr/>
            </p:nvSpPr>
            <p:spPr bwMode="auto">
              <a:xfrm flipH="1" flipV="1">
                <a:off x="630" y="2574"/>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86" name="直接连接符 43088"/>
            <p:cNvSpPr>
              <a:spLocks noChangeShapeType="1"/>
            </p:cNvSpPr>
            <p:nvPr/>
          </p:nvSpPr>
          <p:spPr bwMode="auto">
            <a:xfrm>
              <a:off x="645" y="142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40" name="组合 43139"/>
          <p:cNvGrpSpPr>
            <a:grpSpLocks/>
          </p:cNvGrpSpPr>
          <p:nvPr/>
        </p:nvGrpSpPr>
        <p:grpSpPr bwMode="auto">
          <a:xfrm>
            <a:off x="4724401" y="2257425"/>
            <a:ext cx="582613" cy="1422400"/>
            <a:chOff x="2016" y="1422"/>
            <a:chExt cx="367" cy="896"/>
          </a:xfrm>
        </p:grpSpPr>
        <p:sp>
          <p:nvSpPr>
            <p:cNvPr id="43069" name="文本框 43068"/>
            <p:cNvSpPr txBox="1"/>
            <p:nvPr/>
          </p:nvSpPr>
          <p:spPr>
            <a:xfrm>
              <a:off x="2016" y="1963"/>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2783" name="直接连接符 43084"/>
            <p:cNvSpPr>
              <a:spLocks noChangeShapeType="1"/>
            </p:cNvSpPr>
            <p:nvPr/>
          </p:nvSpPr>
          <p:spPr bwMode="auto">
            <a:xfrm flipV="1">
              <a:off x="2197" y="2207"/>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84" name="直接连接符 43089"/>
            <p:cNvSpPr>
              <a:spLocks noChangeShapeType="1"/>
            </p:cNvSpPr>
            <p:nvPr/>
          </p:nvSpPr>
          <p:spPr bwMode="auto">
            <a:xfrm>
              <a:off x="2212" y="1422"/>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6" name="组合 43135"/>
          <p:cNvGrpSpPr>
            <a:grpSpLocks/>
          </p:cNvGrpSpPr>
          <p:nvPr/>
        </p:nvGrpSpPr>
        <p:grpSpPr bwMode="auto">
          <a:xfrm>
            <a:off x="5557838" y="2257426"/>
            <a:ext cx="582612" cy="2163763"/>
            <a:chOff x="2541" y="1422"/>
            <a:chExt cx="367" cy="1363"/>
          </a:xfrm>
        </p:grpSpPr>
        <p:grpSp>
          <p:nvGrpSpPr>
            <p:cNvPr id="72778" name="组合 43133"/>
            <p:cNvGrpSpPr>
              <a:grpSpLocks/>
            </p:cNvGrpSpPr>
            <p:nvPr/>
          </p:nvGrpSpPr>
          <p:grpSpPr bwMode="auto">
            <a:xfrm>
              <a:off x="2541" y="2337"/>
              <a:ext cx="367" cy="448"/>
              <a:chOff x="2541" y="2337"/>
              <a:chExt cx="367" cy="448"/>
            </a:xfrm>
          </p:grpSpPr>
          <p:sp>
            <p:nvSpPr>
              <p:cNvPr id="43071" name="文本框 43070"/>
              <p:cNvSpPr txBox="1"/>
              <p:nvPr/>
            </p:nvSpPr>
            <p:spPr>
              <a:xfrm>
                <a:off x="2541"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2781" name="直接连接符 43086"/>
              <p:cNvSpPr>
                <a:spLocks noChangeShapeType="1"/>
              </p:cNvSpPr>
              <p:nvPr/>
            </p:nvSpPr>
            <p:spPr bwMode="auto">
              <a:xfrm flipH="1" flipV="1">
                <a:off x="2730" y="2584"/>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79" name="直接连接符 43090"/>
            <p:cNvSpPr>
              <a:spLocks noChangeShapeType="1"/>
            </p:cNvSpPr>
            <p:nvPr/>
          </p:nvSpPr>
          <p:spPr bwMode="auto">
            <a:xfrm>
              <a:off x="2757" y="142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5" name="组合 43134"/>
          <p:cNvGrpSpPr>
            <a:grpSpLocks/>
          </p:cNvGrpSpPr>
          <p:nvPr/>
        </p:nvGrpSpPr>
        <p:grpSpPr bwMode="auto">
          <a:xfrm>
            <a:off x="6451601" y="2239963"/>
            <a:ext cx="582613" cy="2146300"/>
            <a:chOff x="3104" y="1411"/>
            <a:chExt cx="367" cy="1352"/>
          </a:xfrm>
        </p:grpSpPr>
        <p:sp>
          <p:nvSpPr>
            <p:cNvPr id="43072" name="文本框 43071"/>
            <p:cNvSpPr txBox="1"/>
            <p:nvPr/>
          </p:nvSpPr>
          <p:spPr>
            <a:xfrm>
              <a:off x="3104" y="233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2776" name="直接连接符 43085"/>
            <p:cNvSpPr>
              <a:spLocks noChangeShapeType="1"/>
            </p:cNvSpPr>
            <p:nvPr/>
          </p:nvSpPr>
          <p:spPr bwMode="auto">
            <a:xfrm flipH="1" flipV="1">
              <a:off x="3264" y="2562"/>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77" name="直接连接符 43091"/>
            <p:cNvSpPr>
              <a:spLocks noChangeShapeType="1"/>
            </p:cNvSpPr>
            <p:nvPr/>
          </p:nvSpPr>
          <p:spPr bwMode="auto">
            <a:xfrm>
              <a:off x="3279" y="1411"/>
              <a:ext cx="0" cy="9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39" name="组合 43138"/>
          <p:cNvGrpSpPr>
            <a:grpSpLocks/>
          </p:cNvGrpSpPr>
          <p:nvPr/>
        </p:nvGrpSpPr>
        <p:grpSpPr bwMode="auto">
          <a:xfrm>
            <a:off x="8932863" y="2257425"/>
            <a:ext cx="582612" cy="1404938"/>
            <a:chOff x="4667" y="1422"/>
            <a:chExt cx="367" cy="885"/>
          </a:xfrm>
        </p:grpSpPr>
        <p:sp>
          <p:nvSpPr>
            <p:cNvPr id="43073" name="文本框 43072"/>
            <p:cNvSpPr txBox="1"/>
            <p:nvPr/>
          </p:nvSpPr>
          <p:spPr>
            <a:xfrm>
              <a:off x="4667" y="1963"/>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2773" name="直接连接符 43082"/>
            <p:cNvSpPr>
              <a:spLocks noChangeShapeType="1"/>
            </p:cNvSpPr>
            <p:nvPr/>
          </p:nvSpPr>
          <p:spPr bwMode="auto">
            <a:xfrm flipV="1">
              <a:off x="4853" y="2196"/>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74" name="直接连接符 43092"/>
            <p:cNvSpPr>
              <a:spLocks noChangeShapeType="1"/>
            </p:cNvSpPr>
            <p:nvPr/>
          </p:nvSpPr>
          <p:spPr bwMode="auto">
            <a:xfrm>
              <a:off x="4835" y="1422"/>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128" name="组合 43127"/>
          <p:cNvGrpSpPr>
            <a:grpSpLocks/>
          </p:cNvGrpSpPr>
          <p:nvPr/>
        </p:nvGrpSpPr>
        <p:grpSpPr bwMode="auto">
          <a:xfrm>
            <a:off x="1935164" y="1874839"/>
            <a:ext cx="8399463" cy="2841625"/>
            <a:chOff x="259" y="1181"/>
            <a:chExt cx="5291" cy="1790"/>
          </a:xfrm>
        </p:grpSpPr>
        <p:sp>
          <p:nvSpPr>
            <p:cNvPr id="43047" name="文本框 43046"/>
            <p:cNvSpPr txBox="1"/>
            <p:nvPr/>
          </p:nvSpPr>
          <p:spPr>
            <a:xfrm>
              <a:off x="472"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r[0]</a:t>
              </a:r>
            </a:p>
          </p:txBody>
        </p:sp>
        <p:sp>
          <p:nvSpPr>
            <p:cNvPr id="43048" name="文本框 43047"/>
            <p:cNvSpPr txBox="1"/>
            <p:nvPr/>
          </p:nvSpPr>
          <p:spPr>
            <a:xfrm>
              <a:off x="996"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r[1]</a:t>
              </a:r>
            </a:p>
          </p:txBody>
        </p:sp>
        <p:sp>
          <p:nvSpPr>
            <p:cNvPr id="43049" name="文本框 43048"/>
            <p:cNvSpPr txBox="1"/>
            <p:nvPr/>
          </p:nvSpPr>
          <p:spPr>
            <a:xfrm>
              <a:off x="1520"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r[2]</a:t>
              </a:r>
            </a:p>
          </p:txBody>
        </p:sp>
        <p:sp>
          <p:nvSpPr>
            <p:cNvPr id="43050" name="文本框 43049"/>
            <p:cNvSpPr txBox="1"/>
            <p:nvPr/>
          </p:nvSpPr>
          <p:spPr>
            <a:xfrm>
              <a:off x="2045"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r[3]</a:t>
              </a:r>
            </a:p>
          </p:txBody>
        </p:sp>
        <p:sp>
          <p:nvSpPr>
            <p:cNvPr id="43051" name="文本框 43050"/>
            <p:cNvSpPr txBox="1"/>
            <p:nvPr/>
          </p:nvSpPr>
          <p:spPr>
            <a:xfrm>
              <a:off x="2569"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r[4]</a:t>
              </a:r>
            </a:p>
          </p:txBody>
        </p:sp>
        <p:sp>
          <p:nvSpPr>
            <p:cNvPr id="43052" name="文本框 43051"/>
            <p:cNvSpPr txBox="1"/>
            <p:nvPr/>
          </p:nvSpPr>
          <p:spPr>
            <a:xfrm>
              <a:off x="3094"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r[5]</a:t>
              </a:r>
            </a:p>
          </p:txBody>
        </p:sp>
        <p:sp>
          <p:nvSpPr>
            <p:cNvPr id="43053" name="文本框 43052"/>
            <p:cNvSpPr txBox="1"/>
            <p:nvPr/>
          </p:nvSpPr>
          <p:spPr>
            <a:xfrm>
              <a:off x="3618"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r[6]</a:t>
              </a:r>
            </a:p>
          </p:txBody>
        </p:sp>
        <p:sp>
          <p:nvSpPr>
            <p:cNvPr id="43054" name="文本框 43053"/>
            <p:cNvSpPr txBox="1"/>
            <p:nvPr/>
          </p:nvSpPr>
          <p:spPr>
            <a:xfrm>
              <a:off x="4143"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r[7]</a:t>
              </a:r>
            </a:p>
          </p:txBody>
        </p:sp>
        <p:sp>
          <p:nvSpPr>
            <p:cNvPr id="43055" name="文本框 43054"/>
            <p:cNvSpPr txBox="1"/>
            <p:nvPr/>
          </p:nvSpPr>
          <p:spPr>
            <a:xfrm>
              <a:off x="4667"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r[8]</a:t>
              </a:r>
            </a:p>
          </p:txBody>
        </p:sp>
        <p:sp>
          <p:nvSpPr>
            <p:cNvPr id="43056" name="文本框 43055"/>
            <p:cNvSpPr txBox="1"/>
            <p:nvPr/>
          </p:nvSpPr>
          <p:spPr>
            <a:xfrm>
              <a:off x="5192" y="1181"/>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r[9]</a:t>
              </a:r>
            </a:p>
          </p:txBody>
        </p:sp>
        <p:sp>
          <p:nvSpPr>
            <p:cNvPr id="43058" name="文本框 43057"/>
            <p:cNvSpPr txBox="1"/>
            <p:nvPr/>
          </p:nvSpPr>
          <p:spPr>
            <a:xfrm>
              <a:off x="472"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f[0]</a:t>
              </a:r>
            </a:p>
          </p:txBody>
        </p:sp>
        <p:sp>
          <p:nvSpPr>
            <p:cNvPr id="43059" name="文本框 43058"/>
            <p:cNvSpPr txBox="1"/>
            <p:nvPr/>
          </p:nvSpPr>
          <p:spPr>
            <a:xfrm>
              <a:off x="996"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f[1]</a:t>
              </a:r>
            </a:p>
          </p:txBody>
        </p:sp>
        <p:sp>
          <p:nvSpPr>
            <p:cNvPr id="43060" name="文本框 43059"/>
            <p:cNvSpPr txBox="1"/>
            <p:nvPr/>
          </p:nvSpPr>
          <p:spPr>
            <a:xfrm>
              <a:off x="1520"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f[2]</a:t>
              </a:r>
            </a:p>
          </p:txBody>
        </p:sp>
        <p:sp>
          <p:nvSpPr>
            <p:cNvPr id="43061" name="文本框 43060"/>
            <p:cNvSpPr txBox="1"/>
            <p:nvPr/>
          </p:nvSpPr>
          <p:spPr>
            <a:xfrm>
              <a:off x="2045"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f[3]</a:t>
              </a:r>
            </a:p>
          </p:txBody>
        </p:sp>
        <p:sp>
          <p:nvSpPr>
            <p:cNvPr id="43062" name="文本框 43061"/>
            <p:cNvSpPr txBox="1"/>
            <p:nvPr/>
          </p:nvSpPr>
          <p:spPr>
            <a:xfrm>
              <a:off x="2569"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f[4]</a:t>
              </a:r>
            </a:p>
          </p:txBody>
        </p:sp>
        <p:sp>
          <p:nvSpPr>
            <p:cNvPr id="43063" name="文本框 43062"/>
            <p:cNvSpPr txBox="1"/>
            <p:nvPr/>
          </p:nvSpPr>
          <p:spPr>
            <a:xfrm>
              <a:off x="3094"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f[5]</a:t>
              </a:r>
            </a:p>
          </p:txBody>
        </p:sp>
        <p:sp>
          <p:nvSpPr>
            <p:cNvPr id="43064" name="文本框 43063"/>
            <p:cNvSpPr txBox="1"/>
            <p:nvPr/>
          </p:nvSpPr>
          <p:spPr>
            <a:xfrm>
              <a:off x="3618"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f[6]</a:t>
              </a:r>
            </a:p>
          </p:txBody>
        </p:sp>
        <p:sp>
          <p:nvSpPr>
            <p:cNvPr id="43065" name="文本框 43064"/>
            <p:cNvSpPr txBox="1"/>
            <p:nvPr/>
          </p:nvSpPr>
          <p:spPr>
            <a:xfrm>
              <a:off x="4143"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f[7]</a:t>
              </a:r>
            </a:p>
          </p:txBody>
        </p:sp>
        <p:sp>
          <p:nvSpPr>
            <p:cNvPr id="43066" name="文本框 43065"/>
            <p:cNvSpPr txBox="1"/>
            <p:nvPr/>
          </p:nvSpPr>
          <p:spPr>
            <a:xfrm>
              <a:off x="4667"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f[8]</a:t>
              </a:r>
            </a:p>
          </p:txBody>
        </p:sp>
        <p:sp>
          <p:nvSpPr>
            <p:cNvPr id="43067" name="文本框 43066"/>
            <p:cNvSpPr txBox="1"/>
            <p:nvPr/>
          </p:nvSpPr>
          <p:spPr>
            <a:xfrm>
              <a:off x="5192" y="2721"/>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f[9]</a:t>
              </a:r>
            </a:p>
          </p:txBody>
        </p:sp>
        <p:sp>
          <p:nvSpPr>
            <p:cNvPr id="43094" name="文本框 43093"/>
            <p:cNvSpPr txBox="1"/>
            <p:nvPr/>
          </p:nvSpPr>
          <p:spPr>
            <a:xfrm>
              <a:off x="259" y="1515"/>
              <a:ext cx="310" cy="692"/>
            </a:xfrm>
            <a:prstGeom prst="rect">
              <a:avLst/>
            </a:prstGeom>
            <a:noFill/>
            <a:ln w="9525">
              <a:noFill/>
            </a:ln>
          </p:spPr>
          <p:txBody>
            <a:bodyPr vert="eaVert"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一趟分配</a:t>
              </a:r>
            </a:p>
          </p:txBody>
        </p:sp>
      </p:grpSp>
      <p:grpSp>
        <p:nvGrpSpPr>
          <p:cNvPr id="43095" name="组合 43094"/>
          <p:cNvGrpSpPr>
            <a:grpSpLocks/>
          </p:cNvGrpSpPr>
          <p:nvPr/>
        </p:nvGrpSpPr>
        <p:grpSpPr bwMode="auto">
          <a:xfrm>
            <a:off x="1855788" y="4913313"/>
            <a:ext cx="8558212" cy="989012"/>
            <a:chOff x="209" y="3095"/>
            <a:chExt cx="5391" cy="623"/>
          </a:xfrm>
        </p:grpSpPr>
        <p:grpSp>
          <p:nvGrpSpPr>
            <p:cNvPr id="72719" name="组合 43095"/>
            <p:cNvGrpSpPr>
              <a:grpSpLocks/>
            </p:cNvGrpSpPr>
            <p:nvPr/>
          </p:nvGrpSpPr>
          <p:grpSpPr bwMode="auto">
            <a:xfrm>
              <a:off x="327" y="3462"/>
              <a:ext cx="5273" cy="256"/>
              <a:chOff x="354" y="1045"/>
              <a:chExt cx="5273" cy="256"/>
            </a:xfrm>
          </p:grpSpPr>
          <p:grpSp>
            <p:nvGrpSpPr>
              <p:cNvPr id="72721" name="组合 43096"/>
              <p:cNvGrpSpPr>
                <a:grpSpLocks/>
              </p:cNvGrpSpPr>
              <p:nvPr/>
            </p:nvGrpSpPr>
            <p:grpSpPr bwMode="auto">
              <a:xfrm>
                <a:off x="354" y="1045"/>
                <a:ext cx="542" cy="256"/>
                <a:chOff x="1133" y="1389"/>
                <a:chExt cx="542" cy="256"/>
              </a:xfrm>
            </p:grpSpPr>
            <p:sp>
              <p:nvSpPr>
                <p:cNvPr id="43098" name="矩形 4309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2750" name="直接连接符 4309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2" name="组合 43099"/>
              <p:cNvGrpSpPr>
                <a:grpSpLocks/>
              </p:cNvGrpSpPr>
              <p:nvPr/>
            </p:nvGrpSpPr>
            <p:grpSpPr bwMode="auto">
              <a:xfrm>
                <a:off x="880" y="1045"/>
                <a:ext cx="542" cy="256"/>
                <a:chOff x="1133" y="1389"/>
                <a:chExt cx="542" cy="256"/>
              </a:xfrm>
            </p:grpSpPr>
            <p:sp>
              <p:nvSpPr>
                <p:cNvPr id="43101" name="矩形 4310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2748" name="直接连接符 4310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3" name="组合 43102"/>
              <p:cNvGrpSpPr>
                <a:grpSpLocks/>
              </p:cNvGrpSpPr>
              <p:nvPr/>
            </p:nvGrpSpPr>
            <p:grpSpPr bwMode="auto">
              <a:xfrm>
                <a:off x="1406" y="1045"/>
                <a:ext cx="542" cy="256"/>
                <a:chOff x="1133" y="1389"/>
                <a:chExt cx="542" cy="256"/>
              </a:xfrm>
            </p:grpSpPr>
            <p:sp>
              <p:nvSpPr>
                <p:cNvPr id="43104" name="矩形 4310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2746" name="直接连接符 4310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4" name="组合 43105"/>
              <p:cNvGrpSpPr>
                <a:grpSpLocks/>
              </p:cNvGrpSpPr>
              <p:nvPr/>
            </p:nvGrpSpPr>
            <p:grpSpPr bwMode="auto">
              <a:xfrm>
                <a:off x="1931" y="1045"/>
                <a:ext cx="542" cy="256"/>
                <a:chOff x="1133" y="1389"/>
                <a:chExt cx="542" cy="256"/>
              </a:xfrm>
            </p:grpSpPr>
            <p:sp>
              <p:nvSpPr>
                <p:cNvPr id="43107" name="矩形 4310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2744" name="直接连接符 4310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5" name="组合 43108"/>
              <p:cNvGrpSpPr>
                <a:grpSpLocks/>
              </p:cNvGrpSpPr>
              <p:nvPr/>
            </p:nvGrpSpPr>
            <p:grpSpPr bwMode="auto">
              <a:xfrm>
                <a:off x="2457" y="1045"/>
                <a:ext cx="542" cy="256"/>
                <a:chOff x="1133" y="1389"/>
                <a:chExt cx="542" cy="256"/>
              </a:xfrm>
            </p:grpSpPr>
            <p:sp>
              <p:nvSpPr>
                <p:cNvPr id="43110" name="矩形 4310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2742" name="直接连接符 4311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6" name="组合 43111"/>
              <p:cNvGrpSpPr>
                <a:grpSpLocks/>
              </p:cNvGrpSpPr>
              <p:nvPr/>
            </p:nvGrpSpPr>
            <p:grpSpPr bwMode="auto">
              <a:xfrm>
                <a:off x="2983" y="1045"/>
                <a:ext cx="542" cy="256"/>
                <a:chOff x="1133" y="1389"/>
                <a:chExt cx="542" cy="256"/>
              </a:xfrm>
            </p:grpSpPr>
            <p:sp>
              <p:nvSpPr>
                <p:cNvPr id="43113" name="矩形 4311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2740" name="直接连接符 4311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7" name="组合 43114"/>
              <p:cNvGrpSpPr>
                <a:grpSpLocks/>
              </p:cNvGrpSpPr>
              <p:nvPr/>
            </p:nvGrpSpPr>
            <p:grpSpPr bwMode="auto">
              <a:xfrm>
                <a:off x="3508" y="1045"/>
                <a:ext cx="542" cy="256"/>
                <a:chOff x="1133" y="1389"/>
                <a:chExt cx="542" cy="256"/>
              </a:xfrm>
            </p:grpSpPr>
            <p:sp>
              <p:nvSpPr>
                <p:cNvPr id="43116" name="矩形 4311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2738" name="直接连接符 4311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8" name="组合 43117"/>
              <p:cNvGrpSpPr>
                <a:grpSpLocks/>
              </p:cNvGrpSpPr>
              <p:nvPr/>
            </p:nvGrpSpPr>
            <p:grpSpPr bwMode="auto">
              <a:xfrm>
                <a:off x="4034" y="1045"/>
                <a:ext cx="542" cy="256"/>
                <a:chOff x="1133" y="1389"/>
                <a:chExt cx="542" cy="256"/>
              </a:xfrm>
            </p:grpSpPr>
            <p:sp>
              <p:nvSpPr>
                <p:cNvPr id="43119" name="矩形 4311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2736" name="直接连接符 4311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29" name="组合 43120"/>
              <p:cNvGrpSpPr>
                <a:grpSpLocks/>
              </p:cNvGrpSpPr>
              <p:nvPr/>
            </p:nvGrpSpPr>
            <p:grpSpPr bwMode="auto">
              <a:xfrm>
                <a:off x="4560" y="1045"/>
                <a:ext cx="542" cy="256"/>
                <a:chOff x="1133" y="1389"/>
                <a:chExt cx="542" cy="256"/>
              </a:xfrm>
            </p:grpSpPr>
            <p:sp>
              <p:nvSpPr>
                <p:cNvPr id="43122" name="矩形 4312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2734" name="直接连接符 4312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30" name="组合 43123"/>
              <p:cNvGrpSpPr>
                <a:grpSpLocks/>
              </p:cNvGrpSpPr>
              <p:nvPr/>
            </p:nvGrpSpPr>
            <p:grpSpPr bwMode="auto">
              <a:xfrm>
                <a:off x="5085" y="1045"/>
                <a:ext cx="542" cy="256"/>
                <a:chOff x="1133" y="1389"/>
                <a:chExt cx="542" cy="256"/>
              </a:xfrm>
            </p:grpSpPr>
            <p:sp>
              <p:nvSpPr>
                <p:cNvPr id="43125" name="矩形 4312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2732" name="直接连接符 4312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3127" name="文本框 43126"/>
            <p:cNvSpPr txBox="1"/>
            <p:nvPr/>
          </p:nvSpPr>
          <p:spPr>
            <a:xfrm>
              <a:off x="209" y="3095"/>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一趟收集：</a:t>
              </a:r>
            </a:p>
          </p:txBody>
        </p:sp>
      </p:grpSp>
      <p:sp>
        <p:nvSpPr>
          <p:cNvPr id="128"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18926738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ox(out)">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3128"/>
                                        </p:tgtEl>
                                        <p:attrNameLst>
                                          <p:attrName>style.visibility</p:attrName>
                                        </p:attrNameLst>
                                      </p:cBhvr>
                                      <p:to>
                                        <p:strVal val="visible"/>
                                      </p:to>
                                    </p:set>
                                    <p:animEffect transition="in" filter="box(out)">
                                      <p:cBhvr>
                                        <p:cTn id="12" dur="500"/>
                                        <p:tgtEl>
                                          <p:spTgt spid="43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3129"/>
                                        </p:tgtEl>
                                        <p:attrNameLst>
                                          <p:attrName>style.visibility</p:attrName>
                                        </p:attrNameLst>
                                      </p:cBhvr>
                                      <p:to>
                                        <p:strVal val="visible"/>
                                      </p:to>
                                    </p:set>
                                    <p:animEffect transition="in" filter="box(out)">
                                      <p:cBhvr>
                                        <p:cTn id="17" dur="500"/>
                                        <p:tgtEl>
                                          <p:spTgt spid="431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3130"/>
                                        </p:tgtEl>
                                        <p:attrNameLst>
                                          <p:attrName>style.visibility</p:attrName>
                                        </p:attrNameLst>
                                      </p:cBhvr>
                                      <p:to>
                                        <p:strVal val="visible"/>
                                      </p:to>
                                    </p:set>
                                    <p:animEffect transition="in" filter="box(out)">
                                      <p:cBhvr>
                                        <p:cTn id="22" dur="500"/>
                                        <p:tgtEl>
                                          <p:spTgt spid="43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3131"/>
                                        </p:tgtEl>
                                        <p:attrNameLst>
                                          <p:attrName>style.visibility</p:attrName>
                                        </p:attrNameLst>
                                      </p:cBhvr>
                                      <p:to>
                                        <p:strVal val="visible"/>
                                      </p:to>
                                    </p:set>
                                    <p:animEffect transition="in" filter="box(out)">
                                      <p:cBhvr>
                                        <p:cTn id="27" dur="500"/>
                                        <p:tgtEl>
                                          <p:spTgt spid="431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3137"/>
                                        </p:tgtEl>
                                        <p:attrNameLst>
                                          <p:attrName>style.visibility</p:attrName>
                                        </p:attrNameLst>
                                      </p:cBhvr>
                                      <p:to>
                                        <p:strVal val="visible"/>
                                      </p:to>
                                    </p:set>
                                    <p:animEffect transition="in" filter="box(out)">
                                      <p:cBhvr>
                                        <p:cTn id="32" dur="500"/>
                                        <p:tgtEl>
                                          <p:spTgt spid="43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3133"/>
                                        </p:tgtEl>
                                        <p:attrNameLst>
                                          <p:attrName>style.visibility</p:attrName>
                                        </p:attrNameLst>
                                      </p:cBhvr>
                                      <p:to>
                                        <p:strVal val="visible"/>
                                      </p:to>
                                    </p:set>
                                    <p:animEffect transition="in" filter="box(out)">
                                      <p:cBhvr>
                                        <p:cTn id="37" dur="500"/>
                                        <p:tgtEl>
                                          <p:spTgt spid="431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43136"/>
                                        </p:tgtEl>
                                        <p:attrNameLst>
                                          <p:attrName>style.visibility</p:attrName>
                                        </p:attrNameLst>
                                      </p:cBhvr>
                                      <p:to>
                                        <p:strVal val="visible"/>
                                      </p:to>
                                    </p:set>
                                    <p:animEffect transition="in" filter="box(out)">
                                      <p:cBhvr>
                                        <p:cTn id="42" dur="500"/>
                                        <p:tgtEl>
                                          <p:spTgt spid="431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43135"/>
                                        </p:tgtEl>
                                        <p:attrNameLst>
                                          <p:attrName>style.visibility</p:attrName>
                                        </p:attrNameLst>
                                      </p:cBhvr>
                                      <p:to>
                                        <p:strVal val="visible"/>
                                      </p:to>
                                    </p:set>
                                    <p:animEffect transition="in" filter="box(out)">
                                      <p:cBhvr>
                                        <p:cTn id="47" dur="500"/>
                                        <p:tgtEl>
                                          <p:spTgt spid="431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43138"/>
                                        </p:tgtEl>
                                        <p:attrNameLst>
                                          <p:attrName>style.visibility</p:attrName>
                                        </p:attrNameLst>
                                      </p:cBhvr>
                                      <p:to>
                                        <p:strVal val="visible"/>
                                      </p:to>
                                    </p:set>
                                    <p:animEffect transition="in" filter="box(out)">
                                      <p:cBhvr>
                                        <p:cTn id="52" dur="500"/>
                                        <p:tgtEl>
                                          <p:spTgt spid="431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3139"/>
                                        </p:tgtEl>
                                        <p:attrNameLst>
                                          <p:attrName>style.visibility</p:attrName>
                                        </p:attrNameLst>
                                      </p:cBhvr>
                                      <p:to>
                                        <p:strVal val="visible"/>
                                      </p:to>
                                    </p:set>
                                    <p:animEffect transition="in" filter="box(out)">
                                      <p:cBhvr>
                                        <p:cTn id="57" dur="500"/>
                                        <p:tgtEl>
                                          <p:spTgt spid="431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3140"/>
                                        </p:tgtEl>
                                        <p:attrNameLst>
                                          <p:attrName>style.visibility</p:attrName>
                                        </p:attrNameLst>
                                      </p:cBhvr>
                                      <p:to>
                                        <p:strVal val="visible"/>
                                      </p:to>
                                    </p:set>
                                    <p:animEffect transition="in" filter="box(out)">
                                      <p:cBhvr>
                                        <p:cTn id="62" dur="500"/>
                                        <p:tgtEl>
                                          <p:spTgt spid="431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43095"/>
                                        </p:tgtEl>
                                        <p:attrNameLst>
                                          <p:attrName>style.visibility</p:attrName>
                                        </p:attrNameLst>
                                      </p:cBhvr>
                                      <p:to>
                                        <p:strVal val="visible"/>
                                      </p:to>
                                    </p:set>
                                    <p:animEffect transition="in" filter="box(out)">
                                      <p:cBhvr>
                                        <p:cTn id="67" dur="500"/>
                                        <p:tgtEl>
                                          <p:spTgt spid="4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44033"/>
          <p:cNvGrpSpPr>
            <a:grpSpLocks/>
          </p:cNvGrpSpPr>
          <p:nvPr/>
        </p:nvGrpSpPr>
        <p:grpSpPr bwMode="auto">
          <a:xfrm>
            <a:off x="1897063" y="5176838"/>
            <a:ext cx="8558212" cy="989012"/>
            <a:chOff x="209" y="3095"/>
            <a:chExt cx="5391" cy="623"/>
          </a:xfrm>
        </p:grpSpPr>
        <p:grpSp>
          <p:nvGrpSpPr>
            <p:cNvPr id="73823" name="组合 44034"/>
            <p:cNvGrpSpPr>
              <a:grpSpLocks/>
            </p:cNvGrpSpPr>
            <p:nvPr/>
          </p:nvGrpSpPr>
          <p:grpSpPr bwMode="auto">
            <a:xfrm>
              <a:off x="327" y="3462"/>
              <a:ext cx="5273" cy="256"/>
              <a:chOff x="354" y="1045"/>
              <a:chExt cx="5273" cy="256"/>
            </a:xfrm>
          </p:grpSpPr>
          <p:grpSp>
            <p:nvGrpSpPr>
              <p:cNvPr id="73825" name="组合 44035"/>
              <p:cNvGrpSpPr>
                <a:grpSpLocks/>
              </p:cNvGrpSpPr>
              <p:nvPr/>
            </p:nvGrpSpPr>
            <p:grpSpPr bwMode="auto">
              <a:xfrm>
                <a:off x="354" y="1045"/>
                <a:ext cx="542" cy="256"/>
                <a:chOff x="1133" y="1389"/>
                <a:chExt cx="542" cy="256"/>
              </a:xfrm>
            </p:grpSpPr>
            <p:sp>
              <p:nvSpPr>
                <p:cNvPr id="44037" name="矩形 4403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3854" name="直接连接符 4403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26" name="组合 44038"/>
              <p:cNvGrpSpPr>
                <a:grpSpLocks/>
              </p:cNvGrpSpPr>
              <p:nvPr/>
            </p:nvGrpSpPr>
            <p:grpSpPr bwMode="auto">
              <a:xfrm>
                <a:off x="880" y="1045"/>
                <a:ext cx="542" cy="256"/>
                <a:chOff x="1133" y="1389"/>
                <a:chExt cx="542" cy="256"/>
              </a:xfrm>
            </p:grpSpPr>
            <p:sp>
              <p:nvSpPr>
                <p:cNvPr id="44040" name="矩形 4403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3852" name="直接连接符 4404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27" name="组合 44041"/>
              <p:cNvGrpSpPr>
                <a:grpSpLocks/>
              </p:cNvGrpSpPr>
              <p:nvPr/>
            </p:nvGrpSpPr>
            <p:grpSpPr bwMode="auto">
              <a:xfrm>
                <a:off x="1406" y="1045"/>
                <a:ext cx="542" cy="256"/>
                <a:chOff x="1133" y="1389"/>
                <a:chExt cx="542" cy="256"/>
              </a:xfrm>
            </p:grpSpPr>
            <p:sp>
              <p:nvSpPr>
                <p:cNvPr id="44043" name="矩形 4404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3850" name="直接连接符 4404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28" name="组合 44044"/>
              <p:cNvGrpSpPr>
                <a:grpSpLocks/>
              </p:cNvGrpSpPr>
              <p:nvPr/>
            </p:nvGrpSpPr>
            <p:grpSpPr bwMode="auto">
              <a:xfrm>
                <a:off x="1931" y="1045"/>
                <a:ext cx="542" cy="256"/>
                <a:chOff x="1133" y="1389"/>
                <a:chExt cx="542" cy="256"/>
              </a:xfrm>
            </p:grpSpPr>
            <p:sp>
              <p:nvSpPr>
                <p:cNvPr id="44046" name="矩形 4404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3848" name="直接连接符 4404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29" name="组合 44047"/>
              <p:cNvGrpSpPr>
                <a:grpSpLocks/>
              </p:cNvGrpSpPr>
              <p:nvPr/>
            </p:nvGrpSpPr>
            <p:grpSpPr bwMode="auto">
              <a:xfrm>
                <a:off x="2457" y="1045"/>
                <a:ext cx="542" cy="256"/>
                <a:chOff x="1133" y="1389"/>
                <a:chExt cx="542" cy="256"/>
              </a:xfrm>
            </p:grpSpPr>
            <p:sp>
              <p:nvSpPr>
                <p:cNvPr id="44049" name="矩形 4404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3846" name="直接连接符 4404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30" name="组合 44050"/>
              <p:cNvGrpSpPr>
                <a:grpSpLocks/>
              </p:cNvGrpSpPr>
              <p:nvPr/>
            </p:nvGrpSpPr>
            <p:grpSpPr bwMode="auto">
              <a:xfrm>
                <a:off x="2983" y="1045"/>
                <a:ext cx="542" cy="256"/>
                <a:chOff x="1133" y="1389"/>
                <a:chExt cx="542" cy="256"/>
              </a:xfrm>
            </p:grpSpPr>
            <p:sp>
              <p:nvSpPr>
                <p:cNvPr id="44052" name="矩形 4405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3844" name="直接连接符 4405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31" name="组合 44053"/>
              <p:cNvGrpSpPr>
                <a:grpSpLocks/>
              </p:cNvGrpSpPr>
              <p:nvPr/>
            </p:nvGrpSpPr>
            <p:grpSpPr bwMode="auto">
              <a:xfrm>
                <a:off x="3508" y="1045"/>
                <a:ext cx="542" cy="256"/>
                <a:chOff x="1133" y="1389"/>
                <a:chExt cx="542" cy="256"/>
              </a:xfrm>
            </p:grpSpPr>
            <p:sp>
              <p:nvSpPr>
                <p:cNvPr id="44055" name="矩形 4405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3842" name="直接连接符 4405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32" name="组合 44056"/>
              <p:cNvGrpSpPr>
                <a:grpSpLocks/>
              </p:cNvGrpSpPr>
              <p:nvPr/>
            </p:nvGrpSpPr>
            <p:grpSpPr bwMode="auto">
              <a:xfrm>
                <a:off x="4034" y="1045"/>
                <a:ext cx="542" cy="256"/>
                <a:chOff x="1133" y="1389"/>
                <a:chExt cx="542" cy="256"/>
              </a:xfrm>
            </p:grpSpPr>
            <p:sp>
              <p:nvSpPr>
                <p:cNvPr id="44058" name="矩形 4405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3840" name="直接连接符 4405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33" name="组合 44059"/>
              <p:cNvGrpSpPr>
                <a:grpSpLocks/>
              </p:cNvGrpSpPr>
              <p:nvPr/>
            </p:nvGrpSpPr>
            <p:grpSpPr bwMode="auto">
              <a:xfrm>
                <a:off x="4560" y="1045"/>
                <a:ext cx="542" cy="256"/>
                <a:chOff x="1133" y="1389"/>
                <a:chExt cx="542" cy="256"/>
              </a:xfrm>
            </p:grpSpPr>
            <p:sp>
              <p:nvSpPr>
                <p:cNvPr id="44061" name="矩形 4406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3838" name="直接连接符 4406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834" name="组合 44062"/>
              <p:cNvGrpSpPr>
                <a:grpSpLocks/>
              </p:cNvGrpSpPr>
              <p:nvPr/>
            </p:nvGrpSpPr>
            <p:grpSpPr bwMode="auto">
              <a:xfrm>
                <a:off x="5085" y="1045"/>
                <a:ext cx="542" cy="256"/>
                <a:chOff x="1133" y="1389"/>
                <a:chExt cx="542" cy="256"/>
              </a:xfrm>
            </p:grpSpPr>
            <p:sp>
              <p:nvSpPr>
                <p:cNvPr id="44064" name="矩形 4406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3836" name="直接连接符 4406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4066" name="文本框 44065"/>
            <p:cNvSpPr txBox="1"/>
            <p:nvPr/>
          </p:nvSpPr>
          <p:spPr>
            <a:xfrm>
              <a:off x="209" y="3095"/>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二趟收集：</a:t>
              </a:r>
            </a:p>
          </p:txBody>
        </p:sp>
      </p:grpSp>
      <p:grpSp>
        <p:nvGrpSpPr>
          <p:cNvPr id="44152" name="组合 44151"/>
          <p:cNvGrpSpPr>
            <a:grpSpLocks/>
          </p:cNvGrpSpPr>
          <p:nvPr/>
        </p:nvGrpSpPr>
        <p:grpSpPr bwMode="auto">
          <a:xfrm>
            <a:off x="8986838" y="3744914"/>
            <a:ext cx="582612" cy="700087"/>
            <a:chOff x="4701" y="2359"/>
            <a:chExt cx="367" cy="441"/>
          </a:xfrm>
        </p:grpSpPr>
        <p:sp>
          <p:nvSpPr>
            <p:cNvPr id="44099" name="文本框 44098"/>
            <p:cNvSpPr txBox="1"/>
            <p:nvPr/>
          </p:nvSpPr>
          <p:spPr>
            <a:xfrm>
              <a:off x="4701" y="235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3822" name="直接连接符 44100"/>
            <p:cNvSpPr>
              <a:spLocks noChangeShapeType="1"/>
            </p:cNvSpPr>
            <p:nvPr/>
          </p:nvSpPr>
          <p:spPr bwMode="auto">
            <a:xfrm flipH="1" flipV="1">
              <a:off x="4874" y="2599"/>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3" name="组合 44152"/>
          <p:cNvGrpSpPr>
            <a:grpSpLocks/>
          </p:cNvGrpSpPr>
          <p:nvPr/>
        </p:nvGrpSpPr>
        <p:grpSpPr bwMode="auto">
          <a:xfrm>
            <a:off x="8986838" y="3133726"/>
            <a:ext cx="582612" cy="587375"/>
            <a:chOff x="4701" y="1974"/>
            <a:chExt cx="367" cy="370"/>
          </a:xfrm>
        </p:grpSpPr>
        <p:sp>
          <p:nvSpPr>
            <p:cNvPr id="44098" name="文本框 44097"/>
            <p:cNvSpPr txBox="1"/>
            <p:nvPr/>
          </p:nvSpPr>
          <p:spPr>
            <a:xfrm>
              <a:off x="4701" y="1974"/>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3820" name="直接连接符 44101"/>
            <p:cNvSpPr>
              <a:spLocks noChangeShapeType="1"/>
            </p:cNvSpPr>
            <p:nvPr/>
          </p:nvSpPr>
          <p:spPr bwMode="auto">
            <a:xfrm flipV="1">
              <a:off x="4874" y="2233"/>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8" name="组合 44157"/>
          <p:cNvGrpSpPr>
            <a:grpSpLocks/>
          </p:cNvGrpSpPr>
          <p:nvPr/>
        </p:nvGrpSpPr>
        <p:grpSpPr bwMode="auto">
          <a:xfrm>
            <a:off x="8986838" y="2239963"/>
            <a:ext cx="582612" cy="900112"/>
            <a:chOff x="4701" y="1411"/>
            <a:chExt cx="367" cy="567"/>
          </a:xfrm>
        </p:grpSpPr>
        <p:sp>
          <p:nvSpPr>
            <p:cNvPr id="44097" name="文本框 44096"/>
            <p:cNvSpPr txBox="1"/>
            <p:nvPr/>
          </p:nvSpPr>
          <p:spPr>
            <a:xfrm>
              <a:off x="4701" y="1600"/>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3817" name="直接连接符 44099"/>
            <p:cNvSpPr>
              <a:spLocks noChangeShapeType="1"/>
            </p:cNvSpPr>
            <p:nvPr/>
          </p:nvSpPr>
          <p:spPr bwMode="auto">
            <a:xfrm>
              <a:off x="4896" y="1411"/>
              <a:ext cx="0"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18" name="直接连接符 44102"/>
            <p:cNvSpPr>
              <a:spLocks noChangeShapeType="1"/>
            </p:cNvSpPr>
            <p:nvPr/>
          </p:nvSpPr>
          <p:spPr bwMode="auto">
            <a:xfrm flipV="1">
              <a:off x="4885" y="1855"/>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1" name="组合 44150"/>
          <p:cNvGrpSpPr>
            <a:grpSpLocks/>
          </p:cNvGrpSpPr>
          <p:nvPr/>
        </p:nvGrpSpPr>
        <p:grpSpPr bwMode="auto">
          <a:xfrm>
            <a:off x="7318376" y="3744914"/>
            <a:ext cx="582613" cy="693737"/>
            <a:chOff x="3650" y="2359"/>
            <a:chExt cx="367" cy="437"/>
          </a:xfrm>
        </p:grpSpPr>
        <p:sp>
          <p:nvSpPr>
            <p:cNvPr id="44092" name="文本框 44091"/>
            <p:cNvSpPr txBox="1"/>
            <p:nvPr/>
          </p:nvSpPr>
          <p:spPr>
            <a:xfrm>
              <a:off x="3650" y="235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3815" name="直接连接符 44104"/>
            <p:cNvSpPr>
              <a:spLocks noChangeShapeType="1"/>
            </p:cNvSpPr>
            <p:nvPr/>
          </p:nvSpPr>
          <p:spPr bwMode="auto">
            <a:xfrm flipH="1" flipV="1">
              <a:off x="3836"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4" name="组合 44153"/>
          <p:cNvGrpSpPr>
            <a:grpSpLocks/>
          </p:cNvGrpSpPr>
          <p:nvPr/>
        </p:nvGrpSpPr>
        <p:grpSpPr bwMode="auto">
          <a:xfrm>
            <a:off x="2363788" y="3744914"/>
            <a:ext cx="582612" cy="695325"/>
            <a:chOff x="529" y="2359"/>
            <a:chExt cx="367" cy="438"/>
          </a:xfrm>
        </p:grpSpPr>
        <p:sp>
          <p:nvSpPr>
            <p:cNvPr id="44090" name="文本框 44089"/>
            <p:cNvSpPr txBox="1"/>
            <p:nvPr/>
          </p:nvSpPr>
          <p:spPr>
            <a:xfrm>
              <a:off x="529" y="235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3813" name="直接连接符 44107"/>
            <p:cNvSpPr>
              <a:spLocks noChangeShapeType="1"/>
            </p:cNvSpPr>
            <p:nvPr/>
          </p:nvSpPr>
          <p:spPr bwMode="auto">
            <a:xfrm flipH="1" flipV="1">
              <a:off x="680" y="2596"/>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9" name="组合 44158"/>
          <p:cNvGrpSpPr>
            <a:grpSpLocks/>
          </p:cNvGrpSpPr>
          <p:nvPr/>
        </p:nvGrpSpPr>
        <p:grpSpPr bwMode="auto">
          <a:xfrm>
            <a:off x="7326313" y="2292350"/>
            <a:ext cx="582612" cy="1422400"/>
            <a:chOff x="3655" y="1444"/>
            <a:chExt cx="367" cy="896"/>
          </a:xfrm>
        </p:grpSpPr>
        <p:sp>
          <p:nvSpPr>
            <p:cNvPr id="44091" name="文本框 44090"/>
            <p:cNvSpPr txBox="1"/>
            <p:nvPr/>
          </p:nvSpPr>
          <p:spPr>
            <a:xfrm>
              <a:off x="3655" y="1974"/>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3810" name="直接连接符 44105"/>
            <p:cNvSpPr>
              <a:spLocks noChangeShapeType="1"/>
            </p:cNvSpPr>
            <p:nvPr/>
          </p:nvSpPr>
          <p:spPr bwMode="auto">
            <a:xfrm flipV="1">
              <a:off x="3847" y="2229"/>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11" name="直接连接符 44108"/>
            <p:cNvSpPr>
              <a:spLocks noChangeShapeType="1"/>
            </p:cNvSpPr>
            <p:nvPr/>
          </p:nvSpPr>
          <p:spPr bwMode="auto">
            <a:xfrm>
              <a:off x="3851" y="1444"/>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0" name="组合 44149"/>
          <p:cNvGrpSpPr>
            <a:grpSpLocks/>
          </p:cNvGrpSpPr>
          <p:nvPr/>
        </p:nvGrpSpPr>
        <p:grpSpPr bwMode="auto">
          <a:xfrm>
            <a:off x="4826001" y="2273300"/>
            <a:ext cx="582613" cy="2146300"/>
            <a:chOff x="2080" y="1432"/>
            <a:chExt cx="367" cy="1352"/>
          </a:xfrm>
        </p:grpSpPr>
        <p:sp>
          <p:nvSpPr>
            <p:cNvPr id="44093" name="文本框 44092"/>
            <p:cNvSpPr txBox="1"/>
            <p:nvPr/>
          </p:nvSpPr>
          <p:spPr>
            <a:xfrm>
              <a:off x="2080" y="2348"/>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3807" name="直接连接符 44106"/>
            <p:cNvSpPr>
              <a:spLocks noChangeShapeType="1"/>
            </p:cNvSpPr>
            <p:nvPr/>
          </p:nvSpPr>
          <p:spPr bwMode="auto">
            <a:xfrm flipH="1" flipV="1">
              <a:off x="2269" y="258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08" name="直接连接符 44109"/>
            <p:cNvSpPr>
              <a:spLocks noChangeShapeType="1"/>
            </p:cNvSpPr>
            <p:nvPr/>
          </p:nvSpPr>
          <p:spPr bwMode="auto">
            <a:xfrm>
              <a:off x="2262" y="143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49" name="组合 44148"/>
          <p:cNvGrpSpPr>
            <a:grpSpLocks/>
          </p:cNvGrpSpPr>
          <p:nvPr/>
        </p:nvGrpSpPr>
        <p:grpSpPr bwMode="auto">
          <a:xfrm>
            <a:off x="1785939" y="1909764"/>
            <a:ext cx="8628063" cy="2841625"/>
            <a:chOff x="165" y="1203"/>
            <a:chExt cx="5435" cy="1790"/>
          </a:xfrm>
        </p:grpSpPr>
        <p:grpSp>
          <p:nvGrpSpPr>
            <p:cNvPr id="73783" name="组合 44067"/>
            <p:cNvGrpSpPr>
              <a:grpSpLocks/>
            </p:cNvGrpSpPr>
            <p:nvPr/>
          </p:nvGrpSpPr>
          <p:grpSpPr bwMode="auto">
            <a:xfrm>
              <a:off x="522" y="1203"/>
              <a:ext cx="5078" cy="252"/>
              <a:chOff x="520" y="914"/>
              <a:chExt cx="5078" cy="252"/>
            </a:xfrm>
          </p:grpSpPr>
          <p:sp>
            <p:nvSpPr>
              <p:cNvPr id="44069" name="文本框 44068"/>
              <p:cNvSpPr txBox="1"/>
              <p:nvPr/>
            </p:nvSpPr>
            <p:spPr>
              <a:xfrm>
                <a:off x="520"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r[0]</a:t>
                </a:r>
              </a:p>
            </p:txBody>
          </p:sp>
          <p:sp>
            <p:nvSpPr>
              <p:cNvPr id="44070" name="文本框 44069"/>
              <p:cNvSpPr txBox="1"/>
              <p:nvPr/>
            </p:nvSpPr>
            <p:spPr>
              <a:xfrm>
                <a:off x="1044"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r[1]</a:t>
                </a:r>
              </a:p>
            </p:txBody>
          </p:sp>
          <p:sp>
            <p:nvSpPr>
              <p:cNvPr id="44071" name="文本框 44070"/>
              <p:cNvSpPr txBox="1"/>
              <p:nvPr/>
            </p:nvSpPr>
            <p:spPr>
              <a:xfrm>
                <a:off x="1568"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r[2]</a:t>
                </a:r>
              </a:p>
            </p:txBody>
          </p:sp>
          <p:sp>
            <p:nvSpPr>
              <p:cNvPr id="44072" name="文本框 44071"/>
              <p:cNvSpPr txBox="1"/>
              <p:nvPr/>
            </p:nvSpPr>
            <p:spPr>
              <a:xfrm>
                <a:off x="2093"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r[3]</a:t>
                </a:r>
              </a:p>
            </p:txBody>
          </p:sp>
          <p:sp>
            <p:nvSpPr>
              <p:cNvPr id="44073" name="文本框 44072"/>
              <p:cNvSpPr txBox="1"/>
              <p:nvPr/>
            </p:nvSpPr>
            <p:spPr>
              <a:xfrm>
                <a:off x="2617"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r[4]</a:t>
                </a:r>
              </a:p>
            </p:txBody>
          </p:sp>
          <p:sp>
            <p:nvSpPr>
              <p:cNvPr id="44074" name="文本框 44073"/>
              <p:cNvSpPr txBox="1"/>
              <p:nvPr/>
            </p:nvSpPr>
            <p:spPr>
              <a:xfrm>
                <a:off x="3142"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r[5]</a:t>
                </a:r>
              </a:p>
            </p:txBody>
          </p:sp>
          <p:sp>
            <p:nvSpPr>
              <p:cNvPr id="44075" name="文本框 44074"/>
              <p:cNvSpPr txBox="1"/>
              <p:nvPr/>
            </p:nvSpPr>
            <p:spPr>
              <a:xfrm>
                <a:off x="3666"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r[6]</a:t>
                </a:r>
              </a:p>
            </p:txBody>
          </p:sp>
          <p:sp>
            <p:nvSpPr>
              <p:cNvPr id="44076" name="文本框 44075"/>
              <p:cNvSpPr txBox="1"/>
              <p:nvPr/>
            </p:nvSpPr>
            <p:spPr>
              <a:xfrm>
                <a:off x="4191"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r[7]</a:t>
                </a:r>
              </a:p>
            </p:txBody>
          </p:sp>
          <p:sp>
            <p:nvSpPr>
              <p:cNvPr id="44077" name="文本框 44076"/>
              <p:cNvSpPr txBox="1"/>
              <p:nvPr/>
            </p:nvSpPr>
            <p:spPr>
              <a:xfrm>
                <a:off x="4715"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r[8]</a:t>
                </a:r>
              </a:p>
            </p:txBody>
          </p:sp>
          <p:sp>
            <p:nvSpPr>
              <p:cNvPr id="44078" name="文本框 44077"/>
              <p:cNvSpPr txBox="1"/>
              <p:nvPr/>
            </p:nvSpPr>
            <p:spPr>
              <a:xfrm>
                <a:off x="5240"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r[9]</a:t>
                </a:r>
              </a:p>
            </p:txBody>
          </p:sp>
        </p:grpSp>
        <p:grpSp>
          <p:nvGrpSpPr>
            <p:cNvPr id="73784" name="组合 44078"/>
            <p:cNvGrpSpPr>
              <a:grpSpLocks/>
            </p:cNvGrpSpPr>
            <p:nvPr/>
          </p:nvGrpSpPr>
          <p:grpSpPr bwMode="auto">
            <a:xfrm>
              <a:off x="522" y="2743"/>
              <a:ext cx="5075" cy="250"/>
              <a:chOff x="520" y="914"/>
              <a:chExt cx="5075" cy="250"/>
            </a:xfrm>
          </p:grpSpPr>
          <p:sp>
            <p:nvSpPr>
              <p:cNvPr id="44080" name="文本框 44079"/>
              <p:cNvSpPr txBox="1"/>
              <p:nvPr/>
            </p:nvSpPr>
            <p:spPr>
              <a:xfrm>
                <a:off x="520"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f[0]</a:t>
                </a:r>
              </a:p>
            </p:txBody>
          </p:sp>
          <p:sp>
            <p:nvSpPr>
              <p:cNvPr id="44081" name="文本框 44080"/>
              <p:cNvSpPr txBox="1"/>
              <p:nvPr/>
            </p:nvSpPr>
            <p:spPr>
              <a:xfrm>
                <a:off x="1044"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f[1]</a:t>
                </a:r>
              </a:p>
            </p:txBody>
          </p:sp>
          <p:sp>
            <p:nvSpPr>
              <p:cNvPr id="44082" name="文本框 44081"/>
              <p:cNvSpPr txBox="1"/>
              <p:nvPr/>
            </p:nvSpPr>
            <p:spPr>
              <a:xfrm>
                <a:off x="1568"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f[2]</a:t>
                </a:r>
              </a:p>
            </p:txBody>
          </p:sp>
          <p:sp>
            <p:nvSpPr>
              <p:cNvPr id="44083" name="文本框 44082"/>
              <p:cNvSpPr txBox="1"/>
              <p:nvPr/>
            </p:nvSpPr>
            <p:spPr>
              <a:xfrm>
                <a:off x="2093"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f[3]</a:t>
                </a:r>
              </a:p>
            </p:txBody>
          </p:sp>
          <p:sp>
            <p:nvSpPr>
              <p:cNvPr id="44084" name="文本框 44083"/>
              <p:cNvSpPr txBox="1"/>
              <p:nvPr/>
            </p:nvSpPr>
            <p:spPr>
              <a:xfrm>
                <a:off x="2617"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f[4]</a:t>
                </a:r>
              </a:p>
            </p:txBody>
          </p:sp>
          <p:sp>
            <p:nvSpPr>
              <p:cNvPr id="44085" name="文本框 44084"/>
              <p:cNvSpPr txBox="1"/>
              <p:nvPr/>
            </p:nvSpPr>
            <p:spPr>
              <a:xfrm>
                <a:off x="3142"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f[5]</a:t>
                </a:r>
              </a:p>
            </p:txBody>
          </p:sp>
          <p:sp>
            <p:nvSpPr>
              <p:cNvPr id="44086" name="文本框 44085"/>
              <p:cNvSpPr txBox="1"/>
              <p:nvPr/>
            </p:nvSpPr>
            <p:spPr>
              <a:xfrm>
                <a:off x="3666"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f[6]</a:t>
                </a:r>
              </a:p>
            </p:txBody>
          </p:sp>
          <p:sp>
            <p:nvSpPr>
              <p:cNvPr id="44087" name="文本框 44086"/>
              <p:cNvSpPr txBox="1"/>
              <p:nvPr/>
            </p:nvSpPr>
            <p:spPr>
              <a:xfrm>
                <a:off x="4191"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f[7]</a:t>
                </a:r>
              </a:p>
            </p:txBody>
          </p:sp>
          <p:sp>
            <p:nvSpPr>
              <p:cNvPr id="44088" name="文本框 44087"/>
              <p:cNvSpPr txBox="1"/>
              <p:nvPr/>
            </p:nvSpPr>
            <p:spPr>
              <a:xfrm>
                <a:off x="4715"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f[8]</a:t>
                </a:r>
              </a:p>
            </p:txBody>
          </p:sp>
          <p:sp>
            <p:nvSpPr>
              <p:cNvPr id="44089" name="文本框 44088"/>
              <p:cNvSpPr txBox="1"/>
              <p:nvPr/>
            </p:nvSpPr>
            <p:spPr>
              <a:xfrm>
                <a:off x="5240"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f[9]</a:t>
                </a:r>
              </a:p>
            </p:txBody>
          </p:sp>
        </p:grpSp>
        <p:sp>
          <p:nvSpPr>
            <p:cNvPr id="44111" name="文本框 44110"/>
            <p:cNvSpPr txBox="1"/>
            <p:nvPr/>
          </p:nvSpPr>
          <p:spPr>
            <a:xfrm>
              <a:off x="165" y="1871"/>
              <a:ext cx="310" cy="692"/>
            </a:xfrm>
            <a:prstGeom prst="rect">
              <a:avLst/>
            </a:prstGeom>
            <a:noFill/>
            <a:ln w="9525">
              <a:noFill/>
            </a:ln>
          </p:spPr>
          <p:txBody>
            <a:bodyPr vert="eaVert"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二趟分配</a:t>
              </a:r>
            </a:p>
          </p:txBody>
        </p:sp>
      </p:grpSp>
      <p:grpSp>
        <p:nvGrpSpPr>
          <p:cNvPr id="44156" name="组合 44155"/>
          <p:cNvGrpSpPr>
            <a:grpSpLocks/>
          </p:cNvGrpSpPr>
          <p:nvPr/>
        </p:nvGrpSpPr>
        <p:grpSpPr bwMode="auto">
          <a:xfrm>
            <a:off x="2363788" y="3133725"/>
            <a:ext cx="582612" cy="604838"/>
            <a:chOff x="529" y="1974"/>
            <a:chExt cx="367" cy="381"/>
          </a:xfrm>
        </p:grpSpPr>
        <p:sp>
          <p:nvSpPr>
            <p:cNvPr id="44095" name="文本框 44094"/>
            <p:cNvSpPr txBox="1"/>
            <p:nvPr/>
          </p:nvSpPr>
          <p:spPr>
            <a:xfrm>
              <a:off x="529" y="1974"/>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3782" name="直接连接符 44112"/>
            <p:cNvSpPr>
              <a:spLocks noChangeShapeType="1"/>
            </p:cNvSpPr>
            <p:nvPr/>
          </p:nvSpPr>
          <p:spPr bwMode="auto">
            <a:xfrm flipV="1">
              <a:off x="688" y="2210"/>
              <a:ext cx="0" cy="1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7" name="组合 44156"/>
          <p:cNvGrpSpPr>
            <a:grpSpLocks/>
          </p:cNvGrpSpPr>
          <p:nvPr/>
        </p:nvGrpSpPr>
        <p:grpSpPr bwMode="auto">
          <a:xfrm>
            <a:off x="2363788" y="2238376"/>
            <a:ext cx="582612" cy="900113"/>
            <a:chOff x="529" y="1410"/>
            <a:chExt cx="367" cy="567"/>
          </a:xfrm>
        </p:grpSpPr>
        <p:sp>
          <p:nvSpPr>
            <p:cNvPr id="44094" name="文本框 44093"/>
            <p:cNvSpPr txBox="1"/>
            <p:nvPr/>
          </p:nvSpPr>
          <p:spPr>
            <a:xfrm>
              <a:off x="529" y="1600"/>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3779" name="直接连接符 44111"/>
            <p:cNvSpPr>
              <a:spLocks noChangeShapeType="1"/>
            </p:cNvSpPr>
            <p:nvPr/>
          </p:nvSpPr>
          <p:spPr bwMode="auto">
            <a:xfrm flipH="1">
              <a:off x="710" y="1410"/>
              <a:ext cx="1"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80" name="直接连接符 44113"/>
            <p:cNvSpPr>
              <a:spLocks noChangeShapeType="1"/>
            </p:cNvSpPr>
            <p:nvPr/>
          </p:nvSpPr>
          <p:spPr bwMode="auto">
            <a:xfrm flipV="1">
              <a:off x="688" y="1855"/>
              <a:ext cx="0"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155" name="组合 44154"/>
          <p:cNvGrpSpPr>
            <a:grpSpLocks/>
          </p:cNvGrpSpPr>
          <p:nvPr/>
        </p:nvGrpSpPr>
        <p:grpSpPr bwMode="auto">
          <a:xfrm>
            <a:off x="8210551" y="2327276"/>
            <a:ext cx="582613" cy="2111375"/>
            <a:chOff x="4212" y="1466"/>
            <a:chExt cx="367" cy="1330"/>
          </a:xfrm>
        </p:grpSpPr>
        <p:sp>
          <p:nvSpPr>
            <p:cNvPr id="44096" name="文本框 44095"/>
            <p:cNvSpPr txBox="1"/>
            <p:nvPr/>
          </p:nvSpPr>
          <p:spPr>
            <a:xfrm>
              <a:off x="4212" y="235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3776" name="直接连接符 44103"/>
            <p:cNvSpPr>
              <a:spLocks noChangeShapeType="1"/>
            </p:cNvSpPr>
            <p:nvPr/>
          </p:nvSpPr>
          <p:spPr bwMode="auto">
            <a:xfrm flipH="1" flipV="1">
              <a:off x="4381"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77" name="直接连接符 44114"/>
            <p:cNvSpPr>
              <a:spLocks noChangeShapeType="1"/>
            </p:cNvSpPr>
            <p:nvPr/>
          </p:nvSpPr>
          <p:spPr bwMode="auto">
            <a:xfrm>
              <a:off x="4389" y="1466"/>
              <a:ext cx="0" cy="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42" name="组合 44115"/>
          <p:cNvGrpSpPr>
            <a:grpSpLocks/>
          </p:cNvGrpSpPr>
          <p:nvPr/>
        </p:nvGrpSpPr>
        <p:grpSpPr bwMode="auto">
          <a:xfrm>
            <a:off x="474665" y="1202534"/>
            <a:ext cx="9886949" cy="563562"/>
            <a:chOff x="-628" y="3363"/>
            <a:chExt cx="6228" cy="355"/>
          </a:xfrm>
        </p:grpSpPr>
        <p:grpSp>
          <p:nvGrpSpPr>
            <p:cNvPr id="73743" name="组合 44116"/>
            <p:cNvGrpSpPr>
              <a:grpSpLocks/>
            </p:cNvGrpSpPr>
            <p:nvPr/>
          </p:nvGrpSpPr>
          <p:grpSpPr bwMode="auto">
            <a:xfrm>
              <a:off x="327" y="3462"/>
              <a:ext cx="5273" cy="256"/>
              <a:chOff x="354" y="1045"/>
              <a:chExt cx="5273" cy="256"/>
            </a:xfrm>
          </p:grpSpPr>
          <p:grpSp>
            <p:nvGrpSpPr>
              <p:cNvPr id="73745" name="组合 44117"/>
              <p:cNvGrpSpPr>
                <a:grpSpLocks/>
              </p:cNvGrpSpPr>
              <p:nvPr/>
            </p:nvGrpSpPr>
            <p:grpSpPr bwMode="auto">
              <a:xfrm>
                <a:off x="354" y="1045"/>
                <a:ext cx="542" cy="256"/>
                <a:chOff x="1133" y="1389"/>
                <a:chExt cx="542" cy="256"/>
              </a:xfrm>
            </p:grpSpPr>
            <p:sp>
              <p:nvSpPr>
                <p:cNvPr id="44119" name="矩形 4411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3774" name="直接连接符 4411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46" name="组合 44120"/>
              <p:cNvGrpSpPr>
                <a:grpSpLocks/>
              </p:cNvGrpSpPr>
              <p:nvPr/>
            </p:nvGrpSpPr>
            <p:grpSpPr bwMode="auto">
              <a:xfrm>
                <a:off x="880" y="1045"/>
                <a:ext cx="542" cy="256"/>
                <a:chOff x="1133" y="1389"/>
                <a:chExt cx="542" cy="256"/>
              </a:xfrm>
            </p:grpSpPr>
            <p:sp>
              <p:nvSpPr>
                <p:cNvPr id="44122" name="矩形 4412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3772" name="直接连接符 4412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47" name="组合 44123"/>
              <p:cNvGrpSpPr>
                <a:grpSpLocks/>
              </p:cNvGrpSpPr>
              <p:nvPr/>
            </p:nvGrpSpPr>
            <p:grpSpPr bwMode="auto">
              <a:xfrm>
                <a:off x="1406" y="1045"/>
                <a:ext cx="542" cy="256"/>
                <a:chOff x="1133" y="1389"/>
                <a:chExt cx="542" cy="256"/>
              </a:xfrm>
            </p:grpSpPr>
            <p:sp>
              <p:nvSpPr>
                <p:cNvPr id="44125" name="矩形 4412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3770" name="直接连接符 4412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48" name="组合 44126"/>
              <p:cNvGrpSpPr>
                <a:grpSpLocks/>
              </p:cNvGrpSpPr>
              <p:nvPr/>
            </p:nvGrpSpPr>
            <p:grpSpPr bwMode="auto">
              <a:xfrm>
                <a:off x="1931" y="1045"/>
                <a:ext cx="542" cy="256"/>
                <a:chOff x="1133" y="1389"/>
                <a:chExt cx="542" cy="256"/>
              </a:xfrm>
            </p:grpSpPr>
            <p:sp>
              <p:nvSpPr>
                <p:cNvPr id="44128" name="矩形 4412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3768" name="直接连接符 4412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49" name="组合 44129"/>
              <p:cNvGrpSpPr>
                <a:grpSpLocks/>
              </p:cNvGrpSpPr>
              <p:nvPr/>
            </p:nvGrpSpPr>
            <p:grpSpPr bwMode="auto">
              <a:xfrm>
                <a:off x="2457" y="1045"/>
                <a:ext cx="542" cy="256"/>
                <a:chOff x="1133" y="1389"/>
                <a:chExt cx="542" cy="256"/>
              </a:xfrm>
            </p:grpSpPr>
            <p:sp>
              <p:nvSpPr>
                <p:cNvPr id="44131" name="矩形 4413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3766" name="直接连接符 4413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50" name="组合 44132"/>
              <p:cNvGrpSpPr>
                <a:grpSpLocks/>
              </p:cNvGrpSpPr>
              <p:nvPr/>
            </p:nvGrpSpPr>
            <p:grpSpPr bwMode="auto">
              <a:xfrm>
                <a:off x="2983" y="1045"/>
                <a:ext cx="542" cy="256"/>
                <a:chOff x="1133" y="1389"/>
                <a:chExt cx="542" cy="256"/>
              </a:xfrm>
            </p:grpSpPr>
            <p:sp>
              <p:nvSpPr>
                <p:cNvPr id="44134" name="矩形 4413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3764" name="直接连接符 4413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51" name="组合 44135"/>
              <p:cNvGrpSpPr>
                <a:grpSpLocks/>
              </p:cNvGrpSpPr>
              <p:nvPr/>
            </p:nvGrpSpPr>
            <p:grpSpPr bwMode="auto">
              <a:xfrm>
                <a:off x="3508" y="1045"/>
                <a:ext cx="542" cy="256"/>
                <a:chOff x="1133" y="1389"/>
                <a:chExt cx="542" cy="256"/>
              </a:xfrm>
            </p:grpSpPr>
            <p:sp>
              <p:nvSpPr>
                <p:cNvPr id="44137" name="矩形 4413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3762" name="直接连接符 4413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52" name="组合 44138"/>
              <p:cNvGrpSpPr>
                <a:grpSpLocks/>
              </p:cNvGrpSpPr>
              <p:nvPr/>
            </p:nvGrpSpPr>
            <p:grpSpPr bwMode="auto">
              <a:xfrm>
                <a:off x="4034" y="1045"/>
                <a:ext cx="542" cy="256"/>
                <a:chOff x="1133" y="1389"/>
                <a:chExt cx="542" cy="256"/>
              </a:xfrm>
            </p:grpSpPr>
            <p:sp>
              <p:nvSpPr>
                <p:cNvPr id="44140" name="矩形 4413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3760" name="直接连接符 4414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53" name="组合 44141"/>
              <p:cNvGrpSpPr>
                <a:grpSpLocks/>
              </p:cNvGrpSpPr>
              <p:nvPr/>
            </p:nvGrpSpPr>
            <p:grpSpPr bwMode="auto">
              <a:xfrm>
                <a:off x="4560" y="1045"/>
                <a:ext cx="542" cy="256"/>
                <a:chOff x="1133" y="1389"/>
                <a:chExt cx="542" cy="256"/>
              </a:xfrm>
            </p:grpSpPr>
            <p:sp>
              <p:nvSpPr>
                <p:cNvPr id="44143" name="矩形 4414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3758" name="直接连接符 4414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754" name="组合 44144"/>
              <p:cNvGrpSpPr>
                <a:grpSpLocks/>
              </p:cNvGrpSpPr>
              <p:nvPr/>
            </p:nvGrpSpPr>
            <p:grpSpPr bwMode="auto">
              <a:xfrm>
                <a:off x="5085" y="1045"/>
                <a:ext cx="542" cy="256"/>
                <a:chOff x="1133" y="1389"/>
                <a:chExt cx="542" cy="256"/>
              </a:xfrm>
            </p:grpSpPr>
            <p:sp>
              <p:nvSpPr>
                <p:cNvPr id="44146" name="矩形 4414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3756" name="直接连接符 4414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4148" name="文本框 44147"/>
            <p:cNvSpPr txBox="1"/>
            <p:nvPr/>
          </p:nvSpPr>
          <p:spPr>
            <a:xfrm>
              <a:off x="-628" y="3363"/>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一趟收集：</a:t>
              </a:r>
            </a:p>
          </p:txBody>
        </p:sp>
      </p:grpSp>
      <p:sp>
        <p:nvSpPr>
          <p:cNvPr id="127"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16412478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4149"/>
                                        </p:tgtEl>
                                        <p:attrNameLst>
                                          <p:attrName>style.visibility</p:attrName>
                                        </p:attrNameLst>
                                      </p:cBhvr>
                                      <p:to>
                                        <p:strVal val="visible"/>
                                      </p:to>
                                    </p:set>
                                    <p:animEffect transition="in" filter="box(out)">
                                      <p:cBhvr>
                                        <p:cTn id="7" dur="500"/>
                                        <p:tgtEl>
                                          <p:spTgt spid="44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4150"/>
                                        </p:tgtEl>
                                        <p:attrNameLst>
                                          <p:attrName>style.visibility</p:attrName>
                                        </p:attrNameLst>
                                      </p:cBhvr>
                                      <p:to>
                                        <p:strVal val="visible"/>
                                      </p:to>
                                    </p:set>
                                    <p:animEffect transition="in" filter="box(out)">
                                      <p:cBhvr>
                                        <p:cTn id="12" dur="500"/>
                                        <p:tgtEl>
                                          <p:spTgt spid="44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4151"/>
                                        </p:tgtEl>
                                        <p:attrNameLst>
                                          <p:attrName>style.visibility</p:attrName>
                                        </p:attrNameLst>
                                      </p:cBhvr>
                                      <p:to>
                                        <p:strVal val="visible"/>
                                      </p:to>
                                    </p:set>
                                    <p:animEffect transition="in" filter="box(out)">
                                      <p:cBhvr>
                                        <p:cTn id="17" dur="500"/>
                                        <p:tgtEl>
                                          <p:spTgt spid="44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4152"/>
                                        </p:tgtEl>
                                        <p:attrNameLst>
                                          <p:attrName>style.visibility</p:attrName>
                                        </p:attrNameLst>
                                      </p:cBhvr>
                                      <p:to>
                                        <p:strVal val="visible"/>
                                      </p:to>
                                    </p:set>
                                    <p:animEffect transition="in" filter="box(out)">
                                      <p:cBhvr>
                                        <p:cTn id="22" dur="500"/>
                                        <p:tgtEl>
                                          <p:spTgt spid="44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4153"/>
                                        </p:tgtEl>
                                        <p:attrNameLst>
                                          <p:attrName>style.visibility</p:attrName>
                                        </p:attrNameLst>
                                      </p:cBhvr>
                                      <p:to>
                                        <p:strVal val="visible"/>
                                      </p:to>
                                    </p:set>
                                    <p:animEffect transition="in" filter="box(out)">
                                      <p:cBhvr>
                                        <p:cTn id="27" dur="500"/>
                                        <p:tgtEl>
                                          <p:spTgt spid="441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4154"/>
                                        </p:tgtEl>
                                        <p:attrNameLst>
                                          <p:attrName>style.visibility</p:attrName>
                                        </p:attrNameLst>
                                      </p:cBhvr>
                                      <p:to>
                                        <p:strVal val="visible"/>
                                      </p:to>
                                    </p:set>
                                    <p:animEffect transition="in" filter="box(out)">
                                      <p:cBhvr>
                                        <p:cTn id="32" dur="500"/>
                                        <p:tgtEl>
                                          <p:spTgt spid="441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4155"/>
                                        </p:tgtEl>
                                        <p:attrNameLst>
                                          <p:attrName>style.visibility</p:attrName>
                                        </p:attrNameLst>
                                      </p:cBhvr>
                                      <p:to>
                                        <p:strVal val="visible"/>
                                      </p:to>
                                    </p:set>
                                    <p:animEffect transition="in" filter="box(out)">
                                      <p:cBhvr>
                                        <p:cTn id="37" dur="500"/>
                                        <p:tgtEl>
                                          <p:spTgt spid="441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44156"/>
                                        </p:tgtEl>
                                        <p:attrNameLst>
                                          <p:attrName>style.visibility</p:attrName>
                                        </p:attrNameLst>
                                      </p:cBhvr>
                                      <p:to>
                                        <p:strVal val="visible"/>
                                      </p:to>
                                    </p:set>
                                    <p:animEffect transition="in" filter="box(out)">
                                      <p:cBhvr>
                                        <p:cTn id="42" dur="500"/>
                                        <p:tgtEl>
                                          <p:spTgt spid="441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44157"/>
                                        </p:tgtEl>
                                        <p:attrNameLst>
                                          <p:attrName>style.visibility</p:attrName>
                                        </p:attrNameLst>
                                      </p:cBhvr>
                                      <p:to>
                                        <p:strVal val="visible"/>
                                      </p:to>
                                    </p:set>
                                    <p:animEffect transition="in" filter="box(out)">
                                      <p:cBhvr>
                                        <p:cTn id="47" dur="500"/>
                                        <p:tgtEl>
                                          <p:spTgt spid="441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44158"/>
                                        </p:tgtEl>
                                        <p:attrNameLst>
                                          <p:attrName>style.visibility</p:attrName>
                                        </p:attrNameLst>
                                      </p:cBhvr>
                                      <p:to>
                                        <p:strVal val="visible"/>
                                      </p:to>
                                    </p:set>
                                    <p:animEffect transition="in" filter="box(out)">
                                      <p:cBhvr>
                                        <p:cTn id="52" dur="500"/>
                                        <p:tgtEl>
                                          <p:spTgt spid="441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4159"/>
                                        </p:tgtEl>
                                        <p:attrNameLst>
                                          <p:attrName>style.visibility</p:attrName>
                                        </p:attrNameLst>
                                      </p:cBhvr>
                                      <p:to>
                                        <p:strVal val="visible"/>
                                      </p:to>
                                    </p:set>
                                    <p:animEffect transition="in" filter="box(out)">
                                      <p:cBhvr>
                                        <p:cTn id="57" dur="500"/>
                                        <p:tgtEl>
                                          <p:spTgt spid="441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4034"/>
                                        </p:tgtEl>
                                        <p:attrNameLst>
                                          <p:attrName>style.visibility</p:attrName>
                                        </p:attrNameLst>
                                      </p:cBhvr>
                                      <p:to>
                                        <p:strVal val="visible"/>
                                      </p:to>
                                    </p:set>
                                    <p:animEffect transition="in" filter="box(out)">
                                      <p:cBhvr>
                                        <p:cTn id="62"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45057"/>
          <p:cNvGrpSpPr>
            <a:grpSpLocks/>
          </p:cNvGrpSpPr>
          <p:nvPr/>
        </p:nvGrpSpPr>
        <p:grpSpPr bwMode="auto">
          <a:xfrm>
            <a:off x="1827213" y="5440363"/>
            <a:ext cx="8558212" cy="989012"/>
            <a:chOff x="209" y="3095"/>
            <a:chExt cx="5391" cy="623"/>
          </a:xfrm>
        </p:grpSpPr>
        <p:grpSp>
          <p:nvGrpSpPr>
            <p:cNvPr id="74847" name="组合 45058"/>
            <p:cNvGrpSpPr>
              <a:grpSpLocks/>
            </p:cNvGrpSpPr>
            <p:nvPr/>
          </p:nvGrpSpPr>
          <p:grpSpPr bwMode="auto">
            <a:xfrm>
              <a:off x="327" y="3462"/>
              <a:ext cx="5273" cy="256"/>
              <a:chOff x="354" y="1045"/>
              <a:chExt cx="5273" cy="256"/>
            </a:xfrm>
          </p:grpSpPr>
          <p:grpSp>
            <p:nvGrpSpPr>
              <p:cNvPr id="74849" name="组合 45059"/>
              <p:cNvGrpSpPr>
                <a:grpSpLocks/>
              </p:cNvGrpSpPr>
              <p:nvPr/>
            </p:nvGrpSpPr>
            <p:grpSpPr bwMode="auto">
              <a:xfrm>
                <a:off x="354" y="1045"/>
                <a:ext cx="542" cy="256"/>
                <a:chOff x="1133" y="1389"/>
                <a:chExt cx="542" cy="256"/>
              </a:xfrm>
            </p:grpSpPr>
            <p:sp>
              <p:nvSpPr>
                <p:cNvPr id="45061" name="矩形 4506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4878" name="直接连接符 4506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0" name="组合 45062"/>
              <p:cNvGrpSpPr>
                <a:grpSpLocks/>
              </p:cNvGrpSpPr>
              <p:nvPr/>
            </p:nvGrpSpPr>
            <p:grpSpPr bwMode="auto">
              <a:xfrm>
                <a:off x="880" y="1045"/>
                <a:ext cx="542" cy="256"/>
                <a:chOff x="1133" y="1389"/>
                <a:chExt cx="542" cy="256"/>
              </a:xfrm>
            </p:grpSpPr>
            <p:sp>
              <p:nvSpPr>
                <p:cNvPr id="45064" name="矩形 4506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4876" name="直接连接符 4506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1" name="组合 45065"/>
              <p:cNvGrpSpPr>
                <a:grpSpLocks/>
              </p:cNvGrpSpPr>
              <p:nvPr/>
            </p:nvGrpSpPr>
            <p:grpSpPr bwMode="auto">
              <a:xfrm>
                <a:off x="1406" y="1045"/>
                <a:ext cx="542" cy="256"/>
                <a:chOff x="1133" y="1389"/>
                <a:chExt cx="542" cy="256"/>
              </a:xfrm>
            </p:grpSpPr>
            <p:sp>
              <p:nvSpPr>
                <p:cNvPr id="45067" name="矩形 4506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4874" name="直接连接符 4506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2" name="组合 45068"/>
              <p:cNvGrpSpPr>
                <a:grpSpLocks/>
              </p:cNvGrpSpPr>
              <p:nvPr/>
            </p:nvGrpSpPr>
            <p:grpSpPr bwMode="auto">
              <a:xfrm>
                <a:off x="1931" y="1045"/>
                <a:ext cx="542" cy="256"/>
                <a:chOff x="1133" y="1389"/>
                <a:chExt cx="542" cy="256"/>
              </a:xfrm>
            </p:grpSpPr>
            <p:sp>
              <p:nvSpPr>
                <p:cNvPr id="45070" name="矩形 4506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4872" name="直接连接符 4507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3" name="组合 45071"/>
              <p:cNvGrpSpPr>
                <a:grpSpLocks/>
              </p:cNvGrpSpPr>
              <p:nvPr/>
            </p:nvGrpSpPr>
            <p:grpSpPr bwMode="auto">
              <a:xfrm>
                <a:off x="2457" y="1045"/>
                <a:ext cx="542" cy="256"/>
                <a:chOff x="1133" y="1389"/>
                <a:chExt cx="542" cy="256"/>
              </a:xfrm>
            </p:grpSpPr>
            <p:sp>
              <p:nvSpPr>
                <p:cNvPr id="45073" name="矩形 4507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4870" name="直接连接符 4507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4" name="组合 45074"/>
              <p:cNvGrpSpPr>
                <a:grpSpLocks/>
              </p:cNvGrpSpPr>
              <p:nvPr/>
            </p:nvGrpSpPr>
            <p:grpSpPr bwMode="auto">
              <a:xfrm>
                <a:off x="2983" y="1045"/>
                <a:ext cx="542" cy="256"/>
                <a:chOff x="1133" y="1389"/>
                <a:chExt cx="542" cy="256"/>
              </a:xfrm>
            </p:grpSpPr>
            <p:sp>
              <p:nvSpPr>
                <p:cNvPr id="45076" name="矩形 4507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4868" name="直接连接符 4507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5" name="组合 45077"/>
              <p:cNvGrpSpPr>
                <a:grpSpLocks/>
              </p:cNvGrpSpPr>
              <p:nvPr/>
            </p:nvGrpSpPr>
            <p:grpSpPr bwMode="auto">
              <a:xfrm>
                <a:off x="3508" y="1045"/>
                <a:ext cx="542" cy="256"/>
                <a:chOff x="1133" y="1389"/>
                <a:chExt cx="542" cy="256"/>
              </a:xfrm>
            </p:grpSpPr>
            <p:sp>
              <p:nvSpPr>
                <p:cNvPr id="45079" name="矩形 4507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4866" name="直接连接符 4507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6" name="组合 45080"/>
              <p:cNvGrpSpPr>
                <a:grpSpLocks/>
              </p:cNvGrpSpPr>
              <p:nvPr/>
            </p:nvGrpSpPr>
            <p:grpSpPr bwMode="auto">
              <a:xfrm>
                <a:off x="4034" y="1045"/>
                <a:ext cx="542" cy="256"/>
                <a:chOff x="1133" y="1389"/>
                <a:chExt cx="542" cy="256"/>
              </a:xfrm>
            </p:grpSpPr>
            <p:sp>
              <p:nvSpPr>
                <p:cNvPr id="45082" name="矩形 4508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4864" name="直接连接符 4508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7" name="组合 45083"/>
              <p:cNvGrpSpPr>
                <a:grpSpLocks/>
              </p:cNvGrpSpPr>
              <p:nvPr/>
            </p:nvGrpSpPr>
            <p:grpSpPr bwMode="auto">
              <a:xfrm>
                <a:off x="4560" y="1045"/>
                <a:ext cx="542" cy="256"/>
                <a:chOff x="1133" y="1389"/>
                <a:chExt cx="542" cy="256"/>
              </a:xfrm>
            </p:grpSpPr>
            <p:sp>
              <p:nvSpPr>
                <p:cNvPr id="45085" name="矩形 4508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4862" name="直接连接符 4508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858" name="组合 45086"/>
              <p:cNvGrpSpPr>
                <a:grpSpLocks/>
              </p:cNvGrpSpPr>
              <p:nvPr/>
            </p:nvGrpSpPr>
            <p:grpSpPr bwMode="auto">
              <a:xfrm>
                <a:off x="5085" y="1045"/>
                <a:ext cx="542" cy="256"/>
                <a:chOff x="1133" y="1389"/>
                <a:chExt cx="542" cy="256"/>
              </a:xfrm>
            </p:grpSpPr>
            <p:sp>
              <p:nvSpPr>
                <p:cNvPr id="45088" name="矩形 4508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4860" name="直接连接符 4508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5090" name="文本框 45089"/>
            <p:cNvSpPr txBox="1"/>
            <p:nvPr/>
          </p:nvSpPr>
          <p:spPr>
            <a:xfrm>
              <a:off x="209" y="3095"/>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三趟收集：</a:t>
              </a:r>
            </a:p>
          </p:txBody>
        </p:sp>
      </p:grpSp>
      <p:grpSp>
        <p:nvGrpSpPr>
          <p:cNvPr id="45177" name="组合 45176"/>
          <p:cNvGrpSpPr>
            <a:grpSpLocks/>
          </p:cNvGrpSpPr>
          <p:nvPr/>
        </p:nvGrpSpPr>
        <p:grpSpPr bwMode="auto">
          <a:xfrm>
            <a:off x="3173413" y="4079875"/>
            <a:ext cx="582612" cy="693738"/>
            <a:chOff x="1039" y="2570"/>
            <a:chExt cx="367" cy="437"/>
          </a:xfrm>
        </p:grpSpPr>
        <p:sp>
          <p:nvSpPr>
            <p:cNvPr id="45116" name="文本框 45115"/>
            <p:cNvSpPr txBox="1"/>
            <p:nvPr/>
          </p:nvSpPr>
          <p:spPr>
            <a:xfrm>
              <a:off x="1039" y="2570"/>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4846" name="直接连接符 45119"/>
            <p:cNvSpPr>
              <a:spLocks noChangeShapeType="1"/>
            </p:cNvSpPr>
            <p:nvPr/>
          </p:nvSpPr>
          <p:spPr bwMode="auto">
            <a:xfrm flipH="1" flipV="1">
              <a:off x="1225" y="2806"/>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74" name="组合 45173"/>
          <p:cNvGrpSpPr>
            <a:grpSpLocks/>
          </p:cNvGrpSpPr>
          <p:nvPr/>
        </p:nvGrpSpPr>
        <p:grpSpPr bwMode="auto">
          <a:xfrm>
            <a:off x="2347913" y="4062414"/>
            <a:ext cx="582612" cy="695325"/>
            <a:chOff x="519" y="2559"/>
            <a:chExt cx="367" cy="438"/>
          </a:xfrm>
        </p:grpSpPr>
        <p:sp>
          <p:nvSpPr>
            <p:cNvPr id="45114" name="文本框 45113"/>
            <p:cNvSpPr txBox="1"/>
            <p:nvPr/>
          </p:nvSpPr>
          <p:spPr>
            <a:xfrm>
              <a:off x="519" y="2559"/>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4844" name="直接连接符 45122"/>
            <p:cNvSpPr>
              <a:spLocks noChangeShapeType="1"/>
            </p:cNvSpPr>
            <p:nvPr/>
          </p:nvSpPr>
          <p:spPr bwMode="auto">
            <a:xfrm flipH="1" flipV="1">
              <a:off x="670" y="2796"/>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78" name="组合 45177"/>
          <p:cNvGrpSpPr>
            <a:grpSpLocks/>
          </p:cNvGrpSpPr>
          <p:nvPr/>
        </p:nvGrpSpPr>
        <p:grpSpPr bwMode="auto">
          <a:xfrm>
            <a:off x="3181351" y="2627313"/>
            <a:ext cx="582613" cy="1422400"/>
            <a:chOff x="1044" y="1655"/>
            <a:chExt cx="367" cy="896"/>
          </a:xfrm>
        </p:grpSpPr>
        <p:sp>
          <p:nvSpPr>
            <p:cNvPr id="45115" name="文本框 45114"/>
            <p:cNvSpPr txBox="1"/>
            <p:nvPr/>
          </p:nvSpPr>
          <p:spPr>
            <a:xfrm>
              <a:off x="1044" y="2185"/>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4841" name="直接连接符 45120"/>
            <p:cNvSpPr>
              <a:spLocks noChangeShapeType="1"/>
            </p:cNvSpPr>
            <p:nvPr/>
          </p:nvSpPr>
          <p:spPr bwMode="auto">
            <a:xfrm flipV="1">
              <a:off x="1236" y="2440"/>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42" name="直接连接符 45123"/>
            <p:cNvSpPr>
              <a:spLocks noChangeShapeType="1"/>
            </p:cNvSpPr>
            <p:nvPr/>
          </p:nvSpPr>
          <p:spPr bwMode="auto">
            <a:xfrm>
              <a:off x="1240" y="1655"/>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82" name="组合 45181"/>
          <p:cNvGrpSpPr>
            <a:grpSpLocks/>
          </p:cNvGrpSpPr>
          <p:nvPr/>
        </p:nvGrpSpPr>
        <p:grpSpPr bwMode="auto">
          <a:xfrm>
            <a:off x="9839326" y="2590800"/>
            <a:ext cx="582613" cy="2146300"/>
            <a:chOff x="5238" y="1632"/>
            <a:chExt cx="367" cy="1352"/>
          </a:xfrm>
        </p:grpSpPr>
        <p:sp>
          <p:nvSpPr>
            <p:cNvPr id="45117" name="文本框 45116"/>
            <p:cNvSpPr txBox="1"/>
            <p:nvPr/>
          </p:nvSpPr>
          <p:spPr>
            <a:xfrm>
              <a:off x="5238" y="2548"/>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4838" name="直接连接符 45121"/>
            <p:cNvSpPr>
              <a:spLocks noChangeShapeType="1"/>
            </p:cNvSpPr>
            <p:nvPr/>
          </p:nvSpPr>
          <p:spPr bwMode="auto">
            <a:xfrm flipH="1" flipV="1">
              <a:off x="5427" y="278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39" name="直接连接符 45124"/>
            <p:cNvSpPr>
              <a:spLocks noChangeShapeType="1"/>
            </p:cNvSpPr>
            <p:nvPr/>
          </p:nvSpPr>
          <p:spPr bwMode="auto">
            <a:xfrm>
              <a:off x="5420" y="163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73" name="组合 45172"/>
          <p:cNvGrpSpPr>
            <a:grpSpLocks/>
          </p:cNvGrpSpPr>
          <p:nvPr/>
        </p:nvGrpSpPr>
        <p:grpSpPr bwMode="auto">
          <a:xfrm>
            <a:off x="1893888" y="2227264"/>
            <a:ext cx="8504238" cy="2841625"/>
            <a:chOff x="233" y="1403"/>
            <a:chExt cx="5357" cy="1790"/>
          </a:xfrm>
        </p:grpSpPr>
        <p:grpSp>
          <p:nvGrpSpPr>
            <p:cNvPr id="74814" name="组合 45091"/>
            <p:cNvGrpSpPr>
              <a:grpSpLocks/>
            </p:cNvGrpSpPr>
            <p:nvPr/>
          </p:nvGrpSpPr>
          <p:grpSpPr bwMode="auto">
            <a:xfrm>
              <a:off x="512" y="1403"/>
              <a:ext cx="5078" cy="252"/>
              <a:chOff x="520" y="914"/>
              <a:chExt cx="5078" cy="252"/>
            </a:xfrm>
          </p:grpSpPr>
          <p:sp>
            <p:nvSpPr>
              <p:cNvPr id="45093" name="文本框 45092"/>
              <p:cNvSpPr txBox="1"/>
              <p:nvPr/>
            </p:nvSpPr>
            <p:spPr>
              <a:xfrm>
                <a:off x="520"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r[0]</a:t>
                </a:r>
              </a:p>
            </p:txBody>
          </p:sp>
          <p:sp>
            <p:nvSpPr>
              <p:cNvPr id="45094" name="文本框 45093"/>
              <p:cNvSpPr txBox="1"/>
              <p:nvPr/>
            </p:nvSpPr>
            <p:spPr>
              <a:xfrm>
                <a:off x="1044"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r[1]</a:t>
                </a:r>
              </a:p>
            </p:txBody>
          </p:sp>
          <p:sp>
            <p:nvSpPr>
              <p:cNvPr id="45095" name="文本框 45094"/>
              <p:cNvSpPr txBox="1"/>
              <p:nvPr/>
            </p:nvSpPr>
            <p:spPr>
              <a:xfrm>
                <a:off x="1568"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r[2]</a:t>
                </a:r>
              </a:p>
            </p:txBody>
          </p:sp>
          <p:sp>
            <p:nvSpPr>
              <p:cNvPr id="45096" name="文本框 45095"/>
              <p:cNvSpPr txBox="1"/>
              <p:nvPr/>
            </p:nvSpPr>
            <p:spPr>
              <a:xfrm>
                <a:off x="2093"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r[3]</a:t>
                </a:r>
              </a:p>
            </p:txBody>
          </p:sp>
          <p:sp>
            <p:nvSpPr>
              <p:cNvPr id="45097" name="文本框 45096"/>
              <p:cNvSpPr txBox="1"/>
              <p:nvPr/>
            </p:nvSpPr>
            <p:spPr>
              <a:xfrm>
                <a:off x="2617"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r[4]</a:t>
                </a:r>
              </a:p>
            </p:txBody>
          </p:sp>
          <p:sp>
            <p:nvSpPr>
              <p:cNvPr id="45098" name="文本框 45097"/>
              <p:cNvSpPr txBox="1"/>
              <p:nvPr/>
            </p:nvSpPr>
            <p:spPr>
              <a:xfrm>
                <a:off x="3142"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r[5]</a:t>
                </a:r>
              </a:p>
            </p:txBody>
          </p:sp>
          <p:sp>
            <p:nvSpPr>
              <p:cNvPr id="45099" name="文本框 45098"/>
              <p:cNvSpPr txBox="1"/>
              <p:nvPr/>
            </p:nvSpPr>
            <p:spPr>
              <a:xfrm>
                <a:off x="3666"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r[6]</a:t>
                </a:r>
              </a:p>
            </p:txBody>
          </p:sp>
          <p:sp>
            <p:nvSpPr>
              <p:cNvPr id="45100" name="文本框 45099"/>
              <p:cNvSpPr txBox="1"/>
              <p:nvPr/>
            </p:nvSpPr>
            <p:spPr>
              <a:xfrm>
                <a:off x="4191"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r[7]</a:t>
                </a:r>
              </a:p>
            </p:txBody>
          </p:sp>
          <p:sp>
            <p:nvSpPr>
              <p:cNvPr id="45101" name="文本框 45100"/>
              <p:cNvSpPr txBox="1"/>
              <p:nvPr/>
            </p:nvSpPr>
            <p:spPr>
              <a:xfrm>
                <a:off x="4715"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r[8]</a:t>
                </a:r>
              </a:p>
            </p:txBody>
          </p:sp>
          <p:sp>
            <p:nvSpPr>
              <p:cNvPr id="45102" name="文本框 45101"/>
              <p:cNvSpPr txBox="1"/>
              <p:nvPr/>
            </p:nvSpPr>
            <p:spPr>
              <a:xfrm>
                <a:off x="5240" y="914"/>
                <a:ext cx="358" cy="252"/>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r[9]</a:t>
                </a:r>
              </a:p>
            </p:txBody>
          </p:sp>
        </p:grpSp>
        <p:grpSp>
          <p:nvGrpSpPr>
            <p:cNvPr id="74815" name="组合 45102"/>
            <p:cNvGrpSpPr>
              <a:grpSpLocks/>
            </p:cNvGrpSpPr>
            <p:nvPr/>
          </p:nvGrpSpPr>
          <p:grpSpPr bwMode="auto">
            <a:xfrm>
              <a:off x="512" y="2943"/>
              <a:ext cx="5075" cy="250"/>
              <a:chOff x="520" y="914"/>
              <a:chExt cx="5075" cy="250"/>
            </a:xfrm>
          </p:grpSpPr>
          <p:sp>
            <p:nvSpPr>
              <p:cNvPr id="45104" name="文本框 45103"/>
              <p:cNvSpPr txBox="1"/>
              <p:nvPr/>
            </p:nvSpPr>
            <p:spPr>
              <a:xfrm>
                <a:off x="520"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f[0]</a:t>
                </a:r>
              </a:p>
            </p:txBody>
          </p:sp>
          <p:sp>
            <p:nvSpPr>
              <p:cNvPr id="45105" name="文本框 45104"/>
              <p:cNvSpPr txBox="1"/>
              <p:nvPr/>
            </p:nvSpPr>
            <p:spPr>
              <a:xfrm>
                <a:off x="1044"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f[1]</a:t>
                </a:r>
              </a:p>
            </p:txBody>
          </p:sp>
          <p:sp>
            <p:nvSpPr>
              <p:cNvPr id="45106" name="文本框 45105"/>
              <p:cNvSpPr txBox="1"/>
              <p:nvPr/>
            </p:nvSpPr>
            <p:spPr>
              <a:xfrm>
                <a:off x="1568"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f[2]</a:t>
                </a:r>
              </a:p>
            </p:txBody>
          </p:sp>
          <p:sp>
            <p:nvSpPr>
              <p:cNvPr id="45107" name="文本框 45106"/>
              <p:cNvSpPr txBox="1"/>
              <p:nvPr/>
            </p:nvSpPr>
            <p:spPr>
              <a:xfrm>
                <a:off x="2093"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f[3]</a:t>
                </a:r>
              </a:p>
            </p:txBody>
          </p:sp>
          <p:sp>
            <p:nvSpPr>
              <p:cNvPr id="45108" name="文本框 45107"/>
              <p:cNvSpPr txBox="1"/>
              <p:nvPr/>
            </p:nvSpPr>
            <p:spPr>
              <a:xfrm>
                <a:off x="2617"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f[4]</a:t>
                </a:r>
              </a:p>
            </p:txBody>
          </p:sp>
          <p:sp>
            <p:nvSpPr>
              <p:cNvPr id="45109" name="文本框 45108"/>
              <p:cNvSpPr txBox="1"/>
              <p:nvPr/>
            </p:nvSpPr>
            <p:spPr>
              <a:xfrm>
                <a:off x="3142"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f[5]</a:t>
                </a:r>
              </a:p>
            </p:txBody>
          </p:sp>
          <p:sp>
            <p:nvSpPr>
              <p:cNvPr id="45110" name="文本框 45109"/>
              <p:cNvSpPr txBox="1"/>
              <p:nvPr/>
            </p:nvSpPr>
            <p:spPr>
              <a:xfrm>
                <a:off x="3666"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f[6]</a:t>
                </a:r>
              </a:p>
            </p:txBody>
          </p:sp>
          <p:sp>
            <p:nvSpPr>
              <p:cNvPr id="45111" name="文本框 45110"/>
              <p:cNvSpPr txBox="1"/>
              <p:nvPr/>
            </p:nvSpPr>
            <p:spPr>
              <a:xfrm>
                <a:off x="4191"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f[7]</a:t>
                </a:r>
              </a:p>
            </p:txBody>
          </p:sp>
          <p:sp>
            <p:nvSpPr>
              <p:cNvPr id="45112" name="文本框 45111"/>
              <p:cNvSpPr txBox="1"/>
              <p:nvPr/>
            </p:nvSpPr>
            <p:spPr>
              <a:xfrm>
                <a:off x="4715"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f[8]</a:t>
                </a:r>
              </a:p>
            </p:txBody>
          </p:sp>
          <p:sp>
            <p:nvSpPr>
              <p:cNvPr id="45113" name="文本框 45112"/>
              <p:cNvSpPr txBox="1"/>
              <p:nvPr/>
            </p:nvSpPr>
            <p:spPr>
              <a:xfrm>
                <a:off x="5240" y="914"/>
                <a:ext cx="355" cy="250"/>
              </a:xfrm>
              <a:prstGeom prst="rect">
                <a:avLst/>
              </a:prstGeom>
              <a:noFill/>
              <a:ln w="9525">
                <a:noFill/>
              </a:ln>
            </p:spPr>
            <p:txBody>
              <a:bodyPr wrap="none">
                <a:spAutoFit/>
              </a:bodyPr>
              <a:lstStyle/>
              <a:p>
                <a:pP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f[9]</a:t>
                </a:r>
              </a:p>
            </p:txBody>
          </p:sp>
        </p:grpSp>
        <p:sp>
          <p:nvSpPr>
            <p:cNvPr id="45126" name="文本框 45125"/>
            <p:cNvSpPr txBox="1"/>
            <p:nvPr/>
          </p:nvSpPr>
          <p:spPr>
            <a:xfrm>
              <a:off x="233" y="2004"/>
              <a:ext cx="310" cy="692"/>
            </a:xfrm>
            <a:prstGeom prst="rect">
              <a:avLst/>
            </a:prstGeom>
            <a:noFill/>
            <a:ln w="9525">
              <a:noFill/>
            </a:ln>
          </p:spPr>
          <p:txBody>
            <a:bodyPr vert="eaVert"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三趟分配</a:t>
              </a:r>
            </a:p>
          </p:txBody>
        </p:sp>
      </p:grpSp>
      <p:grpSp>
        <p:nvGrpSpPr>
          <p:cNvPr id="45175" name="组合 45174"/>
          <p:cNvGrpSpPr>
            <a:grpSpLocks/>
          </p:cNvGrpSpPr>
          <p:nvPr/>
        </p:nvGrpSpPr>
        <p:grpSpPr bwMode="auto">
          <a:xfrm>
            <a:off x="2347913" y="3451225"/>
            <a:ext cx="582612" cy="604838"/>
            <a:chOff x="519" y="2174"/>
            <a:chExt cx="367" cy="381"/>
          </a:xfrm>
        </p:grpSpPr>
        <p:sp>
          <p:nvSpPr>
            <p:cNvPr id="45119" name="文本框 45118"/>
            <p:cNvSpPr txBox="1"/>
            <p:nvPr/>
          </p:nvSpPr>
          <p:spPr>
            <a:xfrm>
              <a:off x="519" y="2174"/>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4813" name="直接连接符 45127"/>
            <p:cNvSpPr>
              <a:spLocks noChangeShapeType="1"/>
            </p:cNvSpPr>
            <p:nvPr/>
          </p:nvSpPr>
          <p:spPr bwMode="auto">
            <a:xfrm flipV="1">
              <a:off x="678" y="2410"/>
              <a:ext cx="0" cy="1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76" name="组合 45175"/>
          <p:cNvGrpSpPr>
            <a:grpSpLocks/>
          </p:cNvGrpSpPr>
          <p:nvPr/>
        </p:nvGrpSpPr>
        <p:grpSpPr bwMode="auto">
          <a:xfrm>
            <a:off x="2347913" y="2555876"/>
            <a:ext cx="582612" cy="900113"/>
            <a:chOff x="519" y="1610"/>
            <a:chExt cx="367" cy="567"/>
          </a:xfrm>
        </p:grpSpPr>
        <p:sp>
          <p:nvSpPr>
            <p:cNvPr id="45118" name="文本框 45117"/>
            <p:cNvSpPr txBox="1"/>
            <p:nvPr/>
          </p:nvSpPr>
          <p:spPr>
            <a:xfrm>
              <a:off x="519" y="1800"/>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4810" name="直接连接符 45126"/>
            <p:cNvSpPr>
              <a:spLocks noChangeShapeType="1"/>
            </p:cNvSpPr>
            <p:nvPr/>
          </p:nvSpPr>
          <p:spPr bwMode="auto">
            <a:xfrm flipH="1">
              <a:off x="700" y="1610"/>
              <a:ext cx="1"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11" name="直接连接符 45128"/>
            <p:cNvSpPr>
              <a:spLocks noChangeShapeType="1"/>
            </p:cNvSpPr>
            <p:nvPr/>
          </p:nvSpPr>
          <p:spPr bwMode="auto">
            <a:xfrm flipV="1">
              <a:off x="678" y="2055"/>
              <a:ext cx="0"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79" name="组合 45178"/>
          <p:cNvGrpSpPr>
            <a:grpSpLocks/>
          </p:cNvGrpSpPr>
          <p:nvPr/>
        </p:nvGrpSpPr>
        <p:grpSpPr bwMode="auto">
          <a:xfrm>
            <a:off x="4013201" y="4090989"/>
            <a:ext cx="582613" cy="693737"/>
            <a:chOff x="1568" y="2577"/>
            <a:chExt cx="367" cy="437"/>
          </a:xfrm>
        </p:grpSpPr>
        <p:sp>
          <p:nvSpPr>
            <p:cNvPr id="45131" name="文本框 45130"/>
            <p:cNvSpPr txBox="1"/>
            <p:nvPr/>
          </p:nvSpPr>
          <p:spPr>
            <a:xfrm>
              <a:off x="1568" y="2577"/>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4808" name="直接连接符 45131"/>
            <p:cNvSpPr>
              <a:spLocks noChangeShapeType="1"/>
            </p:cNvSpPr>
            <p:nvPr/>
          </p:nvSpPr>
          <p:spPr bwMode="auto">
            <a:xfrm flipH="1" flipV="1">
              <a:off x="1754" y="281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80" name="组合 45179"/>
          <p:cNvGrpSpPr>
            <a:grpSpLocks/>
          </p:cNvGrpSpPr>
          <p:nvPr/>
        </p:nvGrpSpPr>
        <p:grpSpPr bwMode="auto">
          <a:xfrm>
            <a:off x="4021138" y="2638425"/>
            <a:ext cx="582612" cy="1422400"/>
            <a:chOff x="1573" y="1662"/>
            <a:chExt cx="367" cy="896"/>
          </a:xfrm>
        </p:grpSpPr>
        <p:sp>
          <p:nvSpPr>
            <p:cNvPr id="45130" name="文本框 45129"/>
            <p:cNvSpPr txBox="1"/>
            <p:nvPr/>
          </p:nvSpPr>
          <p:spPr>
            <a:xfrm>
              <a:off x="1573" y="2192"/>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4805" name="直接连接符 45132"/>
            <p:cNvSpPr>
              <a:spLocks noChangeShapeType="1"/>
            </p:cNvSpPr>
            <p:nvPr/>
          </p:nvSpPr>
          <p:spPr bwMode="auto">
            <a:xfrm flipV="1">
              <a:off x="1765" y="2447"/>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06" name="直接连接符 45133"/>
            <p:cNvSpPr>
              <a:spLocks noChangeShapeType="1"/>
            </p:cNvSpPr>
            <p:nvPr/>
          </p:nvSpPr>
          <p:spPr bwMode="auto">
            <a:xfrm>
              <a:off x="1769" y="1662"/>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81" name="组合 45180"/>
          <p:cNvGrpSpPr>
            <a:grpSpLocks/>
          </p:cNvGrpSpPr>
          <p:nvPr/>
        </p:nvGrpSpPr>
        <p:grpSpPr bwMode="auto">
          <a:xfrm>
            <a:off x="6465888" y="4073525"/>
            <a:ext cx="582612" cy="693738"/>
            <a:chOff x="3113" y="2566"/>
            <a:chExt cx="367" cy="437"/>
          </a:xfrm>
        </p:grpSpPr>
        <p:sp>
          <p:nvSpPr>
            <p:cNvPr id="45136" name="文本框 45135"/>
            <p:cNvSpPr txBox="1"/>
            <p:nvPr/>
          </p:nvSpPr>
          <p:spPr>
            <a:xfrm>
              <a:off x="3113" y="2566"/>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4803" name="直接连接符 45136"/>
            <p:cNvSpPr>
              <a:spLocks noChangeShapeType="1"/>
            </p:cNvSpPr>
            <p:nvPr/>
          </p:nvSpPr>
          <p:spPr bwMode="auto">
            <a:xfrm flipH="1" flipV="1">
              <a:off x="3299" y="2802"/>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183" name="组合 45182"/>
          <p:cNvGrpSpPr>
            <a:grpSpLocks/>
          </p:cNvGrpSpPr>
          <p:nvPr/>
        </p:nvGrpSpPr>
        <p:grpSpPr bwMode="auto">
          <a:xfrm>
            <a:off x="6473826" y="2620963"/>
            <a:ext cx="582613" cy="1422400"/>
            <a:chOff x="3118" y="1651"/>
            <a:chExt cx="367" cy="896"/>
          </a:xfrm>
        </p:grpSpPr>
        <p:sp>
          <p:nvSpPr>
            <p:cNvPr id="45135" name="文本框 45134"/>
            <p:cNvSpPr txBox="1"/>
            <p:nvPr/>
          </p:nvSpPr>
          <p:spPr>
            <a:xfrm>
              <a:off x="3118" y="2181"/>
              <a:ext cx="367" cy="256"/>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spcBef>
                  <a:spcPct val="50000"/>
                </a:spcBef>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4800" name="直接连接符 45137"/>
            <p:cNvSpPr>
              <a:spLocks noChangeShapeType="1"/>
            </p:cNvSpPr>
            <p:nvPr/>
          </p:nvSpPr>
          <p:spPr bwMode="auto">
            <a:xfrm flipV="1">
              <a:off x="3310" y="2436"/>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801" name="直接连接符 45138"/>
            <p:cNvSpPr>
              <a:spLocks noChangeShapeType="1"/>
            </p:cNvSpPr>
            <p:nvPr/>
          </p:nvSpPr>
          <p:spPr bwMode="auto">
            <a:xfrm>
              <a:off x="3314" y="1651"/>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66" name="组合 45139"/>
          <p:cNvGrpSpPr>
            <a:grpSpLocks/>
          </p:cNvGrpSpPr>
          <p:nvPr/>
        </p:nvGrpSpPr>
        <p:grpSpPr bwMode="auto">
          <a:xfrm>
            <a:off x="1668463" y="1138238"/>
            <a:ext cx="8558213" cy="989012"/>
            <a:chOff x="209" y="3095"/>
            <a:chExt cx="5391" cy="623"/>
          </a:xfrm>
        </p:grpSpPr>
        <p:grpSp>
          <p:nvGrpSpPr>
            <p:cNvPr id="74767" name="组合 45140"/>
            <p:cNvGrpSpPr>
              <a:grpSpLocks/>
            </p:cNvGrpSpPr>
            <p:nvPr/>
          </p:nvGrpSpPr>
          <p:grpSpPr bwMode="auto">
            <a:xfrm>
              <a:off x="327" y="3462"/>
              <a:ext cx="5273" cy="256"/>
              <a:chOff x="354" y="1045"/>
              <a:chExt cx="5273" cy="256"/>
            </a:xfrm>
          </p:grpSpPr>
          <p:grpSp>
            <p:nvGrpSpPr>
              <p:cNvPr id="74769" name="组合 45141"/>
              <p:cNvGrpSpPr>
                <a:grpSpLocks/>
              </p:cNvGrpSpPr>
              <p:nvPr/>
            </p:nvGrpSpPr>
            <p:grpSpPr bwMode="auto">
              <a:xfrm>
                <a:off x="354" y="1045"/>
                <a:ext cx="542" cy="256"/>
                <a:chOff x="1133" y="1389"/>
                <a:chExt cx="542" cy="256"/>
              </a:xfrm>
            </p:grpSpPr>
            <p:sp>
              <p:nvSpPr>
                <p:cNvPr id="45143" name="矩形 4514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505</a:t>
                  </a:r>
                </a:p>
              </p:txBody>
            </p:sp>
            <p:sp>
              <p:nvSpPr>
                <p:cNvPr id="74798" name="直接连接符 45143"/>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0" name="组合 45144"/>
              <p:cNvGrpSpPr>
                <a:grpSpLocks/>
              </p:cNvGrpSpPr>
              <p:nvPr/>
            </p:nvGrpSpPr>
            <p:grpSpPr bwMode="auto">
              <a:xfrm>
                <a:off x="880" y="1045"/>
                <a:ext cx="542" cy="256"/>
                <a:chOff x="1133" y="1389"/>
                <a:chExt cx="542" cy="256"/>
              </a:xfrm>
            </p:grpSpPr>
            <p:sp>
              <p:nvSpPr>
                <p:cNvPr id="45146" name="矩形 4514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008</a:t>
                  </a:r>
                </a:p>
              </p:txBody>
            </p:sp>
            <p:sp>
              <p:nvSpPr>
                <p:cNvPr id="74796" name="直接连接符 45146"/>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1" name="组合 45147"/>
              <p:cNvGrpSpPr>
                <a:grpSpLocks/>
              </p:cNvGrpSpPr>
              <p:nvPr/>
            </p:nvGrpSpPr>
            <p:grpSpPr bwMode="auto">
              <a:xfrm>
                <a:off x="1406" y="1045"/>
                <a:ext cx="542" cy="256"/>
                <a:chOff x="1133" y="1389"/>
                <a:chExt cx="542" cy="256"/>
              </a:xfrm>
            </p:grpSpPr>
            <p:sp>
              <p:nvSpPr>
                <p:cNvPr id="45149" name="矩形 4514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109</a:t>
                  </a:r>
                </a:p>
              </p:txBody>
            </p:sp>
            <p:sp>
              <p:nvSpPr>
                <p:cNvPr id="74794" name="直接连接符 45149"/>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2" name="组合 45150"/>
              <p:cNvGrpSpPr>
                <a:grpSpLocks/>
              </p:cNvGrpSpPr>
              <p:nvPr/>
            </p:nvGrpSpPr>
            <p:grpSpPr bwMode="auto">
              <a:xfrm>
                <a:off x="1931" y="1045"/>
                <a:ext cx="542" cy="256"/>
                <a:chOff x="1133" y="1389"/>
                <a:chExt cx="542" cy="256"/>
              </a:xfrm>
            </p:grpSpPr>
            <p:sp>
              <p:nvSpPr>
                <p:cNvPr id="45152" name="矩形 4515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930</a:t>
                  </a:r>
                </a:p>
              </p:txBody>
            </p:sp>
            <p:sp>
              <p:nvSpPr>
                <p:cNvPr id="74792" name="直接连接符 45152"/>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3" name="组合 45153"/>
              <p:cNvGrpSpPr>
                <a:grpSpLocks/>
              </p:cNvGrpSpPr>
              <p:nvPr/>
            </p:nvGrpSpPr>
            <p:grpSpPr bwMode="auto">
              <a:xfrm>
                <a:off x="2457" y="1045"/>
                <a:ext cx="542" cy="256"/>
                <a:chOff x="1133" y="1389"/>
                <a:chExt cx="542" cy="256"/>
              </a:xfrm>
            </p:grpSpPr>
            <p:sp>
              <p:nvSpPr>
                <p:cNvPr id="45155" name="矩形 4515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063</a:t>
                  </a:r>
                </a:p>
              </p:txBody>
            </p:sp>
            <p:sp>
              <p:nvSpPr>
                <p:cNvPr id="74790" name="直接连接符 45155"/>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4" name="组合 45156"/>
              <p:cNvGrpSpPr>
                <a:grpSpLocks/>
              </p:cNvGrpSpPr>
              <p:nvPr/>
            </p:nvGrpSpPr>
            <p:grpSpPr bwMode="auto">
              <a:xfrm>
                <a:off x="2983" y="1045"/>
                <a:ext cx="542" cy="256"/>
                <a:chOff x="1133" y="1389"/>
                <a:chExt cx="542" cy="256"/>
              </a:xfrm>
            </p:grpSpPr>
            <p:sp>
              <p:nvSpPr>
                <p:cNvPr id="45158" name="矩形 4515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269</a:t>
                  </a:r>
                </a:p>
              </p:txBody>
            </p:sp>
            <p:sp>
              <p:nvSpPr>
                <p:cNvPr id="74788" name="直接连接符 45158"/>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5" name="组合 45159"/>
              <p:cNvGrpSpPr>
                <a:grpSpLocks/>
              </p:cNvGrpSpPr>
              <p:nvPr/>
            </p:nvGrpSpPr>
            <p:grpSpPr bwMode="auto">
              <a:xfrm>
                <a:off x="3508" y="1045"/>
                <a:ext cx="542" cy="256"/>
                <a:chOff x="1133" y="1389"/>
                <a:chExt cx="542" cy="256"/>
              </a:xfrm>
            </p:grpSpPr>
            <p:sp>
              <p:nvSpPr>
                <p:cNvPr id="45161" name="矩形 4516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278</a:t>
                  </a:r>
                </a:p>
              </p:txBody>
            </p:sp>
            <p:sp>
              <p:nvSpPr>
                <p:cNvPr id="74786" name="直接连接符 45161"/>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6" name="组合 45162"/>
              <p:cNvGrpSpPr>
                <a:grpSpLocks/>
              </p:cNvGrpSpPr>
              <p:nvPr/>
            </p:nvGrpSpPr>
            <p:grpSpPr bwMode="auto">
              <a:xfrm>
                <a:off x="4034" y="1045"/>
                <a:ext cx="542" cy="256"/>
                <a:chOff x="1133" y="1389"/>
                <a:chExt cx="542" cy="256"/>
              </a:xfrm>
            </p:grpSpPr>
            <p:sp>
              <p:nvSpPr>
                <p:cNvPr id="45164" name="矩形 4516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083</a:t>
                  </a:r>
                </a:p>
              </p:txBody>
            </p:sp>
            <p:sp>
              <p:nvSpPr>
                <p:cNvPr id="74784" name="直接连接符 45164"/>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7" name="组合 45165"/>
              <p:cNvGrpSpPr>
                <a:grpSpLocks/>
              </p:cNvGrpSpPr>
              <p:nvPr/>
            </p:nvGrpSpPr>
            <p:grpSpPr bwMode="auto">
              <a:xfrm>
                <a:off x="4560" y="1045"/>
                <a:ext cx="542" cy="256"/>
                <a:chOff x="1133" y="1389"/>
                <a:chExt cx="542" cy="256"/>
              </a:xfrm>
            </p:grpSpPr>
            <p:sp>
              <p:nvSpPr>
                <p:cNvPr id="45167" name="矩形 4516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184</a:t>
                  </a:r>
                </a:p>
              </p:txBody>
            </p:sp>
            <p:sp>
              <p:nvSpPr>
                <p:cNvPr id="74782" name="直接连接符 45167"/>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4778" name="组合 45168"/>
              <p:cNvGrpSpPr>
                <a:grpSpLocks/>
              </p:cNvGrpSpPr>
              <p:nvPr/>
            </p:nvGrpSpPr>
            <p:grpSpPr bwMode="auto">
              <a:xfrm>
                <a:off x="5085" y="1045"/>
                <a:ext cx="542" cy="256"/>
                <a:chOff x="1133" y="1389"/>
                <a:chExt cx="542" cy="256"/>
              </a:xfrm>
            </p:grpSpPr>
            <p:sp>
              <p:nvSpPr>
                <p:cNvPr id="45170" name="矩形 4516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defRPr/>
                  </a:pPr>
                  <a:r>
                    <a:rPr lang="en-US" altLang="zh-CN" sz="2000" noProof="1">
                      <a:effectLst>
                        <a:outerShdw blurRad="38100" dist="38100" dir="2700000">
                          <a:srgbClr val="C0C0C0"/>
                        </a:outerShdw>
                      </a:effectLst>
                      <a:latin typeface="Times New Roman" panose="02020603050405020304" pitchFamily="18" charset="0"/>
                      <a:ea typeface="宋体" panose="02010600030101010101" pitchFamily="2" charset="-122"/>
                    </a:rPr>
                    <a:t>589</a:t>
                  </a:r>
                </a:p>
              </p:txBody>
            </p:sp>
            <p:sp>
              <p:nvSpPr>
                <p:cNvPr id="74780" name="直接连接符 45170"/>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5172" name="文本框 45171"/>
            <p:cNvSpPr txBox="1"/>
            <p:nvPr/>
          </p:nvSpPr>
          <p:spPr>
            <a:xfrm>
              <a:off x="209" y="3095"/>
              <a:ext cx="921" cy="250"/>
            </a:xfrm>
            <a:prstGeom prst="rect">
              <a:avLst/>
            </a:prstGeom>
            <a:noFill/>
            <a:ln w="9525">
              <a:noFill/>
            </a:ln>
          </p:spPr>
          <p:txBody>
            <a:bodyPr wrap="none">
              <a:spAutoFit/>
            </a:bodyPr>
            <a:lstStyle>
              <a:lvl1pPr>
                <a:defRPr b="1">
                  <a:solidFill>
                    <a:schemeClr val="tx1"/>
                  </a:solidFill>
                  <a:latin typeface="Arial" charset="0"/>
                  <a:ea typeface="宋体" charset="-122"/>
                </a:defRPr>
              </a:lvl1pPr>
              <a:lvl2pPr marL="742950" indent="-285750">
                <a:defRPr b="1">
                  <a:solidFill>
                    <a:schemeClr val="tx1"/>
                  </a:solidFill>
                  <a:latin typeface="Arial" charset="0"/>
                  <a:ea typeface="宋体" charset="-122"/>
                </a:defRPr>
              </a:lvl2pPr>
              <a:lvl3pPr marL="1143000" indent="-228600">
                <a:defRPr b="1">
                  <a:solidFill>
                    <a:schemeClr val="tx1"/>
                  </a:solidFill>
                  <a:latin typeface="Arial" charset="0"/>
                  <a:ea typeface="宋体" charset="-122"/>
                </a:defRPr>
              </a:lvl3pPr>
              <a:lvl4pPr marL="1600200" indent="-228600">
                <a:defRPr b="1">
                  <a:solidFill>
                    <a:schemeClr val="tx1"/>
                  </a:solidFill>
                  <a:latin typeface="Arial" charset="0"/>
                  <a:ea typeface="宋体" charset="-122"/>
                </a:defRPr>
              </a:lvl4pPr>
              <a:lvl5pPr marL="2057400" indent="-22860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altLang="en-US" sz="2000" noProof="1">
                  <a:effectLst>
                    <a:outerShdw blurRad="38100" dist="38100" dir="2700000" algn="tl">
                      <a:srgbClr val="C0C0C0"/>
                    </a:outerShdw>
                  </a:effectLst>
                  <a:latin typeface="Times New Roman" charset="0"/>
                </a:rPr>
                <a:t>二趟收集：</a:t>
              </a:r>
            </a:p>
          </p:txBody>
        </p:sp>
      </p:grpSp>
      <p:sp>
        <p:nvSpPr>
          <p:cNvPr id="127"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Tree>
    <p:extLst>
      <p:ext uri="{BB962C8B-B14F-4D97-AF65-F5344CB8AC3E}">
        <p14:creationId xmlns:p14="http://schemas.microsoft.com/office/powerpoint/2010/main" val="2486670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173"/>
                                        </p:tgtEl>
                                        <p:attrNameLst>
                                          <p:attrName>style.visibility</p:attrName>
                                        </p:attrNameLst>
                                      </p:cBhvr>
                                      <p:to>
                                        <p:strVal val="visible"/>
                                      </p:to>
                                    </p:set>
                                    <p:animEffect transition="in" filter="box(out)">
                                      <p:cBhvr>
                                        <p:cTn id="7" dur="500"/>
                                        <p:tgtEl>
                                          <p:spTgt spid="45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181"/>
                                        </p:tgtEl>
                                        <p:attrNameLst>
                                          <p:attrName>style.visibility</p:attrName>
                                        </p:attrNameLst>
                                      </p:cBhvr>
                                      <p:to>
                                        <p:strVal val="visible"/>
                                      </p:to>
                                    </p:set>
                                    <p:animEffect transition="in" filter="box(out)">
                                      <p:cBhvr>
                                        <p:cTn id="12" dur="500"/>
                                        <p:tgtEl>
                                          <p:spTgt spid="45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5174"/>
                                        </p:tgtEl>
                                        <p:attrNameLst>
                                          <p:attrName>style.visibility</p:attrName>
                                        </p:attrNameLst>
                                      </p:cBhvr>
                                      <p:to>
                                        <p:strVal val="visible"/>
                                      </p:to>
                                    </p:set>
                                    <p:animEffect transition="in" filter="box(out)">
                                      <p:cBhvr>
                                        <p:cTn id="17" dur="500"/>
                                        <p:tgtEl>
                                          <p:spTgt spid="45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5177"/>
                                        </p:tgtEl>
                                        <p:attrNameLst>
                                          <p:attrName>style.visibility</p:attrName>
                                        </p:attrNameLst>
                                      </p:cBhvr>
                                      <p:to>
                                        <p:strVal val="visible"/>
                                      </p:to>
                                    </p:set>
                                    <p:animEffect transition="in" filter="box(out)">
                                      <p:cBhvr>
                                        <p:cTn id="22" dur="500"/>
                                        <p:tgtEl>
                                          <p:spTgt spid="45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5182"/>
                                        </p:tgtEl>
                                        <p:attrNameLst>
                                          <p:attrName>style.visibility</p:attrName>
                                        </p:attrNameLst>
                                      </p:cBhvr>
                                      <p:to>
                                        <p:strVal val="visible"/>
                                      </p:to>
                                    </p:set>
                                    <p:animEffect transition="in" filter="box(out)">
                                      <p:cBhvr>
                                        <p:cTn id="27" dur="500"/>
                                        <p:tgtEl>
                                          <p:spTgt spid="45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5175"/>
                                        </p:tgtEl>
                                        <p:attrNameLst>
                                          <p:attrName>style.visibility</p:attrName>
                                        </p:attrNameLst>
                                      </p:cBhvr>
                                      <p:to>
                                        <p:strVal val="visible"/>
                                      </p:to>
                                    </p:set>
                                    <p:animEffect transition="in" filter="box(out)">
                                      <p:cBhvr>
                                        <p:cTn id="32" dur="500"/>
                                        <p:tgtEl>
                                          <p:spTgt spid="451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5179"/>
                                        </p:tgtEl>
                                        <p:attrNameLst>
                                          <p:attrName>style.visibility</p:attrName>
                                        </p:attrNameLst>
                                      </p:cBhvr>
                                      <p:to>
                                        <p:strVal val="visible"/>
                                      </p:to>
                                    </p:set>
                                    <p:animEffect transition="in" filter="box(out)">
                                      <p:cBhvr>
                                        <p:cTn id="37" dur="500"/>
                                        <p:tgtEl>
                                          <p:spTgt spid="451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45180"/>
                                        </p:tgtEl>
                                        <p:attrNameLst>
                                          <p:attrName>style.visibility</p:attrName>
                                        </p:attrNameLst>
                                      </p:cBhvr>
                                      <p:to>
                                        <p:strVal val="visible"/>
                                      </p:to>
                                    </p:set>
                                    <p:animEffect transition="in" filter="box(out)">
                                      <p:cBhvr>
                                        <p:cTn id="42" dur="500"/>
                                        <p:tgtEl>
                                          <p:spTgt spid="451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45176"/>
                                        </p:tgtEl>
                                        <p:attrNameLst>
                                          <p:attrName>style.visibility</p:attrName>
                                        </p:attrNameLst>
                                      </p:cBhvr>
                                      <p:to>
                                        <p:strVal val="visible"/>
                                      </p:to>
                                    </p:set>
                                    <p:animEffect transition="in" filter="box(out)">
                                      <p:cBhvr>
                                        <p:cTn id="47" dur="500"/>
                                        <p:tgtEl>
                                          <p:spTgt spid="451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45178"/>
                                        </p:tgtEl>
                                        <p:attrNameLst>
                                          <p:attrName>style.visibility</p:attrName>
                                        </p:attrNameLst>
                                      </p:cBhvr>
                                      <p:to>
                                        <p:strVal val="visible"/>
                                      </p:to>
                                    </p:set>
                                    <p:animEffect transition="in" filter="box(out)">
                                      <p:cBhvr>
                                        <p:cTn id="52" dur="500"/>
                                        <p:tgtEl>
                                          <p:spTgt spid="451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5183"/>
                                        </p:tgtEl>
                                        <p:attrNameLst>
                                          <p:attrName>style.visibility</p:attrName>
                                        </p:attrNameLst>
                                      </p:cBhvr>
                                      <p:to>
                                        <p:strVal val="visible"/>
                                      </p:to>
                                    </p:set>
                                    <p:animEffect transition="in" filter="box(out)">
                                      <p:cBhvr>
                                        <p:cTn id="57" dur="500"/>
                                        <p:tgtEl>
                                          <p:spTgt spid="451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5058"/>
                                        </p:tgtEl>
                                        <p:attrNameLst>
                                          <p:attrName>style.visibility</p:attrName>
                                        </p:attrNameLst>
                                      </p:cBhvr>
                                      <p:to>
                                        <p:strVal val="visible"/>
                                      </p:to>
                                    </p:set>
                                    <p:animEffect transition="in" filter="box(out)">
                                      <p:cBhvr>
                                        <p:cTn id="62"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smtClean="0"/>
              <a:t>基数排序</a:t>
            </a:r>
            <a:endParaRPr lang="zh-CN" altLang="en-US" kern="0" dirty="0"/>
          </a:p>
        </p:txBody>
      </p:sp>
      <p:sp>
        <p:nvSpPr>
          <p:cNvPr id="5" name="矩形 4"/>
          <p:cNvSpPr/>
          <p:nvPr/>
        </p:nvSpPr>
        <p:spPr>
          <a:xfrm>
            <a:off x="1522569" y="2497358"/>
            <a:ext cx="4220514" cy="646331"/>
          </a:xfrm>
          <a:prstGeom prst="rect">
            <a:avLst/>
          </a:prstGeom>
        </p:spPr>
        <p:txBody>
          <a:bodyPr wrap="none">
            <a:spAutoFit/>
          </a:bodyPr>
          <a:lstStyle/>
          <a:p>
            <a:r>
              <a:rPr lang="zh-CN" altLang="en-US" u="sng" dirty="0" smtClean="0"/>
              <a:t>动画案例演示：</a:t>
            </a:r>
            <a:endParaRPr lang="en-US" altLang="zh-CN" u="sng" dirty="0" smtClean="0"/>
          </a:p>
          <a:p>
            <a:r>
              <a:rPr lang="zh-CN" altLang="en-US" u="sng" dirty="0" smtClean="0"/>
              <a:t>https</a:t>
            </a:r>
            <a:r>
              <a:rPr lang="zh-CN" altLang="en-US" u="sng" dirty="0"/>
              <a:t>://www.runoob.com/w3cnote/radix-sort.html</a:t>
            </a:r>
          </a:p>
        </p:txBody>
      </p:sp>
    </p:spTree>
    <p:extLst>
      <p:ext uri="{BB962C8B-B14F-4D97-AF65-F5344CB8AC3E}">
        <p14:creationId xmlns:p14="http://schemas.microsoft.com/office/powerpoint/2010/main" val="259894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1625600" y="228600"/>
            <a:ext cx="460894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smtClean="0"/>
              <a:t>各种排序算法的比较</a:t>
            </a:r>
            <a:endParaRPr lang="zh-CN" altLang="en-US" kern="0" dirty="0"/>
          </a:p>
        </p:txBody>
      </p:sp>
      <p:graphicFrame>
        <p:nvGraphicFramePr>
          <p:cNvPr id="7" name="Group 75"/>
          <p:cNvGraphicFramePr>
            <a:graphicFrameLocks noGrp="1"/>
          </p:cNvGraphicFramePr>
          <p:nvPr>
            <p:extLst>
              <p:ext uri="{D42A27DB-BD31-4B8C-83A1-F6EECF244321}">
                <p14:modId xmlns:p14="http://schemas.microsoft.com/office/powerpoint/2010/main" val="791148658"/>
              </p:ext>
            </p:extLst>
          </p:nvPr>
        </p:nvGraphicFramePr>
        <p:xfrm>
          <a:off x="800097" y="1261135"/>
          <a:ext cx="9707190" cy="5340755"/>
        </p:xfrm>
        <a:graphic>
          <a:graphicData uri="http://schemas.openxmlformats.org/drawingml/2006/table">
            <a:tbl>
              <a:tblPr/>
              <a:tblGrid>
                <a:gridCol w="1617865"/>
                <a:gridCol w="1617865"/>
                <a:gridCol w="1617865"/>
                <a:gridCol w="1617865"/>
                <a:gridCol w="1617865"/>
                <a:gridCol w="1617865"/>
              </a:tblGrid>
              <a:tr h="637945">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dirty="0" smtClean="0">
                          <a:ln>
                            <a:noFill/>
                          </a:ln>
                          <a:solidFill>
                            <a:schemeClr val="tx1"/>
                          </a:solidFill>
                          <a:effectLst/>
                          <a:latin typeface="Times New Roman" charset="0"/>
                          <a:ea typeface="宋体" charset="-122"/>
                        </a:rPr>
                        <a:t>排序方法</a:t>
                      </a:r>
                      <a:endParaRPr kumimoji="1" lang="zh-CN" altLang="en-US" sz="2200" b="1" i="0" u="none" strike="noStrike" cap="none" normalizeH="0" baseline="0" dirty="0">
                        <a:ln>
                          <a:noFill/>
                        </a:ln>
                        <a:solidFill>
                          <a:schemeClr val="tx1"/>
                        </a:solidFill>
                        <a:effectLst/>
                        <a:latin typeface="Times New Roman"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平均时间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最坏情况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最好情况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辅助空间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稳定性</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3810">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dirty="0" smtClean="0">
                          <a:ln>
                            <a:noFill/>
                          </a:ln>
                          <a:solidFill>
                            <a:schemeClr val="tx1"/>
                          </a:solidFill>
                          <a:effectLst/>
                          <a:latin typeface="Times New Roman" charset="0"/>
                          <a:ea typeface="宋体" charset="-122"/>
                        </a:rPr>
                        <a:t>直接插入</a:t>
                      </a:r>
                      <a:r>
                        <a:rPr kumimoji="1" lang="zh-CN" altLang="en-US" sz="2200" b="1" i="0" u="none" strike="noStrike" cap="none" normalizeH="0" baseline="0" dirty="0">
                          <a:ln>
                            <a:noFill/>
                          </a:ln>
                          <a:solidFill>
                            <a:schemeClr val="tx1"/>
                          </a:solidFill>
                          <a:effectLst/>
                          <a:latin typeface="Times New Roman" charset="0"/>
                          <a:ea typeface="宋体" charset="-122"/>
                        </a:rPr>
                        <a:t>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r>
                        <a:rPr kumimoji="1" lang="en-US" altLang="zh-CN" sz="2200" b="1" i="0" u="none" strike="noStrike" cap="none" normalizeH="0" baseline="30000" dirty="0">
                          <a:ln>
                            <a:noFill/>
                          </a:ln>
                          <a:solidFill>
                            <a:schemeClr val="tx1"/>
                          </a:solidFill>
                          <a:effectLst/>
                          <a:latin typeface="Times New Roman" charset="0"/>
                          <a:ea typeface="宋体" charset="-122"/>
                        </a:rPr>
                        <a:t>2</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a:t>
                      </a:r>
                      <a:r>
                        <a:rPr kumimoji="1" lang="en-US" altLang="zh-CN" sz="2200" b="1" i="0" u="none" strike="noStrike" cap="none" normalizeH="0" baseline="30000">
                          <a:ln>
                            <a:noFill/>
                          </a:ln>
                          <a:solidFill>
                            <a:schemeClr val="tx1"/>
                          </a:solidFill>
                          <a:effectLst/>
                          <a:latin typeface="Times New Roman" charset="0"/>
                          <a:ea typeface="宋体" charset="-122"/>
                        </a:rPr>
                        <a:t>2</a:t>
                      </a: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3810">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dirty="0">
                          <a:ln>
                            <a:noFill/>
                          </a:ln>
                          <a:solidFill>
                            <a:schemeClr val="tx1"/>
                          </a:solidFill>
                          <a:effectLst/>
                          <a:latin typeface="Times New Roman" charset="0"/>
                          <a:ea typeface="宋体" charset="-122"/>
                        </a:rPr>
                        <a:t>简单选择排序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r>
                        <a:rPr kumimoji="1" lang="en-US" altLang="zh-CN" sz="2200" b="1" i="0" u="none" strike="noStrike" cap="none" normalizeH="0" baseline="30000" dirty="0">
                          <a:ln>
                            <a:noFill/>
                          </a:ln>
                          <a:solidFill>
                            <a:schemeClr val="tx1"/>
                          </a:solidFill>
                          <a:effectLst/>
                          <a:latin typeface="Times New Roman" charset="0"/>
                          <a:ea typeface="宋体" charset="-122"/>
                        </a:rPr>
                        <a:t>2</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r>
                        <a:rPr kumimoji="1" lang="en-US" altLang="zh-CN" sz="2200" b="1" i="0" u="none" strike="noStrike" cap="none" normalizeH="0" baseline="30000" dirty="0">
                          <a:ln>
                            <a:noFill/>
                          </a:ln>
                          <a:solidFill>
                            <a:schemeClr val="tx1"/>
                          </a:solidFill>
                          <a:effectLst/>
                          <a:latin typeface="Times New Roman" charset="0"/>
                          <a:ea typeface="宋体" charset="-122"/>
                        </a:rPr>
                        <a:t>2</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a:t>
                      </a:r>
                      <a:r>
                        <a:rPr kumimoji="1" lang="en-US" altLang="zh-CN" sz="2200" b="1" i="0" u="none" strike="noStrike" cap="none" normalizeH="0" baseline="30000">
                          <a:ln>
                            <a:noFill/>
                          </a:ln>
                          <a:solidFill>
                            <a:schemeClr val="tx1"/>
                          </a:solidFill>
                          <a:effectLst/>
                          <a:latin typeface="Times New Roman" charset="0"/>
                          <a:ea typeface="宋体" charset="-122"/>
                        </a:rPr>
                        <a:t>2</a:t>
                      </a: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200" b="1" i="0" u="none" strike="noStrike" cap="none" normalizeH="0" baseline="0" dirty="0" smtClean="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97">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冒泡排序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a:t>
                      </a:r>
                      <a:r>
                        <a:rPr kumimoji="1" lang="en-US" altLang="zh-CN" sz="2200" b="1" i="0" u="none" strike="noStrike" cap="none" normalizeH="0" baseline="30000">
                          <a:ln>
                            <a:noFill/>
                          </a:ln>
                          <a:solidFill>
                            <a:schemeClr val="tx1"/>
                          </a:solidFill>
                          <a:effectLst/>
                          <a:latin typeface="Times New Roman" charset="0"/>
                          <a:ea typeface="宋体" charset="-122"/>
                        </a:rPr>
                        <a:t>2</a:t>
                      </a: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r>
                        <a:rPr kumimoji="1" lang="en-US" altLang="zh-CN" sz="2200" b="1" i="0" u="none" strike="noStrike" cap="none" normalizeH="0" baseline="30000" dirty="0">
                          <a:ln>
                            <a:noFill/>
                          </a:ln>
                          <a:solidFill>
                            <a:schemeClr val="tx1"/>
                          </a:solidFill>
                          <a:effectLst/>
                          <a:latin typeface="Times New Roman" charset="0"/>
                          <a:ea typeface="宋体" charset="-122"/>
                        </a:rPr>
                        <a:t>2</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97">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快速排序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a:t>
                      </a:r>
                      <a:r>
                        <a:rPr kumimoji="1" lang="en-US" altLang="zh-CN" sz="2200" b="1" i="0" u="none" strike="noStrike" cap="none" normalizeH="0" baseline="30000">
                          <a:ln>
                            <a:noFill/>
                          </a:ln>
                          <a:solidFill>
                            <a:schemeClr val="tx1"/>
                          </a:solidFill>
                          <a:effectLst/>
                          <a:latin typeface="Times New Roman" charset="0"/>
                          <a:ea typeface="宋体" charset="-122"/>
                        </a:rPr>
                        <a:t>2</a:t>
                      </a:r>
                      <a:r>
                        <a:rPr kumimoji="1" lang="en-US" altLang="zh-CN" sz="2200" b="1" i="0" u="none" strike="noStrike" cap="none" normalizeH="0" baseline="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a:t>
                      </a:r>
                      <a:r>
                        <a:rPr kumimoji="1" lang="en-US" altLang="zh-CN" sz="2200" b="1" i="0" u="none" strike="noStrike" cap="none" normalizeH="0" baseline="0" dirty="0" err="1">
                          <a:ln>
                            <a:noFill/>
                          </a:ln>
                          <a:solidFill>
                            <a:schemeClr val="tx1"/>
                          </a:solidFill>
                          <a:effectLst/>
                          <a:latin typeface="Times New Roman" charset="0"/>
                          <a:ea typeface="宋体" charset="-122"/>
                        </a:rPr>
                        <a:t>nlogn</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a:t>
                      </a:r>
                      <a:r>
                        <a:rPr kumimoji="1" lang="en-US" altLang="zh-CN" sz="2200" b="1" i="0" u="none" strike="noStrike" cap="none" normalizeH="0" baseline="0" dirty="0" err="1">
                          <a:ln>
                            <a:noFill/>
                          </a:ln>
                          <a:solidFill>
                            <a:schemeClr val="tx1"/>
                          </a:solidFill>
                          <a:effectLst/>
                          <a:latin typeface="Times New Roman" charset="0"/>
                          <a:ea typeface="宋体" charset="-122"/>
                        </a:rPr>
                        <a:t>logn</a:t>
                      </a: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97">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归并排序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97">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堆排序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charset="0"/>
                          <a:ea typeface="宋体" charset="-122"/>
                        </a:rPr>
                        <a:t>O(1)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1602">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charset="0"/>
                          <a:ea typeface="宋体" charset="-122"/>
                        </a:rPr>
                        <a:t>基数排序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O(d</a:t>
                      </a:r>
                      <a:r>
                        <a:rPr kumimoji="1" lang="en-US" altLang="zh-CN" sz="2200" b="1" i="0" u="none" strike="noStrike" cap="none" normalizeH="0" baseline="0" dirty="0" smtClean="0">
                          <a:ln>
                            <a:noFill/>
                          </a:ln>
                          <a:solidFill>
                            <a:schemeClr val="tx1"/>
                          </a:solidFill>
                          <a:effectLst/>
                          <a:latin typeface="Times New Roman" charset="0"/>
                          <a:ea typeface="宋体" charset="-122"/>
                        </a:rPr>
                        <a:t>*(</a:t>
                      </a:r>
                      <a:r>
                        <a:rPr kumimoji="1" lang="en-US" altLang="zh-CN" sz="2200" b="1" i="0" u="none" strike="noStrike" cap="none" normalizeH="0" baseline="0" dirty="0" err="1" smtClean="0">
                          <a:ln>
                            <a:noFill/>
                          </a:ln>
                          <a:solidFill>
                            <a:schemeClr val="tx1"/>
                          </a:solidFill>
                          <a:effectLst/>
                          <a:latin typeface="Times New Roman" charset="0"/>
                          <a:ea typeface="宋体" charset="-122"/>
                        </a:rPr>
                        <a:t>n+r</a:t>
                      </a:r>
                      <a:r>
                        <a:rPr kumimoji="1" lang="en-US" altLang="zh-CN" sz="2200" b="1" i="0" u="none" strike="noStrike" cap="none" normalizeH="0" baseline="0" dirty="0" smtClean="0">
                          <a:ln>
                            <a:noFill/>
                          </a:ln>
                          <a:solidFill>
                            <a:schemeClr val="tx1"/>
                          </a:solidFill>
                          <a:effectLst/>
                          <a:latin typeface="Times New Roman" charset="0"/>
                          <a:ea typeface="宋体" charset="-122"/>
                        </a:rPr>
                        <a:t>))</a:t>
                      </a:r>
                      <a:endParaRPr kumimoji="1" lang="en-US" altLang="zh-CN" sz="22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Times New Roman" charset="0"/>
                          <a:ea typeface="宋体" charset="-122"/>
                        </a:rPr>
                        <a:t>O(d*(</a:t>
                      </a:r>
                      <a:r>
                        <a:rPr kumimoji="1" lang="en-US" altLang="zh-CN" sz="2200" b="1" i="0" u="none" strike="noStrike" cap="none" normalizeH="0" baseline="0" dirty="0" err="1" smtClean="0">
                          <a:ln>
                            <a:noFill/>
                          </a:ln>
                          <a:solidFill>
                            <a:schemeClr val="tx1"/>
                          </a:solidFill>
                          <a:effectLst/>
                          <a:latin typeface="Times New Roman" charset="0"/>
                          <a:ea typeface="宋体" charset="-122"/>
                        </a:rPr>
                        <a:t>n+r</a:t>
                      </a:r>
                      <a:r>
                        <a:rPr kumimoji="1" lang="en-US" altLang="zh-CN" sz="2200" b="1" i="0" u="none" strike="noStrike" cap="none" normalizeH="0" baseline="0" dirty="0" smtClean="0">
                          <a:ln>
                            <a:noFill/>
                          </a:ln>
                          <a:solidFill>
                            <a:schemeClr val="tx1"/>
                          </a:solidFill>
                          <a:effectLst/>
                          <a:latin typeface="Times New Roman" charset="0"/>
                          <a:ea typeface="宋体" charset="-122"/>
                        </a:rPr>
                        <a:t>))</a:t>
                      </a:r>
                      <a:endParaRPr kumimoji="1" lang="en-US" altLang="zh-CN" sz="22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Times New Roman" charset="0"/>
                          <a:ea typeface="宋体" charset="-122"/>
                        </a:rPr>
                        <a:t>O(d*(</a:t>
                      </a:r>
                      <a:r>
                        <a:rPr kumimoji="1" lang="en-US" altLang="zh-CN" sz="2200" b="1" i="0" u="none" strike="noStrike" cap="none" normalizeH="0" baseline="0" dirty="0" err="1" smtClean="0">
                          <a:ln>
                            <a:noFill/>
                          </a:ln>
                          <a:solidFill>
                            <a:schemeClr val="tx1"/>
                          </a:solidFill>
                          <a:effectLst/>
                          <a:latin typeface="Times New Roman" charset="0"/>
                          <a:ea typeface="宋体" charset="-122"/>
                        </a:rPr>
                        <a:t>n+r</a:t>
                      </a:r>
                      <a:r>
                        <a:rPr kumimoji="1" lang="en-US" altLang="zh-CN" sz="2200" b="1" i="0" u="none" strike="noStrike" cap="none" normalizeH="0" baseline="0" dirty="0" smtClean="0">
                          <a:ln>
                            <a:noFill/>
                          </a:ln>
                          <a:solidFill>
                            <a:schemeClr val="tx1"/>
                          </a:solidFill>
                          <a:effectLst/>
                          <a:latin typeface="Times New Roman" charset="0"/>
                          <a:ea typeface="宋体" charset="-122"/>
                        </a:rPr>
                        <a:t>))</a:t>
                      </a:r>
                      <a:endParaRPr kumimoji="1" lang="en-US" altLang="zh-CN" sz="22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smtClean="0">
                          <a:ln>
                            <a:noFill/>
                          </a:ln>
                          <a:solidFill>
                            <a:schemeClr val="tx1"/>
                          </a:solidFill>
                          <a:effectLst/>
                          <a:latin typeface="Times New Roman" charset="0"/>
                          <a:ea typeface="宋体" charset="-122"/>
                        </a:rPr>
                        <a:t>O(r)</a:t>
                      </a:r>
                      <a:endParaRPr kumimoji="1" lang="en-US" altLang="zh-CN" sz="22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charset="0"/>
                          <a:ea typeface="宋体" charset="-122"/>
                          <a:cs typeface=""/>
                        </a:defRPr>
                      </a:lvl1pPr>
                      <a:lvl2pPr marL="457200" algn="l" defTabSz="914400" rtl="0" eaLnBrk="1" latinLnBrk="0" hangingPunct="1">
                        <a:spcBef>
                          <a:spcPct val="20000"/>
                        </a:spcBef>
                        <a:defRPr kumimoji="1" sz="2400" kern="1200">
                          <a:solidFill>
                            <a:schemeClr val="tx1"/>
                          </a:solidFill>
                          <a:latin typeface="Times New Roman" charset="0"/>
                          <a:ea typeface="宋体" charset="-122"/>
                          <a:cs typeface=""/>
                        </a:defRPr>
                      </a:lvl2pPr>
                      <a:lvl3pPr marL="914400" algn="l" defTabSz="914400" rtl="0" eaLnBrk="1" latinLnBrk="0" hangingPunct="1">
                        <a:spcBef>
                          <a:spcPct val="20000"/>
                        </a:spcBef>
                        <a:defRPr kumimoji="1" sz="2000" kern="1200">
                          <a:solidFill>
                            <a:schemeClr val="tx1"/>
                          </a:solidFill>
                          <a:latin typeface="Times New Roman" charset="0"/>
                          <a:ea typeface="宋体" charset="-122"/>
                          <a:cs typeface=""/>
                        </a:defRPr>
                      </a:lvl3pPr>
                      <a:lvl4pPr marL="1371600" algn="l" defTabSz="914400" rtl="0" eaLnBrk="1" latinLnBrk="0" hangingPunct="1">
                        <a:spcBef>
                          <a:spcPct val="20000"/>
                        </a:spcBef>
                        <a:defRPr kumimoji="1" sz="1800" kern="1200">
                          <a:solidFill>
                            <a:schemeClr val="tx1"/>
                          </a:solidFill>
                          <a:latin typeface="Times New Roman" charset="0"/>
                          <a:ea typeface="宋体" charset="-122"/>
                          <a:cs typeface=""/>
                        </a:defRPr>
                      </a:lvl4pPr>
                      <a:lvl5pPr marL="1828800" algn="l" defTabSz="914400" rtl="0" eaLnBrk="1" latinLnBrk="0" hangingPunct="1">
                        <a:spcBef>
                          <a:spcPct val="20000"/>
                        </a:spcBef>
                        <a:defRPr kumimoji="1" sz="1800" kern="1200">
                          <a:solidFill>
                            <a:schemeClr val="tx1"/>
                          </a:solidFill>
                          <a:latin typeface="Times New Roman" charset="0"/>
                          <a:ea typeface="宋体" charset="-122"/>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charset="0"/>
                          <a:ea typeface="宋体"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8391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descr="60%"/>
          <p:cNvSpPr>
            <a:spLocks noChangeArrowheads="1"/>
          </p:cNvSpPr>
          <p:nvPr/>
        </p:nvSpPr>
        <p:spPr bwMode="auto">
          <a:xfrm>
            <a:off x="2057400" y="2216731"/>
            <a:ext cx="3352800" cy="838200"/>
          </a:xfrm>
          <a:prstGeom prst="rect">
            <a:avLst/>
          </a:prstGeom>
          <a:solidFill>
            <a:schemeClr val="bg2"/>
          </a:solidFill>
          <a:ln w="9525">
            <a:solidFill>
              <a:schemeClr val="tx1"/>
            </a:solidFill>
            <a:miter lim="800000"/>
            <a:headEnd/>
            <a:tailEnd/>
          </a:ln>
          <a:effectLst/>
        </p:spPr>
        <p:txBody>
          <a:bodyPr wrap="none" anchor="ctr"/>
          <a:lstStyle/>
          <a:p>
            <a:r>
              <a:rPr lang="zh-CN" altLang="en-US" sz="3200">
                <a:solidFill>
                  <a:schemeClr val="bg1"/>
                </a:solidFill>
              </a:rPr>
              <a:t>有序序列</a:t>
            </a:r>
            <a:r>
              <a:rPr lang="en-US" altLang="zh-CN" sz="3200">
                <a:solidFill>
                  <a:schemeClr val="bg1"/>
                </a:solidFill>
              </a:rPr>
              <a:t>R[1..i-1]</a:t>
            </a:r>
            <a:endParaRPr lang="en-US" altLang="zh-CN" sz="3000">
              <a:solidFill>
                <a:schemeClr val="bg1"/>
              </a:solidFill>
            </a:endParaRPr>
          </a:p>
        </p:txBody>
      </p:sp>
      <p:sp>
        <p:nvSpPr>
          <p:cNvPr id="7173" name="Rectangle 5"/>
          <p:cNvSpPr>
            <a:spLocks noChangeArrowheads="1"/>
          </p:cNvSpPr>
          <p:nvPr/>
        </p:nvSpPr>
        <p:spPr bwMode="auto">
          <a:xfrm>
            <a:off x="5410200" y="3359731"/>
            <a:ext cx="762000" cy="8382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r>
              <a:rPr lang="en-US" altLang="zh-CN" sz="3200"/>
              <a:t>R[</a:t>
            </a:r>
            <a:r>
              <a:rPr lang="en-US" altLang="zh-CN" sz="3200" err="1"/>
              <a:t>i</a:t>
            </a:r>
            <a:r>
              <a:rPr lang="en-US" altLang="zh-CN" sz="3200"/>
              <a:t>]</a:t>
            </a:r>
            <a:endParaRPr lang="en-US" altLang="zh-CN" sz="3000"/>
          </a:p>
        </p:txBody>
      </p:sp>
      <p:sp>
        <p:nvSpPr>
          <p:cNvPr id="7174" name="Rectangle 6" descr="棚架"/>
          <p:cNvSpPr>
            <a:spLocks noChangeArrowheads="1"/>
          </p:cNvSpPr>
          <p:nvPr/>
        </p:nvSpPr>
        <p:spPr bwMode="auto">
          <a:xfrm>
            <a:off x="5410200" y="2216731"/>
            <a:ext cx="4724400" cy="838200"/>
          </a:xfrm>
          <a:prstGeom prst="rect">
            <a:avLst/>
          </a:prstGeom>
          <a:solidFill>
            <a:srgbClr val="F5644C"/>
          </a:solidFill>
          <a:ln w="9525">
            <a:solidFill>
              <a:schemeClr val="tx1"/>
            </a:solidFill>
            <a:miter lim="800000"/>
            <a:headEnd/>
            <a:tailEnd/>
          </a:ln>
          <a:effectLst/>
        </p:spPr>
        <p:txBody>
          <a:bodyPr wrap="none" anchor="ctr"/>
          <a:lstStyle/>
          <a:p>
            <a:r>
              <a:rPr lang="zh-CN" altLang="en-US" sz="3200"/>
              <a:t>无序序列 </a:t>
            </a:r>
            <a:r>
              <a:rPr lang="en-US" altLang="zh-CN" sz="3200"/>
              <a:t>R[i..n]</a:t>
            </a:r>
          </a:p>
        </p:txBody>
      </p:sp>
      <p:sp>
        <p:nvSpPr>
          <p:cNvPr id="7182" name="Text Box 14"/>
          <p:cNvSpPr txBox="1">
            <a:spLocks noChangeArrowheads="1"/>
          </p:cNvSpPr>
          <p:nvPr/>
        </p:nvSpPr>
        <p:spPr bwMode="auto">
          <a:xfrm>
            <a:off x="1266825" y="1141992"/>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zh-CN" altLang="en-US" sz="3600">
                <a:latin typeface="SimSun" charset="-122"/>
                <a:ea typeface="SimSun" charset="-122"/>
                <a:cs typeface="SimSun" charset="-122"/>
              </a:rPr>
              <a:t>一趟直接插入排序的基本思想：</a:t>
            </a:r>
          </a:p>
        </p:txBody>
      </p:sp>
      <p:sp>
        <p:nvSpPr>
          <p:cNvPr id="7183" name="Rectangle 15" descr="60%"/>
          <p:cNvSpPr>
            <a:spLocks noChangeArrowheads="1"/>
          </p:cNvSpPr>
          <p:nvPr/>
        </p:nvSpPr>
        <p:spPr bwMode="auto">
          <a:xfrm>
            <a:off x="2057400" y="5569531"/>
            <a:ext cx="4114800" cy="838200"/>
          </a:xfrm>
          <a:prstGeom prst="rect">
            <a:avLst/>
          </a:prstGeom>
          <a:solidFill>
            <a:schemeClr val="bg2"/>
          </a:solidFill>
          <a:ln w="9525">
            <a:solidFill>
              <a:schemeClr val="tx1"/>
            </a:solidFill>
            <a:miter lim="800000"/>
            <a:headEnd/>
            <a:tailEnd/>
          </a:ln>
          <a:effectLst/>
        </p:spPr>
        <p:txBody>
          <a:bodyPr wrap="none" anchor="ctr"/>
          <a:lstStyle/>
          <a:p>
            <a:r>
              <a:rPr lang="zh-CN" altLang="en-US" sz="3200">
                <a:solidFill>
                  <a:schemeClr val="bg1"/>
                </a:solidFill>
              </a:rPr>
              <a:t>有序序列</a:t>
            </a:r>
            <a:r>
              <a:rPr lang="en-US" altLang="zh-CN" sz="3200">
                <a:solidFill>
                  <a:schemeClr val="bg1"/>
                </a:solidFill>
              </a:rPr>
              <a:t>R[1..i]</a:t>
            </a:r>
            <a:endParaRPr lang="en-US" altLang="zh-CN" sz="3000">
              <a:solidFill>
                <a:schemeClr val="bg1"/>
              </a:solidFill>
            </a:endParaRPr>
          </a:p>
        </p:txBody>
      </p:sp>
      <p:sp>
        <p:nvSpPr>
          <p:cNvPr id="7184" name="Rectangle 16" descr="棚架"/>
          <p:cNvSpPr>
            <a:spLocks noChangeArrowheads="1"/>
          </p:cNvSpPr>
          <p:nvPr/>
        </p:nvSpPr>
        <p:spPr bwMode="auto">
          <a:xfrm>
            <a:off x="6172200" y="5569531"/>
            <a:ext cx="3962400" cy="838200"/>
          </a:xfrm>
          <a:prstGeom prst="rect">
            <a:avLst/>
          </a:prstGeom>
          <a:solidFill>
            <a:srgbClr val="F5644C"/>
          </a:solidFill>
          <a:ln w="9525">
            <a:solidFill>
              <a:schemeClr val="tx1"/>
            </a:solidFill>
            <a:miter lim="800000"/>
            <a:headEnd/>
            <a:tailEnd/>
          </a:ln>
          <a:effectLst/>
        </p:spPr>
        <p:txBody>
          <a:bodyPr wrap="none" anchor="ctr"/>
          <a:lstStyle/>
          <a:p>
            <a:r>
              <a:rPr lang="zh-CN" altLang="en-US" sz="3200"/>
              <a:t>无序序列 </a:t>
            </a:r>
            <a:r>
              <a:rPr lang="en-US" altLang="zh-CN" sz="3200"/>
              <a:t>R[i+1..n]</a:t>
            </a:r>
          </a:p>
        </p:txBody>
      </p:sp>
      <p:cxnSp>
        <p:nvCxnSpPr>
          <p:cNvPr id="7189" name="AutoShape 21"/>
          <p:cNvCxnSpPr>
            <a:cxnSpLocks noChangeShapeType="1"/>
            <a:stCxn id="7173" idx="1"/>
            <a:endCxn id="7172" idx="2"/>
          </p:cNvCxnSpPr>
          <p:nvPr/>
        </p:nvCxnSpPr>
        <p:spPr bwMode="auto">
          <a:xfrm rot="10800000">
            <a:off x="3733800" y="3054931"/>
            <a:ext cx="1676400" cy="723900"/>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90" name="AutoShape 22"/>
          <p:cNvSpPr>
            <a:spLocks noChangeArrowheads="1"/>
          </p:cNvSpPr>
          <p:nvPr/>
        </p:nvSpPr>
        <p:spPr bwMode="auto">
          <a:xfrm>
            <a:off x="4495800" y="4045531"/>
            <a:ext cx="838200" cy="1371600"/>
          </a:xfrm>
          <a:prstGeom prst="downArrow">
            <a:avLst>
              <a:gd name="adj1" fmla="val 50000"/>
              <a:gd name="adj2" fmla="val 40909"/>
            </a:avLst>
          </a:prstGeom>
          <a:solidFill>
            <a:srgbClr val="FFFF00"/>
          </a:solidFill>
          <a:ln w="9525">
            <a:solidFill>
              <a:schemeClr val="tx1"/>
            </a:solidFill>
            <a:miter lim="800000"/>
            <a:headEnd/>
            <a:tailEnd/>
          </a:ln>
          <a:effectLst/>
        </p:spPr>
        <p:txBody>
          <a:bodyPr vert="eaVert" wrap="none" anchor="ctr"/>
          <a:lstStyle/>
          <a:p>
            <a:endParaRPr lang="zh-CN" altLang="en-US"/>
          </a:p>
        </p:txBody>
      </p:sp>
      <p:sp>
        <p:nvSpPr>
          <p:cNvPr id="7191" name="Line 23"/>
          <p:cNvSpPr>
            <a:spLocks noChangeShapeType="1"/>
          </p:cNvSpPr>
          <p:nvPr/>
        </p:nvSpPr>
        <p:spPr bwMode="auto">
          <a:xfrm>
            <a:off x="6172200" y="2216731"/>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92" name="Line 24"/>
          <p:cNvSpPr>
            <a:spLocks noChangeShapeType="1"/>
          </p:cNvSpPr>
          <p:nvPr/>
        </p:nvSpPr>
        <p:spPr bwMode="auto">
          <a:xfrm>
            <a:off x="6172200" y="4197931"/>
            <a:ext cx="0" cy="1371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Tree>
    <p:extLst>
      <p:ext uri="{BB962C8B-B14F-4D97-AF65-F5344CB8AC3E}">
        <p14:creationId xmlns:p14="http://schemas.microsoft.com/office/powerpoint/2010/main" val="107771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4"/>
                                        </p:tgtEl>
                                        <p:attrNameLst>
                                          <p:attrName>style.visibility</p:attrName>
                                        </p:attrNameLst>
                                      </p:cBhvr>
                                      <p:to>
                                        <p:strVal val="visible"/>
                                      </p:to>
                                    </p:set>
                                    <p:animEffect transition="in" filter="wipe(left)">
                                      <p:cBhvr>
                                        <p:cTn id="11" dur="500"/>
                                        <p:tgtEl>
                                          <p:spTgt spid="71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7191"/>
                                        </p:tgtEl>
                                        <p:attrNameLst>
                                          <p:attrName>style.visibility</p:attrName>
                                        </p:attrNameLst>
                                      </p:cBhvr>
                                      <p:to>
                                        <p:strVal val="visible"/>
                                      </p:to>
                                    </p:set>
                                    <p:anim calcmode="lin" valueType="num">
                                      <p:cBhvr>
                                        <p:cTn id="16" dur="500" fill="hold"/>
                                        <p:tgtEl>
                                          <p:spTgt spid="7191"/>
                                        </p:tgtEl>
                                        <p:attrNameLst>
                                          <p:attrName>ppt_x</p:attrName>
                                        </p:attrNameLst>
                                      </p:cBhvr>
                                      <p:tavLst>
                                        <p:tav tm="0">
                                          <p:val>
                                            <p:strVal val="#ppt_x"/>
                                          </p:val>
                                        </p:tav>
                                        <p:tav tm="100000">
                                          <p:val>
                                            <p:strVal val="#ppt_x"/>
                                          </p:val>
                                        </p:tav>
                                      </p:tavLst>
                                    </p:anim>
                                    <p:anim calcmode="lin" valueType="num">
                                      <p:cBhvr>
                                        <p:cTn id="17" dur="500" fill="hold"/>
                                        <p:tgtEl>
                                          <p:spTgt spid="7191"/>
                                        </p:tgtEl>
                                        <p:attrNameLst>
                                          <p:attrName>ppt_y</p:attrName>
                                        </p:attrNameLst>
                                      </p:cBhvr>
                                      <p:tavLst>
                                        <p:tav tm="0">
                                          <p:val>
                                            <p:strVal val="#ppt_y-#ppt_h/2"/>
                                          </p:val>
                                        </p:tav>
                                        <p:tav tm="100000">
                                          <p:val>
                                            <p:strVal val="#ppt_y"/>
                                          </p:val>
                                        </p:tav>
                                      </p:tavLst>
                                    </p:anim>
                                    <p:anim calcmode="lin" valueType="num">
                                      <p:cBhvr>
                                        <p:cTn id="18" dur="500" fill="hold"/>
                                        <p:tgtEl>
                                          <p:spTgt spid="7191"/>
                                        </p:tgtEl>
                                        <p:attrNameLst>
                                          <p:attrName>ppt_w</p:attrName>
                                        </p:attrNameLst>
                                      </p:cBhvr>
                                      <p:tavLst>
                                        <p:tav tm="0">
                                          <p:val>
                                            <p:strVal val="#ppt_w"/>
                                          </p:val>
                                        </p:tav>
                                        <p:tav tm="100000">
                                          <p:val>
                                            <p:strVal val="#ppt_w"/>
                                          </p:val>
                                        </p:tav>
                                      </p:tavLst>
                                    </p:anim>
                                    <p:anim calcmode="lin" valueType="num">
                                      <p:cBhvr>
                                        <p:cTn id="19" dur="500" fill="hold"/>
                                        <p:tgtEl>
                                          <p:spTgt spid="7191"/>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slide(fromTop)">
                                      <p:cBhvr>
                                        <p:cTn id="23" dur="500"/>
                                        <p:tgtEl>
                                          <p:spTgt spid="7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7189"/>
                                        </p:tgtEl>
                                        <p:attrNameLst>
                                          <p:attrName>style.visibility</p:attrName>
                                        </p:attrNameLst>
                                      </p:cBhvr>
                                      <p:to>
                                        <p:strVal val="visible"/>
                                      </p:to>
                                    </p:set>
                                    <p:animEffect transition="in" filter="wipe(right)">
                                      <p:cBhvr>
                                        <p:cTn id="28" dur="500"/>
                                        <p:tgtEl>
                                          <p:spTgt spid="71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7190"/>
                                        </p:tgtEl>
                                        <p:attrNameLst>
                                          <p:attrName>style.visibility</p:attrName>
                                        </p:attrNameLst>
                                      </p:cBhvr>
                                      <p:to>
                                        <p:strVal val="visible"/>
                                      </p:to>
                                    </p:set>
                                    <p:anim calcmode="lin" valueType="num">
                                      <p:cBhvr>
                                        <p:cTn id="33" dur="500" fill="hold"/>
                                        <p:tgtEl>
                                          <p:spTgt spid="7190"/>
                                        </p:tgtEl>
                                        <p:attrNameLst>
                                          <p:attrName>ppt_x</p:attrName>
                                        </p:attrNameLst>
                                      </p:cBhvr>
                                      <p:tavLst>
                                        <p:tav tm="0">
                                          <p:val>
                                            <p:strVal val="#ppt_x"/>
                                          </p:val>
                                        </p:tav>
                                        <p:tav tm="100000">
                                          <p:val>
                                            <p:strVal val="#ppt_x"/>
                                          </p:val>
                                        </p:tav>
                                      </p:tavLst>
                                    </p:anim>
                                    <p:anim calcmode="lin" valueType="num">
                                      <p:cBhvr>
                                        <p:cTn id="34" dur="500" fill="hold"/>
                                        <p:tgtEl>
                                          <p:spTgt spid="7190"/>
                                        </p:tgtEl>
                                        <p:attrNameLst>
                                          <p:attrName>ppt_y</p:attrName>
                                        </p:attrNameLst>
                                      </p:cBhvr>
                                      <p:tavLst>
                                        <p:tav tm="0">
                                          <p:val>
                                            <p:strVal val="#ppt_y-#ppt_h/2"/>
                                          </p:val>
                                        </p:tav>
                                        <p:tav tm="100000">
                                          <p:val>
                                            <p:strVal val="#ppt_y"/>
                                          </p:val>
                                        </p:tav>
                                      </p:tavLst>
                                    </p:anim>
                                    <p:anim calcmode="lin" valueType="num">
                                      <p:cBhvr>
                                        <p:cTn id="35" dur="500" fill="hold"/>
                                        <p:tgtEl>
                                          <p:spTgt spid="7190"/>
                                        </p:tgtEl>
                                        <p:attrNameLst>
                                          <p:attrName>ppt_w</p:attrName>
                                        </p:attrNameLst>
                                      </p:cBhvr>
                                      <p:tavLst>
                                        <p:tav tm="0">
                                          <p:val>
                                            <p:strVal val="#ppt_w"/>
                                          </p:val>
                                        </p:tav>
                                        <p:tav tm="100000">
                                          <p:val>
                                            <p:strVal val="#ppt_w"/>
                                          </p:val>
                                        </p:tav>
                                      </p:tavLst>
                                    </p:anim>
                                    <p:anim calcmode="lin" valueType="num">
                                      <p:cBhvr>
                                        <p:cTn id="36" dur="500" fill="hold"/>
                                        <p:tgtEl>
                                          <p:spTgt spid="719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7192"/>
                                        </p:tgtEl>
                                        <p:attrNameLst>
                                          <p:attrName>style.visibility</p:attrName>
                                        </p:attrNameLst>
                                      </p:cBhvr>
                                      <p:to>
                                        <p:strVal val="visible"/>
                                      </p:to>
                                    </p:set>
                                    <p:anim calcmode="lin" valueType="num">
                                      <p:cBhvr>
                                        <p:cTn id="40" dur="500" fill="hold"/>
                                        <p:tgtEl>
                                          <p:spTgt spid="7192"/>
                                        </p:tgtEl>
                                        <p:attrNameLst>
                                          <p:attrName>ppt_x</p:attrName>
                                        </p:attrNameLst>
                                      </p:cBhvr>
                                      <p:tavLst>
                                        <p:tav tm="0">
                                          <p:val>
                                            <p:strVal val="#ppt_x"/>
                                          </p:val>
                                        </p:tav>
                                        <p:tav tm="100000">
                                          <p:val>
                                            <p:strVal val="#ppt_x"/>
                                          </p:val>
                                        </p:tav>
                                      </p:tavLst>
                                    </p:anim>
                                    <p:anim calcmode="lin" valueType="num">
                                      <p:cBhvr>
                                        <p:cTn id="41" dur="500" fill="hold"/>
                                        <p:tgtEl>
                                          <p:spTgt spid="7192"/>
                                        </p:tgtEl>
                                        <p:attrNameLst>
                                          <p:attrName>ppt_y</p:attrName>
                                        </p:attrNameLst>
                                      </p:cBhvr>
                                      <p:tavLst>
                                        <p:tav tm="0">
                                          <p:val>
                                            <p:strVal val="#ppt_y-#ppt_h/2"/>
                                          </p:val>
                                        </p:tav>
                                        <p:tav tm="100000">
                                          <p:val>
                                            <p:strVal val="#ppt_y"/>
                                          </p:val>
                                        </p:tav>
                                      </p:tavLst>
                                    </p:anim>
                                    <p:anim calcmode="lin" valueType="num">
                                      <p:cBhvr>
                                        <p:cTn id="42" dur="500" fill="hold"/>
                                        <p:tgtEl>
                                          <p:spTgt spid="7192"/>
                                        </p:tgtEl>
                                        <p:attrNameLst>
                                          <p:attrName>ppt_w</p:attrName>
                                        </p:attrNameLst>
                                      </p:cBhvr>
                                      <p:tavLst>
                                        <p:tav tm="0">
                                          <p:val>
                                            <p:strVal val="#ppt_w"/>
                                          </p:val>
                                        </p:tav>
                                        <p:tav tm="100000">
                                          <p:val>
                                            <p:strVal val="#ppt_w"/>
                                          </p:val>
                                        </p:tav>
                                      </p:tavLst>
                                    </p:anim>
                                    <p:anim calcmode="lin" valueType="num">
                                      <p:cBhvr>
                                        <p:cTn id="43" dur="500" fill="hold"/>
                                        <p:tgtEl>
                                          <p:spTgt spid="719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83"/>
                                        </p:tgtEl>
                                        <p:attrNameLst>
                                          <p:attrName>style.visibility</p:attrName>
                                        </p:attrNameLst>
                                      </p:cBhvr>
                                      <p:to>
                                        <p:strVal val="visible"/>
                                      </p:to>
                                    </p:set>
                                    <p:animEffect transition="in" filter="wipe(left)">
                                      <p:cBhvr>
                                        <p:cTn id="48" dur="500"/>
                                        <p:tgtEl>
                                          <p:spTgt spid="7183"/>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wipe(left)">
                                      <p:cBhvr>
                                        <p:cTn id="52" dur="5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3" grpId="0" animBg="1" autoUpdateAnimBg="0"/>
      <p:bldP spid="7174" grpId="0" animBg="1" autoUpdateAnimBg="0"/>
      <p:bldP spid="7183" grpId="0" animBg="1" autoUpdateAnimBg="0"/>
      <p:bldP spid="7184" grpId="0" animBg="1" autoUpdateAnimBg="0"/>
      <p:bldP spid="7190" grpId="0" animBg="1"/>
      <p:bldP spid="7191" grpId="0" animBg="1"/>
      <p:bldP spid="71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074"/>
          <p:cNvSpPr txBox="1">
            <a:spLocks noChangeArrowheads="1"/>
          </p:cNvSpPr>
          <p:nvPr/>
        </p:nvSpPr>
        <p:spPr bwMode="auto">
          <a:xfrm>
            <a:off x="1642828" y="1282876"/>
            <a:ext cx="7160935"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20000"/>
              </a:lnSpc>
            </a:pPr>
            <a:r>
              <a:rPr lang="zh-CN" altLang="en-US" sz="3200" b="1">
                <a:latin typeface="SimSun" charset="-122"/>
                <a:ea typeface="SimSun" charset="-122"/>
                <a:cs typeface="SimSun" charset="-122"/>
              </a:rPr>
              <a:t>实现“一趟插入排序”可分三步进行：</a:t>
            </a:r>
            <a:endParaRPr lang="zh-CN" altLang="en-US" sz="3200">
              <a:solidFill>
                <a:srgbClr val="0000FF"/>
              </a:solidFill>
              <a:latin typeface="SimSun" charset="-122"/>
              <a:ea typeface="SimSun" charset="-122"/>
              <a:cs typeface="SimSun" charset="-122"/>
            </a:endParaRPr>
          </a:p>
        </p:txBody>
      </p:sp>
      <p:sp>
        <p:nvSpPr>
          <p:cNvPr id="73737" name="Text Box 3081"/>
          <p:cNvSpPr txBox="1">
            <a:spLocks noChangeArrowheads="1"/>
          </p:cNvSpPr>
          <p:nvPr/>
        </p:nvSpPr>
        <p:spPr bwMode="auto">
          <a:xfrm>
            <a:off x="2117317" y="4993885"/>
            <a:ext cx="8534400"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a:lnSpc>
                <a:spcPct val="130000"/>
              </a:lnSpc>
              <a:buFont typeface="Wingdings" charset="2"/>
              <a:buChar char="Ø"/>
            </a:pPr>
            <a:r>
              <a:rPr lang="zh-CN" altLang="en-US" sz="2800">
                <a:solidFill>
                  <a:schemeClr val="bg2"/>
                </a:solidFill>
                <a:latin typeface="SimSun" charset="-122"/>
                <a:ea typeface="SimSun" charset="-122"/>
                <a:cs typeface="SimSun" charset="-122"/>
              </a:rPr>
              <a:t>将</a:t>
            </a:r>
            <a:r>
              <a:rPr lang="en-US" altLang="zh-CN" sz="2800">
                <a:solidFill>
                  <a:schemeClr val="bg2"/>
                </a:solidFill>
                <a:latin typeface="SimSun" charset="-122"/>
                <a:ea typeface="SimSun" charset="-122"/>
                <a:cs typeface="SimSun" charset="-122"/>
              </a:rPr>
              <a:t>r[</a:t>
            </a:r>
            <a:r>
              <a:rPr lang="en-US" altLang="zh-CN" sz="2800" err="1">
                <a:solidFill>
                  <a:schemeClr val="bg2"/>
                </a:solidFill>
                <a:latin typeface="SimSun" charset="-122"/>
                <a:ea typeface="SimSun" charset="-122"/>
                <a:cs typeface="SimSun" charset="-122"/>
              </a:rPr>
              <a:t>i</a:t>
            </a:r>
            <a:r>
              <a:rPr lang="en-US" altLang="zh-CN" sz="2800">
                <a:solidFill>
                  <a:schemeClr val="bg2"/>
                </a:solidFill>
                <a:latin typeface="SimSun" charset="-122"/>
                <a:ea typeface="SimSun" charset="-122"/>
                <a:cs typeface="SimSun" charset="-122"/>
              </a:rPr>
              <a:t>] </a:t>
            </a:r>
            <a:r>
              <a:rPr lang="zh-CN" altLang="en-US" sz="2800">
                <a:solidFill>
                  <a:schemeClr val="bg2"/>
                </a:solidFill>
                <a:latin typeface="SimSun" charset="-122"/>
                <a:ea typeface="SimSun" charset="-122"/>
                <a:cs typeface="SimSun" charset="-122"/>
              </a:rPr>
              <a:t>插入</a:t>
            </a:r>
            <a:r>
              <a:rPr lang="en-US" altLang="zh-CN" sz="2800">
                <a:solidFill>
                  <a:schemeClr val="bg2"/>
                </a:solidFill>
                <a:latin typeface="SimSun" charset="-122"/>
                <a:ea typeface="SimSun" charset="-122"/>
                <a:cs typeface="SimSun" charset="-122"/>
              </a:rPr>
              <a:t>(</a:t>
            </a:r>
            <a:r>
              <a:rPr lang="zh-CN" altLang="en-US" sz="2800">
                <a:solidFill>
                  <a:schemeClr val="bg2"/>
                </a:solidFill>
                <a:latin typeface="SimSun" charset="-122"/>
                <a:ea typeface="SimSun" charset="-122"/>
                <a:cs typeface="SimSun" charset="-122"/>
              </a:rPr>
              <a:t>复制</a:t>
            </a:r>
            <a:r>
              <a:rPr lang="en-US" altLang="zh-CN" sz="2800">
                <a:solidFill>
                  <a:schemeClr val="bg2"/>
                </a:solidFill>
                <a:latin typeface="SimSun" charset="-122"/>
                <a:ea typeface="SimSun" charset="-122"/>
                <a:cs typeface="SimSun" charset="-122"/>
              </a:rPr>
              <a:t>)</a:t>
            </a:r>
            <a:r>
              <a:rPr lang="zh-CN" altLang="en-US" sz="2800">
                <a:solidFill>
                  <a:schemeClr val="bg2"/>
                </a:solidFill>
                <a:latin typeface="SimSun" charset="-122"/>
                <a:ea typeface="SimSun" charset="-122"/>
                <a:cs typeface="SimSun" charset="-122"/>
              </a:rPr>
              <a:t>到</a:t>
            </a:r>
            <a:r>
              <a:rPr lang="en-US" altLang="zh-CN" sz="2800">
                <a:solidFill>
                  <a:schemeClr val="bg2"/>
                </a:solidFill>
                <a:latin typeface="SimSun" charset="-122"/>
                <a:ea typeface="SimSun" charset="-122"/>
                <a:cs typeface="SimSun" charset="-122"/>
              </a:rPr>
              <a:t>r[j+1]</a:t>
            </a:r>
            <a:r>
              <a:rPr lang="zh-CN" altLang="en-US" sz="2800">
                <a:solidFill>
                  <a:schemeClr val="bg2"/>
                </a:solidFill>
                <a:latin typeface="SimSun" charset="-122"/>
                <a:ea typeface="SimSun" charset="-122"/>
                <a:cs typeface="SimSun" charset="-122"/>
              </a:rPr>
              <a:t>的位置上。</a:t>
            </a:r>
          </a:p>
        </p:txBody>
      </p:sp>
      <p:sp>
        <p:nvSpPr>
          <p:cNvPr id="73738" name="Rectangle 3082"/>
          <p:cNvSpPr>
            <a:spLocks noChangeArrowheads="1"/>
          </p:cNvSpPr>
          <p:nvPr/>
        </p:nvSpPr>
        <p:spPr bwMode="auto">
          <a:xfrm>
            <a:off x="2117317" y="3743464"/>
            <a:ext cx="8534400"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571500" indent="-571500" algn="l">
              <a:lnSpc>
                <a:spcPct val="130000"/>
              </a:lnSpc>
              <a:buFont typeface="Wingdings" charset="2"/>
              <a:buChar char="Ø"/>
            </a:pPr>
            <a:r>
              <a:rPr lang="zh-CN" altLang="en-US" sz="2800">
                <a:solidFill>
                  <a:schemeClr val="bg2"/>
                </a:solidFill>
                <a:latin typeface="SimSun" charset="-122"/>
                <a:ea typeface="SimSun" charset="-122"/>
                <a:cs typeface="SimSun" charset="-122"/>
              </a:rPr>
              <a:t>将</a:t>
            </a:r>
            <a:r>
              <a:rPr lang="en-US" altLang="zh-CN" sz="2800">
                <a:solidFill>
                  <a:schemeClr val="bg2"/>
                </a:solidFill>
                <a:latin typeface="SimSun" charset="-122"/>
                <a:ea typeface="SimSun" charset="-122"/>
                <a:cs typeface="SimSun" charset="-122"/>
              </a:rPr>
              <a:t>r[</a:t>
            </a:r>
            <a:r>
              <a:rPr lang="en-US" altLang="zh-CN" sz="2800">
                <a:solidFill>
                  <a:srgbClr val="C00000"/>
                </a:solidFill>
                <a:latin typeface="SimSun" charset="-122"/>
                <a:ea typeface="SimSun" charset="-122"/>
                <a:cs typeface="SimSun" charset="-122"/>
              </a:rPr>
              <a:t>j+1</a:t>
            </a:r>
            <a:r>
              <a:rPr lang="en-US" altLang="zh-CN" sz="2800">
                <a:solidFill>
                  <a:schemeClr val="bg2"/>
                </a:solidFill>
                <a:latin typeface="SimSun" charset="-122"/>
                <a:ea typeface="SimSun" charset="-122"/>
                <a:cs typeface="SimSun" charset="-122"/>
              </a:rPr>
              <a:t>..i-1]</a:t>
            </a:r>
            <a:r>
              <a:rPr lang="zh-CN" altLang="en-US" sz="2800">
                <a:solidFill>
                  <a:schemeClr val="bg2"/>
                </a:solidFill>
                <a:latin typeface="SimSun" charset="-122"/>
                <a:ea typeface="SimSun" charset="-122"/>
                <a:cs typeface="SimSun" charset="-122"/>
              </a:rPr>
              <a:t>中的所有记录均</a:t>
            </a:r>
            <a:r>
              <a:rPr lang="zh-CN" altLang="en-US" sz="2800">
                <a:solidFill>
                  <a:srgbClr val="C00000"/>
                </a:solidFill>
                <a:latin typeface="SimSun" charset="-122"/>
                <a:ea typeface="SimSun" charset="-122"/>
                <a:cs typeface="SimSun" charset="-122"/>
              </a:rPr>
              <a:t>后移</a:t>
            </a:r>
          </a:p>
          <a:p>
            <a:pPr algn="l">
              <a:lnSpc>
                <a:spcPct val="130000"/>
              </a:lnSpc>
            </a:pPr>
            <a:r>
              <a:rPr lang="zh-CN" altLang="en-US" sz="2800">
                <a:solidFill>
                  <a:schemeClr val="bg2"/>
                </a:solidFill>
                <a:latin typeface="SimSun" charset="-122"/>
                <a:ea typeface="SimSun" charset="-122"/>
                <a:cs typeface="SimSun" charset="-122"/>
              </a:rPr>
              <a:t>     一个位置；</a:t>
            </a:r>
          </a:p>
        </p:txBody>
      </p:sp>
      <p:sp>
        <p:nvSpPr>
          <p:cNvPr id="73739" name="Rectangle 3083"/>
          <p:cNvSpPr>
            <a:spLocks noChangeArrowheads="1"/>
          </p:cNvSpPr>
          <p:nvPr/>
        </p:nvSpPr>
        <p:spPr bwMode="auto">
          <a:xfrm>
            <a:off x="2117317" y="2253555"/>
            <a:ext cx="6686446" cy="137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571500" indent="-571500" algn="l">
              <a:lnSpc>
                <a:spcPct val="130000"/>
              </a:lnSpc>
              <a:buFont typeface="Wingdings" charset="2"/>
              <a:buChar char="Ø"/>
            </a:pPr>
            <a:r>
              <a:rPr lang="zh-CN" altLang="en-US" sz="2800" dirty="0">
                <a:solidFill>
                  <a:schemeClr val="bg2"/>
                </a:solidFill>
                <a:latin typeface="SimSun" charset="-122"/>
                <a:ea typeface="SimSun" charset="-122"/>
                <a:cs typeface="SimSun" charset="-122"/>
              </a:rPr>
              <a:t>在</a:t>
            </a:r>
            <a:r>
              <a:rPr lang="en-US" altLang="zh-CN" sz="2800" dirty="0">
                <a:solidFill>
                  <a:schemeClr val="bg2"/>
                </a:solidFill>
                <a:latin typeface="SimSun" charset="-122"/>
                <a:ea typeface="SimSun" charset="-122"/>
                <a:cs typeface="SimSun" charset="-122"/>
              </a:rPr>
              <a:t>r[1..i-1]</a:t>
            </a:r>
            <a:r>
              <a:rPr lang="zh-CN" altLang="en-US" sz="2800" dirty="0">
                <a:solidFill>
                  <a:schemeClr val="bg2"/>
                </a:solidFill>
                <a:latin typeface="SimSun" charset="-122"/>
                <a:ea typeface="SimSun" charset="-122"/>
                <a:cs typeface="SimSun" charset="-122"/>
              </a:rPr>
              <a:t>中</a:t>
            </a:r>
            <a:r>
              <a:rPr lang="zh-CN" altLang="en-US" sz="2800" b="1" dirty="0">
                <a:solidFill>
                  <a:srgbClr val="C00000"/>
                </a:solidFill>
                <a:latin typeface="SimSun" charset="-122"/>
                <a:ea typeface="SimSun" charset="-122"/>
                <a:cs typeface="SimSun" charset="-122"/>
              </a:rPr>
              <a:t>查找</a:t>
            </a:r>
            <a:r>
              <a:rPr lang="en-US" altLang="zh-CN" sz="2800" dirty="0">
                <a:solidFill>
                  <a:schemeClr val="bg2"/>
                </a:solidFill>
                <a:latin typeface="SimSun" charset="-122"/>
                <a:ea typeface="SimSun" charset="-122"/>
                <a:cs typeface="SimSun" charset="-122"/>
              </a:rPr>
              <a:t>r[</a:t>
            </a:r>
            <a:r>
              <a:rPr lang="en-US" altLang="zh-CN" sz="2800" dirty="0" err="1">
                <a:solidFill>
                  <a:schemeClr val="bg2"/>
                </a:solidFill>
                <a:latin typeface="SimSun" charset="-122"/>
                <a:ea typeface="SimSun" charset="-122"/>
                <a:cs typeface="SimSun" charset="-122"/>
              </a:rPr>
              <a:t>i</a:t>
            </a:r>
            <a:r>
              <a:rPr lang="en-US" altLang="zh-CN" sz="2800" dirty="0">
                <a:solidFill>
                  <a:schemeClr val="bg2"/>
                </a:solidFill>
                <a:latin typeface="SimSun" charset="-122"/>
                <a:ea typeface="SimSun" charset="-122"/>
                <a:cs typeface="SimSun" charset="-122"/>
              </a:rPr>
              <a:t>]</a:t>
            </a:r>
            <a:r>
              <a:rPr lang="zh-CN" altLang="en-US" sz="2800" dirty="0">
                <a:solidFill>
                  <a:schemeClr val="bg2"/>
                </a:solidFill>
                <a:latin typeface="SimSun" charset="-122"/>
                <a:ea typeface="SimSun" charset="-122"/>
                <a:cs typeface="SimSun" charset="-122"/>
              </a:rPr>
              <a:t>的插入位置，</a:t>
            </a:r>
          </a:p>
          <a:p>
            <a:pPr algn="l">
              <a:lnSpc>
                <a:spcPct val="130000"/>
              </a:lnSpc>
            </a:pPr>
            <a:r>
              <a:rPr lang="zh-CN" altLang="en-US" sz="2800" dirty="0">
                <a:solidFill>
                  <a:schemeClr val="bg2"/>
                </a:solidFill>
                <a:latin typeface="SimSun" charset="-122"/>
                <a:ea typeface="SimSun" charset="-122"/>
                <a:cs typeface="SimSun" charset="-122"/>
              </a:rPr>
              <a:t>    </a:t>
            </a:r>
            <a:r>
              <a:rPr lang="en-US" altLang="zh-CN" sz="2800" dirty="0">
                <a:solidFill>
                  <a:schemeClr val="bg2"/>
                </a:solidFill>
                <a:latin typeface="SimSun" charset="-122"/>
                <a:ea typeface="SimSun" charset="-122"/>
                <a:cs typeface="SimSun" charset="-122"/>
              </a:rPr>
              <a:t>r[1..j] </a:t>
            </a:r>
            <a:r>
              <a:rPr lang="en-US" altLang="zh-CN" sz="2800" b="1" dirty="0">
                <a:solidFill>
                  <a:srgbClr val="C00000"/>
                </a:solidFill>
                <a:latin typeface="SimSun" charset="-122"/>
                <a:ea typeface="SimSun" charset="-122"/>
                <a:cs typeface="SimSun" charset="-122"/>
                <a:sym typeface="Symbol" charset="2"/>
              </a:rPr>
              <a:t></a:t>
            </a:r>
            <a:r>
              <a:rPr lang="en-US" altLang="zh-CN" sz="2800" dirty="0">
                <a:solidFill>
                  <a:srgbClr val="C00000"/>
                </a:solidFill>
                <a:latin typeface="SimSun" charset="-122"/>
                <a:ea typeface="SimSun" charset="-122"/>
                <a:cs typeface="SimSun" charset="-122"/>
                <a:sym typeface="Symbol" charset="2"/>
              </a:rPr>
              <a:t> </a:t>
            </a:r>
            <a:r>
              <a:rPr lang="en-US" altLang="zh-CN" sz="2800" dirty="0">
                <a:solidFill>
                  <a:schemeClr val="bg2"/>
                </a:solidFill>
                <a:latin typeface="SimSun" charset="-122"/>
                <a:ea typeface="SimSun" charset="-122"/>
                <a:cs typeface="SimSun" charset="-122"/>
                <a:sym typeface="Symbol" charset="2"/>
              </a:rPr>
              <a:t>r[</a:t>
            </a:r>
            <a:r>
              <a:rPr lang="en-US" altLang="zh-CN" sz="2800" dirty="0" err="1">
                <a:solidFill>
                  <a:schemeClr val="bg2"/>
                </a:solidFill>
                <a:latin typeface="SimSun" charset="-122"/>
                <a:ea typeface="SimSun" charset="-122"/>
                <a:cs typeface="SimSun" charset="-122"/>
                <a:sym typeface="Symbol" charset="2"/>
              </a:rPr>
              <a:t>i</a:t>
            </a:r>
            <a:r>
              <a:rPr lang="en-US" altLang="zh-CN" sz="2800" dirty="0">
                <a:solidFill>
                  <a:schemeClr val="bg2"/>
                </a:solidFill>
                <a:latin typeface="SimSun" charset="-122"/>
                <a:ea typeface="SimSun" charset="-122"/>
                <a:cs typeface="SimSun" charset="-122"/>
                <a:sym typeface="Symbol" charset="2"/>
              </a:rPr>
              <a:t>] </a:t>
            </a:r>
            <a:r>
              <a:rPr lang="en-US" altLang="zh-CN" sz="2800" b="1" dirty="0">
                <a:solidFill>
                  <a:srgbClr val="C00000"/>
                </a:solidFill>
                <a:latin typeface="SimSun" charset="-122"/>
                <a:ea typeface="SimSun" charset="-122"/>
                <a:cs typeface="SimSun" charset="-122"/>
                <a:sym typeface="Symbol" charset="2"/>
              </a:rPr>
              <a:t>&lt;</a:t>
            </a:r>
            <a:r>
              <a:rPr lang="en-US" altLang="zh-CN" sz="2800" dirty="0">
                <a:solidFill>
                  <a:schemeClr val="bg2"/>
                </a:solidFill>
                <a:latin typeface="SimSun" charset="-122"/>
                <a:ea typeface="SimSun" charset="-122"/>
                <a:cs typeface="SimSun" charset="-122"/>
                <a:sym typeface="Symbol" charset="2"/>
              </a:rPr>
              <a:t> r[j+1..i-1]</a:t>
            </a:r>
            <a:r>
              <a:rPr lang="zh-CN" altLang="en-US" sz="3600" dirty="0">
                <a:solidFill>
                  <a:schemeClr val="bg2"/>
                </a:solidFill>
                <a:latin typeface="SimSun" charset="-122"/>
                <a:ea typeface="SimSun" charset="-122"/>
                <a:cs typeface="SimSun" charset="-122"/>
                <a:sym typeface="Symbol" charset="2"/>
              </a:rPr>
              <a:t>；</a:t>
            </a:r>
            <a:endParaRPr lang="zh-CN" altLang="en-US" sz="4000" dirty="0">
              <a:solidFill>
                <a:schemeClr val="bg2"/>
              </a:solidFill>
              <a:latin typeface="SimSun" charset="-122"/>
              <a:ea typeface="SimSun" charset="-122"/>
              <a:cs typeface="SimSun" charset="-122"/>
            </a:endParaRPr>
          </a:p>
        </p:txBody>
      </p:sp>
      <p:sp>
        <p:nvSpPr>
          <p:cNvPr id="6" name="Rectangle 1031"/>
          <p:cNvSpPr txBox="1">
            <a:spLocks noChangeArrowheads="1"/>
          </p:cNvSpPr>
          <p:nvPr/>
        </p:nvSpPr>
        <p:spPr>
          <a:xfrm>
            <a:off x="1505907" y="441834"/>
            <a:ext cx="7421418"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a:t>10.2.1</a:t>
            </a:r>
            <a:r>
              <a:rPr lang="zh-CN" altLang="en-US" kern="0"/>
              <a:t> 直接插入排序</a:t>
            </a:r>
          </a:p>
        </p:txBody>
      </p:sp>
    </p:spTree>
    <p:extLst>
      <p:ext uri="{BB962C8B-B14F-4D97-AF65-F5344CB8AC3E}">
        <p14:creationId xmlns:p14="http://schemas.microsoft.com/office/powerpoint/2010/main" val="57334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strips(downRigh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9"/>
                                        </p:tgtEl>
                                        <p:attrNameLst>
                                          <p:attrName>style.visibility</p:attrName>
                                        </p:attrNameLst>
                                      </p:cBhvr>
                                      <p:to>
                                        <p:strVal val="visible"/>
                                      </p:to>
                                    </p:set>
                                    <p:animEffect transition="in" filter="wipe(left)">
                                      <p:cBhvr>
                                        <p:cTn id="12" dur="500"/>
                                        <p:tgtEl>
                                          <p:spTgt spid="73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8"/>
                                        </p:tgtEl>
                                        <p:attrNameLst>
                                          <p:attrName>style.visibility</p:attrName>
                                        </p:attrNameLst>
                                      </p:cBhvr>
                                      <p:to>
                                        <p:strVal val="visible"/>
                                      </p:to>
                                    </p:set>
                                    <p:animEffect transition="in" filter="wipe(left)">
                                      <p:cBhvr>
                                        <p:cTn id="17" dur="500"/>
                                        <p:tgtEl>
                                          <p:spTgt spid="73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7"/>
                                        </p:tgtEl>
                                        <p:attrNameLst>
                                          <p:attrName>style.visibility</p:attrName>
                                        </p:attrNameLst>
                                      </p:cBhvr>
                                      <p:to>
                                        <p:strVal val="visible"/>
                                      </p:to>
                                    </p:set>
                                    <p:animEffect transition="in" filter="wipe(left)">
                                      <p:cBhvr>
                                        <p:cTn id="22" dur="500"/>
                                        <p:tgtEl>
                                          <p:spTgt spid="737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2000" fill="hold"/>
                                        <p:tgtEl>
                                          <p:spTgt spid="73739"/>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7" grpId="0" autoUpdateAnimBg="0"/>
      <p:bldP spid="73738" grpId="0" autoUpdateAnimBg="0"/>
      <p:bldP spid="73739" grpId="0" autoUpdateAnimBg="0"/>
      <p:bldP spid="73739" grpId="1"/>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pattFill prst="pct60">
          <a:fgClr>
            <a:srgbClr val="CC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none" anchor="ctr"/>
      <a:lstStyle>
        <a:defPPr>
          <a:defRPr sz="320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11909</TotalTime>
  <Words>4378</Words>
  <Application>Microsoft Macintosh PowerPoint</Application>
  <PresentationFormat>宽屏</PresentationFormat>
  <Paragraphs>1268</Paragraphs>
  <Slides>76</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76</vt:i4>
      </vt:variant>
    </vt:vector>
  </HeadingPairs>
  <TitlesOfParts>
    <vt:vector size="92" baseType="lpstr">
      <vt:lpstr>Arial Narrow</vt:lpstr>
      <vt:lpstr>Cambria Math</vt:lpstr>
      <vt:lpstr>DengXian</vt:lpstr>
      <vt:lpstr>SimSun</vt:lpstr>
      <vt:lpstr>Tahoma</vt:lpstr>
      <vt:lpstr>华文新魏</vt:lpstr>
      <vt:lpstr>楷体_GB2312</vt:lpstr>
      <vt:lpstr>宋体</vt:lpstr>
      <vt:lpstr>Arial</vt:lpstr>
      <vt:lpstr>Symbol</vt:lpstr>
      <vt:lpstr>Times New Roman</vt:lpstr>
      <vt:lpstr>Wingdings</vt:lpstr>
      <vt:lpstr>1_Blends</vt:lpstr>
      <vt:lpstr>公式</vt:lpstr>
      <vt:lpstr>文档</vt:lpstr>
      <vt:lpstr>Document</vt:lpstr>
      <vt:lpstr>导入</vt:lpstr>
      <vt:lpstr>第十章   内部排序</vt:lpstr>
      <vt:lpstr>10.1 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一趟希尔排序算法</vt:lpstr>
      <vt:lpstr>希尔排序算法</vt:lpstr>
      <vt:lpstr>PowerPoint 演示文稿</vt:lpstr>
      <vt:lpstr>PowerPoint 演示文稿</vt:lpstr>
      <vt:lpstr>起泡排序</vt:lpstr>
      <vt:lpstr>对以下记录进行排序：49、38、65、97、76、13、27、49</vt:lpstr>
      <vt:lpstr>PowerPoint 演示文稿</vt:lpstr>
      <vt:lpstr>使用起泡排序法对关键字组(45、13、12、97、2、56、27)进行排序，请回答： （1）经过一趟起泡排序之后的序列是怎样的？ （2）需要进行多少趟才能排序结束？  </vt:lpstr>
      <vt:lpstr>PowerPoint 演示文稿</vt:lpstr>
      <vt:lpstr>PowerPoint 演示文稿</vt:lpstr>
      <vt:lpstr>PowerPoint 演示文稿</vt:lpstr>
      <vt:lpstr>一趟快速排序算法</vt:lpstr>
      <vt:lpstr>PowerPoint 演示文稿</vt:lpstr>
      <vt:lpstr>PowerPoint 演示文稿</vt:lpstr>
      <vt:lpstr>PowerPoint 演示文稿</vt:lpstr>
      <vt:lpstr>使用快速排序法对关键字组(45、13、12、97、2、56、27)进行排序，请回答： （1）经过一趟快速排序之后的序列是怎样的？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Microsoft Office 用户</dc:creator>
  <cp:lastModifiedBy>Microsoft Office 用户</cp:lastModifiedBy>
  <cp:revision>1018</cp:revision>
  <dcterms:created xsi:type="dcterms:W3CDTF">2019-08-08T04:01:59Z</dcterms:created>
  <dcterms:modified xsi:type="dcterms:W3CDTF">2021-12-15T13:15:56Z</dcterms:modified>
</cp:coreProperties>
</file>