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5"/>
  </p:notesMasterIdLst>
  <p:sldIdLst>
    <p:sldId id="285" r:id="rId2"/>
    <p:sldId id="369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423" r:id="rId11"/>
    <p:sldId id="363" r:id="rId12"/>
    <p:sldId id="364" r:id="rId13"/>
    <p:sldId id="365" r:id="rId14"/>
    <p:sldId id="366" r:id="rId15"/>
    <p:sldId id="367" r:id="rId16"/>
    <p:sldId id="368" r:id="rId17"/>
    <p:sldId id="370" r:id="rId18"/>
    <p:sldId id="290" r:id="rId19"/>
    <p:sldId id="371" r:id="rId20"/>
    <p:sldId id="291" r:id="rId21"/>
    <p:sldId id="372" r:id="rId22"/>
    <p:sldId id="374" r:id="rId23"/>
    <p:sldId id="375" r:id="rId24"/>
    <p:sldId id="376" r:id="rId25"/>
    <p:sldId id="377" r:id="rId26"/>
    <p:sldId id="378" r:id="rId27"/>
    <p:sldId id="292" r:id="rId28"/>
    <p:sldId id="379" r:id="rId29"/>
    <p:sldId id="420" r:id="rId30"/>
    <p:sldId id="380" r:id="rId31"/>
    <p:sldId id="421" r:id="rId32"/>
    <p:sldId id="381" r:id="rId33"/>
    <p:sldId id="382" r:id="rId34"/>
    <p:sldId id="383" r:id="rId35"/>
    <p:sldId id="386" r:id="rId36"/>
    <p:sldId id="384" r:id="rId37"/>
    <p:sldId id="385" r:id="rId38"/>
    <p:sldId id="387" r:id="rId39"/>
    <p:sldId id="390" r:id="rId40"/>
    <p:sldId id="388" r:id="rId41"/>
    <p:sldId id="392" r:id="rId42"/>
    <p:sldId id="391" r:id="rId43"/>
    <p:sldId id="393" r:id="rId44"/>
    <p:sldId id="394" r:id="rId45"/>
    <p:sldId id="401" r:id="rId46"/>
    <p:sldId id="395" r:id="rId47"/>
    <p:sldId id="396" r:id="rId48"/>
    <p:sldId id="296" r:id="rId49"/>
    <p:sldId id="297" r:id="rId50"/>
    <p:sldId id="397" r:id="rId51"/>
    <p:sldId id="399" r:id="rId52"/>
    <p:sldId id="422" r:id="rId53"/>
    <p:sldId id="398" r:id="rId54"/>
    <p:sldId id="400" r:id="rId55"/>
    <p:sldId id="402" r:id="rId56"/>
    <p:sldId id="403" r:id="rId57"/>
    <p:sldId id="404" r:id="rId58"/>
    <p:sldId id="405" r:id="rId59"/>
    <p:sldId id="407" r:id="rId60"/>
    <p:sldId id="298" r:id="rId61"/>
    <p:sldId id="408" r:id="rId62"/>
    <p:sldId id="406" r:id="rId63"/>
    <p:sldId id="410" r:id="rId64"/>
    <p:sldId id="411" r:id="rId65"/>
    <p:sldId id="412" r:id="rId66"/>
    <p:sldId id="354" r:id="rId67"/>
    <p:sldId id="413" r:id="rId68"/>
    <p:sldId id="414" r:id="rId69"/>
    <p:sldId id="415" r:id="rId70"/>
    <p:sldId id="416" r:id="rId71"/>
    <p:sldId id="417" r:id="rId72"/>
    <p:sldId id="418" r:id="rId73"/>
    <p:sldId id="419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5"/>
    <p:restoredTop sz="83025"/>
  </p:normalViewPr>
  <p:slideViewPr>
    <p:cSldViewPr snapToGrid="0" snapToObjects="1">
      <p:cViewPr varScale="1">
        <p:scale>
          <a:sx n="84" d="100"/>
          <a:sy n="84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C7FD0-7D91-7745-BAE9-8066CB1E09EB}" type="datetimeFigureOut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7679E-18FD-3143-9E32-A85C730F7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hangingPunct="1"/>
            <a:fld id="{6BF1990F-B1C0-784D-88ED-91FDC981F628}" type="slidenum">
              <a:rPr lang="en-US" altLang="zh-CN" sz="1200">
                <a:solidFill>
                  <a:srgbClr val="000000"/>
                </a:solidFill>
                <a:latin typeface="Times New Roman" charset="0"/>
              </a:rPr>
              <a:pPr eaLnBrk="1" hangingPunct="1"/>
              <a:t>1</a:t>
            </a:fld>
            <a:endParaRPr lang="en-US" altLang="zh-CN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9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39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7F58-DCBE-814D-8300-16F7AD9472B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031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hangingPunct="1"/>
            <a:fld id="{AF29D0F0-6A41-9C48-AEFB-61A07B8129C1}" type="slidenum">
              <a:rPr lang="en-US" altLang="zh-CN" sz="1200">
                <a:latin typeface="Times New Roman" charset="0"/>
              </a:rPr>
              <a:pPr eaLnBrk="1" hangingPunct="1"/>
              <a:t>32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algn="just" eaLnBrk="1" hangingPunct="1"/>
            <a:endParaRPr lang="zh-CN" altLang="zh-CN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5D754-AE71-0E49-A765-A66A891AE596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756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书上代码比较难懂复杂，可以将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while (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 &lt;= 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L.length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 &amp;&amp; </a:t>
            </a:r>
            <a:r>
              <a:rPr lang="zh-CN" altLang="en-US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！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(*compare)(*p++,e</a:t>
            </a:r>
            <a:r>
              <a:rPr lang="zh-CN" altLang="en-US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改写为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while (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 &lt;= 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L.length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 &amp;&amp; (*p++ != e)) </a:t>
            </a:r>
            <a:r>
              <a:rPr lang="zh-CN" altLang="en-US" sz="1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更易于理解。</a:t>
            </a:r>
            <a:endParaRPr lang="en-US" altLang="zh-CN" sz="1200" b="0" dirty="0" smtClean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679E-18FD-3143-9E32-A85C730F7925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80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注意，如果要用书上的写法，在上机时必须将</a:t>
            </a:r>
            <a:r>
              <a:rPr kumimoji="1" lang="en-US" altLang="zh-CN" dirty="0" smtClean="0"/>
              <a:t>compare</a:t>
            </a:r>
            <a:r>
              <a:rPr kumimoji="1" lang="zh-CN" altLang="en-US" dirty="0" smtClean="0"/>
              <a:t>函数的声明及具体实现写出来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679E-18FD-3143-9E32-A85C730F7925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295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hangingPunct="1"/>
            <a:fld id="{C8E7EDE6-2E45-FD4B-882D-5C9E0C7E5792}" type="slidenum">
              <a:rPr lang="en-US" altLang="zh-CN" sz="1200">
                <a:latin typeface="Times New Roman" charset="0"/>
              </a:rPr>
              <a:pPr eaLnBrk="1" hangingPunct="1"/>
              <a:t>39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943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Times New Roman" charset="0"/>
                <a:ea typeface="宋体" charset="-122"/>
              </a:rPr>
              <a:t>*</a:t>
            </a:r>
            <a:r>
              <a:rPr lang="en-US" altLang="zh-CN" sz="1200" dirty="0" err="1" smtClean="0">
                <a:latin typeface="Times New Roman" charset="0"/>
                <a:ea typeface="宋体" charset="-122"/>
              </a:rPr>
              <a:t>LinkList</a:t>
            </a:r>
            <a:r>
              <a:rPr lang="zh-CN" altLang="en-US" sz="1200" dirty="0" smtClean="0">
                <a:latin typeface="Times New Roman" charset="0"/>
                <a:ea typeface="宋体" charset="-122"/>
              </a:rPr>
              <a:t>代表指向</a:t>
            </a:r>
            <a:r>
              <a:rPr lang="en-US" altLang="zh-CN" sz="1200" b="0" dirty="0" err="1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Lnode</a:t>
            </a:r>
            <a:r>
              <a:rPr lang="zh-CN" altLang="en-US" sz="1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结构体的指针类型</a:t>
            </a:r>
            <a:endParaRPr lang="en-US" altLang="zh-CN" sz="1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r>
              <a:rPr kumimoji="1" lang="zh-CN" altLang="en-US" sz="1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结构体指针访问成员用</a:t>
            </a:r>
            <a:r>
              <a:rPr kumimoji="1" lang="en-US" altLang="zh-CN" sz="1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-&gt;</a:t>
            </a:r>
            <a:r>
              <a:rPr kumimoji="1" lang="zh-CN" altLang="en-US" sz="1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，如</a:t>
            </a:r>
            <a:r>
              <a:rPr lang="en-US" altLang="zh-CN" sz="1200" dirty="0" err="1" smtClean="0">
                <a:latin typeface="Times New Roman" charset="0"/>
                <a:ea typeface="宋体" charset="-122"/>
              </a:rPr>
              <a:t>LinkList</a:t>
            </a:r>
            <a:r>
              <a:rPr lang="zh-CN" altLang="en-US" sz="12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1200" dirty="0" smtClean="0">
                <a:latin typeface="Times New Roman" charset="0"/>
                <a:ea typeface="宋体" charset="-122"/>
              </a:rPr>
              <a:t>q</a:t>
            </a:r>
            <a:r>
              <a:rPr lang="zh-CN" altLang="en-US" sz="1200" dirty="0" smtClean="0">
                <a:latin typeface="Times New Roman" charset="0"/>
                <a:ea typeface="宋体" charset="-122"/>
              </a:rPr>
              <a:t>；</a:t>
            </a:r>
            <a:r>
              <a:rPr lang="en-US" altLang="zh-CN" sz="1200" dirty="0" smtClean="0">
                <a:latin typeface="Times New Roman" charset="0"/>
                <a:ea typeface="宋体" charset="-122"/>
              </a:rPr>
              <a:t>q-&gt;data;</a:t>
            </a:r>
            <a:endParaRPr kumimoji="1" lang="en-US" altLang="zh-CN" sz="1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结构体变量访问成员用</a:t>
            </a:r>
            <a:r>
              <a:rPr kumimoji="1" lang="en-US" altLang="zh-CN" sz="1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.   </a:t>
            </a:r>
            <a:r>
              <a:rPr kumimoji="1" lang="zh-CN" altLang="en-US" sz="1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如</a:t>
            </a:r>
            <a:r>
              <a:rPr lang="en-US" altLang="zh-CN" sz="1200" dirty="0" err="1" smtClean="0">
                <a:latin typeface="Times New Roman" charset="0"/>
                <a:ea typeface="宋体" charset="-122"/>
              </a:rPr>
              <a:t>LNode</a:t>
            </a:r>
            <a:r>
              <a:rPr lang="zh-CN" altLang="en-US" sz="12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1200" dirty="0" smtClean="0">
                <a:latin typeface="Times New Roman" charset="0"/>
                <a:ea typeface="宋体" charset="-122"/>
              </a:rPr>
              <a:t>p</a:t>
            </a:r>
            <a:r>
              <a:rPr lang="zh-CN" altLang="en-US" sz="1200" dirty="0" smtClean="0">
                <a:latin typeface="Times New Roman" charset="0"/>
                <a:ea typeface="宋体" charset="-122"/>
              </a:rPr>
              <a:t>；</a:t>
            </a:r>
            <a:r>
              <a:rPr lang="en-US" altLang="zh-CN" sz="1200" dirty="0" err="1" smtClean="0">
                <a:latin typeface="Times New Roman" charset="0"/>
                <a:ea typeface="宋体" charset="-122"/>
              </a:rPr>
              <a:t>p.data</a:t>
            </a:r>
            <a:r>
              <a:rPr lang="en-US" altLang="zh-CN" sz="1200" dirty="0" smtClean="0">
                <a:latin typeface="Times New Roman" charset="0"/>
                <a:ea typeface="宋体" charset="-122"/>
              </a:rPr>
              <a:t>;</a:t>
            </a:r>
            <a:r>
              <a:rPr lang="en-US" altLang="zh-CN" sz="1200" baseline="0" dirty="0" smtClean="0">
                <a:latin typeface="Times New Roman" charset="0"/>
                <a:ea typeface="宋体" charset="-122"/>
              </a:rPr>
              <a:t>  </a:t>
            </a:r>
            <a:r>
              <a:rPr lang="zh-CN" altLang="en-US" sz="1200" baseline="0" dirty="0" smtClean="0">
                <a:latin typeface="Times New Roman" charset="0"/>
                <a:ea typeface="宋体" charset="-122"/>
              </a:rPr>
              <a:t>也可用（*</a:t>
            </a:r>
            <a:r>
              <a:rPr lang="en-US" altLang="zh-CN" sz="1200" baseline="0" dirty="0" smtClean="0">
                <a:latin typeface="Times New Roman" charset="0"/>
                <a:ea typeface="宋体" charset="-122"/>
              </a:rPr>
              <a:t>q</a:t>
            </a:r>
            <a:r>
              <a:rPr lang="zh-CN" altLang="en-US" sz="1200" baseline="0" dirty="0" smtClean="0">
                <a:latin typeface="Times New Roman" charset="0"/>
                <a:ea typeface="宋体" charset="-122"/>
              </a:rPr>
              <a:t>）</a:t>
            </a:r>
            <a:r>
              <a:rPr lang="en-US" altLang="zh-CN" sz="1200" baseline="0" dirty="0" smtClean="0">
                <a:latin typeface="Times New Roman" charset="0"/>
                <a:ea typeface="宋体" charset="-122"/>
              </a:rPr>
              <a:t>.data</a:t>
            </a:r>
            <a:r>
              <a:rPr lang="zh-CN" altLang="en-US" sz="1200" baseline="0" dirty="0" smtClean="0">
                <a:latin typeface="Times New Roman" charset="0"/>
                <a:ea typeface="宋体" charset="-122"/>
              </a:rPr>
              <a:t>访问</a:t>
            </a:r>
            <a:endParaRPr kumimoji="1" lang="en-US" altLang="zh-CN" sz="1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endParaRPr kumimoji="1" lang="en-US" altLang="zh-CN" sz="1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679E-18FD-3143-9E32-A85C730F7925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895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</a:t>
            </a:r>
            <a:r>
              <a:rPr kumimoji="1" lang="zh-CN" altLang="en-US" dirty="0" smtClean="0"/>
              <a:t>是</a:t>
            </a:r>
            <a:r>
              <a:rPr lang="en-US" altLang="zh-CN" sz="1200" dirty="0" err="1" smtClean="0">
                <a:latin typeface="Times New Roman" charset="0"/>
                <a:ea typeface="宋体" charset="-122"/>
              </a:rPr>
              <a:t>LinkList</a:t>
            </a:r>
            <a:r>
              <a:rPr lang="zh-CN" altLang="en-US" sz="1200" dirty="0" smtClean="0">
                <a:latin typeface="Times New Roman" charset="0"/>
                <a:ea typeface="宋体" charset="-122"/>
              </a:rPr>
              <a:t>型的变量，为单链表的头</a:t>
            </a:r>
            <a:r>
              <a:rPr lang="zh-CN" altLang="en-US" sz="1200" smtClean="0">
                <a:latin typeface="Times New Roman" charset="0"/>
                <a:ea typeface="宋体" charset="-122"/>
              </a:rPr>
              <a:t>指针，指向单</a:t>
            </a:r>
            <a:r>
              <a:rPr lang="zh-CN" altLang="en-US" sz="1200" dirty="0" smtClean="0">
                <a:latin typeface="Times New Roman" charset="0"/>
                <a:ea typeface="宋体" charset="-122"/>
              </a:rPr>
              <a:t>链表中第一个元素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679E-18FD-3143-9E32-A85C730F7925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465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fld id="{9E14C730-7CA4-DB4C-82B1-8581AEB8A8B8}" type="slidenum">
              <a:rPr lang="en-US" altLang="zh-CN" sz="1200" b="0">
                <a:solidFill>
                  <a:schemeClr val="tx1"/>
                </a:solidFill>
                <a:latin typeface="Times New Roman" charset="0"/>
                <a:ea typeface="宋体" charset="-122"/>
              </a:rPr>
              <a:pPr eaLnBrk="1" hangingPunct="1"/>
              <a:t>45</a:t>
            </a:fld>
            <a:endParaRPr lang="en-US" altLang="zh-CN" sz="12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Times New Roman" charset="0"/>
                <a:ea typeface="宋体" charset="-122"/>
              </a:rPr>
              <a:t>指针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L</a:t>
            </a:r>
            <a:r>
              <a:rPr lang="zh-CN" altLang="en-US" sz="2400" dirty="0">
                <a:latin typeface="Times New Roman" charset="0"/>
                <a:ea typeface="宋体" charset="-122"/>
              </a:rPr>
              <a:t>指向头</a:t>
            </a:r>
            <a:r>
              <a:rPr lang="zh-CN" altLang="en-US" sz="2400" dirty="0" smtClean="0">
                <a:latin typeface="Times New Roman" charset="0"/>
                <a:ea typeface="宋体" charset="-122"/>
              </a:rPr>
              <a:t>结点</a:t>
            </a:r>
            <a:endParaRPr lang="en-US" altLang="zh-CN" sz="2400" dirty="0" smtClean="0">
              <a:latin typeface="Times New Roman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Times New Roman" charset="0"/>
                <a:ea typeface="宋体" charset="-122"/>
              </a:rPr>
              <a:t>指针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q</a:t>
            </a:r>
            <a:r>
              <a:rPr lang="zh-CN" altLang="en-US" sz="2400" dirty="0">
                <a:latin typeface="Times New Roman" charset="0"/>
                <a:ea typeface="宋体" charset="-122"/>
              </a:rPr>
              <a:t>的</a:t>
            </a:r>
            <a:r>
              <a:rPr lang="zh-CN" altLang="en-US" sz="2400" dirty="0" smtClean="0">
                <a:latin typeface="Times New Roman" charset="0"/>
                <a:ea typeface="宋体" charset="-122"/>
              </a:rPr>
              <a:t>作用：指向当前状态的最后一个结点</a:t>
            </a:r>
            <a:endParaRPr lang="zh-CN" altLang="en-US" sz="2400" dirty="0">
              <a:latin typeface="Times New Roman" charset="0"/>
              <a:ea typeface="宋体" charset="-122"/>
            </a:endParaRPr>
          </a:p>
          <a:p>
            <a:pPr eaLnBrk="1" hangingPunct="1"/>
            <a:endParaRPr lang="en-US" altLang="zh-CN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05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p-&gt;next</a:t>
            </a:r>
            <a:r>
              <a:rPr lang="zh-CN" altLang="en-US" sz="1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表示删除的表是空表时，不合理。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679E-18FD-3143-9E32-A85C730F7925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39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679E-18FD-3143-9E32-A85C730F79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739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fld id="{4C40168B-1511-9B4E-A52B-9BAF3AC2F34E}" type="slidenum">
              <a:rPr lang="en-US" altLang="zh-CN" sz="1200" b="0">
                <a:solidFill>
                  <a:schemeClr val="tx1"/>
                </a:solidFill>
                <a:latin typeface="Times New Roman" charset="0"/>
                <a:ea typeface="宋体" charset="-122"/>
              </a:rPr>
              <a:pPr eaLnBrk="1" hangingPunct="1"/>
              <a:t>57</a:t>
            </a:fld>
            <a:endParaRPr lang="en-US" altLang="zh-CN" sz="12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charset="0"/>
                <a:ea typeface="宋体" charset="-122"/>
              </a:rPr>
              <a:t>单链表上的访问是一种顺序访问，从其中某一个结点出发，可以找到它的直接后继，但无法找到它的直接前驱。从某一点出发，不能访问表中任意结点。因此，我们可以考虑建立这样的链表，具有单链表的特征，但又不需要增加额外的存贮空间，仅对表的链接方式稍作改变，使得对表的处理更加方便灵活。从单链表可知，最后一个结点的指针域为</a:t>
            </a:r>
            <a:r>
              <a:rPr lang="en-US" altLang="zh-CN" sz="2400">
                <a:latin typeface="Times New Roman" charset="0"/>
                <a:ea typeface="宋体" charset="-122"/>
              </a:rPr>
              <a:t>NULL</a:t>
            </a:r>
            <a:r>
              <a:rPr lang="zh-CN" altLang="en-US" sz="2400">
                <a:latin typeface="Times New Roman" charset="0"/>
                <a:ea typeface="宋体" charset="-122"/>
              </a:rPr>
              <a:t>表示单链表已经结束。如果将单链表最后一个结点的指针域改为存放链表中头结点</a:t>
            </a:r>
            <a:r>
              <a:rPr lang="en-US" altLang="zh-CN" sz="2400">
                <a:latin typeface="Times New Roman" charset="0"/>
                <a:ea typeface="宋体" charset="-122"/>
              </a:rPr>
              <a:t>(</a:t>
            </a:r>
            <a:r>
              <a:rPr lang="zh-CN" altLang="en-US" sz="2400">
                <a:latin typeface="Times New Roman" charset="0"/>
                <a:ea typeface="宋体" charset="-122"/>
              </a:rPr>
              <a:t>或第一个结点</a:t>
            </a:r>
            <a:r>
              <a:rPr lang="en-US" altLang="zh-CN" sz="2400">
                <a:latin typeface="Times New Roman" charset="0"/>
                <a:ea typeface="宋体" charset="-122"/>
              </a:rPr>
              <a:t>)</a:t>
            </a:r>
            <a:r>
              <a:rPr lang="zh-CN" altLang="en-US" sz="2400">
                <a:latin typeface="Times New Roman" charset="0"/>
                <a:ea typeface="宋体" charset="-122"/>
              </a:rPr>
              <a:t>的地址，就使得整个链表构成一个环，又没有增加额外的存贮空间，称这们的链表为单循环链表，在不引起混淆时称为循环表</a:t>
            </a:r>
            <a:r>
              <a:rPr lang="en-US" altLang="zh-CN" sz="2400">
                <a:latin typeface="Times New Roman" charset="0"/>
                <a:ea typeface="宋体" charset="-122"/>
              </a:rPr>
              <a:t>(</a:t>
            </a:r>
            <a:r>
              <a:rPr lang="zh-CN" altLang="en-US" sz="2400">
                <a:latin typeface="Times New Roman" charset="0"/>
                <a:ea typeface="宋体" charset="-122"/>
              </a:rPr>
              <a:t>后面还要提到双向循环表</a:t>
            </a:r>
            <a:r>
              <a:rPr lang="en-US" altLang="zh-CN" sz="2400">
                <a:latin typeface="Times New Roman" charset="0"/>
                <a:ea typeface="宋体" charset="-122"/>
              </a:rPr>
              <a:t>) </a:t>
            </a:r>
          </a:p>
          <a:p>
            <a:pPr eaLnBrk="1" hangingPunct="1"/>
            <a:endParaRPr lang="en-US" altLang="zh-CN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413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fld id="{6D74C5C1-F099-FA44-9A1A-A95CF542F924}" type="slidenum">
              <a:rPr lang="en-US" altLang="zh-CN" sz="1200" b="0">
                <a:solidFill>
                  <a:schemeClr val="tx1"/>
                </a:solidFill>
                <a:latin typeface="Times New Roman" charset="0"/>
                <a:ea typeface="宋体" charset="-122"/>
              </a:rPr>
              <a:pPr eaLnBrk="1" hangingPunct="1"/>
              <a:t>58</a:t>
            </a:fld>
            <a:endParaRPr lang="en-US" altLang="zh-CN" sz="12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zh-CN" altLang="en-US" sz="900" b="1" dirty="0">
                <a:latin typeface="Times New Roman" charset="0"/>
                <a:ea typeface="宋体" charset="-122"/>
              </a:rPr>
              <a:t>在单链表中，从某个结点出发可以直接找到它的直接后继，时间复杂度为</a:t>
            </a:r>
            <a:r>
              <a:rPr lang="en-US" altLang="zh-CN" sz="900" b="1" dirty="0">
                <a:latin typeface="Times New Roman" charset="0"/>
                <a:ea typeface="宋体" charset="-122"/>
              </a:rPr>
              <a:t>O(1) </a:t>
            </a:r>
            <a:r>
              <a:rPr lang="zh-CN" altLang="en-US" sz="900" b="1" dirty="0">
                <a:latin typeface="Times New Roman" charset="0"/>
                <a:ea typeface="宋体" charset="-122"/>
              </a:rPr>
              <a:t>，但无法直接找到它的直接前驱；</a:t>
            </a:r>
          </a:p>
          <a:p>
            <a:pPr lvl="1" eaLnBrk="1" hangingPunct="1"/>
            <a:r>
              <a:rPr lang="zh-CN" altLang="en-US" sz="900" b="1" dirty="0">
                <a:latin typeface="Times New Roman" charset="0"/>
                <a:ea typeface="宋体" charset="-122"/>
              </a:rPr>
              <a:t>在单循环链表中，从某个结点出发可以直接找到它的直接后继，时间复杂仍为</a:t>
            </a:r>
            <a:r>
              <a:rPr lang="en-US" altLang="zh-CN" sz="900" b="1" dirty="0">
                <a:latin typeface="Times New Roman" charset="0"/>
                <a:ea typeface="宋体" charset="-122"/>
              </a:rPr>
              <a:t>O(1)</a:t>
            </a:r>
            <a:r>
              <a:rPr lang="zh-CN" altLang="en-US" sz="900" b="1" dirty="0">
                <a:latin typeface="Times New Roman" charset="0"/>
                <a:ea typeface="宋体" charset="-122"/>
              </a:rPr>
              <a:t>，直接找到它的直接前驱，时间复杂为</a:t>
            </a:r>
            <a:r>
              <a:rPr lang="en-US" altLang="zh-CN" sz="900" b="1" dirty="0">
                <a:latin typeface="Times New Roman" charset="0"/>
                <a:ea typeface="宋体" charset="-122"/>
              </a:rPr>
              <a:t>O(n)</a:t>
            </a:r>
            <a:r>
              <a:rPr lang="zh-CN" altLang="en-US" sz="900" b="1" dirty="0">
                <a:latin typeface="Times New Roman" charset="0"/>
                <a:ea typeface="宋体" charset="-122"/>
              </a:rPr>
              <a:t>。</a:t>
            </a:r>
          </a:p>
          <a:p>
            <a:pPr lvl="1" eaLnBrk="1" hangingPunct="1"/>
            <a:r>
              <a:rPr lang="zh-CN" altLang="en-US" sz="900" b="1" dirty="0">
                <a:latin typeface="Times New Roman" charset="0"/>
                <a:ea typeface="宋体" charset="-122"/>
              </a:rPr>
              <a:t>有时，希望能快速找到一个结点的直接前驱，这时，可以在单链表中的结点中增加一个指针域指向它的直接前驱，这样的链表，就称为双向链表</a:t>
            </a:r>
            <a:r>
              <a:rPr lang="en-US" altLang="zh-CN" sz="900" b="1" dirty="0">
                <a:latin typeface="Times New Roman" charset="0"/>
                <a:ea typeface="宋体" charset="-122"/>
              </a:rPr>
              <a:t>(</a:t>
            </a:r>
            <a:r>
              <a:rPr lang="zh-CN" altLang="en-US" sz="900" b="1" dirty="0">
                <a:latin typeface="Times New Roman" charset="0"/>
                <a:ea typeface="宋体" charset="-122"/>
              </a:rPr>
              <a:t>一个结点中含有两个指针</a:t>
            </a:r>
            <a:r>
              <a:rPr lang="en-US" altLang="zh-CN" sz="900" b="1" dirty="0">
                <a:latin typeface="Times New Roman" charset="0"/>
                <a:ea typeface="宋体" charset="-122"/>
              </a:rPr>
              <a:t>)</a:t>
            </a:r>
            <a:r>
              <a:rPr lang="zh-CN" altLang="en-US" sz="900" b="1" dirty="0">
                <a:latin typeface="Times New Roman" charset="0"/>
                <a:ea typeface="宋体" charset="-122"/>
              </a:rPr>
              <a:t>。如果每条链构成一个循环链表，则会得双向循环链表。</a:t>
            </a:r>
          </a:p>
        </p:txBody>
      </p:sp>
    </p:spTree>
    <p:extLst>
      <p:ext uri="{BB962C8B-B14F-4D97-AF65-F5344CB8AC3E}">
        <p14:creationId xmlns:p14="http://schemas.microsoft.com/office/powerpoint/2010/main" val="1944804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一元多项式在数学上一般可按升幂写成上面那样，由</a:t>
            </a:r>
            <a:r>
              <a:rPr kumimoji="1" lang="en-US" altLang="zh-CN" dirty="0" smtClean="0"/>
              <a:t>n+1</a:t>
            </a:r>
            <a:r>
              <a:rPr kumimoji="1" lang="zh-CN" altLang="en-US" dirty="0" smtClean="0"/>
              <a:t>个系数唯一确定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679E-18FD-3143-9E32-A85C730F7925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9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679E-18FD-3143-9E32-A85C730F79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2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先不管</a:t>
            </a:r>
            <a:r>
              <a:rPr lang="en-US" altLang="zh-CN" sz="1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1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(LB, </a:t>
            </a:r>
            <a:r>
              <a:rPr lang="en-US" altLang="zh-CN" sz="1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1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)</a:t>
            </a:r>
            <a:r>
              <a:rPr lang="zh-CN" altLang="en-US" sz="1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、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LocateElem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(La, e, equal( )) </a:t>
            </a:r>
            <a:r>
              <a:rPr lang="zh-CN" altLang="en-US" sz="12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、</a:t>
            </a:r>
            <a:r>
              <a:rPr lang="en-US" altLang="zh-CN" sz="12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(La, ++</a:t>
            </a:r>
            <a:r>
              <a:rPr lang="en-US" altLang="zh-CN" sz="12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La_len</a:t>
            </a:r>
            <a:r>
              <a:rPr lang="en-US" altLang="zh-CN" sz="12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e)</a:t>
            </a:r>
            <a:r>
              <a:rPr lang="zh-CN" altLang="en-US" sz="12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的具体实现，知道这些函数的作用即可。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7679E-18FD-3143-9E32-A85C730F792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009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hangingPunct="1"/>
            <a:fld id="{C8E7EDE6-2E45-FD4B-882D-5C9E0C7E5792}" type="slidenum">
              <a:rPr lang="en-US" altLang="zh-CN" sz="1200">
                <a:latin typeface="Times New Roman" charset="0"/>
              </a:rPr>
              <a:pPr eaLnBrk="1" hangingPunct="1"/>
              <a:t>17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98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hangingPunct="1"/>
            <a:fld id="{C8E7EDE6-2E45-FD4B-882D-5C9E0C7E5792}" type="slidenum">
              <a:rPr lang="en-US" altLang="zh-CN" sz="1200">
                <a:latin typeface="Times New Roman" charset="0"/>
              </a:rPr>
              <a:pPr eaLnBrk="1" hangingPunct="1"/>
              <a:t>18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67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hangingPunct="1"/>
            <a:fld id="{C8E7EDE6-2E45-FD4B-882D-5C9E0C7E5792}" type="slidenum">
              <a:rPr lang="en-US" altLang="zh-CN" sz="1200">
                <a:latin typeface="Times New Roman" charset="0"/>
              </a:rPr>
              <a:pPr eaLnBrk="1" hangingPunct="1"/>
              <a:t>20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11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97F58-DCBE-814D-8300-16F7AD9472B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4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hangingPunct="1"/>
            <a:fld id="{AF29D0F0-6A41-9C48-AEFB-61A07B8129C1}" type="slidenum">
              <a:rPr lang="en-US" altLang="zh-CN" sz="1200">
                <a:latin typeface="Times New Roman" charset="0"/>
              </a:rPr>
              <a:pPr eaLnBrk="1" hangingPunct="1"/>
              <a:t>27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algn="just" eaLnBrk="1" hangingPunct="1"/>
            <a:endParaRPr lang="zh-CN" altLang="zh-CN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99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281517" y="1981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04460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703917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461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2110317" y="3048000"/>
            <a:ext cx="8534400" cy="2133600"/>
          </a:xfrm>
        </p:spPr>
        <p:txBody>
          <a:bodyPr/>
          <a:lstStyle>
            <a:lvl1pPr marL="0" indent="0">
              <a:lnSpc>
                <a:spcPct val="120000"/>
              </a:lnSpc>
              <a:buClr>
                <a:srgbClr val="006600"/>
              </a:buClr>
              <a:buSzTx/>
              <a:buFont typeface="Wingdings" pitchFamily="2" charset="2"/>
              <a:buChar char="q"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947894-87DE-2B45-966B-5F8E171B0221}" type="slidenum">
              <a:rPr lang="en-US" altLang="zh-CN" smtClean="0">
                <a:solidFill>
                  <a:srgbClr val="1C1C1C"/>
                </a:solidFill>
                <a:latin typeface="Tahoma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1C1C1C"/>
              </a:solidFill>
              <a:latin typeface="Tahoma" charset="0"/>
              <a:ea typeface="宋体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9767" y="228600"/>
            <a:ext cx="2876551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1" y="228600"/>
            <a:ext cx="8428567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0" y="1876926"/>
            <a:ext cx="353173" cy="27311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255714"/>
            <a:ext cx="5579533" cy="537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0733" y="1255714"/>
            <a:ext cx="5581651" cy="537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488951" y="336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ltGray">
          <a:xfrm>
            <a:off x="679451" y="58738"/>
            <a:ext cx="438149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ltGray">
          <a:xfrm>
            <a:off x="249768" y="363538"/>
            <a:ext cx="563033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ltGray">
          <a:xfrm>
            <a:off x="812800" y="685801"/>
            <a:ext cx="491067" cy="474663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ltGray">
          <a:xfrm>
            <a:off x="406400" y="4572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gray">
          <a:xfrm>
            <a:off x="948267" y="228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gray">
          <a:xfrm>
            <a:off x="522818" y="1019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4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228600"/>
            <a:ext cx="1039071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255714"/>
            <a:ext cx="11364384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445" name="WordArt 21"/>
          <p:cNvSpPr>
            <a:spLocks noChangeArrowheads="1" noChangeShapeType="1" noTextEdit="1"/>
          </p:cNvSpPr>
          <p:nvPr userDrawn="1"/>
        </p:nvSpPr>
        <p:spPr bwMode="auto">
          <a:xfrm rot="5400000">
            <a:off x="-1003300" y="3128434"/>
            <a:ext cx="2362200" cy="220133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数据结构</a:t>
            </a:r>
            <a:r>
              <a:rPr kumimoji="1" lang="en-US" altLang="zh-CN" sz="3600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—</a:t>
            </a:r>
            <a:r>
              <a:rPr kumimoji="1" lang="zh-CN" altLang="en-US" sz="3600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绪论</a:t>
            </a: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1876926"/>
            <a:ext cx="353173" cy="27311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05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SimSun" charset="-122"/>
          <a:ea typeface="SimSun" charset="-122"/>
          <a:cs typeface="SimSun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Narrow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Narrow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Narrow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Narrow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Narrow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Narrow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Narrow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 Narrow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3200" b="1">
          <a:solidFill>
            <a:schemeClr val="tx1"/>
          </a:solidFill>
          <a:latin typeface="SimSun" charset="-122"/>
          <a:ea typeface="SimSun" charset="-122"/>
          <a:cs typeface="SimSun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800" b="1">
          <a:solidFill>
            <a:schemeClr val="tx1"/>
          </a:solidFill>
          <a:latin typeface="SimSun" charset="-122"/>
          <a:ea typeface="SimSun" charset="-122"/>
          <a:cs typeface="SimSun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400" b="1">
          <a:solidFill>
            <a:schemeClr val="tx1"/>
          </a:solidFill>
          <a:latin typeface="SimSun" charset="-122"/>
          <a:ea typeface="SimSun" charset="-122"/>
          <a:cs typeface="SimSun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55000"/>
        <a:buFont typeface="Wingdings" charset="2"/>
        <a:buChar char="n"/>
        <a:defRPr kumimoji="1" sz="2200" b="1">
          <a:solidFill>
            <a:schemeClr val="tx1"/>
          </a:solidFill>
          <a:latin typeface="SimSun" charset="-122"/>
          <a:ea typeface="SimSun" charset="-122"/>
          <a:cs typeface="SimSun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 b="1">
          <a:solidFill>
            <a:schemeClr val="tx1"/>
          </a:solidFill>
          <a:latin typeface="SimSun" charset="-122"/>
          <a:ea typeface="SimSun" charset="-122"/>
          <a:cs typeface="SimSun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slide" Target="slide5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7030A0"/>
                </a:solidFill>
              </a:rPr>
              <a:t>第</a:t>
            </a:r>
            <a:r>
              <a:rPr lang="en-US" altLang="zh-CN" sz="4800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en-US" sz="4800" dirty="0" smtClean="0">
                <a:solidFill>
                  <a:srgbClr val="7030A0"/>
                </a:solidFill>
              </a:rPr>
              <a:t>章 线性表</a:t>
            </a:r>
            <a:endParaRPr lang="zh-CN" altLang="en-US" sz="4800" dirty="0">
              <a:solidFill>
                <a:srgbClr val="7030A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10317" y="3048000"/>
            <a:ext cx="8534400" cy="3112168"/>
          </a:xfrm>
        </p:spPr>
        <p:txBody>
          <a:bodyPr/>
          <a:lstStyle/>
          <a:p>
            <a:pPr eaLnBrk="1" hangingPunct="1">
              <a:buFont typeface="Wingdings" charset="2"/>
              <a:buChar char="q"/>
            </a:pPr>
            <a:r>
              <a:rPr lang="en-US" altLang="zh-CN" sz="3200" dirty="0" smtClean="0"/>
              <a:t>2.1</a:t>
            </a:r>
            <a:r>
              <a:rPr lang="zh-CN" altLang="en-US" sz="3200" dirty="0" smtClean="0"/>
              <a:t> 线性表的类型定义</a:t>
            </a:r>
            <a:endParaRPr lang="zh-CN" altLang="en-US" sz="3200" dirty="0"/>
          </a:p>
          <a:p>
            <a:pPr eaLnBrk="1" hangingPunct="1">
              <a:buFont typeface="Wingdings" charset="2"/>
              <a:buChar char="q"/>
            </a:pPr>
            <a:r>
              <a:rPr lang="en-US" altLang="zh-CN" sz="3200" dirty="0" smtClean="0"/>
              <a:t>2.2</a:t>
            </a:r>
            <a:r>
              <a:rPr lang="zh-CN" altLang="en-US" sz="3200" dirty="0" smtClean="0"/>
              <a:t> 线性表的顺序表示和实现</a:t>
            </a:r>
            <a:endParaRPr lang="en-US" altLang="zh-CN" sz="3200" dirty="0" smtClean="0"/>
          </a:p>
          <a:p>
            <a:pPr eaLnBrk="1" hangingPunct="1">
              <a:buFont typeface="Wingdings" charset="2"/>
              <a:buChar char="q"/>
            </a:pPr>
            <a:r>
              <a:rPr lang="en-US" altLang="zh-CN" sz="3200" dirty="0" smtClean="0"/>
              <a:t>2.3</a:t>
            </a:r>
            <a:r>
              <a:rPr lang="zh-CN" altLang="en-US" sz="3200" dirty="0" smtClean="0"/>
              <a:t> 线性表的链式表示和实现</a:t>
            </a:r>
            <a:endParaRPr lang="en-US" altLang="zh-CN" sz="3200" dirty="0" smtClean="0"/>
          </a:p>
          <a:p>
            <a:pPr eaLnBrk="1" hangingPunct="1">
              <a:buFont typeface="Wingdings" charset="2"/>
              <a:buChar char="q"/>
            </a:pPr>
            <a:r>
              <a:rPr lang="en-US" altLang="zh-CN" sz="3200" dirty="0" smtClean="0"/>
              <a:t>2.4</a:t>
            </a:r>
            <a:r>
              <a:rPr lang="zh-CN" altLang="en-US" sz="3200" dirty="0" smtClean="0"/>
              <a:t> 一元多项式的表示及相加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6533147"/>
            <a:ext cx="12192000" cy="3248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83441" y="1287482"/>
            <a:ext cx="11103429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A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＝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A∪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B</a:t>
            </a:r>
            <a:endParaRPr lang="zh-CN" altLang="en-US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406292" y="394168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例 </a:t>
            </a:r>
            <a:r>
              <a:rPr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2-1</a:t>
            </a:r>
            <a:endParaRPr lang="en-US" altLang="zh-CN" sz="3600" b="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773201" y="1287482"/>
            <a:ext cx="8278813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注：集合中的元素具有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唯一性</a:t>
            </a:r>
            <a:r>
              <a:rPr lang="zh-CN" altLang="en-US" sz="24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，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不可重复</a:t>
            </a:r>
            <a:endParaRPr lang="zh-CN" altLang="en-US" sz="200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3440" y="2059094"/>
            <a:ext cx="739188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{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,5,6,10,15}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 表长</a:t>
            </a:r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len_b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=5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3440" y="2417259"/>
            <a:ext cx="5022529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={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4,2,8,10,7}       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表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长</a:t>
            </a:r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len_a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=5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406292" y="3672840"/>
            <a:ext cx="3165708" cy="685800"/>
            <a:chOff x="1406292" y="3672840"/>
            <a:chExt cx="3165708" cy="685800"/>
          </a:xfrm>
        </p:grpSpPr>
        <p:grpSp>
          <p:nvGrpSpPr>
            <p:cNvPr id="10" name="组 9"/>
            <p:cNvGrpSpPr/>
            <p:nvPr/>
          </p:nvGrpSpPr>
          <p:grpSpPr>
            <a:xfrm>
              <a:off x="1406292" y="3672840"/>
              <a:ext cx="3165708" cy="685800"/>
              <a:chOff x="1406292" y="3672840"/>
              <a:chExt cx="3165708" cy="685800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1406292" y="3672840"/>
                <a:ext cx="3165708" cy="67056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9" name="直线连接符 8"/>
              <p:cNvCxnSpPr/>
              <p:nvPr/>
            </p:nvCxnSpPr>
            <p:spPr bwMode="auto">
              <a:xfrm>
                <a:off x="1965960" y="3688080"/>
                <a:ext cx="0" cy="6705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直线连接符 11"/>
              <p:cNvCxnSpPr/>
              <p:nvPr/>
            </p:nvCxnSpPr>
            <p:spPr bwMode="auto">
              <a:xfrm>
                <a:off x="2545080" y="3688080"/>
                <a:ext cx="0" cy="6705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线连接符 12"/>
              <p:cNvCxnSpPr/>
              <p:nvPr/>
            </p:nvCxnSpPr>
            <p:spPr bwMode="auto">
              <a:xfrm>
                <a:off x="3230880" y="3688080"/>
                <a:ext cx="0" cy="6705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线连接符 13"/>
              <p:cNvCxnSpPr/>
              <p:nvPr/>
            </p:nvCxnSpPr>
            <p:spPr bwMode="auto">
              <a:xfrm>
                <a:off x="3810000" y="3688080"/>
                <a:ext cx="0" cy="6705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矩形 10"/>
            <p:cNvSpPr/>
            <p:nvPr/>
          </p:nvSpPr>
          <p:spPr>
            <a:xfrm>
              <a:off x="1481476" y="3688080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zh-CN" altLang="en-US" sz="3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36720" y="3688080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zh-CN" altLang="en-US" sz="3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57066" y="3688080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zh-CN" altLang="en-US" sz="3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237680" y="3688080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mtClean="0">
                  <a:latin typeface="Times New Roman" charset="0"/>
                  <a:ea typeface="Times New Roman" charset="0"/>
                  <a:cs typeface="Times New Roman" charset="0"/>
                </a:rPr>
                <a:t>10</a:t>
              </a:r>
              <a:endParaRPr lang="zh-CN" altLang="en-US" sz="3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904840" y="3688080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15</a:t>
              </a:r>
              <a:endParaRPr lang="zh-CN" altLang="en-US" sz="3200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470388" y="5039084"/>
            <a:ext cx="3029487" cy="685800"/>
            <a:chOff x="1406292" y="3672840"/>
            <a:chExt cx="3092093" cy="685800"/>
          </a:xfrm>
        </p:grpSpPr>
        <p:grpSp>
          <p:nvGrpSpPr>
            <p:cNvPr id="23" name="组 22"/>
            <p:cNvGrpSpPr/>
            <p:nvPr/>
          </p:nvGrpSpPr>
          <p:grpSpPr>
            <a:xfrm>
              <a:off x="1406292" y="3672840"/>
              <a:ext cx="3092093" cy="685800"/>
              <a:chOff x="1406292" y="3672840"/>
              <a:chExt cx="3092093" cy="685800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1406292" y="3672840"/>
                <a:ext cx="3092093" cy="67056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30" name="直线连接符 29"/>
              <p:cNvCxnSpPr/>
              <p:nvPr/>
            </p:nvCxnSpPr>
            <p:spPr bwMode="auto">
              <a:xfrm>
                <a:off x="1965960" y="3688080"/>
                <a:ext cx="0" cy="6705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线连接符 30"/>
              <p:cNvCxnSpPr/>
              <p:nvPr/>
            </p:nvCxnSpPr>
            <p:spPr bwMode="auto">
              <a:xfrm>
                <a:off x="2545080" y="3688080"/>
                <a:ext cx="0" cy="6705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线连接符 31"/>
              <p:cNvCxnSpPr/>
              <p:nvPr/>
            </p:nvCxnSpPr>
            <p:spPr bwMode="auto">
              <a:xfrm>
                <a:off x="3230880" y="3688080"/>
                <a:ext cx="0" cy="6705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线连接符 32"/>
              <p:cNvCxnSpPr/>
              <p:nvPr/>
            </p:nvCxnSpPr>
            <p:spPr bwMode="auto">
              <a:xfrm>
                <a:off x="3810000" y="3688080"/>
                <a:ext cx="0" cy="6705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" name="矩形 23"/>
            <p:cNvSpPr/>
            <p:nvPr/>
          </p:nvSpPr>
          <p:spPr>
            <a:xfrm>
              <a:off x="1481476" y="3688080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lang="zh-CN" altLang="en-US" sz="32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36720" y="3688080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zh-CN" altLang="en-US" sz="32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757066" y="3688080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endParaRPr lang="zh-CN" altLang="en-US" sz="32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237680" y="3688080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smtClean="0">
                  <a:latin typeface="Times New Roman" charset="0"/>
                  <a:ea typeface="Times New Roman" charset="0"/>
                  <a:cs typeface="Times New Roman" charset="0"/>
                </a:rPr>
                <a:t>10</a:t>
              </a:r>
              <a:endParaRPr lang="zh-CN" altLang="en-US" sz="3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04840" y="3688080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endParaRPr lang="zh-CN" altLang="en-US" sz="3200" dirty="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1520353" y="3026657"/>
            <a:ext cx="516367" cy="646183"/>
            <a:chOff x="1520353" y="3026657"/>
            <a:chExt cx="516367" cy="646183"/>
          </a:xfrm>
        </p:grpSpPr>
        <p:sp>
          <p:nvSpPr>
            <p:cNvPr id="16" name="矩形 15"/>
            <p:cNvSpPr/>
            <p:nvPr/>
          </p:nvSpPr>
          <p:spPr>
            <a:xfrm>
              <a:off x="1520353" y="3026657"/>
              <a:ext cx="5163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smtClean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endParaRPr lang="zh-CN" altLang="en-US" sz="2800" dirty="0"/>
            </a:p>
          </p:txBody>
        </p:sp>
        <p:cxnSp>
          <p:nvCxnSpPr>
            <p:cNvPr id="34" name="直线箭头连接符 33"/>
            <p:cNvCxnSpPr/>
            <p:nvPr/>
          </p:nvCxnSpPr>
          <p:spPr bwMode="auto">
            <a:xfrm>
              <a:off x="1778536" y="3078181"/>
              <a:ext cx="0" cy="5946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36" name="矩形 35"/>
          <p:cNvSpPr/>
          <p:nvPr/>
        </p:nvSpPr>
        <p:spPr>
          <a:xfrm>
            <a:off x="6172250" y="3546790"/>
            <a:ext cx="5852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e=2,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与表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第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个元素相等，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i+1</a:t>
            </a:r>
            <a:endParaRPr lang="zh-CN" altLang="en-US" sz="3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73101" y="3546790"/>
            <a:ext cx="58523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e=5,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表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中没有与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e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相等的元素，插入，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的表长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+1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i+1</a:t>
            </a:r>
            <a:endParaRPr lang="zh-CN" altLang="en-US" sz="3200" dirty="0">
              <a:latin typeface="SimSun" charset="-122"/>
              <a:ea typeface="SimSun" charset="-122"/>
              <a:cs typeface="SimSun" charset="-122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4499875" y="5039084"/>
            <a:ext cx="559805" cy="670560"/>
            <a:chOff x="4499875" y="5039084"/>
            <a:chExt cx="559805" cy="670560"/>
          </a:xfrm>
        </p:grpSpPr>
        <p:sp>
          <p:nvSpPr>
            <p:cNvPr id="37" name="矩形 36"/>
            <p:cNvSpPr/>
            <p:nvPr/>
          </p:nvSpPr>
          <p:spPr bwMode="auto">
            <a:xfrm>
              <a:off x="4499875" y="5039084"/>
              <a:ext cx="559805" cy="6705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579380" y="508197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lang="zh-CN" altLang="en-US" sz="3200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4076318" y="5882108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len_a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=6</a:t>
            </a:r>
            <a:endParaRPr lang="zh-CN" altLang="en-US" sz="2800" dirty="0"/>
          </a:p>
        </p:txBody>
      </p:sp>
      <p:sp>
        <p:nvSpPr>
          <p:cNvPr id="47" name="矩形 46"/>
          <p:cNvSpPr/>
          <p:nvPr/>
        </p:nvSpPr>
        <p:spPr>
          <a:xfrm>
            <a:off x="6171399" y="3520227"/>
            <a:ext cx="58523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e=6,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表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中没有与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e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相等的元素，插入，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的表长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+1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i+1</a:t>
            </a:r>
            <a:endParaRPr lang="zh-CN" altLang="en-US" sz="3200" dirty="0">
              <a:latin typeface="SimSun" charset="-122"/>
              <a:ea typeface="SimSun" charset="-122"/>
              <a:cs typeface="SimSun" charset="-122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5048407" y="5039084"/>
            <a:ext cx="559805" cy="670560"/>
            <a:chOff x="4499875" y="5039084"/>
            <a:chExt cx="559805" cy="670560"/>
          </a:xfrm>
        </p:grpSpPr>
        <p:sp>
          <p:nvSpPr>
            <p:cNvPr id="49" name="矩形 48"/>
            <p:cNvSpPr/>
            <p:nvPr/>
          </p:nvSpPr>
          <p:spPr bwMode="auto">
            <a:xfrm>
              <a:off x="4499875" y="5039084"/>
              <a:ext cx="559805" cy="6705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579380" y="508197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lang="zh-CN" altLang="en-US" sz="3200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4076318" y="5882108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len_a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=7</a:t>
            </a:r>
            <a:endParaRPr lang="zh-CN" altLang="en-US" sz="2800" dirty="0"/>
          </a:p>
        </p:txBody>
      </p:sp>
      <p:sp>
        <p:nvSpPr>
          <p:cNvPr id="52" name="矩形 51"/>
          <p:cNvSpPr/>
          <p:nvPr/>
        </p:nvSpPr>
        <p:spPr>
          <a:xfrm>
            <a:off x="4076318" y="5882108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len_a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=8</a:t>
            </a:r>
            <a:endParaRPr lang="zh-CN" alt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6171399" y="3710944"/>
            <a:ext cx="6299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e=10,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与表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第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4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个元素相等，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i+1</a:t>
            </a:r>
            <a:endParaRPr lang="zh-CN" altLang="en-US" sz="32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89022" y="3506376"/>
            <a:ext cx="6299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e=15,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表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中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没有与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e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相等的元素，插入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表长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+1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lang="en-US" altLang="zh-CN" sz="3200" dirty="0">
                <a:latin typeface="SimSun" charset="-122"/>
                <a:ea typeface="SimSun" charset="-122"/>
                <a:cs typeface="SimSun" charset="-122"/>
              </a:rPr>
              <a:t>i+1</a:t>
            </a:r>
            <a:endParaRPr lang="zh-CN" altLang="en-US" sz="3200" dirty="0">
              <a:latin typeface="SimSun" charset="-122"/>
              <a:ea typeface="SimSun" charset="-122"/>
              <a:cs typeface="SimSun" charset="-122"/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5612445" y="5039084"/>
            <a:ext cx="674540" cy="670560"/>
            <a:chOff x="4499875" y="5039084"/>
            <a:chExt cx="674540" cy="670560"/>
          </a:xfrm>
        </p:grpSpPr>
        <p:sp>
          <p:nvSpPr>
            <p:cNvPr id="56" name="矩形 55"/>
            <p:cNvSpPr/>
            <p:nvPr/>
          </p:nvSpPr>
          <p:spPr bwMode="auto">
            <a:xfrm>
              <a:off x="4499875" y="5039084"/>
              <a:ext cx="559805" cy="6705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79380" y="5081976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15</a:t>
              </a:r>
              <a:endParaRPr lang="zh-CN" altLang="en-US" sz="3200" dirty="0"/>
            </a:p>
          </p:txBody>
        </p:sp>
      </p:grp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6189022" y="2913584"/>
            <a:ext cx="8278813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用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e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表示表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里面第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个位置的值</a:t>
            </a:r>
            <a:endParaRPr lang="zh-CN" altLang="en-US" sz="200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8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9 -0.00394 L 0.05326 -0.00394 " pathEditMode="relative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0208 L 0.08334 -0.00209 " pathEditMode="relative" ptsTypes="AA"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9 0.00208 L 0.14584 0.00208 " pathEditMode="relative" ptsTypes="AA">
                                      <p:cBhvr>
                                        <p:cTn id="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0208 L 0.2069 0.00208 " pathEditMode="relative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42" grpId="0"/>
      <p:bldP spid="42" grpId="1"/>
      <p:bldP spid="44" grpId="0"/>
      <p:bldP spid="44" grpId="1"/>
      <p:bldP spid="47" grpId="0"/>
      <p:bldP spid="47" grpId="1"/>
      <p:bldP spid="51" grpId="0"/>
      <p:bldP spid="51" grpId="1"/>
      <p:bldP spid="52" grpId="0"/>
      <p:bldP spid="53" grpId="0"/>
      <p:bldP spid="53" grpId="1"/>
      <p:bldP spid="54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289276" y="1837563"/>
            <a:ext cx="86228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．</a:t>
            </a: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从线性表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LB</a:t>
            </a: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中依次察看每个数据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</a:t>
            </a:r>
            <a:endParaRPr lang="en-US" altLang="zh-CN" sz="36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1026" y="3392520"/>
            <a:ext cx="77251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．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和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线性</a:t>
            </a: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表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LA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中元素依次进行比较</a:t>
            </a:r>
            <a:endParaRPr lang="en-US" altLang="zh-CN" sz="36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21026" y="4952458"/>
            <a:ext cx="68788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3</a:t>
            </a:r>
            <a:r>
              <a:rPr lang="zh-CN" altLang="en-US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．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若</a:t>
            </a:r>
            <a:r>
              <a:rPr lang="en-US" altLang="zh-CN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LA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中不存在该元素，</a:t>
            </a: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则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插入</a:t>
            </a:r>
            <a:endParaRPr lang="zh-CN" altLang="en-US" sz="24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79914" y="2566227"/>
            <a:ext cx="42354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 dirty="0" err="1">
                <a:solidFill>
                  <a:srgbClr val="333399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36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(LB, </a:t>
            </a:r>
            <a:r>
              <a:rPr lang="en-US" altLang="zh-CN" sz="36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i</a:t>
            </a:r>
            <a:r>
              <a:rPr lang="zh-CN" altLang="en-US" sz="36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，</a:t>
            </a:r>
            <a:r>
              <a:rPr lang="en-US" altLang="zh-CN" sz="36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&amp;e)</a:t>
            </a:r>
            <a:endParaRPr lang="en-US" altLang="zh-CN" sz="36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/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464025" y="4017996"/>
            <a:ext cx="5861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3600" dirty="0" err="1">
                <a:solidFill>
                  <a:srgbClr val="333399"/>
                </a:solidFill>
                <a:latin typeface="Times New Roman" charset="0"/>
                <a:ea typeface="楷体_GB2312" charset="0"/>
              </a:rPr>
              <a:t>LocateElem</a:t>
            </a:r>
            <a:r>
              <a:rPr lang="en-US" altLang="zh-CN" sz="36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(LA, </a:t>
            </a:r>
            <a:r>
              <a:rPr lang="en-US" altLang="zh-CN" sz="36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e)</a:t>
            </a:r>
            <a:endParaRPr lang="en-US" altLang="zh-CN" sz="24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/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579914" y="5649947"/>
            <a:ext cx="56199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36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(LA</a:t>
            </a:r>
            <a:r>
              <a:rPr lang="en-US" altLang="zh-CN" sz="36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36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len_a+1</a:t>
            </a:r>
            <a:r>
              <a:rPr lang="en-US" altLang="zh-CN" sz="36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, e)</a:t>
            </a:r>
            <a:endParaRPr lang="en-US" altLang="zh-CN" sz="2400" b="0" dirty="0">
              <a:solidFill>
                <a:schemeClr val="tx1"/>
              </a:solidFill>
              <a:latin typeface="楷体_GB2312" charset="0"/>
              <a:ea typeface="楷体_GB2312" charset="0"/>
            </a:endParaRPr>
          </a:p>
          <a:p>
            <a:pPr algn="l" eaLnBrk="1" hangingPunct="1"/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497240" y="1039051"/>
            <a:ext cx="2747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4000" dirty="0">
                <a:solidFill>
                  <a:srgbClr val="660066"/>
                </a:solidFill>
                <a:latin typeface="Times New Roman" charset="0"/>
                <a:ea typeface="隶书" charset="0"/>
              </a:rPr>
              <a:t>操作步骤：</a:t>
            </a:r>
            <a:endParaRPr lang="zh-CN" altLang="en-US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06292" y="394168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例 </a:t>
            </a:r>
            <a:r>
              <a:rPr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2-1</a:t>
            </a:r>
            <a:endParaRPr lang="en-US" altLang="zh-CN" sz="3600" b="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4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2" grpId="0" autoUpdateAnimBg="0"/>
      <p:bldP spid="27653" grpId="0" autoUpdateAnimBg="0"/>
      <p:bldP spid="27654" grpId="0" autoUpdateAnimBg="0"/>
      <p:bldP spid="27655" grpId="0" autoUpdateAnimBg="0"/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024063" y="3346198"/>
            <a:ext cx="8415337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</a:t>
            </a:r>
            <a:r>
              <a:rPr lang="en-US" altLang="zh-CN" sz="32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32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Lb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32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e)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; </a:t>
            </a:r>
            <a:r>
              <a:rPr lang="en-US" altLang="zh-CN" sz="2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取</a:t>
            </a:r>
            <a:r>
              <a:rPr lang="en-US" altLang="zh-CN" sz="2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Lb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中第</a:t>
            </a:r>
            <a:r>
              <a:rPr lang="en-US" altLang="zh-CN" sz="2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个数据元素赋给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e</a:t>
            </a:r>
            <a:endParaRPr lang="en-US" altLang="zh-CN" sz="20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if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!</a:t>
            </a:r>
            <a:r>
              <a:rPr lang="en-US" altLang="zh-CN" sz="32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LocateElem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(La, </a:t>
            </a:r>
            <a:r>
              <a:rPr lang="en-US" altLang="zh-CN" sz="32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e)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 </a:t>
            </a:r>
            <a:r>
              <a:rPr lang="en-US" altLang="zh-CN" sz="32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(La, ++</a:t>
            </a:r>
            <a:r>
              <a:rPr lang="en-US" altLang="zh-CN" sz="32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La_len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e);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// 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La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中不存在和 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e 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相同的数据元素，则插入之</a:t>
            </a:r>
            <a:endParaRPr lang="zh-CN" altLang="en-US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3999" y="1077234"/>
            <a:ext cx="83756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200" dirty="0">
                <a:latin typeface="Times New Roman" charset="0"/>
                <a:ea typeface="楷体_GB2312" charset="0"/>
              </a:rPr>
              <a:t>void</a:t>
            </a:r>
            <a:r>
              <a:rPr lang="en-US" altLang="zh-CN" sz="3200" b="0" dirty="0">
                <a:latin typeface="Times New Roman" charset="0"/>
                <a:ea typeface="楷体_GB2312" charset="0"/>
              </a:rPr>
              <a:t> union(List </a:t>
            </a:r>
            <a:r>
              <a:rPr lang="en-US" altLang="zh-CN" sz="3200" dirty="0">
                <a:latin typeface="Times New Roman" charset="0"/>
                <a:ea typeface="楷体_GB2312" charset="0"/>
              </a:rPr>
              <a:t>&amp;</a:t>
            </a:r>
            <a:r>
              <a:rPr lang="en-US" altLang="zh-CN" sz="3200" b="0" dirty="0">
                <a:latin typeface="Times New Roman" charset="0"/>
                <a:ea typeface="楷体_GB2312" charset="0"/>
              </a:rPr>
              <a:t>La, List </a:t>
            </a:r>
            <a:r>
              <a:rPr lang="en-US" altLang="zh-CN" sz="3200" b="0" dirty="0" err="1">
                <a:latin typeface="Times New Roman" charset="0"/>
                <a:ea typeface="楷体_GB2312" charset="0"/>
              </a:rPr>
              <a:t>Lb</a:t>
            </a:r>
            <a:r>
              <a:rPr lang="en-US" altLang="zh-CN" sz="3200" b="0" dirty="0">
                <a:latin typeface="Times New Roman" charset="0"/>
                <a:ea typeface="楷体_GB2312" charset="0"/>
              </a:rPr>
              <a:t>)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{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La_len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=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ListLength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(La);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求线性表的长度</a:t>
            </a:r>
            <a:endParaRPr lang="zh-CN" altLang="en-US" sz="32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Lb_len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=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ListLength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Lb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);  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024063" y="2865183"/>
            <a:ext cx="5259773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for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= 1; 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&lt;=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Lb_len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; 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++)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{</a:t>
            </a:r>
            <a:endParaRPr lang="en-US" altLang="zh-CN" sz="20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169866" y="5486399"/>
            <a:ext cx="346570" cy="63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}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576758" y="5954330"/>
            <a:ext cx="1713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200" dirty="0">
                <a:latin typeface="Times New Roman" charset="0"/>
                <a:ea typeface="楷体_GB2312" charset="0"/>
              </a:rPr>
              <a:t>}</a:t>
            </a:r>
            <a:r>
              <a:rPr lang="en-US" altLang="zh-CN" sz="3200" b="0" dirty="0">
                <a:latin typeface="Times New Roman" charset="0"/>
                <a:ea typeface="楷体_GB2312" charset="0"/>
              </a:rPr>
              <a:t> // union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06291" y="394168"/>
            <a:ext cx="26488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隶书" charset="0"/>
                <a:ea typeface="隶书" charset="0"/>
              </a:rPr>
              <a:t>例 </a:t>
            </a:r>
            <a:r>
              <a:rPr lang="en-US" altLang="zh-CN" sz="3600" dirty="0" smtClean="0">
                <a:latin typeface="Times New Roman" charset="0"/>
                <a:ea typeface="隶书" charset="0"/>
              </a:rPr>
              <a:t>2-1 </a:t>
            </a:r>
            <a:r>
              <a:rPr lang="zh-CN" altLang="en-US" sz="3600" dirty="0" smtClean="0">
                <a:latin typeface="Times New Roman" charset="0"/>
                <a:ea typeface="隶书" charset="0"/>
              </a:rPr>
              <a:t>算法</a:t>
            </a:r>
            <a:endParaRPr lang="en-US" altLang="zh-CN" sz="3600" b="0" dirty="0">
              <a:latin typeface="楷体_GB2312" charset="0"/>
              <a:ea typeface="楷体_GB2312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751292" y="4089093"/>
            <a:ext cx="3055039" cy="13973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b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zh-CN" altLang="en-US" sz="2800" b="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时间复杂度为</a:t>
            </a:r>
            <a:r>
              <a:rPr lang="zh-CN" altLang="en-US" sz="3200" b="0" dirty="0" smtClean="0">
                <a:ln/>
                <a:solidFill>
                  <a:schemeClr val="accent4"/>
                </a:solidFill>
                <a:latin typeface="SimHei" charset="-122"/>
                <a:ea typeface="SimHei" charset="-122"/>
                <a:cs typeface="SimHei" charset="-122"/>
              </a:rPr>
              <a:t>：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zh-CN" sz="2400" dirty="0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O(</a:t>
            </a:r>
            <a:r>
              <a:rPr lang="en-US" altLang="zh-CN" sz="2400" dirty="0" err="1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ListLength</a:t>
            </a:r>
            <a:r>
              <a:rPr lang="en-US" altLang="zh-CN" sz="2400" dirty="0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(La)</a:t>
            </a:r>
            <a:r>
              <a:rPr lang="zh-CN" altLang="en-US" sz="2400" dirty="0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 * </a:t>
            </a:r>
            <a:r>
              <a:rPr lang="en-US" altLang="zh-CN" sz="2400" dirty="0" err="1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ListLength</a:t>
            </a:r>
            <a:r>
              <a:rPr lang="en-US" altLang="zh-CN" sz="2400" dirty="0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dirty="0" err="1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Lb</a:t>
            </a:r>
            <a:r>
              <a:rPr lang="en-US" altLang="zh-CN" sz="2400" dirty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))</a:t>
            </a:r>
            <a:endParaRPr lang="en-US" altLang="zh-CN" sz="5400" dirty="0">
              <a:ln/>
              <a:solidFill>
                <a:schemeClr val="accent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utoUpdateAnimBg="0"/>
      <p:bldP spid="28678" grpId="0" autoUpdateAnimBg="0"/>
      <p:bldP spid="28679" grpId="0" autoUpdateAnimBg="0"/>
      <p:bldP spid="9" grpId="0" autoUpdateAnimBg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292" y="1568534"/>
            <a:ext cx="9780264" cy="4302716"/>
          </a:xfr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将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两个</a:t>
            </a:r>
            <a:r>
              <a:rPr lang="zh-CN" altLang="en-US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非递减有序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的线性表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LA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和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LB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归并为一个新的有序线性表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LC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，使</a:t>
            </a:r>
            <a:r>
              <a:rPr lang="en-US" altLang="zh-CN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LC</a:t>
            </a:r>
            <a:r>
              <a:rPr lang="zh-CN" altLang="en-US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保持非递减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有序。即 </a:t>
            </a:r>
            <a:r>
              <a:rPr lang="en-US" altLang="zh-CN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Lc</a:t>
            </a:r>
            <a:r>
              <a:rPr lang="en-US" altLang="zh-CN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La∪Lb</a:t>
            </a:r>
            <a:endParaRPr lang="en-US" altLang="zh-CN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 smtClean="0">
                <a:solidFill>
                  <a:srgbClr val="660033"/>
                </a:solidFill>
                <a:latin typeface="SimSun" charset="-122"/>
                <a:ea typeface="SimSun" charset="-122"/>
                <a:cs typeface="SimSun" charset="-122"/>
              </a:rPr>
              <a:t> 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LA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={4,6,8,10}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LB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= {2,5,6,10,15}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合并后：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  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LC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= {2,4,5,6,6,8,10,10,15}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solidFill>
                <a:srgbClr val="660033"/>
              </a:solidFill>
              <a:ea typeface="楷体_GB2312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06292" y="394168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例 </a:t>
            </a:r>
            <a:r>
              <a:rPr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2-2</a:t>
            </a:r>
            <a:endParaRPr lang="en-US" altLang="zh-CN" sz="3600" b="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2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321026" y="1257441"/>
            <a:ext cx="92384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．</a:t>
            </a: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从线性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表</a:t>
            </a:r>
            <a:r>
              <a:rPr lang="en-US" altLang="zh-CN" sz="36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LA, LB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中分别取出每个</a:t>
            </a: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数据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</a:t>
            </a:r>
            <a:endParaRPr lang="en-US" altLang="zh-CN" sz="36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1026" y="2904434"/>
            <a:ext cx="80011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．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比较</a:t>
            </a:r>
            <a:r>
              <a:rPr lang="en-US" altLang="zh-CN" sz="36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ai</a:t>
            </a:r>
            <a:r>
              <a:rPr lang="zh-CN" altLang="en-US" sz="36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与</a:t>
            </a:r>
            <a:r>
              <a:rPr lang="en-US" altLang="zh-CN" sz="36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bj</a:t>
            </a:r>
            <a:r>
              <a:rPr lang="zh-CN" altLang="en-US" sz="36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的大小，插入</a:t>
            </a:r>
            <a:r>
              <a:rPr lang="zh-CN" altLang="en-US" sz="36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小</a:t>
            </a:r>
            <a:r>
              <a:rPr lang="zh-CN" altLang="en-US" sz="36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的值</a:t>
            </a:r>
            <a:endParaRPr lang="en-US" altLang="zh-CN" sz="36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/>
            <a:endParaRPr lang="en-US" altLang="zh-CN" sz="36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21026" y="4782259"/>
            <a:ext cx="95987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3</a:t>
            </a:r>
            <a:r>
              <a:rPr lang="zh-CN" altLang="en-US" sz="36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．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若</a:t>
            </a:r>
            <a:r>
              <a:rPr lang="en-US" altLang="zh-CN" sz="36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LA/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LB</a:t>
            </a:r>
            <a:r>
              <a:rPr lang="zh-CN" altLang="en-US" sz="36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已经插完了，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则将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LA </a:t>
            </a:r>
            <a:r>
              <a:rPr lang="en-US" altLang="zh-CN" sz="36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/LB</a:t>
            </a:r>
            <a:r>
              <a:rPr lang="zh-CN" altLang="en-US" sz="36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剩余值全部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插入</a:t>
            </a:r>
            <a:endParaRPr lang="zh-CN" altLang="en-US" sz="24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802164" y="1822592"/>
            <a:ext cx="42354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(LA, 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)</a:t>
            </a:r>
            <a:r>
              <a:rPr lang="en-US" altLang="zh-CN" sz="3200" dirty="0" smtClean="0">
                <a:solidFill>
                  <a:srgbClr val="333399"/>
                </a:solidFill>
                <a:latin typeface="楷体_GB2312" charset="0"/>
                <a:ea typeface="楷体_GB2312" charset="0"/>
              </a:rPr>
              <a:t>→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ai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eaLnBrk="1" hangingPunct="1"/>
            <a:r>
              <a:rPr lang="en-US" altLang="zh-CN" sz="3200" dirty="0" err="1">
                <a:solidFill>
                  <a:srgbClr val="333399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32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(LB, 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j)</a:t>
            </a:r>
            <a:r>
              <a:rPr lang="en-US" altLang="zh-CN" sz="3200" dirty="0" smtClean="0">
                <a:solidFill>
                  <a:srgbClr val="333399"/>
                </a:solidFill>
                <a:latin typeface="楷体_GB2312" charset="0"/>
                <a:ea typeface="楷体_GB2312" charset="0"/>
              </a:rPr>
              <a:t>→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bj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618404" y="3582852"/>
            <a:ext cx="67037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f</a:t>
            </a:r>
            <a:r>
              <a:rPr lang="zh-CN" altLang="en-US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（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ai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&lt;=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bj</a:t>
            </a:r>
            <a:r>
              <a:rPr lang="zh-CN" altLang="en-US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）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(LC, n+1</a:t>
            </a:r>
            <a:r>
              <a:rPr lang="en-US" altLang="zh-CN" sz="32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3200" dirty="0" err="1">
                <a:solidFill>
                  <a:srgbClr val="333399"/>
                </a:solidFill>
                <a:latin typeface="Times New Roman" charset="0"/>
                <a:ea typeface="楷体_GB2312" charset="0"/>
              </a:rPr>
              <a:t>ai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)</a:t>
            </a:r>
          </a:p>
          <a:p>
            <a:pPr eaLnBrk="1" hangingPunct="1"/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else</a:t>
            </a:r>
            <a:r>
              <a:rPr lang="en-US" altLang="zh-CN" sz="3200" b="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    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(LC</a:t>
            </a:r>
            <a:r>
              <a:rPr lang="en-US" altLang="zh-CN" sz="32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, n+1, </a:t>
            </a:r>
            <a:r>
              <a:rPr lang="en-US" altLang="zh-CN" sz="3200" dirty="0" err="1">
                <a:solidFill>
                  <a:srgbClr val="333399"/>
                </a:solidFill>
                <a:latin typeface="Times New Roman" charset="0"/>
                <a:ea typeface="楷体_GB2312" charset="0"/>
              </a:rPr>
              <a:t>bj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)</a:t>
            </a:r>
            <a:endParaRPr lang="en-US" altLang="zh-CN" sz="1600" b="0" dirty="0">
              <a:solidFill>
                <a:schemeClr val="tx1"/>
              </a:solidFill>
              <a:latin typeface="楷体_GB2312" charset="0"/>
              <a:ea typeface="楷体_GB2312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618403" y="5982588"/>
            <a:ext cx="67037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36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36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LC</a:t>
            </a:r>
            <a:r>
              <a:rPr lang="en-US" altLang="zh-CN" sz="36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36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n+1, </a:t>
            </a:r>
            <a:r>
              <a:rPr lang="en-US" altLang="zh-CN" sz="36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ai</a:t>
            </a:r>
            <a:r>
              <a:rPr lang="en-US" altLang="zh-CN" sz="36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/</a:t>
            </a:r>
            <a:r>
              <a:rPr lang="en-US" altLang="zh-CN" sz="36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bj</a:t>
            </a:r>
            <a:r>
              <a:rPr lang="en-US" altLang="zh-CN" sz="36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)</a:t>
            </a:r>
            <a:endParaRPr lang="en-US" altLang="zh-CN" sz="2400" b="0" dirty="0">
              <a:solidFill>
                <a:schemeClr val="tx1"/>
              </a:solidFill>
              <a:latin typeface="楷体_GB2312" charset="0"/>
              <a:ea typeface="楷体_GB2312" charset="0"/>
            </a:endParaRPr>
          </a:p>
          <a:p>
            <a:pPr algn="l" eaLnBrk="1" hangingPunct="1"/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06291" y="394168"/>
            <a:ext cx="4198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例 </a:t>
            </a:r>
            <a:r>
              <a:rPr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2-2</a:t>
            </a:r>
            <a:r>
              <a:rPr lang="zh-CN" altLang="en-US" sz="3600" dirty="0" smtClean="0">
                <a:latin typeface="SimSun" charset="-122"/>
                <a:ea typeface="SimSun" charset="-122"/>
                <a:cs typeface="SimSun" charset="-122"/>
              </a:rPr>
              <a:t> 操作步骤</a:t>
            </a:r>
            <a:endParaRPr lang="en-US" altLang="zh-CN" sz="3600" b="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2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2" grpId="0" autoUpdateAnimBg="0"/>
      <p:bldP spid="27653" grpId="0" autoUpdateAnimBg="0"/>
      <p:bldP spid="27654" grpId="0" autoUpdateAnimBg="0"/>
      <p:bldP spid="27655" grpId="0" autoUpdateAnimBg="0"/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961322" y="1152939"/>
            <a:ext cx="8534400" cy="500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2800" dirty="0">
                <a:latin typeface="Times New Roman" charset="0"/>
                <a:ea typeface="楷体_GB2312" charset="0"/>
              </a:rPr>
              <a:t>void</a:t>
            </a:r>
            <a:r>
              <a:rPr lang="en-US" altLang="zh-CN" sz="2800" b="0" dirty="0"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楷体_GB2312" charset="0"/>
              </a:rPr>
              <a:t>MergeList</a:t>
            </a:r>
            <a:r>
              <a:rPr lang="en-US" altLang="zh-CN" sz="2800" b="0" dirty="0">
                <a:latin typeface="Times New Roman" charset="0"/>
                <a:ea typeface="楷体_GB2312" charset="0"/>
              </a:rPr>
              <a:t>(List La, List </a:t>
            </a:r>
            <a:r>
              <a:rPr lang="en-US" altLang="zh-CN" sz="2800" b="0" dirty="0" err="1">
                <a:latin typeface="Times New Roman" charset="0"/>
                <a:ea typeface="楷体_GB2312" charset="0"/>
              </a:rPr>
              <a:t>Lb</a:t>
            </a:r>
            <a:r>
              <a:rPr lang="en-US" altLang="zh-CN" sz="2800" b="0" dirty="0">
                <a:latin typeface="Times New Roman" charset="0"/>
                <a:ea typeface="楷体_GB2312" charset="0"/>
              </a:rPr>
              <a:t>, List </a:t>
            </a:r>
            <a:r>
              <a:rPr lang="en-US" altLang="zh-CN" sz="2800" dirty="0">
                <a:latin typeface="Times New Roman" charset="0"/>
                <a:ea typeface="楷体_GB2312" charset="0"/>
              </a:rPr>
              <a:t>&amp;</a:t>
            </a:r>
            <a:r>
              <a:rPr lang="en-US" altLang="zh-CN" sz="2800" b="0" dirty="0" err="1">
                <a:latin typeface="Times New Roman" charset="0"/>
                <a:ea typeface="楷体_GB2312" charset="0"/>
              </a:rPr>
              <a:t>Lc</a:t>
            </a:r>
            <a:r>
              <a:rPr lang="en-US" altLang="zh-CN" sz="2800" b="0" dirty="0">
                <a:latin typeface="Times New Roman" charset="0"/>
                <a:ea typeface="楷体_GB2312" charset="0"/>
              </a:rPr>
              <a:t>) </a:t>
            </a:r>
            <a:r>
              <a:rPr lang="en-US" altLang="zh-CN" sz="2800" dirty="0">
                <a:latin typeface="Times New Roman" charset="0"/>
                <a:ea typeface="楷体_GB2312" charset="0"/>
              </a:rPr>
              <a:t>{</a:t>
            </a:r>
          </a:p>
          <a:p>
            <a:pPr algn="l" eaLnBrk="1" hangingPunct="1">
              <a:lnSpc>
                <a:spcPct val="115000"/>
              </a:lnSpc>
            </a:pP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InitList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Lc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;  //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构造空的线性表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Lc</a:t>
            </a:r>
            <a:endParaRPr lang="en-US" altLang="zh-CN" sz="28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>
              <a:lnSpc>
                <a:spcPct val="115000"/>
              </a:lnSpc>
            </a:pP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= j = 1;    k = 0;</a:t>
            </a:r>
          </a:p>
          <a:p>
            <a:pPr algn="l" eaLnBrk="1" hangingPunct="1">
              <a:lnSpc>
                <a:spcPct val="115000"/>
              </a:lnSpc>
            </a:pP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La_len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=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ListLength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(La)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;</a:t>
            </a:r>
          </a:p>
          <a:p>
            <a:pPr algn="l" eaLnBrk="1" hangingPunct="1">
              <a:lnSpc>
                <a:spcPct val="115000"/>
              </a:lnSpc>
            </a:pP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Lb_len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=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ListLength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Lb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;</a:t>
            </a:r>
          </a:p>
          <a:p>
            <a:pPr algn="l" eaLnBrk="1" hangingPunct="1">
              <a:lnSpc>
                <a:spcPct val="115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</a:t>
            </a:r>
            <a:r>
              <a:rPr lang="en-US" altLang="zh-CN" sz="2800" dirty="0" smtClean="0">
                <a:latin typeface="Times New Roman" charset="0"/>
                <a:ea typeface="楷体_GB2312" charset="0"/>
              </a:rPr>
              <a:t>while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((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&lt;=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La_len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&amp;&amp;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(j &lt;=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Lb_len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))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{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 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(La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ai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);   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Lb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j,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bj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</a:t>
            </a:r>
            <a:r>
              <a:rPr lang="en-US" altLang="zh-CN" sz="2800" dirty="0" smtClean="0">
                <a:latin typeface="Times New Roman" charset="0"/>
                <a:ea typeface="楷体_GB2312" charset="0"/>
              </a:rPr>
              <a:t>if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ai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&lt;=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bj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{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Lc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++k,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ai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); 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++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;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}</a:t>
            </a:r>
            <a:endParaRPr lang="en-US" altLang="zh-CN" sz="28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06291" y="394168"/>
            <a:ext cx="4198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例 </a:t>
            </a:r>
            <a:r>
              <a:rPr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2-2</a:t>
            </a:r>
            <a:r>
              <a:rPr lang="zh-CN" altLang="en-US" sz="3600" dirty="0" smtClean="0">
                <a:latin typeface="SimSun" charset="-122"/>
                <a:ea typeface="SimSun" charset="-122"/>
                <a:cs typeface="SimSun" charset="-122"/>
              </a:rPr>
              <a:t> 算法</a:t>
            </a:r>
            <a:endParaRPr lang="en-US" altLang="zh-CN" sz="3600" b="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8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695533" y="932272"/>
            <a:ext cx="7543800" cy="60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800" dirty="0" smtClean="0">
                <a:latin typeface="Times New Roman" charset="0"/>
                <a:ea typeface="楷体_GB2312" charset="0"/>
              </a:rPr>
              <a:t>        else</a:t>
            </a:r>
            <a:r>
              <a:rPr lang="en-US" altLang="zh-CN" sz="2800" dirty="0" smtClean="0">
                <a:solidFill>
                  <a:srgbClr val="660033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{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Lc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++k,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bj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); 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++j;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}  </a:t>
            </a:r>
            <a:endParaRPr lang="en-US" altLang="zh-CN" sz="2800" dirty="0" smtClean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}   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   while</a:t>
            </a:r>
            <a:r>
              <a:rPr lang="en-US" altLang="zh-CN" sz="2800" b="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&lt;=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La_len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 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(La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++,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ai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);  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        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Lc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++k,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ai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}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//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插入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La 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表中剩余元素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    while</a:t>
            </a:r>
            <a:r>
              <a:rPr lang="en-US" altLang="zh-CN" sz="2800" b="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(j &lt;=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Lb_len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{</a:t>
            </a:r>
            <a:endParaRPr lang="zh-CN" altLang="en-US" sz="28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  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Lb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j++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bj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        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ListInsert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2800" b="0" dirty="0" err="1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Lc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++k, 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bj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}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//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插入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Lb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表中剩余元素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dirty="0">
                <a:latin typeface="Times New Roman" charset="0"/>
                <a:ea typeface="楷体_GB2312" charset="0"/>
              </a:rPr>
              <a:t>}//</a:t>
            </a:r>
            <a:r>
              <a:rPr lang="en-US" altLang="zh-CN" sz="2800" dirty="0" err="1">
                <a:latin typeface="Times New Roman" charset="0"/>
                <a:ea typeface="楷体_GB2312" charset="0"/>
              </a:rPr>
              <a:t>MergeList</a:t>
            </a:r>
            <a:endParaRPr lang="en-US" altLang="zh-CN" sz="2800" dirty="0">
              <a:latin typeface="Times New Roman" charset="0"/>
              <a:ea typeface="楷体_GB2312" charset="0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667000" y="3368675"/>
            <a:ext cx="2984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endParaRPr lang="en-US" altLang="zh-CN" sz="320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7969415" y="3858794"/>
            <a:ext cx="3055039" cy="13973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b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时间复杂度为</a:t>
            </a:r>
            <a:r>
              <a:rPr lang="zh-CN" altLang="en-US" sz="3200" dirty="0" smtClean="0">
                <a:ln/>
                <a:solidFill>
                  <a:schemeClr val="accent4"/>
                </a:solidFill>
                <a:latin typeface="SimHei" charset="-122"/>
                <a:ea typeface="SimHei" charset="-122"/>
                <a:cs typeface="SimHei" charset="-122"/>
              </a:rPr>
              <a:t>：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zh-CN" sz="2400" dirty="0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O(</a:t>
            </a:r>
            <a:r>
              <a:rPr lang="en-US" altLang="zh-CN" sz="2400" dirty="0" err="1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ListLength</a:t>
            </a:r>
            <a:r>
              <a:rPr lang="en-US" altLang="zh-CN" sz="2400" dirty="0" smtClean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(La</a:t>
            </a:r>
            <a:r>
              <a:rPr lang="en-US" altLang="zh-CN" sz="2400" dirty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)+ </a:t>
            </a:r>
            <a:r>
              <a:rPr lang="en-US" altLang="zh-CN" sz="2400" dirty="0" err="1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ListLength</a:t>
            </a:r>
            <a:r>
              <a:rPr lang="en-US" altLang="zh-CN" sz="2400" dirty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dirty="0" err="1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Lb</a:t>
            </a:r>
            <a:r>
              <a:rPr lang="en-US" altLang="zh-CN" sz="2400" dirty="0">
                <a:ln/>
                <a:solidFill>
                  <a:schemeClr val="accent4"/>
                </a:solidFill>
                <a:latin typeface="Times New Roman" charset="0"/>
                <a:ea typeface="Times New Roman" charset="0"/>
                <a:cs typeface="Times New Roman" charset="0"/>
              </a:rPr>
              <a:t>))</a:t>
            </a:r>
            <a:endParaRPr lang="en-US" altLang="zh-CN" sz="5400" dirty="0">
              <a:ln/>
              <a:solidFill>
                <a:schemeClr val="accent4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06291" y="394168"/>
            <a:ext cx="4198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例 </a:t>
            </a:r>
            <a:r>
              <a:rPr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2-2</a:t>
            </a:r>
            <a:r>
              <a:rPr lang="zh-CN" altLang="en-US" sz="3600" dirty="0" smtClean="0">
                <a:latin typeface="SimSun" charset="-122"/>
                <a:ea typeface="SimSun" charset="-122"/>
                <a:cs typeface="SimSun" charset="-122"/>
              </a:rPr>
              <a:t> 算法</a:t>
            </a:r>
            <a:r>
              <a:rPr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(</a:t>
            </a:r>
            <a:r>
              <a:rPr lang="zh-CN" altLang="en-US" sz="3600" dirty="0" smtClean="0">
                <a:latin typeface="SimSun" charset="-122"/>
                <a:ea typeface="SimSun" charset="-122"/>
                <a:cs typeface="SimSun" charset="-122"/>
              </a:rPr>
              <a:t>续</a:t>
            </a:r>
            <a:r>
              <a:rPr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)</a:t>
            </a:r>
            <a:endParaRPr lang="en-US" altLang="zh-CN" sz="3600" b="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6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  <p:bldP spid="149508" grpId="0" autoUpdateAnimBg="0"/>
      <p:bldP spid="149509" grpId="0" animBg="1"/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2.2 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线性表的顺序表示和实现</a:t>
            </a:r>
            <a:endParaRPr lang="zh-CN" altLang="en-US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54" name="Rectangle 3"/>
          <p:cNvSpPr txBox="1">
            <a:spLocks noChangeArrowheads="1"/>
          </p:cNvSpPr>
          <p:nvPr/>
        </p:nvSpPr>
        <p:spPr bwMode="auto">
          <a:xfrm>
            <a:off x="1331844" y="1222513"/>
            <a:ext cx="8610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charset="2"/>
              <a:buChar char="n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顺序存储结构：</a:t>
            </a:r>
            <a:endParaRPr lang="en-US" altLang="zh-CN" kern="0" dirty="0" smtClean="0">
              <a:latin typeface="SimSun" charset="-122"/>
              <a:ea typeface="SimSun" charset="-122"/>
              <a:cs typeface="SimSun" charset="-122"/>
            </a:endParaRPr>
          </a:p>
          <a:p>
            <a:pPr eaLnBrk="1" hangingPunct="1">
              <a:buFontTx/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    用</a:t>
            </a:r>
            <a:r>
              <a:rPr lang="zh-CN" altLang="en-US" kern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一组地址连续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的存储单元</a:t>
            </a:r>
            <a:r>
              <a:rPr lang="zh-CN" altLang="en-US" kern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依次存储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线性表的数据元素</a:t>
            </a:r>
          </a:p>
          <a:p>
            <a:pPr eaLnBrk="1" hangingPunct="1">
              <a:buFontTx/>
              <a:buNone/>
            </a:pPr>
            <a:r>
              <a:rPr lang="zh-CN" altLang="en-US" kern="0" dirty="0" smtClean="0"/>
              <a:t>    </a:t>
            </a:r>
            <a:endParaRPr lang="zh-CN" altLang="en-US" kern="0" dirty="0"/>
          </a:p>
        </p:txBody>
      </p:sp>
      <p:sp>
        <p:nvSpPr>
          <p:cNvPr id="155" name="Text Box 18"/>
          <p:cNvSpPr txBox="1">
            <a:spLocks noChangeArrowheads="1"/>
          </p:cNvSpPr>
          <p:nvPr/>
        </p:nvSpPr>
        <p:spPr bwMode="auto">
          <a:xfrm>
            <a:off x="1789044" y="3048000"/>
            <a:ext cx="6188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4000" b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000" b="0" baseline="-25000">
                <a:solidFill>
                  <a:srgbClr val="990000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4000" b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  a</a:t>
            </a:r>
            <a:r>
              <a:rPr lang="en-US" altLang="zh-CN" sz="4000" b="0" baseline="-25000">
                <a:solidFill>
                  <a:srgbClr val="990000"/>
                </a:solidFill>
                <a:latin typeface="Times New Roman" charset="0"/>
                <a:ea typeface="楷体_GB2312" charset="0"/>
              </a:rPr>
              <a:t>2</a:t>
            </a:r>
            <a:r>
              <a:rPr lang="en-US" altLang="zh-CN" sz="4000" b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     </a:t>
            </a:r>
            <a:r>
              <a:rPr lang="en-US" altLang="zh-CN" sz="4000">
                <a:solidFill>
                  <a:srgbClr val="990000"/>
                </a:solidFill>
                <a:latin typeface="Times New Roman" charset="0"/>
                <a:ea typeface="楷体_GB2312" charset="0"/>
              </a:rPr>
              <a:t>…</a:t>
            </a:r>
            <a:r>
              <a:rPr lang="en-US" altLang="zh-CN" sz="4000" b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    a</a:t>
            </a:r>
            <a:r>
              <a:rPr lang="en-US" altLang="zh-CN" sz="4000" b="0" baseline="-25000">
                <a:solidFill>
                  <a:srgbClr val="990000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4000" b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  </a:t>
            </a:r>
            <a:r>
              <a:rPr lang="en-US" altLang="zh-CN" sz="4000" b="0" dirty="0" err="1">
                <a:solidFill>
                  <a:srgbClr val="99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000" b="0" baseline="-25000" dirty="0" err="1">
                <a:solidFill>
                  <a:srgbClr val="990000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4000" b="0" dirty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    </a:t>
            </a:r>
            <a:r>
              <a:rPr lang="en-US" altLang="zh-CN" sz="4000" dirty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…</a:t>
            </a:r>
            <a:r>
              <a:rPr lang="en-US" altLang="zh-CN" sz="4000" b="0" dirty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     a</a:t>
            </a:r>
            <a:r>
              <a:rPr lang="en-US" altLang="zh-CN" sz="4000" b="0" baseline="-25000" dirty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n</a:t>
            </a:r>
          </a:p>
          <a:p>
            <a:pPr algn="l" eaLnBrk="1" hangingPunct="1"/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56" name="Text Box 36"/>
          <p:cNvSpPr txBox="1">
            <a:spLocks noChangeArrowheads="1"/>
          </p:cNvSpPr>
          <p:nvPr/>
        </p:nvSpPr>
        <p:spPr bwMode="auto">
          <a:xfrm>
            <a:off x="2170044" y="4378325"/>
            <a:ext cx="4308475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rgbClr val="990000"/>
                </a:solidFill>
                <a:latin typeface="SimSun" charset="-122"/>
                <a:ea typeface="SimSun" charset="-122"/>
                <a:cs typeface="SimSun" charset="-122"/>
              </a:rPr>
              <a:t>线性表的</a:t>
            </a:r>
            <a:r>
              <a:rPr lang="zh-CN" altLang="en-US" sz="3600" dirty="0">
                <a:solidFill>
                  <a:srgbClr val="660033"/>
                </a:solidFill>
                <a:latin typeface="SimSun" charset="-122"/>
                <a:ea typeface="SimSun" charset="-122"/>
                <a:cs typeface="SimSun" charset="-122"/>
              </a:rPr>
              <a:t>起始地址</a:t>
            </a:r>
            <a:endParaRPr lang="zh-CN" altLang="en-US" sz="36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3600" b="0" dirty="0">
                <a:solidFill>
                  <a:srgbClr val="990000"/>
                </a:solidFill>
                <a:latin typeface="SimSun" charset="-122"/>
                <a:ea typeface="SimSun" charset="-122"/>
                <a:cs typeface="SimSun" charset="-122"/>
              </a:rPr>
              <a:t>称作线性表的</a:t>
            </a:r>
            <a:r>
              <a:rPr lang="zh-CN" altLang="en-US" sz="3600" dirty="0">
                <a:solidFill>
                  <a:srgbClr val="660033"/>
                </a:solidFill>
                <a:latin typeface="SimSun" charset="-122"/>
                <a:ea typeface="SimSun" charset="-122"/>
                <a:cs typeface="SimSun" charset="-122"/>
              </a:rPr>
              <a:t>基地址</a:t>
            </a:r>
            <a:endParaRPr lang="zh-CN" altLang="en-US" sz="24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/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57" name="Line 38"/>
          <p:cNvSpPr>
            <a:spLocks noChangeShapeType="1"/>
          </p:cNvSpPr>
          <p:nvPr/>
        </p:nvSpPr>
        <p:spPr bwMode="auto">
          <a:xfrm>
            <a:off x="1408044" y="3200400"/>
            <a:ext cx="7467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41"/>
          <p:cNvSpPr>
            <a:spLocks noChangeShapeType="1"/>
          </p:cNvSpPr>
          <p:nvPr/>
        </p:nvSpPr>
        <p:spPr bwMode="auto">
          <a:xfrm>
            <a:off x="1331844" y="3733800"/>
            <a:ext cx="7467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44"/>
          <p:cNvSpPr>
            <a:spLocks noChangeShapeType="1"/>
          </p:cNvSpPr>
          <p:nvPr/>
        </p:nvSpPr>
        <p:spPr bwMode="auto">
          <a:xfrm>
            <a:off x="2398644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45"/>
          <p:cNvSpPr>
            <a:spLocks noChangeShapeType="1"/>
          </p:cNvSpPr>
          <p:nvPr/>
        </p:nvSpPr>
        <p:spPr bwMode="auto">
          <a:xfrm>
            <a:off x="3084444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47"/>
          <p:cNvSpPr>
            <a:spLocks noChangeShapeType="1"/>
          </p:cNvSpPr>
          <p:nvPr/>
        </p:nvSpPr>
        <p:spPr bwMode="auto">
          <a:xfrm>
            <a:off x="4532244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48"/>
          <p:cNvSpPr>
            <a:spLocks noChangeShapeType="1"/>
          </p:cNvSpPr>
          <p:nvPr/>
        </p:nvSpPr>
        <p:spPr bwMode="auto">
          <a:xfrm>
            <a:off x="5294244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49"/>
          <p:cNvSpPr>
            <a:spLocks noChangeShapeType="1"/>
          </p:cNvSpPr>
          <p:nvPr/>
        </p:nvSpPr>
        <p:spPr bwMode="auto">
          <a:xfrm>
            <a:off x="5980044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50"/>
          <p:cNvSpPr>
            <a:spLocks noChangeShapeType="1"/>
          </p:cNvSpPr>
          <p:nvPr/>
        </p:nvSpPr>
        <p:spPr bwMode="auto">
          <a:xfrm>
            <a:off x="7351644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Line 51"/>
          <p:cNvSpPr>
            <a:spLocks noChangeShapeType="1"/>
          </p:cNvSpPr>
          <p:nvPr/>
        </p:nvSpPr>
        <p:spPr bwMode="auto">
          <a:xfrm>
            <a:off x="8037444" y="3200400"/>
            <a:ext cx="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54"/>
          <p:cNvSpPr>
            <a:spLocks noChangeShapeType="1"/>
          </p:cNvSpPr>
          <p:nvPr/>
        </p:nvSpPr>
        <p:spPr bwMode="auto">
          <a:xfrm flipV="1">
            <a:off x="2170044" y="3733800"/>
            <a:ext cx="0" cy="1828800"/>
          </a:xfrm>
          <a:prstGeom prst="line">
            <a:avLst/>
          </a:prstGeom>
          <a:noFill/>
          <a:ln w="31750">
            <a:solidFill>
              <a:srgbClr val="6600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39"/>
          <p:cNvSpPr>
            <a:spLocks noGrp="1" noChangeArrowheads="1"/>
          </p:cNvSpPr>
          <p:nvPr>
            <p:ph type="title"/>
          </p:nvPr>
        </p:nvSpPr>
        <p:spPr>
          <a:xfrm>
            <a:off x="1625600" y="228600"/>
            <a:ext cx="10390717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2.2 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线性表的顺序表示和实现</a:t>
            </a:r>
            <a:endParaRPr lang="zh-CN" altLang="en-US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5599" y="1337317"/>
            <a:ext cx="82340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逻辑关系的</a:t>
            </a:r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表示：</a:t>
            </a:r>
          </a:p>
          <a:p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   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以</a:t>
            </a:r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元素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在计算机</a:t>
            </a:r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内“</a:t>
            </a:r>
            <a:r>
              <a:rPr lang="zh-CN" altLang="en-US" sz="28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物理位置的相邻关系</a:t>
            </a:r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”来表示线性表中数据元素间的逻辑关系。    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145264" y="2722312"/>
            <a:ext cx="4830168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即</a:t>
            </a:r>
            <a:r>
              <a:rPr lang="zh-CN" altLang="en-US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：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LOC(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2800" b="0" baseline="-2500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 = LOC(a</a:t>
            </a:r>
            <a:r>
              <a:rPr lang="en-US" altLang="zh-CN" sz="2800" b="0" baseline="-250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 + 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C    </a:t>
            </a:r>
            <a:endParaRPr lang="zh-CN" altLang="en-US" sz="28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700475" y="4107307"/>
            <a:ext cx="8084264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SimSun" charset="-122"/>
                <a:ea typeface="SimSun" charset="-122"/>
                <a:cs typeface="SimSun" charset="-12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所有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数据元素的存储位置均取决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于第一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个数据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元素的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存储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位置</a:t>
            </a:r>
            <a:endParaRPr lang="en-US" altLang="zh-CN" sz="2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2800" b="0" dirty="0" smtClean="0">
                <a:solidFill>
                  <a:srgbClr val="990000"/>
                </a:solidFill>
                <a:latin typeface="Times New Roman" charset="0"/>
                <a:ea typeface="楷体_GB2312" charset="0"/>
              </a:rPr>
              <a:t>      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LOC(</a:t>
            </a:r>
            <a:r>
              <a:rPr lang="en-US" altLang="zh-CN" sz="2800" b="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2800" b="0" baseline="-2500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 =</a:t>
            </a:r>
            <a:r>
              <a:rPr lang="en-US" altLang="zh-CN" sz="28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u="sng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LOC(a</a:t>
            </a:r>
            <a:r>
              <a:rPr lang="en-US" altLang="zh-CN" sz="2800" u="sng" baseline="-250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2800" u="sng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)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 + (i-1)</a:t>
            </a:r>
            <a:r>
              <a:rPr lang="en-US" altLang="zh-CN" sz="2800" b="0" dirty="0">
                <a:solidFill>
                  <a:srgbClr val="C00000"/>
                </a:solidFill>
                <a:latin typeface="楷体_GB2312" charset="0"/>
                <a:ea typeface="楷体_GB2312" charset="0"/>
              </a:rPr>
              <a:t>×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C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                          </a:t>
            </a:r>
            <a:r>
              <a:rPr lang="en-US" altLang="zh-CN" sz="2800" b="0" dirty="0">
                <a:solidFill>
                  <a:srgbClr val="C00000"/>
                </a:solidFill>
                <a:latin typeface="楷体_GB2312" charset="0"/>
                <a:ea typeface="楷体_GB2312" charset="0"/>
              </a:rPr>
              <a:t>↑</a:t>
            </a:r>
            <a:r>
              <a:rPr lang="zh-CN" altLang="en-US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基地址</a:t>
            </a:r>
          </a:p>
        </p:txBody>
      </p:sp>
      <p:sp>
        <p:nvSpPr>
          <p:cNvPr id="4" name="矩形 3"/>
          <p:cNvSpPr/>
          <p:nvPr/>
        </p:nvSpPr>
        <p:spPr>
          <a:xfrm>
            <a:off x="5635832" y="3458817"/>
            <a:ext cx="2954655" cy="4801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一个数据元素所</a:t>
            </a:r>
            <a:r>
              <a:rPr lang="zh-CN" altLang="en-US">
                <a:latin typeface="SimSun" charset="-122"/>
                <a:ea typeface="SimSun" charset="-122"/>
                <a:cs typeface="SimSun" charset="-122"/>
              </a:rPr>
              <a:t>占</a:t>
            </a:r>
            <a:r>
              <a:rPr lang="zh-CN" altLang="en-US" smtClean="0">
                <a:latin typeface="SimSun" charset="-122"/>
                <a:ea typeface="SimSun" charset="-122"/>
                <a:cs typeface="SimSun" charset="-122"/>
              </a:rPr>
              <a:t>存储单元</a:t>
            </a:r>
            <a:endParaRPr lang="zh-CN" altLang="en-US" dirty="0">
              <a:solidFill>
                <a:srgbClr val="990000"/>
              </a:solidFill>
              <a:latin typeface="Times New Roman" charset="0"/>
              <a:ea typeface="宋体" charset="-122"/>
            </a:endParaRPr>
          </a:p>
        </p:txBody>
      </p:sp>
      <p:cxnSp>
        <p:nvCxnSpPr>
          <p:cNvPr id="6" name="直线箭头连接符 5"/>
          <p:cNvCxnSpPr/>
          <p:nvPr/>
        </p:nvCxnSpPr>
        <p:spPr bwMode="auto">
          <a:xfrm>
            <a:off x="6453809" y="3239493"/>
            <a:ext cx="251791" cy="219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18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435100" y="391596"/>
            <a:ext cx="510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顺序存储的 </a:t>
            </a:r>
            <a:r>
              <a:rPr lang="en-US" altLang="zh-CN" sz="3600" dirty="0">
                <a:latin typeface="SimSun" charset="-122"/>
                <a:ea typeface="SimSun" charset="-122"/>
                <a:cs typeface="SimSun" charset="-122"/>
              </a:rPr>
              <a:t>C </a:t>
            </a:r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语言描述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793095" y="3101224"/>
            <a:ext cx="8966199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typedef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struct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{</a:t>
            </a:r>
            <a:endParaRPr lang="en-US" altLang="zh-CN" sz="28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sz="28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28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28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}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SqList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  // </a:t>
            </a:r>
            <a:r>
              <a:rPr lang="zh-CN" altLang="en-US" sz="24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俗称 </a:t>
            </a:r>
            <a:r>
              <a:rPr lang="zh-CN" altLang="en-US" sz="24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顺序表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689846" y="1303180"/>
            <a:ext cx="666721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#define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LIST_INIT_SIZE     100  </a:t>
            </a:r>
          </a:p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           //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线性表存储空间的初始分配量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#define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LISTINCREMENT    10 </a:t>
            </a:r>
          </a:p>
          <a:p>
            <a:pPr algn="l" eaLnBrk="1" hangingPunct="1"/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          //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线性表存储空间的分配增量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6000" y="3715077"/>
            <a:ext cx="5233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*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elem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    // </a:t>
            </a:r>
            <a:r>
              <a:rPr lang="zh-CN" altLang="en-US" sz="24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存储空间基址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286000" y="4196713"/>
            <a:ext cx="3990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int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length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   // </a:t>
            </a:r>
            <a:r>
              <a:rPr lang="zh-CN" altLang="en-US" sz="24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当前长度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286000" y="4822498"/>
            <a:ext cx="63093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int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listsize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  // </a:t>
            </a:r>
            <a:r>
              <a:rPr lang="zh-CN" altLang="en-US" sz="24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当前分配的存储容量  </a:t>
            </a:r>
          </a:p>
          <a:p>
            <a:pPr algn="l" eaLnBrk="1" hangingPunct="1"/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        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// (</a:t>
            </a:r>
            <a:r>
              <a:rPr lang="zh-CN" altLang="en-US" sz="2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以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sizeof</a:t>
            </a:r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为单位</a:t>
            </a:r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80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17" grpId="0" autoUpdateAnimBg="0"/>
      <p:bldP spid="38918" grpId="0" autoUpdateAnimBg="0"/>
      <p:bldP spid="389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15277" y="1417982"/>
            <a:ext cx="8345557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学习具体数据结构时，应注意以下几点：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189922"/>
            <a:ext cx="8367712" cy="4573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>
                <a:latin typeface="SimSun" charset="-122"/>
                <a:ea typeface="SimSun" charset="-122"/>
                <a:cs typeface="SimSun" charset="-122"/>
              </a:rPr>
              <a:t>定义</a:t>
            </a:r>
            <a:endParaRPr lang="zh-CN" altLang="en-US" sz="3600" dirty="0">
              <a:latin typeface="SimSun" charset="-122"/>
              <a:ea typeface="SimSun" charset="-122"/>
              <a:cs typeface="SimSun" charset="-122"/>
            </a:endParaRPr>
          </a:p>
          <a:p>
            <a:pPr eaLnBrk="1" hangingPunct="1"/>
            <a:r>
              <a:rPr lang="zh-CN" altLang="en-US" sz="3600" dirty="0" smtClean="0">
                <a:latin typeface="SimSun" charset="-122"/>
                <a:ea typeface="SimSun" charset="-122"/>
                <a:cs typeface="SimSun" charset="-122"/>
              </a:rPr>
              <a:t>逻辑结构</a:t>
            </a:r>
            <a:endParaRPr lang="en-US" altLang="zh-CN" sz="3600" dirty="0" smtClean="0">
              <a:latin typeface="SimSun" charset="-122"/>
              <a:ea typeface="SimSun" charset="-122"/>
              <a:cs typeface="SimSun" charset="-122"/>
            </a:endParaRPr>
          </a:p>
          <a:p>
            <a:pPr eaLnBrk="1" hangingPunct="1"/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ADT</a:t>
            </a:r>
          </a:p>
          <a:p>
            <a:pPr eaLnBrk="1" hangingPunct="1"/>
            <a:r>
              <a:rPr lang="zh-CN" altLang="en-US" sz="3600" dirty="0" smtClean="0">
                <a:latin typeface="SimSun" charset="-122"/>
                <a:ea typeface="SimSun" charset="-122"/>
                <a:cs typeface="SimSun" charset="-122"/>
              </a:rPr>
              <a:t>数据</a:t>
            </a:r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zh-CN" altLang="en-US" sz="3600" dirty="0" smtClean="0">
                <a:latin typeface="SimSun" charset="-122"/>
                <a:ea typeface="SimSun" charset="-122"/>
                <a:cs typeface="SimSun" charset="-122"/>
              </a:rPr>
              <a:t>运算</a:t>
            </a:r>
            <a:endParaRPr lang="en-US" altLang="zh-CN" sz="3600" dirty="0" smtClean="0">
              <a:latin typeface="SimSun" charset="-122"/>
              <a:ea typeface="SimSun" charset="-122"/>
              <a:cs typeface="SimSun" charset="-122"/>
            </a:endParaRPr>
          </a:p>
          <a:p>
            <a:pPr eaLnBrk="1" hangingPunct="1"/>
            <a:r>
              <a:rPr lang="zh-CN" altLang="en-US" sz="3600" dirty="0"/>
              <a:t>存储</a:t>
            </a:r>
            <a:r>
              <a:rPr lang="zh-CN" altLang="en-US" sz="3600" dirty="0" smtClean="0"/>
              <a:t>结构</a:t>
            </a:r>
            <a:endParaRPr lang="zh-CN" altLang="en-US" sz="3600" dirty="0">
              <a:latin typeface="SimSun" charset="-122"/>
              <a:ea typeface="SimSun" charset="-122"/>
              <a:cs typeface="SimSun" charset="-122"/>
            </a:endParaRPr>
          </a:p>
          <a:p>
            <a:pPr eaLnBrk="1" hangingPunct="1"/>
            <a:r>
              <a:rPr lang="zh-CN" altLang="en-US" sz="3600" dirty="0" smtClean="0">
                <a:latin typeface="SimSun" charset="-122"/>
                <a:ea typeface="SimSun" charset="-122"/>
                <a:cs typeface="SimSun" charset="-122"/>
              </a:rPr>
              <a:t>运算</a:t>
            </a:r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的实现</a:t>
            </a:r>
            <a:r>
              <a:rPr lang="en-US" altLang="zh-CN" sz="3600" dirty="0">
                <a:latin typeface="SimSun" charset="-122"/>
                <a:ea typeface="SimSun" charset="-122"/>
                <a:cs typeface="SimSun" charset="-122"/>
              </a:rPr>
              <a:t>-----</a:t>
            </a:r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具体算法（效率分析</a:t>
            </a:r>
            <a:r>
              <a:rPr lang="zh-CN" altLang="en-US" sz="3600" dirty="0"/>
              <a:t>）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15277" y="344556"/>
            <a:ext cx="5618921" cy="74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800" kern="0" dirty="0" smtClean="0">
                <a:solidFill>
                  <a:srgbClr val="7030A0"/>
                </a:solidFill>
                <a:latin typeface="SimSun" charset="-122"/>
                <a:ea typeface="SimSun" charset="-122"/>
                <a:cs typeface="SimSun" charset="-122"/>
              </a:rPr>
              <a:t>第</a:t>
            </a:r>
            <a:r>
              <a:rPr lang="en-US" altLang="zh-CN" sz="4800" kern="0" dirty="0" smtClean="0">
                <a:solidFill>
                  <a:srgbClr val="7030A0"/>
                </a:solidFill>
                <a:latin typeface="SimSun" charset="-122"/>
                <a:ea typeface="SimSun" charset="-122"/>
                <a:cs typeface="SimSun" charset="-122"/>
              </a:rPr>
              <a:t>2</a:t>
            </a:r>
            <a:r>
              <a:rPr lang="zh-CN" altLang="en-US" sz="4800" kern="0" dirty="0" smtClean="0">
                <a:solidFill>
                  <a:srgbClr val="7030A0"/>
                </a:solidFill>
                <a:latin typeface="SimSun" charset="-122"/>
                <a:ea typeface="SimSun" charset="-122"/>
                <a:cs typeface="SimSun" charset="-122"/>
              </a:rPr>
              <a:t>章 线性表</a:t>
            </a:r>
            <a:endParaRPr lang="zh-CN" altLang="en-US" sz="4800" kern="0" dirty="0">
              <a:solidFill>
                <a:srgbClr val="7030A0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3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初始化操作的实现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0600" y="1165847"/>
            <a:ext cx="9232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660033"/>
                </a:solidFill>
                <a:latin typeface="Times New Roman" charset="0"/>
                <a:ea typeface="宋体" charset="-122"/>
              </a:rPr>
              <a:t>Status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InitList_Sq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SqList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 &amp;L){     //</a:t>
            </a:r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构造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一个空</a:t>
            </a:r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顺序表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L.elem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=(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ElemType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*)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malloc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                LIST_INIT_SIZE*</a:t>
            </a:r>
            <a:r>
              <a:rPr lang="en-US" altLang="zh-CN" sz="2800" b="1" dirty="0" err="1" smtClean="0">
                <a:latin typeface="Times New Roman" charset="0"/>
                <a:ea typeface="Times New Roman" charset="0"/>
                <a:cs typeface="Times New Roman" charset="0"/>
              </a:rPr>
              <a:t>sizeof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800" b="1" dirty="0" err="1" smtClean="0">
                <a:latin typeface="Times New Roman" charset="0"/>
                <a:ea typeface="Times New Roman" charset="0"/>
                <a:cs typeface="Times New Roman" charset="0"/>
              </a:rPr>
              <a:t>ElemType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)); 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  if(!</a:t>
            </a:r>
            <a:r>
              <a:rPr lang="en-US" altLang="zh-CN" sz="2800" b="1" dirty="0" err="1" smtClean="0">
                <a:latin typeface="Times New Roman" charset="0"/>
                <a:ea typeface="Times New Roman" charset="0"/>
                <a:cs typeface="Times New Roman" charset="0"/>
              </a:rPr>
              <a:t>L.elem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)  exit(OVERFLOW);   //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内存分配失败</a:t>
            </a:r>
            <a:r>
              <a:rPr lang="zh-CN" alt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endParaRPr lang="en-US" altLang="zh-CN" sz="28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800" b="1" dirty="0" err="1" smtClean="0">
                <a:latin typeface="Times New Roman" charset="0"/>
                <a:ea typeface="Times New Roman" charset="0"/>
                <a:cs typeface="Times New Roman" charset="0"/>
              </a:rPr>
              <a:t>L.length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=0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;                                      //</a:t>
            </a:r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空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表长度</a:t>
            </a:r>
            <a:r>
              <a:rPr lang="zh-CN" altLang="en-US" sz="2800" b="1" dirty="0">
                <a:latin typeface="SimSun" charset="-122"/>
                <a:ea typeface="SimSun" charset="-122"/>
                <a:cs typeface="SimSun" charset="-122"/>
              </a:rPr>
              <a:t>为</a:t>
            </a:r>
            <a:r>
              <a:rPr lang="en-US" altLang="zh-CN" sz="2800" b="1" dirty="0">
                <a:latin typeface="SimSun" charset="-122"/>
                <a:ea typeface="SimSun" charset="-122"/>
                <a:cs typeface="SimSun" charset="-122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L.listsize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= LIST_INIT_SIZE;        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//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初始存储容量</a:t>
            </a:r>
            <a:endParaRPr lang="zh-CN" altLang="en-US" sz="2800" b="1" dirty="0">
              <a:latin typeface="SimSun" charset="-122"/>
              <a:ea typeface="SimSun" charset="-122"/>
              <a:cs typeface="SimSun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return OK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}//</a:t>
            </a:r>
            <a:r>
              <a:rPr lang="en-US" altLang="zh-CN" sz="2800" b="1" dirty="0" err="1">
                <a:solidFill>
                  <a:srgbClr val="660033"/>
                </a:solidFill>
                <a:latin typeface="Times New Roman" charset="0"/>
                <a:ea typeface="宋体" charset="-122"/>
              </a:rPr>
              <a:t>InitList_Sq</a:t>
            </a:r>
            <a:endParaRPr lang="en-US" altLang="zh-CN" sz="2800" b="1" dirty="0">
              <a:solidFill>
                <a:srgbClr val="660033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6820958" y="5774776"/>
            <a:ext cx="454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b="0">
                <a:solidFill>
                  <a:srgbClr val="990000"/>
                </a:solidFill>
                <a:latin typeface="Times New Roman" charset="0"/>
                <a:ea typeface="隶书" charset="0"/>
              </a:rPr>
              <a:t>算法</a:t>
            </a:r>
            <a:r>
              <a:rPr lang="zh-CN" altLang="en-US" sz="3600">
                <a:solidFill>
                  <a:srgbClr val="990000"/>
                </a:solidFill>
                <a:latin typeface="Times New Roman" charset="0"/>
                <a:ea typeface="隶书" charset="0"/>
              </a:rPr>
              <a:t>时间复杂度</a:t>
            </a:r>
            <a:r>
              <a:rPr lang="zh-CN" altLang="en-US" sz="3600" b="0">
                <a:solidFill>
                  <a:srgbClr val="990000"/>
                </a:solidFill>
                <a:latin typeface="Times New Roman" charset="0"/>
                <a:ea typeface="隶书" charset="0"/>
              </a:rPr>
              <a:t>：</a:t>
            </a:r>
            <a:endParaRPr lang="zh-CN" altLang="en-US" sz="24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0375900" y="5744613"/>
            <a:ext cx="1173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4000" dirty="0">
                <a:solidFill>
                  <a:srgbClr val="CC0000"/>
                </a:solidFill>
                <a:latin typeface="Times New Roman" charset="0"/>
                <a:ea typeface="宋体" charset="-122"/>
              </a:rPr>
              <a:t>O(1)</a:t>
            </a:r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3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  <p:bldP spid="4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7000" y="414336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/>
              <a:t>线性表的插入操作：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05484" y="1176336"/>
            <a:ext cx="723307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3200" b="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原来</a:t>
            </a:r>
            <a:r>
              <a:rPr lang="zh-CN" altLang="en-US" sz="3200" b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：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44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(a</a:t>
            </a:r>
            <a:r>
              <a:rPr lang="en-US" altLang="zh-CN" sz="4400" b="0" baseline="-250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 </a:t>
            </a:r>
            <a:r>
              <a:rPr lang="en-US" altLang="zh-CN" sz="44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44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44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44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…, 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n</a:t>
            </a:r>
            <a:r>
              <a:rPr lang="en-US" altLang="zh-CN" sz="44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</a:t>
            </a:r>
          </a:p>
          <a:p>
            <a:pPr algn="l" eaLnBrk="1" hangingPunct="1"/>
            <a:r>
              <a:rPr lang="zh-CN" altLang="en-US" sz="3200" b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插入后：</a:t>
            </a:r>
            <a:r>
              <a:rPr lang="en-US" altLang="zh-CN" sz="44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</a:t>
            </a:r>
            <a:r>
              <a:rPr lang="en-US" altLang="zh-CN" sz="4400" dirty="0">
                <a:solidFill>
                  <a:srgbClr val="FF00FF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44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44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e, </a:t>
            </a:r>
            <a:r>
              <a:rPr lang="en-US" altLang="zh-CN" sz="440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 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n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</a:t>
            </a:r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7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1771923"/>
            <a:ext cx="8763000" cy="990600"/>
            <a:chOff x="144" y="1488"/>
            <a:chExt cx="5520" cy="720"/>
          </a:xfrm>
        </p:grpSpPr>
        <p:sp>
          <p:nvSpPr>
            <p:cNvPr id="12361" name="Rectangle 3"/>
            <p:cNvSpPr>
              <a:spLocks noChangeArrowheads="1"/>
            </p:cNvSpPr>
            <p:nvPr/>
          </p:nvSpPr>
          <p:spPr bwMode="auto">
            <a:xfrm>
              <a:off x="960" y="1584"/>
              <a:ext cx="384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2" name="AutoShape 4"/>
            <p:cNvSpPr>
              <a:spLocks noChangeArrowheads="1"/>
            </p:cNvSpPr>
            <p:nvPr/>
          </p:nvSpPr>
          <p:spPr bwMode="auto">
            <a:xfrm>
              <a:off x="144" y="1488"/>
              <a:ext cx="5520" cy="720"/>
            </a:xfrm>
            <a:prstGeom prst="horizontalScroll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3" name="Rectangle 5"/>
            <p:cNvSpPr>
              <a:spLocks noChangeArrowheads="1"/>
            </p:cNvSpPr>
            <p:nvPr/>
          </p:nvSpPr>
          <p:spPr bwMode="auto">
            <a:xfrm>
              <a:off x="432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2800" b="0"/>
            </a:p>
          </p:txBody>
        </p:sp>
        <p:sp>
          <p:nvSpPr>
            <p:cNvPr id="12364" name="Rectangle 6"/>
            <p:cNvSpPr>
              <a:spLocks noChangeArrowheads="1"/>
            </p:cNvSpPr>
            <p:nvPr/>
          </p:nvSpPr>
          <p:spPr bwMode="auto">
            <a:xfrm>
              <a:off x="384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2800" b="0"/>
            </a:p>
          </p:txBody>
        </p:sp>
        <p:sp>
          <p:nvSpPr>
            <p:cNvPr id="12365" name="Rectangle 7"/>
            <p:cNvSpPr>
              <a:spLocks noChangeArrowheads="1"/>
            </p:cNvSpPr>
            <p:nvPr/>
          </p:nvSpPr>
          <p:spPr bwMode="auto">
            <a:xfrm>
              <a:off x="336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9</a:t>
              </a:r>
            </a:p>
          </p:txBody>
        </p:sp>
        <p:sp>
          <p:nvSpPr>
            <p:cNvPr id="12366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 b="0"/>
                <a:t>43</a:t>
              </a:r>
            </a:p>
          </p:txBody>
        </p:sp>
        <p:sp>
          <p:nvSpPr>
            <p:cNvPr id="12367" name="Rectangle 9"/>
            <p:cNvSpPr>
              <a:spLocks noChangeArrowheads="1"/>
            </p:cNvSpPr>
            <p:nvPr/>
          </p:nvSpPr>
          <p:spPr bwMode="auto">
            <a:xfrm>
              <a:off x="240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98</a:t>
              </a:r>
            </a:p>
          </p:txBody>
        </p:sp>
        <p:sp>
          <p:nvSpPr>
            <p:cNvPr id="12368" name="Rectangle 10"/>
            <p:cNvSpPr>
              <a:spLocks noChangeArrowheads="1"/>
            </p:cNvSpPr>
            <p:nvPr/>
          </p:nvSpPr>
          <p:spPr bwMode="auto">
            <a:xfrm>
              <a:off x="192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6</a:t>
              </a:r>
            </a:p>
          </p:txBody>
        </p:sp>
        <p:sp>
          <p:nvSpPr>
            <p:cNvPr id="12369" name="Rectangle 11"/>
            <p:cNvSpPr>
              <a:spLocks noChangeArrowheads="1"/>
            </p:cNvSpPr>
            <p:nvPr/>
          </p:nvSpPr>
          <p:spPr bwMode="auto">
            <a:xfrm>
              <a:off x="144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21</a:t>
              </a:r>
            </a:p>
          </p:txBody>
        </p:sp>
        <p:sp>
          <p:nvSpPr>
            <p:cNvPr id="12370" name="Rectangle 12"/>
            <p:cNvSpPr>
              <a:spLocks noChangeArrowheads="1"/>
            </p:cNvSpPr>
            <p:nvPr/>
          </p:nvSpPr>
          <p:spPr bwMode="auto">
            <a:xfrm>
              <a:off x="96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33</a:t>
              </a:r>
            </a:p>
          </p:txBody>
        </p:sp>
        <p:sp>
          <p:nvSpPr>
            <p:cNvPr id="12371" name="Line 13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Line 15"/>
            <p:cNvSpPr>
              <a:spLocks noChangeShapeType="1"/>
            </p:cNvSpPr>
            <p:nvPr/>
          </p:nvSpPr>
          <p:spPr bwMode="auto">
            <a:xfrm>
              <a:off x="144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Line 16"/>
            <p:cNvSpPr>
              <a:spLocks noChangeShapeType="1"/>
            </p:cNvSpPr>
            <p:nvPr/>
          </p:nvSpPr>
          <p:spPr bwMode="auto">
            <a:xfrm>
              <a:off x="192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5" name="Line 17"/>
            <p:cNvSpPr>
              <a:spLocks noChangeShapeType="1"/>
            </p:cNvSpPr>
            <p:nvPr/>
          </p:nvSpPr>
          <p:spPr bwMode="auto">
            <a:xfrm>
              <a:off x="240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6" name="Line 18"/>
            <p:cNvSpPr>
              <a:spLocks noChangeShapeType="1"/>
            </p:cNvSpPr>
            <p:nvPr/>
          </p:nvSpPr>
          <p:spPr bwMode="auto">
            <a:xfrm>
              <a:off x="288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7" name="Line 19"/>
            <p:cNvSpPr>
              <a:spLocks noChangeShapeType="1"/>
            </p:cNvSpPr>
            <p:nvPr/>
          </p:nvSpPr>
          <p:spPr bwMode="auto">
            <a:xfrm>
              <a:off x="336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8" name="Line 20"/>
            <p:cNvSpPr>
              <a:spLocks noChangeShapeType="1"/>
            </p:cNvSpPr>
            <p:nvPr/>
          </p:nvSpPr>
          <p:spPr bwMode="auto">
            <a:xfrm>
              <a:off x="384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9" name="Line 21"/>
            <p:cNvSpPr>
              <a:spLocks noChangeShapeType="1"/>
            </p:cNvSpPr>
            <p:nvPr/>
          </p:nvSpPr>
          <p:spPr bwMode="auto">
            <a:xfrm>
              <a:off x="432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Line 22"/>
            <p:cNvSpPr>
              <a:spLocks noChangeShapeType="1"/>
            </p:cNvSpPr>
            <p:nvPr/>
          </p:nvSpPr>
          <p:spPr bwMode="auto">
            <a:xfrm>
              <a:off x="4800" y="1584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1" name="Line 23"/>
            <p:cNvSpPr>
              <a:spLocks noChangeShapeType="1"/>
            </p:cNvSpPr>
            <p:nvPr/>
          </p:nvSpPr>
          <p:spPr bwMode="auto">
            <a:xfrm>
              <a:off x="336" y="18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Line 24"/>
            <p:cNvSpPr>
              <a:spLocks noChangeShapeType="1"/>
            </p:cNvSpPr>
            <p:nvPr/>
          </p:nvSpPr>
          <p:spPr bwMode="auto">
            <a:xfrm>
              <a:off x="5040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362200" y="1176612"/>
            <a:ext cx="1219200" cy="747713"/>
            <a:chOff x="528" y="2025"/>
            <a:chExt cx="768" cy="471"/>
          </a:xfrm>
        </p:grpSpPr>
        <p:sp>
          <p:nvSpPr>
            <p:cNvPr id="12359" name="Text Box 26"/>
            <p:cNvSpPr txBox="1">
              <a:spLocks noChangeArrowheads="1"/>
            </p:cNvSpPr>
            <p:nvPr/>
          </p:nvSpPr>
          <p:spPr bwMode="auto">
            <a:xfrm>
              <a:off x="528" y="202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L.elem</a:t>
              </a:r>
              <a:endParaRPr lang="en-US" altLang="zh-CN" sz="2800" dirty="0"/>
            </a:p>
          </p:txBody>
        </p:sp>
        <p:sp>
          <p:nvSpPr>
            <p:cNvPr id="12360" name="Line 27"/>
            <p:cNvSpPr>
              <a:spLocks noChangeShapeType="1"/>
            </p:cNvSpPr>
            <p:nvPr/>
          </p:nvSpPr>
          <p:spPr bwMode="auto">
            <a:xfrm>
              <a:off x="912" y="2288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49403" y="1192850"/>
            <a:ext cx="663575" cy="705414"/>
            <a:chOff x="2431" y="1034"/>
            <a:chExt cx="418" cy="550"/>
          </a:xfrm>
        </p:grpSpPr>
        <p:sp>
          <p:nvSpPr>
            <p:cNvPr id="12357" name="Line 29"/>
            <p:cNvSpPr>
              <a:spLocks noChangeShapeType="1"/>
            </p:cNvSpPr>
            <p:nvPr/>
          </p:nvSpPr>
          <p:spPr bwMode="auto">
            <a:xfrm>
              <a:off x="2640" y="134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8" name="Text Box 30"/>
            <p:cNvSpPr txBox="1">
              <a:spLocks noChangeArrowheads="1"/>
            </p:cNvSpPr>
            <p:nvPr/>
          </p:nvSpPr>
          <p:spPr bwMode="auto">
            <a:xfrm>
              <a:off x="2431" y="1034"/>
              <a:ext cx="418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 dirty="0" err="1"/>
                <a:t>i</a:t>
              </a:r>
              <a:r>
                <a:rPr lang="en-US" altLang="zh-CN" sz="2800" dirty="0"/>
                <a:t>=4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971800" y="1924324"/>
            <a:ext cx="4572000" cy="1281113"/>
            <a:chOff x="960" y="1584"/>
            <a:chExt cx="2880" cy="807"/>
          </a:xfrm>
        </p:grpSpPr>
        <p:sp>
          <p:nvSpPr>
            <p:cNvPr id="12352" name="Text Box 32"/>
            <p:cNvSpPr txBox="1">
              <a:spLocks noChangeArrowheads="1"/>
            </p:cNvSpPr>
            <p:nvPr/>
          </p:nvSpPr>
          <p:spPr bwMode="auto">
            <a:xfrm>
              <a:off x="2112" y="2064"/>
              <a:ext cx="9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L.length</a:t>
              </a:r>
            </a:p>
          </p:txBody>
        </p:sp>
        <p:sp>
          <p:nvSpPr>
            <p:cNvPr id="12353" name="Line 33"/>
            <p:cNvSpPr>
              <a:spLocks noChangeShapeType="1"/>
            </p:cNvSpPr>
            <p:nvPr/>
          </p:nvSpPr>
          <p:spPr bwMode="auto">
            <a:xfrm>
              <a:off x="960" y="15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Line 34"/>
            <p:cNvSpPr>
              <a:spLocks noChangeShapeType="1"/>
            </p:cNvSpPr>
            <p:nvPr/>
          </p:nvSpPr>
          <p:spPr bwMode="auto">
            <a:xfrm>
              <a:off x="3840" y="18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Line 35"/>
            <p:cNvSpPr>
              <a:spLocks noChangeShapeType="1"/>
            </p:cNvSpPr>
            <p:nvPr/>
          </p:nvSpPr>
          <p:spPr bwMode="auto">
            <a:xfrm flipH="1">
              <a:off x="960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Line 36"/>
            <p:cNvSpPr>
              <a:spLocks noChangeShapeType="1"/>
            </p:cNvSpPr>
            <p:nvPr/>
          </p:nvSpPr>
          <p:spPr bwMode="auto">
            <a:xfrm>
              <a:off x="3024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971800" y="1924324"/>
            <a:ext cx="6096000" cy="1697038"/>
            <a:chOff x="960" y="1584"/>
            <a:chExt cx="3840" cy="1069"/>
          </a:xfrm>
        </p:grpSpPr>
        <p:sp>
          <p:nvSpPr>
            <p:cNvPr id="12347" name="Text Box 38"/>
            <p:cNvSpPr txBox="1">
              <a:spLocks noChangeArrowheads="1"/>
            </p:cNvSpPr>
            <p:nvPr/>
          </p:nvSpPr>
          <p:spPr bwMode="auto">
            <a:xfrm>
              <a:off x="2515" y="2326"/>
              <a:ext cx="9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L.listsize</a:t>
              </a:r>
              <a:endParaRPr lang="en-US" altLang="zh-CN" sz="2800" dirty="0"/>
            </a:p>
          </p:txBody>
        </p:sp>
        <p:sp>
          <p:nvSpPr>
            <p:cNvPr id="12348" name="Line 39"/>
            <p:cNvSpPr>
              <a:spLocks noChangeShapeType="1"/>
            </p:cNvSpPr>
            <p:nvPr/>
          </p:nvSpPr>
          <p:spPr bwMode="auto">
            <a:xfrm flipH="1">
              <a:off x="4800" y="1824"/>
              <a:ext cx="0" cy="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Line 40"/>
            <p:cNvSpPr>
              <a:spLocks noChangeShapeType="1"/>
            </p:cNvSpPr>
            <p:nvPr/>
          </p:nvSpPr>
          <p:spPr bwMode="auto">
            <a:xfrm>
              <a:off x="960" y="1584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Line 41"/>
            <p:cNvSpPr>
              <a:spLocks noChangeShapeType="1"/>
            </p:cNvSpPr>
            <p:nvPr/>
          </p:nvSpPr>
          <p:spPr bwMode="auto">
            <a:xfrm flipH="1">
              <a:off x="960" y="24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Line 42"/>
            <p:cNvSpPr>
              <a:spLocks noChangeShapeType="1"/>
            </p:cNvSpPr>
            <p:nvPr/>
          </p:nvSpPr>
          <p:spPr bwMode="auto">
            <a:xfrm flipV="1">
              <a:off x="3432" y="2492"/>
              <a:ext cx="136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676400" y="4844607"/>
            <a:ext cx="8763000" cy="990600"/>
            <a:chOff x="144" y="1488"/>
            <a:chExt cx="5520" cy="720"/>
          </a:xfrm>
        </p:grpSpPr>
        <p:sp>
          <p:nvSpPr>
            <p:cNvPr id="12325" name="Rectangle 44"/>
            <p:cNvSpPr>
              <a:spLocks noChangeArrowheads="1"/>
            </p:cNvSpPr>
            <p:nvPr/>
          </p:nvSpPr>
          <p:spPr bwMode="auto">
            <a:xfrm>
              <a:off x="960" y="1584"/>
              <a:ext cx="384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6" name="AutoShape 45"/>
            <p:cNvSpPr>
              <a:spLocks noChangeArrowheads="1"/>
            </p:cNvSpPr>
            <p:nvPr/>
          </p:nvSpPr>
          <p:spPr bwMode="auto">
            <a:xfrm>
              <a:off x="144" y="1488"/>
              <a:ext cx="5520" cy="720"/>
            </a:xfrm>
            <a:prstGeom prst="horizontalScroll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7" name="Rectangle 46"/>
            <p:cNvSpPr>
              <a:spLocks noChangeArrowheads="1"/>
            </p:cNvSpPr>
            <p:nvPr/>
          </p:nvSpPr>
          <p:spPr bwMode="auto">
            <a:xfrm>
              <a:off x="432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2800" b="0"/>
            </a:p>
          </p:txBody>
        </p:sp>
        <p:sp>
          <p:nvSpPr>
            <p:cNvPr id="12328" name="Rectangle 47"/>
            <p:cNvSpPr>
              <a:spLocks noChangeArrowheads="1"/>
            </p:cNvSpPr>
            <p:nvPr/>
          </p:nvSpPr>
          <p:spPr bwMode="auto">
            <a:xfrm>
              <a:off x="384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3600"/>
            </a:p>
          </p:txBody>
        </p:sp>
        <p:sp>
          <p:nvSpPr>
            <p:cNvPr id="12329" name="Rectangle 48"/>
            <p:cNvSpPr>
              <a:spLocks noChangeArrowheads="1"/>
            </p:cNvSpPr>
            <p:nvPr/>
          </p:nvSpPr>
          <p:spPr bwMode="auto">
            <a:xfrm>
              <a:off x="336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9</a:t>
              </a:r>
            </a:p>
          </p:txBody>
        </p:sp>
        <p:sp>
          <p:nvSpPr>
            <p:cNvPr id="12330" name="Rectangle 49"/>
            <p:cNvSpPr>
              <a:spLocks noChangeArrowheads="1"/>
            </p:cNvSpPr>
            <p:nvPr/>
          </p:nvSpPr>
          <p:spPr bwMode="auto">
            <a:xfrm>
              <a:off x="288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 b="0"/>
                <a:t>43</a:t>
              </a:r>
            </a:p>
          </p:txBody>
        </p:sp>
        <p:sp>
          <p:nvSpPr>
            <p:cNvPr id="12331" name="Rectangle 50"/>
            <p:cNvSpPr>
              <a:spLocks noChangeArrowheads="1"/>
            </p:cNvSpPr>
            <p:nvPr/>
          </p:nvSpPr>
          <p:spPr bwMode="auto">
            <a:xfrm>
              <a:off x="240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98</a:t>
              </a:r>
            </a:p>
          </p:txBody>
        </p:sp>
        <p:sp>
          <p:nvSpPr>
            <p:cNvPr id="12332" name="Rectangle 51"/>
            <p:cNvSpPr>
              <a:spLocks noChangeArrowheads="1"/>
            </p:cNvSpPr>
            <p:nvPr/>
          </p:nvSpPr>
          <p:spPr bwMode="auto">
            <a:xfrm>
              <a:off x="192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6</a:t>
              </a:r>
            </a:p>
          </p:txBody>
        </p:sp>
        <p:sp>
          <p:nvSpPr>
            <p:cNvPr id="12333" name="Rectangle 52"/>
            <p:cNvSpPr>
              <a:spLocks noChangeArrowheads="1"/>
            </p:cNvSpPr>
            <p:nvPr/>
          </p:nvSpPr>
          <p:spPr bwMode="auto">
            <a:xfrm>
              <a:off x="144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21</a:t>
              </a:r>
            </a:p>
          </p:txBody>
        </p:sp>
        <p:sp>
          <p:nvSpPr>
            <p:cNvPr id="12334" name="Rectangle 53"/>
            <p:cNvSpPr>
              <a:spLocks noChangeArrowheads="1"/>
            </p:cNvSpPr>
            <p:nvPr/>
          </p:nvSpPr>
          <p:spPr bwMode="auto">
            <a:xfrm>
              <a:off x="96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33</a:t>
              </a:r>
            </a:p>
          </p:txBody>
        </p:sp>
        <p:sp>
          <p:nvSpPr>
            <p:cNvPr id="12335" name="Line 54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55"/>
            <p:cNvSpPr>
              <a:spLocks noChangeShapeType="1"/>
            </p:cNvSpPr>
            <p:nvPr/>
          </p:nvSpPr>
          <p:spPr bwMode="auto">
            <a:xfrm>
              <a:off x="960" y="1584"/>
              <a:ext cx="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Line 56"/>
            <p:cNvSpPr>
              <a:spLocks noChangeShapeType="1"/>
            </p:cNvSpPr>
            <p:nvPr/>
          </p:nvSpPr>
          <p:spPr bwMode="auto">
            <a:xfrm>
              <a:off x="144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Line 57"/>
            <p:cNvSpPr>
              <a:spLocks noChangeShapeType="1"/>
            </p:cNvSpPr>
            <p:nvPr/>
          </p:nvSpPr>
          <p:spPr bwMode="auto">
            <a:xfrm>
              <a:off x="192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Line 58"/>
            <p:cNvSpPr>
              <a:spLocks noChangeShapeType="1"/>
            </p:cNvSpPr>
            <p:nvPr/>
          </p:nvSpPr>
          <p:spPr bwMode="auto">
            <a:xfrm>
              <a:off x="240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Line 59"/>
            <p:cNvSpPr>
              <a:spLocks noChangeShapeType="1"/>
            </p:cNvSpPr>
            <p:nvPr/>
          </p:nvSpPr>
          <p:spPr bwMode="auto">
            <a:xfrm>
              <a:off x="288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Line 60"/>
            <p:cNvSpPr>
              <a:spLocks noChangeShapeType="1"/>
            </p:cNvSpPr>
            <p:nvPr/>
          </p:nvSpPr>
          <p:spPr bwMode="auto">
            <a:xfrm>
              <a:off x="336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Line 61"/>
            <p:cNvSpPr>
              <a:spLocks noChangeShapeType="1"/>
            </p:cNvSpPr>
            <p:nvPr/>
          </p:nvSpPr>
          <p:spPr bwMode="auto">
            <a:xfrm>
              <a:off x="384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Line 62"/>
            <p:cNvSpPr>
              <a:spLocks noChangeShapeType="1"/>
            </p:cNvSpPr>
            <p:nvPr/>
          </p:nvSpPr>
          <p:spPr bwMode="auto">
            <a:xfrm>
              <a:off x="432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Line 63"/>
            <p:cNvSpPr>
              <a:spLocks noChangeShapeType="1"/>
            </p:cNvSpPr>
            <p:nvPr/>
          </p:nvSpPr>
          <p:spPr bwMode="auto">
            <a:xfrm>
              <a:off x="4800" y="1584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Line 64"/>
            <p:cNvSpPr>
              <a:spLocks noChangeShapeType="1"/>
            </p:cNvSpPr>
            <p:nvPr/>
          </p:nvSpPr>
          <p:spPr bwMode="auto">
            <a:xfrm>
              <a:off x="336" y="18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Line 65"/>
            <p:cNvSpPr>
              <a:spLocks noChangeShapeType="1"/>
            </p:cNvSpPr>
            <p:nvPr/>
          </p:nvSpPr>
          <p:spPr bwMode="auto">
            <a:xfrm>
              <a:off x="5040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971800" y="5073207"/>
            <a:ext cx="5350669" cy="1143000"/>
            <a:chOff x="960" y="1584"/>
            <a:chExt cx="2889" cy="720"/>
          </a:xfrm>
        </p:grpSpPr>
        <p:sp>
          <p:nvSpPr>
            <p:cNvPr id="12320" name="Text Box 67"/>
            <p:cNvSpPr txBox="1">
              <a:spLocks noChangeArrowheads="1"/>
            </p:cNvSpPr>
            <p:nvPr/>
          </p:nvSpPr>
          <p:spPr bwMode="auto">
            <a:xfrm>
              <a:off x="2206" y="1947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L.length</a:t>
              </a:r>
              <a:endParaRPr lang="en-US" altLang="zh-CN" sz="2800" dirty="0"/>
            </a:p>
          </p:txBody>
        </p:sp>
        <p:sp>
          <p:nvSpPr>
            <p:cNvPr id="12321" name="Line 68"/>
            <p:cNvSpPr>
              <a:spLocks noChangeShapeType="1"/>
            </p:cNvSpPr>
            <p:nvPr/>
          </p:nvSpPr>
          <p:spPr bwMode="auto">
            <a:xfrm>
              <a:off x="960" y="15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69"/>
            <p:cNvSpPr>
              <a:spLocks noChangeShapeType="1"/>
            </p:cNvSpPr>
            <p:nvPr/>
          </p:nvSpPr>
          <p:spPr bwMode="auto">
            <a:xfrm>
              <a:off x="3840" y="1824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70"/>
            <p:cNvSpPr>
              <a:spLocks noChangeShapeType="1"/>
            </p:cNvSpPr>
            <p:nvPr/>
          </p:nvSpPr>
          <p:spPr bwMode="auto">
            <a:xfrm flipH="1">
              <a:off x="960" y="2114"/>
              <a:ext cx="1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71"/>
            <p:cNvSpPr>
              <a:spLocks noChangeShapeType="1"/>
            </p:cNvSpPr>
            <p:nvPr/>
          </p:nvSpPr>
          <p:spPr bwMode="auto">
            <a:xfrm>
              <a:off x="2968" y="2111"/>
              <a:ext cx="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2971800" y="4833285"/>
            <a:ext cx="6096000" cy="1798638"/>
            <a:chOff x="960" y="1584"/>
            <a:chExt cx="3840" cy="1282"/>
          </a:xfrm>
        </p:grpSpPr>
        <p:sp>
          <p:nvSpPr>
            <p:cNvPr id="12315" name="Text Box 73"/>
            <p:cNvSpPr txBox="1">
              <a:spLocks noChangeArrowheads="1"/>
            </p:cNvSpPr>
            <p:nvPr/>
          </p:nvSpPr>
          <p:spPr bwMode="auto">
            <a:xfrm>
              <a:off x="2496" y="2496"/>
              <a:ext cx="95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L.listsize</a:t>
              </a:r>
            </a:p>
          </p:txBody>
        </p:sp>
        <p:sp>
          <p:nvSpPr>
            <p:cNvPr id="12316" name="Line 74"/>
            <p:cNvSpPr>
              <a:spLocks noChangeShapeType="1"/>
            </p:cNvSpPr>
            <p:nvPr/>
          </p:nvSpPr>
          <p:spPr bwMode="auto">
            <a:xfrm>
              <a:off x="4800" y="182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75"/>
            <p:cNvSpPr>
              <a:spLocks noChangeShapeType="1"/>
            </p:cNvSpPr>
            <p:nvPr/>
          </p:nvSpPr>
          <p:spPr bwMode="auto">
            <a:xfrm>
              <a:off x="960" y="15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76"/>
            <p:cNvSpPr>
              <a:spLocks noChangeShapeType="1"/>
            </p:cNvSpPr>
            <p:nvPr/>
          </p:nvSpPr>
          <p:spPr bwMode="auto">
            <a:xfrm flipH="1">
              <a:off x="960" y="26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77"/>
            <p:cNvSpPr>
              <a:spLocks noChangeShapeType="1"/>
            </p:cNvSpPr>
            <p:nvPr/>
          </p:nvSpPr>
          <p:spPr bwMode="auto">
            <a:xfrm>
              <a:off x="3456" y="268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750" name="AutoShape 78"/>
          <p:cNvSpPr>
            <a:spLocks noChangeArrowheads="1"/>
          </p:cNvSpPr>
          <p:nvPr/>
        </p:nvSpPr>
        <p:spPr bwMode="auto">
          <a:xfrm>
            <a:off x="5791200" y="3893718"/>
            <a:ext cx="9144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56752" name="Text Box 80"/>
          <p:cNvSpPr txBox="1">
            <a:spLocks noChangeArrowheads="1"/>
          </p:cNvSpPr>
          <p:nvPr/>
        </p:nvSpPr>
        <p:spPr bwMode="auto">
          <a:xfrm>
            <a:off x="7680325" y="5055746"/>
            <a:ext cx="389850" cy="5355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9</a:t>
            </a:r>
          </a:p>
        </p:txBody>
      </p:sp>
      <p:sp>
        <p:nvSpPr>
          <p:cNvPr id="156753" name="Text Box 81"/>
          <p:cNvSpPr txBox="1">
            <a:spLocks noChangeArrowheads="1"/>
          </p:cNvSpPr>
          <p:nvPr/>
        </p:nvSpPr>
        <p:spPr bwMode="auto">
          <a:xfrm>
            <a:off x="6858001" y="5073208"/>
            <a:ext cx="595035" cy="5355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43</a:t>
            </a:r>
          </a:p>
        </p:txBody>
      </p:sp>
      <p:sp>
        <p:nvSpPr>
          <p:cNvPr id="156754" name="Text Box 82"/>
          <p:cNvSpPr txBox="1">
            <a:spLocks noChangeArrowheads="1"/>
          </p:cNvSpPr>
          <p:nvPr/>
        </p:nvSpPr>
        <p:spPr bwMode="auto">
          <a:xfrm>
            <a:off x="6096001" y="5073208"/>
            <a:ext cx="595035" cy="5355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98</a:t>
            </a:r>
          </a:p>
        </p:txBody>
      </p:sp>
      <p:sp>
        <p:nvSpPr>
          <p:cNvPr id="156756" name="Text Box 84"/>
          <p:cNvSpPr txBox="1">
            <a:spLocks noChangeArrowheads="1"/>
          </p:cNvSpPr>
          <p:nvPr/>
        </p:nvSpPr>
        <p:spPr bwMode="auto">
          <a:xfrm>
            <a:off x="5334001" y="5073208"/>
            <a:ext cx="595035" cy="5355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51</a:t>
            </a:r>
          </a:p>
        </p:txBody>
      </p:sp>
      <p:sp>
        <p:nvSpPr>
          <p:cNvPr id="156758" name="Text Box 86"/>
          <p:cNvSpPr txBox="1">
            <a:spLocks noChangeArrowheads="1"/>
          </p:cNvSpPr>
          <p:nvPr/>
        </p:nvSpPr>
        <p:spPr bwMode="auto">
          <a:xfrm>
            <a:off x="5822737" y="1157266"/>
            <a:ext cx="1697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/>
              <a:t>e=51</a:t>
            </a:r>
          </a:p>
        </p:txBody>
      </p:sp>
      <p:sp>
        <p:nvSpPr>
          <p:cNvPr id="156760" name="Freeform 88"/>
          <p:cNvSpPr>
            <a:spLocks/>
          </p:cNvSpPr>
          <p:nvPr/>
        </p:nvSpPr>
        <p:spPr bwMode="auto">
          <a:xfrm>
            <a:off x="7162800" y="4520757"/>
            <a:ext cx="762000" cy="400050"/>
          </a:xfrm>
          <a:custGeom>
            <a:avLst/>
            <a:gdLst>
              <a:gd name="T0" fmla="*/ 0 w 480"/>
              <a:gd name="T1" fmla="*/ 2147483646 h 252"/>
              <a:gd name="T2" fmla="*/ 2147483646 w 480"/>
              <a:gd name="T3" fmla="*/ 2147483646 h 252"/>
              <a:gd name="T4" fmla="*/ 2147483646 w 480"/>
              <a:gd name="T5" fmla="*/ 2147483646 h 252"/>
              <a:gd name="T6" fmla="*/ 2147483646 w 480"/>
              <a:gd name="T7" fmla="*/ 2147483646 h 252"/>
              <a:gd name="T8" fmla="*/ 2147483646 w 480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252"/>
              <a:gd name="T17" fmla="*/ 480 w 480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252">
                <a:moveTo>
                  <a:pt x="0" y="252"/>
                </a:moveTo>
                <a:cubicBezTo>
                  <a:pt x="16" y="224"/>
                  <a:pt x="57" y="125"/>
                  <a:pt x="96" y="84"/>
                </a:cubicBezTo>
                <a:cubicBezTo>
                  <a:pt x="135" y="43"/>
                  <a:pt x="180" y="0"/>
                  <a:pt x="232" y="4"/>
                </a:cubicBezTo>
                <a:cubicBezTo>
                  <a:pt x="284" y="8"/>
                  <a:pt x="367" y="67"/>
                  <a:pt x="408" y="108"/>
                </a:cubicBezTo>
                <a:cubicBezTo>
                  <a:pt x="449" y="149"/>
                  <a:pt x="465" y="222"/>
                  <a:pt x="480" y="252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761" name="Freeform 89"/>
          <p:cNvSpPr>
            <a:spLocks/>
          </p:cNvSpPr>
          <p:nvPr/>
        </p:nvSpPr>
        <p:spPr bwMode="auto">
          <a:xfrm>
            <a:off x="6324600" y="4539807"/>
            <a:ext cx="762000" cy="400050"/>
          </a:xfrm>
          <a:custGeom>
            <a:avLst/>
            <a:gdLst>
              <a:gd name="T0" fmla="*/ 0 w 480"/>
              <a:gd name="T1" fmla="*/ 2147483646 h 252"/>
              <a:gd name="T2" fmla="*/ 2147483646 w 480"/>
              <a:gd name="T3" fmla="*/ 2147483646 h 252"/>
              <a:gd name="T4" fmla="*/ 2147483646 w 480"/>
              <a:gd name="T5" fmla="*/ 2147483646 h 252"/>
              <a:gd name="T6" fmla="*/ 2147483646 w 480"/>
              <a:gd name="T7" fmla="*/ 2147483646 h 252"/>
              <a:gd name="T8" fmla="*/ 2147483646 w 480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252"/>
              <a:gd name="T17" fmla="*/ 480 w 480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252">
                <a:moveTo>
                  <a:pt x="0" y="252"/>
                </a:moveTo>
                <a:cubicBezTo>
                  <a:pt x="16" y="224"/>
                  <a:pt x="57" y="125"/>
                  <a:pt x="96" y="84"/>
                </a:cubicBezTo>
                <a:cubicBezTo>
                  <a:pt x="135" y="43"/>
                  <a:pt x="180" y="0"/>
                  <a:pt x="232" y="4"/>
                </a:cubicBezTo>
                <a:cubicBezTo>
                  <a:pt x="284" y="8"/>
                  <a:pt x="367" y="67"/>
                  <a:pt x="408" y="108"/>
                </a:cubicBezTo>
                <a:cubicBezTo>
                  <a:pt x="449" y="149"/>
                  <a:pt x="465" y="222"/>
                  <a:pt x="480" y="252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762" name="Freeform 90"/>
          <p:cNvSpPr>
            <a:spLocks/>
          </p:cNvSpPr>
          <p:nvPr/>
        </p:nvSpPr>
        <p:spPr bwMode="auto">
          <a:xfrm>
            <a:off x="5486400" y="4539807"/>
            <a:ext cx="762000" cy="400050"/>
          </a:xfrm>
          <a:custGeom>
            <a:avLst/>
            <a:gdLst>
              <a:gd name="T0" fmla="*/ 0 w 480"/>
              <a:gd name="T1" fmla="*/ 2147483646 h 252"/>
              <a:gd name="T2" fmla="*/ 2147483646 w 480"/>
              <a:gd name="T3" fmla="*/ 2147483646 h 252"/>
              <a:gd name="T4" fmla="*/ 2147483646 w 480"/>
              <a:gd name="T5" fmla="*/ 2147483646 h 252"/>
              <a:gd name="T6" fmla="*/ 2147483646 w 480"/>
              <a:gd name="T7" fmla="*/ 2147483646 h 252"/>
              <a:gd name="T8" fmla="*/ 2147483646 w 480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252"/>
              <a:gd name="T17" fmla="*/ 480 w 480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252">
                <a:moveTo>
                  <a:pt x="0" y="252"/>
                </a:moveTo>
                <a:cubicBezTo>
                  <a:pt x="16" y="224"/>
                  <a:pt x="57" y="125"/>
                  <a:pt x="96" y="84"/>
                </a:cubicBezTo>
                <a:cubicBezTo>
                  <a:pt x="135" y="43"/>
                  <a:pt x="180" y="0"/>
                  <a:pt x="232" y="4"/>
                </a:cubicBezTo>
                <a:cubicBezTo>
                  <a:pt x="284" y="8"/>
                  <a:pt x="367" y="67"/>
                  <a:pt x="408" y="108"/>
                </a:cubicBezTo>
                <a:cubicBezTo>
                  <a:pt x="449" y="149"/>
                  <a:pt x="465" y="222"/>
                  <a:pt x="480" y="252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4190999" y="4034983"/>
            <a:ext cx="1625600" cy="962025"/>
            <a:chOff x="1680" y="2274"/>
            <a:chExt cx="1024" cy="606"/>
          </a:xfrm>
        </p:grpSpPr>
        <p:sp>
          <p:nvSpPr>
            <p:cNvPr id="12313" name="Text Box 91"/>
            <p:cNvSpPr txBox="1">
              <a:spLocks noChangeArrowheads="1"/>
            </p:cNvSpPr>
            <p:nvPr/>
          </p:nvSpPr>
          <p:spPr bwMode="auto">
            <a:xfrm>
              <a:off x="1680" y="2274"/>
              <a:ext cx="1024" cy="30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/>
                <a:t>插入</a:t>
              </a:r>
              <a:r>
                <a:rPr lang="en-US" altLang="zh-CN" sz="2800"/>
                <a:t>e=51</a:t>
              </a:r>
            </a:p>
          </p:txBody>
        </p:sp>
        <p:sp>
          <p:nvSpPr>
            <p:cNvPr id="12314" name="Line 92"/>
            <p:cNvSpPr>
              <a:spLocks noChangeShapeType="1"/>
            </p:cNvSpPr>
            <p:nvPr/>
          </p:nvSpPr>
          <p:spPr bwMode="auto">
            <a:xfrm>
              <a:off x="2304" y="259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766" name="Text Box 94"/>
          <p:cNvSpPr txBox="1">
            <a:spLocks noChangeArrowheads="1"/>
          </p:cNvSpPr>
          <p:nvPr/>
        </p:nvSpPr>
        <p:spPr bwMode="auto">
          <a:xfrm>
            <a:off x="6542312" y="5947057"/>
            <a:ext cx="235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/>
              <a:t>表的当前长度增加</a:t>
            </a:r>
            <a:r>
              <a:rPr lang="en-US" altLang="zh-CN" sz="2000" dirty="0"/>
              <a:t>1</a:t>
            </a:r>
          </a:p>
        </p:txBody>
      </p:sp>
      <p:sp>
        <p:nvSpPr>
          <p:cNvPr id="156767" name="Text Box 95"/>
          <p:cNvSpPr txBox="1">
            <a:spLocks noChangeArrowheads="1"/>
          </p:cNvSpPr>
          <p:nvPr/>
        </p:nvSpPr>
        <p:spPr bwMode="auto">
          <a:xfrm>
            <a:off x="6713059" y="6452227"/>
            <a:ext cx="299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/>
              <a:t>当前分配的存储容量未变</a:t>
            </a:r>
          </a:p>
        </p:txBody>
      </p:sp>
      <p:sp>
        <p:nvSpPr>
          <p:cNvPr id="156768" name="Text Box 96"/>
          <p:cNvSpPr txBox="1">
            <a:spLocks noChangeArrowheads="1"/>
          </p:cNvSpPr>
          <p:nvPr/>
        </p:nvSpPr>
        <p:spPr bwMode="auto">
          <a:xfrm>
            <a:off x="6775450" y="4046094"/>
            <a:ext cx="362150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/>
              <a:t>需腾空</a:t>
            </a:r>
            <a:r>
              <a:rPr lang="zh-CN" altLang="en-US" sz="1600" dirty="0" smtClean="0"/>
              <a:t>第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个数据</a:t>
            </a:r>
            <a:r>
              <a:rPr lang="zh-CN" altLang="en-US" sz="1600" dirty="0"/>
              <a:t>单元</a:t>
            </a:r>
            <a:r>
              <a:rPr lang="en-US" altLang="zh-CN" sz="1600" dirty="0"/>
              <a:t>,</a:t>
            </a:r>
            <a:r>
              <a:rPr lang="zh-CN" altLang="en-US" sz="1600" dirty="0"/>
              <a:t>相应元素得后移</a:t>
            </a:r>
          </a:p>
        </p:txBody>
      </p:sp>
      <p:sp>
        <p:nvSpPr>
          <p:cNvPr id="156769" name="Text Box 97"/>
          <p:cNvSpPr txBox="1">
            <a:spLocks noChangeArrowheads="1"/>
          </p:cNvSpPr>
          <p:nvPr/>
        </p:nvSpPr>
        <p:spPr bwMode="auto">
          <a:xfrm>
            <a:off x="3837843" y="1154371"/>
            <a:ext cx="477887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err="1"/>
              <a:t>i</a:t>
            </a:r>
            <a:r>
              <a:rPr lang="en-US" altLang="zh-CN" dirty="0"/>
              <a:t>=-4</a:t>
            </a:r>
            <a:r>
              <a:rPr lang="zh-CN" altLang="en-US" dirty="0"/>
              <a:t>，</a:t>
            </a:r>
            <a:r>
              <a:rPr lang="en-US" altLang="zh-CN" dirty="0"/>
              <a:t>e=51  </a:t>
            </a:r>
            <a:r>
              <a:rPr lang="zh-CN" altLang="en-US" dirty="0"/>
              <a:t>插入位置非法</a:t>
            </a:r>
          </a:p>
        </p:txBody>
      </p:sp>
      <p:sp>
        <p:nvSpPr>
          <p:cNvPr id="156770" name="Text Box 98"/>
          <p:cNvSpPr txBox="1">
            <a:spLocks noChangeArrowheads="1"/>
          </p:cNvSpPr>
          <p:nvPr/>
        </p:nvSpPr>
        <p:spPr bwMode="auto">
          <a:xfrm>
            <a:off x="3773699" y="1141706"/>
            <a:ext cx="48478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err="1"/>
              <a:t>i</a:t>
            </a:r>
            <a:r>
              <a:rPr lang="en-US" altLang="zh-CN" dirty="0"/>
              <a:t>=94</a:t>
            </a:r>
            <a:r>
              <a:rPr lang="zh-CN" altLang="en-US" dirty="0"/>
              <a:t>，</a:t>
            </a:r>
            <a:r>
              <a:rPr lang="en-US" altLang="zh-CN" dirty="0"/>
              <a:t>e=51  </a:t>
            </a:r>
            <a:r>
              <a:rPr lang="zh-CN" altLang="en-US" dirty="0"/>
              <a:t>插入位置非法</a:t>
            </a:r>
          </a:p>
        </p:txBody>
      </p: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397000" y="414336"/>
            <a:ext cx="7772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线性表的插入操作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830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50" grpId="0" animBg="1"/>
      <p:bldP spid="156752" grpId="0" animBg="1" autoUpdateAnimBg="0"/>
      <p:bldP spid="156753" grpId="0" animBg="1" autoUpdateAnimBg="0"/>
      <p:bldP spid="156754" grpId="0" animBg="1" autoUpdateAnimBg="0"/>
      <p:bldP spid="156756" grpId="0" animBg="1" autoUpdateAnimBg="0"/>
      <p:bldP spid="156758" grpId="0" autoUpdateAnimBg="0"/>
      <p:bldP spid="156760" grpId="0" animBg="1"/>
      <p:bldP spid="156761" grpId="0" animBg="1"/>
      <p:bldP spid="156762" grpId="0" animBg="1"/>
      <p:bldP spid="156766" grpId="0" autoUpdateAnimBg="0"/>
      <p:bldP spid="156767" grpId="0" autoUpdateAnimBg="0"/>
      <p:bldP spid="156768" grpId="0" autoUpdateAnimBg="0"/>
      <p:bldP spid="156769" grpId="0" autoUpdateAnimBg="0"/>
      <p:bldP spid="15677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1663521" y="1206322"/>
            <a:ext cx="8763000" cy="1814513"/>
            <a:chOff x="96" y="192"/>
            <a:chExt cx="5520" cy="1143"/>
          </a:xfrm>
        </p:grpSpPr>
        <p:grpSp>
          <p:nvGrpSpPr>
            <p:cNvPr id="13362" name="Group 2"/>
            <p:cNvGrpSpPr>
              <a:grpSpLocks/>
            </p:cNvGrpSpPr>
            <p:nvPr/>
          </p:nvGrpSpPr>
          <p:grpSpPr bwMode="auto">
            <a:xfrm>
              <a:off x="96" y="192"/>
              <a:ext cx="5520" cy="624"/>
              <a:chOff x="144" y="1488"/>
              <a:chExt cx="5520" cy="720"/>
            </a:xfrm>
          </p:grpSpPr>
          <p:sp>
            <p:nvSpPr>
              <p:cNvPr id="13378" name="Rectangle 3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384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79" name="AutoShape 4"/>
              <p:cNvSpPr>
                <a:spLocks noChangeArrowheads="1"/>
              </p:cNvSpPr>
              <p:nvPr/>
            </p:nvSpPr>
            <p:spPr bwMode="auto">
              <a:xfrm>
                <a:off x="144" y="1488"/>
                <a:ext cx="5520" cy="720"/>
              </a:xfrm>
              <a:prstGeom prst="horizontalScroll">
                <a:avLst>
                  <a:gd name="adj" fmla="val 125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80" name="Rectangle 5"/>
              <p:cNvSpPr>
                <a:spLocks noChangeArrowheads="1"/>
              </p:cNvSpPr>
              <p:nvPr/>
            </p:nvSpPr>
            <p:spPr bwMode="auto">
              <a:xfrm>
                <a:off x="432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endParaRPr lang="zh-CN" altLang="zh-CN" sz="2800" b="0"/>
              </a:p>
            </p:txBody>
          </p:sp>
          <p:sp>
            <p:nvSpPr>
              <p:cNvPr id="13381" name="Rectangle 6"/>
              <p:cNvSpPr>
                <a:spLocks noChangeArrowheads="1"/>
              </p:cNvSpPr>
              <p:nvPr/>
            </p:nvSpPr>
            <p:spPr bwMode="auto">
              <a:xfrm>
                <a:off x="384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endParaRPr lang="zh-CN" altLang="zh-CN" sz="3600"/>
              </a:p>
            </p:txBody>
          </p:sp>
          <p:sp>
            <p:nvSpPr>
              <p:cNvPr id="13382" name="Rectangle 7"/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9</a:t>
                </a:r>
              </a:p>
            </p:txBody>
          </p:sp>
          <p:sp>
            <p:nvSpPr>
              <p:cNvPr id="13383" name="Rectangle 8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 b="0"/>
                  <a:t>43</a:t>
                </a:r>
              </a:p>
            </p:txBody>
          </p:sp>
          <p:sp>
            <p:nvSpPr>
              <p:cNvPr id="13384" name="Rectangle 9"/>
              <p:cNvSpPr>
                <a:spLocks noChangeArrowheads="1"/>
              </p:cNvSpPr>
              <p:nvPr/>
            </p:nvSpPr>
            <p:spPr bwMode="auto">
              <a:xfrm>
                <a:off x="240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98</a:t>
                </a:r>
              </a:p>
            </p:txBody>
          </p:sp>
          <p:sp>
            <p:nvSpPr>
              <p:cNvPr id="13385" name="Rectangle 10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6</a:t>
                </a:r>
              </a:p>
            </p:txBody>
          </p:sp>
          <p:sp>
            <p:nvSpPr>
              <p:cNvPr id="13386" name="Rectangle 11"/>
              <p:cNvSpPr>
                <a:spLocks noChangeArrowheads="1"/>
              </p:cNvSpPr>
              <p:nvPr/>
            </p:nvSpPr>
            <p:spPr bwMode="auto">
              <a:xfrm>
                <a:off x="144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21</a:t>
                </a:r>
              </a:p>
            </p:txBody>
          </p:sp>
          <p:sp>
            <p:nvSpPr>
              <p:cNvPr id="13387" name="Rectangle 12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33</a:t>
                </a:r>
              </a:p>
            </p:txBody>
          </p:sp>
          <p:sp>
            <p:nvSpPr>
              <p:cNvPr id="13388" name="Line 13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9" name="Line 14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0" cy="52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0" name="Line 15"/>
              <p:cNvSpPr>
                <a:spLocks noChangeShapeType="1"/>
              </p:cNvSpPr>
              <p:nvPr/>
            </p:nvSpPr>
            <p:spPr bwMode="auto">
              <a:xfrm>
                <a:off x="144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1" name="Line 16"/>
              <p:cNvSpPr>
                <a:spLocks noChangeShapeType="1"/>
              </p:cNvSpPr>
              <p:nvPr/>
            </p:nvSpPr>
            <p:spPr bwMode="auto">
              <a:xfrm>
                <a:off x="192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2" name="Line 17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3" name="Line 18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4" name="Line 19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5" name="Line 20"/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6" name="Line 21"/>
              <p:cNvSpPr>
                <a:spLocks noChangeShapeType="1"/>
              </p:cNvSpPr>
              <p:nvPr/>
            </p:nvSpPr>
            <p:spPr bwMode="auto">
              <a:xfrm>
                <a:off x="432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7" name="Line 22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52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8" name="Line 23"/>
              <p:cNvSpPr>
                <a:spLocks noChangeShapeType="1"/>
              </p:cNvSpPr>
              <p:nvPr/>
            </p:nvSpPr>
            <p:spPr bwMode="auto">
              <a:xfrm>
                <a:off x="336" y="187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9" name="Line 24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63" name="Group 25"/>
            <p:cNvGrpSpPr>
              <a:grpSpLocks/>
            </p:cNvGrpSpPr>
            <p:nvPr/>
          </p:nvGrpSpPr>
          <p:grpSpPr bwMode="auto">
            <a:xfrm>
              <a:off x="912" y="288"/>
              <a:ext cx="3360" cy="807"/>
              <a:chOff x="960" y="1584"/>
              <a:chExt cx="2880" cy="807"/>
            </a:xfrm>
          </p:grpSpPr>
          <p:sp>
            <p:nvSpPr>
              <p:cNvPr id="13373" name="Text Box 26"/>
              <p:cNvSpPr txBox="1">
                <a:spLocks noChangeArrowheads="1"/>
              </p:cNvSpPr>
              <p:nvPr/>
            </p:nvSpPr>
            <p:spPr bwMode="auto">
              <a:xfrm>
                <a:off x="2112" y="2064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/>
                  <a:t>L.length</a:t>
                </a:r>
              </a:p>
            </p:txBody>
          </p:sp>
          <p:sp>
            <p:nvSpPr>
              <p:cNvPr id="13374" name="Line 27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5" name="Line 28"/>
              <p:cNvSpPr>
                <a:spLocks noChangeShapeType="1"/>
              </p:cNvSpPr>
              <p:nvPr/>
            </p:nvSpPr>
            <p:spPr bwMode="auto">
              <a:xfrm>
                <a:off x="3840" y="182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6" name="Line 29"/>
              <p:cNvSpPr>
                <a:spLocks noChangeShapeType="1"/>
              </p:cNvSpPr>
              <p:nvPr/>
            </p:nvSpPr>
            <p:spPr bwMode="auto">
              <a:xfrm flipH="1">
                <a:off x="960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7" name="Line 30"/>
              <p:cNvSpPr>
                <a:spLocks noChangeShapeType="1"/>
              </p:cNvSpPr>
              <p:nvPr/>
            </p:nvSpPr>
            <p:spPr bwMode="auto">
              <a:xfrm>
                <a:off x="3024" y="220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64" name="Text Box 32"/>
            <p:cNvSpPr txBox="1">
              <a:spLocks noChangeArrowheads="1"/>
            </p:cNvSpPr>
            <p:nvPr/>
          </p:nvSpPr>
          <p:spPr bwMode="auto">
            <a:xfrm>
              <a:off x="2448" y="1008"/>
              <a:ext cx="9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L.listsize</a:t>
              </a:r>
            </a:p>
          </p:txBody>
        </p:sp>
        <p:sp>
          <p:nvSpPr>
            <p:cNvPr id="13365" name="Line 33"/>
            <p:cNvSpPr>
              <a:spLocks noChangeShapeType="1"/>
            </p:cNvSpPr>
            <p:nvPr/>
          </p:nvSpPr>
          <p:spPr bwMode="auto">
            <a:xfrm>
              <a:off x="4752" y="452"/>
              <a:ext cx="0" cy="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34"/>
            <p:cNvSpPr>
              <a:spLocks noChangeShapeType="1"/>
            </p:cNvSpPr>
            <p:nvPr/>
          </p:nvSpPr>
          <p:spPr bwMode="auto">
            <a:xfrm>
              <a:off x="912" y="384"/>
              <a:ext cx="0" cy="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35"/>
            <p:cNvSpPr>
              <a:spLocks noChangeShapeType="1"/>
            </p:cNvSpPr>
            <p:nvPr/>
          </p:nvSpPr>
          <p:spPr bwMode="auto">
            <a:xfrm flipH="1">
              <a:off x="912" y="117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36"/>
            <p:cNvSpPr>
              <a:spLocks noChangeShapeType="1"/>
            </p:cNvSpPr>
            <p:nvPr/>
          </p:nvSpPr>
          <p:spPr bwMode="auto">
            <a:xfrm>
              <a:off x="3408" y="117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Text Box 37"/>
            <p:cNvSpPr txBox="1">
              <a:spLocks noChangeArrowheads="1"/>
            </p:cNvSpPr>
            <p:nvPr/>
          </p:nvSpPr>
          <p:spPr bwMode="auto">
            <a:xfrm>
              <a:off x="3878" y="325"/>
              <a:ext cx="246" cy="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9</a:t>
              </a:r>
            </a:p>
          </p:txBody>
        </p:sp>
        <p:sp>
          <p:nvSpPr>
            <p:cNvPr id="13370" name="Text Box 38"/>
            <p:cNvSpPr txBox="1">
              <a:spLocks noChangeArrowheads="1"/>
            </p:cNvSpPr>
            <p:nvPr/>
          </p:nvSpPr>
          <p:spPr bwMode="auto">
            <a:xfrm>
              <a:off x="3360" y="336"/>
              <a:ext cx="375" cy="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43</a:t>
              </a:r>
            </a:p>
          </p:txBody>
        </p:sp>
        <p:sp>
          <p:nvSpPr>
            <p:cNvPr id="13371" name="Text Box 39"/>
            <p:cNvSpPr txBox="1">
              <a:spLocks noChangeArrowheads="1"/>
            </p:cNvSpPr>
            <p:nvPr/>
          </p:nvSpPr>
          <p:spPr bwMode="auto">
            <a:xfrm>
              <a:off x="2880" y="336"/>
              <a:ext cx="375" cy="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98</a:t>
              </a:r>
            </a:p>
          </p:txBody>
        </p:sp>
        <p:sp>
          <p:nvSpPr>
            <p:cNvPr id="13372" name="Text Box 40"/>
            <p:cNvSpPr txBox="1">
              <a:spLocks noChangeArrowheads="1"/>
            </p:cNvSpPr>
            <p:nvPr/>
          </p:nvSpPr>
          <p:spPr bwMode="auto">
            <a:xfrm>
              <a:off x="2400" y="336"/>
              <a:ext cx="375" cy="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51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092522" y="3093859"/>
            <a:ext cx="3998913" cy="550862"/>
            <a:chOff x="2208" y="1669"/>
            <a:chExt cx="2519" cy="347"/>
          </a:xfrm>
        </p:grpSpPr>
        <p:sp>
          <p:nvSpPr>
            <p:cNvPr id="13360" name="AutoShape 45"/>
            <p:cNvSpPr>
              <a:spLocks noChangeArrowheads="1"/>
            </p:cNvSpPr>
            <p:nvPr/>
          </p:nvSpPr>
          <p:spPr bwMode="auto">
            <a:xfrm>
              <a:off x="2208" y="1728"/>
              <a:ext cx="816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61" name="Text Box 46"/>
            <p:cNvSpPr txBox="1">
              <a:spLocks noChangeArrowheads="1"/>
            </p:cNvSpPr>
            <p:nvPr/>
          </p:nvSpPr>
          <p:spPr bwMode="auto">
            <a:xfrm>
              <a:off x="2966" y="1669"/>
              <a:ext cx="176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/>
                <a:t>插入</a:t>
              </a:r>
              <a:r>
                <a:rPr lang="en-US" altLang="zh-CN"/>
                <a:t>i=2</a:t>
              </a:r>
              <a:r>
                <a:rPr lang="zh-CN" altLang="en-US"/>
                <a:t>，</a:t>
              </a:r>
              <a:r>
                <a:rPr lang="en-US" altLang="zh-CN"/>
                <a:t>e=44</a:t>
              </a:r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720895" y="3566460"/>
            <a:ext cx="8763000" cy="2027238"/>
            <a:chOff x="96" y="1968"/>
            <a:chExt cx="5520" cy="1277"/>
          </a:xfrm>
        </p:grpSpPr>
        <p:grpSp>
          <p:nvGrpSpPr>
            <p:cNvPr id="13322" name="Group 49"/>
            <p:cNvGrpSpPr>
              <a:grpSpLocks/>
            </p:cNvGrpSpPr>
            <p:nvPr/>
          </p:nvGrpSpPr>
          <p:grpSpPr bwMode="auto">
            <a:xfrm>
              <a:off x="96" y="1968"/>
              <a:ext cx="5520" cy="624"/>
              <a:chOff x="144" y="1488"/>
              <a:chExt cx="5520" cy="720"/>
            </a:xfrm>
          </p:grpSpPr>
          <p:sp>
            <p:nvSpPr>
              <p:cNvPr id="13338" name="Rectangle 50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384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9" name="AutoShape 51"/>
              <p:cNvSpPr>
                <a:spLocks noChangeArrowheads="1"/>
              </p:cNvSpPr>
              <p:nvPr/>
            </p:nvSpPr>
            <p:spPr bwMode="auto">
              <a:xfrm>
                <a:off x="144" y="1488"/>
                <a:ext cx="5520" cy="720"/>
              </a:xfrm>
              <a:prstGeom prst="horizontalScroll">
                <a:avLst>
                  <a:gd name="adj" fmla="val 125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40" name="Rectangle 52"/>
              <p:cNvSpPr>
                <a:spLocks noChangeArrowheads="1"/>
              </p:cNvSpPr>
              <p:nvPr/>
            </p:nvSpPr>
            <p:spPr bwMode="auto">
              <a:xfrm>
                <a:off x="432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9</a:t>
                </a:r>
              </a:p>
            </p:txBody>
          </p:sp>
          <p:sp>
            <p:nvSpPr>
              <p:cNvPr id="13341" name="Rectangle 53"/>
              <p:cNvSpPr>
                <a:spLocks noChangeArrowheads="1"/>
              </p:cNvSpPr>
              <p:nvPr/>
            </p:nvSpPr>
            <p:spPr bwMode="auto">
              <a:xfrm>
                <a:off x="384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endParaRPr lang="zh-CN" altLang="zh-CN" sz="3600"/>
              </a:p>
            </p:txBody>
          </p:sp>
          <p:sp>
            <p:nvSpPr>
              <p:cNvPr id="13342" name="Rectangle 54"/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9</a:t>
                </a:r>
              </a:p>
            </p:txBody>
          </p:sp>
          <p:sp>
            <p:nvSpPr>
              <p:cNvPr id="13343" name="Rectangle 5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 b="0"/>
                  <a:t>43</a:t>
                </a:r>
              </a:p>
            </p:txBody>
          </p:sp>
          <p:sp>
            <p:nvSpPr>
              <p:cNvPr id="13344" name="Rectangle 56"/>
              <p:cNvSpPr>
                <a:spLocks noChangeArrowheads="1"/>
              </p:cNvSpPr>
              <p:nvPr/>
            </p:nvSpPr>
            <p:spPr bwMode="auto">
              <a:xfrm>
                <a:off x="240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98</a:t>
                </a:r>
              </a:p>
            </p:txBody>
          </p:sp>
          <p:sp>
            <p:nvSpPr>
              <p:cNvPr id="13345" name="Rectangle 57"/>
              <p:cNvSpPr>
                <a:spLocks noChangeArrowheads="1"/>
              </p:cNvSpPr>
              <p:nvPr/>
            </p:nvSpPr>
            <p:spPr bwMode="auto">
              <a:xfrm>
                <a:off x="192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21</a:t>
                </a:r>
              </a:p>
            </p:txBody>
          </p:sp>
          <p:sp>
            <p:nvSpPr>
              <p:cNvPr id="13346" name="Rectangle 58"/>
              <p:cNvSpPr>
                <a:spLocks noChangeArrowheads="1"/>
              </p:cNvSpPr>
              <p:nvPr/>
            </p:nvSpPr>
            <p:spPr bwMode="auto">
              <a:xfrm>
                <a:off x="144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44</a:t>
                </a:r>
              </a:p>
            </p:txBody>
          </p:sp>
          <p:sp>
            <p:nvSpPr>
              <p:cNvPr id="13347" name="Rectangle 59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</a:pPr>
                <a:r>
                  <a:rPr lang="en-US" altLang="zh-CN" sz="3600"/>
                  <a:t>33</a:t>
                </a:r>
              </a:p>
            </p:txBody>
          </p:sp>
          <p:sp>
            <p:nvSpPr>
              <p:cNvPr id="13348" name="Line 60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Line 61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0" cy="52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0" name="Line 62"/>
              <p:cNvSpPr>
                <a:spLocks noChangeShapeType="1"/>
              </p:cNvSpPr>
              <p:nvPr/>
            </p:nvSpPr>
            <p:spPr bwMode="auto">
              <a:xfrm>
                <a:off x="144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1" name="Line 63"/>
              <p:cNvSpPr>
                <a:spLocks noChangeShapeType="1"/>
              </p:cNvSpPr>
              <p:nvPr/>
            </p:nvSpPr>
            <p:spPr bwMode="auto">
              <a:xfrm>
                <a:off x="192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64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Line 65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4" name="Line 66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Line 67"/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6" name="Line 68"/>
              <p:cNvSpPr>
                <a:spLocks noChangeShapeType="1"/>
              </p:cNvSpPr>
              <p:nvPr/>
            </p:nvSpPr>
            <p:spPr bwMode="auto">
              <a:xfrm>
                <a:off x="4320" y="158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7" name="Line 69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0" cy="52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8" name="Line 70"/>
              <p:cNvSpPr>
                <a:spLocks noChangeShapeType="1"/>
              </p:cNvSpPr>
              <p:nvPr/>
            </p:nvSpPr>
            <p:spPr bwMode="auto">
              <a:xfrm>
                <a:off x="336" y="187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9" name="Line 71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3" name="Text Box 73"/>
            <p:cNvSpPr txBox="1">
              <a:spLocks noChangeArrowheads="1"/>
            </p:cNvSpPr>
            <p:nvPr/>
          </p:nvSpPr>
          <p:spPr bwMode="auto">
            <a:xfrm>
              <a:off x="2592" y="2592"/>
              <a:ext cx="9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L.length</a:t>
              </a:r>
            </a:p>
          </p:txBody>
        </p:sp>
        <p:sp>
          <p:nvSpPr>
            <p:cNvPr id="13324" name="Line 74"/>
            <p:cNvSpPr>
              <a:spLocks noChangeShapeType="1"/>
            </p:cNvSpPr>
            <p:nvPr/>
          </p:nvSpPr>
          <p:spPr bwMode="auto">
            <a:xfrm>
              <a:off x="912" y="211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75"/>
            <p:cNvSpPr>
              <a:spLocks noChangeShapeType="1"/>
            </p:cNvSpPr>
            <p:nvPr/>
          </p:nvSpPr>
          <p:spPr bwMode="auto">
            <a:xfrm>
              <a:off x="4752" y="23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76"/>
            <p:cNvSpPr>
              <a:spLocks noChangeShapeType="1"/>
            </p:cNvSpPr>
            <p:nvPr/>
          </p:nvSpPr>
          <p:spPr bwMode="auto">
            <a:xfrm flipH="1">
              <a:off x="912" y="273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77"/>
            <p:cNvSpPr>
              <a:spLocks noChangeShapeType="1"/>
            </p:cNvSpPr>
            <p:nvPr/>
          </p:nvSpPr>
          <p:spPr bwMode="auto">
            <a:xfrm>
              <a:off x="3456" y="27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8" name="Group 78"/>
            <p:cNvGrpSpPr>
              <a:grpSpLocks/>
            </p:cNvGrpSpPr>
            <p:nvPr/>
          </p:nvGrpSpPr>
          <p:grpSpPr bwMode="auto">
            <a:xfrm>
              <a:off x="912" y="2112"/>
              <a:ext cx="3840" cy="1133"/>
              <a:chOff x="960" y="1584"/>
              <a:chExt cx="3840" cy="1282"/>
            </a:xfrm>
          </p:grpSpPr>
          <p:sp>
            <p:nvSpPr>
              <p:cNvPr id="13333" name="Text Box 79"/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954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 dirty="0" err="1"/>
                  <a:t>L.listsize</a:t>
                </a:r>
                <a:endParaRPr lang="en-US" altLang="zh-CN" sz="2800" dirty="0"/>
              </a:p>
            </p:txBody>
          </p:sp>
          <p:sp>
            <p:nvSpPr>
              <p:cNvPr id="13334" name="Line 80"/>
              <p:cNvSpPr>
                <a:spLocks noChangeShapeType="1"/>
              </p:cNvSpPr>
              <p:nvPr/>
            </p:nvSpPr>
            <p:spPr bwMode="auto">
              <a:xfrm>
                <a:off x="4800" y="1824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Line 81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Line 82"/>
              <p:cNvSpPr>
                <a:spLocks noChangeShapeType="1"/>
              </p:cNvSpPr>
              <p:nvPr/>
            </p:nvSpPr>
            <p:spPr bwMode="auto">
              <a:xfrm flipH="1">
                <a:off x="960" y="268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Line 83"/>
              <p:cNvSpPr>
                <a:spLocks noChangeShapeType="1"/>
              </p:cNvSpPr>
              <p:nvPr/>
            </p:nvSpPr>
            <p:spPr bwMode="auto">
              <a:xfrm>
                <a:off x="3456" y="2688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9" name="Text Box 84"/>
            <p:cNvSpPr txBox="1">
              <a:spLocks noChangeArrowheads="1"/>
            </p:cNvSpPr>
            <p:nvPr/>
          </p:nvSpPr>
          <p:spPr bwMode="auto">
            <a:xfrm>
              <a:off x="3878" y="2101"/>
              <a:ext cx="375" cy="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43</a:t>
              </a:r>
            </a:p>
          </p:txBody>
        </p:sp>
        <p:sp>
          <p:nvSpPr>
            <p:cNvPr id="13330" name="Text Box 85"/>
            <p:cNvSpPr txBox="1">
              <a:spLocks noChangeArrowheads="1"/>
            </p:cNvSpPr>
            <p:nvPr/>
          </p:nvSpPr>
          <p:spPr bwMode="auto">
            <a:xfrm>
              <a:off x="3360" y="2112"/>
              <a:ext cx="375" cy="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98</a:t>
              </a:r>
            </a:p>
          </p:txBody>
        </p:sp>
        <p:sp>
          <p:nvSpPr>
            <p:cNvPr id="13331" name="Text Box 86"/>
            <p:cNvSpPr txBox="1">
              <a:spLocks noChangeArrowheads="1"/>
            </p:cNvSpPr>
            <p:nvPr/>
          </p:nvSpPr>
          <p:spPr bwMode="auto">
            <a:xfrm>
              <a:off x="2880" y="2112"/>
              <a:ext cx="375" cy="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/>
                <a:t>51</a:t>
              </a:r>
            </a:p>
          </p:txBody>
        </p:sp>
        <p:sp>
          <p:nvSpPr>
            <p:cNvPr id="13332" name="Text Box 87"/>
            <p:cNvSpPr txBox="1">
              <a:spLocks noChangeArrowheads="1"/>
            </p:cNvSpPr>
            <p:nvPr/>
          </p:nvSpPr>
          <p:spPr bwMode="auto">
            <a:xfrm>
              <a:off x="2400" y="2112"/>
              <a:ext cx="375" cy="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  6</a:t>
              </a:r>
            </a:p>
          </p:txBody>
        </p:sp>
      </p:grpSp>
      <p:sp>
        <p:nvSpPr>
          <p:cNvPr id="13321" name="Text Box 134"/>
          <p:cNvSpPr txBox="1">
            <a:spLocks noChangeArrowheads="1"/>
          </p:cNvSpPr>
          <p:nvPr/>
        </p:nvSpPr>
        <p:spPr bwMode="auto">
          <a:xfrm>
            <a:off x="1674165" y="5644110"/>
            <a:ext cx="556594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插入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=4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e=144 </a:t>
            </a:r>
            <a:r>
              <a:rPr lang="zh-CN" altLang="en-US" dirty="0" smtClean="0">
                <a:solidFill>
                  <a:srgbClr val="C00000"/>
                </a:solidFill>
              </a:rPr>
              <a:t>如何</a:t>
            </a:r>
            <a:r>
              <a:rPr lang="zh-CN" altLang="en-US" dirty="0">
                <a:solidFill>
                  <a:srgbClr val="C00000"/>
                </a:solidFill>
              </a:rPr>
              <a:t>实现？？</a:t>
            </a:r>
          </a:p>
        </p:txBody>
      </p:sp>
      <p:sp>
        <p:nvSpPr>
          <p:cNvPr id="157833" name="Text Box 137"/>
          <p:cNvSpPr txBox="1">
            <a:spLocks noChangeArrowheads="1"/>
          </p:cNvSpPr>
          <p:nvPr/>
        </p:nvSpPr>
        <p:spPr bwMode="auto">
          <a:xfrm>
            <a:off x="1674165" y="6267447"/>
            <a:ext cx="905393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</a:rPr>
              <a:t>需扩大表</a:t>
            </a:r>
            <a:r>
              <a:rPr lang="zh-CN" altLang="en-US" sz="2800" dirty="0" smtClean="0">
                <a:solidFill>
                  <a:srgbClr val="C00000"/>
                </a:solidFill>
              </a:rPr>
              <a:t>容量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L.listsize</a:t>
            </a:r>
            <a:r>
              <a:rPr lang="zh-CN" altLang="en-US" sz="2800" dirty="0" smtClean="0">
                <a:solidFill>
                  <a:srgbClr val="C00000"/>
                </a:solidFill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</a:rPr>
              <a:t>即内存再分配，为表增加容量</a:t>
            </a: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1397000" y="414336"/>
            <a:ext cx="7772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smtClean="0"/>
              <a:t>线性表的插入操作：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523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15783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7000" y="414336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/>
              <a:t>线性表的插入操作：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05484" y="1176336"/>
            <a:ext cx="723307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3200" b="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原来</a:t>
            </a:r>
            <a:r>
              <a:rPr lang="zh-CN" altLang="en-US" sz="3200" b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：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44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(a</a:t>
            </a:r>
            <a:r>
              <a:rPr lang="en-US" altLang="zh-CN" sz="4400" b="0" baseline="-2500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 </a:t>
            </a:r>
            <a:r>
              <a:rPr lang="en-US" altLang="zh-CN" sz="44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44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44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44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…, 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n</a:t>
            </a:r>
            <a:r>
              <a:rPr lang="en-US" altLang="zh-CN" sz="44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</a:t>
            </a:r>
          </a:p>
          <a:p>
            <a:pPr algn="l" eaLnBrk="1" hangingPunct="1"/>
            <a:r>
              <a:rPr lang="zh-CN" altLang="en-US" sz="3200" b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插入后：</a:t>
            </a:r>
            <a:r>
              <a:rPr lang="en-US" altLang="zh-CN" sz="44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</a:t>
            </a:r>
            <a:r>
              <a:rPr lang="en-US" altLang="zh-CN" sz="4400" dirty="0">
                <a:solidFill>
                  <a:srgbClr val="FF00FF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44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44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e, </a:t>
            </a:r>
            <a:r>
              <a:rPr lang="en-US" altLang="zh-CN" sz="440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 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n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</a:t>
            </a:r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305484" y="3207979"/>
            <a:ext cx="8915400" cy="290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基本</a:t>
            </a:r>
            <a:r>
              <a:rPr lang="zh-CN" altLang="en-US" dirty="0">
                <a:solidFill>
                  <a:schemeClr val="tx2"/>
                </a:solidFill>
              </a:rPr>
              <a:t>思想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</a:p>
          <a:p>
            <a:pPr marL="817200" indent="-457200" eaLnBrk="1" hangingPunct="1"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800" dirty="0" smtClean="0"/>
              <a:t>插入</a:t>
            </a:r>
            <a:r>
              <a:rPr lang="zh-CN" altLang="en-US" sz="2800" dirty="0"/>
              <a:t>位置合法性检测：</a:t>
            </a:r>
            <a:r>
              <a:rPr lang="en-US" altLang="zh-CN" sz="2800" dirty="0"/>
              <a:t>1≤i≤L.length+1</a:t>
            </a:r>
          </a:p>
          <a:p>
            <a:pPr marL="817200" indent="-457200" eaLnBrk="1" hangingPunct="1"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800" dirty="0" smtClean="0"/>
              <a:t>表</a:t>
            </a:r>
            <a:r>
              <a:rPr lang="zh-CN" altLang="en-US" sz="2800" dirty="0"/>
              <a:t>满与否检测：</a:t>
            </a:r>
            <a:r>
              <a:rPr lang="en-US" altLang="zh-CN" sz="2800" dirty="0" err="1"/>
              <a:t>L.length≥L.listsize</a:t>
            </a:r>
            <a:r>
              <a:rPr lang="en-US" altLang="zh-CN" sz="2800" dirty="0"/>
              <a:t>   (</a:t>
            </a:r>
            <a:r>
              <a:rPr lang="zh-CN" altLang="en-US" sz="2800" dirty="0"/>
              <a:t>满</a:t>
            </a:r>
            <a:r>
              <a:rPr lang="en-US" altLang="zh-CN" sz="2800" dirty="0"/>
              <a:t>)</a:t>
            </a:r>
          </a:p>
          <a:p>
            <a:pPr marL="817200" indent="-457200" eaLnBrk="1" hangingPunct="1"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800" dirty="0" smtClean="0"/>
              <a:t>数据</a:t>
            </a:r>
            <a:r>
              <a:rPr lang="zh-CN" altLang="en-US" sz="2800" dirty="0"/>
              <a:t>元素后移</a:t>
            </a:r>
          </a:p>
          <a:p>
            <a:pPr marL="817200" indent="-457200" eaLnBrk="1" hangingPunct="1"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800" dirty="0" smtClean="0"/>
              <a:t>插入</a:t>
            </a:r>
            <a:endParaRPr lang="zh-CN" altLang="en-US" sz="2800" dirty="0"/>
          </a:p>
          <a:p>
            <a:pPr marL="817200" indent="-457200" eaLnBrk="1" hangingPunct="1"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800" dirty="0" smtClean="0"/>
              <a:t>修改</a:t>
            </a:r>
            <a:r>
              <a:rPr lang="zh-CN" altLang="en-US" sz="2800" dirty="0"/>
              <a:t>顺序表的参数</a:t>
            </a:r>
          </a:p>
        </p:txBody>
      </p:sp>
    </p:spTree>
    <p:extLst>
      <p:ext uri="{BB962C8B-B14F-4D97-AF65-F5344CB8AC3E}">
        <p14:creationId xmlns:p14="http://schemas.microsoft.com/office/powerpoint/2010/main" val="163702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026"/>
          <p:cNvSpPr txBox="1">
            <a:spLocks noChangeArrowheads="1"/>
          </p:cNvSpPr>
          <p:nvPr/>
        </p:nvSpPr>
        <p:spPr bwMode="auto">
          <a:xfrm>
            <a:off x="1196300" y="987574"/>
            <a:ext cx="9719349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Status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0" dirty="0" err="1">
                <a:latin typeface="Times New Roman" charset="0"/>
                <a:ea typeface="Times New Roman" charset="0"/>
                <a:cs typeface="Times New Roman" charset="0"/>
              </a:rPr>
              <a:t>ListInsert_Sq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b="0" dirty="0" err="1">
                <a:latin typeface="Times New Roman" charset="0"/>
                <a:ea typeface="Times New Roman" charset="0"/>
                <a:cs typeface="Times New Roman" charset="0"/>
              </a:rPr>
              <a:t>SqList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L, </a:t>
            </a:r>
            <a:r>
              <a:rPr lang="en-US" altLang="zh-CN" sz="3200" b="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3200" b="0" dirty="0" err="1">
                <a:latin typeface="Times New Roman" charset="0"/>
                <a:ea typeface="Times New Roman" charset="0"/>
                <a:cs typeface="Times New Roman" charset="0"/>
              </a:rPr>
              <a:t>ElemType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 e)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{</a:t>
            </a:r>
            <a:endParaRPr lang="en-US" altLang="zh-CN" sz="32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zh-CN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//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在顺序表</a:t>
            </a:r>
            <a:r>
              <a:rPr lang="en-US" altLang="zh-CN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L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的第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个元素之前插入新的元素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,</a:t>
            </a:r>
            <a:endParaRPr lang="en-US" altLang="zh-CN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 smtClean="0">
              <a:solidFill>
                <a:srgbClr val="000099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charset="0"/>
                <a:ea typeface="宋体" charset="-122"/>
              </a:rPr>
              <a:t>}</a:t>
            </a:r>
            <a:r>
              <a:rPr lang="en-US" altLang="zh-CN" sz="3200" b="0" dirty="0" smtClean="0">
                <a:solidFill>
                  <a:srgbClr val="000099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>
                <a:solidFill>
                  <a:srgbClr val="000099"/>
                </a:solidFill>
                <a:latin typeface="Times New Roman" charset="0"/>
                <a:ea typeface="宋体" charset="-122"/>
              </a:rPr>
              <a:t>// </a:t>
            </a:r>
            <a:r>
              <a:rPr lang="en-US" altLang="zh-CN" sz="3200" b="0" dirty="0" err="1">
                <a:solidFill>
                  <a:srgbClr val="000099"/>
                </a:solidFill>
                <a:latin typeface="Times New Roman" charset="0"/>
                <a:ea typeface="宋体" charset="-122"/>
              </a:rPr>
              <a:t>ListInsert_Sq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                 </a:t>
            </a:r>
          </a:p>
        </p:txBody>
      </p:sp>
      <p:sp>
        <p:nvSpPr>
          <p:cNvPr id="47111" name="Rectangle 103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01775" y="2494026"/>
            <a:ext cx="867886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q =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L.elem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[i-1]);                 // q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指示插入位置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(p =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L.elem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[L.length-1]); p &gt;= q;  --p)  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*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(p+1) =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p;       //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插入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位置及之后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zh-CN" altLang="en-US" sz="32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元素右移</a:t>
            </a:r>
            <a:endParaRPr lang="zh-CN" altLang="en-US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q = e;       //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插入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++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L.length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;   //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表长增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return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OK;</a:t>
            </a:r>
          </a:p>
        </p:txBody>
      </p:sp>
      <p:sp>
        <p:nvSpPr>
          <p:cNvPr id="47112" name="Text Box 103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501775" y="1929088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4000" dirty="0">
                <a:solidFill>
                  <a:srgbClr val="660033"/>
                </a:solidFill>
                <a:latin typeface="Times New Roman" charset="0"/>
                <a:ea typeface="宋体" charset="-122"/>
              </a:rPr>
              <a:t>……</a:t>
            </a:r>
            <a:endParaRPr lang="en-US" altLang="zh-CN" sz="40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47114" name="Rectangle 1034"/>
          <p:cNvSpPr>
            <a:spLocks noChangeArrowheads="1"/>
          </p:cNvSpPr>
          <p:nvPr/>
        </p:nvSpPr>
        <p:spPr bwMode="auto">
          <a:xfrm>
            <a:off x="1501775" y="2656024"/>
            <a:ext cx="8523168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for (j=L.length-1;j&gt;=i-1;j--)</a:t>
            </a:r>
          </a:p>
          <a:p>
            <a:pPr algn="l" eaLnBrk="1" hangingPunct="1"/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[j+1]=</a:t>
            </a:r>
            <a:r>
              <a:rPr lang="en-US" altLang="zh-CN" sz="32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[j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];</a:t>
            </a: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/>
            <a:r>
              <a:rPr lang="en-US" altLang="zh-CN" sz="32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[i-1]=e;</a:t>
            </a:r>
          </a:p>
        </p:txBody>
      </p:sp>
      <p:sp>
        <p:nvSpPr>
          <p:cNvPr id="9" name="Rectangle 539"/>
          <p:cNvSpPr txBox="1">
            <a:spLocks noChangeArrowheads="1"/>
          </p:cNvSpPr>
          <p:nvPr/>
        </p:nvSpPr>
        <p:spPr>
          <a:xfrm>
            <a:off x="1339850" y="357324"/>
            <a:ext cx="10390717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插入操作的实现 </a:t>
            </a:r>
            <a:r>
              <a:rPr lang="en-US" altLang="zh-CN" sz="4000" kern="0" dirty="0" smtClean="0"/>
              <a:t>p</a:t>
            </a:r>
            <a:r>
              <a:rPr lang="en-US" altLang="zh-CN" sz="4000" kern="0" baseline="-25000" dirty="0" smtClean="0"/>
              <a:t>24</a:t>
            </a:r>
            <a:endParaRPr lang="zh-CN" altLang="en-US" sz="4000" kern="0" baseline="-25000" dirty="0"/>
          </a:p>
        </p:txBody>
      </p:sp>
    </p:spTree>
    <p:extLst>
      <p:ext uri="{BB962C8B-B14F-4D97-AF65-F5344CB8AC3E}">
        <p14:creationId xmlns:p14="http://schemas.microsoft.com/office/powerpoint/2010/main" val="158756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11" grpId="0" autoUpdateAnimBg="0"/>
      <p:bldP spid="47112" grpId="0" autoUpdateAnimBg="0"/>
      <p:bldP spid="4711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66900" y="4781550"/>
            <a:ext cx="7543800" cy="641350"/>
            <a:chOff x="576" y="2160"/>
            <a:chExt cx="4752" cy="404"/>
          </a:xfrm>
        </p:grpSpPr>
        <p:sp>
          <p:nvSpPr>
            <p:cNvPr id="56363" name="Text Box 2"/>
            <p:cNvSpPr txBox="1">
              <a:spLocks noChangeArrowheads="1"/>
            </p:cNvSpPr>
            <p:nvPr/>
          </p:nvSpPr>
          <p:spPr bwMode="auto">
            <a:xfrm>
              <a:off x="614" y="2160"/>
              <a:ext cx="2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 dirty="0">
                  <a:solidFill>
                    <a:schemeClr val="tx1"/>
                  </a:solidFill>
                  <a:latin typeface="Times New Roman" charset="0"/>
                  <a:ea typeface="宋体" charset="-122"/>
                </a:rPr>
                <a:t>21  18  30  75  42  56  87</a:t>
              </a:r>
              <a:endPara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grpSp>
          <p:nvGrpSpPr>
            <p:cNvPr id="56364" name="Group 13"/>
            <p:cNvGrpSpPr>
              <a:grpSpLocks/>
            </p:cNvGrpSpPr>
            <p:nvPr/>
          </p:nvGrpSpPr>
          <p:grpSpPr bwMode="auto"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56365" name="Rectangle 3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366" name="Line 4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7" name="Line 5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8" name="Line 6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9" name="Line 7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0" name="Line 8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1" name="Line 9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2" name="Line 10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3" name="Line 11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4" name="Line 12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847850" y="5969000"/>
            <a:ext cx="7543800" cy="641350"/>
            <a:chOff x="576" y="3052"/>
            <a:chExt cx="4752" cy="404"/>
          </a:xfrm>
        </p:grpSpPr>
        <p:grpSp>
          <p:nvGrpSpPr>
            <p:cNvPr id="56351" name="Group 14"/>
            <p:cNvGrpSpPr>
              <a:grpSpLocks/>
            </p:cNvGrpSpPr>
            <p:nvPr/>
          </p:nvGrpSpPr>
          <p:grpSpPr bwMode="auto"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56353" name="Rectangle 15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>
                <a:solidFill>
                  <a:srgbClr val="66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354" name="Line 16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5" name="Line 17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6" name="Line 18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7" name="Line 19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8" name="Line 20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9" name="Line 21"/>
              <p:cNvSpPr>
                <a:spLocks noChangeShapeType="1"/>
              </p:cNvSpPr>
              <p:nvPr/>
            </p:nvSpPr>
            <p:spPr bwMode="auto">
              <a:xfrm>
                <a:off x="3168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0" name="Line 22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1" name="Line 23"/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2" name="Line 24"/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66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52" name="Text Box 26"/>
            <p:cNvSpPr txBox="1">
              <a:spLocks noChangeArrowheads="1"/>
            </p:cNvSpPr>
            <p:nvPr/>
          </p:nvSpPr>
          <p:spPr bwMode="auto">
            <a:xfrm>
              <a:off x="604" y="3052"/>
              <a:ext cx="17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 dirty="0">
                  <a:solidFill>
                    <a:schemeClr val="tx1"/>
                  </a:solidFill>
                  <a:latin typeface="Times New Roman" charset="0"/>
                  <a:ea typeface="宋体" charset="-122"/>
                </a:rPr>
                <a:t>21  18  30  75</a:t>
              </a:r>
              <a:endPara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1679575" y="1168400"/>
            <a:ext cx="586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例如：</a:t>
            </a:r>
            <a:r>
              <a:rPr lang="en-US" altLang="zh-CN" sz="3600" b="0" dirty="0" err="1">
                <a:latin typeface="Times New Roman" charset="0"/>
                <a:ea typeface="宋体" charset="-122"/>
              </a:rPr>
              <a:t>ListInsert_Sq</a:t>
            </a:r>
            <a:r>
              <a:rPr lang="en-US" altLang="zh-CN" sz="3600" b="0" dirty="0">
                <a:latin typeface="Times New Roman" charset="0"/>
                <a:ea typeface="宋体" charset="-122"/>
              </a:rPr>
              <a:t>(L, 5, 66) 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5676901" y="5391151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CC0000"/>
                </a:solidFill>
                <a:latin typeface="Times New Roman" charset="0"/>
                <a:ea typeface="宋体" charset="-122"/>
              </a:rPr>
              <a:t>L.length-1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2063750" y="5391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CC0000"/>
                </a:solidFill>
                <a:latin typeface="Times New Roman" charset="0"/>
                <a:ea typeface="宋体" charset="-122"/>
              </a:rPr>
              <a:t>0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410326" y="3962400"/>
            <a:ext cx="409575" cy="819150"/>
            <a:chOff x="3302" y="1644"/>
            <a:chExt cx="258" cy="516"/>
          </a:xfrm>
        </p:grpSpPr>
        <p:sp>
          <p:nvSpPr>
            <p:cNvPr id="56349" name="Line 33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50" name="Text Box 34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753101" y="3962400"/>
            <a:ext cx="409575" cy="819150"/>
            <a:chOff x="3302" y="1644"/>
            <a:chExt cx="258" cy="516"/>
          </a:xfrm>
        </p:grpSpPr>
        <p:sp>
          <p:nvSpPr>
            <p:cNvPr id="56347" name="Line 37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8" name="Text Box 38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114926" y="3943350"/>
            <a:ext cx="409575" cy="819150"/>
            <a:chOff x="3302" y="1644"/>
            <a:chExt cx="258" cy="516"/>
          </a:xfrm>
        </p:grpSpPr>
        <p:sp>
          <p:nvSpPr>
            <p:cNvPr id="56345" name="Line 40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6" name="Text Box 41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4429126" y="3886200"/>
            <a:ext cx="409575" cy="895350"/>
            <a:chOff x="2102" y="1596"/>
            <a:chExt cx="258" cy="564"/>
          </a:xfrm>
        </p:grpSpPr>
        <p:sp>
          <p:nvSpPr>
            <p:cNvPr id="56343" name="Line 42"/>
            <p:cNvSpPr>
              <a:spLocks noChangeShapeType="1"/>
            </p:cNvSpPr>
            <p:nvPr/>
          </p:nvSpPr>
          <p:spPr bwMode="auto">
            <a:xfrm>
              <a:off x="2352" y="1680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Text Box 43"/>
            <p:cNvSpPr txBox="1">
              <a:spLocks noChangeArrowheads="1"/>
            </p:cNvSpPr>
            <p:nvPr/>
          </p:nvSpPr>
          <p:spPr bwMode="auto">
            <a:xfrm>
              <a:off x="2102" y="1596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latin typeface="Times New Roman" charset="0"/>
                  <a:ea typeface="宋体" charset="-122"/>
                </a:rPr>
                <a:t>q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sp useBgFill="1">
        <p:nvSpPr>
          <p:cNvPr id="123949" name="Rectangle 45"/>
          <p:cNvSpPr>
            <a:spLocks noChangeArrowheads="1"/>
          </p:cNvSpPr>
          <p:nvPr/>
        </p:nvSpPr>
        <p:spPr bwMode="auto">
          <a:xfrm>
            <a:off x="6286500" y="4019550"/>
            <a:ext cx="4572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 useBgFill="1">
        <p:nvSpPr>
          <p:cNvPr id="123950" name="Rectangle 46"/>
          <p:cNvSpPr>
            <a:spLocks noChangeArrowheads="1"/>
          </p:cNvSpPr>
          <p:nvPr/>
        </p:nvSpPr>
        <p:spPr bwMode="auto">
          <a:xfrm>
            <a:off x="5676900" y="4019550"/>
            <a:ext cx="4572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51" name="Text Box 47"/>
          <p:cNvSpPr txBox="1">
            <a:spLocks noChangeArrowheads="1"/>
          </p:cNvSpPr>
          <p:nvPr/>
        </p:nvSpPr>
        <p:spPr bwMode="auto">
          <a:xfrm>
            <a:off x="6692900" y="59690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990000"/>
                </a:solidFill>
                <a:latin typeface="Times New Roman" charset="0"/>
                <a:ea typeface="宋体" charset="-122"/>
              </a:rPr>
              <a:t>87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23952" name="Text Box 48"/>
          <p:cNvSpPr txBox="1">
            <a:spLocks noChangeArrowheads="1"/>
          </p:cNvSpPr>
          <p:nvPr/>
        </p:nvSpPr>
        <p:spPr bwMode="auto">
          <a:xfrm>
            <a:off x="6007100" y="59690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990000"/>
                </a:solidFill>
                <a:latin typeface="Times New Roman" charset="0"/>
                <a:ea typeface="宋体" charset="-122"/>
              </a:rPr>
              <a:t>56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23953" name="Text Box 49"/>
          <p:cNvSpPr txBox="1">
            <a:spLocks noChangeArrowheads="1"/>
          </p:cNvSpPr>
          <p:nvPr/>
        </p:nvSpPr>
        <p:spPr bwMode="auto">
          <a:xfrm>
            <a:off x="5321300" y="59690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 dirty="0">
                <a:solidFill>
                  <a:srgbClr val="990000"/>
                </a:solidFill>
                <a:latin typeface="Times New Roman" charset="0"/>
                <a:ea typeface="宋体" charset="-122"/>
              </a:rPr>
              <a:t>42</a:t>
            </a:r>
            <a:endParaRPr lang="en-US" altLang="zh-CN" sz="36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4635500" y="59690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66</a:t>
            </a:r>
            <a:endParaRPr lang="en-US" altLang="zh-CN" sz="36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23956" name="Rectangle 52"/>
          <p:cNvSpPr>
            <a:spLocks noChangeArrowheads="1"/>
          </p:cNvSpPr>
          <p:nvPr/>
        </p:nvSpPr>
        <p:spPr bwMode="auto">
          <a:xfrm>
            <a:off x="1911212" y="1733550"/>
            <a:ext cx="770413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q =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&amp;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[i-1]);      // q </a:t>
            </a: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指示插入位置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for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(p =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&amp;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[L.length-1]); p &gt;= q;  --p)  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*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(p+1) =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*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p;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*q = e;</a:t>
            </a: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4076701" y="3943350"/>
            <a:ext cx="409575" cy="819150"/>
            <a:chOff x="3302" y="1644"/>
            <a:chExt cx="258" cy="516"/>
          </a:xfrm>
        </p:grpSpPr>
        <p:sp>
          <p:nvSpPr>
            <p:cNvPr id="56341" name="Line 55"/>
            <p:cNvSpPr>
              <a:spLocks noChangeShapeType="1"/>
            </p:cNvSpPr>
            <p:nvPr/>
          </p:nvSpPr>
          <p:spPr bwMode="auto">
            <a:xfrm>
              <a:off x="3312" y="172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Text Box 56"/>
            <p:cNvSpPr txBox="1">
              <a:spLocks noChangeArrowheads="1"/>
            </p:cNvSpPr>
            <p:nvPr/>
          </p:nvSpPr>
          <p:spPr bwMode="auto">
            <a:xfrm>
              <a:off x="3302" y="164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2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sp useBgFill="1">
        <p:nvSpPr>
          <p:cNvPr id="123961" name="Rectangle 57"/>
          <p:cNvSpPr>
            <a:spLocks noChangeArrowheads="1"/>
          </p:cNvSpPr>
          <p:nvPr/>
        </p:nvSpPr>
        <p:spPr bwMode="auto">
          <a:xfrm>
            <a:off x="4991100" y="4019550"/>
            <a:ext cx="4572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Rectangle 539"/>
          <p:cNvSpPr txBox="1">
            <a:spLocks noChangeArrowheads="1"/>
          </p:cNvSpPr>
          <p:nvPr/>
        </p:nvSpPr>
        <p:spPr>
          <a:xfrm>
            <a:off x="1339850" y="357324"/>
            <a:ext cx="10390717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插入操作的实现</a:t>
            </a:r>
            <a:endParaRPr lang="zh-CN" altLang="en-US" sz="4000" kern="0" baseline="-25000" dirty="0"/>
          </a:p>
        </p:txBody>
      </p:sp>
    </p:spTree>
    <p:extLst>
      <p:ext uri="{BB962C8B-B14F-4D97-AF65-F5344CB8AC3E}">
        <p14:creationId xmlns:p14="http://schemas.microsoft.com/office/powerpoint/2010/main" val="861158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2" grpId="0" autoUpdateAnimBg="0"/>
      <p:bldP spid="123935" grpId="0" autoUpdateAnimBg="0"/>
      <p:bldP spid="123936" grpId="0" autoUpdateAnimBg="0"/>
      <p:bldP spid="123949" grpId="0" animBg="1"/>
      <p:bldP spid="123950" grpId="0" animBg="1"/>
      <p:bldP spid="123951" grpId="0" autoUpdateAnimBg="0"/>
      <p:bldP spid="123952" grpId="0" autoUpdateAnimBg="0"/>
      <p:bldP spid="123953" grpId="0" autoUpdateAnimBg="0"/>
      <p:bldP spid="123954" grpId="0" autoUpdateAnimBg="0"/>
      <p:bldP spid="123956" grpId="0" autoUpdateAnimBg="0"/>
      <p:bldP spid="1239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39"/>
          <p:cNvSpPr>
            <a:spLocks noGrp="1" noChangeArrowheads="1"/>
          </p:cNvSpPr>
          <p:nvPr>
            <p:ph type="title"/>
          </p:nvPr>
        </p:nvSpPr>
        <p:spPr>
          <a:xfrm>
            <a:off x="1625600" y="228600"/>
            <a:ext cx="10390717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插入操作</a:t>
            </a:r>
            <a:endParaRPr lang="zh-CN" altLang="en-US" sz="4000" baseline="-25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5157" y="1527313"/>
            <a:ext cx="9028044" cy="433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charset="2"/>
              <a:buChar char="n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效率分析：（时间主要耗费在元素后移上）</a:t>
            </a:r>
          </a:p>
          <a:p>
            <a:pPr marL="702000" eaLnBrk="1" hangingPunct="1">
              <a:buClr>
                <a:srgbClr val="FF0000"/>
              </a:buClr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最好情况下：</a:t>
            </a:r>
          </a:p>
          <a:p>
            <a:pPr marL="359100" indent="0" eaLnBrk="1" hangingPunct="1">
              <a:buClr>
                <a:srgbClr val="FF0000"/>
              </a:buClr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     </a:t>
            </a:r>
            <a:r>
              <a:rPr lang="en-US" altLang="zh-CN" kern="0" dirty="0" smtClean="0">
                <a:latin typeface="Times New Roman" charset="0"/>
                <a:ea typeface="Times New Roman" charset="0"/>
                <a:cs typeface="Times New Roman" charset="0"/>
              </a:rPr>
              <a:t>T(n)=O(1) </a:t>
            </a:r>
            <a:r>
              <a:rPr lang="zh-CN" altLang="en-US" kern="0" dirty="0">
                <a:latin typeface="SimSun" charset="-122"/>
                <a:ea typeface="SimSun" charset="-122"/>
                <a:cs typeface="SimSun" charset="-122"/>
              </a:rPr>
              <a:t>（在表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zh-CN" altLang="en-US" kern="0" dirty="0" smtClean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最后一</a:t>
            </a:r>
            <a:r>
              <a:rPr lang="zh-CN" altLang="en-US" kern="0" dirty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个</a:t>
            </a:r>
            <a:r>
              <a:rPr lang="zh-CN" altLang="en-US" kern="0" dirty="0" smtClean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元素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后插入）</a:t>
            </a:r>
            <a:endParaRPr lang="en-US" altLang="zh-CN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2000" eaLnBrk="1" hangingPunct="1">
              <a:buClr>
                <a:srgbClr val="FF0000"/>
              </a:buClr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最坏情况下：</a:t>
            </a:r>
          </a:p>
          <a:p>
            <a:pPr marL="359100" indent="0" eaLnBrk="1" hangingPunct="1">
              <a:buClr>
                <a:srgbClr val="FF0000"/>
              </a:buClr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     </a:t>
            </a:r>
            <a:r>
              <a:rPr lang="en-US" altLang="zh-CN" kern="0" dirty="0" smtClean="0">
                <a:latin typeface="Times New Roman" charset="0"/>
                <a:ea typeface="Times New Roman" charset="0"/>
                <a:cs typeface="Times New Roman" charset="0"/>
              </a:rPr>
              <a:t>T(n)=O(n)  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（在表的</a:t>
            </a:r>
            <a:r>
              <a:rPr lang="zh-CN" altLang="en-US" kern="0" dirty="0" smtClean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第一个元素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前插入）</a:t>
            </a:r>
          </a:p>
          <a:p>
            <a:pPr marL="702000" eaLnBrk="1" hangingPunct="1">
              <a:buClr>
                <a:srgbClr val="FF0000"/>
              </a:buClr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平均情况下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:</a:t>
            </a:r>
            <a:endParaRPr lang="zh-CN" altLang="en-US" sz="2000" kern="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59100" indent="0" eaLnBrk="1" hangingPunct="1">
              <a:buClr>
                <a:srgbClr val="FF0000"/>
              </a:buClr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     </a:t>
            </a:r>
            <a:r>
              <a:rPr lang="en-US" altLang="zh-CN" kern="0" dirty="0" smtClean="0">
                <a:latin typeface="Times New Roman" charset="0"/>
                <a:ea typeface="Times New Roman" charset="0"/>
                <a:cs typeface="Times New Roman" charset="0"/>
              </a:rPr>
              <a:t>T(n)=O(n/2)=O(n)</a:t>
            </a:r>
          </a:p>
        </p:txBody>
      </p:sp>
    </p:spTree>
    <p:extLst>
      <p:ext uri="{BB962C8B-B14F-4D97-AF65-F5344CB8AC3E}">
        <p14:creationId xmlns:p14="http://schemas.microsoft.com/office/powerpoint/2010/main" val="7016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105" y="462560"/>
            <a:ext cx="7772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插入操作的平均时间复杂性分析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58191" y="3449145"/>
            <a:ext cx="99806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 dirty="0"/>
              <a:t>假设在任何位置上插入均是等概率的，即</a:t>
            </a:r>
            <a:r>
              <a:rPr lang="en-US" altLang="zh-CN" b="0" i="1" dirty="0"/>
              <a:t>p</a:t>
            </a:r>
            <a:r>
              <a:rPr lang="en-US" altLang="zh-CN" b="0" i="1" baseline="-25000" dirty="0"/>
              <a:t>i</a:t>
            </a:r>
            <a:r>
              <a:rPr lang="en-US" altLang="zh-CN" b="0" dirty="0"/>
              <a:t>=1/(n+1),</a:t>
            </a:r>
            <a:r>
              <a:rPr lang="zh-CN" altLang="en-US" b="0" dirty="0"/>
              <a:t>则</a:t>
            </a:r>
            <a:r>
              <a:rPr lang="en-US" altLang="zh-CN" b="0" dirty="0"/>
              <a:t>:</a:t>
            </a: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615945"/>
              </p:ext>
            </p:extLst>
          </p:nvPr>
        </p:nvGraphicFramePr>
        <p:xfrm>
          <a:off x="5895010" y="4053175"/>
          <a:ext cx="33226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" name="Equation" r:id="rId3" imgW="1167893" imgH="393529" progId="Equation.3">
                  <p:embed/>
                </p:oleObj>
              </mc:Choice>
              <mc:Fallback>
                <p:oleObj name="Equation" r:id="rId3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010" y="4053175"/>
                        <a:ext cx="33226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79209"/>
              </p:ext>
            </p:extLst>
          </p:nvPr>
        </p:nvGraphicFramePr>
        <p:xfrm>
          <a:off x="9217648" y="4027563"/>
          <a:ext cx="914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" name="Equation" r:id="rId5" imgW="304536" imgH="393359" progId="Equation.3">
                  <p:embed/>
                </p:oleObj>
              </mc:Choice>
              <mc:Fallback>
                <p:oleObj name="Equation" r:id="rId5" imgW="304536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648" y="4027563"/>
                        <a:ext cx="9144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7026" y="1338626"/>
            <a:ext cx="11364384" cy="10718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charset="0"/>
                <a:ea typeface="宋体" charset="-122"/>
              </a:rPr>
              <a:t>假设在第</a:t>
            </a:r>
            <a:r>
              <a:rPr lang="zh-CN" altLang="en-US" b="0" dirty="0">
                <a:solidFill>
                  <a:srgbClr val="6600CC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b="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 </a:t>
            </a:r>
            <a:r>
              <a:rPr lang="zh-CN" altLang="en-US" b="0" dirty="0">
                <a:latin typeface="Times New Roman" charset="0"/>
                <a:ea typeface="宋体" charset="-122"/>
              </a:rPr>
              <a:t>个元素之前插入的概率为      ，在</a:t>
            </a:r>
            <a:r>
              <a:rPr lang="en-US" altLang="zh-CN" b="0" dirty="0" err="1">
                <a:latin typeface="Times New Roman" charset="0"/>
                <a:ea typeface="宋体" charset="-122"/>
              </a:rPr>
              <a:t>i</a:t>
            </a:r>
            <a:r>
              <a:rPr lang="zh-CN" altLang="en-US" b="0" dirty="0">
                <a:latin typeface="Times New Roman" charset="0"/>
                <a:ea typeface="宋体" charset="-122"/>
              </a:rPr>
              <a:t>位置插入时移动</a:t>
            </a:r>
            <a:r>
              <a:rPr lang="zh-CN" altLang="en-US" b="0" dirty="0" smtClean="0">
                <a:latin typeface="Times New Roman" charset="0"/>
                <a:ea typeface="宋体" charset="-122"/>
              </a:rPr>
              <a:t>次数为</a:t>
            </a:r>
            <a:r>
              <a:rPr lang="en-US" altLang="zh-CN" dirty="0">
                <a:solidFill>
                  <a:srgbClr val="990000"/>
                </a:solidFill>
                <a:latin typeface="Times New Roman" charset="0"/>
                <a:ea typeface="宋体" charset="-122"/>
              </a:rPr>
              <a:t>n-i+1</a:t>
            </a:r>
            <a:r>
              <a:rPr lang="en-US" altLang="zh-CN" b="0" dirty="0">
                <a:latin typeface="Times New Roman" charset="0"/>
                <a:ea typeface="宋体" charset="-122"/>
              </a:rPr>
              <a:t> ,</a:t>
            </a:r>
            <a:r>
              <a:rPr lang="zh-CN" altLang="en-US" b="0" dirty="0" smtClean="0">
                <a:latin typeface="Times New Roman" charset="0"/>
                <a:ea typeface="宋体" charset="-122"/>
              </a:rPr>
              <a:t>则</a:t>
            </a:r>
            <a:r>
              <a:rPr lang="zh-CN" altLang="en-US" dirty="0" smtClean="0">
                <a:solidFill>
                  <a:srgbClr val="990000"/>
                </a:solidFill>
                <a:latin typeface="Times New Roman" charset="0"/>
                <a:ea typeface="宋体" charset="-122"/>
              </a:rPr>
              <a:t>移动次数</a:t>
            </a:r>
            <a:r>
              <a:rPr lang="zh-CN" altLang="en-US" dirty="0">
                <a:solidFill>
                  <a:srgbClr val="990000"/>
                </a:solidFill>
                <a:latin typeface="Times New Roman" charset="0"/>
                <a:ea typeface="宋体" charset="-122"/>
              </a:rPr>
              <a:t>的期望值</a:t>
            </a:r>
            <a:r>
              <a:rPr lang="zh-CN" altLang="en-US" b="0" dirty="0">
                <a:latin typeface="Times New Roman" charset="0"/>
                <a:ea typeface="宋体" charset="-122"/>
              </a:rPr>
              <a:t>为</a:t>
            </a:r>
            <a:r>
              <a:rPr lang="zh-CN" altLang="en-US" b="0" dirty="0" smtClean="0">
                <a:latin typeface="Times New Roman" charset="0"/>
                <a:ea typeface="宋体" charset="-122"/>
              </a:rPr>
              <a:t>：</a:t>
            </a:r>
            <a:endParaRPr lang="zh-CN" altLang="en-US" b="0" dirty="0">
              <a:latin typeface="Times New Roman" charset="0"/>
              <a:ea typeface="宋体" charset="-122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520828"/>
              </p:ext>
            </p:extLst>
          </p:nvPr>
        </p:nvGraphicFramePr>
        <p:xfrm>
          <a:off x="7241287" y="1324340"/>
          <a:ext cx="418579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" name="公式" r:id="rId7" imgW="406080" imgH="533160" progId="Equation.3">
                  <p:embed/>
                </p:oleObj>
              </mc:Choice>
              <mc:Fallback>
                <p:oleObj name="公式" r:id="rId7" imgW="4060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1287" y="1324340"/>
                        <a:ext cx="418579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383692"/>
              </p:ext>
            </p:extLst>
          </p:nvPr>
        </p:nvGraphicFramePr>
        <p:xfrm>
          <a:off x="3392005" y="2258059"/>
          <a:ext cx="353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" name="公式" r:id="rId9" imgW="3530520" imgH="990360" progId="Equation.3">
                  <p:embed/>
                </p:oleObj>
              </mc:Choice>
              <mc:Fallback>
                <p:oleObj name="公式" r:id="rId9" imgW="353052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005" y="2258059"/>
                        <a:ext cx="353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309172"/>
              </p:ext>
            </p:extLst>
          </p:nvPr>
        </p:nvGraphicFramePr>
        <p:xfrm>
          <a:off x="1894510" y="3982077"/>
          <a:ext cx="4000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" name="公式" r:id="rId11" imgW="4000320" imgH="1041120" progId="Equation.3">
                  <p:embed/>
                </p:oleObj>
              </mc:Choice>
              <mc:Fallback>
                <p:oleObj name="公式" r:id="rId11" imgW="40003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510" y="3982077"/>
                        <a:ext cx="4000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58191" y="5700539"/>
            <a:ext cx="3480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115000"/>
              <a:buFont typeface="Wingdings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 Narrow" charset="0"/>
                <a:ea typeface="宋体" charset="-122"/>
              </a:rPr>
              <a:t>故时间复杂度为</a:t>
            </a:r>
            <a:r>
              <a:rPr lang="en-US" altLang="zh-CN" sz="2800" i="1" dirty="0">
                <a:solidFill>
                  <a:srgbClr val="FF5555"/>
                </a:solidFill>
                <a:latin typeface="Times New Roman" charset="0"/>
                <a:ea typeface="楷体_GB2312" charset="0"/>
              </a:rPr>
              <a:t>O(n</a:t>
            </a:r>
            <a:r>
              <a:rPr lang="en-US" altLang="zh-CN" sz="2800" i="1" dirty="0" smtClean="0">
                <a:solidFill>
                  <a:srgbClr val="FF5555"/>
                </a:solidFill>
                <a:latin typeface="Times New Roman" charset="0"/>
                <a:ea typeface="楷体_GB2312" charset="0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Arial Narrow" charset="0"/>
                <a:ea typeface="宋体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Arial Narrow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1467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 autoUpdateAnimBg="0"/>
      <p:bldP spid="2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1771923"/>
            <a:ext cx="8763000" cy="990600"/>
            <a:chOff x="144" y="1488"/>
            <a:chExt cx="5520" cy="720"/>
          </a:xfrm>
        </p:grpSpPr>
        <p:sp>
          <p:nvSpPr>
            <p:cNvPr id="12361" name="Rectangle 3"/>
            <p:cNvSpPr>
              <a:spLocks noChangeArrowheads="1"/>
            </p:cNvSpPr>
            <p:nvPr/>
          </p:nvSpPr>
          <p:spPr bwMode="auto">
            <a:xfrm>
              <a:off x="960" y="1584"/>
              <a:ext cx="384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2" name="AutoShape 4"/>
            <p:cNvSpPr>
              <a:spLocks noChangeArrowheads="1"/>
            </p:cNvSpPr>
            <p:nvPr/>
          </p:nvSpPr>
          <p:spPr bwMode="auto">
            <a:xfrm>
              <a:off x="144" y="1488"/>
              <a:ext cx="5520" cy="720"/>
            </a:xfrm>
            <a:prstGeom prst="horizontalScroll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3" name="Rectangle 5"/>
            <p:cNvSpPr>
              <a:spLocks noChangeArrowheads="1"/>
            </p:cNvSpPr>
            <p:nvPr/>
          </p:nvSpPr>
          <p:spPr bwMode="auto">
            <a:xfrm>
              <a:off x="432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2800" b="0"/>
            </a:p>
          </p:txBody>
        </p:sp>
        <p:sp>
          <p:nvSpPr>
            <p:cNvPr id="12364" name="Rectangle 6"/>
            <p:cNvSpPr>
              <a:spLocks noChangeArrowheads="1"/>
            </p:cNvSpPr>
            <p:nvPr/>
          </p:nvSpPr>
          <p:spPr bwMode="auto">
            <a:xfrm>
              <a:off x="384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2800" b="0"/>
            </a:p>
          </p:txBody>
        </p:sp>
        <p:sp>
          <p:nvSpPr>
            <p:cNvPr id="12365" name="Rectangle 7"/>
            <p:cNvSpPr>
              <a:spLocks noChangeArrowheads="1"/>
            </p:cNvSpPr>
            <p:nvPr/>
          </p:nvSpPr>
          <p:spPr bwMode="auto">
            <a:xfrm>
              <a:off x="336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9</a:t>
              </a:r>
            </a:p>
          </p:txBody>
        </p:sp>
        <p:sp>
          <p:nvSpPr>
            <p:cNvPr id="12366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 b="0"/>
                <a:t>43</a:t>
              </a:r>
            </a:p>
          </p:txBody>
        </p:sp>
        <p:sp>
          <p:nvSpPr>
            <p:cNvPr id="12367" name="Rectangle 9"/>
            <p:cNvSpPr>
              <a:spLocks noChangeArrowheads="1"/>
            </p:cNvSpPr>
            <p:nvPr/>
          </p:nvSpPr>
          <p:spPr bwMode="auto">
            <a:xfrm>
              <a:off x="240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98</a:t>
              </a:r>
            </a:p>
          </p:txBody>
        </p:sp>
        <p:sp>
          <p:nvSpPr>
            <p:cNvPr id="12368" name="Rectangle 10"/>
            <p:cNvSpPr>
              <a:spLocks noChangeArrowheads="1"/>
            </p:cNvSpPr>
            <p:nvPr/>
          </p:nvSpPr>
          <p:spPr bwMode="auto">
            <a:xfrm>
              <a:off x="192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6</a:t>
              </a:r>
            </a:p>
          </p:txBody>
        </p:sp>
        <p:sp>
          <p:nvSpPr>
            <p:cNvPr id="12369" name="Rectangle 11"/>
            <p:cNvSpPr>
              <a:spLocks noChangeArrowheads="1"/>
            </p:cNvSpPr>
            <p:nvPr/>
          </p:nvSpPr>
          <p:spPr bwMode="auto">
            <a:xfrm>
              <a:off x="144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21</a:t>
              </a:r>
            </a:p>
          </p:txBody>
        </p:sp>
        <p:sp>
          <p:nvSpPr>
            <p:cNvPr id="12370" name="Rectangle 12"/>
            <p:cNvSpPr>
              <a:spLocks noChangeArrowheads="1"/>
            </p:cNvSpPr>
            <p:nvPr/>
          </p:nvSpPr>
          <p:spPr bwMode="auto">
            <a:xfrm>
              <a:off x="96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33</a:t>
              </a:r>
            </a:p>
          </p:txBody>
        </p:sp>
        <p:sp>
          <p:nvSpPr>
            <p:cNvPr id="12371" name="Line 13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Line 15"/>
            <p:cNvSpPr>
              <a:spLocks noChangeShapeType="1"/>
            </p:cNvSpPr>
            <p:nvPr/>
          </p:nvSpPr>
          <p:spPr bwMode="auto">
            <a:xfrm>
              <a:off x="144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Line 16"/>
            <p:cNvSpPr>
              <a:spLocks noChangeShapeType="1"/>
            </p:cNvSpPr>
            <p:nvPr/>
          </p:nvSpPr>
          <p:spPr bwMode="auto">
            <a:xfrm>
              <a:off x="192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5" name="Line 17"/>
            <p:cNvSpPr>
              <a:spLocks noChangeShapeType="1"/>
            </p:cNvSpPr>
            <p:nvPr/>
          </p:nvSpPr>
          <p:spPr bwMode="auto">
            <a:xfrm>
              <a:off x="240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6" name="Line 18"/>
            <p:cNvSpPr>
              <a:spLocks noChangeShapeType="1"/>
            </p:cNvSpPr>
            <p:nvPr/>
          </p:nvSpPr>
          <p:spPr bwMode="auto">
            <a:xfrm>
              <a:off x="288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7" name="Line 19"/>
            <p:cNvSpPr>
              <a:spLocks noChangeShapeType="1"/>
            </p:cNvSpPr>
            <p:nvPr/>
          </p:nvSpPr>
          <p:spPr bwMode="auto">
            <a:xfrm>
              <a:off x="336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8" name="Line 20"/>
            <p:cNvSpPr>
              <a:spLocks noChangeShapeType="1"/>
            </p:cNvSpPr>
            <p:nvPr/>
          </p:nvSpPr>
          <p:spPr bwMode="auto">
            <a:xfrm>
              <a:off x="384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9" name="Line 21"/>
            <p:cNvSpPr>
              <a:spLocks noChangeShapeType="1"/>
            </p:cNvSpPr>
            <p:nvPr/>
          </p:nvSpPr>
          <p:spPr bwMode="auto">
            <a:xfrm>
              <a:off x="432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Line 22"/>
            <p:cNvSpPr>
              <a:spLocks noChangeShapeType="1"/>
            </p:cNvSpPr>
            <p:nvPr/>
          </p:nvSpPr>
          <p:spPr bwMode="auto">
            <a:xfrm>
              <a:off x="4800" y="1584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1" name="Line 23"/>
            <p:cNvSpPr>
              <a:spLocks noChangeShapeType="1"/>
            </p:cNvSpPr>
            <p:nvPr/>
          </p:nvSpPr>
          <p:spPr bwMode="auto">
            <a:xfrm>
              <a:off x="336" y="18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Line 24"/>
            <p:cNvSpPr>
              <a:spLocks noChangeShapeType="1"/>
            </p:cNvSpPr>
            <p:nvPr/>
          </p:nvSpPr>
          <p:spPr bwMode="auto">
            <a:xfrm>
              <a:off x="5040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362200" y="1176612"/>
            <a:ext cx="1219200" cy="747713"/>
            <a:chOff x="528" y="2025"/>
            <a:chExt cx="768" cy="471"/>
          </a:xfrm>
        </p:grpSpPr>
        <p:sp>
          <p:nvSpPr>
            <p:cNvPr id="12359" name="Text Box 26"/>
            <p:cNvSpPr txBox="1">
              <a:spLocks noChangeArrowheads="1"/>
            </p:cNvSpPr>
            <p:nvPr/>
          </p:nvSpPr>
          <p:spPr bwMode="auto">
            <a:xfrm>
              <a:off x="528" y="202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L.elem</a:t>
              </a:r>
              <a:endParaRPr lang="en-US" altLang="zh-CN" sz="2800" dirty="0"/>
            </a:p>
          </p:txBody>
        </p:sp>
        <p:sp>
          <p:nvSpPr>
            <p:cNvPr id="12360" name="Line 27"/>
            <p:cNvSpPr>
              <a:spLocks noChangeShapeType="1"/>
            </p:cNvSpPr>
            <p:nvPr/>
          </p:nvSpPr>
          <p:spPr bwMode="auto">
            <a:xfrm>
              <a:off x="912" y="2288"/>
              <a:ext cx="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49403" y="1192850"/>
            <a:ext cx="2463643" cy="743891"/>
            <a:chOff x="2431" y="1034"/>
            <a:chExt cx="190" cy="580"/>
          </a:xfrm>
        </p:grpSpPr>
        <p:sp>
          <p:nvSpPr>
            <p:cNvPr id="12357" name="Line 29"/>
            <p:cNvSpPr>
              <a:spLocks noChangeShapeType="1"/>
            </p:cNvSpPr>
            <p:nvPr/>
          </p:nvSpPr>
          <p:spPr bwMode="auto">
            <a:xfrm>
              <a:off x="2461" y="137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8" name="Text Box 30"/>
            <p:cNvSpPr txBox="1">
              <a:spLocks noChangeArrowheads="1"/>
            </p:cNvSpPr>
            <p:nvPr/>
          </p:nvSpPr>
          <p:spPr bwMode="auto">
            <a:xfrm>
              <a:off x="2431" y="1034"/>
              <a:ext cx="19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dirty="0" smtClean="0"/>
                <a:t>删除</a:t>
              </a:r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=4</a:t>
              </a:r>
              <a:r>
                <a:rPr lang="zh-CN" altLang="en-US" sz="2800" dirty="0" smtClean="0"/>
                <a:t>的元素</a:t>
              </a:r>
              <a:endParaRPr lang="en-US" altLang="zh-CN" sz="2800" dirty="0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971800" y="1924324"/>
            <a:ext cx="4572000" cy="1281113"/>
            <a:chOff x="960" y="1584"/>
            <a:chExt cx="2880" cy="807"/>
          </a:xfrm>
        </p:grpSpPr>
        <p:sp>
          <p:nvSpPr>
            <p:cNvPr id="12352" name="Text Box 32"/>
            <p:cNvSpPr txBox="1">
              <a:spLocks noChangeArrowheads="1"/>
            </p:cNvSpPr>
            <p:nvPr/>
          </p:nvSpPr>
          <p:spPr bwMode="auto">
            <a:xfrm>
              <a:off x="2112" y="2064"/>
              <a:ext cx="9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L.length</a:t>
              </a:r>
            </a:p>
          </p:txBody>
        </p:sp>
        <p:sp>
          <p:nvSpPr>
            <p:cNvPr id="12353" name="Line 33"/>
            <p:cNvSpPr>
              <a:spLocks noChangeShapeType="1"/>
            </p:cNvSpPr>
            <p:nvPr/>
          </p:nvSpPr>
          <p:spPr bwMode="auto">
            <a:xfrm>
              <a:off x="960" y="15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Line 34"/>
            <p:cNvSpPr>
              <a:spLocks noChangeShapeType="1"/>
            </p:cNvSpPr>
            <p:nvPr/>
          </p:nvSpPr>
          <p:spPr bwMode="auto">
            <a:xfrm>
              <a:off x="3840" y="18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Line 35"/>
            <p:cNvSpPr>
              <a:spLocks noChangeShapeType="1"/>
            </p:cNvSpPr>
            <p:nvPr/>
          </p:nvSpPr>
          <p:spPr bwMode="auto">
            <a:xfrm flipH="1">
              <a:off x="960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Line 36"/>
            <p:cNvSpPr>
              <a:spLocks noChangeShapeType="1"/>
            </p:cNvSpPr>
            <p:nvPr/>
          </p:nvSpPr>
          <p:spPr bwMode="auto">
            <a:xfrm>
              <a:off x="3024" y="22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971800" y="1924324"/>
            <a:ext cx="6096000" cy="1697038"/>
            <a:chOff x="960" y="1584"/>
            <a:chExt cx="3840" cy="1069"/>
          </a:xfrm>
        </p:grpSpPr>
        <p:sp>
          <p:nvSpPr>
            <p:cNvPr id="12347" name="Text Box 38"/>
            <p:cNvSpPr txBox="1">
              <a:spLocks noChangeArrowheads="1"/>
            </p:cNvSpPr>
            <p:nvPr/>
          </p:nvSpPr>
          <p:spPr bwMode="auto">
            <a:xfrm>
              <a:off x="2515" y="2326"/>
              <a:ext cx="9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L.listsize</a:t>
              </a:r>
              <a:endParaRPr lang="en-US" altLang="zh-CN" sz="2800" dirty="0"/>
            </a:p>
          </p:txBody>
        </p:sp>
        <p:sp>
          <p:nvSpPr>
            <p:cNvPr id="12348" name="Line 39"/>
            <p:cNvSpPr>
              <a:spLocks noChangeShapeType="1"/>
            </p:cNvSpPr>
            <p:nvPr/>
          </p:nvSpPr>
          <p:spPr bwMode="auto">
            <a:xfrm flipH="1">
              <a:off x="4800" y="1824"/>
              <a:ext cx="0" cy="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Line 40"/>
            <p:cNvSpPr>
              <a:spLocks noChangeShapeType="1"/>
            </p:cNvSpPr>
            <p:nvPr/>
          </p:nvSpPr>
          <p:spPr bwMode="auto">
            <a:xfrm>
              <a:off x="960" y="1584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Line 41"/>
            <p:cNvSpPr>
              <a:spLocks noChangeShapeType="1"/>
            </p:cNvSpPr>
            <p:nvPr/>
          </p:nvSpPr>
          <p:spPr bwMode="auto">
            <a:xfrm flipH="1">
              <a:off x="960" y="249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Line 42"/>
            <p:cNvSpPr>
              <a:spLocks noChangeShapeType="1"/>
            </p:cNvSpPr>
            <p:nvPr/>
          </p:nvSpPr>
          <p:spPr bwMode="auto">
            <a:xfrm flipV="1">
              <a:off x="3432" y="2492"/>
              <a:ext cx="136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676400" y="4844607"/>
            <a:ext cx="8763000" cy="990600"/>
            <a:chOff x="144" y="1488"/>
            <a:chExt cx="5520" cy="720"/>
          </a:xfrm>
        </p:grpSpPr>
        <p:sp>
          <p:nvSpPr>
            <p:cNvPr id="12325" name="Rectangle 44"/>
            <p:cNvSpPr>
              <a:spLocks noChangeArrowheads="1"/>
            </p:cNvSpPr>
            <p:nvPr/>
          </p:nvSpPr>
          <p:spPr bwMode="auto">
            <a:xfrm>
              <a:off x="960" y="1584"/>
              <a:ext cx="384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6" name="AutoShape 45"/>
            <p:cNvSpPr>
              <a:spLocks noChangeArrowheads="1"/>
            </p:cNvSpPr>
            <p:nvPr/>
          </p:nvSpPr>
          <p:spPr bwMode="auto">
            <a:xfrm>
              <a:off x="144" y="1488"/>
              <a:ext cx="5520" cy="720"/>
            </a:xfrm>
            <a:prstGeom prst="horizontalScroll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7" name="Rectangle 46"/>
            <p:cNvSpPr>
              <a:spLocks noChangeArrowheads="1"/>
            </p:cNvSpPr>
            <p:nvPr/>
          </p:nvSpPr>
          <p:spPr bwMode="auto">
            <a:xfrm>
              <a:off x="432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2800" b="0"/>
            </a:p>
          </p:txBody>
        </p:sp>
        <p:sp>
          <p:nvSpPr>
            <p:cNvPr id="12328" name="Rectangle 47"/>
            <p:cNvSpPr>
              <a:spLocks noChangeArrowheads="1"/>
            </p:cNvSpPr>
            <p:nvPr/>
          </p:nvSpPr>
          <p:spPr bwMode="auto">
            <a:xfrm>
              <a:off x="384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zh-CN" altLang="zh-CN" sz="3600"/>
            </a:p>
          </p:txBody>
        </p:sp>
        <p:sp>
          <p:nvSpPr>
            <p:cNvPr id="12329" name="Rectangle 48"/>
            <p:cNvSpPr>
              <a:spLocks noChangeArrowheads="1"/>
            </p:cNvSpPr>
            <p:nvPr/>
          </p:nvSpPr>
          <p:spPr bwMode="auto">
            <a:xfrm>
              <a:off x="336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 dirty="0"/>
                <a:t>9</a:t>
              </a:r>
            </a:p>
          </p:txBody>
        </p:sp>
        <p:sp>
          <p:nvSpPr>
            <p:cNvPr id="12330" name="Rectangle 49"/>
            <p:cNvSpPr>
              <a:spLocks noChangeArrowheads="1"/>
            </p:cNvSpPr>
            <p:nvPr/>
          </p:nvSpPr>
          <p:spPr bwMode="auto">
            <a:xfrm>
              <a:off x="288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 b="0"/>
                <a:t>43</a:t>
              </a:r>
            </a:p>
          </p:txBody>
        </p:sp>
        <p:sp>
          <p:nvSpPr>
            <p:cNvPr id="12331" name="Rectangle 50"/>
            <p:cNvSpPr>
              <a:spLocks noChangeArrowheads="1"/>
            </p:cNvSpPr>
            <p:nvPr/>
          </p:nvSpPr>
          <p:spPr bwMode="auto">
            <a:xfrm>
              <a:off x="2448" y="1598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98</a:t>
              </a:r>
            </a:p>
          </p:txBody>
        </p:sp>
        <p:sp>
          <p:nvSpPr>
            <p:cNvPr id="12332" name="Rectangle 51"/>
            <p:cNvSpPr>
              <a:spLocks noChangeArrowheads="1"/>
            </p:cNvSpPr>
            <p:nvPr/>
          </p:nvSpPr>
          <p:spPr bwMode="auto">
            <a:xfrm>
              <a:off x="192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6</a:t>
              </a:r>
            </a:p>
          </p:txBody>
        </p:sp>
        <p:sp>
          <p:nvSpPr>
            <p:cNvPr id="12333" name="Rectangle 52"/>
            <p:cNvSpPr>
              <a:spLocks noChangeArrowheads="1"/>
            </p:cNvSpPr>
            <p:nvPr/>
          </p:nvSpPr>
          <p:spPr bwMode="auto">
            <a:xfrm>
              <a:off x="144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21</a:t>
              </a:r>
            </a:p>
          </p:txBody>
        </p:sp>
        <p:sp>
          <p:nvSpPr>
            <p:cNvPr id="12334" name="Rectangle 53"/>
            <p:cNvSpPr>
              <a:spLocks noChangeArrowheads="1"/>
            </p:cNvSpPr>
            <p:nvPr/>
          </p:nvSpPr>
          <p:spPr bwMode="auto">
            <a:xfrm>
              <a:off x="960" y="1584"/>
              <a:ext cx="4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3600"/>
                <a:t>33</a:t>
              </a:r>
            </a:p>
          </p:txBody>
        </p:sp>
        <p:sp>
          <p:nvSpPr>
            <p:cNvPr id="12335" name="Line 54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55"/>
            <p:cNvSpPr>
              <a:spLocks noChangeShapeType="1"/>
            </p:cNvSpPr>
            <p:nvPr/>
          </p:nvSpPr>
          <p:spPr bwMode="auto">
            <a:xfrm>
              <a:off x="960" y="1584"/>
              <a:ext cx="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Line 56"/>
            <p:cNvSpPr>
              <a:spLocks noChangeShapeType="1"/>
            </p:cNvSpPr>
            <p:nvPr/>
          </p:nvSpPr>
          <p:spPr bwMode="auto">
            <a:xfrm>
              <a:off x="144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Line 57"/>
            <p:cNvSpPr>
              <a:spLocks noChangeShapeType="1"/>
            </p:cNvSpPr>
            <p:nvPr/>
          </p:nvSpPr>
          <p:spPr bwMode="auto">
            <a:xfrm>
              <a:off x="192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Line 58"/>
            <p:cNvSpPr>
              <a:spLocks noChangeShapeType="1"/>
            </p:cNvSpPr>
            <p:nvPr/>
          </p:nvSpPr>
          <p:spPr bwMode="auto">
            <a:xfrm>
              <a:off x="240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Line 59"/>
            <p:cNvSpPr>
              <a:spLocks noChangeShapeType="1"/>
            </p:cNvSpPr>
            <p:nvPr/>
          </p:nvSpPr>
          <p:spPr bwMode="auto">
            <a:xfrm>
              <a:off x="288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Line 60"/>
            <p:cNvSpPr>
              <a:spLocks noChangeShapeType="1"/>
            </p:cNvSpPr>
            <p:nvPr/>
          </p:nvSpPr>
          <p:spPr bwMode="auto">
            <a:xfrm>
              <a:off x="336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Line 61"/>
            <p:cNvSpPr>
              <a:spLocks noChangeShapeType="1"/>
            </p:cNvSpPr>
            <p:nvPr/>
          </p:nvSpPr>
          <p:spPr bwMode="auto">
            <a:xfrm>
              <a:off x="384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Line 62"/>
            <p:cNvSpPr>
              <a:spLocks noChangeShapeType="1"/>
            </p:cNvSpPr>
            <p:nvPr/>
          </p:nvSpPr>
          <p:spPr bwMode="auto">
            <a:xfrm>
              <a:off x="4320" y="15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Line 63"/>
            <p:cNvSpPr>
              <a:spLocks noChangeShapeType="1"/>
            </p:cNvSpPr>
            <p:nvPr/>
          </p:nvSpPr>
          <p:spPr bwMode="auto">
            <a:xfrm>
              <a:off x="4800" y="1584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Line 64"/>
            <p:cNvSpPr>
              <a:spLocks noChangeShapeType="1"/>
            </p:cNvSpPr>
            <p:nvPr/>
          </p:nvSpPr>
          <p:spPr bwMode="auto">
            <a:xfrm>
              <a:off x="336" y="18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Line 65"/>
            <p:cNvSpPr>
              <a:spLocks noChangeShapeType="1"/>
            </p:cNvSpPr>
            <p:nvPr/>
          </p:nvSpPr>
          <p:spPr bwMode="auto">
            <a:xfrm>
              <a:off x="5040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971800" y="5073207"/>
            <a:ext cx="3809736" cy="1143000"/>
            <a:chOff x="960" y="1584"/>
            <a:chExt cx="2057" cy="720"/>
          </a:xfrm>
        </p:grpSpPr>
        <p:sp>
          <p:nvSpPr>
            <p:cNvPr id="12320" name="Text Box 67"/>
            <p:cNvSpPr txBox="1">
              <a:spLocks noChangeArrowheads="1"/>
            </p:cNvSpPr>
            <p:nvPr/>
          </p:nvSpPr>
          <p:spPr bwMode="auto">
            <a:xfrm>
              <a:off x="1846" y="1947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L.length</a:t>
              </a:r>
              <a:endParaRPr lang="en-US" altLang="zh-CN" sz="2800" dirty="0"/>
            </a:p>
          </p:txBody>
        </p:sp>
        <p:sp>
          <p:nvSpPr>
            <p:cNvPr id="12321" name="Line 68"/>
            <p:cNvSpPr>
              <a:spLocks noChangeShapeType="1"/>
            </p:cNvSpPr>
            <p:nvPr/>
          </p:nvSpPr>
          <p:spPr bwMode="auto">
            <a:xfrm>
              <a:off x="960" y="15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69"/>
            <p:cNvSpPr>
              <a:spLocks noChangeShapeType="1"/>
            </p:cNvSpPr>
            <p:nvPr/>
          </p:nvSpPr>
          <p:spPr bwMode="auto">
            <a:xfrm>
              <a:off x="3017" y="1860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70"/>
            <p:cNvSpPr>
              <a:spLocks noChangeShapeType="1"/>
            </p:cNvSpPr>
            <p:nvPr/>
          </p:nvSpPr>
          <p:spPr bwMode="auto">
            <a:xfrm flipH="1">
              <a:off x="960" y="2114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71"/>
            <p:cNvSpPr>
              <a:spLocks noChangeShapeType="1"/>
            </p:cNvSpPr>
            <p:nvPr/>
          </p:nvSpPr>
          <p:spPr bwMode="auto">
            <a:xfrm>
              <a:off x="2606" y="211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2971800" y="4833285"/>
            <a:ext cx="6096000" cy="1798638"/>
            <a:chOff x="960" y="1584"/>
            <a:chExt cx="3840" cy="1282"/>
          </a:xfrm>
        </p:grpSpPr>
        <p:sp>
          <p:nvSpPr>
            <p:cNvPr id="12315" name="Text Box 73"/>
            <p:cNvSpPr txBox="1">
              <a:spLocks noChangeArrowheads="1"/>
            </p:cNvSpPr>
            <p:nvPr/>
          </p:nvSpPr>
          <p:spPr bwMode="auto">
            <a:xfrm>
              <a:off x="2496" y="2496"/>
              <a:ext cx="95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800"/>
                <a:t>L.listsize</a:t>
              </a:r>
            </a:p>
          </p:txBody>
        </p:sp>
        <p:sp>
          <p:nvSpPr>
            <p:cNvPr id="12316" name="Line 74"/>
            <p:cNvSpPr>
              <a:spLocks noChangeShapeType="1"/>
            </p:cNvSpPr>
            <p:nvPr/>
          </p:nvSpPr>
          <p:spPr bwMode="auto">
            <a:xfrm>
              <a:off x="4800" y="182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75"/>
            <p:cNvSpPr>
              <a:spLocks noChangeShapeType="1"/>
            </p:cNvSpPr>
            <p:nvPr/>
          </p:nvSpPr>
          <p:spPr bwMode="auto">
            <a:xfrm>
              <a:off x="960" y="15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76"/>
            <p:cNvSpPr>
              <a:spLocks noChangeShapeType="1"/>
            </p:cNvSpPr>
            <p:nvPr/>
          </p:nvSpPr>
          <p:spPr bwMode="auto">
            <a:xfrm flipH="1">
              <a:off x="960" y="26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77"/>
            <p:cNvSpPr>
              <a:spLocks noChangeShapeType="1"/>
            </p:cNvSpPr>
            <p:nvPr/>
          </p:nvSpPr>
          <p:spPr bwMode="auto">
            <a:xfrm>
              <a:off x="3456" y="268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750" name="AutoShape 78"/>
          <p:cNvSpPr>
            <a:spLocks noChangeArrowheads="1"/>
          </p:cNvSpPr>
          <p:nvPr/>
        </p:nvSpPr>
        <p:spPr bwMode="auto">
          <a:xfrm>
            <a:off x="5791200" y="3893718"/>
            <a:ext cx="9144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56753" name="Text Box 81"/>
          <p:cNvSpPr txBox="1">
            <a:spLocks noChangeArrowheads="1"/>
          </p:cNvSpPr>
          <p:nvPr/>
        </p:nvSpPr>
        <p:spPr bwMode="auto">
          <a:xfrm rot="21424911">
            <a:off x="6137551" y="5069318"/>
            <a:ext cx="539682" cy="5909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9</a:t>
            </a:r>
            <a:endParaRPr lang="en-US" altLang="zh-CN" sz="3600" dirty="0"/>
          </a:p>
        </p:txBody>
      </p:sp>
      <p:sp>
        <p:nvSpPr>
          <p:cNvPr id="156754" name="Text Box 82"/>
          <p:cNvSpPr txBox="1">
            <a:spLocks noChangeArrowheads="1"/>
          </p:cNvSpPr>
          <p:nvPr/>
        </p:nvSpPr>
        <p:spPr bwMode="auto">
          <a:xfrm>
            <a:off x="5356503" y="5054361"/>
            <a:ext cx="595035" cy="53553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/>
              <a:t>43</a:t>
            </a:r>
            <a:endParaRPr lang="en-US" altLang="zh-CN" dirty="0"/>
          </a:p>
        </p:txBody>
      </p:sp>
      <p:sp>
        <p:nvSpPr>
          <p:cNvPr id="156761" name="Freeform 89"/>
          <p:cNvSpPr>
            <a:spLocks/>
          </p:cNvSpPr>
          <p:nvPr/>
        </p:nvSpPr>
        <p:spPr bwMode="auto">
          <a:xfrm flipH="1">
            <a:off x="6324600" y="4539807"/>
            <a:ext cx="762000" cy="400050"/>
          </a:xfrm>
          <a:custGeom>
            <a:avLst/>
            <a:gdLst>
              <a:gd name="T0" fmla="*/ 0 w 480"/>
              <a:gd name="T1" fmla="*/ 2147483646 h 252"/>
              <a:gd name="T2" fmla="*/ 2147483646 w 480"/>
              <a:gd name="T3" fmla="*/ 2147483646 h 252"/>
              <a:gd name="T4" fmla="*/ 2147483646 w 480"/>
              <a:gd name="T5" fmla="*/ 2147483646 h 252"/>
              <a:gd name="T6" fmla="*/ 2147483646 w 480"/>
              <a:gd name="T7" fmla="*/ 2147483646 h 252"/>
              <a:gd name="T8" fmla="*/ 2147483646 w 480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252"/>
              <a:gd name="T17" fmla="*/ 480 w 480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252">
                <a:moveTo>
                  <a:pt x="0" y="252"/>
                </a:moveTo>
                <a:cubicBezTo>
                  <a:pt x="16" y="224"/>
                  <a:pt x="57" y="125"/>
                  <a:pt x="96" y="84"/>
                </a:cubicBezTo>
                <a:cubicBezTo>
                  <a:pt x="135" y="43"/>
                  <a:pt x="180" y="0"/>
                  <a:pt x="232" y="4"/>
                </a:cubicBezTo>
                <a:cubicBezTo>
                  <a:pt x="284" y="8"/>
                  <a:pt x="367" y="67"/>
                  <a:pt x="408" y="108"/>
                </a:cubicBezTo>
                <a:cubicBezTo>
                  <a:pt x="449" y="149"/>
                  <a:pt x="465" y="222"/>
                  <a:pt x="480" y="252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762" name="Freeform 90"/>
          <p:cNvSpPr>
            <a:spLocks/>
          </p:cNvSpPr>
          <p:nvPr/>
        </p:nvSpPr>
        <p:spPr bwMode="auto">
          <a:xfrm flipH="1">
            <a:off x="5486400" y="4539807"/>
            <a:ext cx="762000" cy="400050"/>
          </a:xfrm>
          <a:custGeom>
            <a:avLst/>
            <a:gdLst>
              <a:gd name="T0" fmla="*/ 0 w 480"/>
              <a:gd name="T1" fmla="*/ 2147483646 h 252"/>
              <a:gd name="T2" fmla="*/ 2147483646 w 480"/>
              <a:gd name="T3" fmla="*/ 2147483646 h 252"/>
              <a:gd name="T4" fmla="*/ 2147483646 w 480"/>
              <a:gd name="T5" fmla="*/ 2147483646 h 252"/>
              <a:gd name="T6" fmla="*/ 2147483646 w 480"/>
              <a:gd name="T7" fmla="*/ 2147483646 h 252"/>
              <a:gd name="T8" fmla="*/ 2147483646 w 480"/>
              <a:gd name="T9" fmla="*/ 214748364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252"/>
              <a:gd name="T17" fmla="*/ 480 w 480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252">
                <a:moveTo>
                  <a:pt x="0" y="252"/>
                </a:moveTo>
                <a:cubicBezTo>
                  <a:pt x="16" y="224"/>
                  <a:pt x="57" y="125"/>
                  <a:pt x="96" y="84"/>
                </a:cubicBezTo>
                <a:cubicBezTo>
                  <a:pt x="135" y="43"/>
                  <a:pt x="180" y="0"/>
                  <a:pt x="232" y="4"/>
                </a:cubicBezTo>
                <a:cubicBezTo>
                  <a:pt x="284" y="8"/>
                  <a:pt x="367" y="67"/>
                  <a:pt x="408" y="108"/>
                </a:cubicBezTo>
                <a:cubicBezTo>
                  <a:pt x="449" y="149"/>
                  <a:pt x="465" y="222"/>
                  <a:pt x="480" y="252"/>
                </a:cubicBez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766" name="Text Box 94"/>
          <p:cNvSpPr txBox="1">
            <a:spLocks noChangeArrowheads="1"/>
          </p:cNvSpPr>
          <p:nvPr/>
        </p:nvSpPr>
        <p:spPr bwMode="auto">
          <a:xfrm>
            <a:off x="6322050" y="5966458"/>
            <a:ext cx="2364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/>
              <a:t>表的当前</a:t>
            </a:r>
            <a:r>
              <a:rPr lang="zh-CN" altLang="en-US" sz="2000" dirty="0" smtClean="0"/>
              <a:t>长度减少</a:t>
            </a:r>
            <a:r>
              <a:rPr lang="en-US" altLang="zh-CN" sz="2000" dirty="0" smtClean="0"/>
              <a:t>1</a:t>
            </a:r>
            <a:endParaRPr lang="en-US" altLang="zh-CN" sz="2000" dirty="0"/>
          </a:p>
        </p:txBody>
      </p:sp>
      <p:sp>
        <p:nvSpPr>
          <p:cNvPr id="156767" name="Text Box 95"/>
          <p:cNvSpPr txBox="1">
            <a:spLocks noChangeArrowheads="1"/>
          </p:cNvSpPr>
          <p:nvPr/>
        </p:nvSpPr>
        <p:spPr bwMode="auto">
          <a:xfrm>
            <a:off x="6713059" y="6452227"/>
            <a:ext cx="299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/>
              <a:t>当前分配的存储容量未变</a:t>
            </a:r>
          </a:p>
        </p:txBody>
      </p:sp>
      <p:sp>
        <p:nvSpPr>
          <p:cNvPr id="156768" name="Text Box 96"/>
          <p:cNvSpPr txBox="1">
            <a:spLocks noChangeArrowheads="1"/>
          </p:cNvSpPr>
          <p:nvPr/>
        </p:nvSpPr>
        <p:spPr bwMode="auto">
          <a:xfrm>
            <a:off x="6775450" y="4046094"/>
            <a:ext cx="2954655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需将第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个位置后的元素往左移</a:t>
            </a:r>
            <a:endParaRPr lang="zh-CN" altLang="en-US" sz="1600" dirty="0"/>
          </a:p>
        </p:txBody>
      </p:sp>
      <p:sp>
        <p:nvSpPr>
          <p:cNvPr id="156769" name="Text Box 97"/>
          <p:cNvSpPr txBox="1">
            <a:spLocks noChangeArrowheads="1"/>
          </p:cNvSpPr>
          <p:nvPr/>
        </p:nvSpPr>
        <p:spPr bwMode="auto">
          <a:xfrm>
            <a:off x="4138971" y="1187658"/>
            <a:ext cx="354135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err="1"/>
              <a:t>i</a:t>
            </a:r>
            <a:r>
              <a:rPr lang="en-US" altLang="zh-CN" dirty="0"/>
              <a:t>=-</a:t>
            </a:r>
            <a:r>
              <a:rPr lang="en-US" altLang="zh-CN" dirty="0" smtClean="0"/>
              <a:t>4  </a:t>
            </a:r>
            <a:r>
              <a:rPr lang="zh-CN" altLang="en-US" dirty="0" smtClean="0"/>
              <a:t>删除位置</a:t>
            </a:r>
            <a:r>
              <a:rPr lang="zh-CN" altLang="en-US" dirty="0"/>
              <a:t>非法</a:t>
            </a:r>
          </a:p>
        </p:txBody>
      </p:sp>
      <p:sp>
        <p:nvSpPr>
          <p:cNvPr id="156770" name="Text Box 98"/>
          <p:cNvSpPr txBox="1">
            <a:spLocks noChangeArrowheads="1"/>
          </p:cNvSpPr>
          <p:nvPr/>
        </p:nvSpPr>
        <p:spPr bwMode="auto">
          <a:xfrm>
            <a:off x="4152503" y="1160625"/>
            <a:ext cx="350769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err="1" smtClean="0"/>
              <a:t>i</a:t>
            </a:r>
            <a:r>
              <a:rPr lang="en-US" altLang="zh-CN" dirty="0" smtClean="0"/>
              <a:t>=94</a:t>
            </a:r>
            <a:r>
              <a:rPr lang="zh-CN" altLang="en-US" dirty="0" smtClean="0"/>
              <a:t> 删除位置</a:t>
            </a:r>
            <a:r>
              <a:rPr lang="zh-CN" altLang="en-US" dirty="0"/>
              <a:t>非法</a:t>
            </a:r>
          </a:p>
        </p:txBody>
      </p: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397000" y="414336"/>
            <a:ext cx="7772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线性表的删除操作</a:t>
            </a:r>
            <a:endParaRPr lang="zh-CN" altLang="en-US" kern="0" dirty="0"/>
          </a:p>
        </p:txBody>
      </p:sp>
      <p:sp>
        <p:nvSpPr>
          <p:cNvPr id="96" name="Rectangle 48"/>
          <p:cNvSpPr>
            <a:spLocks noChangeArrowheads="1"/>
          </p:cNvSpPr>
          <p:nvPr/>
        </p:nvSpPr>
        <p:spPr bwMode="auto">
          <a:xfrm>
            <a:off x="6823075" y="5021455"/>
            <a:ext cx="652462" cy="60229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219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5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50" grpId="0" animBg="1"/>
      <p:bldP spid="156753" grpId="0" animBg="1" autoUpdateAnimBg="0"/>
      <p:bldP spid="156754" grpId="0" animBg="1" autoUpdateAnimBg="0"/>
      <p:bldP spid="156761" grpId="0" animBg="1"/>
      <p:bldP spid="156762" grpId="0" animBg="1"/>
      <p:bldP spid="156766" grpId="0" autoUpdateAnimBg="0"/>
      <p:bldP spid="156767" grpId="0" autoUpdateAnimBg="0"/>
      <p:bldP spid="156768" grpId="0" autoUpdateAnimBg="0"/>
      <p:bldP spid="156769" grpId="0" autoUpdateAnimBg="0"/>
      <p:bldP spid="156770" grpId="0" autoUpdateAnimBg="0"/>
      <p:bldP spid="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2.1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线性表的类型定义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——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线性结构</a:t>
            </a:r>
            <a:endParaRPr lang="zh-CN" altLang="en-US" kern="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2100" y="-2933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1418167" y="1484495"/>
            <a:ext cx="10107168" cy="55441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charset="2"/>
              <a:buChar char="n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3600" kern="0" dirty="0" smtClean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定义</a:t>
            </a:r>
            <a:endParaRPr lang="en-US" altLang="zh-CN" sz="3600" kern="0" dirty="0" smtClean="0">
              <a:solidFill>
                <a:schemeClr val="tx2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bg2"/>
                </a:solidFill>
                <a:latin typeface="SimSun" charset="-122"/>
                <a:ea typeface="SimSun" charset="-122"/>
                <a:cs typeface="SimSun" charset="-122"/>
              </a:rPr>
              <a:t>线性</a:t>
            </a:r>
            <a:r>
              <a:rPr lang="zh-CN" altLang="en-US" sz="2800" dirty="0" smtClean="0">
                <a:solidFill>
                  <a:schemeClr val="bg2"/>
                </a:solidFill>
                <a:latin typeface="SimSun" charset="-122"/>
                <a:ea typeface="SimSun" charset="-122"/>
                <a:cs typeface="SimSun" charset="-122"/>
              </a:rPr>
              <a:t>结构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是一个</a:t>
            </a:r>
            <a:r>
              <a:rPr lang="zh-CN" altLang="en-US" sz="2800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有序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数据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元素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zh-CN" altLang="en-US" sz="28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集合</a:t>
            </a:r>
            <a:endParaRPr lang="en-US" altLang="zh-CN" sz="2800" dirty="0" smtClean="0">
              <a:solidFill>
                <a:srgbClr val="C00000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eaLnBrk="1" hangingPunct="1"/>
            <a:endParaRPr lang="zh-CN" altLang="zh-CN" kern="0" dirty="0" smtClean="0">
              <a:solidFill>
                <a:srgbClr val="C00000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0" indent="0">
              <a:buNone/>
            </a:pPr>
            <a:r>
              <a:rPr lang="zh-CN" altLang="en-US" sz="3600" kern="0" dirty="0" smtClean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特点</a:t>
            </a:r>
            <a:endParaRPr lang="en-US" altLang="zh-CN" sz="3600" kern="0" dirty="0" smtClean="0">
              <a:solidFill>
                <a:schemeClr val="tx2"/>
              </a:solidFill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必存在</a:t>
            </a:r>
            <a:r>
              <a:rPr lang="zh-CN" altLang="en-US" sz="2800" kern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唯一</a:t>
            </a:r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的一个“</a:t>
            </a:r>
            <a:r>
              <a:rPr lang="zh-CN" altLang="en-US" sz="2800" kern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第一个</a:t>
            </a:r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”数据元素（开始结点</a:t>
            </a:r>
            <a:r>
              <a:rPr lang="en-US" altLang="zh-CN" sz="2800" kern="0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元素）</a:t>
            </a:r>
            <a:endParaRPr lang="en-US" altLang="zh-CN" kern="0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en-US" sz="2800" kern="0" dirty="0">
                <a:latin typeface="SimSun" charset="-122"/>
                <a:ea typeface="SimSun" charset="-122"/>
                <a:cs typeface="SimSun" charset="-122"/>
              </a:rPr>
              <a:t>必存在</a:t>
            </a:r>
            <a:r>
              <a:rPr lang="zh-CN" altLang="en-US" sz="2800" kern="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唯一</a:t>
            </a:r>
            <a:r>
              <a:rPr lang="zh-CN" altLang="en-US" sz="2800" kern="0" dirty="0">
                <a:latin typeface="SimSun" charset="-122"/>
                <a:ea typeface="SimSun" charset="-122"/>
                <a:cs typeface="SimSun" charset="-122"/>
              </a:rPr>
              <a:t>的一个</a:t>
            </a:r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“</a:t>
            </a:r>
            <a:r>
              <a:rPr lang="zh-CN" altLang="en-US" sz="2800" kern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最后一个</a:t>
            </a:r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”</a:t>
            </a:r>
            <a:r>
              <a:rPr lang="zh-CN" altLang="en-US" sz="2800" kern="0" dirty="0">
                <a:latin typeface="SimSun" charset="-122"/>
                <a:ea typeface="SimSun" charset="-122"/>
                <a:cs typeface="SimSun" charset="-122"/>
              </a:rPr>
              <a:t>数据元素</a:t>
            </a:r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（终端结点</a:t>
            </a:r>
            <a:r>
              <a:rPr lang="en-US" altLang="zh-CN" sz="2800" kern="0" dirty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lang="zh-CN" altLang="en-US" sz="2800" kern="0" dirty="0">
                <a:latin typeface="SimSun" charset="-122"/>
                <a:ea typeface="SimSun" charset="-122"/>
                <a:cs typeface="SimSun" charset="-122"/>
              </a:rPr>
              <a:t>元素</a:t>
            </a:r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sz="2800" kern="0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除第一个元素外，每个元素只有一个</a:t>
            </a:r>
            <a:r>
              <a:rPr lang="zh-CN" altLang="en-US" sz="2800" kern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前驱</a:t>
            </a:r>
            <a:endParaRPr lang="en-US" altLang="zh-CN" sz="2800" kern="0" dirty="0" smtClean="0">
              <a:solidFill>
                <a:srgbClr val="C00000"/>
              </a:solidFill>
              <a:latin typeface="SimSun" charset="-122"/>
              <a:ea typeface="SimSun" charset="-122"/>
              <a:cs typeface="SimSun" charset="-122"/>
            </a:endParaRPr>
          </a:p>
          <a:p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除最后一个</a:t>
            </a:r>
            <a:r>
              <a:rPr lang="zh-CN" altLang="en-US" sz="2800" kern="0" dirty="0">
                <a:latin typeface="SimSun" charset="-122"/>
                <a:ea typeface="SimSun" charset="-122"/>
                <a:cs typeface="SimSun" charset="-122"/>
              </a:rPr>
              <a:t>元素外，每个元素只有一</a:t>
            </a:r>
            <a:r>
              <a:rPr lang="zh-CN" altLang="en-US" sz="2800" kern="0" dirty="0" smtClean="0">
                <a:latin typeface="SimSun" charset="-122"/>
                <a:ea typeface="SimSun" charset="-122"/>
                <a:cs typeface="SimSun" charset="-122"/>
              </a:rPr>
              <a:t>个</a:t>
            </a:r>
            <a:r>
              <a:rPr lang="zh-CN" altLang="en-US" sz="2800" kern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后继</a:t>
            </a:r>
            <a:endParaRPr lang="en-US" altLang="zh-CN" sz="2800" kern="0" dirty="0">
              <a:solidFill>
                <a:srgbClr val="C00000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09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7000" y="414336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线性表</a:t>
            </a:r>
            <a:r>
              <a:rPr lang="zh-CN" altLang="en-US" dirty="0" smtClean="0"/>
              <a:t>的删除操作</a:t>
            </a:r>
            <a:r>
              <a:rPr lang="en-US" altLang="zh-CN" dirty="0"/>
              <a:t>p</a:t>
            </a:r>
            <a:r>
              <a:rPr lang="en-US" altLang="zh-CN" baseline="-25000" dirty="0"/>
              <a:t>24</a:t>
            </a:r>
            <a:r>
              <a:rPr lang="zh-CN" altLang="en-US" baseline="-25000" dirty="0"/>
              <a:t/>
            </a:r>
            <a:br>
              <a:rPr lang="zh-CN" altLang="en-US" baseline="-25000" dirty="0"/>
            </a:b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05484" y="1176336"/>
            <a:ext cx="731001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3200" b="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原来</a:t>
            </a:r>
            <a:r>
              <a:rPr lang="zh-CN" altLang="en-US" sz="3200" b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：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</a:t>
            </a:r>
            <a:r>
              <a:rPr lang="en-US" altLang="zh-CN" sz="4400" dirty="0">
                <a:solidFill>
                  <a:srgbClr val="FF00FF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44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44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, e, </a:t>
            </a:r>
            <a:r>
              <a:rPr lang="en-US" altLang="zh-CN" sz="440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aseline="-25000" dirty="0" err="1">
                <a:solidFill>
                  <a:srgbClr val="C00000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 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n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</a:t>
            </a:r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sz="3200" b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删除后：</a:t>
            </a:r>
            <a:r>
              <a:rPr lang="en-US" altLang="zh-CN" sz="44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 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44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4400" b="0" baseline="-25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4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…, a</a:t>
            </a:r>
            <a:r>
              <a:rPr lang="en-US" altLang="zh-CN" sz="44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n</a:t>
            </a:r>
            <a:r>
              <a:rPr lang="en-US" altLang="zh-CN" sz="44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</a:t>
            </a:r>
            <a:endParaRPr lang="en-US" altLang="zh-CN" sz="44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305484" y="3207979"/>
            <a:ext cx="89154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基本</a:t>
            </a:r>
            <a:r>
              <a:rPr lang="zh-CN" altLang="en-US" dirty="0">
                <a:solidFill>
                  <a:schemeClr val="tx2"/>
                </a:solidFill>
              </a:rPr>
              <a:t>思想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</a:p>
          <a:p>
            <a:pPr marL="817200" indent="-457200" eaLnBrk="1" hangingPunct="1"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800" dirty="0" smtClean="0"/>
              <a:t>删除位置</a:t>
            </a:r>
            <a:r>
              <a:rPr lang="zh-CN" altLang="en-US" sz="2800" dirty="0"/>
              <a:t>合法性检测：</a:t>
            </a:r>
            <a:r>
              <a:rPr lang="en-US" altLang="zh-CN" sz="2800" dirty="0"/>
              <a:t>1≤i≤</a:t>
            </a:r>
            <a:r>
              <a:rPr lang="en-US" altLang="zh-CN" sz="2800" dirty="0" smtClean="0"/>
              <a:t>L.length</a:t>
            </a:r>
          </a:p>
          <a:p>
            <a:pPr marL="817200" indent="-457200" eaLnBrk="1" hangingPunct="1"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800" dirty="0" smtClean="0"/>
              <a:t>找到删除位置</a:t>
            </a:r>
            <a:endParaRPr lang="en-US" altLang="zh-CN" sz="2800" dirty="0"/>
          </a:p>
          <a:p>
            <a:pPr marL="817200" indent="-457200" eaLnBrk="1" hangingPunct="1"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800" dirty="0" smtClean="0"/>
              <a:t>数据元素左移</a:t>
            </a:r>
            <a:endParaRPr lang="en-US" altLang="zh-CN" sz="2800" dirty="0" smtClean="0"/>
          </a:p>
          <a:p>
            <a:pPr marL="817200" indent="-457200" eaLnBrk="1" hangingPunct="1"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800" dirty="0" smtClean="0"/>
              <a:t>修改</a:t>
            </a:r>
            <a:r>
              <a:rPr lang="zh-CN" altLang="en-US" sz="2800" dirty="0"/>
              <a:t>顺序表的参数</a:t>
            </a:r>
          </a:p>
        </p:txBody>
      </p:sp>
    </p:spTree>
    <p:extLst>
      <p:ext uri="{BB962C8B-B14F-4D97-AF65-F5344CB8AC3E}">
        <p14:creationId xmlns:p14="http://schemas.microsoft.com/office/powerpoint/2010/main" val="20957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026"/>
          <p:cNvSpPr txBox="1">
            <a:spLocks noChangeArrowheads="1"/>
          </p:cNvSpPr>
          <p:nvPr/>
        </p:nvSpPr>
        <p:spPr bwMode="auto">
          <a:xfrm>
            <a:off x="1196300" y="987574"/>
            <a:ext cx="9719349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Status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0" dirty="0" err="1" smtClean="0">
                <a:latin typeface="Times New Roman" charset="0"/>
                <a:ea typeface="Times New Roman" charset="0"/>
                <a:cs typeface="Times New Roman" charset="0"/>
              </a:rPr>
              <a:t>ListDelete_Sq</a:t>
            </a:r>
            <a:r>
              <a:rPr lang="en-US" altLang="zh-CN" sz="3200" b="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b="0" dirty="0" err="1" smtClean="0">
                <a:latin typeface="Times New Roman" charset="0"/>
                <a:ea typeface="Times New Roman" charset="0"/>
                <a:cs typeface="Times New Roman" charset="0"/>
              </a:rPr>
              <a:t>SqList</a:t>
            </a:r>
            <a:r>
              <a:rPr lang="en-US" altLang="zh-CN" sz="3200" b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L, </a:t>
            </a:r>
            <a:r>
              <a:rPr lang="en-US" altLang="zh-CN" sz="3200" b="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3200" b="0" dirty="0" err="1">
                <a:latin typeface="Times New Roman" charset="0"/>
                <a:ea typeface="Times New Roman" charset="0"/>
                <a:cs typeface="Times New Roman" charset="0"/>
              </a:rPr>
              <a:t>ElemType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0" dirty="0" smtClean="0">
                <a:latin typeface="Times New Roman" charset="0"/>
                <a:ea typeface="Times New Roman" charset="0"/>
                <a:cs typeface="Times New Roman" charset="0"/>
              </a:rPr>
              <a:t>&amp;e</a:t>
            </a:r>
            <a:r>
              <a:rPr lang="en-US" altLang="zh-CN" sz="3200" b="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{</a:t>
            </a:r>
            <a:endParaRPr lang="en-US" altLang="zh-CN" sz="32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 eaLnBrk="1" hangingPunct="1"/>
            <a:r>
              <a:rPr lang="en-US" altLang="zh-CN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// 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删除顺序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表</a:t>
            </a:r>
            <a:r>
              <a:rPr lang="en-US" altLang="zh-CN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L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的第 </a:t>
            </a:r>
            <a:r>
              <a:rPr lang="en-US" altLang="zh-CN" sz="2800" b="0" dirty="0" err="1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元素，用</a:t>
            </a:r>
            <a:r>
              <a:rPr lang="en-US" altLang="zh-CN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e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返回其值</a:t>
            </a:r>
            <a:endParaRPr lang="en-US" altLang="zh-CN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endParaRPr lang="en-US" altLang="zh-CN" sz="3200" dirty="0" smtClean="0">
              <a:solidFill>
                <a:srgbClr val="000099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charset="0"/>
                <a:ea typeface="宋体" charset="-122"/>
              </a:rPr>
              <a:t>}</a:t>
            </a:r>
            <a:r>
              <a:rPr lang="en-US" altLang="zh-CN" sz="3200" b="0" dirty="0" smtClean="0">
                <a:solidFill>
                  <a:srgbClr val="000099"/>
                </a:solidFill>
                <a:latin typeface="Times New Roman" charset="0"/>
                <a:ea typeface="宋体" charset="-122"/>
              </a:rPr>
              <a:t> //</a:t>
            </a:r>
            <a:r>
              <a:rPr lang="en-US" altLang="zh-CN" sz="3200" b="0" dirty="0" err="1">
                <a:latin typeface="Times New Roman" charset="0"/>
                <a:ea typeface="Times New Roman" charset="0"/>
                <a:cs typeface="Times New Roman" charset="0"/>
              </a:rPr>
              <a:t>ListDelete_Sq</a:t>
            </a:r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47111" name="Rectangle 103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01775" y="1853668"/>
            <a:ext cx="1060258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if(</a:t>
            </a:r>
            <a:r>
              <a:rPr lang="en-US" altLang="zh-CN" sz="3200" b="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&lt;1)||(</a:t>
            </a:r>
            <a:r>
              <a:rPr lang="en-US" altLang="zh-CN" sz="3200" b="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altLang="zh-CN" sz="3200" b="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L.length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 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return ERROR;</a:t>
            </a:r>
            <a:endParaRPr lang="en-US" altLang="zh-CN" sz="3200" b="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L.elem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[i-1]);                 // p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指示删除位置</a:t>
            </a:r>
            <a:endParaRPr lang="en-US" altLang="zh-CN" sz="3200" b="0" dirty="0" smtClean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e=</a:t>
            </a: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 = e;       //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被删除元素的值赋给</a:t>
            </a:r>
            <a:r>
              <a:rPr lang="en-US" altLang="zh-CN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e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q=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L.elem+L.length-1;</a:t>
            </a:r>
            <a:endParaRPr lang="zh-CN" altLang="en-US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(++p; p &lt;=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q; 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++p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 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(p-1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 =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p;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// 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删除位置之后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元素左移</a:t>
            </a:r>
            <a:endParaRPr lang="zh-CN" altLang="en-US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--</a:t>
            </a:r>
            <a:r>
              <a:rPr lang="en-US" altLang="zh-CN" sz="3200" b="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L.length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;   //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表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长减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l" eaLnBrk="1" hangingPunct="1">
              <a:lnSpc>
                <a:spcPct val="125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return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OK;</a:t>
            </a:r>
          </a:p>
        </p:txBody>
      </p:sp>
      <p:sp>
        <p:nvSpPr>
          <p:cNvPr id="47114" name="Rectangle 1034"/>
          <p:cNvSpPr>
            <a:spLocks noChangeArrowheads="1"/>
          </p:cNvSpPr>
          <p:nvPr/>
        </p:nvSpPr>
        <p:spPr bwMode="auto">
          <a:xfrm>
            <a:off x="1505572" y="2564044"/>
            <a:ext cx="10442588" cy="24499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200" dirty="0" err="1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int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j;</a:t>
            </a:r>
          </a:p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e=</a:t>
            </a:r>
            <a:r>
              <a:rPr lang="en-US" altLang="zh-CN" sz="32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[i-1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];</a:t>
            </a:r>
          </a:p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for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j=i-1;j&lt;=L.length-1;j++)</a:t>
            </a: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/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[j]=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[j+1];</a:t>
            </a: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" name="Rectangle 539"/>
          <p:cNvSpPr txBox="1">
            <a:spLocks noChangeArrowheads="1"/>
          </p:cNvSpPr>
          <p:nvPr/>
        </p:nvSpPr>
        <p:spPr>
          <a:xfrm>
            <a:off x="1339850" y="357324"/>
            <a:ext cx="10390717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插入操作的实现 </a:t>
            </a:r>
            <a:r>
              <a:rPr lang="en-US" altLang="zh-CN" sz="4000" kern="0" dirty="0" smtClean="0"/>
              <a:t>p</a:t>
            </a:r>
            <a:r>
              <a:rPr lang="en-US" altLang="zh-CN" sz="4000" kern="0" baseline="-25000" dirty="0" smtClean="0"/>
              <a:t>24</a:t>
            </a:r>
            <a:endParaRPr lang="zh-CN" altLang="en-US" sz="4000" kern="0" baseline="-25000" dirty="0"/>
          </a:p>
        </p:txBody>
      </p:sp>
    </p:spTree>
    <p:extLst>
      <p:ext uri="{BB962C8B-B14F-4D97-AF65-F5344CB8AC3E}">
        <p14:creationId xmlns:p14="http://schemas.microsoft.com/office/powerpoint/2010/main" val="14100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11" grpId="0" autoUpdateAnimBg="0"/>
      <p:bldP spid="4711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39"/>
          <p:cNvSpPr>
            <a:spLocks noGrp="1" noChangeArrowheads="1"/>
          </p:cNvSpPr>
          <p:nvPr>
            <p:ph type="title"/>
          </p:nvPr>
        </p:nvSpPr>
        <p:spPr>
          <a:xfrm>
            <a:off x="1599096" y="294861"/>
            <a:ext cx="10390717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删除操作</a:t>
            </a:r>
            <a:endParaRPr lang="zh-CN" altLang="en-US" sz="4000" baseline="-25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5157" y="1527313"/>
            <a:ext cx="9028044" cy="433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charset="2"/>
              <a:buChar char="n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效率分析：（时间主要耗费在元素左移上）</a:t>
            </a:r>
          </a:p>
          <a:p>
            <a:pPr marL="702000" eaLnBrk="1" hangingPunct="1">
              <a:buClr>
                <a:srgbClr val="FF0000"/>
              </a:buClr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最好情况下：</a:t>
            </a:r>
          </a:p>
          <a:p>
            <a:pPr marL="359100" indent="0" eaLnBrk="1" hangingPunct="1">
              <a:buClr>
                <a:srgbClr val="FF0000"/>
              </a:buClr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     </a:t>
            </a:r>
            <a:r>
              <a:rPr lang="en-US" altLang="zh-CN" kern="0" dirty="0" smtClean="0">
                <a:latin typeface="Times New Roman" charset="0"/>
                <a:ea typeface="Times New Roman" charset="0"/>
                <a:cs typeface="Times New Roman" charset="0"/>
              </a:rPr>
              <a:t>T(n)=O(1) 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（删除表的</a:t>
            </a:r>
            <a:r>
              <a:rPr lang="zh-CN" altLang="en-US" kern="0" dirty="0" smtClean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最后一</a:t>
            </a:r>
            <a:r>
              <a:rPr lang="zh-CN" altLang="en-US" kern="0" dirty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个</a:t>
            </a:r>
            <a:r>
              <a:rPr lang="zh-CN" altLang="en-US" kern="0" dirty="0" smtClean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元素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2000" eaLnBrk="1" hangingPunct="1">
              <a:buClr>
                <a:srgbClr val="FF0000"/>
              </a:buClr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最坏情况下：</a:t>
            </a:r>
          </a:p>
          <a:p>
            <a:pPr marL="359100" indent="0" eaLnBrk="1" hangingPunct="1">
              <a:buClr>
                <a:srgbClr val="FF0000"/>
              </a:buClr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     </a:t>
            </a:r>
            <a:r>
              <a:rPr lang="en-US" altLang="zh-CN" kern="0" dirty="0" smtClean="0">
                <a:latin typeface="Times New Roman" charset="0"/>
                <a:ea typeface="Times New Roman" charset="0"/>
                <a:cs typeface="Times New Roman" charset="0"/>
              </a:rPr>
              <a:t>T(n)=O(n)  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（删除表的</a:t>
            </a:r>
            <a:r>
              <a:rPr lang="zh-CN" altLang="en-US" kern="0" dirty="0" smtClean="0">
                <a:solidFill>
                  <a:schemeClr val="tx2"/>
                </a:solidFill>
                <a:latin typeface="SimSun" charset="-122"/>
                <a:ea typeface="SimSun" charset="-122"/>
                <a:cs typeface="SimSun" charset="-122"/>
              </a:rPr>
              <a:t>第一个元素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</a:p>
          <a:p>
            <a:pPr marL="702000" eaLnBrk="1" hangingPunct="1">
              <a:buClr>
                <a:srgbClr val="FF0000"/>
              </a:buClr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平均情况下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:</a:t>
            </a:r>
            <a:endParaRPr lang="zh-CN" altLang="en-US" sz="2000" kern="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59100" indent="0" eaLnBrk="1" hangingPunct="1">
              <a:buClr>
                <a:srgbClr val="FF0000"/>
              </a:buClr>
              <a:buNone/>
            </a:pP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     </a:t>
            </a:r>
            <a:r>
              <a:rPr lang="en-US" altLang="zh-CN" kern="0" dirty="0" smtClean="0">
                <a:latin typeface="Times New Roman" charset="0"/>
                <a:ea typeface="Times New Roman" charset="0"/>
                <a:cs typeface="Times New Roman" charset="0"/>
              </a:rPr>
              <a:t>T(n)=O((n-1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kern="0" dirty="0" smtClean="0">
                <a:latin typeface="Times New Roman" charset="0"/>
                <a:ea typeface="Times New Roman" charset="0"/>
                <a:cs typeface="Times New Roman" charset="0"/>
              </a:rPr>
              <a:t>/2)=O(n)</a:t>
            </a:r>
          </a:p>
        </p:txBody>
      </p:sp>
    </p:spTree>
    <p:extLst>
      <p:ext uri="{BB962C8B-B14F-4D97-AF65-F5344CB8AC3E}">
        <p14:creationId xmlns:p14="http://schemas.microsoft.com/office/powerpoint/2010/main" val="12118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105" y="462560"/>
            <a:ext cx="7772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删除操作</a:t>
            </a:r>
            <a:r>
              <a:rPr lang="zh-CN" altLang="en-US" dirty="0"/>
              <a:t>的平均时间复杂性分析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58191" y="3449145"/>
            <a:ext cx="95333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0" dirty="0"/>
              <a:t>假设在任何位置</a:t>
            </a:r>
            <a:r>
              <a:rPr lang="zh-CN" altLang="en-US" b="0" dirty="0" smtClean="0"/>
              <a:t>上删除均</a:t>
            </a:r>
            <a:r>
              <a:rPr lang="zh-CN" altLang="en-US" b="0" dirty="0"/>
              <a:t>是等概率的，</a:t>
            </a:r>
            <a:r>
              <a:rPr lang="zh-CN" altLang="en-US" b="0" dirty="0" smtClean="0"/>
              <a:t>即</a:t>
            </a:r>
            <a:r>
              <a:rPr lang="en-US" altLang="zh-CN" b="0" i="1" dirty="0"/>
              <a:t>q</a:t>
            </a:r>
            <a:r>
              <a:rPr lang="en-US" altLang="zh-CN" b="0" i="1" baseline="-25000" dirty="0"/>
              <a:t>i </a:t>
            </a:r>
            <a:r>
              <a:rPr lang="en-US" altLang="zh-CN" b="0" dirty="0" smtClean="0"/>
              <a:t>=1/n,</a:t>
            </a:r>
            <a:r>
              <a:rPr lang="zh-CN" altLang="en-US" b="0" dirty="0"/>
              <a:t>则</a:t>
            </a:r>
            <a:r>
              <a:rPr lang="en-US" altLang="zh-CN" b="0" dirty="0"/>
              <a:t>: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7026" y="1338626"/>
            <a:ext cx="11364384" cy="10718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Times New Roman" charset="0"/>
                <a:ea typeface="宋体" charset="-122"/>
              </a:rPr>
              <a:t>假设删除第</a:t>
            </a:r>
            <a:r>
              <a:rPr lang="zh-CN" altLang="en-US" b="0" dirty="0" smtClean="0">
                <a:solidFill>
                  <a:srgbClr val="6600CC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b="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 </a:t>
            </a:r>
            <a:r>
              <a:rPr lang="zh-CN" altLang="en-US" b="0" dirty="0">
                <a:latin typeface="Times New Roman" charset="0"/>
                <a:ea typeface="宋体" charset="-122"/>
              </a:rPr>
              <a:t>个</a:t>
            </a:r>
            <a:r>
              <a:rPr lang="zh-CN" altLang="en-US" b="0" dirty="0" smtClean="0">
                <a:latin typeface="Times New Roman" charset="0"/>
                <a:ea typeface="宋体" charset="-122"/>
              </a:rPr>
              <a:t>元素的</a:t>
            </a:r>
            <a:r>
              <a:rPr lang="zh-CN" altLang="en-US" b="0" dirty="0">
                <a:latin typeface="Times New Roman" charset="0"/>
                <a:ea typeface="宋体" charset="-122"/>
              </a:rPr>
              <a:t>概率为 </a:t>
            </a:r>
            <a:r>
              <a:rPr lang="en-US" altLang="zh-CN" b="0" i="1" dirty="0" smtClean="0">
                <a:latin typeface="Times New Roman" charset="0"/>
                <a:ea typeface="宋体" charset="-122"/>
              </a:rPr>
              <a:t>q</a:t>
            </a:r>
            <a:r>
              <a:rPr lang="en-US" altLang="zh-CN" b="0" i="1" baseline="-25000" dirty="0" smtClean="0">
                <a:latin typeface="Times New Roman" charset="0"/>
                <a:ea typeface="宋体" charset="-122"/>
              </a:rPr>
              <a:t>i</a:t>
            </a:r>
            <a:r>
              <a:rPr lang="zh-CN" altLang="en-US" b="0" i="1" dirty="0" smtClean="0">
                <a:latin typeface="Times New Roman" charset="0"/>
                <a:ea typeface="宋体" charset="-122"/>
              </a:rPr>
              <a:t> </a:t>
            </a:r>
            <a:r>
              <a:rPr lang="zh-CN" altLang="en-US" b="0" dirty="0" smtClean="0">
                <a:latin typeface="Times New Roman" charset="0"/>
                <a:ea typeface="宋体" charset="-122"/>
              </a:rPr>
              <a:t>，删除时</a:t>
            </a:r>
            <a:r>
              <a:rPr lang="zh-CN" altLang="en-US" b="0" dirty="0">
                <a:latin typeface="Times New Roman" charset="0"/>
                <a:ea typeface="宋体" charset="-122"/>
              </a:rPr>
              <a:t>移动</a:t>
            </a:r>
            <a:r>
              <a:rPr lang="zh-CN" altLang="en-US" b="0" dirty="0" smtClean="0">
                <a:latin typeface="Times New Roman" charset="0"/>
                <a:ea typeface="宋体" charset="-122"/>
              </a:rPr>
              <a:t>次数为</a:t>
            </a:r>
            <a:r>
              <a:rPr lang="en-US" altLang="zh-CN" dirty="0" smtClean="0">
                <a:solidFill>
                  <a:srgbClr val="990000"/>
                </a:solidFill>
                <a:latin typeface="Times New Roman" charset="0"/>
                <a:ea typeface="宋体" charset="-122"/>
              </a:rPr>
              <a:t>n-</a:t>
            </a:r>
            <a:r>
              <a:rPr lang="en-US" altLang="zh-CN" dirty="0" err="1" smtClean="0">
                <a:solidFill>
                  <a:srgbClr val="99000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b="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0" dirty="0">
                <a:latin typeface="Times New Roman" charset="0"/>
                <a:ea typeface="宋体" charset="-122"/>
              </a:rPr>
              <a:t>,</a:t>
            </a:r>
            <a:r>
              <a:rPr lang="zh-CN" altLang="en-US" b="0" dirty="0" smtClean="0">
                <a:latin typeface="Times New Roman" charset="0"/>
                <a:ea typeface="宋体" charset="-122"/>
              </a:rPr>
              <a:t>则</a:t>
            </a:r>
            <a:r>
              <a:rPr lang="zh-CN" altLang="en-US" dirty="0" smtClean="0">
                <a:solidFill>
                  <a:srgbClr val="990000"/>
                </a:solidFill>
                <a:latin typeface="Times New Roman" charset="0"/>
                <a:ea typeface="宋体" charset="-122"/>
              </a:rPr>
              <a:t>移动次数</a:t>
            </a:r>
            <a:r>
              <a:rPr lang="zh-CN" altLang="en-US" dirty="0">
                <a:solidFill>
                  <a:srgbClr val="990000"/>
                </a:solidFill>
                <a:latin typeface="Times New Roman" charset="0"/>
                <a:ea typeface="宋体" charset="-122"/>
              </a:rPr>
              <a:t>的期望值</a:t>
            </a:r>
            <a:r>
              <a:rPr lang="zh-CN" altLang="en-US" b="0" dirty="0">
                <a:latin typeface="Times New Roman" charset="0"/>
                <a:ea typeface="宋体" charset="-122"/>
              </a:rPr>
              <a:t>为</a:t>
            </a:r>
            <a:r>
              <a:rPr lang="zh-CN" altLang="en-US" b="0" dirty="0" smtClean="0">
                <a:latin typeface="Times New Roman" charset="0"/>
                <a:ea typeface="宋体" charset="-122"/>
              </a:rPr>
              <a:t>：</a:t>
            </a:r>
            <a:endParaRPr lang="zh-CN" altLang="en-US" b="0" dirty="0">
              <a:latin typeface="Times New Roman" charset="0"/>
              <a:ea typeface="宋体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58191" y="5700539"/>
            <a:ext cx="3480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115000"/>
              <a:buFont typeface="Wingdings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 Narrow" charset="0"/>
                <a:ea typeface="宋体" charset="-122"/>
              </a:rPr>
              <a:t>故时间复杂度为</a:t>
            </a:r>
            <a:r>
              <a:rPr lang="en-US" altLang="zh-CN" sz="2800" i="1" dirty="0">
                <a:solidFill>
                  <a:srgbClr val="FF5555"/>
                </a:solidFill>
                <a:latin typeface="Times New Roman" charset="0"/>
                <a:ea typeface="楷体_GB2312" charset="0"/>
              </a:rPr>
              <a:t>O(n</a:t>
            </a:r>
            <a:r>
              <a:rPr lang="en-US" altLang="zh-CN" sz="2800" i="1" dirty="0" smtClean="0">
                <a:solidFill>
                  <a:srgbClr val="FF5555"/>
                </a:solidFill>
                <a:latin typeface="Times New Roman" charset="0"/>
                <a:ea typeface="楷体_GB2312" charset="0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Arial Narrow" charset="0"/>
                <a:ea typeface="宋体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Arial Narrow" charset="0"/>
              <a:ea typeface="宋体" charset="-122"/>
            </a:endParaRPr>
          </a:p>
        </p:txBody>
      </p:sp>
      <p:graphicFrame>
        <p:nvGraphicFramePr>
          <p:cNvPr id="1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154317"/>
              </p:ext>
            </p:extLst>
          </p:nvPr>
        </p:nvGraphicFramePr>
        <p:xfrm>
          <a:off x="3696805" y="2382676"/>
          <a:ext cx="292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2" name="公式" r:id="rId3" imgW="2920680" imgH="990360" progId="Equation.3">
                  <p:embed/>
                </p:oleObj>
              </mc:Choice>
              <mc:Fallback>
                <p:oleObj name="公式" r:id="rId3" imgW="292068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805" y="2382676"/>
                        <a:ext cx="292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35803"/>
              </p:ext>
            </p:extLst>
          </p:nvPr>
        </p:nvGraphicFramePr>
        <p:xfrm>
          <a:off x="2968487" y="4212374"/>
          <a:ext cx="2870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3" name="公式" r:id="rId5" imgW="2869920" imgH="1041120" progId="Equation.3">
                  <p:embed/>
                </p:oleObj>
              </mc:Choice>
              <mc:Fallback>
                <p:oleObj name="公式" r:id="rId5" imgW="28699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487" y="4212374"/>
                        <a:ext cx="2870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77079"/>
              </p:ext>
            </p:extLst>
          </p:nvPr>
        </p:nvGraphicFramePr>
        <p:xfrm>
          <a:off x="6016487" y="4212374"/>
          <a:ext cx="121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4" name="公式" r:id="rId7" imgW="1218960" imgH="1041120" progId="Equation.3">
                  <p:embed/>
                </p:oleObj>
              </mc:Choice>
              <mc:Fallback>
                <p:oleObj name="公式" r:id="rId7" imgW="12189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487" y="4212374"/>
                        <a:ext cx="121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7519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 autoUpdateAnimBg="0"/>
      <p:bldP spid="2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77970" y="2286415"/>
            <a:ext cx="7712075" cy="1000125"/>
            <a:chOff x="374" y="906"/>
            <a:chExt cx="4858" cy="630"/>
          </a:xfrm>
        </p:grpSpPr>
        <p:sp>
          <p:nvSpPr>
            <p:cNvPr id="61484" name="Text Box 3"/>
            <p:cNvSpPr txBox="1">
              <a:spLocks noChangeArrowheads="1"/>
            </p:cNvSpPr>
            <p:nvPr/>
          </p:nvSpPr>
          <p:spPr bwMode="auto">
            <a:xfrm>
              <a:off x="460" y="1132"/>
              <a:ext cx="3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 dirty="0">
                  <a:solidFill>
                    <a:schemeClr val="tx1"/>
                  </a:solidFill>
                  <a:latin typeface="Times New Roman" charset="0"/>
                  <a:ea typeface="宋体" charset="-122"/>
                </a:rPr>
                <a:t>23   75   41  38   54   62  17</a:t>
              </a:r>
              <a:endPara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grpSp>
          <p:nvGrpSpPr>
            <p:cNvPr id="61485" name="Group 4"/>
            <p:cNvGrpSpPr>
              <a:grpSpLocks/>
            </p:cNvGrpSpPr>
            <p:nvPr/>
          </p:nvGrpSpPr>
          <p:grpSpPr bwMode="auto">
            <a:xfrm>
              <a:off x="374" y="906"/>
              <a:ext cx="4858" cy="582"/>
              <a:chOff x="374" y="906"/>
              <a:chExt cx="4858" cy="582"/>
            </a:xfrm>
          </p:grpSpPr>
          <p:grpSp>
            <p:nvGrpSpPr>
              <p:cNvPr id="61486" name="Group 5"/>
              <p:cNvGrpSpPr>
                <a:grpSpLocks/>
              </p:cNvGrpSpPr>
              <p:nvPr/>
            </p:nvGrpSpPr>
            <p:grpSpPr bwMode="auto">
              <a:xfrm>
                <a:off x="432" y="1200"/>
                <a:ext cx="4800" cy="288"/>
                <a:chOff x="432" y="1200"/>
                <a:chExt cx="4800" cy="288"/>
              </a:xfrm>
            </p:grpSpPr>
            <p:sp>
              <p:nvSpPr>
                <p:cNvPr id="61488" name="Rectangle 6"/>
                <p:cNvSpPr>
                  <a:spLocks noChangeArrowheads="1"/>
                </p:cNvSpPr>
                <p:nvPr/>
              </p:nvSpPr>
              <p:spPr bwMode="auto">
                <a:xfrm>
                  <a:off x="432" y="1200"/>
                  <a:ext cx="4800" cy="288"/>
                </a:xfrm>
                <a:prstGeom prst="rect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1pPr>
                  <a:lvl2pPr marL="742950" indent="-28575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2pPr>
                  <a:lvl3pPr marL="11430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3pPr>
                  <a:lvl4pPr marL="16002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4pPr>
                  <a:lvl5pPr marL="20574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489" name="Line 7"/>
                <p:cNvSpPr>
                  <a:spLocks noChangeShapeType="1"/>
                </p:cNvSpPr>
                <p:nvPr/>
              </p:nvSpPr>
              <p:spPr bwMode="auto">
                <a:xfrm>
                  <a:off x="91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90" name="Line 8"/>
                <p:cNvSpPr>
                  <a:spLocks noChangeShapeType="1"/>
                </p:cNvSpPr>
                <p:nvPr/>
              </p:nvSpPr>
              <p:spPr bwMode="auto">
                <a:xfrm>
                  <a:off x="139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91" name="Line 9"/>
                <p:cNvSpPr>
                  <a:spLocks noChangeShapeType="1"/>
                </p:cNvSpPr>
                <p:nvPr/>
              </p:nvSpPr>
              <p:spPr bwMode="auto">
                <a:xfrm>
                  <a:off x="187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92" name="Line 10"/>
                <p:cNvSpPr>
                  <a:spLocks noChangeShapeType="1"/>
                </p:cNvSpPr>
                <p:nvPr/>
              </p:nvSpPr>
              <p:spPr bwMode="auto">
                <a:xfrm>
                  <a:off x="235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93" name="Line 11"/>
                <p:cNvSpPr>
                  <a:spLocks noChangeShapeType="1"/>
                </p:cNvSpPr>
                <p:nvPr/>
              </p:nvSpPr>
              <p:spPr bwMode="auto">
                <a:xfrm>
                  <a:off x="283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94" name="Line 12"/>
                <p:cNvSpPr>
                  <a:spLocks noChangeShapeType="1"/>
                </p:cNvSpPr>
                <p:nvPr/>
              </p:nvSpPr>
              <p:spPr bwMode="auto">
                <a:xfrm>
                  <a:off x="331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95" name="Line 13"/>
                <p:cNvSpPr>
                  <a:spLocks noChangeShapeType="1"/>
                </p:cNvSpPr>
                <p:nvPr/>
              </p:nvSpPr>
              <p:spPr bwMode="auto">
                <a:xfrm>
                  <a:off x="379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96" name="Line 14"/>
                <p:cNvSpPr>
                  <a:spLocks noChangeShapeType="1"/>
                </p:cNvSpPr>
                <p:nvPr/>
              </p:nvSpPr>
              <p:spPr bwMode="auto">
                <a:xfrm>
                  <a:off x="4752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487" name="Text Box 15"/>
              <p:cNvSpPr txBox="1">
                <a:spLocks noChangeArrowheads="1"/>
              </p:cNvSpPr>
              <p:nvPr/>
            </p:nvSpPr>
            <p:spPr bwMode="auto">
              <a:xfrm>
                <a:off x="374" y="906"/>
                <a:ext cx="7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algn="l" eaLnBrk="1" hangingPunct="1"/>
                <a:r>
                  <a:rPr lang="en-US" altLang="zh-CN" sz="2800" dirty="0" err="1">
                    <a:solidFill>
                      <a:srgbClr val="000099"/>
                    </a:solidFill>
                    <a:latin typeface="Times New Roman" charset="0"/>
                    <a:ea typeface="宋体" charset="-122"/>
                  </a:rPr>
                  <a:t>L.elem</a:t>
                </a:r>
                <a:endParaRPr lang="en-US" altLang="zh-CN" sz="3600" b="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</p:grp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894445" y="3210339"/>
            <a:ext cx="1438275" cy="838200"/>
            <a:chOff x="3408" y="1488"/>
            <a:chExt cx="906" cy="528"/>
          </a:xfrm>
        </p:grpSpPr>
        <p:sp>
          <p:nvSpPr>
            <p:cNvPr id="61482" name="Line 17"/>
            <p:cNvSpPr>
              <a:spLocks noChangeShapeType="1"/>
            </p:cNvSpPr>
            <p:nvPr/>
          </p:nvSpPr>
          <p:spPr bwMode="auto">
            <a:xfrm>
              <a:off x="3408" y="1488"/>
              <a:ext cx="0" cy="528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3" name="Text Box 18"/>
            <p:cNvSpPr txBox="1">
              <a:spLocks noChangeArrowheads="1"/>
            </p:cNvSpPr>
            <p:nvPr/>
          </p:nvSpPr>
          <p:spPr bwMode="auto">
            <a:xfrm>
              <a:off x="3446" y="1674"/>
              <a:ext cx="8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2800" b="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L.length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961244" y="1914939"/>
            <a:ext cx="1524000" cy="838200"/>
            <a:chOff x="4080" y="672"/>
            <a:chExt cx="960" cy="528"/>
          </a:xfrm>
        </p:grpSpPr>
        <p:sp>
          <p:nvSpPr>
            <p:cNvPr id="61480" name="Text Box 20"/>
            <p:cNvSpPr txBox="1">
              <a:spLocks noChangeArrowheads="1"/>
            </p:cNvSpPr>
            <p:nvPr/>
          </p:nvSpPr>
          <p:spPr bwMode="auto">
            <a:xfrm>
              <a:off x="4080" y="816"/>
              <a:ext cx="9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2800" b="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L.listsize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61481" name="Line 21"/>
            <p:cNvSpPr>
              <a:spLocks noChangeShapeType="1"/>
            </p:cNvSpPr>
            <p:nvPr/>
          </p:nvSpPr>
          <p:spPr bwMode="auto">
            <a:xfrm>
              <a:off x="5040" y="672"/>
              <a:ext cx="0" cy="528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2154169" y="5572539"/>
            <a:ext cx="890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44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e =</a:t>
            </a:r>
            <a:endParaRPr lang="en-US" altLang="zh-CN" sz="36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3128894" y="5669377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CC0000"/>
                </a:solidFill>
                <a:latin typeface="Times New Roman" charset="0"/>
                <a:ea typeface="宋体" charset="-122"/>
              </a:rPr>
              <a:t>38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551044" y="3286539"/>
            <a:ext cx="457200" cy="838200"/>
            <a:chOff x="672" y="1488"/>
            <a:chExt cx="288" cy="528"/>
          </a:xfrm>
        </p:grpSpPr>
        <p:sp>
          <p:nvSpPr>
            <p:cNvPr id="61478" name="Line 25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CC0000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313044" y="3286539"/>
            <a:ext cx="457200" cy="838200"/>
            <a:chOff x="672" y="1488"/>
            <a:chExt cx="288" cy="528"/>
          </a:xfrm>
        </p:grpSpPr>
        <p:sp>
          <p:nvSpPr>
            <p:cNvPr id="61476" name="Line 28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7" name="Text Box 29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CC0000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75044" y="3286539"/>
            <a:ext cx="457200" cy="838200"/>
            <a:chOff x="672" y="1488"/>
            <a:chExt cx="288" cy="528"/>
          </a:xfrm>
        </p:grpSpPr>
        <p:sp>
          <p:nvSpPr>
            <p:cNvPr id="61474" name="Line 31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5" name="Text Box 32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CC0000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837044" y="3286539"/>
            <a:ext cx="457200" cy="838200"/>
            <a:chOff x="672" y="1488"/>
            <a:chExt cx="288" cy="528"/>
          </a:xfrm>
        </p:grpSpPr>
        <p:sp>
          <p:nvSpPr>
            <p:cNvPr id="61472" name="Line 34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3" name="Text Box 35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CC0000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7808844" y="3286539"/>
            <a:ext cx="457200" cy="838200"/>
            <a:chOff x="672" y="1488"/>
            <a:chExt cx="288" cy="528"/>
          </a:xfrm>
        </p:grpSpPr>
        <p:sp>
          <p:nvSpPr>
            <p:cNvPr id="61470" name="Line 37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Text Box 38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CC0000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67975" name="Text Box 39"/>
          <p:cNvSpPr txBox="1">
            <a:spLocks noChangeArrowheads="1"/>
          </p:cNvSpPr>
          <p:nvPr/>
        </p:nvSpPr>
        <p:spPr bwMode="auto">
          <a:xfrm>
            <a:off x="3313044" y="4616864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009999"/>
                </a:solidFill>
                <a:latin typeface="Times New Roman" charset="0"/>
                <a:ea typeface="宋体" charset="-122"/>
              </a:rPr>
              <a:t>i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7976" name="Text Box 40"/>
          <p:cNvSpPr txBox="1">
            <a:spLocks noChangeArrowheads="1"/>
          </p:cNvSpPr>
          <p:nvPr/>
        </p:nvSpPr>
        <p:spPr bwMode="auto">
          <a:xfrm>
            <a:off x="3633719" y="4616865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99"/>
                </a:solidFill>
                <a:latin typeface="Times New Roman" charset="0"/>
                <a:ea typeface="宋体" charset="-122"/>
              </a:rPr>
              <a:t>1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7977" name="Text Box 41"/>
          <p:cNvSpPr txBox="1">
            <a:spLocks noChangeArrowheads="1"/>
          </p:cNvSpPr>
          <p:nvPr/>
        </p:nvSpPr>
        <p:spPr bwMode="auto">
          <a:xfrm>
            <a:off x="3633719" y="4616865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99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7978" name="Text Box 42"/>
          <p:cNvSpPr txBox="1">
            <a:spLocks noChangeArrowheads="1"/>
          </p:cNvSpPr>
          <p:nvPr/>
        </p:nvSpPr>
        <p:spPr bwMode="auto">
          <a:xfrm>
            <a:off x="3633719" y="4616865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99"/>
                </a:solidFill>
                <a:latin typeface="Times New Roman" charset="0"/>
                <a:ea typeface="宋体" charset="-122"/>
              </a:rPr>
              <a:t>3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7979" name="Text Box 43"/>
          <p:cNvSpPr txBox="1">
            <a:spLocks noChangeArrowheads="1"/>
          </p:cNvSpPr>
          <p:nvPr/>
        </p:nvSpPr>
        <p:spPr bwMode="auto">
          <a:xfrm>
            <a:off x="3633719" y="4616865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99"/>
                </a:solidFill>
                <a:latin typeface="Times New Roman" charset="0"/>
                <a:ea typeface="宋体" charset="-122"/>
              </a:rPr>
              <a:t>4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7980" name="Text Box 44"/>
          <p:cNvSpPr txBox="1">
            <a:spLocks noChangeArrowheads="1"/>
          </p:cNvSpPr>
          <p:nvPr/>
        </p:nvSpPr>
        <p:spPr bwMode="auto">
          <a:xfrm>
            <a:off x="3633719" y="4616865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99"/>
                </a:solidFill>
                <a:latin typeface="Times New Roman" charset="0"/>
                <a:ea typeface="宋体" charset="-122"/>
              </a:rPr>
              <a:t>1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7981" name="Text Box 45"/>
          <p:cNvSpPr txBox="1">
            <a:spLocks noChangeArrowheads="1"/>
          </p:cNvSpPr>
          <p:nvPr/>
        </p:nvSpPr>
        <p:spPr bwMode="auto">
          <a:xfrm>
            <a:off x="3633719" y="4616865"/>
            <a:ext cx="685800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9999"/>
                </a:solidFill>
                <a:latin typeface="Times New Roman" charset="0"/>
                <a:ea typeface="宋体" charset="-122"/>
              </a:rPr>
              <a:t>8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7982" name="Text Box 46"/>
          <p:cNvSpPr txBox="1">
            <a:spLocks noChangeArrowheads="1"/>
          </p:cNvSpPr>
          <p:nvPr/>
        </p:nvSpPr>
        <p:spPr bwMode="auto">
          <a:xfrm>
            <a:off x="3890894" y="5693189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50</a:t>
            </a:r>
            <a:endParaRPr lang="en-US" altLang="zh-CN" sz="36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 useBgFill="1">
        <p:nvSpPr>
          <p:cNvPr id="167983" name="Rectangle 47"/>
          <p:cNvSpPr>
            <a:spLocks noChangeArrowheads="1"/>
          </p:cNvSpPr>
          <p:nvPr/>
        </p:nvSpPr>
        <p:spPr bwMode="auto">
          <a:xfrm>
            <a:off x="2322444" y="3286539"/>
            <a:ext cx="609600" cy="838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 useBgFill="1">
        <p:nvSpPr>
          <p:cNvPr id="167984" name="Rectangle 48"/>
          <p:cNvSpPr>
            <a:spLocks noChangeArrowheads="1"/>
          </p:cNvSpPr>
          <p:nvPr/>
        </p:nvSpPr>
        <p:spPr bwMode="auto">
          <a:xfrm>
            <a:off x="3084444" y="3286539"/>
            <a:ext cx="609600" cy="838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 useBgFill="1">
        <p:nvSpPr>
          <p:cNvPr id="167985" name="Rectangle 49"/>
          <p:cNvSpPr>
            <a:spLocks noChangeArrowheads="1"/>
          </p:cNvSpPr>
          <p:nvPr/>
        </p:nvSpPr>
        <p:spPr bwMode="auto">
          <a:xfrm>
            <a:off x="3846444" y="3286539"/>
            <a:ext cx="609600" cy="838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 useBgFill="1">
        <p:nvSpPr>
          <p:cNvPr id="167986" name="Rectangle 50"/>
          <p:cNvSpPr>
            <a:spLocks noChangeArrowheads="1"/>
          </p:cNvSpPr>
          <p:nvPr/>
        </p:nvSpPr>
        <p:spPr bwMode="auto">
          <a:xfrm>
            <a:off x="4608444" y="3286539"/>
            <a:ext cx="609600" cy="838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2474844" y="3286539"/>
            <a:ext cx="457200" cy="838200"/>
            <a:chOff x="672" y="1488"/>
            <a:chExt cx="288" cy="528"/>
          </a:xfrm>
        </p:grpSpPr>
        <p:sp>
          <p:nvSpPr>
            <p:cNvPr id="61468" name="Line 52"/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9" name="Text Box 53"/>
            <p:cNvSpPr txBox="1">
              <a:spLocks noChangeArrowheads="1"/>
            </p:cNvSpPr>
            <p:nvPr/>
          </p:nvSpPr>
          <p:spPr bwMode="auto">
            <a:xfrm>
              <a:off x="684" y="161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CC0000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sp useBgFill="1">
        <p:nvSpPr>
          <p:cNvPr id="167990" name="Rectangle 54"/>
          <p:cNvSpPr>
            <a:spLocks noChangeArrowheads="1"/>
          </p:cNvSpPr>
          <p:nvPr/>
        </p:nvSpPr>
        <p:spPr bwMode="auto">
          <a:xfrm>
            <a:off x="2322444" y="3286539"/>
            <a:ext cx="609600" cy="838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91" name="Text Box 55"/>
          <p:cNvSpPr txBox="1">
            <a:spLocks noChangeArrowheads="1"/>
          </p:cNvSpPr>
          <p:nvPr/>
        </p:nvSpPr>
        <p:spPr bwMode="auto">
          <a:xfrm>
            <a:off x="5964168" y="4508915"/>
            <a:ext cx="5286927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可见，基本操作是：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将顺序表中的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</a:t>
            </a:r>
            <a:r>
              <a:rPr lang="zh-CN" altLang="en-US" sz="3600" b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逐个</a:t>
            </a:r>
            <a:r>
              <a:rPr lang="zh-CN" altLang="en-US" sz="3600" b="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和</a:t>
            </a: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给定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值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 </a:t>
            </a:r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相</a:t>
            </a:r>
            <a:r>
              <a:rPr lang="zh-CN" altLang="en-US" sz="3600" b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比较</a:t>
            </a:r>
            <a:endParaRPr lang="zh-CN" altLang="en-US" sz="3600" b="0" dirty="0">
              <a:solidFill>
                <a:srgbClr val="C00000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67992" name="Text Box 5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23981" y="1286975"/>
            <a:ext cx="7561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b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如下</a:t>
            </a:r>
            <a:r>
              <a:rPr lang="zh-CN" altLang="en-US" sz="36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顺序表：</a:t>
            </a:r>
          </a:p>
        </p:txBody>
      </p:sp>
      <p:sp>
        <p:nvSpPr>
          <p:cNvPr id="57" name="Rectangle 539"/>
          <p:cNvSpPr txBox="1">
            <a:spLocks noChangeArrowheads="1"/>
          </p:cNvSpPr>
          <p:nvPr/>
        </p:nvSpPr>
        <p:spPr>
          <a:xfrm>
            <a:off x="1599097" y="294861"/>
            <a:ext cx="4510156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查找操作</a:t>
            </a:r>
            <a:endParaRPr lang="zh-CN" altLang="en-US" sz="4000" kern="0" baseline="-250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15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75"/>
                                        <p:tgtEl>
                                          <p:spTgt spid="1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 autoUpdateAnimBg="0"/>
      <p:bldP spid="167959" grpId="0" autoUpdateAnimBg="0"/>
      <p:bldP spid="167975" grpId="0" autoUpdateAnimBg="0"/>
      <p:bldP spid="167976" grpId="0" animBg="1" autoUpdateAnimBg="0"/>
      <p:bldP spid="167977" grpId="0" animBg="1" autoUpdateAnimBg="0"/>
      <p:bldP spid="167978" grpId="0" animBg="1" autoUpdateAnimBg="0"/>
      <p:bldP spid="167979" grpId="0" animBg="1" autoUpdateAnimBg="0"/>
      <p:bldP spid="167980" grpId="0" animBg="1" autoUpdateAnimBg="0"/>
      <p:bldP spid="167981" grpId="0" animBg="1" autoUpdateAnimBg="0"/>
      <p:bldP spid="167982" grpId="0" autoUpdateAnimBg="0"/>
      <p:bldP spid="167983" grpId="0" animBg="1"/>
      <p:bldP spid="167984" grpId="0" animBg="1"/>
      <p:bldP spid="167985" grpId="0" animBg="1"/>
      <p:bldP spid="167986" grpId="0" animBg="1"/>
      <p:bldP spid="167990" grpId="0" animBg="1"/>
      <p:bldP spid="167991" grpId="0" autoUpdateAnimBg="0"/>
      <p:bldP spid="16799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18432" y="1263407"/>
            <a:ext cx="11673568" cy="47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int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LocateElem_Sq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SqList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L,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e)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{//</a:t>
            </a:r>
            <a:r>
              <a:rPr lang="zh-CN" altLang="en-US" sz="24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在</a:t>
            </a:r>
            <a:r>
              <a:rPr lang="en-US" altLang="zh-CN" sz="24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L</a:t>
            </a:r>
            <a:r>
              <a:rPr lang="zh-CN" altLang="en-US" sz="24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中查找第一个与</a:t>
            </a:r>
            <a:r>
              <a:rPr lang="en-US" altLang="zh-CN" sz="24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e</a:t>
            </a:r>
            <a:r>
              <a:rPr lang="zh-CN" altLang="en-US" sz="24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相等的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值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}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//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LocateElem_Sq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9211181" y="5735401"/>
            <a:ext cx="2623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T(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)=O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  <a:endParaRPr lang="en-US" altLang="zh-CN" sz="44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934517" y="2079788"/>
            <a:ext cx="8637301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= 1;    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//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 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初值为第 </a:t>
            </a:r>
            <a:r>
              <a:rPr lang="en-US" altLang="zh-CN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个元素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的位序</a:t>
            </a:r>
            <a:endParaRPr lang="zh-CN" altLang="en-US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p =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//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p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初值为第 </a:t>
            </a:r>
            <a:r>
              <a:rPr lang="en-US" altLang="zh-CN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1 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个元素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的存储位置</a:t>
            </a:r>
            <a:endParaRPr lang="zh-CN" altLang="en-US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934517" y="3464697"/>
            <a:ext cx="7293984" cy="6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while (</a:t>
            </a:r>
            <a:r>
              <a:rPr lang="en-US" altLang="zh-CN" sz="3200" b="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 &lt;= </a:t>
            </a:r>
            <a:r>
              <a:rPr lang="en-US" altLang="zh-CN" sz="3200" b="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L.length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 &amp;&amp; </a:t>
            </a:r>
            <a:r>
              <a:rPr lang="en-US" altLang="zh-CN" sz="32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(*p++ != e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))  ++</a:t>
            </a:r>
            <a:r>
              <a:rPr lang="en-US" altLang="zh-CN" sz="3200" b="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;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2025347" y="4123339"/>
            <a:ext cx="4483920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if 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&lt;=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L.length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)  return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</a:t>
            </a:r>
          </a:p>
          <a:p>
            <a:pPr algn="l" eaLnBrk="1" hangingPunct="1">
              <a:lnSpc>
                <a:spcPct val="11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else  return 0;</a:t>
            </a:r>
          </a:p>
        </p:txBody>
      </p:sp>
      <p:sp>
        <p:nvSpPr>
          <p:cNvPr id="9" name="Rectangle 539"/>
          <p:cNvSpPr txBox="1">
            <a:spLocks noChangeArrowheads="1"/>
          </p:cNvSpPr>
          <p:nvPr/>
        </p:nvSpPr>
        <p:spPr>
          <a:xfrm>
            <a:off x="1479827" y="428023"/>
            <a:ext cx="4510156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查找操作代码</a:t>
            </a:r>
            <a:endParaRPr lang="zh-CN" altLang="en-US" sz="4000" kern="0" baseline="-250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1400" y="4509335"/>
            <a:ext cx="2743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先比较，再</a:t>
            </a:r>
            <a:r>
              <a:rPr kumimoji="1" lang="en-US" altLang="zh-CN" sz="3200" dirty="0" smtClean="0"/>
              <a:t>++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 bwMode="auto">
          <a:xfrm>
            <a:off x="5989983" y="3464697"/>
            <a:ext cx="2361537" cy="65864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5" name="直线箭头连接符 4"/>
          <p:cNvCxnSpPr/>
          <p:nvPr/>
        </p:nvCxnSpPr>
        <p:spPr bwMode="auto">
          <a:xfrm flipH="1" flipV="1">
            <a:off x="7620000" y="4123339"/>
            <a:ext cx="426720" cy="320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587656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338195" y="1269724"/>
            <a:ext cx="9005887" cy="536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int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LocateElem_Sq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SqList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L,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e,</a:t>
            </a:r>
          </a:p>
          <a:p>
            <a:pPr algn="l" eaLnBrk="1" hangingPunct="1">
              <a:lnSpc>
                <a:spcPct val="115000"/>
              </a:lnSpc>
            </a:pPr>
            <a:r>
              <a:rPr lang="en-US" altLang="zh-CN" sz="3200" b="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  Status (*compare)(</a:t>
            </a:r>
            <a:r>
              <a:rPr lang="en-US" altLang="zh-CN" sz="3200" b="0" dirty="0" err="1">
                <a:solidFill>
                  <a:srgbClr val="FF0000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3200" b="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, </a:t>
            </a:r>
            <a:r>
              <a:rPr lang="en-US" altLang="zh-CN" sz="3200" b="0" dirty="0" err="1">
                <a:solidFill>
                  <a:srgbClr val="FF0000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))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{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}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//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LocateElem_Sq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9211181" y="5735401"/>
            <a:ext cx="2623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T( </a:t>
            </a:r>
            <a:r>
              <a:rPr lang="en-US" altLang="zh-CN" sz="3600" b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)=O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  <a:endParaRPr lang="en-US" altLang="zh-CN" sz="44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017645" y="2494527"/>
            <a:ext cx="8326437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= 1;     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//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 </a:t>
            </a:r>
            <a:r>
              <a:rPr lang="en-US" altLang="zh-CN" sz="2800" b="0" dirty="0" err="1">
                <a:solidFill>
                  <a:schemeClr val="tx1"/>
                </a:solidFill>
                <a:latin typeface="楷体_GB2312" charset="0"/>
                <a:ea typeface="楷体_GB2312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的初值为第 </a:t>
            </a:r>
            <a:r>
              <a:rPr lang="en-US" altLang="zh-CN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1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元素的位序</a:t>
            </a:r>
            <a:endParaRPr lang="zh-CN" altLang="en-US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p =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L.elem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//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 p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的初值为第 </a:t>
            </a:r>
            <a:r>
              <a:rPr lang="en-US" altLang="zh-CN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1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元素的存储位置</a:t>
            </a:r>
            <a:endParaRPr lang="zh-CN" altLang="en-US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017645" y="3612976"/>
            <a:ext cx="1003306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while 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&lt;=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L.length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&amp;&amp; </a:t>
            </a:r>
            <a:r>
              <a:rPr lang="en-US" altLang="zh-CN" sz="3200" b="0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!(*</a:t>
            </a:r>
            <a:r>
              <a:rPr lang="en-US" altLang="zh-CN" sz="3200" b="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compare)(*p++, e))  </a:t>
            </a:r>
            <a:endParaRPr lang="en-US" altLang="zh-CN" sz="3200" b="0" dirty="0" smtClean="0">
              <a:solidFill>
                <a:srgbClr val="FF0000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15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++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2120349" y="4564540"/>
            <a:ext cx="4483920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if 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&lt;=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L.length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)  return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</a:t>
            </a:r>
          </a:p>
          <a:p>
            <a:pPr algn="l" eaLnBrk="1" hangingPunct="1">
              <a:lnSpc>
                <a:spcPct val="115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else  return 0;</a:t>
            </a:r>
          </a:p>
        </p:txBody>
      </p:sp>
      <p:sp>
        <p:nvSpPr>
          <p:cNvPr id="9" name="Rectangle 539"/>
          <p:cNvSpPr txBox="1">
            <a:spLocks noChangeArrowheads="1"/>
          </p:cNvSpPr>
          <p:nvPr/>
        </p:nvSpPr>
        <p:spPr>
          <a:xfrm>
            <a:off x="1466575" y="328890"/>
            <a:ext cx="4510156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查找操作代码</a:t>
            </a: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25</a:t>
            </a:r>
            <a:endParaRPr lang="zh-CN" altLang="en-US" sz="4000" kern="0" baseline="-25000" dirty="0"/>
          </a:p>
        </p:txBody>
      </p:sp>
      <p:sp>
        <p:nvSpPr>
          <p:cNvPr id="2" name="矩形 1"/>
          <p:cNvSpPr/>
          <p:nvPr/>
        </p:nvSpPr>
        <p:spPr>
          <a:xfrm>
            <a:off x="8920290" y="184285"/>
            <a:ext cx="3271710" cy="240065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kumimoji="1" lang="zh-CN" altLang="en-US" sz="300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注意，如果要用书上的写法</a:t>
            </a:r>
            <a:r>
              <a:rPr kumimoji="1" lang="zh-CN" altLang="en-US" sz="3000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，在</a:t>
            </a:r>
            <a:r>
              <a:rPr kumimoji="1" lang="zh-CN" altLang="en-US" sz="300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上机时必须将</a:t>
            </a:r>
            <a:r>
              <a:rPr kumimoji="1" lang="en-US" altLang="zh-CN" sz="300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compare</a:t>
            </a:r>
            <a:r>
              <a:rPr kumimoji="1" lang="zh-CN" altLang="en-US" sz="300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函数</a:t>
            </a:r>
            <a:r>
              <a:rPr kumimoji="1" lang="zh-CN" altLang="en-US" sz="3000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的声明</a:t>
            </a:r>
            <a:r>
              <a:rPr kumimoji="1" lang="zh-CN" altLang="en-US" sz="300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及具体实现写出来</a:t>
            </a:r>
          </a:p>
        </p:txBody>
      </p:sp>
    </p:spTree>
    <p:extLst>
      <p:ext uri="{BB962C8B-B14F-4D97-AF65-F5344CB8AC3E}">
        <p14:creationId xmlns:p14="http://schemas.microsoft.com/office/powerpoint/2010/main" val="5501696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338195" y="1269724"/>
            <a:ext cx="9005887" cy="48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" name="Rectangle 539"/>
          <p:cNvSpPr txBox="1">
            <a:spLocks noChangeArrowheads="1"/>
          </p:cNvSpPr>
          <p:nvPr/>
        </p:nvSpPr>
        <p:spPr>
          <a:xfrm>
            <a:off x="1479827" y="428023"/>
            <a:ext cx="4510156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smtClean="0"/>
              <a:t>查找操作代码</a:t>
            </a:r>
            <a:endParaRPr lang="zh-CN" altLang="en-US" sz="4000" kern="0" baseline="-25000" dirty="0"/>
          </a:p>
        </p:txBody>
      </p:sp>
      <p:sp>
        <p:nvSpPr>
          <p:cNvPr id="2" name="矩形 1"/>
          <p:cNvSpPr/>
          <p:nvPr/>
        </p:nvSpPr>
        <p:spPr>
          <a:xfrm>
            <a:off x="1590261" y="125379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dirty="0" smtClean="0">
                <a:latin typeface="Times New Roman" charset="0"/>
                <a:ea typeface="宋体" charset="-122"/>
              </a:rPr>
              <a:t>比如 </a:t>
            </a:r>
            <a:r>
              <a:rPr lang="en-US" altLang="zh-CN" sz="2800" kern="100" dirty="0" smtClean="0">
                <a:latin typeface="Times New Roman" charset="0"/>
                <a:ea typeface="宋体" charset="-122"/>
              </a:rPr>
              <a:t>compare</a:t>
            </a:r>
            <a:r>
              <a:rPr lang="zh-CN" altLang="en-US" sz="2800" kern="100" dirty="0" smtClean="0">
                <a:latin typeface="Times New Roman" charset="0"/>
                <a:ea typeface="宋体" charset="-122"/>
              </a:rPr>
              <a:t>函数定义：</a:t>
            </a:r>
            <a:endParaRPr lang="en-US" altLang="zh-CN" sz="2800" kern="100" dirty="0" smtClean="0"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 err="1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int</a:t>
            </a:r>
            <a:r>
              <a:rPr lang="en-US" altLang="zh-CN" sz="2800" kern="1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 compare(</a:t>
            </a:r>
            <a:r>
              <a:rPr lang="en-US" altLang="zh-CN" sz="2800" kern="100" dirty="0" err="1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2800" kern="1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2800" kern="10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a,ElemType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 b)</a:t>
            </a:r>
            <a:endParaRPr lang="zh-CN" altLang="zh-CN" sz="2800" kern="10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charset="0"/>
                <a:ea typeface="宋体" charset="-122"/>
              </a:rPr>
              <a:t>{</a:t>
            </a:r>
            <a:endParaRPr lang="zh-CN" altLang="zh-CN" sz="2800" kern="100" dirty="0"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charset="0"/>
                <a:ea typeface="宋体" charset="-122"/>
              </a:rPr>
              <a:t>	</a:t>
            </a:r>
            <a:r>
              <a:rPr lang="en-US" altLang="zh-CN" sz="2800" kern="100" dirty="0" smtClean="0">
                <a:latin typeface="Times New Roman" charset="0"/>
                <a:ea typeface="宋体" charset="-122"/>
              </a:rPr>
              <a:t>if(a==b</a:t>
            </a:r>
            <a:r>
              <a:rPr lang="en-US" altLang="zh-CN" sz="2800" kern="100" dirty="0">
                <a:latin typeface="Times New Roman" charset="0"/>
                <a:ea typeface="宋体" charset="-122"/>
              </a:rPr>
              <a:t>)</a:t>
            </a:r>
            <a:endParaRPr lang="zh-CN" altLang="zh-CN" sz="2800" kern="100" dirty="0"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charset="0"/>
                <a:ea typeface="宋体" charset="-122"/>
              </a:rPr>
              <a:t>		return 1;</a:t>
            </a:r>
            <a:endParaRPr lang="zh-CN" altLang="zh-CN" sz="2800" kern="100" dirty="0"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charset="0"/>
                <a:ea typeface="宋体" charset="-122"/>
              </a:rPr>
              <a:t>	else</a:t>
            </a:r>
            <a:endParaRPr lang="zh-CN" altLang="zh-CN" sz="2800" kern="100" dirty="0"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charset="0"/>
                <a:ea typeface="宋体" charset="-122"/>
              </a:rPr>
              <a:t>		return 0;</a:t>
            </a:r>
            <a:endParaRPr lang="zh-CN" altLang="zh-CN" sz="2800" kern="100" dirty="0"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 smtClean="0">
                <a:latin typeface="Times New Roman" charset="0"/>
                <a:ea typeface="宋体" charset="-122"/>
              </a:rPr>
              <a:t>}</a:t>
            </a:r>
            <a:endParaRPr lang="zh-CN" altLang="zh-CN" sz="2800" kern="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0261" y="5232160"/>
            <a:ext cx="51892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 dirty="0" smtClean="0">
                <a:latin typeface="Times New Roman" charset="0"/>
                <a:ea typeface="宋体" charset="-122"/>
              </a:rPr>
              <a:t>调用时写法：</a:t>
            </a:r>
            <a:endParaRPr lang="en-US" altLang="zh-CN" sz="3200" kern="100" dirty="0" smtClean="0">
              <a:latin typeface="Times New Roman" charset="0"/>
              <a:ea typeface="宋体" charset="-122"/>
            </a:endParaRPr>
          </a:p>
          <a:p>
            <a:r>
              <a:rPr lang="en-US" altLang="zh-CN" sz="3200" kern="100" dirty="0" err="1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LocateElem_Sq</a:t>
            </a:r>
            <a:r>
              <a:rPr lang="en-US" altLang="zh-CN" sz="3200" kern="1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3200" kern="100" dirty="0" err="1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l,e</a:t>
            </a:r>
            <a:r>
              <a:rPr lang="en-US" altLang="zh-CN" sz="3200" kern="1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,</a:t>
            </a:r>
            <a:r>
              <a:rPr lang="en-US" altLang="zh-CN" sz="3200" kern="1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 compare</a:t>
            </a:r>
            <a:r>
              <a:rPr lang="en-US" altLang="zh-CN" sz="3200" kern="1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  <a:r>
              <a:rPr lang="zh-CN" altLang="zh-CN" sz="3200" dirty="0" smtClean="0">
                <a:solidFill>
                  <a:srgbClr val="C00000"/>
                </a:solidFill>
              </a:rPr>
              <a:t> 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73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顺序存储结构的优缺点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452" y="1619387"/>
            <a:ext cx="8278812" cy="4114800"/>
          </a:xfrm>
        </p:spPr>
        <p:txBody>
          <a:bodyPr/>
          <a:lstStyle/>
          <a:p>
            <a:pPr lvl="2" eaLnBrk="1" hangingPunct="1"/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优点</a:t>
            </a:r>
          </a:p>
          <a:p>
            <a:pPr lvl="3" eaLnBrk="1" hangingPunct="1"/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逻辑相邻，物理相邻</a:t>
            </a:r>
          </a:p>
          <a:p>
            <a:pPr lvl="3" eaLnBrk="1" hangingPunct="1"/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可</a:t>
            </a:r>
            <a:r>
              <a:rPr lang="zh-CN" altLang="en-US" sz="2800" dirty="0">
                <a:solidFill>
                  <a:srgbClr val="FF5555"/>
                </a:solidFill>
                <a:latin typeface="SimSun" charset="-122"/>
                <a:ea typeface="SimSun" charset="-122"/>
                <a:cs typeface="SimSun" charset="-122"/>
              </a:rPr>
              <a:t>随机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存取任一元素</a:t>
            </a:r>
          </a:p>
          <a:p>
            <a:pPr lvl="3" eaLnBrk="1" hangingPunct="1"/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存储空间使用紧凑</a:t>
            </a:r>
          </a:p>
          <a:p>
            <a:pPr lvl="2" eaLnBrk="1" hangingPunct="1"/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缺点</a:t>
            </a:r>
          </a:p>
          <a:p>
            <a:pPr lvl="3" eaLnBrk="1" hangingPunct="1"/>
            <a:r>
              <a:rPr lang="zh-CN" altLang="en-US" sz="2800" dirty="0">
                <a:solidFill>
                  <a:srgbClr val="2D22BE"/>
                </a:solidFill>
                <a:latin typeface="SimSun" charset="-122"/>
                <a:ea typeface="SimSun" charset="-122"/>
                <a:cs typeface="SimSun" charset="-122"/>
              </a:rPr>
              <a:t>插入、删除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操作需要</a:t>
            </a:r>
            <a:r>
              <a:rPr lang="zh-CN" altLang="en-US" sz="2800" dirty="0">
                <a:solidFill>
                  <a:srgbClr val="FF5555"/>
                </a:solidFill>
                <a:latin typeface="SimSun" charset="-122"/>
                <a:ea typeface="SimSun" charset="-122"/>
                <a:cs typeface="SimSun" charset="-122"/>
              </a:rPr>
              <a:t>移动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大量的元素；</a:t>
            </a:r>
          </a:p>
          <a:p>
            <a:pPr lvl="3" eaLnBrk="1" hangingPunct="1"/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预先分配空间需按最大空间分配，空间利用不充分。</a:t>
            </a:r>
          </a:p>
        </p:txBody>
      </p:sp>
    </p:spTree>
    <p:extLst>
      <p:ext uri="{BB962C8B-B14F-4D97-AF65-F5344CB8AC3E}">
        <p14:creationId xmlns:p14="http://schemas.microsoft.com/office/powerpoint/2010/main" val="7539576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 </a:t>
            </a:r>
            <a:r>
              <a:rPr lang="zh-CN" altLang="en-US" dirty="0" smtClean="0"/>
              <a:t>线性表的链式表示和实现</a:t>
            </a:r>
            <a:endParaRPr lang="zh-CN" altLang="en-US" dirty="0"/>
          </a:p>
        </p:txBody>
      </p:sp>
      <p:sp>
        <p:nvSpPr>
          <p:cNvPr id="154" name="Rectangle 3"/>
          <p:cNvSpPr txBox="1">
            <a:spLocks noChangeArrowheads="1"/>
          </p:cNvSpPr>
          <p:nvPr/>
        </p:nvSpPr>
        <p:spPr bwMode="auto">
          <a:xfrm>
            <a:off x="1235917" y="1447800"/>
            <a:ext cx="8610600" cy="18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charset="2"/>
              <a:buChar char="n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kern="0" dirty="0" smtClean="0"/>
              <a:t>链式存储结构：</a:t>
            </a:r>
            <a:endParaRPr lang="en-US" altLang="zh-CN" kern="0" dirty="0" smtClean="0"/>
          </a:p>
          <a:p>
            <a:pPr eaLnBrk="1" hangingPunct="1">
              <a:buFontTx/>
              <a:buNone/>
            </a:pPr>
            <a:r>
              <a:rPr lang="zh-CN" altLang="en-US" kern="0" dirty="0" smtClean="0"/>
              <a:t>     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用</a:t>
            </a:r>
            <a:r>
              <a:rPr lang="zh-CN" altLang="en-US" kern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任意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的存储单元</a:t>
            </a:r>
            <a:r>
              <a:rPr lang="zh-CN" altLang="en-US" kern="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存储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线性表的数据元素（存储单元可连续，可不连续）</a:t>
            </a:r>
          </a:p>
          <a:p>
            <a:pPr eaLnBrk="1" hangingPunct="1">
              <a:buFontTx/>
              <a:buNone/>
            </a:pPr>
            <a:r>
              <a:rPr lang="zh-CN" altLang="en-US" kern="0" dirty="0" smtClean="0"/>
              <a:t>    </a:t>
            </a:r>
            <a:endParaRPr lang="zh-CN" altLang="en-US" kern="0" dirty="0"/>
          </a:p>
        </p:txBody>
      </p:sp>
      <p:sp>
        <p:nvSpPr>
          <p:cNvPr id="17" name="矩形 16"/>
          <p:cNvSpPr/>
          <p:nvPr/>
        </p:nvSpPr>
        <p:spPr>
          <a:xfrm>
            <a:off x="1424209" y="4119908"/>
            <a:ext cx="82340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SimSun" charset="-122"/>
                <a:ea typeface="SimSun" charset="-122"/>
                <a:cs typeface="SimSun" charset="-122"/>
              </a:rPr>
              <a:t>逻辑关系的</a:t>
            </a:r>
            <a:r>
              <a:rPr lang="zh-CN" altLang="en-US" sz="3200" b="1" dirty="0">
                <a:latin typeface="SimSun" charset="-122"/>
                <a:ea typeface="SimSun" charset="-122"/>
                <a:cs typeface="SimSun" charset="-122"/>
              </a:rPr>
              <a:t>表示：</a:t>
            </a:r>
          </a:p>
          <a:p>
            <a:r>
              <a:rPr lang="zh-CN" altLang="en-US" sz="3200" b="1" dirty="0">
                <a:latin typeface="SimSun" charset="-122"/>
                <a:ea typeface="SimSun" charset="-122"/>
                <a:cs typeface="SimSun" charset="-122"/>
              </a:rPr>
              <a:t>   </a:t>
            </a:r>
            <a:r>
              <a:rPr lang="zh-CN" altLang="en-US" sz="3200" b="1" dirty="0" smtClean="0">
                <a:latin typeface="SimSun" charset="-122"/>
                <a:ea typeface="SimSun" charset="-122"/>
                <a:cs typeface="SimSun" charset="-122"/>
              </a:rPr>
              <a:t>以</a:t>
            </a:r>
            <a:r>
              <a:rPr lang="zh-CN" altLang="en-US" sz="3200" b="1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结点的指针域</a:t>
            </a:r>
            <a:r>
              <a:rPr lang="zh-CN" altLang="en-US" sz="3200" b="1" dirty="0" smtClean="0">
                <a:latin typeface="SimSun" charset="-122"/>
                <a:ea typeface="SimSun" charset="-122"/>
                <a:cs typeface="SimSun" charset="-122"/>
              </a:rPr>
              <a:t>指向表示</a:t>
            </a:r>
            <a:endParaRPr lang="zh-CN" altLang="en-US" sz="3200" b="1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0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 autoUpdateAnimBg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2.1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线性表的类型定义</a:t>
            </a:r>
            <a:endParaRPr lang="zh-CN" altLang="en-US" kern="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2100" y="-2933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1320631" y="1279711"/>
            <a:ext cx="10107168" cy="7100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charset="2"/>
              <a:buChar char="n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3600" dirty="0">
                <a:solidFill>
                  <a:srgbClr val="003399"/>
                </a:solidFill>
                <a:latin typeface="Times New Roman" charset="0"/>
                <a:ea typeface="楷体_GB2312" charset="0"/>
              </a:rPr>
              <a:t>线性表</a:t>
            </a:r>
            <a:r>
              <a:rPr lang="zh-CN" altLang="en-US" sz="3600" b="0" dirty="0">
                <a:latin typeface="Times New Roman" charset="0"/>
                <a:ea typeface="楷体_GB2312" charset="0"/>
              </a:rPr>
              <a:t>是一</a:t>
            </a:r>
            <a:r>
              <a:rPr lang="zh-CN" altLang="en-US" sz="3600" b="0" dirty="0" smtClean="0">
                <a:latin typeface="Times New Roman" charset="0"/>
                <a:ea typeface="楷体_GB2312" charset="0"/>
              </a:rPr>
              <a:t>种最</a:t>
            </a:r>
            <a:r>
              <a:rPr lang="zh-CN" altLang="en-US" sz="3600" b="0" dirty="0">
                <a:latin typeface="Times New Roman" charset="0"/>
                <a:ea typeface="楷体_GB2312" charset="0"/>
              </a:rPr>
              <a:t>简单的</a:t>
            </a:r>
            <a:r>
              <a:rPr lang="zh-CN" altLang="en-US" sz="3600" dirty="0">
                <a:solidFill>
                  <a:srgbClr val="CC0000"/>
                </a:solidFill>
                <a:latin typeface="Times New Roman" charset="0"/>
                <a:ea typeface="楷体_GB2312" charset="0"/>
              </a:rPr>
              <a:t>线性结构</a:t>
            </a:r>
            <a:endParaRPr lang="zh-CN" altLang="en-US" sz="1800" b="0" dirty="0">
              <a:latin typeface="Times New Roman" charset="0"/>
              <a:ea typeface="宋体" charset="-122"/>
            </a:endParaRPr>
          </a:p>
          <a:p>
            <a:pPr eaLnBrk="1" hangingPunct="1"/>
            <a:endParaRPr lang="zh-CN" altLang="zh-CN" kern="0" dirty="0" smtClean="0">
              <a:solidFill>
                <a:srgbClr val="C00000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18166" y="2287014"/>
            <a:ext cx="10542186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charset="2"/>
              <a:buChar char="n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线性表举例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:	</a:t>
            </a:r>
          </a:p>
          <a:p>
            <a:pPr lvl="1" eaLnBrk="1" hangingPunct="1"/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字母表      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(A,B,C,…,X,Y,Z) </a:t>
            </a:r>
          </a:p>
          <a:p>
            <a:pPr lvl="1" eaLnBrk="1" hangingPunct="1"/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数据序列  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(6,17,28,50,92,188)</a:t>
            </a:r>
          </a:p>
          <a:p>
            <a:pPr eaLnBrk="1" hangingPunct="1"/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n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个元素的线性表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: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（相邻元素之间存在</a:t>
            </a:r>
            <a:r>
              <a:rPr lang="zh-CN" altLang="en-US" kern="0" dirty="0" smtClean="0">
                <a:solidFill>
                  <a:srgbClr val="FF5555"/>
                </a:solidFill>
                <a:latin typeface="SimSun" charset="-122"/>
                <a:ea typeface="SimSun" charset="-122"/>
                <a:cs typeface="SimSun" charset="-122"/>
              </a:rPr>
              <a:t>序偶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关系</a:t>
            </a:r>
            <a:r>
              <a:rPr lang="zh-CN" altLang="en-US" kern="0" dirty="0" smtClean="0"/>
              <a:t>）</a:t>
            </a:r>
          </a:p>
          <a:p>
            <a:pPr lvl="1" eaLnBrk="1" hangingPunct="1"/>
            <a:r>
              <a:rPr lang="zh-CN" altLang="en-US" sz="3600" kern="0" dirty="0" smtClean="0"/>
              <a:t>（</a:t>
            </a:r>
            <a:r>
              <a:rPr lang="en-US" altLang="zh-CN" sz="3600" kern="0" dirty="0" smtClean="0"/>
              <a:t>a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, a</a:t>
            </a:r>
            <a:r>
              <a:rPr lang="en-US" altLang="zh-CN" sz="3600" kern="0" baseline="-25000" dirty="0" smtClean="0"/>
              <a:t>2 </a:t>
            </a:r>
            <a:r>
              <a:rPr lang="en-US" altLang="zh-CN" sz="3600" kern="0" dirty="0" smtClean="0"/>
              <a:t>,…, </a:t>
            </a:r>
            <a:r>
              <a:rPr lang="en-US" altLang="zh-CN" sz="3600" kern="0" dirty="0" err="1" smtClean="0"/>
              <a:t>a</a:t>
            </a:r>
            <a:r>
              <a:rPr lang="en-US" altLang="zh-CN" sz="3600" kern="0" baseline="-25000" dirty="0" err="1" smtClean="0"/>
              <a:t>i</a:t>
            </a:r>
            <a:r>
              <a:rPr lang="en-US" altLang="zh-CN" sz="3600" kern="0" dirty="0" smtClean="0"/>
              <a:t>, a</a:t>
            </a:r>
            <a:r>
              <a:rPr lang="en-US" altLang="zh-CN" sz="3600" kern="0" baseline="-25000" dirty="0" smtClean="0"/>
              <a:t>i+1</a:t>
            </a:r>
            <a:r>
              <a:rPr lang="en-US" altLang="zh-CN" sz="3600" kern="0" dirty="0" smtClean="0"/>
              <a:t>, …, a</a:t>
            </a:r>
            <a:r>
              <a:rPr lang="en-US" altLang="zh-CN" sz="3600" kern="0" baseline="-25000" dirty="0" smtClean="0"/>
              <a:t>n</a:t>
            </a:r>
            <a:r>
              <a:rPr lang="zh-CN" altLang="en-US" sz="3600" kern="0" dirty="0" smtClean="0"/>
              <a:t>）</a:t>
            </a:r>
            <a:endParaRPr lang="zh-CN" altLang="en-US" sz="3600" kern="0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503487" y="507434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530788" y="515721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6422559" y="5157214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34870" y="5479162"/>
            <a:ext cx="1676400" cy="838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zh-CN" b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0373" y="5550462"/>
            <a:ext cx="1827374" cy="92333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21648" y="5608432"/>
            <a:ext cx="1947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宋体" charset="-122"/>
              </a:rPr>
              <a:t>第</a:t>
            </a:r>
            <a:r>
              <a:rPr lang="en-US" altLang="zh-CN" dirty="0" err="1">
                <a:latin typeface="Times New Roman" charset="0"/>
                <a:ea typeface="宋体" charset="-122"/>
              </a:rPr>
              <a:t>i</a:t>
            </a:r>
            <a:r>
              <a:rPr lang="zh-CN" altLang="en-US" dirty="0">
                <a:latin typeface="Times New Roman" charset="0"/>
                <a:ea typeface="宋体" charset="-122"/>
              </a:rPr>
              <a:t>个元素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(</a:t>
            </a:r>
            <a:r>
              <a:rPr lang="zh-CN" altLang="en-US" dirty="0">
                <a:latin typeface="Times New Roman" charset="0"/>
                <a:ea typeface="宋体" charset="-122"/>
              </a:rPr>
              <a:t>有唯一的前驱</a:t>
            </a:r>
          </a:p>
          <a:p>
            <a:r>
              <a:rPr lang="zh-CN" altLang="en-US" dirty="0">
                <a:latin typeface="Times New Roman" charset="0"/>
                <a:ea typeface="宋体" charset="-122"/>
              </a:rPr>
              <a:t>和唯一的后继</a:t>
            </a:r>
            <a:r>
              <a:rPr lang="en-US" altLang="zh-CN" dirty="0">
                <a:latin typeface="Times New Roman" charset="0"/>
                <a:ea typeface="宋体" charset="-122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6572250" y="5688961"/>
            <a:ext cx="1596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宋体" charset="-122"/>
              </a:rPr>
              <a:t>最后一个元素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(</a:t>
            </a:r>
            <a:r>
              <a:rPr lang="zh-CN" altLang="en-US" dirty="0">
                <a:latin typeface="Times New Roman" charset="0"/>
                <a:ea typeface="宋体" charset="-122"/>
              </a:rPr>
              <a:t>没有后继</a:t>
            </a:r>
            <a:r>
              <a:rPr lang="en-US" altLang="zh-CN" dirty="0">
                <a:latin typeface="Times New Roman" charset="0"/>
                <a:ea typeface="宋体" charset="-122"/>
              </a:rPr>
              <a:t>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475094" y="5562710"/>
            <a:ext cx="1676400" cy="838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endParaRPr lang="en-US" altLang="zh-CN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63408" y="5565812"/>
            <a:ext cx="143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charset="0"/>
                <a:ea typeface="宋体" charset="-122"/>
              </a:rPr>
              <a:t>第一个元素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(</a:t>
            </a:r>
            <a:r>
              <a:rPr lang="zh-CN" altLang="en-US" dirty="0">
                <a:latin typeface="Times New Roman" charset="0"/>
                <a:ea typeface="宋体" charset="-122"/>
              </a:rPr>
              <a:t>没有前驱</a:t>
            </a:r>
            <a:r>
              <a:rPr lang="en-US" altLang="zh-CN" dirty="0">
                <a:latin typeface="Times New Roman" charset="0"/>
                <a:ea typeface="宋体" charset="-122"/>
              </a:rPr>
              <a:t>) 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9217151" y="4364736"/>
            <a:ext cx="426720" cy="4632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217150" y="4740953"/>
            <a:ext cx="1466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solidFill>
                  <a:srgbClr val="FF5555"/>
                </a:solidFill>
              </a:rPr>
              <a:t>前后</a:t>
            </a:r>
            <a:r>
              <a:rPr lang="zh-CN" altLang="en-US" sz="2400" kern="0" dirty="0" smtClean="0">
                <a:latin typeface="SimSun" charset="-122"/>
                <a:ea typeface="SimSun" charset="-122"/>
                <a:cs typeface="SimSun" charset="-122"/>
              </a:rPr>
              <a:t>关系</a:t>
            </a:r>
            <a:endParaRPr lang="zh-CN" altLang="en-US" sz="24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2575" y="1339949"/>
            <a:ext cx="8305800" cy="68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结点结构</a:t>
            </a:r>
            <a:endParaRPr lang="zh-CN" altLang="en-US" b="1" dirty="0">
              <a:solidFill>
                <a:srgbClr val="C00000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graphicFrame>
        <p:nvGraphicFramePr>
          <p:cNvPr id="13110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37505"/>
              </p:ext>
            </p:extLst>
          </p:nvPr>
        </p:nvGraphicFramePr>
        <p:xfrm>
          <a:off x="3877503" y="2124693"/>
          <a:ext cx="3810000" cy="579438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4029903" y="3191493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/>
              <a:t>数据域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6163503" y="3191493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/>
              <a:t>指针域</a:t>
            </a:r>
          </a:p>
        </p:txBody>
      </p:sp>
      <p:sp>
        <p:nvSpPr>
          <p:cNvPr id="131105" name="Line 33"/>
          <p:cNvSpPr>
            <a:spLocks noChangeShapeType="1"/>
          </p:cNvSpPr>
          <p:nvPr/>
        </p:nvSpPr>
        <p:spPr bwMode="auto">
          <a:xfrm flipV="1">
            <a:off x="7001703" y="273429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1106" name="Line 34"/>
          <p:cNvSpPr>
            <a:spLocks noChangeShapeType="1"/>
          </p:cNvSpPr>
          <p:nvPr/>
        </p:nvSpPr>
        <p:spPr bwMode="auto">
          <a:xfrm flipV="1">
            <a:off x="4791903" y="273429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1107" name="Text Box 35"/>
          <p:cNvSpPr txBox="1">
            <a:spLocks noChangeArrowheads="1"/>
          </p:cNvSpPr>
          <p:nvPr/>
        </p:nvSpPr>
        <p:spPr bwMode="auto">
          <a:xfrm>
            <a:off x="3648904" y="4105894"/>
            <a:ext cx="23844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/>
              <a:t>存储结点本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dirty="0"/>
              <a:t>身的信息</a:t>
            </a:r>
          </a:p>
        </p:txBody>
      </p:sp>
      <p:sp>
        <p:nvSpPr>
          <p:cNvPr id="131108" name="Text Box 36"/>
          <p:cNvSpPr txBox="1">
            <a:spLocks noChangeArrowheads="1"/>
          </p:cNvSpPr>
          <p:nvPr/>
        </p:nvSpPr>
        <p:spPr bwMode="auto">
          <a:xfrm>
            <a:off x="6011104" y="4105894"/>
            <a:ext cx="26320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/>
              <a:t>存储指向其直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/>
              <a:t>接后继的指针</a:t>
            </a:r>
          </a:p>
        </p:txBody>
      </p:sp>
      <p:sp>
        <p:nvSpPr>
          <p:cNvPr id="131111" name="Line 39"/>
          <p:cNvSpPr>
            <a:spLocks noChangeShapeType="1"/>
          </p:cNvSpPr>
          <p:nvPr/>
        </p:nvSpPr>
        <p:spPr bwMode="auto">
          <a:xfrm flipV="1">
            <a:off x="7001703" y="372489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1112" name="Line 40"/>
          <p:cNvSpPr>
            <a:spLocks noChangeShapeType="1"/>
          </p:cNvSpPr>
          <p:nvPr/>
        </p:nvSpPr>
        <p:spPr bwMode="auto">
          <a:xfrm flipV="1">
            <a:off x="4791903" y="372489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539"/>
          <p:cNvSpPr>
            <a:spLocks noGrp="1" noChangeArrowheads="1"/>
          </p:cNvSpPr>
          <p:nvPr>
            <p:ph type="title"/>
          </p:nvPr>
        </p:nvSpPr>
        <p:spPr>
          <a:xfrm>
            <a:off x="1493078" y="274637"/>
            <a:ext cx="10390717" cy="762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2.2 </a:t>
            </a:r>
            <a:r>
              <a:rPr lang="zh-CN" altLang="en-US" dirty="0" smtClean="0"/>
              <a:t>线性表的链式表示和实现</a:t>
            </a:r>
            <a:endParaRPr lang="zh-CN" altLang="en-US" dirty="0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1493078" y="5799085"/>
            <a:ext cx="8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b="0" dirty="0" smtClean="0"/>
              <a:t>由于每个结点只包含</a:t>
            </a:r>
            <a:r>
              <a:rPr lang="zh-CN" altLang="en-US" sz="2400" dirty="0" smtClean="0">
                <a:solidFill>
                  <a:srgbClr val="C00000"/>
                </a:solidFill>
              </a:rPr>
              <a:t>一个指针域</a:t>
            </a:r>
            <a:r>
              <a:rPr lang="zh-CN" altLang="en-US" sz="2400" b="0" dirty="0" smtClean="0"/>
              <a:t>，因此成为</a:t>
            </a:r>
            <a:r>
              <a:rPr lang="zh-CN" altLang="en-US" sz="2400" dirty="0" smtClean="0">
                <a:solidFill>
                  <a:srgbClr val="C00000"/>
                </a:solidFill>
              </a:rPr>
              <a:t>线性链表或单链表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852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  <p:bldP spid="131091" grpId="0" autoUpdateAnimBg="0"/>
      <p:bldP spid="131100" grpId="0" autoUpdateAnimBg="0"/>
      <p:bldP spid="131105" grpId="0" animBg="1"/>
      <p:bldP spid="131106" grpId="0" animBg="1"/>
      <p:bldP spid="131107" grpId="0" autoUpdateAnimBg="0"/>
      <p:bldP spid="131108" grpId="0" autoUpdateAnimBg="0"/>
      <p:bldP spid="131111" grpId="0" animBg="1"/>
      <p:bldP spid="131112" grpId="0" animBg="1"/>
      <p:bldP spid="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435100" y="391596"/>
            <a:ext cx="6084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smtClean="0">
                <a:latin typeface="+mj-lt"/>
                <a:ea typeface="+mj-ea"/>
                <a:cs typeface="+mj-cs"/>
              </a:rPr>
              <a:t>单链表存储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的 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C 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语言描述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35100" y="1211284"/>
            <a:ext cx="68516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</a:t>
            </a:r>
            <a:r>
              <a:rPr lang="en-US" altLang="zh-CN" sz="4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Typedef</a:t>
            </a:r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3600" dirty="0" err="1">
                <a:solidFill>
                  <a:srgbClr val="CC0000"/>
                </a:solidFill>
                <a:latin typeface="Times New Roman" charset="0"/>
                <a:ea typeface="宋体" charset="-122"/>
              </a:rPr>
              <a:t>struct</a:t>
            </a:r>
            <a:r>
              <a:rPr lang="en-US" altLang="zh-CN" sz="3600" dirty="0">
                <a:solidFill>
                  <a:srgbClr val="CC0000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3600" dirty="0" err="1">
                <a:solidFill>
                  <a:srgbClr val="CC0000"/>
                </a:solidFill>
                <a:latin typeface="Times New Roman" charset="0"/>
                <a:ea typeface="宋体" charset="-122"/>
              </a:rPr>
              <a:t>LNode</a:t>
            </a:r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{</a:t>
            </a:r>
            <a:endParaRPr lang="en-US" altLang="zh-CN" sz="36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</a:t>
            </a:r>
            <a:r>
              <a:rPr lang="en-US" altLang="zh-CN" sz="3600" b="0" dirty="0">
                <a:solidFill>
                  <a:srgbClr val="CC0000"/>
                </a:solidFill>
                <a:latin typeface="Times New Roman" charset="0"/>
                <a:ea typeface="宋体" charset="-122"/>
              </a:rPr>
              <a:t>data;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// </a:t>
            </a:r>
            <a:r>
              <a:rPr lang="zh-CN" altLang="en-US" sz="3600" b="0" dirty="0">
                <a:solidFill>
                  <a:srgbClr val="0000FF"/>
                </a:solidFill>
                <a:latin typeface="Times New Roman" charset="0"/>
                <a:ea typeface="隶书" charset="0"/>
              </a:rPr>
              <a:t>数据域</a:t>
            </a:r>
            <a:endParaRPr lang="zh-CN" altLang="en-US" sz="36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 </a:t>
            </a:r>
            <a:r>
              <a:rPr lang="en-US" altLang="zh-CN" sz="3600" dirty="0" err="1">
                <a:solidFill>
                  <a:srgbClr val="CC0000"/>
                </a:solidFill>
                <a:latin typeface="Times New Roman" charset="0"/>
                <a:ea typeface="宋体" charset="-122"/>
              </a:rPr>
              <a:t>struct</a:t>
            </a:r>
            <a:r>
              <a:rPr lang="en-US" altLang="zh-CN" sz="3600" b="0" dirty="0">
                <a:solidFill>
                  <a:srgbClr val="CC0000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dirty="0" err="1">
                <a:solidFill>
                  <a:srgbClr val="CC0000"/>
                </a:solidFill>
                <a:latin typeface="Times New Roman" charset="0"/>
                <a:ea typeface="宋体" charset="-122"/>
              </a:rPr>
              <a:t>LNode</a:t>
            </a:r>
            <a:r>
              <a:rPr lang="en-US" altLang="zh-CN" sz="3600" b="0" dirty="0">
                <a:solidFill>
                  <a:srgbClr val="CC0000"/>
                </a:solidFill>
                <a:latin typeface="Times New Roman" charset="0"/>
                <a:ea typeface="宋体" charset="-122"/>
              </a:rPr>
              <a:t>   </a:t>
            </a:r>
            <a:r>
              <a:rPr lang="en-US" altLang="zh-CN" sz="3600" dirty="0">
                <a:solidFill>
                  <a:srgbClr val="CC0000"/>
                </a:solidFill>
                <a:latin typeface="Times New Roman" charset="0"/>
                <a:ea typeface="宋体" charset="-122"/>
              </a:rPr>
              <a:t>*</a:t>
            </a:r>
            <a:r>
              <a:rPr lang="en-US" altLang="zh-CN" sz="3600" b="0" dirty="0">
                <a:solidFill>
                  <a:srgbClr val="CC0000"/>
                </a:solidFill>
                <a:latin typeface="Times New Roman" charset="0"/>
                <a:ea typeface="宋体" charset="-122"/>
              </a:rPr>
              <a:t>next;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// </a:t>
            </a:r>
            <a:r>
              <a:rPr lang="zh-CN" altLang="en-US" sz="3600" b="0" dirty="0">
                <a:solidFill>
                  <a:srgbClr val="0000FF"/>
                </a:solidFill>
                <a:latin typeface="Times New Roman" charset="0"/>
                <a:ea typeface="隶书" charset="0"/>
              </a:rPr>
              <a:t>指针域</a:t>
            </a:r>
            <a:endParaRPr lang="zh-CN" altLang="en-US" sz="36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</a:t>
            </a:r>
            <a:r>
              <a:rPr lang="en-US" altLang="zh-CN" sz="36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}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LNode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, </a:t>
            </a:r>
            <a:r>
              <a:rPr lang="en-US" altLang="zh-CN" sz="3600" dirty="0">
                <a:latin typeface="Times New Roman" charset="0"/>
                <a:ea typeface="宋体" charset="-122"/>
              </a:rPr>
              <a:t>*</a:t>
            </a:r>
            <a:r>
              <a:rPr lang="en-US" altLang="zh-CN" sz="3600" dirty="0" err="1">
                <a:latin typeface="Times New Roman" charset="0"/>
                <a:ea typeface="宋体" charset="-122"/>
              </a:rPr>
              <a:t>LinkList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;</a:t>
            </a:r>
            <a:r>
              <a:rPr lang="en-US" altLang="zh-CN" sz="4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8671" y="419102"/>
            <a:ext cx="7772400" cy="5413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线性链表的直观示意图</a:t>
            </a: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2617433" y="1806051"/>
            <a:ext cx="6604503" cy="584201"/>
            <a:chOff x="621" y="1103"/>
            <a:chExt cx="3821" cy="368"/>
          </a:xfrm>
        </p:grpSpPr>
        <p:sp>
          <p:nvSpPr>
            <p:cNvPr id="28734" name="Line 22"/>
            <p:cNvSpPr>
              <a:spLocks noChangeShapeType="1"/>
            </p:cNvSpPr>
            <p:nvPr/>
          </p:nvSpPr>
          <p:spPr bwMode="auto">
            <a:xfrm>
              <a:off x="2016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5" name="Rectangle 49"/>
            <p:cNvSpPr>
              <a:spLocks noChangeArrowheads="1"/>
            </p:cNvSpPr>
            <p:nvPr/>
          </p:nvSpPr>
          <p:spPr bwMode="auto">
            <a:xfrm>
              <a:off x="2618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endParaRPr lang="zh-CN" altLang="zh-CN" b="0"/>
            </a:p>
          </p:txBody>
        </p:sp>
        <p:sp>
          <p:nvSpPr>
            <p:cNvPr id="28736" name="Rectangle 50"/>
            <p:cNvSpPr>
              <a:spLocks noChangeArrowheads="1"/>
            </p:cNvSpPr>
            <p:nvPr/>
          </p:nvSpPr>
          <p:spPr bwMode="auto">
            <a:xfrm>
              <a:off x="2304" y="1152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b="0"/>
                <a:t>a</a:t>
              </a:r>
              <a:r>
                <a:rPr lang="en-US" altLang="zh-CN" b="0" baseline="-25000"/>
                <a:t>2</a:t>
              </a:r>
              <a:endParaRPr lang="en-US" altLang="zh-CN" b="0"/>
            </a:p>
          </p:txBody>
        </p:sp>
        <p:sp>
          <p:nvSpPr>
            <p:cNvPr id="28737" name="Line 51"/>
            <p:cNvSpPr>
              <a:spLocks noChangeShapeType="1"/>
            </p:cNvSpPr>
            <p:nvPr/>
          </p:nvSpPr>
          <p:spPr bwMode="auto">
            <a:xfrm>
              <a:off x="2304" y="1152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8" name="Line 52"/>
            <p:cNvSpPr>
              <a:spLocks noChangeShapeType="1"/>
            </p:cNvSpPr>
            <p:nvPr/>
          </p:nvSpPr>
          <p:spPr bwMode="auto">
            <a:xfrm>
              <a:off x="2304" y="1440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9" name="Line 53"/>
            <p:cNvSpPr>
              <a:spLocks noChangeShapeType="1"/>
            </p:cNvSpPr>
            <p:nvPr/>
          </p:nvSpPr>
          <p:spPr bwMode="auto">
            <a:xfrm>
              <a:off x="2304" y="11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40" name="Line 54"/>
            <p:cNvSpPr>
              <a:spLocks noChangeShapeType="1"/>
            </p:cNvSpPr>
            <p:nvPr/>
          </p:nvSpPr>
          <p:spPr bwMode="auto">
            <a:xfrm>
              <a:off x="2618" y="11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41" name="Line 55"/>
            <p:cNvSpPr>
              <a:spLocks noChangeShapeType="1"/>
            </p:cNvSpPr>
            <p:nvPr/>
          </p:nvSpPr>
          <p:spPr bwMode="auto">
            <a:xfrm>
              <a:off x="2954" y="11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42" name="Rectangle 59"/>
            <p:cNvSpPr>
              <a:spLocks noChangeArrowheads="1"/>
            </p:cNvSpPr>
            <p:nvPr/>
          </p:nvSpPr>
          <p:spPr bwMode="auto">
            <a:xfrm>
              <a:off x="1802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endParaRPr lang="zh-CN" altLang="zh-CN" b="0"/>
            </a:p>
          </p:txBody>
        </p:sp>
        <p:sp>
          <p:nvSpPr>
            <p:cNvPr id="28743" name="Rectangle 60"/>
            <p:cNvSpPr>
              <a:spLocks noChangeArrowheads="1"/>
            </p:cNvSpPr>
            <p:nvPr/>
          </p:nvSpPr>
          <p:spPr bwMode="auto">
            <a:xfrm>
              <a:off x="1488" y="1152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b="0"/>
                <a:t>a</a:t>
              </a:r>
              <a:r>
                <a:rPr lang="en-US" altLang="zh-CN" b="0" baseline="-25000"/>
                <a:t>1</a:t>
              </a:r>
              <a:endParaRPr lang="en-US" altLang="zh-CN" b="0"/>
            </a:p>
          </p:txBody>
        </p:sp>
        <p:sp>
          <p:nvSpPr>
            <p:cNvPr id="28744" name="Line 61"/>
            <p:cNvSpPr>
              <a:spLocks noChangeShapeType="1"/>
            </p:cNvSpPr>
            <p:nvPr/>
          </p:nvSpPr>
          <p:spPr bwMode="auto">
            <a:xfrm>
              <a:off x="1488" y="1152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45" name="Line 62"/>
            <p:cNvSpPr>
              <a:spLocks noChangeShapeType="1"/>
            </p:cNvSpPr>
            <p:nvPr/>
          </p:nvSpPr>
          <p:spPr bwMode="auto">
            <a:xfrm>
              <a:off x="1488" y="1440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46" name="Line 63"/>
            <p:cNvSpPr>
              <a:spLocks noChangeShapeType="1"/>
            </p:cNvSpPr>
            <p:nvPr/>
          </p:nvSpPr>
          <p:spPr bwMode="auto">
            <a:xfrm>
              <a:off x="1488" y="11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47" name="Line 64"/>
            <p:cNvSpPr>
              <a:spLocks noChangeShapeType="1"/>
            </p:cNvSpPr>
            <p:nvPr/>
          </p:nvSpPr>
          <p:spPr bwMode="auto">
            <a:xfrm>
              <a:off x="1802" y="11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48" name="Line 65"/>
            <p:cNvSpPr>
              <a:spLocks noChangeShapeType="1"/>
            </p:cNvSpPr>
            <p:nvPr/>
          </p:nvSpPr>
          <p:spPr bwMode="auto">
            <a:xfrm>
              <a:off x="2138" y="11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49" name="Rectangle 67"/>
            <p:cNvSpPr>
              <a:spLocks noChangeArrowheads="1"/>
            </p:cNvSpPr>
            <p:nvPr/>
          </p:nvSpPr>
          <p:spPr bwMode="auto">
            <a:xfrm>
              <a:off x="4106" y="1152"/>
              <a:ext cx="3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b="0"/>
                <a:t>Λ</a:t>
              </a:r>
            </a:p>
          </p:txBody>
        </p:sp>
        <p:sp>
          <p:nvSpPr>
            <p:cNvPr id="28750" name="Rectangle 68"/>
            <p:cNvSpPr>
              <a:spLocks noChangeArrowheads="1"/>
            </p:cNvSpPr>
            <p:nvPr/>
          </p:nvSpPr>
          <p:spPr bwMode="auto">
            <a:xfrm>
              <a:off x="3792" y="1152"/>
              <a:ext cx="31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b="0"/>
                <a:t>a</a:t>
              </a:r>
              <a:r>
                <a:rPr lang="en-US" altLang="zh-CN" b="0" baseline="-25000"/>
                <a:t>n</a:t>
              </a:r>
              <a:endParaRPr lang="en-US" altLang="zh-CN" b="0"/>
            </a:p>
          </p:txBody>
        </p:sp>
        <p:sp>
          <p:nvSpPr>
            <p:cNvPr id="28751" name="Line 69"/>
            <p:cNvSpPr>
              <a:spLocks noChangeShapeType="1"/>
            </p:cNvSpPr>
            <p:nvPr/>
          </p:nvSpPr>
          <p:spPr bwMode="auto">
            <a:xfrm>
              <a:off x="3792" y="1152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2" name="Line 70"/>
            <p:cNvSpPr>
              <a:spLocks noChangeShapeType="1"/>
            </p:cNvSpPr>
            <p:nvPr/>
          </p:nvSpPr>
          <p:spPr bwMode="auto">
            <a:xfrm>
              <a:off x="3792" y="1455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3" name="Line 71"/>
            <p:cNvSpPr>
              <a:spLocks noChangeShapeType="1"/>
            </p:cNvSpPr>
            <p:nvPr/>
          </p:nvSpPr>
          <p:spPr bwMode="auto">
            <a:xfrm>
              <a:off x="3792" y="1152"/>
              <a:ext cx="0" cy="3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4" name="Line 72"/>
            <p:cNvSpPr>
              <a:spLocks noChangeShapeType="1"/>
            </p:cNvSpPr>
            <p:nvPr/>
          </p:nvSpPr>
          <p:spPr bwMode="auto">
            <a:xfrm>
              <a:off x="4106" y="1152"/>
              <a:ext cx="0" cy="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5" name="Line 73"/>
            <p:cNvSpPr>
              <a:spLocks noChangeShapeType="1"/>
            </p:cNvSpPr>
            <p:nvPr/>
          </p:nvSpPr>
          <p:spPr bwMode="auto">
            <a:xfrm>
              <a:off x="4442" y="1152"/>
              <a:ext cx="0" cy="3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6" name="Line 74"/>
            <p:cNvSpPr>
              <a:spLocks noChangeShapeType="1"/>
            </p:cNvSpPr>
            <p:nvPr/>
          </p:nvSpPr>
          <p:spPr bwMode="auto">
            <a:xfrm>
              <a:off x="2832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7" name="Line 75"/>
            <p:cNvSpPr>
              <a:spLocks noChangeShapeType="1"/>
            </p:cNvSpPr>
            <p:nvPr/>
          </p:nvSpPr>
          <p:spPr bwMode="auto">
            <a:xfrm>
              <a:off x="3216" y="1296"/>
              <a:ext cx="33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8" name="Line 76"/>
            <p:cNvSpPr>
              <a:spLocks noChangeShapeType="1"/>
            </p:cNvSpPr>
            <p:nvPr/>
          </p:nvSpPr>
          <p:spPr bwMode="auto">
            <a:xfrm>
              <a:off x="3600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59" name="Line 82"/>
            <p:cNvSpPr>
              <a:spLocks noChangeShapeType="1"/>
            </p:cNvSpPr>
            <p:nvPr/>
          </p:nvSpPr>
          <p:spPr bwMode="auto">
            <a:xfrm>
              <a:off x="1200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60" name="Text Box 83"/>
            <p:cNvSpPr txBox="1">
              <a:spLocks noChangeArrowheads="1"/>
            </p:cNvSpPr>
            <p:nvPr/>
          </p:nvSpPr>
          <p:spPr bwMode="auto">
            <a:xfrm>
              <a:off x="621" y="1103"/>
              <a:ext cx="26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dirty="0"/>
                <a:t>L</a:t>
              </a:r>
            </a:p>
          </p:txBody>
        </p:sp>
      </p:grpSp>
      <p:sp>
        <p:nvSpPr>
          <p:cNvPr id="132180" name="Text Box 84"/>
          <p:cNvSpPr txBox="1">
            <a:spLocks noChangeArrowheads="1"/>
          </p:cNvSpPr>
          <p:nvPr/>
        </p:nvSpPr>
        <p:spPr bwMode="auto">
          <a:xfrm>
            <a:off x="1346391" y="1212297"/>
            <a:ext cx="6736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457200" indent="-457200" algn="ctr"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zh-CN" altLang="en-US" sz="2800" dirty="0"/>
              <a:t>线性表</a:t>
            </a:r>
            <a:r>
              <a:rPr lang="en-US" altLang="zh-CN" sz="2800" dirty="0"/>
              <a:t>(a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,…,a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的直观示意图</a:t>
            </a:r>
            <a:r>
              <a:rPr lang="zh-CN" altLang="en-US" sz="2800" dirty="0" smtClean="0"/>
              <a:t>如下：</a:t>
            </a:r>
            <a:endParaRPr lang="zh-CN" altLang="en-US" sz="2800" dirty="0"/>
          </a:p>
        </p:txBody>
      </p:sp>
      <p:sp>
        <p:nvSpPr>
          <p:cNvPr id="132181" name="Text Box 85"/>
          <p:cNvSpPr txBox="1">
            <a:spLocks noChangeArrowheads="1"/>
          </p:cNvSpPr>
          <p:nvPr/>
        </p:nvSpPr>
        <p:spPr bwMode="auto">
          <a:xfrm>
            <a:off x="2986493" y="2471469"/>
            <a:ext cx="3936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判空：</a:t>
            </a:r>
            <a:r>
              <a:rPr lang="en-US" altLang="zh-CN" sz="2800" dirty="0">
                <a:solidFill>
                  <a:srgbClr val="C00000"/>
                </a:solidFill>
              </a:rPr>
              <a:t>L==NULL</a:t>
            </a:r>
          </a:p>
        </p:txBody>
      </p:sp>
      <p:sp>
        <p:nvSpPr>
          <p:cNvPr id="132182" name="Text Box 86"/>
          <p:cNvSpPr txBox="1">
            <a:spLocks noChangeArrowheads="1"/>
          </p:cNvSpPr>
          <p:nvPr/>
        </p:nvSpPr>
        <p:spPr bwMode="auto">
          <a:xfrm>
            <a:off x="1408671" y="3065459"/>
            <a:ext cx="8534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charset="2"/>
              <a:buChar char="n"/>
            </a:pPr>
            <a:r>
              <a:rPr lang="en-US" altLang="zh-CN" dirty="0"/>
              <a:t> </a:t>
            </a:r>
            <a:r>
              <a:rPr lang="zh-CN" altLang="en-US" sz="2800" dirty="0" smtClean="0"/>
              <a:t>为讨论的方便，</a:t>
            </a:r>
            <a:r>
              <a:rPr lang="zh-CN" altLang="en-US" sz="2800" dirty="0"/>
              <a:t>在线性表的第一个结点前增加一</a:t>
            </a:r>
            <a:r>
              <a:rPr lang="zh-CN" altLang="en-US" sz="2800" dirty="0" smtClean="0"/>
              <a:t>个表</a:t>
            </a:r>
            <a:r>
              <a:rPr lang="zh-CN" altLang="en-US" sz="2800" dirty="0"/>
              <a:t>头</a:t>
            </a:r>
            <a:r>
              <a:rPr lang="zh-CN" altLang="en-US" sz="2800" dirty="0" smtClean="0"/>
              <a:t>结点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，如图：</a:t>
            </a:r>
            <a:endParaRPr lang="zh-CN" altLang="en-US" sz="2800" dirty="0"/>
          </a:p>
        </p:txBody>
      </p: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2613360" y="4210494"/>
            <a:ext cx="7514096" cy="628651"/>
            <a:chOff x="112" y="3027"/>
            <a:chExt cx="4570" cy="396"/>
          </a:xfrm>
        </p:grpSpPr>
        <p:sp>
          <p:nvSpPr>
            <p:cNvPr id="28696" name="Line 87"/>
            <p:cNvSpPr>
              <a:spLocks noChangeShapeType="1"/>
            </p:cNvSpPr>
            <p:nvPr/>
          </p:nvSpPr>
          <p:spPr bwMode="auto">
            <a:xfrm>
              <a:off x="2256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7" name="Rectangle 89"/>
            <p:cNvSpPr>
              <a:spLocks noChangeArrowheads="1"/>
            </p:cNvSpPr>
            <p:nvPr/>
          </p:nvSpPr>
          <p:spPr bwMode="auto">
            <a:xfrm>
              <a:off x="2858" y="31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endParaRPr lang="zh-CN" altLang="zh-CN" b="0"/>
            </a:p>
          </p:txBody>
        </p:sp>
        <p:sp>
          <p:nvSpPr>
            <p:cNvPr id="28698" name="Rectangle 90"/>
            <p:cNvSpPr>
              <a:spLocks noChangeArrowheads="1"/>
            </p:cNvSpPr>
            <p:nvPr/>
          </p:nvSpPr>
          <p:spPr bwMode="auto">
            <a:xfrm>
              <a:off x="2544" y="3120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b="0"/>
                <a:t>a</a:t>
              </a:r>
              <a:r>
                <a:rPr lang="en-US" altLang="zh-CN" b="0" baseline="-25000"/>
                <a:t>2</a:t>
              </a:r>
              <a:endParaRPr lang="en-US" altLang="zh-CN" b="0"/>
            </a:p>
          </p:txBody>
        </p:sp>
        <p:sp>
          <p:nvSpPr>
            <p:cNvPr id="28699" name="Line 91"/>
            <p:cNvSpPr>
              <a:spLocks noChangeShapeType="1"/>
            </p:cNvSpPr>
            <p:nvPr/>
          </p:nvSpPr>
          <p:spPr bwMode="auto">
            <a:xfrm>
              <a:off x="2544" y="3120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0" name="Line 92"/>
            <p:cNvSpPr>
              <a:spLocks noChangeShapeType="1"/>
            </p:cNvSpPr>
            <p:nvPr/>
          </p:nvSpPr>
          <p:spPr bwMode="auto">
            <a:xfrm>
              <a:off x="2544" y="3408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1" name="Line 93"/>
            <p:cNvSpPr>
              <a:spLocks noChangeShapeType="1"/>
            </p:cNvSpPr>
            <p:nvPr/>
          </p:nvSpPr>
          <p:spPr bwMode="auto">
            <a:xfrm>
              <a:off x="2544" y="312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2" name="Line 94"/>
            <p:cNvSpPr>
              <a:spLocks noChangeShapeType="1"/>
            </p:cNvSpPr>
            <p:nvPr/>
          </p:nvSpPr>
          <p:spPr bwMode="auto">
            <a:xfrm>
              <a:off x="2858" y="31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3" name="Line 95"/>
            <p:cNvSpPr>
              <a:spLocks noChangeShapeType="1"/>
            </p:cNvSpPr>
            <p:nvPr/>
          </p:nvSpPr>
          <p:spPr bwMode="auto">
            <a:xfrm>
              <a:off x="3194" y="312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4" name="Rectangle 97"/>
            <p:cNvSpPr>
              <a:spLocks noChangeArrowheads="1"/>
            </p:cNvSpPr>
            <p:nvPr/>
          </p:nvSpPr>
          <p:spPr bwMode="auto">
            <a:xfrm>
              <a:off x="2042" y="31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endParaRPr lang="zh-CN" altLang="zh-CN" b="0"/>
            </a:p>
          </p:txBody>
        </p:sp>
        <p:sp>
          <p:nvSpPr>
            <p:cNvPr id="28705" name="Rectangle 98"/>
            <p:cNvSpPr>
              <a:spLocks noChangeArrowheads="1"/>
            </p:cNvSpPr>
            <p:nvPr/>
          </p:nvSpPr>
          <p:spPr bwMode="auto">
            <a:xfrm>
              <a:off x="1728" y="3120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b="0"/>
                <a:t>a</a:t>
              </a:r>
              <a:r>
                <a:rPr lang="en-US" altLang="zh-CN" b="0" baseline="-25000"/>
                <a:t>1</a:t>
              </a:r>
              <a:endParaRPr lang="en-US" altLang="zh-CN" b="0"/>
            </a:p>
          </p:txBody>
        </p:sp>
        <p:sp>
          <p:nvSpPr>
            <p:cNvPr id="28706" name="Line 99"/>
            <p:cNvSpPr>
              <a:spLocks noChangeShapeType="1"/>
            </p:cNvSpPr>
            <p:nvPr/>
          </p:nvSpPr>
          <p:spPr bwMode="auto">
            <a:xfrm>
              <a:off x="1728" y="3120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7" name="Line 100"/>
            <p:cNvSpPr>
              <a:spLocks noChangeShapeType="1"/>
            </p:cNvSpPr>
            <p:nvPr/>
          </p:nvSpPr>
          <p:spPr bwMode="auto">
            <a:xfrm>
              <a:off x="1728" y="3408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8" name="Line 101"/>
            <p:cNvSpPr>
              <a:spLocks noChangeShapeType="1"/>
            </p:cNvSpPr>
            <p:nvPr/>
          </p:nvSpPr>
          <p:spPr bwMode="auto">
            <a:xfrm>
              <a:off x="1728" y="312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9" name="Line 102"/>
            <p:cNvSpPr>
              <a:spLocks noChangeShapeType="1"/>
            </p:cNvSpPr>
            <p:nvPr/>
          </p:nvSpPr>
          <p:spPr bwMode="auto">
            <a:xfrm>
              <a:off x="2042" y="31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0" name="Line 103"/>
            <p:cNvSpPr>
              <a:spLocks noChangeShapeType="1"/>
            </p:cNvSpPr>
            <p:nvPr/>
          </p:nvSpPr>
          <p:spPr bwMode="auto">
            <a:xfrm>
              <a:off x="2378" y="312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1" name="Rectangle 105"/>
            <p:cNvSpPr>
              <a:spLocks noChangeArrowheads="1"/>
            </p:cNvSpPr>
            <p:nvPr/>
          </p:nvSpPr>
          <p:spPr bwMode="auto">
            <a:xfrm>
              <a:off x="4346" y="3120"/>
              <a:ext cx="3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b="0"/>
                <a:t>Λ</a:t>
              </a:r>
            </a:p>
          </p:txBody>
        </p:sp>
        <p:sp>
          <p:nvSpPr>
            <p:cNvPr id="28712" name="Rectangle 106"/>
            <p:cNvSpPr>
              <a:spLocks noChangeArrowheads="1"/>
            </p:cNvSpPr>
            <p:nvPr/>
          </p:nvSpPr>
          <p:spPr bwMode="auto">
            <a:xfrm>
              <a:off x="4032" y="3120"/>
              <a:ext cx="31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b="0"/>
                <a:t>a</a:t>
              </a:r>
              <a:r>
                <a:rPr lang="en-US" altLang="zh-CN" b="0" baseline="-25000"/>
                <a:t>n</a:t>
              </a:r>
              <a:endParaRPr lang="en-US" altLang="zh-CN" b="0"/>
            </a:p>
          </p:txBody>
        </p:sp>
        <p:sp>
          <p:nvSpPr>
            <p:cNvPr id="28713" name="Line 107"/>
            <p:cNvSpPr>
              <a:spLocks noChangeShapeType="1"/>
            </p:cNvSpPr>
            <p:nvPr/>
          </p:nvSpPr>
          <p:spPr bwMode="auto">
            <a:xfrm>
              <a:off x="4032" y="3120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4" name="Line 108"/>
            <p:cNvSpPr>
              <a:spLocks noChangeShapeType="1"/>
            </p:cNvSpPr>
            <p:nvPr/>
          </p:nvSpPr>
          <p:spPr bwMode="auto">
            <a:xfrm>
              <a:off x="4032" y="3423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5" name="Line 109"/>
            <p:cNvSpPr>
              <a:spLocks noChangeShapeType="1"/>
            </p:cNvSpPr>
            <p:nvPr/>
          </p:nvSpPr>
          <p:spPr bwMode="auto">
            <a:xfrm>
              <a:off x="4032" y="3120"/>
              <a:ext cx="0" cy="3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6" name="Line 110"/>
            <p:cNvSpPr>
              <a:spLocks noChangeShapeType="1"/>
            </p:cNvSpPr>
            <p:nvPr/>
          </p:nvSpPr>
          <p:spPr bwMode="auto">
            <a:xfrm>
              <a:off x="4346" y="3120"/>
              <a:ext cx="0" cy="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7" name="Line 111"/>
            <p:cNvSpPr>
              <a:spLocks noChangeShapeType="1"/>
            </p:cNvSpPr>
            <p:nvPr/>
          </p:nvSpPr>
          <p:spPr bwMode="auto">
            <a:xfrm>
              <a:off x="4682" y="3120"/>
              <a:ext cx="0" cy="3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8" name="Line 112"/>
            <p:cNvSpPr>
              <a:spLocks noChangeShapeType="1"/>
            </p:cNvSpPr>
            <p:nvPr/>
          </p:nvSpPr>
          <p:spPr bwMode="auto">
            <a:xfrm>
              <a:off x="3072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9" name="Line 113"/>
            <p:cNvSpPr>
              <a:spLocks noChangeShapeType="1"/>
            </p:cNvSpPr>
            <p:nvPr/>
          </p:nvSpPr>
          <p:spPr bwMode="auto">
            <a:xfrm>
              <a:off x="3456" y="3264"/>
              <a:ext cx="33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0" name="Line 114"/>
            <p:cNvSpPr>
              <a:spLocks noChangeShapeType="1"/>
            </p:cNvSpPr>
            <p:nvPr/>
          </p:nvSpPr>
          <p:spPr bwMode="auto">
            <a:xfrm>
              <a:off x="3840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1" name="Line 115"/>
            <p:cNvSpPr>
              <a:spLocks noChangeShapeType="1"/>
            </p:cNvSpPr>
            <p:nvPr/>
          </p:nvSpPr>
          <p:spPr bwMode="auto">
            <a:xfrm>
              <a:off x="1392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2" name="Text Box 116"/>
            <p:cNvSpPr txBox="1">
              <a:spLocks noChangeArrowheads="1"/>
            </p:cNvSpPr>
            <p:nvPr/>
          </p:nvSpPr>
          <p:spPr bwMode="auto">
            <a:xfrm>
              <a:off x="112" y="3027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sp>
          <p:nvSpPr>
            <p:cNvPr id="28723" name="Rectangle 118"/>
            <p:cNvSpPr>
              <a:spLocks noChangeArrowheads="1"/>
            </p:cNvSpPr>
            <p:nvPr/>
          </p:nvSpPr>
          <p:spPr bwMode="auto">
            <a:xfrm>
              <a:off x="1178" y="31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endParaRPr lang="zh-CN" altLang="zh-CN" b="0"/>
            </a:p>
          </p:txBody>
        </p:sp>
        <p:sp>
          <p:nvSpPr>
            <p:cNvPr id="28724" name="Rectangle 119"/>
            <p:cNvSpPr>
              <a:spLocks noChangeArrowheads="1"/>
            </p:cNvSpPr>
            <p:nvPr/>
          </p:nvSpPr>
          <p:spPr bwMode="auto">
            <a:xfrm>
              <a:off x="864" y="3120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endParaRPr lang="zh-CN" altLang="zh-CN" b="0"/>
            </a:p>
          </p:txBody>
        </p:sp>
        <p:sp>
          <p:nvSpPr>
            <p:cNvPr id="28725" name="Line 120"/>
            <p:cNvSpPr>
              <a:spLocks noChangeShapeType="1"/>
            </p:cNvSpPr>
            <p:nvPr/>
          </p:nvSpPr>
          <p:spPr bwMode="auto">
            <a:xfrm>
              <a:off x="864" y="3120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6" name="Line 121"/>
            <p:cNvSpPr>
              <a:spLocks noChangeShapeType="1"/>
            </p:cNvSpPr>
            <p:nvPr/>
          </p:nvSpPr>
          <p:spPr bwMode="auto">
            <a:xfrm>
              <a:off x="864" y="3408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7" name="Line 122"/>
            <p:cNvSpPr>
              <a:spLocks noChangeShapeType="1"/>
            </p:cNvSpPr>
            <p:nvPr/>
          </p:nvSpPr>
          <p:spPr bwMode="auto">
            <a:xfrm>
              <a:off x="864" y="312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8" name="Line 123"/>
            <p:cNvSpPr>
              <a:spLocks noChangeShapeType="1"/>
            </p:cNvSpPr>
            <p:nvPr/>
          </p:nvSpPr>
          <p:spPr bwMode="auto">
            <a:xfrm>
              <a:off x="1178" y="31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9" name="Line 124"/>
            <p:cNvSpPr>
              <a:spLocks noChangeShapeType="1"/>
            </p:cNvSpPr>
            <p:nvPr/>
          </p:nvSpPr>
          <p:spPr bwMode="auto">
            <a:xfrm>
              <a:off x="1514" y="312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0" name="Line 125"/>
            <p:cNvSpPr>
              <a:spLocks noChangeShapeType="1"/>
            </p:cNvSpPr>
            <p:nvPr/>
          </p:nvSpPr>
          <p:spPr bwMode="auto">
            <a:xfrm flipH="1">
              <a:off x="912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1" name="Line 126"/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2" name="Line 128"/>
            <p:cNvSpPr>
              <a:spLocks noChangeShapeType="1"/>
            </p:cNvSpPr>
            <p:nvPr/>
          </p:nvSpPr>
          <p:spPr bwMode="auto">
            <a:xfrm flipH="1">
              <a:off x="864" y="31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33" name="Line 129"/>
            <p:cNvSpPr>
              <a:spLocks noChangeShapeType="1"/>
            </p:cNvSpPr>
            <p:nvPr/>
          </p:nvSpPr>
          <p:spPr bwMode="auto">
            <a:xfrm>
              <a:off x="528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228" name="Text Box 132"/>
          <p:cNvSpPr txBox="1">
            <a:spLocks noChangeArrowheads="1"/>
          </p:cNvSpPr>
          <p:nvPr/>
        </p:nvSpPr>
        <p:spPr bwMode="auto">
          <a:xfrm>
            <a:off x="2949423" y="5768180"/>
            <a:ext cx="47342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判空：</a:t>
            </a:r>
            <a:r>
              <a:rPr lang="en-US" altLang="zh-CN" sz="2800" dirty="0" err="1">
                <a:solidFill>
                  <a:srgbClr val="C00000"/>
                </a:solidFill>
              </a:rPr>
              <a:t>L→next</a:t>
            </a:r>
            <a:r>
              <a:rPr lang="en-US" altLang="zh-CN" sz="2800" dirty="0">
                <a:solidFill>
                  <a:srgbClr val="C00000"/>
                </a:solidFill>
              </a:rPr>
              <a:t>==NULL</a:t>
            </a:r>
          </a:p>
        </p:txBody>
      </p:sp>
      <p:grpSp>
        <p:nvGrpSpPr>
          <p:cNvPr id="4" name="Group 173"/>
          <p:cNvGrpSpPr>
            <a:grpSpLocks/>
          </p:cNvGrpSpPr>
          <p:nvPr/>
        </p:nvGrpSpPr>
        <p:grpSpPr bwMode="auto">
          <a:xfrm>
            <a:off x="3886200" y="5029200"/>
            <a:ext cx="1981200" cy="609600"/>
            <a:chOff x="672" y="3024"/>
            <a:chExt cx="1248" cy="384"/>
          </a:xfrm>
        </p:grpSpPr>
        <p:sp>
          <p:nvSpPr>
            <p:cNvPr id="28684" name="Text Box 161"/>
            <p:cNvSpPr txBox="1">
              <a:spLocks noChangeArrowheads="1"/>
            </p:cNvSpPr>
            <p:nvPr/>
          </p:nvSpPr>
          <p:spPr bwMode="auto">
            <a:xfrm>
              <a:off x="672" y="3024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sp>
          <p:nvSpPr>
            <p:cNvPr id="28685" name="Rectangle 162"/>
            <p:cNvSpPr>
              <a:spLocks noChangeArrowheads="1"/>
            </p:cNvSpPr>
            <p:nvPr/>
          </p:nvSpPr>
          <p:spPr bwMode="auto">
            <a:xfrm>
              <a:off x="1584" y="31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r>
                <a:rPr lang="en-US" altLang="zh-CN" b="0"/>
                <a:t>Λ</a:t>
              </a:r>
            </a:p>
          </p:txBody>
        </p:sp>
        <p:sp>
          <p:nvSpPr>
            <p:cNvPr id="28686" name="Rectangle 163"/>
            <p:cNvSpPr>
              <a:spLocks noChangeArrowheads="1"/>
            </p:cNvSpPr>
            <p:nvPr/>
          </p:nvSpPr>
          <p:spPr bwMode="auto">
            <a:xfrm>
              <a:off x="1248" y="3072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endParaRPr lang="zh-CN" altLang="zh-CN" b="0"/>
            </a:p>
          </p:txBody>
        </p:sp>
        <p:sp>
          <p:nvSpPr>
            <p:cNvPr id="28687" name="Line 164"/>
            <p:cNvSpPr>
              <a:spLocks noChangeShapeType="1"/>
            </p:cNvSpPr>
            <p:nvPr/>
          </p:nvSpPr>
          <p:spPr bwMode="auto">
            <a:xfrm>
              <a:off x="1248" y="3072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8" name="Line 165"/>
            <p:cNvSpPr>
              <a:spLocks noChangeShapeType="1"/>
            </p:cNvSpPr>
            <p:nvPr/>
          </p:nvSpPr>
          <p:spPr bwMode="auto">
            <a:xfrm>
              <a:off x="1248" y="3360"/>
              <a:ext cx="6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9" name="Line 166"/>
            <p:cNvSpPr>
              <a:spLocks noChangeShapeType="1"/>
            </p:cNvSpPr>
            <p:nvPr/>
          </p:nvSpPr>
          <p:spPr bwMode="auto">
            <a:xfrm>
              <a:off x="1248" y="307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0" name="Line 167"/>
            <p:cNvSpPr>
              <a:spLocks noChangeShapeType="1"/>
            </p:cNvSpPr>
            <p:nvPr/>
          </p:nvSpPr>
          <p:spPr bwMode="auto">
            <a:xfrm>
              <a:off x="1562" y="30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1" name="Line 168"/>
            <p:cNvSpPr>
              <a:spLocks noChangeShapeType="1"/>
            </p:cNvSpPr>
            <p:nvPr/>
          </p:nvSpPr>
          <p:spPr bwMode="auto">
            <a:xfrm>
              <a:off x="1898" y="307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2" name="Line 169"/>
            <p:cNvSpPr>
              <a:spLocks noChangeShapeType="1"/>
            </p:cNvSpPr>
            <p:nvPr/>
          </p:nvSpPr>
          <p:spPr bwMode="auto">
            <a:xfrm flipH="1">
              <a:off x="1296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3" name="Line 170"/>
            <p:cNvSpPr>
              <a:spLocks noChangeShapeType="1"/>
            </p:cNvSpPr>
            <p:nvPr/>
          </p:nvSpPr>
          <p:spPr bwMode="auto">
            <a:xfrm flipH="1">
              <a:off x="1392" y="31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4" name="Line 171"/>
            <p:cNvSpPr>
              <a:spLocks noChangeShapeType="1"/>
            </p:cNvSpPr>
            <p:nvPr/>
          </p:nvSpPr>
          <p:spPr bwMode="auto">
            <a:xfrm flipH="1">
              <a:off x="1248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5" name="Line 172"/>
            <p:cNvSpPr>
              <a:spLocks noChangeShapeType="1"/>
            </p:cNvSpPr>
            <p:nvPr/>
          </p:nvSpPr>
          <p:spPr bwMode="auto">
            <a:xfrm>
              <a:off x="912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270" name="Text Box 174"/>
          <p:cNvSpPr txBox="1">
            <a:spLocks noChangeArrowheads="1"/>
          </p:cNvSpPr>
          <p:nvPr/>
        </p:nvSpPr>
        <p:spPr bwMode="auto">
          <a:xfrm>
            <a:off x="2942719" y="5120569"/>
            <a:ext cx="1371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/>
              <a:t>空表</a:t>
            </a:r>
            <a:r>
              <a:rPr lang="en-US" altLang="zh-CN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920184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80" grpId="0" autoUpdateAnimBg="0"/>
      <p:bldP spid="132181" grpId="0" autoUpdateAnimBg="0"/>
      <p:bldP spid="132182" grpId="0" autoUpdateAnimBg="0"/>
      <p:bldP spid="132228" grpId="0" autoUpdateAnimBg="0"/>
      <p:bldP spid="13227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317171" y="1281798"/>
            <a:ext cx="902623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例如：</a:t>
            </a:r>
            <a:r>
              <a:rPr lang="zh-CN" altLang="en-US" sz="24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逆序</a:t>
            </a:r>
            <a:r>
              <a:rPr lang="zh-CN" altLang="en-US" sz="24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输入 </a:t>
            </a:r>
            <a:r>
              <a:rPr lang="en-US" altLang="zh-CN" sz="24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个数据元素的值</a:t>
            </a:r>
            <a:r>
              <a:rPr lang="zh-CN" altLang="en-US" sz="24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，建立</a:t>
            </a:r>
            <a:r>
              <a:rPr lang="zh-CN" altLang="en-US" sz="24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带头结点的单链表。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317171" y="1969729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C00000"/>
                </a:solidFill>
                <a:latin typeface="Times New Roman" charset="0"/>
                <a:ea typeface="隶书" charset="0"/>
              </a:rPr>
              <a:t>操作步骤：</a:t>
            </a:r>
            <a:endParaRPr lang="zh-CN" altLang="en-US" sz="16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521030" y="272252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建立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一个“空表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”</a:t>
            </a:r>
            <a:endParaRPr lang="zh-CN" altLang="en-US" sz="1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456708" y="3542245"/>
            <a:ext cx="5413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输入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数据元素</a:t>
            </a:r>
            <a:r>
              <a:rPr lang="en-US" altLang="zh-CN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en-US" altLang="zh-CN" sz="2800" baseline="-250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，</a:t>
            </a:r>
          </a:p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建立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结点并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插入</a:t>
            </a:r>
            <a:endParaRPr lang="zh-CN" altLang="en-US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456708" y="4694919"/>
            <a:ext cx="5413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3.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输入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数据元素</a:t>
            </a:r>
            <a:r>
              <a:rPr lang="en-US" altLang="zh-CN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en-US" altLang="zh-CN" sz="2800" baseline="-250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n-1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，</a:t>
            </a:r>
          </a:p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建立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结点并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插入</a:t>
            </a:r>
            <a:endParaRPr lang="zh-CN" altLang="en-US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6767513" y="2675619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 sz="4800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7224713" y="26756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6538913" y="2828019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6538913" y="2447019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 flipH="1">
            <a:off x="7300913" y="275181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7377113" y="275181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6691313" y="3742419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 sz="4800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7148513" y="37424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6462713" y="3894819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6462713" y="3513819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H="1">
            <a:off x="8367713" y="381861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8443913" y="381861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7834313" y="3742419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 sz="4800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8291513" y="37424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>
            <a:off x="7300913" y="397101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7850189" y="3620183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Times New Roman" charset="0"/>
                <a:ea typeface="宋体" charset="-122"/>
              </a:rPr>
              <a:t>a</a:t>
            </a:r>
            <a:r>
              <a:rPr lang="en-US" altLang="zh-CN" sz="1400" b="0">
                <a:solidFill>
                  <a:schemeClr val="tx1"/>
                </a:solidFill>
                <a:latin typeface="Times New Roman" charset="0"/>
                <a:ea typeface="宋体" charset="-122"/>
              </a:rPr>
              <a:t>n</a:t>
            </a:r>
            <a:endParaRPr lang="en-US" altLang="zh-CN" sz="18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6691313" y="4733019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 sz="4800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7148513" y="47330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6462713" y="4885419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6462713" y="4504419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 flipH="1">
            <a:off x="8367713" y="480921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8443913" y="480921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35" name="Rectangle 31"/>
          <p:cNvSpPr>
            <a:spLocks noChangeArrowheads="1"/>
          </p:cNvSpPr>
          <p:nvPr/>
        </p:nvSpPr>
        <p:spPr bwMode="auto">
          <a:xfrm>
            <a:off x="7834313" y="4733019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 sz="4800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>
            <a:off x="8291513" y="47330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7300913" y="496161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7850189" y="4610783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Times New Roman" charset="0"/>
                <a:ea typeface="宋体" charset="-122"/>
              </a:rPr>
              <a:t>a</a:t>
            </a:r>
            <a:r>
              <a:rPr lang="en-US" altLang="zh-CN" sz="1400" b="0">
                <a:solidFill>
                  <a:schemeClr val="tx1"/>
                </a:solidFill>
                <a:latin typeface="Times New Roman" charset="0"/>
                <a:ea typeface="宋体" charset="-122"/>
              </a:rPr>
              <a:t>n</a:t>
            </a:r>
            <a:endParaRPr lang="en-US" altLang="zh-CN" sz="18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7377113" y="5342619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 sz="4800"/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7300914" y="5220383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Times New Roman" charset="0"/>
                <a:ea typeface="宋体" charset="-122"/>
              </a:rPr>
              <a:t>a</a:t>
            </a:r>
            <a:r>
              <a:rPr lang="en-US" altLang="zh-CN" sz="1400" b="0">
                <a:solidFill>
                  <a:schemeClr val="tx1"/>
                </a:solidFill>
                <a:latin typeface="Times New Roman" charset="0"/>
                <a:ea typeface="宋体" charset="-122"/>
              </a:rPr>
              <a:t>n-1</a:t>
            </a:r>
            <a:endParaRPr lang="en-US" altLang="zh-CN" sz="18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>
            <a:off x="7910513" y="53426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>
            <a:off x="8062913" y="5571219"/>
            <a:ext cx="3048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 flipH="1" flipV="1">
            <a:off x="8139113" y="5114019"/>
            <a:ext cx="228600" cy="457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44" name="Line 40"/>
          <p:cNvSpPr>
            <a:spLocks noChangeShapeType="1"/>
          </p:cNvSpPr>
          <p:nvPr/>
        </p:nvSpPr>
        <p:spPr bwMode="auto">
          <a:xfrm flipH="1">
            <a:off x="6843713" y="4961619"/>
            <a:ext cx="457200" cy="6096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6843713" y="5571219"/>
            <a:ext cx="533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8346" name="Text Box 42"/>
          <p:cNvSpPr txBox="1">
            <a:spLocks noChangeArrowheads="1"/>
          </p:cNvSpPr>
          <p:nvPr/>
        </p:nvSpPr>
        <p:spPr bwMode="auto">
          <a:xfrm>
            <a:off x="1456708" y="5869214"/>
            <a:ext cx="5152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4.</a:t>
            </a:r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依次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类推，直至输入</a:t>
            </a:r>
            <a:r>
              <a:rPr lang="en-US" altLang="zh-CN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lang="en-US" altLang="zh-CN" sz="2800" baseline="-250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为止。</a:t>
            </a:r>
            <a:endParaRPr lang="zh-CN" altLang="en-US" sz="32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 useBgFill="1">
        <p:nvSpPr>
          <p:cNvPr id="98347" name="Rectangle 43"/>
          <p:cNvSpPr>
            <a:spLocks noChangeArrowheads="1"/>
          </p:cNvSpPr>
          <p:nvPr/>
        </p:nvSpPr>
        <p:spPr bwMode="auto">
          <a:xfrm>
            <a:off x="7453313" y="4885419"/>
            <a:ext cx="381000" cy="152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 sz="4800"/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416051" y="483067"/>
            <a:ext cx="611346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创建链表操作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2431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8308" grpId="0" autoUpdateAnimBg="0"/>
      <p:bldP spid="98309" grpId="0" autoUpdateAnimBg="0"/>
      <p:bldP spid="98310" grpId="0" autoUpdateAnimBg="0"/>
      <p:bldP spid="98312" grpId="0" animBg="1"/>
      <p:bldP spid="98313" grpId="0" animBg="1"/>
      <p:bldP spid="98314" grpId="0" animBg="1"/>
      <p:bldP spid="98315" grpId="0" animBg="1"/>
      <p:bldP spid="98316" grpId="0" animBg="1"/>
      <p:bldP spid="98317" grpId="0" animBg="1"/>
      <p:bldP spid="98318" grpId="0" animBg="1"/>
      <p:bldP spid="98319" grpId="0" animBg="1"/>
      <p:bldP spid="98320" grpId="0" animBg="1"/>
      <p:bldP spid="98321" grpId="0" animBg="1"/>
      <p:bldP spid="98322" grpId="0" animBg="1"/>
      <p:bldP spid="98323" grpId="0" animBg="1"/>
      <p:bldP spid="98324" grpId="0" animBg="1"/>
      <p:bldP spid="98325" grpId="0" animBg="1"/>
      <p:bldP spid="98326" grpId="0" animBg="1"/>
      <p:bldP spid="98328" grpId="0" autoUpdateAnimBg="0"/>
      <p:bldP spid="98329" grpId="0" animBg="1"/>
      <p:bldP spid="98330" grpId="0" animBg="1"/>
      <p:bldP spid="98331" grpId="0" animBg="1"/>
      <p:bldP spid="98332" grpId="0" animBg="1"/>
      <p:bldP spid="98333" grpId="0" animBg="1"/>
      <p:bldP spid="98334" grpId="0" animBg="1"/>
      <p:bldP spid="98335" grpId="0" animBg="1"/>
      <p:bldP spid="98336" grpId="0" animBg="1"/>
      <p:bldP spid="98337" grpId="0" animBg="1"/>
      <p:bldP spid="98338" grpId="0" autoUpdateAnimBg="0"/>
      <p:bldP spid="98339" grpId="0" animBg="1"/>
      <p:bldP spid="98340" grpId="0" autoUpdateAnimBg="0"/>
      <p:bldP spid="98341" grpId="0" animBg="1"/>
      <p:bldP spid="98342" grpId="0" animBg="1"/>
      <p:bldP spid="98343" grpId="0" animBg="1"/>
      <p:bldP spid="98344" grpId="0" animBg="1"/>
      <p:bldP spid="98345" grpId="0" animBg="1"/>
      <p:bldP spid="98346" grpId="0" autoUpdateAnimBg="0"/>
      <p:bldP spid="983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6815" y="1267092"/>
            <a:ext cx="8872847" cy="579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void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CreateList_L</a:t>
            </a:r>
            <a:r>
              <a:rPr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800" dirty="0" err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LinkList</a:t>
            </a:r>
            <a:r>
              <a:rPr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&amp;L,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{//</a:t>
            </a:r>
            <a:r>
              <a:rPr lang="zh-CN" altLang="en-US" sz="2800" b="0" dirty="0">
                <a:latin typeface="SimSun" charset="-122"/>
                <a:ea typeface="SimSun" charset="-122"/>
                <a:cs typeface="SimSun" charset="-122"/>
              </a:rPr>
              <a:t>逆位序输入</a:t>
            </a:r>
            <a:r>
              <a:rPr lang="en-US" altLang="zh-CN" sz="2800" b="0" dirty="0">
                <a:latin typeface="SimSun" charset="-122"/>
                <a:ea typeface="SimSun" charset="-122"/>
                <a:cs typeface="SimSun" charset="-122"/>
              </a:rPr>
              <a:t>n</a:t>
            </a:r>
            <a:r>
              <a:rPr lang="zh-CN" altLang="en-US" sz="2800" b="0" dirty="0">
                <a:latin typeface="SimSun" charset="-122"/>
                <a:ea typeface="SimSun" charset="-122"/>
                <a:cs typeface="SimSun" charset="-122"/>
              </a:rPr>
              <a:t>个元素的值，建立带表头结点的单链表</a:t>
            </a:r>
            <a:r>
              <a:rPr lang="en-US" altLang="zh-CN" sz="2800" b="0" dirty="0">
                <a:latin typeface="SimSun" charset="-122"/>
                <a:ea typeface="SimSun" charset="-122"/>
                <a:cs typeface="SimSun" charset="-122"/>
              </a:rPr>
              <a:t>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L=(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LinkList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malloc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sizeof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LNode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L-&gt;next=</a:t>
            </a:r>
            <a:r>
              <a:rPr lang="en-US" altLang="zh-CN" sz="28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NULL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;   </a:t>
            </a:r>
            <a:r>
              <a:rPr lang="en-US" altLang="zh-CN" sz="2800" b="0" dirty="0">
                <a:latin typeface="SimSun" charset="-122"/>
                <a:ea typeface="SimSun" charset="-122"/>
                <a:cs typeface="SimSun" charset="-122"/>
              </a:rPr>
              <a:t>//</a:t>
            </a:r>
            <a:r>
              <a:rPr lang="zh-CN" altLang="en-US" sz="2800" b="0" dirty="0">
                <a:latin typeface="SimSun" charset="-122"/>
                <a:ea typeface="SimSun" charset="-122"/>
                <a:cs typeface="SimSun" charset="-122"/>
              </a:rPr>
              <a:t>创建带表头结点的单链表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0" dirty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for(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n;i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&gt;0;--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     p=(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LinkList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malloc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sizeof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LNode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     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scanf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(&amp;p-&gt;data);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     p-&gt;next =L-&gt;next; </a:t>
            </a:r>
            <a:endParaRPr lang="en-US" altLang="zh-CN" sz="2800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800" b="0" dirty="0" smtClean="0">
                <a:latin typeface="Times New Roman" charset="0"/>
                <a:ea typeface="Times New Roman" charset="0"/>
                <a:cs typeface="Times New Roman" charset="0"/>
              </a:rPr>
              <a:t>         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L-&gt;next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= 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416051" y="483067"/>
            <a:ext cx="611346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创建链表代码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逆序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61799" y="5628523"/>
            <a:ext cx="2623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T(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)=O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  <a:endParaRPr lang="en-US" altLang="zh-CN" sz="44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2721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8683" y="1138210"/>
            <a:ext cx="8458200" cy="54864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void  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CreateListe_L_2(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LinkList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&amp;L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2800" b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n ) {</a:t>
            </a:r>
          </a:p>
          <a:p>
            <a:pPr lvl="1"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     L=(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LinkList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malloc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sizeof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LNode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));</a:t>
            </a:r>
          </a:p>
          <a:p>
            <a:pPr lvl="1"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    L-&gt;</a:t>
            </a:r>
            <a:r>
              <a:rPr lang="en-US" altLang="zh-CN" b="0" dirty="0" smtClean="0">
                <a:latin typeface="Times New Roman" charset="0"/>
                <a:ea typeface="Times New Roman" charset="0"/>
                <a:cs typeface="Times New Roman" charset="0"/>
              </a:rPr>
              <a:t>next=NULL; q=L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    for (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=1;i&lt;=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n;i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++){</a:t>
            </a:r>
          </a:p>
          <a:p>
            <a:pPr lvl="1"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        p=(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LinkList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malloc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sizeof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LNode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));</a:t>
            </a:r>
          </a:p>
          <a:p>
            <a:pPr lvl="1"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altLang="zh-CN" b="0" dirty="0" err="1">
                <a:latin typeface="Times New Roman" charset="0"/>
                <a:ea typeface="Times New Roman" charset="0"/>
                <a:cs typeface="Times New Roman" charset="0"/>
              </a:rPr>
              <a:t>scanf</a:t>
            </a: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(&amp;p-&gt;data);</a:t>
            </a:r>
          </a:p>
          <a:p>
            <a:pPr lvl="1"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        q-&gt;next=p; </a:t>
            </a:r>
          </a:p>
          <a:p>
            <a:pPr lvl="1"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        q=p;</a:t>
            </a:r>
          </a:p>
          <a:p>
            <a:pPr lvl="1"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b="0" dirty="0" smtClean="0">
                <a:latin typeface="Times New Roman" charset="0"/>
                <a:ea typeface="Times New Roman" charset="0"/>
                <a:cs typeface="Times New Roman" charset="0"/>
              </a:rPr>
              <a:t>   }</a:t>
            </a:r>
            <a:endParaRPr lang="en-US" altLang="zh-CN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b="0" dirty="0">
                <a:latin typeface="Times New Roman" charset="0"/>
                <a:ea typeface="Times New Roman" charset="0"/>
                <a:cs typeface="Times New Roman" charset="0"/>
              </a:rPr>
              <a:t>    q-&gt;next=NULL;</a:t>
            </a:r>
          </a:p>
          <a:p>
            <a:pPr eaLnBrk="1" hangingPunct="1">
              <a:lnSpc>
                <a:spcPct val="95000"/>
              </a:lnSpc>
              <a:buFont typeface="Monotype Sorts" charset="2"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416051" y="483067"/>
            <a:ext cx="611346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创建链表代码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正序</a:t>
            </a:r>
            <a:r>
              <a:rPr lang="en-US" altLang="zh-C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35378" y="5427045"/>
            <a:ext cx="2623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T(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)=O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  <a:endParaRPr lang="en-US" altLang="zh-CN" sz="44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0110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bldLvl="5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1"/>
          <p:cNvGrpSpPr>
            <a:grpSpLocks/>
          </p:cNvGrpSpPr>
          <p:nvPr/>
        </p:nvGrpSpPr>
        <p:grpSpPr bwMode="auto">
          <a:xfrm>
            <a:off x="1686689" y="3372510"/>
            <a:ext cx="1220787" cy="1555750"/>
            <a:chOff x="95" y="1900"/>
            <a:chExt cx="769" cy="980"/>
          </a:xfrm>
        </p:grpSpPr>
        <p:sp>
          <p:nvSpPr>
            <p:cNvPr id="74796" name="Rectangle 1042"/>
            <p:cNvSpPr>
              <a:spLocks noChangeArrowheads="1"/>
            </p:cNvSpPr>
            <p:nvPr/>
          </p:nvSpPr>
          <p:spPr bwMode="auto">
            <a:xfrm>
              <a:off x="288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endParaRPr lang="zh-CN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74797" name="Line 1043"/>
            <p:cNvSpPr>
              <a:spLocks noChangeShapeType="1"/>
            </p:cNvSpPr>
            <p:nvPr/>
          </p:nvSpPr>
          <p:spPr bwMode="auto">
            <a:xfrm>
              <a:off x="67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8" name="Text Box 1053"/>
            <p:cNvSpPr txBox="1">
              <a:spLocks noChangeArrowheads="1"/>
            </p:cNvSpPr>
            <p:nvPr/>
          </p:nvSpPr>
          <p:spPr bwMode="auto">
            <a:xfrm>
              <a:off x="96" y="1900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L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74799" name="Arc 1054"/>
            <p:cNvSpPr>
              <a:spLocks/>
            </p:cNvSpPr>
            <p:nvPr/>
          </p:nvSpPr>
          <p:spPr bwMode="auto">
            <a:xfrm rot="-10459146">
              <a:off x="95" y="2176"/>
              <a:ext cx="433" cy="553"/>
            </a:xfrm>
            <a:custGeom>
              <a:avLst/>
              <a:gdLst>
                <a:gd name="T0" fmla="*/ 0 w 21600"/>
                <a:gd name="T1" fmla="*/ 0 h 20719"/>
                <a:gd name="T2" fmla="*/ 0 w 21600"/>
                <a:gd name="T3" fmla="*/ 0 h 20719"/>
                <a:gd name="T4" fmla="*/ 0 w 21600"/>
                <a:gd name="T5" fmla="*/ 0 h 207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719"/>
                <a:gd name="T11" fmla="*/ 21600 w 21600"/>
                <a:gd name="T12" fmla="*/ 20719 h 20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719" fill="none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</a:path>
                <a:path w="21600" h="20719" stroke="0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8002" name="Text Box 1026"/>
          <p:cNvSpPr txBox="1">
            <a:spLocks noChangeArrowheads="1"/>
          </p:cNvSpPr>
          <p:nvPr/>
        </p:nvSpPr>
        <p:spPr bwMode="auto">
          <a:xfrm>
            <a:off x="1993076" y="1118260"/>
            <a:ext cx="807561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4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</a:t>
            </a:r>
            <a:r>
              <a:rPr lang="zh-CN" altLang="en-US" sz="4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线性表的操作</a:t>
            </a:r>
            <a:r>
              <a:rPr lang="zh-CN" altLang="en-US" sz="4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</a:t>
            </a:r>
          </a:p>
          <a:p>
            <a:pPr algn="l" eaLnBrk="1" hangingPunct="1"/>
            <a:r>
              <a:rPr lang="zh-CN" altLang="en-US" sz="4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  </a:t>
            </a:r>
            <a:r>
              <a:rPr lang="en-US" altLang="zh-CN" sz="4800" dirty="0" err="1">
                <a:solidFill>
                  <a:srgbClr val="003399"/>
                </a:solidFill>
                <a:latin typeface="Times New Roman" charset="0"/>
                <a:ea typeface="宋体" charset="-122"/>
              </a:rPr>
              <a:t>GetElem</a:t>
            </a:r>
            <a:r>
              <a:rPr lang="en-US" altLang="zh-CN" sz="4800" dirty="0">
                <a:solidFill>
                  <a:srgbClr val="003399"/>
                </a:solidFill>
                <a:latin typeface="Times New Roman" charset="0"/>
                <a:ea typeface="宋体" charset="-122"/>
              </a:rPr>
              <a:t>(L, </a:t>
            </a:r>
            <a:r>
              <a:rPr lang="en-US" altLang="zh-CN" sz="4800" dirty="0" err="1">
                <a:solidFill>
                  <a:srgbClr val="003399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4800" dirty="0">
                <a:solidFill>
                  <a:srgbClr val="003399"/>
                </a:solidFill>
                <a:latin typeface="Times New Roman" charset="0"/>
                <a:ea typeface="宋体" charset="-122"/>
              </a:rPr>
              <a:t>, &amp;e)</a:t>
            </a:r>
            <a:endParaRPr lang="en-US" altLang="zh-CN" sz="48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lang="zh-CN" altLang="en-US" sz="4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在单链表中的实现</a:t>
            </a:r>
            <a:r>
              <a:rPr lang="en-US" altLang="zh-CN" sz="40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,</a:t>
            </a:r>
            <a:r>
              <a:rPr lang="zh-CN" altLang="en-US" sz="4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如果：</a:t>
            </a:r>
            <a:r>
              <a:rPr lang="en-US" altLang="zh-CN" sz="40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4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=3</a:t>
            </a:r>
          </a:p>
          <a:p>
            <a:pPr algn="l" eaLnBrk="1" hangingPunct="1">
              <a:lnSpc>
                <a:spcPct val="125000"/>
              </a:lnSpc>
            </a:pPr>
            <a:endParaRPr lang="en-US" altLang="zh-CN" sz="40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</p:txBody>
      </p:sp>
      <p:grpSp>
        <p:nvGrpSpPr>
          <p:cNvPr id="3" name="Group 1072"/>
          <p:cNvGrpSpPr>
            <a:grpSpLocks/>
          </p:cNvGrpSpPr>
          <p:nvPr/>
        </p:nvGrpSpPr>
        <p:grpSpPr bwMode="auto">
          <a:xfrm>
            <a:off x="2755075" y="4394860"/>
            <a:ext cx="1371600" cy="533400"/>
            <a:chOff x="768" y="2544"/>
            <a:chExt cx="864" cy="336"/>
          </a:xfrm>
        </p:grpSpPr>
        <p:sp>
          <p:nvSpPr>
            <p:cNvPr id="74793" name="Rectangle 1028"/>
            <p:cNvSpPr>
              <a:spLocks noChangeArrowheads="1"/>
            </p:cNvSpPr>
            <p:nvPr/>
          </p:nvSpPr>
          <p:spPr bwMode="auto">
            <a:xfrm>
              <a:off x="1056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8080"/>
                  </a:solidFill>
                  <a:latin typeface="Times New Roman" charset="0"/>
                  <a:ea typeface="宋体" charset="-122"/>
                </a:rPr>
                <a:t>21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74794" name="Line 1030"/>
            <p:cNvSpPr>
              <a:spLocks noChangeShapeType="1"/>
            </p:cNvSpPr>
            <p:nvPr/>
          </p:nvSpPr>
          <p:spPr bwMode="auto">
            <a:xfrm>
              <a:off x="144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5" name="Line 1044"/>
            <p:cNvSpPr>
              <a:spLocks noChangeShapeType="1"/>
            </p:cNvSpPr>
            <p:nvPr/>
          </p:nvSpPr>
          <p:spPr bwMode="auto">
            <a:xfrm>
              <a:off x="76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3"/>
          <p:cNvGrpSpPr>
            <a:grpSpLocks/>
          </p:cNvGrpSpPr>
          <p:nvPr/>
        </p:nvGrpSpPr>
        <p:grpSpPr bwMode="auto">
          <a:xfrm>
            <a:off x="3974275" y="4394860"/>
            <a:ext cx="1371600" cy="533400"/>
            <a:chOff x="1536" y="2544"/>
            <a:chExt cx="864" cy="336"/>
          </a:xfrm>
        </p:grpSpPr>
        <p:sp>
          <p:nvSpPr>
            <p:cNvPr id="74790" name="Rectangle 1031"/>
            <p:cNvSpPr>
              <a:spLocks noChangeArrowheads="1"/>
            </p:cNvSpPr>
            <p:nvPr/>
          </p:nvSpPr>
          <p:spPr bwMode="auto">
            <a:xfrm>
              <a:off x="1824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8080"/>
                  </a:solidFill>
                  <a:latin typeface="Times New Roman" charset="0"/>
                  <a:ea typeface="宋体" charset="-122"/>
                </a:rPr>
                <a:t>18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74791" name="Line 1032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2" name="Line 1045"/>
            <p:cNvSpPr>
              <a:spLocks noChangeShapeType="1"/>
            </p:cNvSpPr>
            <p:nvPr/>
          </p:nvSpPr>
          <p:spPr bwMode="auto">
            <a:xfrm>
              <a:off x="1536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74"/>
          <p:cNvGrpSpPr>
            <a:grpSpLocks/>
          </p:cNvGrpSpPr>
          <p:nvPr/>
        </p:nvGrpSpPr>
        <p:grpSpPr bwMode="auto">
          <a:xfrm>
            <a:off x="5193475" y="4394860"/>
            <a:ext cx="1371600" cy="533400"/>
            <a:chOff x="2304" y="2544"/>
            <a:chExt cx="864" cy="336"/>
          </a:xfrm>
        </p:grpSpPr>
        <p:sp>
          <p:nvSpPr>
            <p:cNvPr id="74787" name="Rectangle 1033"/>
            <p:cNvSpPr>
              <a:spLocks noChangeArrowheads="1"/>
            </p:cNvSpPr>
            <p:nvPr/>
          </p:nvSpPr>
          <p:spPr bwMode="auto">
            <a:xfrm>
              <a:off x="2592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8080"/>
                  </a:solidFill>
                  <a:latin typeface="Times New Roman" charset="0"/>
                  <a:ea typeface="宋体" charset="-122"/>
                </a:rPr>
                <a:t>30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74788" name="Line 1034"/>
            <p:cNvSpPr>
              <a:spLocks noChangeShapeType="1"/>
            </p:cNvSpPr>
            <p:nvPr/>
          </p:nvSpPr>
          <p:spPr bwMode="auto">
            <a:xfrm>
              <a:off x="2976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9" name="Line 1046"/>
            <p:cNvSpPr>
              <a:spLocks noChangeShapeType="1"/>
            </p:cNvSpPr>
            <p:nvPr/>
          </p:nvSpPr>
          <p:spPr bwMode="auto">
            <a:xfrm>
              <a:off x="2304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75"/>
          <p:cNvGrpSpPr>
            <a:grpSpLocks/>
          </p:cNvGrpSpPr>
          <p:nvPr/>
        </p:nvGrpSpPr>
        <p:grpSpPr bwMode="auto">
          <a:xfrm>
            <a:off x="6412675" y="4394860"/>
            <a:ext cx="1371600" cy="533400"/>
            <a:chOff x="3072" y="2544"/>
            <a:chExt cx="864" cy="336"/>
          </a:xfrm>
        </p:grpSpPr>
        <p:sp>
          <p:nvSpPr>
            <p:cNvPr id="74784" name="Rectangle 1035"/>
            <p:cNvSpPr>
              <a:spLocks noChangeArrowheads="1"/>
            </p:cNvSpPr>
            <p:nvPr/>
          </p:nvSpPr>
          <p:spPr bwMode="auto">
            <a:xfrm>
              <a:off x="3360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8080"/>
                  </a:solidFill>
                  <a:latin typeface="Times New Roman" charset="0"/>
                  <a:ea typeface="宋体" charset="-122"/>
                </a:rPr>
                <a:t>75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74785" name="Line 1036"/>
            <p:cNvSpPr>
              <a:spLocks noChangeShapeType="1"/>
            </p:cNvSpPr>
            <p:nvPr/>
          </p:nvSpPr>
          <p:spPr bwMode="auto">
            <a:xfrm>
              <a:off x="3744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6" name="Line 1047"/>
            <p:cNvSpPr>
              <a:spLocks noChangeShapeType="1"/>
            </p:cNvSpPr>
            <p:nvPr/>
          </p:nvSpPr>
          <p:spPr bwMode="auto">
            <a:xfrm>
              <a:off x="3072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76"/>
          <p:cNvGrpSpPr>
            <a:grpSpLocks/>
          </p:cNvGrpSpPr>
          <p:nvPr/>
        </p:nvGrpSpPr>
        <p:grpSpPr bwMode="auto">
          <a:xfrm>
            <a:off x="7631875" y="4394860"/>
            <a:ext cx="1371600" cy="533400"/>
            <a:chOff x="3840" y="2544"/>
            <a:chExt cx="864" cy="336"/>
          </a:xfrm>
        </p:grpSpPr>
        <p:sp>
          <p:nvSpPr>
            <p:cNvPr id="74781" name="Rectangle 1037"/>
            <p:cNvSpPr>
              <a:spLocks noChangeArrowheads="1"/>
            </p:cNvSpPr>
            <p:nvPr/>
          </p:nvSpPr>
          <p:spPr bwMode="auto">
            <a:xfrm>
              <a:off x="4128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8080"/>
                  </a:solidFill>
                  <a:latin typeface="Times New Roman" charset="0"/>
                  <a:ea typeface="宋体" charset="-122"/>
                </a:rPr>
                <a:t>42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74782" name="Line 1038"/>
            <p:cNvSpPr>
              <a:spLocks noChangeShapeType="1"/>
            </p:cNvSpPr>
            <p:nvPr/>
          </p:nvSpPr>
          <p:spPr bwMode="auto">
            <a:xfrm>
              <a:off x="451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Line 1048"/>
            <p:cNvSpPr>
              <a:spLocks noChangeShapeType="1"/>
            </p:cNvSpPr>
            <p:nvPr/>
          </p:nvSpPr>
          <p:spPr bwMode="auto">
            <a:xfrm>
              <a:off x="3840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077"/>
          <p:cNvGrpSpPr>
            <a:grpSpLocks/>
          </p:cNvGrpSpPr>
          <p:nvPr/>
        </p:nvGrpSpPr>
        <p:grpSpPr bwMode="auto">
          <a:xfrm>
            <a:off x="8851075" y="4394865"/>
            <a:ext cx="1525588" cy="538163"/>
            <a:chOff x="4608" y="2544"/>
            <a:chExt cx="961" cy="339"/>
          </a:xfrm>
        </p:grpSpPr>
        <p:sp>
          <p:nvSpPr>
            <p:cNvPr id="74777" name="Rectangle 1039"/>
            <p:cNvSpPr>
              <a:spLocks noChangeArrowheads="1"/>
            </p:cNvSpPr>
            <p:nvPr/>
          </p:nvSpPr>
          <p:spPr bwMode="auto">
            <a:xfrm>
              <a:off x="4896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8080"/>
                  </a:solidFill>
                  <a:latin typeface="Times New Roman" charset="0"/>
                  <a:ea typeface="宋体" charset="-122"/>
                </a:rPr>
                <a:t>56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74778" name="Line 1040"/>
            <p:cNvSpPr>
              <a:spLocks noChangeShapeType="1"/>
            </p:cNvSpPr>
            <p:nvPr/>
          </p:nvSpPr>
          <p:spPr bwMode="auto">
            <a:xfrm>
              <a:off x="528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Text Box 1041"/>
            <p:cNvSpPr txBox="1">
              <a:spLocks noChangeArrowheads="1"/>
            </p:cNvSpPr>
            <p:nvPr/>
          </p:nvSpPr>
          <p:spPr bwMode="auto">
            <a:xfrm>
              <a:off x="5226" y="2553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008080"/>
                  </a:solidFill>
                  <a:latin typeface="Times New Roman" charset="0"/>
                  <a:ea typeface="宋体" charset="-122"/>
                </a:rPr>
                <a:t>∧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74780" name="Line 1049"/>
            <p:cNvSpPr>
              <a:spLocks noChangeShapeType="1"/>
            </p:cNvSpPr>
            <p:nvPr/>
          </p:nvSpPr>
          <p:spPr bwMode="auto">
            <a:xfrm>
              <a:off x="460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058"/>
          <p:cNvGrpSpPr>
            <a:grpSpLocks/>
          </p:cNvGrpSpPr>
          <p:nvPr/>
        </p:nvGrpSpPr>
        <p:grpSpPr bwMode="auto">
          <a:xfrm>
            <a:off x="3459925" y="5004460"/>
            <a:ext cx="438150" cy="990600"/>
            <a:chOff x="1212" y="2880"/>
            <a:chExt cx="276" cy="624"/>
          </a:xfrm>
        </p:grpSpPr>
        <p:sp>
          <p:nvSpPr>
            <p:cNvPr id="74775" name="Line 1056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Text Box 1057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990000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10" name="Group 1059"/>
          <p:cNvGrpSpPr>
            <a:grpSpLocks/>
          </p:cNvGrpSpPr>
          <p:nvPr/>
        </p:nvGrpSpPr>
        <p:grpSpPr bwMode="auto">
          <a:xfrm>
            <a:off x="4660075" y="5004460"/>
            <a:ext cx="438150" cy="990600"/>
            <a:chOff x="1212" y="2880"/>
            <a:chExt cx="276" cy="624"/>
          </a:xfrm>
        </p:grpSpPr>
        <p:sp>
          <p:nvSpPr>
            <p:cNvPr id="74773" name="Line 1060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Text Box 1061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990000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grpSp>
        <p:nvGrpSpPr>
          <p:cNvPr id="11" name="Group 1062"/>
          <p:cNvGrpSpPr>
            <a:grpSpLocks/>
          </p:cNvGrpSpPr>
          <p:nvPr/>
        </p:nvGrpSpPr>
        <p:grpSpPr bwMode="auto">
          <a:xfrm>
            <a:off x="5898325" y="5004460"/>
            <a:ext cx="438150" cy="990600"/>
            <a:chOff x="1212" y="2880"/>
            <a:chExt cx="276" cy="624"/>
          </a:xfrm>
        </p:grpSpPr>
        <p:sp>
          <p:nvSpPr>
            <p:cNvPr id="74771" name="Line 1063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2" name="Text Box 1064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990000"/>
                  </a:solidFill>
                  <a:latin typeface="Times New Roman" charset="0"/>
                  <a:ea typeface="宋体" charset="-122"/>
                </a:rPr>
                <a:t>p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28041" name="Text Box 1065"/>
          <p:cNvSpPr txBox="1">
            <a:spLocks noChangeArrowheads="1"/>
          </p:cNvSpPr>
          <p:nvPr/>
        </p:nvSpPr>
        <p:spPr bwMode="auto">
          <a:xfrm>
            <a:off x="5273959" y="6117031"/>
            <a:ext cx="19864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计数器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j=</a:t>
            </a:r>
            <a:endParaRPr lang="en-US" altLang="zh-CN" sz="36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28042" name="Text Box 1066"/>
          <p:cNvSpPr txBox="1">
            <a:spLocks noChangeArrowheads="1"/>
          </p:cNvSpPr>
          <p:nvPr/>
        </p:nvSpPr>
        <p:spPr bwMode="auto">
          <a:xfrm>
            <a:off x="7260400" y="6090311"/>
            <a:ext cx="641350" cy="6508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660033"/>
                </a:solidFill>
                <a:latin typeface="Times New Roman" charset="0"/>
                <a:ea typeface="宋体" charset="-122"/>
              </a:rPr>
              <a:t>1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28043" name="Text Box 1067"/>
          <p:cNvSpPr txBox="1">
            <a:spLocks noChangeArrowheads="1"/>
          </p:cNvSpPr>
          <p:nvPr/>
        </p:nvSpPr>
        <p:spPr bwMode="auto">
          <a:xfrm>
            <a:off x="7260400" y="6090311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660033"/>
                </a:solidFill>
                <a:latin typeface="Times New Roman" charset="0"/>
                <a:ea typeface="宋体" charset="-122"/>
              </a:rPr>
              <a:t>2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28044" name="Text Box 1068"/>
          <p:cNvSpPr txBox="1">
            <a:spLocks noChangeArrowheads="1"/>
          </p:cNvSpPr>
          <p:nvPr/>
        </p:nvSpPr>
        <p:spPr bwMode="auto">
          <a:xfrm>
            <a:off x="7260400" y="6090311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660033"/>
                </a:solidFill>
                <a:latin typeface="Times New Roman" charset="0"/>
                <a:ea typeface="宋体" charset="-122"/>
              </a:rPr>
              <a:t>3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 useBgFill="1">
        <p:nvSpPr>
          <p:cNvPr id="128054" name="Rectangle 1078"/>
          <p:cNvSpPr>
            <a:spLocks noChangeArrowheads="1"/>
          </p:cNvSpPr>
          <p:nvPr/>
        </p:nvSpPr>
        <p:spPr bwMode="auto">
          <a:xfrm>
            <a:off x="3364675" y="5004460"/>
            <a:ext cx="457200" cy="1143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 useBgFill="1">
        <p:nvSpPr>
          <p:cNvPr id="128055" name="Rectangle 1079"/>
          <p:cNvSpPr>
            <a:spLocks noChangeArrowheads="1"/>
          </p:cNvSpPr>
          <p:nvPr/>
        </p:nvSpPr>
        <p:spPr bwMode="auto">
          <a:xfrm>
            <a:off x="4583875" y="5004460"/>
            <a:ext cx="457200" cy="1143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1416051" y="483067"/>
            <a:ext cx="611346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查找获取元素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58247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41" grpId="0" autoUpdateAnimBg="0"/>
      <p:bldP spid="128042" grpId="0" animBg="1" autoUpdateAnimBg="0"/>
      <p:bldP spid="128043" grpId="0" animBg="1" autoUpdateAnimBg="0"/>
      <p:bldP spid="128044" grpId="0" animBg="1" autoUpdateAnimBg="0"/>
      <p:bldP spid="128054" grpId="0" animBg="1"/>
      <p:bldP spid="1280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026"/>
          <p:cNvSpPr txBox="1">
            <a:spLocks noChangeArrowheads="1"/>
          </p:cNvSpPr>
          <p:nvPr/>
        </p:nvSpPr>
        <p:spPr bwMode="auto">
          <a:xfrm>
            <a:off x="1416051" y="3058846"/>
            <a:ext cx="8867465" cy="126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algn="l" eaLnBrk="1" hangingPunct="1">
              <a:lnSpc>
                <a:spcPct val="125000"/>
              </a:lnSpc>
              <a:buClr>
                <a:srgbClr val="FF0000"/>
              </a:buClr>
              <a:buSzPct val="60000"/>
              <a:buFont typeface="Wingdings" charset="2"/>
              <a:buChar char="n"/>
            </a:pP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因此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，查找第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隶书" charset="0"/>
              </a:rPr>
              <a:t> 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个数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据元素的基本操作为：</a:t>
            </a:r>
            <a:r>
              <a:rPr lang="zh-CN" altLang="en-US" sz="2800" b="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移动指针，比较</a:t>
            </a:r>
            <a:r>
              <a:rPr lang="zh-CN" altLang="en-US" sz="2800" b="0" dirty="0">
                <a:solidFill>
                  <a:srgbClr val="C00000"/>
                </a:solidFill>
                <a:latin typeface="Times New Roman" charset="0"/>
                <a:ea typeface="隶书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隶书" charset="0"/>
              </a:rPr>
              <a:t> </a:t>
            </a:r>
            <a:r>
              <a:rPr lang="zh-CN" altLang="en-US" sz="2800" b="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和</a:t>
            </a:r>
            <a:r>
              <a:rPr lang="zh-CN" altLang="en-US" sz="2800" b="0" dirty="0">
                <a:solidFill>
                  <a:srgbClr val="C00000"/>
                </a:solidFill>
                <a:latin typeface="Times New Roman" charset="0"/>
                <a:ea typeface="隶书" charset="0"/>
              </a:rPr>
              <a:t> 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隶书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。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</a:p>
        </p:txBody>
      </p:sp>
      <p:sp>
        <p:nvSpPr>
          <p:cNvPr id="75779" name="Text Box 1027"/>
          <p:cNvSpPr txBox="1">
            <a:spLocks noChangeArrowheads="1"/>
          </p:cNvSpPr>
          <p:nvPr/>
        </p:nvSpPr>
        <p:spPr bwMode="auto">
          <a:xfrm>
            <a:off x="1416051" y="1634910"/>
            <a:ext cx="9270710" cy="126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algn="l" eaLnBrk="1" hangingPunct="1">
              <a:lnSpc>
                <a:spcPct val="125000"/>
              </a:lnSpc>
              <a:buClr>
                <a:srgbClr val="FF0000"/>
              </a:buClr>
              <a:buSzPct val="60000"/>
              <a:buFont typeface="Wingdings" charset="2"/>
              <a:buChar char="n"/>
            </a:pP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单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链表是一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种</a:t>
            </a:r>
            <a:r>
              <a:rPr lang="zh-CN" altLang="en-US" sz="28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非连续性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结构，为找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第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个数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据元素，必须</a:t>
            </a:r>
            <a:r>
              <a:rPr lang="zh-CN" altLang="en-US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先找到</a:t>
            </a:r>
            <a:r>
              <a:rPr lang="zh-CN" altLang="en-US" sz="28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第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i-1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个数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据元素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。</a:t>
            </a:r>
            <a:endParaRPr lang="zh-CN" altLang="en-US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29028" name="Rectangle 1028"/>
          <p:cNvSpPr>
            <a:spLocks noChangeArrowheads="1"/>
          </p:cNvSpPr>
          <p:nvPr/>
        </p:nvSpPr>
        <p:spPr bwMode="auto">
          <a:xfrm>
            <a:off x="1416051" y="4643396"/>
            <a:ext cx="9176739" cy="64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algn="l" eaLnBrk="1" hangingPunct="1">
              <a:lnSpc>
                <a:spcPct val="125000"/>
              </a:lnSpc>
              <a:buClr>
                <a:srgbClr val="FF0000"/>
              </a:buClr>
              <a:buSzPct val="60000"/>
              <a:buFont typeface="Wingdings" charset="2"/>
              <a:buChar char="n"/>
            </a:pPr>
            <a:r>
              <a:rPr lang="zh-CN" altLang="en-US" sz="3200" b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令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指针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始终</a:t>
            </a:r>
            <a:r>
              <a:rPr lang="zh-CN" altLang="en-US" sz="32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指向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线性表中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第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个数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据元素。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416051" y="483067"/>
            <a:ext cx="611346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查找获取元素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22351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416051" y="483067"/>
            <a:ext cx="611346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查找元素</a:t>
            </a:r>
            <a:r>
              <a:rPr lang="zh-CN" alt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代码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94963" y="1327457"/>
            <a:ext cx="8229600" cy="51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charset="2"/>
              <a:buChar char="n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Status  </a:t>
            </a:r>
            <a:r>
              <a:rPr lang="en-US" altLang="zh-CN" sz="2800" kern="0" dirty="0" err="1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GetElem_L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800" kern="0" dirty="0" err="1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LinkList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L, </a:t>
            </a:r>
            <a:r>
              <a:rPr lang="en-US" altLang="zh-CN" sz="2800" kern="0" dirty="0" err="1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kern="0" dirty="0" err="1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altLang="zh-CN" sz="2800" kern="0" dirty="0" err="1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ElemType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&amp;e){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    p=L-&gt;next </a:t>
            </a:r>
            <a:r>
              <a:rPr lang="zh-CN" altLang="en-US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；</a:t>
            </a:r>
            <a:endParaRPr lang="en-US" altLang="zh-CN" sz="2800" b="0" kern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0" kern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j=1</a:t>
            </a:r>
            <a:r>
              <a:rPr lang="zh-CN" altLang="en-US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；</a:t>
            </a: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//</a:t>
            </a:r>
            <a:r>
              <a:rPr lang="zh-CN" altLang="en-US" sz="2800" b="0" kern="0" dirty="0" smtClean="0">
                <a:latin typeface="SimSun" charset="-122"/>
                <a:ea typeface="SimSun" charset="-122"/>
                <a:cs typeface="SimSun" charset="-122"/>
              </a:rPr>
              <a:t>计数器</a:t>
            </a:r>
            <a:endParaRPr lang="en-US" altLang="zh-CN" sz="2800" b="0" kern="0" dirty="0" smtClean="0">
              <a:latin typeface="SimSun" charset="-122"/>
              <a:ea typeface="SimSun" charset="-122"/>
              <a:cs typeface="SimSun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    while(p &amp;&amp; j&lt;</a:t>
            </a:r>
            <a:r>
              <a:rPr lang="en-US" altLang="zh-CN" sz="2800" b="0" kern="0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){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		p=p-&gt;next;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         </a:t>
            </a:r>
            <a:r>
              <a:rPr lang="en-US" altLang="zh-CN" sz="2800" b="0" kern="0" dirty="0" err="1" smtClean="0">
                <a:latin typeface="Times New Roman" charset="0"/>
                <a:ea typeface="Times New Roman" charset="0"/>
                <a:cs typeface="Times New Roman" charset="0"/>
              </a:rPr>
              <a:t>j++</a:t>
            </a: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     if (!p</a:t>
            </a:r>
            <a:r>
              <a:rPr lang="zh-CN" altLang="en-US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||</a:t>
            </a:r>
            <a:r>
              <a:rPr lang="zh-CN" altLang="en-US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j&gt;</a:t>
            </a:r>
            <a:r>
              <a:rPr lang="en-US" altLang="zh-CN" sz="2800" b="0" kern="0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) return 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;  //</a:t>
            </a:r>
            <a:r>
              <a:rPr lang="zh-CN" altLang="en-US" sz="2800" b="0" kern="0" dirty="0" smtClean="0">
                <a:latin typeface="SimSun" charset="-122"/>
                <a:ea typeface="SimSun" charset="-122"/>
                <a:cs typeface="SimSun" charset="-122"/>
              </a:rPr>
              <a:t>第</a:t>
            </a:r>
            <a:r>
              <a:rPr lang="en-US" altLang="zh-CN" sz="2800" b="0" kern="0" dirty="0" err="1" smtClean="0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zh-CN" altLang="en-US" sz="2800" b="0" kern="0" dirty="0" smtClean="0">
                <a:latin typeface="SimSun" charset="-122"/>
                <a:ea typeface="SimSun" charset="-122"/>
                <a:cs typeface="SimSun" charset="-122"/>
              </a:rPr>
              <a:t>个元素不存在</a:t>
            </a:r>
            <a:endParaRPr lang="en-US" altLang="zh-CN" sz="2800" b="0" kern="0" dirty="0" smtClean="0">
              <a:latin typeface="SimSun" charset="-122"/>
              <a:ea typeface="SimSun" charset="-122"/>
              <a:cs typeface="SimSun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     e=p-&gt;data;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      return ok;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0" kern="0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altLang="zh-CN" sz="2800" b="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87430" y="5628523"/>
            <a:ext cx="2623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T(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)=O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  <a:endParaRPr lang="en-US" altLang="zh-CN" sz="44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5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插入元素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1496292" y="1297153"/>
            <a:ext cx="98270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基本</a:t>
            </a:r>
            <a:r>
              <a:rPr lang="zh-CN" altLang="en-US" sz="32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思想</a:t>
            </a:r>
            <a:r>
              <a:rPr lang="en-US" altLang="zh-CN" sz="32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80000"/>
              <a:buFont typeface="Wingdings" charset="2"/>
              <a:buChar char="n"/>
            </a:pPr>
            <a:r>
              <a:rPr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找到插入位置并检测其合法性</a:t>
            </a:r>
            <a:endParaRPr lang="zh-CN" altLang="en-US" sz="2400" b="1" dirty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80000"/>
              <a:buFont typeface="Wingdings" charset="2"/>
              <a:buChar char="n"/>
            </a:pPr>
            <a:r>
              <a:rPr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产生</a:t>
            </a:r>
            <a:r>
              <a:rPr lang="zh-CN" altLang="en-US" sz="2400" b="1" dirty="0">
                <a:latin typeface="SimSun" charset="-122"/>
                <a:ea typeface="SimSun" charset="-122"/>
                <a:cs typeface="SimSun" charset="-122"/>
              </a:rPr>
              <a:t>新</a:t>
            </a:r>
            <a:r>
              <a:rPr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结点   </a:t>
            </a:r>
            <a:r>
              <a:rPr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s=(</a:t>
            </a:r>
            <a:r>
              <a:rPr lang="en-US" altLang="zh-CN" sz="2400" b="1" dirty="0" err="1" smtClean="0">
                <a:latin typeface="SimSun" charset="-122"/>
                <a:ea typeface="SimSun" charset="-122"/>
                <a:cs typeface="SimSun" charset="-122"/>
              </a:rPr>
              <a:t>LinkList</a:t>
            </a:r>
            <a:r>
              <a:rPr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)</a:t>
            </a:r>
            <a:r>
              <a:rPr lang="en-US" altLang="zh-CN" sz="2400" b="1" dirty="0" err="1" smtClean="0">
                <a:latin typeface="SimSun" charset="-122"/>
                <a:ea typeface="SimSun" charset="-122"/>
                <a:cs typeface="SimSun" charset="-122"/>
              </a:rPr>
              <a:t>malloc</a:t>
            </a:r>
            <a:r>
              <a:rPr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(</a:t>
            </a:r>
            <a:r>
              <a:rPr lang="en-US" altLang="zh-CN" sz="2400" b="1" dirty="0" err="1" smtClean="0">
                <a:latin typeface="SimSun" charset="-122"/>
                <a:ea typeface="SimSun" charset="-122"/>
                <a:cs typeface="SimSun" charset="-122"/>
              </a:rPr>
              <a:t>sizeof</a:t>
            </a:r>
            <a:r>
              <a:rPr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(</a:t>
            </a:r>
            <a:r>
              <a:rPr lang="en-US" altLang="zh-CN" sz="2400" b="1" dirty="0" err="1" smtClean="0">
                <a:latin typeface="SimSun" charset="-122"/>
                <a:ea typeface="SimSun" charset="-122"/>
                <a:cs typeface="SimSun" charset="-122"/>
              </a:rPr>
              <a:t>LNode</a:t>
            </a:r>
            <a:r>
              <a:rPr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));s-&gt;data=e;</a:t>
            </a:r>
            <a:endParaRPr lang="zh-CN" altLang="en-US" sz="2400" b="1" dirty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80000"/>
              <a:buFont typeface="Wingdings" charset="2"/>
              <a:buChar char="n"/>
            </a:pPr>
            <a:r>
              <a:rPr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插入</a:t>
            </a:r>
            <a:r>
              <a:rPr lang="en-US" altLang="zh-CN" sz="2400" b="1" dirty="0">
                <a:latin typeface="SimSun" charset="-122"/>
                <a:ea typeface="SimSun" charset="-122"/>
                <a:cs typeface="SimSun" charset="-122"/>
              </a:rPr>
              <a:t>---</a:t>
            </a:r>
            <a:r>
              <a:rPr lang="zh-CN" altLang="en-US" sz="2400" b="1" dirty="0">
                <a:latin typeface="SimSun" charset="-122"/>
                <a:ea typeface="SimSun" charset="-122"/>
                <a:cs typeface="SimSun" charset="-122"/>
              </a:rPr>
              <a:t>修改</a:t>
            </a:r>
            <a:r>
              <a:rPr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指针</a:t>
            </a:r>
            <a:r>
              <a:rPr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  s-&gt;next=p-&gt;next; p-&gt;next=s;</a:t>
            </a:r>
            <a:endParaRPr lang="zh-CN" altLang="en-US" sz="1100" b="1" dirty="0">
              <a:solidFill>
                <a:srgbClr val="0000FF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grpSp>
        <p:nvGrpSpPr>
          <p:cNvPr id="27" name="Group 93"/>
          <p:cNvGrpSpPr>
            <a:grpSpLocks/>
          </p:cNvGrpSpPr>
          <p:nvPr/>
        </p:nvGrpSpPr>
        <p:grpSpPr bwMode="auto">
          <a:xfrm>
            <a:off x="1953492" y="4325388"/>
            <a:ext cx="7799388" cy="454025"/>
            <a:chOff x="432" y="576"/>
            <a:chExt cx="4913" cy="286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2467" y="720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5088" y="624"/>
              <a:ext cx="25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2000" b="0"/>
                <a:t>Λ</a:t>
              </a: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848" y="624"/>
              <a:ext cx="24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2000" b="0"/>
                <a:t>a</a:t>
              </a:r>
              <a:r>
                <a:rPr lang="en-US" altLang="zh-CN" sz="2000" b="0" baseline="-25000"/>
                <a:t>n</a:t>
              </a:r>
              <a:endParaRPr lang="en-US" altLang="zh-CN" sz="2000" b="0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4848" y="624"/>
              <a:ext cx="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848" y="862"/>
              <a:ext cx="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4848" y="624"/>
              <a:ext cx="0" cy="2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5088" y="624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5345" y="624"/>
              <a:ext cx="0" cy="2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3072" y="624"/>
              <a:ext cx="39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endParaRPr lang="zh-CN" altLang="zh-CN" sz="2000" b="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702" y="624"/>
              <a:ext cx="37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2000" b="0"/>
                <a:t>a</a:t>
              </a:r>
              <a:r>
                <a:rPr lang="en-US" altLang="zh-CN" sz="2000" b="0" baseline="-25000"/>
                <a:t>i--1</a:t>
              </a:r>
              <a:endParaRPr lang="en-US" altLang="zh-CN" sz="2000" b="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V="1">
              <a:off x="2702" y="61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2702" y="85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2702" y="624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3038" y="610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3278" y="610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3168" y="7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4408" y="737"/>
              <a:ext cx="257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4701" y="737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1277" y="737"/>
              <a:ext cx="2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432" y="576"/>
              <a:ext cx="2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1113" y="624"/>
              <a:ext cx="25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</a:pPr>
              <a:endParaRPr lang="zh-CN" altLang="zh-CN" sz="2000" b="0"/>
            </a:p>
          </p:txBody>
        </p:sp>
        <p:sp>
          <p:nvSpPr>
            <p:cNvPr id="49" name="Rectangle 34"/>
            <p:cNvSpPr>
              <a:spLocks noChangeArrowheads="1"/>
            </p:cNvSpPr>
            <p:nvPr/>
          </p:nvSpPr>
          <p:spPr bwMode="auto">
            <a:xfrm>
              <a:off x="873" y="624"/>
              <a:ext cx="24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endParaRPr lang="zh-CN" altLang="zh-CN" sz="2000" b="0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>
              <a:off x="873" y="624"/>
              <a:ext cx="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873" y="850"/>
              <a:ext cx="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>
              <a:off x="873" y="624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38"/>
            <p:cNvSpPr>
              <a:spLocks noChangeShapeType="1"/>
            </p:cNvSpPr>
            <p:nvPr/>
          </p:nvSpPr>
          <p:spPr bwMode="auto">
            <a:xfrm>
              <a:off x="1113" y="624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9"/>
            <p:cNvSpPr>
              <a:spLocks noChangeShapeType="1"/>
            </p:cNvSpPr>
            <p:nvPr/>
          </p:nvSpPr>
          <p:spPr bwMode="auto">
            <a:xfrm>
              <a:off x="1370" y="624"/>
              <a:ext cx="0" cy="2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40"/>
            <p:cNvSpPr>
              <a:spLocks noChangeShapeType="1"/>
            </p:cNvSpPr>
            <p:nvPr/>
          </p:nvSpPr>
          <p:spPr bwMode="auto">
            <a:xfrm flipH="1">
              <a:off x="910" y="662"/>
              <a:ext cx="147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H="1">
              <a:off x="983" y="699"/>
              <a:ext cx="11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2"/>
            <p:cNvSpPr>
              <a:spLocks noChangeShapeType="1"/>
            </p:cNvSpPr>
            <p:nvPr/>
          </p:nvSpPr>
          <p:spPr bwMode="auto">
            <a:xfrm flipH="1">
              <a:off x="873" y="662"/>
              <a:ext cx="11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43"/>
            <p:cNvSpPr>
              <a:spLocks noChangeShapeType="1"/>
            </p:cNvSpPr>
            <p:nvPr/>
          </p:nvSpPr>
          <p:spPr bwMode="auto">
            <a:xfrm>
              <a:off x="616" y="737"/>
              <a:ext cx="2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9" name="Group 49"/>
            <p:cNvGrpSpPr>
              <a:grpSpLocks/>
            </p:cNvGrpSpPr>
            <p:nvPr/>
          </p:nvGrpSpPr>
          <p:grpSpPr bwMode="auto">
            <a:xfrm>
              <a:off x="1534" y="624"/>
              <a:ext cx="607" cy="226"/>
              <a:chOff x="1102" y="768"/>
              <a:chExt cx="607" cy="226"/>
            </a:xfrm>
          </p:grpSpPr>
          <p:sp>
            <p:nvSpPr>
              <p:cNvPr id="70" name="Rectangle 14"/>
              <p:cNvSpPr>
                <a:spLocks noChangeArrowheads="1"/>
              </p:cNvSpPr>
              <p:nvPr/>
            </p:nvSpPr>
            <p:spPr bwMode="auto">
              <a:xfrm>
                <a:off x="1342" y="768"/>
                <a:ext cx="25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endParaRPr lang="zh-CN" altLang="zh-CN" sz="2000" b="0"/>
              </a:p>
            </p:txBody>
          </p:sp>
          <p:sp>
            <p:nvSpPr>
              <p:cNvPr id="71" name="Rectangle 15"/>
              <p:cNvSpPr>
                <a:spLocks noChangeArrowheads="1"/>
              </p:cNvSpPr>
              <p:nvPr/>
            </p:nvSpPr>
            <p:spPr bwMode="auto">
              <a:xfrm>
                <a:off x="1102" y="768"/>
                <a:ext cx="24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2000" b="0"/>
                  <a:t>a</a:t>
                </a:r>
                <a:r>
                  <a:rPr lang="en-US" altLang="zh-CN" sz="2000" b="0" baseline="-25000"/>
                  <a:t>1</a:t>
                </a:r>
                <a:endParaRPr lang="en-US" altLang="zh-CN" sz="2000" b="0"/>
              </a:p>
            </p:txBody>
          </p:sp>
          <p:sp>
            <p:nvSpPr>
              <p:cNvPr id="72" name="Line 16"/>
              <p:cNvSpPr>
                <a:spLocks noChangeShapeType="1"/>
              </p:cNvSpPr>
              <p:nvPr/>
            </p:nvSpPr>
            <p:spPr bwMode="auto">
              <a:xfrm>
                <a:off x="1102" y="768"/>
                <a:ext cx="49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17"/>
              <p:cNvSpPr>
                <a:spLocks noChangeShapeType="1"/>
              </p:cNvSpPr>
              <p:nvPr/>
            </p:nvSpPr>
            <p:spPr bwMode="auto">
              <a:xfrm>
                <a:off x="1102" y="994"/>
                <a:ext cx="49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18"/>
              <p:cNvSpPr>
                <a:spLocks noChangeShapeType="1"/>
              </p:cNvSpPr>
              <p:nvPr/>
            </p:nvSpPr>
            <p:spPr bwMode="auto">
              <a:xfrm>
                <a:off x="1102" y="768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19"/>
              <p:cNvSpPr>
                <a:spLocks noChangeShapeType="1"/>
              </p:cNvSpPr>
              <p:nvPr/>
            </p:nvSpPr>
            <p:spPr bwMode="auto">
              <a:xfrm>
                <a:off x="1342" y="768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20"/>
              <p:cNvSpPr>
                <a:spLocks noChangeShapeType="1"/>
              </p:cNvSpPr>
              <p:nvPr/>
            </p:nvSpPr>
            <p:spPr bwMode="auto">
              <a:xfrm>
                <a:off x="1599" y="768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46"/>
              <p:cNvSpPr>
                <a:spLocks noChangeShapeType="1"/>
              </p:cNvSpPr>
              <p:nvPr/>
            </p:nvSpPr>
            <p:spPr bwMode="auto">
              <a:xfrm>
                <a:off x="1488" y="864"/>
                <a:ext cx="2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2208" y="720"/>
              <a:ext cx="257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" name="Group 50"/>
            <p:cNvGrpSpPr>
              <a:grpSpLocks/>
            </p:cNvGrpSpPr>
            <p:nvPr/>
          </p:nvGrpSpPr>
          <p:grpSpPr bwMode="auto">
            <a:xfrm>
              <a:off x="3744" y="624"/>
              <a:ext cx="607" cy="226"/>
              <a:chOff x="1102" y="768"/>
              <a:chExt cx="607" cy="226"/>
            </a:xfrm>
          </p:grpSpPr>
          <p:sp>
            <p:nvSpPr>
              <p:cNvPr id="62" name="Rectangle 51"/>
              <p:cNvSpPr>
                <a:spLocks noChangeArrowheads="1"/>
              </p:cNvSpPr>
              <p:nvPr/>
            </p:nvSpPr>
            <p:spPr bwMode="auto">
              <a:xfrm>
                <a:off x="1342" y="768"/>
                <a:ext cx="25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</a:pPr>
                <a:endParaRPr lang="zh-CN" altLang="zh-CN" sz="2000" b="0"/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1102" y="768"/>
                <a:ext cx="24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2000" b="0"/>
                  <a:t>a</a:t>
                </a:r>
                <a:r>
                  <a:rPr lang="en-US" altLang="zh-CN" sz="2000" b="0" baseline="-25000"/>
                  <a:t>i</a:t>
                </a:r>
                <a:endParaRPr lang="en-US" altLang="zh-CN" sz="2000" b="0"/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>
                <a:off x="1102" y="768"/>
                <a:ext cx="49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54"/>
              <p:cNvSpPr>
                <a:spLocks noChangeShapeType="1"/>
              </p:cNvSpPr>
              <p:nvPr/>
            </p:nvSpPr>
            <p:spPr bwMode="auto">
              <a:xfrm>
                <a:off x="1102" y="994"/>
                <a:ext cx="49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55"/>
              <p:cNvSpPr>
                <a:spLocks noChangeShapeType="1"/>
              </p:cNvSpPr>
              <p:nvPr/>
            </p:nvSpPr>
            <p:spPr bwMode="auto">
              <a:xfrm>
                <a:off x="1102" y="768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56"/>
              <p:cNvSpPr>
                <a:spLocks noChangeShapeType="1"/>
              </p:cNvSpPr>
              <p:nvPr/>
            </p:nvSpPr>
            <p:spPr bwMode="auto">
              <a:xfrm>
                <a:off x="1342" y="768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57"/>
              <p:cNvSpPr>
                <a:spLocks noChangeShapeType="1"/>
              </p:cNvSpPr>
              <p:nvPr/>
            </p:nvSpPr>
            <p:spPr bwMode="auto">
              <a:xfrm>
                <a:off x="1599" y="768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58"/>
              <p:cNvSpPr>
                <a:spLocks noChangeShapeType="1"/>
              </p:cNvSpPr>
              <p:nvPr/>
            </p:nvSpPr>
            <p:spPr bwMode="auto">
              <a:xfrm>
                <a:off x="1488" y="864"/>
                <a:ext cx="2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8" name="Freeform 61"/>
          <p:cNvSpPr>
            <a:spLocks/>
          </p:cNvSpPr>
          <p:nvPr/>
        </p:nvSpPr>
        <p:spPr bwMode="auto">
          <a:xfrm>
            <a:off x="5436700" y="3977726"/>
            <a:ext cx="304800" cy="381000"/>
          </a:xfrm>
          <a:custGeom>
            <a:avLst/>
            <a:gdLst>
              <a:gd name="T0" fmla="*/ 0 w 192"/>
              <a:gd name="T1" fmla="*/ 0 h 240"/>
              <a:gd name="T2" fmla="*/ 2147483646 w 192"/>
              <a:gd name="T3" fmla="*/ 2147483646 h 240"/>
              <a:gd name="T4" fmla="*/ 2147483646 w 192"/>
              <a:gd name="T5" fmla="*/ 2147483646 h 240"/>
              <a:gd name="T6" fmla="*/ 0 60000 65536"/>
              <a:gd name="T7" fmla="*/ 0 60000 65536"/>
              <a:gd name="T8" fmla="*/ 0 60000 65536"/>
              <a:gd name="T9" fmla="*/ 0 w 192"/>
              <a:gd name="T10" fmla="*/ 0 h 240"/>
              <a:gd name="T11" fmla="*/ 192 w 19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240">
                <a:moveTo>
                  <a:pt x="0" y="0"/>
                </a:moveTo>
                <a:cubicBezTo>
                  <a:pt x="56" y="28"/>
                  <a:pt x="112" y="56"/>
                  <a:pt x="144" y="96"/>
                </a:cubicBezTo>
                <a:cubicBezTo>
                  <a:pt x="176" y="136"/>
                  <a:pt x="184" y="188"/>
                  <a:pt x="1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9" name="Text Box 62"/>
          <p:cNvSpPr txBox="1">
            <a:spLocks noChangeArrowheads="1"/>
          </p:cNvSpPr>
          <p:nvPr/>
        </p:nvSpPr>
        <p:spPr bwMode="auto">
          <a:xfrm>
            <a:off x="5123730" y="3711026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80" name="Text Box 63"/>
          <p:cNvSpPr txBox="1">
            <a:spLocks noChangeArrowheads="1"/>
          </p:cNvSpPr>
          <p:nvPr/>
        </p:nvSpPr>
        <p:spPr bwMode="auto">
          <a:xfrm>
            <a:off x="5611092" y="3715788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/>
              <a:t>①</a:t>
            </a:r>
          </a:p>
        </p:txBody>
      </p:sp>
      <p:graphicFrame>
        <p:nvGraphicFramePr>
          <p:cNvPr id="81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0818"/>
              </p:ext>
            </p:extLst>
          </p:nvPr>
        </p:nvGraphicFramePr>
        <p:xfrm>
          <a:off x="6373092" y="5392188"/>
          <a:ext cx="990600" cy="381000"/>
        </p:xfrm>
        <a:graphic>
          <a:graphicData uri="http://schemas.openxmlformats.org/drawingml/2006/table">
            <a:tbl>
              <a:tblPr/>
              <a:tblGrid>
                <a:gridCol w="539750"/>
                <a:gridCol w="4508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" name="Line 84"/>
          <p:cNvSpPr>
            <a:spLocks noChangeShapeType="1"/>
          </p:cNvSpPr>
          <p:nvPr/>
        </p:nvSpPr>
        <p:spPr bwMode="auto">
          <a:xfrm>
            <a:off x="5915892" y="5620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" name="Text Box 85"/>
          <p:cNvSpPr txBox="1">
            <a:spLocks noChangeArrowheads="1"/>
          </p:cNvSpPr>
          <p:nvPr/>
        </p:nvSpPr>
        <p:spPr bwMode="auto">
          <a:xfrm>
            <a:off x="5534892" y="5315988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84" name="Text Box 86"/>
          <p:cNvSpPr txBox="1">
            <a:spLocks noChangeArrowheads="1"/>
          </p:cNvSpPr>
          <p:nvPr/>
        </p:nvSpPr>
        <p:spPr bwMode="auto">
          <a:xfrm>
            <a:off x="5839692" y="5620788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/>
              <a:t>②</a:t>
            </a:r>
          </a:p>
        </p:txBody>
      </p:sp>
      <p:sp>
        <p:nvSpPr>
          <p:cNvPr id="85" name="Text Box 87"/>
          <p:cNvSpPr txBox="1">
            <a:spLocks noChangeArrowheads="1"/>
          </p:cNvSpPr>
          <p:nvPr/>
        </p:nvSpPr>
        <p:spPr bwMode="auto">
          <a:xfrm>
            <a:off x="6296892" y="5392188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/>
              <a:t>③</a:t>
            </a:r>
          </a:p>
        </p:txBody>
      </p:sp>
      <p:sp>
        <p:nvSpPr>
          <p:cNvPr id="86" name="Freeform 88"/>
          <p:cNvSpPr>
            <a:spLocks/>
          </p:cNvSpPr>
          <p:nvPr/>
        </p:nvSpPr>
        <p:spPr bwMode="auto">
          <a:xfrm>
            <a:off x="6889030" y="4650826"/>
            <a:ext cx="754062" cy="919162"/>
          </a:xfrm>
          <a:custGeom>
            <a:avLst/>
            <a:gdLst>
              <a:gd name="T0" fmla="*/ 2147483646 w 475"/>
              <a:gd name="T1" fmla="*/ 2147483646 h 579"/>
              <a:gd name="T2" fmla="*/ 2147483646 w 475"/>
              <a:gd name="T3" fmla="*/ 2147483646 h 579"/>
              <a:gd name="T4" fmla="*/ 2147483646 w 475"/>
              <a:gd name="T5" fmla="*/ 2147483646 h 579"/>
              <a:gd name="T6" fmla="*/ 2147483646 w 475"/>
              <a:gd name="T7" fmla="*/ 2147483646 h 579"/>
              <a:gd name="T8" fmla="*/ 2147483646 w 475"/>
              <a:gd name="T9" fmla="*/ 2147483646 h 579"/>
              <a:gd name="T10" fmla="*/ 2147483646 w 475"/>
              <a:gd name="T11" fmla="*/ 2147483646 h 579"/>
              <a:gd name="T12" fmla="*/ 2147483646 w 475"/>
              <a:gd name="T13" fmla="*/ 2147483646 h 579"/>
              <a:gd name="T14" fmla="*/ 2147483646 w 475"/>
              <a:gd name="T15" fmla="*/ 2147483646 h 579"/>
              <a:gd name="T16" fmla="*/ 2147483646 w 475"/>
              <a:gd name="T17" fmla="*/ 2147483646 h 579"/>
              <a:gd name="T18" fmla="*/ 2147483646 w 475"/>
              <a:gd name="T19" fmla="*/ 2147483646 h 5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5"/>
              <a:gd name="T31" fmla="*/ 0 h 579"/>
              <a:gd name="T32" fmla="*/ 475 w 475"/>
              <a:gd name="T33" fmla="*/ 579 h 5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5" h="579">
                <a:moveTo>
                  <a:pt x="151" y="579"/>
                </a:moveTo>
                <a:cubicBezTo>
                  <a:pt x="178" y="577"/>
                  <a:pt x="271" y="577"/>
                  <a:pt x="312" y="569"/>
                </a:cubicBezTo>
                <a:cubicBezTo>
                  <a:pt x="353" y="561"/>
                  <a:pt x="370" y="554"/>
                  <a:pt x="397" y="532"/>
                </a:cubicBezTo>
                <a:cubicBezTo>
                  <a:pt x="424" y="510"/>
                  <a:pt x="469" y="469"/>
                  <a:pt x="472" y="437"/>
                </a:cubicBezTo>
                <a:cubicBezTo>
                  <a:pt x="475" y="405"/>
                  <a:pt x="468" y="378"/>
                  <a:pt x="415" y="343"/>
                </a:cubicBezTo>
                <a:cubicBezTo>
                  <a:pt x="362" y="308"/>
                  <a:pt x="221" y="262"/>
                  <a:pt x="155" y="227"/>
                </a:cubicBezTo>
                <a:cubicBezTo>
                  <a:pt x="89" y="192"/>
                  <a:pt x="38" y="169"/>
                  <a:pt x="19" y="135"/>
                </a:cubicBezTo>
                <a:cubicBezTo>
                  <a:pt x="0" y="101"/>
                  <a:pt x="16" y="44"/>
                  <a:pt x="38" y="22"/>
                </a:cubicBezTo>
                <a:cubicBezTo>
                  <a:pt x="60" y="0"/>
                  <a:pt x="129" y="6"/>
                  <a:pt x="151" y="3"/>
                </a:cubicBezTo>
                <a:cubicBezTo>
                  <a:pt x="173" y="0"/>
                  <a:pt x="166" y="3"/>
                  <a:pt x="170" y="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7592292" y="5011188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/>
              <a:t>④</a:t>
            </a:r>
          </a:p>
        </p:txBody>
      </p:sp>
      <p:sp>
        <p:nvSpPr>
          <p:cNvPr id="88" name="Freeform 90"/>
          <p:cNvSpPr>
            <a:spLocks/>
          </p:cNvSpPr>
          <p:nvPr/>
        </p:nvSpPr>
        <p:spPr bwMode="auto">
          <a:xfrm>
            <a:off x="6022255" y="4627013"/>
            <a:ext cx="623887" cy="873125"/>
          </a:xfrm>
          <a:custGeom>
            <a:avLst/>
            <a:gdLst>
              <a:gd name="T0" fmla="*/ 2147483646 w 393"/>
              <a:gd name="T1" fmla="*/ 2147483646 h 550"/>
              <a:gd name="T2" fmla="*/ 2147483646 w 393"/>
              <a:gd name="T3" fmla="*/ 2147483646 h 550"/>
              <a:gd name="T4" fmla="*/ 2147483646 w 393"/>
              <a:gd name="T5" fmla="*/ 2147483646 h 550"/>
              <a:gd name="T6" fmla="*/ 2147483646 w 393"/>
              <a:gd name="T7" fmla="*/ 2147483646 h 550"/>
              <a:gd name="T8" fmla="*/ 2147483646 w 393"/>
              <a:gd name="T9" fmla="*/ 2147483646 h 550"/>
              <a:gd name="T10" fmla="*/ 2147483646 w 393"/>
              <a:gd name="T11" fmla="*/ 2147483646 h 550"/>
              <a:gd name="T12" fmla="*/ 2147483646 w 393"/>
              <a:gd name="T13" fmla="*/ 2147483646 h 550"/>
              <a:gd name="T14" fmla="*/ 2147483646 w 393"/>
              <a:gd name="T15" fmla="*/ 2147483646 h 550"/>
              <a:gd name="T16" fmla="*/ 2147483646 w 393"/>
              <a:gd name="T17" fmla="*/ 2147483646 h 5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3"/>
              <a:gd name="T28" fmla="*/ 0 h 550"/>
              <a:gd name="T29" fmla="*/ 393 w 393"/>
              <a:gd name="T30" fmla="*/ 550 h 5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3" h="550">
                <a:moveTo>
                  <a:pt x="173" y="2"/>
                </a:moveTo>
                <a:cubicBezTo>
                  <a:pt x="199" y="5"/>
                  <a:pt x="295" y="0"/>
                  <a:pt x="329" y="18"/>
                </a:cubicBezTo>
                <a:cubicBezTo>
                  <a:pt x="363" y="36"/>
                  <a:pt x="393" y="80"/>
                  <a:pt x="376" y="112"/>
                </a:cubicBezTo>
                <a:cubicBezTo>
                  <a:pt x="359" y="144"/>
                  <a:pt x="267" y="176"/>
                  <a:pt x="225" y="207"/>
                </a:cubicBezTo>
                <a:cubicBezTo>
                  <a:pt x="183" y="238"/>
                  <a:pt x="156" y="260"/>
                  <a:pt x="121" y="301"/>
                </a:cubicBezTo>
                <a:cubicBezTo>
                  <a:pt x="86" y="342"/>
                  <a:pt x="34" y="417"/>
                  <a:pt x="17" y="452"/>
                </a:cubicBezTo>
                <a:cubicBezTo>
                  <a:pt x="0" y="487"/>
                  <a:pt x="1" y="493"/>
                  <a:pt x="17" y="509"/>
                </a:cubicBezTo>
                <a:cubicBezTo>
                  <a:pt x="33" y="525"/>
                  <a:pt x="78" y="544"/>
                  <a:pt x="112" y="547"/>
                </a:cubicBezTo>
                <a:cubicBezTo>
                  <a:pt x="146" y="550"/>
                  <a:pt x="198" y="534"/>
                  <a:pt x="221" y="5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9" name="Text Box 91"/>
          <p:cNvSpPr txBox="1">
            <a:spLocks noChangeArrowheads="1"/>
          </p:cNvSpPr>
          <p:nvPr/>
        </p:nvSpPr>
        <p:spPr bwMode="auto">
          <a:xfrm>
            <a:off x="5839692" y="4858788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/>
              <a:t>⑤</a:t>
            </a:r>
          </a:p>
        </p:txBody>
      </p:sp>
      <p:sp>
        <p:nvSpPr>
          <p:cNvPr id="90" name="Text Box 92"/>
          <p:cNvSpPr txBox="1">
            <a:spLocks noChangeArrowheads="1"/>
          </p:cNvSpPr>
          <p:nvPr/>
        </p:nvSpPr>
        <p:spPr bwMode="auto">
          <a:xfrm>
            <a:off x="6525492" y="4325388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/>
              <a:t>╳</a:t>
            </a:r>
          </a:p>
        </p:txBody>
      </p:sp>
      <p:sp>
        <p:nvSpPr>
          <p:cNvPr id="91" name="Text Box 95"/>
          <p:cNvSpPr txBox="1">
            <a:spLocks noChangeArrowheads="1"/>
          </p:cNvSpPr>
          <p:nvPr/>
        </p:nvSpPr>
        <p:spPr bwMode="auto">
          <a:xfrm>
            <a:off x="6601692" y="5239788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0"/>
              <a:t>e</a:t>
            </a:r>
          </a:p>
        </p:txBody>
      </p:sp>
      <p:sp>
        <p:nvSpPr>
          <p:cNvPr id="92" name="Freeform 61"/>
          <p:cNvSpPr>
            <a:spLocks/>
          </p:cNvSpPr>
          <p:nvPr/>
        </p:nvSpPr>
        <p:spPr bwMode="auto">
          <a:xfrm>
            <a:off x="2709143" y="3990426"/>
            <a:ext cx="304800" cy="381000"/>
          </a:xfrm>
          <a:custGeom>
            <a:avLst/>
            <a:gdLst>
              <a:gd name="T0" fmla="*/ 0 w 192"/>
              <a:gd name="T1" fmla="*/ 0 h 240"/>
              <a:gd name="T2" fmla="*/ 2147483646 w 192"/>
              <a:gd name="T3" fmla="*/ 2147483646 h 240"/>
              <a:gd name="T4" fmla="*/ 2147483646 w 192"/>
              <a:gd name="T5" fmla="*/ 2147483646 h 240"/>
              <a:gd name="T6" fmla="*/ 0 60000 65536"/>
              <a:gd name="T7" fmla="*/ 0 60000 65536"/>
              <a:gd name="T8" fmla="*/ 0 60000 65536"/>
              <a:gd name="T9" fmla="*/ 0 w 192"/>
              <a:gd name="T10" fmla="*/ 0 h 240"/>
              <a:gd name="T11" fmla="*/ 192 w 19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240">
                <a:moveTo>
                  <a:pt x="0" y="0"/>
                </a:moveTo>
                <a:cubicBezTo>
                  <a:pt x="56" y="28"/>
                  <a:pt x="112" y="56"/>
                  <a:pt x="144" y="96"/>
                </a:cubicBezTo>
                <a:cubicBezTo>
                  <a:pt x="176" y="136"/>
                  <a:pt x="184" y="188"/>
                  <a:pt x="1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3" name="Text Box 62"/>
          <p:cNvSpPr txBox="1">
            <a:spLocks noChangeArrowheads="1"/>
          </p:cNvSpPr>
          <p:nvPr/>
        </p:nvSpPr>
        <p:spPr bwMode="auto">
          <a:xfrm>
            <a:off x="2529987" y="3587786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567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utoUpdateAnimBg="0"/>
      <p:bldP spid="80" grpId="0" autoUpdateAnimBg="0"/>
      <p:bldP spid="82" grpId="0" animBg="1"/>
      <p:bldP spid="83" grpId="0" autoUpdateAnimBg="0"/>
      <p:bldP spid="84" grpId="0" autoUpdateAnimBg="0"/>
      <p:bldP spid="85" grpId="0" autoUpdateAnimBg="0"/>
      <p:bldP spid="86" grpId="0" animBg="1"/>
      <p:bldP spid="87" grpId="0" autoUpdateAnimBg="0"/>
      <p:bldP spid="88" grpId="0" animBg="1"/>
      <p:bldP spid="89" grpId="0" autoUpdateAnimBg="0"/>
      <p:bldP spid="90" grpId="0" autoUpdateAnimBg="0"/>
      <p:bldP spid="91" grpId="0" autoUpdateAnimBg="0"/>
      <p:bldP spid="92" grpId="0" animBg="1"/>
      <p:bldP spid="92" grpId="1" animBg="1"/>
      <p:bldP spid="93" grpId="0" autoUpdateAnimBg="0"/>
      <p:bldP spid="9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057401" y="990600"/>
            <a:ext cx="2557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ADT List {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057401" y="1519594"/>
            <a:ext cx="3241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 dirty="0">
                <a:solidFill>
                  <a:srgbClr val="FF0000"/>
                </a:solidFill>
                <a:latin typeface="楷体_GB2312" charset="0"/>
                <a:ea typeface="楷体_GB2312" charset="0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数据对象</a:t>
            </a:r>
            <a:r>
              <a:rPr lang="zh-CN" altLang="en-US" sz="3200" b="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：</a:t>
            </a:r>
            <a:endParaRPr lang="zh-CN" altLang="en-US" sz="36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514601" y="1981201"/>
            <a:ext cx="7763664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D</a:t>
            </a:r>
            <a:r>
              <a:rPr lang="zh-CN" altLang="en-US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＝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{ 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3600" b="0" baseline="-25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| 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3600" b="0" baseline="-25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∈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ElemSet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=1,2,...,n,  n≥0 </a:t>
            </a:r>
            <a:r>
              <a:rPr lang="en-US" altLang="zh-CN" sz="36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}</a:t>
            </a:r>
          </a:p>
          <a:p>
            <a:pPr marL="571500" indent="-571500" algn="l" eaLnBrk="1" hangingPunct="1">
              <a:lnSpc>
                <a:spcPct val="120000"/>
              </a:lnSpc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en-US" altLang="zh-CN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称 </a:t>
            </a:r>
            <a:r>
              <a:rPr lang="en-US" altLang="zh-CN" sz="2800" dirty="0">
                <a:solidFill>
                  <a:srgbClr val="CC3300"/>
                </a:solidFill>
                <a:latin typeface="SimSun" charset="-122"/>
                <a:ea typeface="SimSun" charset="-122"/>
                <a:cs typeface="SimSun" charset="-122"/>
              </a:rPr>
              <a:t>n</a:t>
            </a:r>
            <a:r>
              <a:rPr lang="en-US" altLang="zh-CN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为线性表的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表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长</a:t>
            </a:r>
            <a:endParaRPr lang="en-US" altLang="zh-CN" sz="2800" b="0" dirty="0" smtClean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571500" indent="-571500" algn="l" eaLnBrk="1" hangingPunct="1">
              <a:lnSpc>
                <a:spcPct val="120000"/>
              </a:lnSpc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称 </a:t>
            </a:r>
            <a:r>
              <a:rPr lang="en-US" altLang="zh-CN" sz="2800" dirty="0">
                <a:solidFill>
                  <a:srgbClr val="CC3300"/>
                </a:solidFill>
                <a:latin typeface="SimSun" charset="-122"/>
                <a:ea typeface="SimSun" charset="-122"/>
                <a:cs typeface="SimSun" charset="-122"/>
              </a:rPr>
              <a:t>n=0</a:t>
            </a:r>
            <a:r>
              <a:rPr lang="en-US" altLang="zh-CN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时的线性表为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空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表</a:t>
            </a:r>
            <a:endParaRPr lang="en-US" altLang="zh-CN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86001" y="3833814"/>
            <a:ext cx="3089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数据关系</a:t>
            </a:r>
            <a:r>
              <a:rPr lang="zh-CN" altLang="en-US" sz="3600" b="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：</a:t>
            </a:r>
            <a:endParaRPr lang="zh-CN" altLang="en-US" sz="2000" b="0" dirty="0">
              <a:solidFill>
                <a:srgbClr val="FF0000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90800" y="4495800"/>
            <a:ext cx="721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R1</a:t>
            </a:r>
            <a:r>
              <a:rPr lang="zh-CN" altLang="en-US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＝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{ &lt;a</a:t>
            </a:r>
            <a:r>
              <a:rPr lang="en-US" altLang="zh-CN" sz="36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,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3600" b="0" baseline="-25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&gt;|a</a:t>
            </a:r>
            <a:r>
              <a:rPr lang="en-US" altLang="zh-CN" sz="36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i-1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,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3600" b="0" baseline="-25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∈D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 </a:t>
            </a:r>
            <a:r>
              <a:rPr lang="en-US" altLang="zh-CN" sz="36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=2,...,n }</a:t>
            </a:r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590800" y="5296536"/>
            <a:ext cx="8434387" cy="15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algn="l" eaLnBrk="1" hangingPunct="1">
              <a:lnSpc>
                <a:spcPct val="120000"/>
              </a:lnSpc>
              <a:buClr>
                <a:srgbClr val="C00000"/>
              </a:buClr>
              <a:buSzPct val="80000"/>
              <a:buFont typeface="Wingdings" charset="2"/>
              <a:buChar char="n"/>
            </a:pPr>
            <a:r>
              <a:rPr lang="zh-CN" altLang="en-US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设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线性表为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(a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2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,  . . . 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，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2800" b="0" baseline="-25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. . . 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n</a:t>
            </a:r>
            <a:r>
              <a:rPr lang="en-US" altLang="zh-CN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) </a:t>
            </a:r>
            <a:endParaRPr lang="en-US" altLang="zh-CN" sz="28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marL="457200" indent="-457200" algn="l" eaLnBrk="1" hangingPunct="1">
              <a:lnSpc>
                <a:spcPct val="120000"/>
              </a:lnSpc>
              <a:buClr>
                <a:srgbClr val="C00000"/>
              </a:buClr>
              <a:buSzPct val="80000"/>
              <a:buFont typeface="Wingdings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称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为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a</a:t>
            </a:r>
            <a:r>
              <a:rPr lang="en-US" altLang="zh-CN" sz="2800" b="0" baseline="-25000" dirty="0" err="1">
                <a:solidFill>
                  <a:schemeClr val="tx1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在线性表中的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位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序</a:t>
            </a:r>
            <a:r>
              <a:rPr lang="en-US" altLang="zh-CN" sz="2800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位置</a:t>
            </a:r>
            <a:endParaRPr lang="en-US" altLang="zh-CN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18167" y="400050"/>
            <a:ext cx="8798729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2.1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线性表的类型定义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——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抽象数据类型</a:t>
            </a:r>
            <a:endParaRPr lang="zh-CN" altLang="en-US" kern="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0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  <p:bldP spid="9224" grpId="0" autoUpdateAnimBg="0"/>
      <p:bldP spid="9228" grpId="0" autoUpdateAnimBg="0"/>
      <p:bldP spid="9229" grpId="0" autoUpdateAnimBg="0"/>
      <p:bldP spid="923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847125" y="1277204"/>
            <a:ext cx="9304663" cy="555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Status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ListInsert_L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LinkList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&amp;L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int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,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e)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}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418167" y="1769646"/>
            <a:ext cx="10073592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p = L;    j = 0;</a:t>
            </a:r>
          </a:p>
          <a:p>
            <a:pPr algn="l" eaLnBrk="1" hangingPunct="1"/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while (p &amp;&amp; j &lt; i-1) </a:t>
            </a:r>
            <a:endParaRPr lang="en-US" altLang="zh-CN" sz="3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/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  {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p = p-&gt;next;  ++j;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}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// 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找</a:t>
            </a: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第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i-1 </a:t>
            </a: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个结点</a:t>
            </a:r>
          </a:p>
          <a:p>
            <a:pPr algn="l" eaLnBrk="1" hangingPunct="1"/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if (!p || j &gt;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i-1)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return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ERROR; 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//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大于表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长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+1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或者</a:t>
            </a: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小于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1 </a:t>
            </a:r>
            <a:endParaRPr lang="en-US" altLang="zh-CN" sz="3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s=(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LinkList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malloc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sizeof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LNode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s-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&gt;data =e; </a:t>
            </a:r>
          </a:p>
          <a:p>
            <a:pPr eaLnBrk="1" hangingPunct="1"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s-</a:t>
            </a:r>
            <a:r>
              <a:rPr lang="en-US" altLang="zh-CN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&gt;next= p-&gt; next;</a:t>
            </a:r>
          </a:p>
          <a:p>
            <a:pPr eaLnBrk="1" hangingPunct="1"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p-</a:t>
            </a:r>
            <a:r>
              <a:rPr lang="en-US" altLang="zh-CN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&gt; next=s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return ok;</a:t>
            </a: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插入元素代码</a:t>
            </a:r>
            <a:endParaRPr lang="zh-CN" altLang="en-US" kern="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187430" y="5628523"/>
            <a:ext cx="2623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T(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)=O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  <a:endParaRPr lang="en-US" altLang="zh-CN" sz="44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1269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5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删除元素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1496292" y="1254331"/>
            <a:ext cx="893406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基本</a:t>
            </a:r>
            <a:r>
              <a:rPr lang="zh-CN" altLang="en-US" sz="32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思想</a:t>
            </a:r>
            <a:r>
              <a:rPr lang="en-US" altLang="zh-CN" sz="32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80000"/>
              <a:buFont typeface="Wingdings" charset="2"/>
              <a:buChar char="n"/>
            </a:pP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找到删除位置</a:t>
            </a:r>
            <a:r>
              <a:rPr lang="en-US" altLang="zh-CN" sz="2800" b="1" dirty="0" err="1" smtClean="0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的前一个结点</a:t>
            </a:r>
            <a:r>
              <a:rPr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i-1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，并检测</a:t>
            </a:r>
            <a:r>
              <a:rPr lang="en-US" altLang="zh-CN" sz="2800" b="1" dirty="0" err="1" smtClean="0"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合法性检测</a:t>
            </a:r>
            <a:endParaRPr lang="en-US" altLang="zh-CN" sz="28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80000"/>
              <a:buFont typeface="Wingdings" charset="2"/>
              <a:buChar char="n"/>
            </a:pP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修改指针</a:t>
            </a:r>
            <a:endParaRPr lang="zh-CN" altLang="en-US" sz="2800" b="1" dirty="0" smtClean="0">
              <a:solidFill>
                <a:srgbClr val="0000FF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80000"/>
              <a:buFont typeface="Wingdings" charset="2"/>
              <a:buChar char="n"/>
            </a:pPr>
            <a:r>
              <a:rPr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释放结点</a:t>
            </a:r>
          </a:p>
        </p:txBody>
      </p:sp>
      <p:grpSp>
        <p:nvGrpSpPr>
          <p:cNvPr id="42" name="Group 23"/>
          <p:cNvGrpSpPr>
            <a:grpSpLocks/>
          </p:cNvGrpSpPr>
          <p:nvPr/>
        </p:nvGrpSpPr>
        <p:grpSpPr bwMode="auto">
          <a:xfrm>
            <a:off x="1826217" y="4662406"/>
            <a:ext cx="2057400" cy="609600"/>
            <a:chOff x="672" y="2976"/>
            <a:chExt cx="1296" cy="384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i-1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672" y="3168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3731217" y="4662406"/>
            <a:ext cx="2133600" cy="609600"/>
            <a:chOff x="1872" y="2976"/>
            <a:chExt cx="1344" cy="384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2544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i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3024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872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" name="Group 25"/>
          <p:cNvGrpSpPr>
            <a:grpSpLocks/>
          </p:cNvGrpSpPr>
          <p:nvPr/>
        </p:nvGrpSpPr>
        <p:grpSpPr bwMode="auto">
          <a:xfrm>
            <a:off x="5712417" y="4662406"/>
            <a:ext cx="3048000" cy="609600"/>
            <a:chOff x="3120" y="2976"/>
            <a:chExt cx="1920" cy="384"/>
          </a:xfrm>
        </p:grpSpPr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792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i+1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272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3120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4368" y="3168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55" name="Rectangle 17"/>
          <p:cNvSpPr>
            <a:spLocks noChangeArrowheads="1"/>
          </p:cNvSpPr>
          <p:nvPr/>
        </p:nvSpPr>
        <p:spPr bwMode="auto">
          <a:xfrm>
            <a:off x="3655017" y="4891006"/>
            <a:ext cx="1143000" cy="228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6" name="Group 22"/>
          <p:cNvGrpSpPr>
            <a:grpSpLocks/>
          </p:cNvGrpSpPr>
          <p:nvPr/>
        </p:nvGrpSpPr>
        <p:grpSpPr bwMode="auto">
          <a:xfrm>
            <a:off x="2816817" y="4662406"/>
            <a:ext cx="1066800" cy="609600"/>
            <a:chOff x="1296" y="2976"/>
            <a:chExt cx="672" cy="384"/>
          </a:xfrm>
        </p:grpSpPr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i-1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59" name="AutoShape 20"/>
          <p:cNvCxnSpPr>
            <a:cxnSpLocks noChangeShapeType="1"/>
          </p:cNvCxnSpPr>
          <p:nvPr/>
        </p:nvCxnSpPr>
        <p:spPr bwMode="auto">
          <a:xfrm>
            <a:off x="3897905" y="4967206"/>
            <a:ext cx="3414712" cy="319088"/>
          </a:xfrm>
          <a:prstGeom prst="bentConnector4">
            <a:avLst>
              <a:gd name="adj1" fmla="val 12972"/>
              <a:gd name="adj2" fmla="val 364181"/>
            </a:avLst>
          </a:prstGeom>
          <a:noFill/>
          <a:ln w="31750">
            <a:solidFill>
              <a:srgbClr val="008080"/>
            </a:solidFill>
            <a:miter lim="800000"/>
            <a:headEnd type="oval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 useBgFill="1">
        <p:nvSpPr>
          <p:cNvPr id="60" name="Rectangle 21"/>
          <p:cNvSpPr>
            <a:spLocks noChangeArrowheads="1"/>
          </p:cNvSpPr>
          <p:nvPr/>
        </p:nvSpPr>
        <p:spPr bwMode="auto">
          <a:xfrm>
            <a:off x="4721817" y="4586206"/>
            <a:ext cx="20574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847125" y="1277204"/>
            <a:ext cx="9761518" cy="555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Status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err="1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List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Delete</a:t>
            </a:r>
            <a:r>
              <a:rPr lang="en-US" altLang="zh-CN" sz="3200" b="0" dirty="0" err="1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_L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3200" b="0" dirty="0" err="1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LinkList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&amp;L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int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i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, </a:t>
            </a:r>
            <a:r>
              <a:rPr lang="en-US" altLang="zh-CN" sz="3200" b="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&amp;e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) </a:t>
            </a:r>
            <a:r>
              <a:rPr lang="en-US" altLang="zh-CN" sz="32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}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418167" y="1769646"/>
            <a:ext cx="10049546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p = L;    j = 0;</a:t>
            </a:r>
          </a:p>
          <a:p>
            <a:pPr algn="l" eaLnBrk="1" hangingPunct="1"/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while (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p-&gt;next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&amp;&amp; j &lt; i-1) </a:t>
            </a:r>
            <a:endParaRPr lang="en-US" altLang="zh-CN" sz="3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/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  {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p = p-&gt;next;  ++j;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}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// 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找</a:t>
            </a: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第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i-1 </a:t>
            </a:r>
            <a:r>
              <a:rPr lang="zh-CN" altLang="en-US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个结点</a:t>
            </a:r>
          </a:p>
          <a:p>
            <a:pPr eaLnBrk="1" hangingPunct="1"/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if (!(p-&gt;next) || j &gt;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i-1)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return 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ERROR;  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// </a:t>
            </a:r>
            <a:r>
              <a:rPr lang="zh-CN" altLang="en-US" sz="32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删除位置不合法</a:t>
            </a:r>
            <a:endParaRPr lang="en-US" altLang="zh-CN" sz="3200" b="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q = p-&gt;next;   </a:t>
            </a:r>
            <a:endParaRPr lang="en-US" altLang="zh-CN" sz="3200" dirty="0" smtClean="0">
              <a:solidFill>
                <a:srgbClr val="FF0000"/>
              </a:solidFill>
              <a:latin typeface="Times New Roman" charset="0"/>
              <a:ea typeface="宋体" charset="-122"/>
            </a:endParaRPr>
          </a:p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p-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&gt;next = q-&gt;next;</a:t>
            </a:r>
            <a:r>
              <a:rPr lang="en-US" altLang="zh-CN" sz="3200" b="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  </a:t>
            </a:r>
          </a:p>
          <a:p>
            <a:pPr eaLnBrk="1" hangingPunct="1"/>
            <a:r>
              <a:rPr lang="en-US" altLang="zh-CN" sz="3200" b="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e = q-&gt;data;     </a:t>
            </a:r>
            <a:endParaRPr lang="en-US" altLang="zh-CN" sz="3200" b="0" dirty="0" smtClean="0">
              <a:solidFill>
                <a:srgbClr val="FF0000"/>
              </a:solidFill>
              <a:latin typeface="Times New Roman" charset="0"/>
              <a:ea typeface="宋体" charset="-122"/>
            </a:endParaRPr>
          </a:p>
          <a:p>
            <a:pPr eaLnBrk="1" hangingPunct="1"/>
            <a:r>
              <a:rPr lang="en-US" altLang="zh-CN" sz="3200" i="1" dirty="0" smtClean="0">
                <a:solidFill>
                  <a:srgbClr val="FF0000"/>
                </a:solidFill>
                <a:latin typeface="Times New Roman" charset="0"/>
                <a:ea typeface="宋体" charset="-122"/>
              </a:rPr>
              <a:t>free(q</a:t>
            </a:r>
            <a:r>
              <a:rPr lang="en-US" altLang="zh-CN" sz="3200" i="1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return ok;</a:t>
            </a:r>
            <a:endParaRPr lang="en-US" altLang="zh-CN" sz="32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32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删除元素代码</a:t>
            </a:r>
            <a:endParaRPr lang="zh-CN" altLang="en-US" kern="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187430" y="5628523"/>
            <a:ext cx="2623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T(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)=O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  <a:endParaRPr lang="en-US" altLang="zh-CN" sz="44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743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5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删除元素代码</a:t>
            </a:r>
            <a:r>
              <a:rPr lang="en-US" altLang="zh-CN" kern="0" dirty="0" smtClean="0"/>
              <a:t> p</a:t>
            </a:r>
            <a:r>
              <a:rPr lang="en-US" altLang="zh-CN" kern="0" baseline="-25000" dirty="0" smtClean="0"/>
              <a:t>30</a:t>
            </a:r>
            <a:endParaRPr lang="zh-CN" altLang="en-US" kern="0" baseline="-25000" dirty="0"/>
          </a:p>
        </p:txBody>
      </p:sp>
      <p:grpSp>
        <p:nvGrpSpPr>
          <p:cNvPr id="92" name="Group 29"/>
          <p:cNvGrpSpPr>
            <a:grpSpLocks/>
          </p:cNvGrpSpPr>
          <p:nvPr/>
        </p:nvGrpSpPr>
        <p:grpSpPr bwMode="auto">
          <a:xfrm>
            <a:off x="2550553" y="4674922"/>
            <a:ext cx="2057400" cy="609600"/>
            <a:chOff x="672" y="3168"/>
            <a:chExt cx="1296" cy="384"/>
          </a:xfrm>
        </p:grpSpPr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1296" y="3168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i-1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94" name="Line 5"/>
            <p:cNvSpPr>
              <a:spLocks noChangeShapeType="1"/>
            </p:cNvSpPr>
            <p:nvPr/>
          </p:nvSpPr>
          <p:spPr bwMode="auto">
            <a:xfrm>
              <a:off x="1776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672" y="3360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" name="Group 30"/>
          <p:cNvGrpSpPr>
            <a:grpSpLocks/>
          </p:cNvGrpSpPr>
          <p:nvPr/>
        </p:nvGrpSpPr>
        <p:grpSpPr bwMode="auto">
          <a:xfrm>
            <a:off x="4455553" y="4674922"/>
            <a:ext cx="2133600" cy="609600"/>
            <a:chOff x="1872" y="3168"/>
            <a:chExt cx="1344" cy="384"/>
          </a:xfrm>
        </p:grpSpPr>
        <p:sp>
          <p:nvSpPr>
            <p:cNvPr id="97" name="Rectangle 6"/>
            <p:cNvSpPr>
              <a:spLocks noChangeArrowheads="1"/>
            </p:cNvSpPr>
            <p:nvPr/>
          </p:nvSpPr>
          <p:spPr bwMode="auto">
            <a:xfrm>
              <a:off x="2544" y="3168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i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98" name="Line 7"/>
            <p:cNvSpPr>
              <a:spLocks noChangeShapeType="1"/>
            </p:cNvSpPr>
            <p:nvPr/>
          </p:nvSpPr>
          <p:spPr bwMode="auto">
            <a:xfrm>
              <a:off x="3024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11"/>
            <p:cNvSpPr>
              <a:spLocks noChangeShapeType="1"/>
            </p:cNvSpPr>
            <p:nvPr/>
          </p:nvSpPr>
          <p:spPr bwMode="auto">
            <a:xfrm>
              <a:off x="1872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" name="Group 31"/>
          <p:cNvGrpSpPr>
            <a:grpSpLocks/>
          </p:cNvGrpSpPr>
          <p:nvPr/>
        </p:nvGrpSpPr>
        <p:grpSpPr bwMode="auto">
          <a:xfrm>
            <a:off x="6436753" y="4674922"/>
            <a:ext cx="3048000" cy="609600"/>
            <a:chOff x="3120" y="3168"/>
            <a:chExt cx="1920" cy="384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3792" y="3168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i+1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102" name="Line 9"/>
            <p:cNvSpPr>
              <a:spLocks noChangeShapeType="1"/>
            </p:cNvSpPr>
            <p:nvPr/>
          </p:nvSpPr>
          <p:spPr bwMode="auto">
            <a:xfrm>
              <a:off x="4272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12"/>
            <p:cNvSpPr>
              <a:spLocks noChangeShapeType="1"/>
            </p:cNvSpPr>
            <p:nvPr/>
          </p:nvSpPr>
          <p:spPr bwMode="auto">
            <a:xfrm>
              <a:off x="3120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13"/>
            <p:cNvSpPr>
              <a:spLocks noChangeShapeType="1"/>
            </p:cNvSpPr>
            <p:nvPr/>
          </p:nvSpPr>
          <p:spPr bwMode="auto">
            <a:xfrm>
              <a:off x="4368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105" name="Rectangle 14"/>
          <p:cNvSpPr>
            <a:spLocks noChangeArrowheads="1"/>
          </p:cNvSpPr>
          <p:nvPr/>
        </p:nvSpPr>
        <p:spPr bwMode="auto">
          <a:xfrm>
            <a:off x="4379353" y="4903522"/>
            <a:ext cx="1143000" cy="228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6" name="Group 15"/>
          <p:cNvGrpSpPr>
            <a:grpSpLocks/>
          </p:cNvGrpSpPr>
          <p:nvPr/>
        </p:nvGrpSpPr>
        <p:grpSpPr bwMode="auto">
          <a:xfrm>
            <a:off x="3541153" y="4674922"/>
            <a:ext cx="1066800" cy="609600"/>
            <a:chOff x="1296" y="2976"/>
            <a:chExt cx="672" cy="384"/>
          </a:xfrm>
        </p:grpSpPr>
        <p:sp>
          <p:nvSpPr>
            <p:cNvPr id="107" name="Rectangle 16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algn="l" eaLnBrk="1" hangingPunct="1"/>
              <a:r>
                <a:rPr lang="en-US" altLang="zh-CN" sz="36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>
                  <a:solidFill>
                    <a:srgbClr val="000099"/>
                  </a:solidFill>
                  <a:latin typeface="Times New Roman" charset="0"/>
                  <a:ea typeface="宋体" charset="-122"/>
                </a:rPr>
                <a:t>i-1</a:t>
              </a:r>
              <a:endParaRPr lang="en-US" altLang="zh-CN" sz="3600" b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108" name="Line 17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09" name="AutoShape 18"/>
          <p:cNvCxnSpPr>
            <a:cxnSpLocks noChangeShapeType="1"/>
          </p:cNvCxnSpPr>
          <p:nvPr/>
        </p:nvCxnSpPr>
        <p:spPr bwMode="auto">
          <a:xfrm>
            <a:off x="4622241" y="4979722"/>
            <a:ext cx="3414712" cy="319088"/>
          </a:xfrm>
          <a:prstGeom prst="bentConnector4">
            <a:avLst>
              <a:gd name="adj1" fmla="val 11856"/>
              <a:gd name="adj2" fmla="val 322389"/>
            </a:avLst>
          </a:prstGeom>
          <a:noFill/>
          <a:ln w="31750">
            <a:solidFill>
              <a:srgbClr val="008080"/>
            </a:solidFill>
            <a:miter lim="800000"/>
            <a:headEnd type="oval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 useBgFill="1">
        <p:nvSpPr>
          <p:cNvPr id="110" name="Rectangle 19"/>
          <p:cNvSpPr>
            <a:spLocks noChangeArrowheads="1"/>
          </p:cNvSpPr>
          <p:nvPr/>
        </p:nvSpPr>
        <p:spPr bwMode="auto">
          <a:xfrm>
            <a:off x="5446153" y="4598722"/>
            <a:ext cx="2057400" cy="838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" name="Rectangle 20"/>
          <p:cNvSpPr>
            <a:spLocks noChangeArrowheads="1"/>
          </p:cNvSpPr>
          <p:nvPr/>
        </p:nvSpPr>
        <p:spPr bwMode="auto">
          <a:xfrm>
            <a:off x="2412440" y="1899972"/>
            <a:ext cx="60674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9900CC"/>
                </a:solidFill>
                <a:latin typeface="Times New Roman" charset="0"/>
                <a:ea typeface="宋体" charset="-122"/>
              </a:rPr>
              <a:t>q = p-&gt;next;   p-&gt;next = q-&gt;next;</a:t>
            </a: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e = q-&gt;data;     </a:t>
            </a:r>
            <a:r>
              <a:rPr lang="en-US" altLang="zh-CN" sz="3200" i="1" dirty="0">
                <a:solidFill>
                  <a:srgbClr val="000099"/>
                </a:solidFill>
                <a:latin typeface="Times New Roman" charset="0"/>
                <a:ea typeface="宋体" charset="-122"/>
              </a:rPr>
              <a:t>free(q);</a:t>
            </a:r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2855353" y="4217722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2534678" y="3652572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990000"/>
                </a:solidFill>
                <a:latin typeface="Times New Roman" charset="0"/>
                <a:ea typeface="宋体" charset="-122"/>
              </a:rPr>
              <a:t>p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>
            <a:off x="5217553" y="4217722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4855603" y="3728772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990000"/>
                </a:solidFill>
                <a:latin typeface="Times New Roman" charset="0"/>
                <a:ea typeface="宋体" charset="-122"/>
              </a:rPr>
              <a:t>q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2550553" y="2677847"/>
            <a:ext cx="2133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27"/>
          <p:cNvSpPr>
            <a:spLocks noChangeShapeType="1"/>
          </p:cNvSpPr>
          <p:nvPr/>
        </p:nvSpPr>
        <p:spPr bwMode="auto">
          <a:xfrm>
            <a:off x="4988953" y="2677847"/>
            <a:ext cx="3276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Line 28"/>
          <p:cNvSpPr>
            <a:spLocks noChangeShapeType="1"/>
          </p:cNvSpPr>
          <p:nvPr/>
        </p:nvSpPr>
        <p:spPr bwMode="auto">
          <a:xfrm>
            <a:off x="4929979" y="3455722"/>
            <a:ext cx="12954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18167" y="1227387"/>
            <a:ext cx="3416320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  <a:buSzPct val="80000"/>
            </a:pPr>
            <a:r>
              <a:rPr lang="zh-CN" altLang="en-US" sz="2800" b="1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核心代码：修改</a:t>
            </a:r>
            <a:r>
              <a:rPr lang="zh-CN" altLang="en-US" sz="2800" b="1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1831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0" grpId="0" animBg="1"/>
      <p:bldP spid="111" grpId="0" autoUpdateAnimBg="0"/>
      <p:bldP spid="112" grpId="0" animBg="1"/>
      <p:bldP spid="113" grpId="0" autoUpdateAnimBg="0"/>
      <p:bldP spid="114" grpId="0" animBg="1"/>
      <p:bldP spid="114" grpId="1" animBg="1"/>
      <p:bldP spid="115" grpId="0" autoUpdateAnimBg="0"/>
      <p:bldP spid="115" grpId="1"/>
      <p:bldP spid="116" grpId="0" animBg="1"/>
      <p:bldP spid="117" grpId="0" animBg="1"/>
      <p:bldP spid="1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清空线性表代码</a:t>
            </a:r>
            <a:endParaRPr lang="zh-CN" altLang="en-US" kern="0" baseline="-25000" dirty="0"/>
          </a:p>
        </p:txBody>
      </p:sp>
      <p:sp>
        <p:nvSpPr>
          <p:cNvPr id="2" name="矩形 1"/>
          <p:cNvSpPr/>
          <p:nvPr/>
        </p:nvSpPr>
        <p:spPr>
          <a:xfrm>
            <a:off x="1575660" y="160213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 smtClean="0">
                <a:solidFill>
                  <a:schemeClr val="tx2"/>
                </a:solidFill>
                <a:latin typeface="Times New Roman" charset="0"/>
                <a:ea typeface="宋体" charset="-122"/>
              </a:rPr>
              <a:t>void </a:t>
            </a:r>
            <a:r>
              <a:rPr lang="en-US" altLang="zh-CN" sz="3600" kern="100" dirty="0" err="1">
                <a:solidFill>
                  <a:schemeClr val="tx2"/>
                </a:solidFill>
                <a:latin typeface="Times New Roman" charset="0"/>
                <a:ea typeface="宋体" charset="-122"/>
              </a:rPr>
              <a:t>DestoryList</a:t>
            </a:r>
            <a:r>
              <a:rPr lang="en-US" altLang="zh-CN" sz="3600" kern="100" dirty="0">
                <a:solidFill>
                  <a:schemeClr val="tx2"/>
                </a:solidFill>
                <a:latin typeface="Times New Roman" charset="0"/>
                <a:ea typeface="宋体" charset="-122"/>
              </a:rPr>
              <a:t>(</a:t>
            </a:r>
            <a:r>
              <a:rPr lang="en-US" altLang="zh-CN" sz="3600" kern="100" dirty="0" err="1">
                <a:solidFill>
                  <a:schemeClr val="tx2"/>
                </a:solidFill>
                <a:latin typeface="Times New Roman" charset="0"/>
                <a:ea typeface="宋体" charset="-122"/>
              </a:rPr>
              <a:t>linklist</a:t>
            </a:r>
            <a:r>
              <a:rPr lang="en-US" altLang="zh-CN" sz="3600" kern="100" dirty="0">
                <a:solidFill>
                  <a:schemeClr val="tx2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kern="100" dirty="0" smtClean="0">
                <a:solidFill>
                  <a:schemeClr val="tx2"/>
                </a:solidFill>
                <a:latin typeface="Times New Roman" charset="0"/>
                <a:ea typeface="宋体" charset="-122"/>
              </a:rPr>
              <a:t>&amp;L){</a:t>
            </a:r>
            <a:endParaRPr lang="zh-CN" altLang="zh-CN" sz="3600" kern="100" dirty="0">
              <a:solidFill>
                <a:schemeClr val="tx2"/>
              </a:solidFill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600" kern="100" dirty="0">
                <a:latin typeface="Times New Roman" charset="0"/>
                <a:ea typeface="宋体" charset="-122"/>
              </a:rPr>
              <a:t>	</a:t>
            </a:r>
            <a:r>
              <a:rPr lang="en-US" altLang="zh-CN" sz="3600" kern="100" dirty="0" smtClean="0">
                <a:latin typeface="Times New Roman" charset="0"/>
                <a:ea typeface="宋体" charset="-122"/>
              </a:rPr>
              <a:t>while(L-</a:t>
            </a:r>
            <a:r>
              <a:rPr lang="en-US" altLang="zh-CN" sz="3600" kern="100" dirty="0">
                <a:latin typeface="Times New Roman" charset="0"/>
                <a:ea typeface="宋体" charset="-122"/>
              </a:rPr>
              <a:t>&gt;next</a:t>
            </a:r>
            <a:r>
              <a:rPr lang="en-US" altLang="zh-CN" sz="3600" kern="100" dirty="0" smtClean="0">
                <a:latin typeface="Times New Roman" charset="0"/>
                <a:ea typeface="宋体" charset="-122"/>
              </a:rPr>
              <a:t>){</a:t>
            </a:r>
            <a:endParaRPr lang="zh-CN" altLang="zh-CN" sz="3600" kern="100" dirty="0"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600" kern="100" dirty="0">
                <a:latin typeface="Times New Roman" charset="0"/>
                <a:ea typeface="宋体" charset="-122"/>
              </a:rPr>
              <a:t>	</a:t>
            </a:r>
            <a:r>
              <a:rPr lang="en-US" altLang="zh-CN" sz="3600" kern="1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      p=L-</a:t>
            </a:r>
            <a:r>
              <a:rPr lang="en-US" altLang="zh-CN" sz="3600" kern="1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&gt;next;</a:t>
            </a:r>
            <a:endParaRPr lang="zh-CN" altLang="zh-CN" sz="3600" kern="10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600" kern="1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	</a:t>
            </a:r>
            <a:r>
              <a:rPr lang="en-US" altLang="zh-CN" sz="3600" kern="1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      L-</a:t>
            </a:r>
            <a:r>
              <a:rPr lang="en-US" altLang="zh-CN" sz="3600" kern="1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&gt;next=p-&gt;next;</a:t>
            </a:r>
            <a:endParaRPr lang="zh-CN" altLang="zh-CN" sz="3600" kern="10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600" kern="1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	</a:t>
            </a:r>
            <a:r>
              <a:rPr lang="en-US" altLang="zh-CN" sz="3600" kern="1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      free(p</a:t>
            </a:r>
            <a:r>
              <a:rPr lang="en-US" altLang="zh-CN" sz="3600" kern="1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);</a:t>
            </a:r>
            <a:endParaRPr lang="zh-CN" altLang="zh-CN" sz="3600" kern="10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600" kern="100" dirty="0">
                <a:latin typeface="Times New Roman" charset="0"/>
                <a:ea typeface="宋体" charset="-122"/>
              </a:rPr>
              <a:t>	}</a:t>
            </a:r>
            <a:endParaRPr lang="zh-CN" altLang="zh-CN" sz="3600" kern="100" dirty="0">
              <a:latin typeface="Times New Roman" charset="0"/>
              <a:ea typeface="宋体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3600" kern="100" dirty="0" smtClean="0">
                <a:latin typeface="Times New Roman" charset="0"/>
                <a:ea typeface="宋体" charset="-122"/>
              </a:rPr>
              <a:t>}</a:t>
            </a:r>
            <a:endParaRPr lang="zh-CN" altLang="zh-CN" sz="3600" kern="100" dirty="0"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9010650" y="5249290"/>
            <a:ext cx="2623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T(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)=O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( </a:t>
            </a:r>
            <a:r>
              <a:rPr lang="en-US" altLang="zh-CN" sz="36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n 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  <a:endParaRPr lang="en-US" altLang="zh-CN" sz="44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8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6257" y="1325240"/>
            <a:ext cx="10035512" cy="52305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void 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MergeList_L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LinkList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&amp;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La,LinkList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&amp;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Lb,LinkList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&amp;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Lc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{   pa=La-&gt;next; 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pb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Lb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-&gt;next;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Lc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=pc=La; //</a:t>
            </a:r>
            <a:r>
              <a:rPr lang="zh-CN" altLang="en-US" sz="2800" b="0" dirty="0">
                <a:latin typeface="Times New Roman" charset="0"/>
                <a:ea typeface="Times New Roman" charset="0"/>
                <a:cs typeface="Times New Roman" charset="0"/>
              </a:rPr>
              <a:t>用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La</a:t>
            </a:r>
            <a:r>
              <a:rPr lang="zh-CN" altLang="en-US" sz="2800" b="0" dirty="0">
                <a:latin typeface="Times New Roman" charset="0"/>
                <a:ea typeface="Times New Roman" charset="0"/>
                <a:cs typeface="Times New Roman" charset="0"/>
              </a:rPr>
              <a:t>的头结点作为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Lc</a:t>
            </a:r>
            <a:r>
              <a:rPr lang="zh-CN" altLang="en-US" sz="2800" b="0" dirty="0">
                <a:latin typeface="Times New Roman" charset="0"/>
                <a:ea typeface="Times New Roman" charset="0"/>
                <a:cs typeface="Times New Roman" charset="0"/>
              </a:rPr>
              <a:t>的头结点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0" dirty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while(pa &amp;&amp; 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pb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         if (pa-&gt;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2800" b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&lt;</a:t>
            </a:r>
            <a:r>
              <a:rPr lang="zh-CN" altLang="en-US" sz="2800" b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0" dirty="0" err="1" smtClean="0">
                <a:latin typeface="Times New Roman" charset="0"/>
                <a:ea typeface="Times New Roman" charset="0"/>
                <a:cs typeface="Times New Roman" charset="0"/>
              </a:rPr>
              <a:t>pb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&gt;data){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              pc-&gt;next=pa; pc=pa; pa=pa-&gt;next;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         else 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{pc-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&gt;next=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pb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; pc=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pb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; 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pb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pb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-&gt;next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0" dirty="0" smtClean="0"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altLang="zh-CN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   pc-&gt;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next=pa</a:t>
            </a:r>
            <a:r>
              <a:rPr lang="zh-CN" altLang="en-US" sz="2800" b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zh-CN" altLang="en-US" sz="2800" b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0" dirty="0" err="1" smtClean="0">
                <a:latin typeface="Times New Roman" charset="0"/>
                <a:ea typeface="Times New Roman" charset="0"/>
                <a:cs typeface="Times New Roman" charset="0"/>
              </a:rPr>
              <a:t>pa:pb</a:t>
            </a: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;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        free(</a:t>
            </a:r>
            <a:r>
              <a:rPr lang="en-US" altLang="zh-CN" sz="2800" b="0" dirty="0" err="1">
                <a:latin typeface="Times New Roman" charset="0"/>
                <a:ea typeface="Times New Roman" charset="0"/>
                <a:cs typeface="Times New Roman" charset="0"/>
              </a:rPr>
              <a:t>Lb</a:t>
            </a:r>
            <a:r>
              <a:rPr lang="en-US" altLang="zh-CN" sz="2800" b="0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  <a:endParaRPr lang="en-US" altLang="zh-CN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0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6" name="Rectangle 539"/>
          <p:cNvSpPr txBox="1">
            <a:spLocks noChangeArrowheads="1"/>
          </p:cNvSpPr>
          <p:nvPr/>
        </p:nvSpPr>
        <p:spPr>
          <a:xfrm>
            <a:off x="1466574" y="361762"/>
            <a:ext cx="7412383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合并操作</a:t>
            </a:r>
            <a:endParaRPr lang="zh-CN" altLang="en-US" sz="4000" kern="0" baseline="-25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498755" y="5441248"/>
            <a:ext cx="2994731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T(n)=O(</a:t>
            </a:r>
            <a:r>
              <a:rPr lang="en-US" altLang="zh-CN" sz="3600" b="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n</a:t>
            </a:r>
            <a:r>
              <a:rPr lang="en-US" altLang="zh-CN" sz="3600" b="0" baseline="-2500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a</a:t>
            </a:r>
            <a:r>
              <a:rPr lang="en-US" altLang="zh-CN" sz="3600" b="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+n</a:t>
            </a:r>
            <a:r>
              <a:rPr lang="en-US" altLang="zh-CN" sz="3600" b="0" baseline="-25000" dirty="0" err="1">
                <a:solidFill>
                  <a:srgbClr val="C00000"/>
                </a:solidFill>
                <a:latin typeface="Times New Roman" charset="0"/>
                <a:ea typeface="宋体" charset="-122"/>
              </a:rPr>
              <a:t>b</a:t>
            </a:r>
            <a:r>
              <a:rPr lang="en-US" altLang="zh-CN" sz="3600" b="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0207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7088"/>
              </p:ext>
            </p:extLst>
          </p:nvPr>
        </p:nvGraphicFramePr>
        <p:xfrm>
          <a:off x="1560674" y="1417799"/>
          <a:ext cx="8915400" cy="4937126"/>
        </p:xfrm>
        <a:graphic>
          <a:graphicData uri="http://schemas.openxmlformats.org/drawingml/2006/table">
            <a:tbl>
              <a:tblPr/>
              <a:tblGrid>
                <a:gridCol w="1666875"/>
                <a:gridCol w="2081213"/>
                <a:gridCol w="5167312"/>
              </a:tblGrid>
              <a:tr h="4746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具体要求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顺序表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链表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56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基于空间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适于线性表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长度变化不大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，易于事先确定其大小时采用。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适于当线性表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长度变化大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，难以估计其存储规模时采用。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68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基于时间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由于顺序表是一种随机存储结构，当线性表的操作主要是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查找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时，宜采用。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charset="2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链表中对任何位置进行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插入和删除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都只需修改指针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，以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这类操作为主的线性表宜采用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链表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做存储结构。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若插入和删除主要发生在表的首尾两端，则宜采用尾指针表示的单循环链表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57" name="Rectangle 21"/>
          <p:cNvSpPr>
            <a:spLocks noGrp="1" noChangeArrowheads="1"/>
          </p:cNvSpPr>
          <p:nvPr>
            <p:ph type="title"/>
          </p:nvPr>
        </p:nvSpPr>
        <p:spPr>
          <a:xfrm>
            <a:off x="1560674" y="402954"/>
            <a:ext cx="7772400" cy="662553"/>
          </a:xfrm>
        </p:spPr>
        <p:txBody>
          <a:bodyPr/>
          <a:lstStyle/>
          <a:p>
            <a:pPr eaLnBrk="1" hangingPunct="1"/>
            <a:r>
              <a:rPr lang="zh-CN" altLang="en-US" dirty="0"/>
              <a:t>线性表的两种存储结构的比较</a:t>
            </a:r>
          </a:p>
        </p:txBody>
      </p:sp>
    </p:spTree>
    <p:extLst>
      <p:ext uri="{BB962C8B-B14F-4D97-AF65-F5344CB8AC3E}">
        <p14:creationId xmlns:p14="http://schemas.microsoft.com/office/powerpoint/2010/main" val="11377952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58717" y="2271902"/>
            <a:ext cx="7848600" cy="1082675"/>
            <a:chOff x="240" y="998"/>
            <a:chExt cx="4752" cy="682"/>
          </a:xfrm>
        </p:grpSpPr>
        <p:sp>
          <p:nvSpPr>
            <p:cNvPr id="92166" name="Rectangle 4"/>
            <p:cNvSpPr>
              <a:spLocks noChangeArrowheads="1"/>
            </p:cNvSpPr>
            <p:nvPr/>
          </p:nvSpPr>
          <p:spPr bwMode="auto">
            <a:xfrm>
              <a:off x="240" y="1200"/>
              <a:ext cx="28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chemeClr val="tx1"/>
                  </a:solidFill>
                  <a:latin typeface="Times New Roman" charset="0"/>
                  <a:ea typeface="宋体" charset="-122"/>
                </a:rPr>
                <a:t>L</a:t>
              </a:r>
            </a:p>
          </p:txBody>
        </p:sp>
        <p:grpSp>
          <p:nvGrpSpPr>
            <p:cNvPr id="92167" name="Group 5"/>
            <p:cNvGrpSpPr>
              <a:grpSpLocks/>
            </p:cNvGrpSpPr>
            <p:nvPr/>
          </p:nvGrpSpPr>
          <p:grpSpPr bwMode="auto">
            <a:xfrm>
              <a:off x="506" y="998"/>
              <a:ext cx="4486" cy="576"/>
              <a:chOff x="506" y="998"/>
              <a:chExt cx="4486" cy="576"/>
            </a:xfrm>
          </p:grpSpPr>
          <p:sp>
            <p:nvSpPr>
              <p:cNvPr id="92168" name="Line 6"/>
              <p:cNvSpPr>
                <a:spLocks noChangeShapeType="1"/>
              </p:cNvSpPr>
              <p:nvPr/>
            </p:nvSpPr>
            <p:spPr bwMode="auto">
              <a:xfrm>
                <a:off x="4992" y="100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2169" name="Group 7"/>
              <p:cNvGrpSpPr>
                <a:grpSpLocks/>
              </p:cNvGrpSpPr>
              <p:nvPr/>
            </p:nvGrpSpPr>
            <p:grpSpPr bwMode="auto">
              <a:xfrm>
                <a:off x="506" y="998"/>
                <a:ext cx="4486" cy="576"/>
                <a:chOff x="506" y="1008"/>
                <a:chExt cx="4486" cy="576"/>
              </a:xfrm>
            </p:grpSpPr>
            <p:sp>
              <p:nvSpPr>
                <p:cNvPr id="921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133" y="1248"/>
                  <a:ext cx="571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1pPr>
                  <a:lvl2pPr marL="742950" indent="-28575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2pPr>
                  <a:lvl3pPr marL="11430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3pPr>
                  <a:lvl4pPr marL="16002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4pPr>
                  <a:lvl5pPr marL="20574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9pPr>
                </a:lstStyle>
                <a:p>
                  <a:pPr algn="just"/>
                  <a:r>
                    <a:rPr kumimoji="0" lang="en-US" altLang="zh-CN" sz="2800" i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 a</a:t>
                  </a:r>
                  <a:r>
                    <a:rPr kumimoji="0" lang="en-US" altLang="zh-CN" sz="2800" i="1" baseline="-25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n</a:t>
                  </a:r>
                  <a:r>
                    <a:rPr kumimoji="0" lang="en-US" altLang="zh-CN" sz="2000" i="1" baseline="-25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 </a:t>
                  </a:r>
                  <a:r>
                    <a:rPr kumimoji="0" lang="en-US" altLang="zh-CN" sz="2000" i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     </a:t>
                  </a:r>
                  <a:endParaRPr kumimoji="0" lang="en-US" altLang="zh-CN" sz="28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endParaRPr>
                </a:p>
              </p:txBody>
            </p:sp>
            <p:grpSp>
              <p:nvGrpSpPr>
                <p:cNvPr id="92171" name="Group 9"/>
                <p:cNvGrpSpPr>
                  <a:grpSpLocks/>
                </p:cNvGrpSpPr>
                <p:nvPr/>
              </p:nvGrpSpPr>
              <p:grpSpPr bwMode="auto">
                <a:xfrm>
                  <a:off x="802" y="1248"/>
                  <a:ext cx="570" cy="336"/>
                  <a:chOff x="2034" y="8154"/>
                  <a:chExt cx="1080" cy="468"/>
                </a:xfrm>
              </p:grpSpPr>
              <p:sp>
                <p:nvSpPr>
                  <p:cNvPr id="9218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034" y="8154"/>
                    <a:ext cx="1080" cy="46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1pPr>
                    <a:lvl2pPr marL="742950" indent="-285750"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2pPr>
                    <a:lvl3pPr marL="1143000" indent="-228600"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3pPr>
                    <a:lvl4pPr marL="1600200" indent="-228600"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4pPr>
                    <a:lvl5pPr marL="2057400" indent="-228600"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9pPr>
                  </a:lstStyle>
                  <a:p>
                    <a:pPr algn="just"/>
                    <a:endParaRPr kumimoji="0" lang="zh-CN" altLang="zh-CN" sz="1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endParaRPr>
                  </a:p>
                </p:txBody>
              </p:sp>
              <p:sp>
                <p:nvSpPr>
                  <p:cNvPr id="9218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54" y="8154"/>
                    <a:ext cx="0" cy="4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172" name="Group 12"/>
                <p:cNvGrpSpPr>
                  <a:grpSpLocks/>
                </p:cNvGrpSpPr>
                <p:nvPr/>
              </p:nvGrpSpPr>
              <p:grpSpPr bwMode="auto">
                <a:xfrm>
                  <a:off x="1658" y="1248"/>
                  <a:ext cx="571" cy="336"/>
                  <a:chOff x="2034" y="8154"/>
                  <a:chExt cx="1080" cy="468"/>
                </a:xfrm>
              </p:grpSpPr>
              <p:sp>
                <p:nvSpPr>
                  <p:cNvPr id="9218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034" y="8154"/>
                    <a:ext cx="1080" cy="46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1pPr>
                    <a:lvl2pPr marL="742950" indent="-285750"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2pPr>
                    <a:lvl3pPr marL="1143000" indent="-228600"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3pPr>
                    <a:lvl4pPr marL="1600200" indent="-228600"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4pPr>
                    <a:lvl5pPr marL="2057400" indent="-228600" eaLnBrk="0" hangingPunct="0"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6000" b="1">
                        <a:solidFill>
                          <a:schemeClr val="tx2"/>
                        </a:solidFill>
                        <a:latin typeface="华文隶书" charset="-122"/>
                        <a:ea typeface="华文隶书" charset="-122"/>
                      </a:defRPr>
                    </a:lvl9pPr>
                  </a:lstStyle>
                  <a:p>
                    <a:pPr algn="just"/>
                    <a:r>
                      <a:rPr kumimoji="0" lang="en-US" altLang="zh-CN" sz="2400" i="1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rPr>
                      <a:t>a</a:t>
                    </a:r>
                    <a:r>
                      <a:rPr kumimoji="0" lang="en-US" altLang="zh-CN" sz="2400" i="1" baseline="-25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rPr>
                      <a:t>1</a:t>
                    </a:r>
                  </a:p>
                  <a:p>
                    <a:pPr algn="just"/>
                    <a:endParaRPr kumimoji="0" lang="en-US" altLang="zh-CN" sz="1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endParaRPr>
                  </a:p>
                </p:txBody>
              </p:sp>
              <p:sp>
                <p:nvSpPr>
                  <p:cNvPr id="9218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754" y="8154"/>
                    <a:ext cx="0" cy="4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2173" name="Rectangle 15"/>
                <p:cNvSpPr>
                  <a:spLocks noChangeArrowheads="1"/>
                </p:cNvSpPr>
                <p:nvPr/>
              </p:nvSpPr>
              <p:spPr bwMode="auto">
                <a:xfrm>
                  <a:off x="2515" y="1248"/>
                  <a:ext cx="571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1pPr>
                  <a:lvl2pPr marL="742950" indent="-28575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2pPr>
                  <a:lvl3pPr marL="11430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3pPr>
                  <a:lvl4pPr marL="16002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4pPr>
                  <a:lvl5pPr marL="20574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9pPr>
                </a:lstStyle>
                <a:p>
                  <a:pPr algn="just"/>
                  <a:r>
                    <a:rPr kumimoji="0" lang="en-US" altLang="zh-CN" sz="2400" i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a</a:t>
                  </a:r>
                  <a:r>
                    <a:rPr kumimoji="0" lang="en-US" altLang="zh-CN" sz="2400" i="1" baseline="-25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2</a:t>
                  </a:r>
                </a:p>
                <a:p>
                  <a:pPr algn="just"/>
                  <a:endParaRPr kumimoji="0" lang="en-US" altLang="zh-CN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endParaRPr>
                </a:p>
              </p:txBody>
            </p:sp>
            <p:sp>
              <p:nvSpPr>
                <p:cNvPr id="92174" name="Line 16"/>
                <p:cNvSpPr>
                  <a:spLocks noChangeShapeType="1"/>
                </p:cNvSpPr>
                <p:nvPr/>
              </p:nvSpPr>
              <p:spPr bwMode="auto">
                <a:xfrm>
                  <a:off x="1278" y="1357"/>
                  <a:ext cx="3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75" name="Line 17"/>
                <p:cNvSpPr>
                  <a:spLocks noChangeShapeType="1"/>
                </p:cNvSpPr>
                <p:nvPr/>
              </p:nvSpPr>
              <p:spPr bwMode="auto">
                <a:xfrm>
                  <a:off x="2134" y="1357"/>
                  <a:ext cx="3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76" name="Line 18"/>
                <p:cNvSpPr>
                  <a:spLocks noChangeShapeType="1"/>
                </p:cNvSpPr>
                <p:nvPr/>
              </p:nvSpPr>
              <p:spPr bwMode="auto">
                <a:xfrm>
                  <a:off x="2991" y="1357"/>
                  <a:ext cx="3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77" name="Line 19"/>
                <p:cNvSpPr>
                  <a:spLocks noChangeShapeType="1"/>
                </p:cNvSpPr>
                <p:nvPr/>
              </p:nvSpPr>
              <p:spPr bwMode="auto">
                <a:xfrm>
                  <a:off x="3752" y="1357"/>
                  <a:ext cx="3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78" name="Line 20"/>
                <p:cNvSpPr>
                  <a:spLocks noChangeShapeType="1"/>
                </p:cNvSpPr>
                <p:nvPr/>
              </p:nvSpPr>
              <p:spPr bwMode="auto">
                <a:xfrm>
                  <a:off x="3371" y="1359"/>
                  <a:ext cx="381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79" name="Line 21"/>
                <p:cNvSpPr>
                  <a:spLocks noChangeShapeType="1"/>
                </p:cNvSpPr>
                <p:nvPr/>
              </p:nvSpPr>
              <p:spPr bwMode="auto">
                <a:xfrm>
                  <a:off x="506" y="1488"/>
                  <a:ext cx="2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80" name="Line 22"/>
                <p:cNvSpPr>
                  <a:spLocks noChangeShapeType="1"/>
                </p:cNvSpPr>
                <p:nvPr/>
              </p:nvSpPr>
              <p:spPr bwMode="auto">
                <a:xfrm>
                  <a:off x="2896" y="12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181" name="Line 23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182" name="Line 24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183" name="Line 25"/>
                <p:cNvSpPr>
                  <a:spLocks noChangeShapeType="1"/>
                </p:cNvSpPr>
                <p:nvPr/>
              </p:nvSpPr>
              <p:spPr bwMode="auto">
                <a:xfrm>
                  <a:off x="624" y="1008"/>
                  <a:ext cx="43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184" name="Line 26"/>
                <p:cNvSpPr>
                  <a:spLocks noChangeShapeType="1"/>
                </p:cNvSpPr>
                <p:nvPr/>
              </p:nvSpPr>
              <p:spPr bwMode="auto">
                <a:xfrm>
                  <a:off x="624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185" name="Line 27"/>
                <p:cNvSpPr>
                  <a:spLocks noChangeShapeType="1"/>
                </p:cNvSpPr>
                <p:nvPr/>
              </p:nvSpPr>
              <p:spPr bwMode="auto">
                <a:xfrm>
                  <a:off x="624" y="129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77180" name="Rectangle 28"/>
          <p:cNvSpPr>
            <a:spLocks noChangeArrowheads="1"/>
          </p:cNvSpPr>
          <p:nvPr/>
        </p:nvSpPr>
        <p:spPr bwMode="auto">
          <a:xfrm>
            <a:off x="1616611" y="3413778"/>
            <a:ext cx="8532813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latin typeface="Arial Narrow" charset="0"/>
                <a:ea typeface="楷体_GB2312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循环链表的操作与单链表的操作类似，差别如下：</a:t>
            </a:r>
          </a:p>
          <a:p>
            <a:pPr lvl="1" algn="l" eaLnBrk="1" hangingPunct="1">
              <a:lnSpc>
                <a:spcPts val="2840"/>
              </a:lnSpc>
              <a:spcBef>
                <a:spcPct val="50000"/>
              </a:spcBef>
              <a:buClr>
                <a:srgbClr val="008000"/>
              </a:buClr>
              <a:buFont typeface="Wingdings" charset="2"/>
              <a:buChar char="§"/>
            </a:pPr>
            <a:r>
              <a:rPr lang="zh-CN" altLang="en-US" sz="24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链表的判空条件：</a:t>
            </a:r>
            <a:r>
              <a:rPr lang="en-US" altLang="zh-CN" sz="2400" dirty="0">
                <a:solidFill>
                  <a:srgbClr val="CC0066"/>
                </a:solidFill>
                <a:latin typeface="Times New Roman" charset="0"/>
                <a:ea typeface="Times New Roman" charset="0"/>
                <a:cs typeface="Times New Roman" charset="0"/>
              </a:rPr>
              <a:t>L-&gt;next==L</a:t>
            </a:r>
          </a:p>
          <a:p>
            <a:pPr lvl="1" algn="l" eaLnBrk="1" hangingPunct="1">
              <a:lnSpc>
                <a:spcPts val="2840"/>
              </a:lnSpc>
              <a:spcBef>
                <a:spcPct val="50000"/>
              </a:spcBef>
              <a:buClr>
                <a:srgbClr val="008000"/>
              </a:buClr>
              <a:buFont typeface="Wingdings" charset="2"/>
              <a:buChar char="§"/>
            </a:pPr>
            <a:r>
              <a:rPr lang="zh-CN" altLang="en-US" sz="24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最后一个结点的判定条件</a:t>
            </a:r>
            <a:r>
              <a:rPr lang="en-US" altLang="zh-CN" sz="24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:</a:t>
            </a:r>
            <a:r>
              <a:rPr lang="en-US" altLang="zh-CN" sz="2400" dirty="0">
                <a:solidFill>
                  <a:srgbClr val="CC0066"/>
                </a:solidFill>
                <a:latin typeface="Times New Roman" charset="0"/>
                <a:ea typeface="Times New Roman" charset="0"/>
                <a:cs typeface="Times New Roman" charset="0"/>
              </a:rPr>
              <a:t>p-&gt;next==L</a:t>
            </a:r>
          </a:p>
          <a:p>
            <a:pPr lvl="1" algn="l" eaLnBrk="1" hangingPunct="1">
              <a:lnSpc>
                <a:spcPts val="2840"/>
              </a:lnSpc>
              <a:spcBef>
                <a:spcPct val="50000"/>
              </a:spcBef>
              <a:buClr>
                <a:srgbClr val="008000"/>
              </a:buClr>
              <a:buFont typeface="Wingdings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从任一结点出发可找到表中其它结点（单向，只能往后找）</a:t>
            </a:r>
            <a:endParaRPr lang="zh-CN" altLang="en-US" sz="24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1521630" y="422961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smtClean="0">
                <a:latin typeface="+mj-lt"/>
                <a:ea typeface="+mj-ea"/>
                <a:cs typeface="+mj-cs"/>
              </a:rPr>
              <a:t>其它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形式的链表</a:t>
            </a:r>
          </a:p>
        </p:txBody>
      </p:sp>
      <p:sp>
        <p:nvSpPr>
          <p:cNvPr id="177184" name="Text Box 32"/>
          <p:cNvSpPr txBox="1">
            <a:spLocks noChangeArrowheads="1"/>
          </p:cNvSpPr>
          <p:nvPr/>
        </p:nvSpPr>
        <p:spPr bwMode="auto">
          <a:xfrm>
            <a:off x="1463424" y="1361719"/>
            <a:ext cx="24160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Times New Roman" charset="0"/>
                <a:ea typeface="楷体_GB2312" charset="0"/>
              </a:rPr>
              <a:t>1. </a:t>
            </a:r>
            <a:r>
              <a:rPr lang="zh-CN" altLang="en-US" sz="2800" dirty="0">
                <a:solidFill>
                  <a:srgbClr val="CC0066"/>
                </a:solidFill>
                <a:latin typeface="Times New Roman" charset="0"/>
                <a:ea typeface="楷体_GB2312" charset="0"/>
              </a:rPr>
              <a:t>单循环链表</a:t>
            </a:r>
            <a:endParaRPr lang="zh-CN" altLang="en-US" sz="16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7611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7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0" grpId="0" build="p" autoUpdateAnimBg="0"/>
      <p:bldP spid="177183" grpId="0" autoUpdateAnimBg="0"/>
      <p:bldP spid="17718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6247" y="1850572"/>
            <a:ext cx="8561388" cy="9906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800"/>
              <a:t>概念引入</a:t>
            </a:r>
          </a:p>
          <a:p>
            <a:pPr eaLnBrk="1" hangingPunct="1">
              <a:lnSpc>
                <a:spcPct val="95000"/>
              </a:lnSpc>
            </a:pPr>
            <a:r>
              <a:rPr lang="zh-CN" altLang="en-US" sz="2800"/>
              <a:t>结点结构与定义</a:t>
            </a:r>
          </a:p>
        </p:txBody>
      </p:sp>
      <p:graphicFrame>
        <p:nvGraphicFramePr>
          <p:cNvPr id="179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54120"/>
              </p:ext>
            </p:extLst>
          </p:nvPr>
        </p:nvGraphicFramePr>
        <p:xfrm>
          <a:off x="1938647" y="3069772"/>
          <a:ext cx="2667000" cy="457200"/>
        </p:xfrm>
        <a:graphic>
          <a:graphicData uri="http://schemas.openxmlformats.org/drawingml/2006/table">
            <a:tbl>
              <a:tblPr/>
              <a:tblGrid>
                <a:gridCol w="833438"/>
                <a:gridCol w="833437"/>
                <a:gridCol w="10001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prior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5062847" y="2231573"/>
            <a:ext cx="3962400" cy="22637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charset="2"/>
              <a:buNone/>
            </a:pP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typedef</a:t>
            </a: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struct</a:t>
            </a: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DuLNode</a:t>
            </a: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{</a:t>
            </a:r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charset="2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ElemType</a:t>
            </a: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data;</a:t>
            </a:r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charset="2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struct</a:t>
            </a: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DuLNode</a:t>
            </a: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*prior;</a:t>
            </a:r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charset="2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struct</a:t>
            </a: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DuLNode</a:t>
            </a: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*next;</a:t>
            </a:r>
          </a:p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charset="2"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} 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DuLNode</a:t>
            </a:r>
            <a:r>
              <a:rPr lang="en-US" altLang="zh-CN" sz="2000" i="1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,*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DuLinkList</a:t>
            </a:r>
            <a:endParaRPr lang="en-US" altLang="zh-CN" sz="2000" i="1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1873561" y="4573135"/>
            <a:ext cx="856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</a:pPr>
            <a:r>
              <a:rPr lang="zh-CN" altLang="en-US" sz="2400">
                <a:solidFill>
                  <a:schemeClr val="tx1"/>
                </a:solidFill>
                <a:latin typeface="Arial Narrow" charset="0"/>
                <a:ea typeface="楷体_GB2312" charset="0"/>
              </a:rPr>
              <a:t>双向链表示意图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84636" y="5076372"/>
            <a:ext cx="8751887" cy="1276350"/>
            <a:chOff x="151" y="3132"/>
            <a:chExt cx="5513" cy="804"/>
          </a:xfrm>
        </p:grpSpPr>
        <p:grpSp>
          <p:nvGrpSpPr>
            <p:cNvPr id="93213" name="Group 17"/>
            <p:cNvGrpSpPr>
              <a:grpSpLocks/>
            </p:cNvGrpSpPr>
            <p:nvPr/>
          </p:nvGrpSpPr>
          <p:grpSpPr bwMode="auto">
            <a:xfrm>
              <a:off x="151" y="3132"/>
              <a:ext cx="377" cy="468"/>
              <a:chOff x="240" y="2400"/>
              <a:chExt cx="761" cy="420"/>
            </a:xfrm>
          </p:grpSpPr>
          <p:sp>
            <p:nvSpPr>
              <p:cNvPr id="93239" name="Line 18"/>
              <p:cNvSpPr>
                <a:spLocks noChangeShapeType="1"/>
              </p:cNvSpPr>
              <p:nvPr/>
            </p:nvSpPr>
            <p:spPr bwMode="auto">
              <a:xfrm>
                <a:off x="602" y="2566"/>
                <a:ext cx="3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93240" name="Text Box 19"/>
              <p:cNvSpPr txBox="1">
                <a:spLocks noChangeArrowheads="1"/>
              </p:cNvSpPr>
              <p:nvPr/>
            </p:nvSpPr>
            <p:spPr bwMode="auto">
              <a:xfrm>
                <a:off x="240" y="2400"/>
                <a:ext cx="52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algn="just"/>
                <a:r>
                  <a:rPr kumimoji="0" lang="en-US" altLang="zh-CN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L</a:t>
                </a:r>
              </a:p>
            </p:txBody>
          </p:sp>
        </p:grpSp>
        <p:grpSp>
          <p:nvGrpSpPr>
            <p:cNvPr id="93214" name="Group 20"/>
            <p:cNvGrpSpPr>
              <a:grpSpLocks/>
            </p:cNvGrpSpPr>
            <p:nvPr/>
          </p:nvGrpSpPr>
          <p:grpSpPr bwMode="auto">
            <a:xfrm>
              <a:off x="396" y="3612"/>
              <a:ext cx="5268" cy="324"/>
              <a:chOff x="12" y="3612"/>
              <a:chExt cx="5268" cy="324"/>
            </a:xfrm>
          </p:grpSpPr>
          <p:grpSp>
            <p:nvGrpSpPr>
              <p:cNvPr id="93215" name="Group 21"/>
              <p:cNvGrpSpPr>
                <a:grpSpLocks/>
              </p:cNvGrpSpPr>
              <p:nvPr/>
            </p:nvGrpSpPr>
            <p:grpSpPr bwMode="auto">
              <a:xfrm>
                <a:off x="1767" y="3622"/>
                <a:ext cx="663" cy="305"/>
                <a:chOff x="2034" y="8154"/>
                <a:chExt cx="1080" cy="468"/>
              </a:xfrm>
            </p:grpSpPr>
            <p:sp>
              <p:nvSpPr>
                <p:cNvPr id="932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034" y="8154"/>
                  <a:ext cx="1080" cy="4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1pPr>
                  <a:lvl2pPr marL="742950" indent="-28575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2pPr>
                  <a:lvl3pPr marL="11430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3pPr>
                  <a:lvl4pPr marL="16002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4pPr>
                  <a:lvl5pPr marL="20574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9pPr>
                </a:lstStyle>
                <a:p>
                  <a:pPr algn="just"/>
                  <a:r>
                    <a:rPr kumimoji="0" lang="en-US" altLang="zh-CN" sz="2400" b="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   </a:t>
                  </a:r>
                  <a:r>
                    <a:rPr kumimoji="0" lang="en-US" altLang="zh-CN" sz="2400" i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a</a:t>
                  </a:r>
                  <a:r>
                    <a:rPr kumimoji="0" lang="en-US" altLang="zh-CN" sz="2400" i="1" baseline="-25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2</a:t>
                  </a:r>
                  <a:endParaRPr kumimoji="0" lang="en-US" altLang="zh-CN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endParaRPr>
                </a:p>
                <a:p>
                  <a:pPr algn="just"/>
                  <a:endParaRPr kumimoji="0" lang="en-US" altLang="zh-CN" sz="2400" b="0">
                    <a:solidFill>
                      <a:schemeClr val="tx1"/>
                    </a:solidFill>
                    <a:latin typeface="Times New Roman" charset="0"/>
                    <a:ea typeface="宋体" charset="-122"/>
                  </a:endParaRPr>
                </a:p>
              </p:txBody>
            </p:sp>
            <p:sp>
              <p:nvSpPr>
                <p:cNvPr id="93238" name="Line 23"/>
                <p:cNvSpPr>
                  <a:spLocks noChangeShapeType="1"/>
                </p:cNvSpPr>
                <p:nvPr/>
              </p:nvSpPr>
              <p:spPr bwMode="auto">
                <a:xfrm>
                  <a:off x="2754" y="8154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16" name="Group 24"/>
              <p:cNvGrpSpPr>
                <a:grpSpLocks/>
              </p:cNvGrpSpPr>
              <p:nvPr/>
            </p:nvGrpSpPr>
            <p:grpSpPr bwMode="auto">
              <a:xfrm>
                <a:off x="2740" y="3622"/>
                <a:ext cx="663" cy="305"/>
                <a:chOff x="2034" y="8154"/>
                <a:chExt cx="1080" cy="468"/>
              </a:xfrm>
            </p:grpSpPr>
            <p:sp>
              <p:nvSpPr>
                <p:cNvPr id="93235" name="Rectangle 25"/>
                <p:cNvSpPr>
                  <a:spLocks noChangeArrowheads="1"/>
                </p:cNvSpPr>
                <p:nvPr/>
              </p:nvSpPr>
              <p:spPr bwMode="auto">
                <a:xfrm>
                  <a:off x="2034" y="8154"/>
                  <a:ext cx="1080" cy="4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1pPr>
                  <a:lvl2pPr marL="742950" indent="-28575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2pPr>
                  <a:lvl3pPr marL="11430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3pPr>
                  <a:lvl4pPr marL="16002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4pPr>
                  <a:lvl5pPr marL="2057400" indent="-228600" eaLnBrk="0" hangingPunct="0"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6000" b="1">
                      <a:solidFill>
                        <a:schemeClr val="tx2"/>
                      </a:solidFill>
                      <a:latin typeface="华文隶书" charset="-122"/>
                      <a:ea typeface="华文隶书" charset="-122"/>
                    </a:defRPr>
                  </a:lvl9pPr>
                </a:lstStyle>
                <a:p>
                  <a:pPr algn="just"/>
                  <a:r>
                    <a:rPr kumimoji="0" lang="en-US" altLang="zh-CN" sz="2400" b="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    </a:t>
                  </a:r>
                  <a:r>
                    <a:rPr kumimoji="0" lang="en-US" altLang="zh-CN" sz="2400" i="1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a</a:t>
                  </a:r>
                  <a:r>
                    <a:rPr kumimoji="0" lang="en-US" altLang="zh-CN" sz="2400" i="1" baseline="-25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rPr>
                    <a:t>3</a:t>
                  </a:r>
                  <a:endParaRPr kumimoji="0" lang="en-US" altLang="zh-CN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endParaRPr>
                </a:p>
              </p:txBody>
            </p:sp>
            <p:sp>
              <p:nvSpPr>
                <p:cNvPr id="93236" name="Line 26"/>
                <p:cNvSpPr>
                  <a:spLocks noChangeShapeType="1"/>
                </p:cNvSpPr>
                <p:nvPr/>
              </p:nvSpPr>
              <p:spPr bwMode="auto">
                <a:xfrm>
                  <a:off x="2754" y="8154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217" name="Rectangle 27"/>
              <p:cNvSpPr>
                <a:spLocks noChangeArrowheads="1"/>
              </p:cNvSpPr>
              <p:nvPr/>
            </p:nvSpPr>
            <p:spPr bwMode="auto">
              <a:xfrm>
                <a:off x="751" y="3622"/>
                <a:ext cx="662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algn="just"/>
                <a:r>
                  <a:rPr kumimoji="0" lang="en-US" altLang="zh-CN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    a</a:t>
                </a:r>
                <a:r>
                  <a:rPr kumimoji="0" lang="en-US" altLang="zh-CN" sz="2400" i="1" baseline="-2500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93218" name="Line 28"/>
              <p:cNvSpPr>
                <a:spLocks noChangeShapeType="1"/>
              </p:cNvSpPr>
              <p:nvPr/>
            </p:nvSpPr>
            <p:spPr bwMode="auto">
              <a:xfrm>
                <a:off x="1192" y="3622"/>
                <a:ext cx="0" cy="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9" name="Line 29"/>
              <p:cNvSpPr>
                <a:spLocks noChangeShapeType="1"/>
              </p:cNvSpPr>
              <p:nvPr/>
            </p:nvSpPr>
            <p:spPr bwMode="auto">
              <a:xfrm>
                <a:off x="3734" y="3723"/>
                <a:ext cx="44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0" name="Text Box 30"/>
              <p:cNvSpPr txBox="1">
                <a:spLocks noChangeArrowheads="1"/>
              </p:cNvSpPr>
              <p:nvPr/>
            </p:nvSpPr>
            <p:spPr bwMode="auto">
              <a:xfrm>
                <a:off x="4618" y="3622"/>
                <a:ext cx="662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algn="just"/>
                <a:r>
                  <a:rPr kumimoji="0" lang="en-US" altLang="zh-CN" sz="900" b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        </a:t>
                </a:r>
                <a:r>
                  <a:rPr kumimoji="0" lang="en-US" altLang="zh-CN" sz="2400" i="1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n    </a:t>
                </a:r>
                <a:r>
                  <a:rPr kumimoji="0" lang="en-US" altLang="zh-CN" sz="3200" i="1" baseline="-2500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^</a:t>
                </a:r>
                <a:r>
                  <a:rPr kumimoji="0" lang="en-US" altLang="zh-CN" sz="2400" b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 </a:t>
                </a:r>
                <a:r>
                  <a:rPr kumimoji="0" lang="en-US" altLang="zh-CN" sz="900" b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 </a:t>
                </a:r>
              </a:p>
            </p:txBody>
          </p:sp>
          <p:sp>
            <p:nvSpPr>
              <p:cNvPr id="93221" name="Line 31"/>
              <p:cNvSpPr>
                <a:spLocks noChangeShapeType="1"/>
              </p:cNvSpPr>
              <p:nvPr/>
            </p:nvSpPr>
            <p:spPr bwMode="auto">
              <a:xfrm>
                <a:off x="961" y="3624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2" name="Line 32"/>
              <p:cNvSpPr>
                <a:spLocks noChangeShapeType="1"/>
              </p:cNvSpPr>
              <p:nvPr/>
            </p:nvSpPr>
            <p:spPr bwMode="auto">
              <a:xfrm>
                <a:off x="1957" y="3624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3" name="Line 33"/>
              <p:cNvSpPr>
                <a:spLocks noChangeShapeType="1"/>
              </p:cNvSpPr>
              <p:nvPr/>
            </p:nvSpPr>
            <p:spPr bwMode="auto">
              <a:xfrm>
                <a:off x="2954" y="3624"/>
                <a:ext cx="0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4" name="Line 34"/>
              <p:cNvSpPr>
                <a:spLocks noChangeShapeType="1"/>
              </p:cNvSpPr>
              <p:nvPr/>
            </p:nvSpPr>
            <p:spPr bwMode="auto">
              <a:xfrm>
                <a:off x="4782" y="3622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225" name="Line 35"/>
              <p:cNvSpPr>
                <a:spLocks noChangeShapeType="1"/>
              </p:cNvSpPr>
              <p:nvPr/>
            </p:nvSpPr>
            <p:spPr bwMode="auto">
              <a:xfrm>
                <a:off x="5070" y="3612"/>
                <a:ext cx="0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226" name="Rectangle 36"/>
              <p:cNvSpPr>
                <a:spLocks noChangeArrowheads="1"/>
              </p:cNvSpPr>
              <p:nvPr/>
            </p:nvSpPr>
            <p:spPr bwMode="auto">
              <a:xfrm>
                <a:off x="396" y="3613"/>
                <a:ext cx="192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Font typeface="Monotype Sorts" charset="2"/>
                  <a:buNone/>
                </a:pPr>
                <a:endParaRPr lang="zh-CN" altLang="zh-CN" sz="2400" b="0" i="1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93227" name="Rectangle 37"/>
              <p:cNvSpPr>
                <a:spLocks noChangeArrowheads="1"/>
              </p:cNvSpPr>
              <p:nvPr/>
            </p:nvSpPr>
            <p:spPr bwMode="auto">
              <a:xfrm>
                <a:off x="252" y="3613"/>
                <a:ext cx="144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Font typeface="Monotype Sorts" charset="2"/>
                  <a:buNone/>
                </a:pPr>
                <a:endParaRPr lang="zh-CN" altLang="zh-CN" sz="2400" b="0" i="1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93228" name="Rectangle 38"/>
              <p:cNvSpPr>
                <a:spLocks noChangeArrowheads="1"/>
              </p:cNvSpPr>
              <p:nvPr/>
            </p:nvSpPr>
            <p:spPr bwMode="auto">
              <a:xfrm>
                <a:off x="12" y="3613"/>
                <a:ext cx="240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bg2"/>
                  </a:buClr>
                  <a:buFont typeface="Monotype Sorts" charset="2"/>
                  <a:buNone/>
                </a:pPr>
                <a:r>
                  <a:rPr kumimoji="0" lang="en-US" altLang="zh-CN" sz="3600" b="0" i="1" baseline="-2500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^</a:t>
                </a:r>
              </a:p>
            </p:txBody>
          </p:sp>
          <p:sp>
            <p:nvSpPr>
              <p:cNvPr id="93229" name="Line 39"/>
              <p:cNvSpPr>
                <a:spLocks noChangeShapeType="1"/>
              </p:cNvSpPr>
              <p:nvPr/>
            </p:nvSpPr>
            <p:spPr bwMode="auto">
              <a:xfrm>
                <a:off x="12" y="3613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0" name="Line 40"/>
              <p:cNvSpPr>
                <a:spLocks noChangeShapeType="1"/>
              </p:cNvSpPr>
              <p:nvPr/>
            </p:nvSpPr>
            <p:spPr bwMode="auto">
              <a:xfrm>
                <a:off x="12" y="3912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1" name="Line 41"/>
              <p:cNvSpPr>
                <a:spLocks noChangeShapeType="1"/>
              </p:cNvSpPr>
              <p:nvPr/>
            </p:nvSpPr>
            <p:spPr bwMode="auto">
              <a:xfrm>
                <a:off x="12" y="3613"/>
                <a:ext cx="0" cy="29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2" name="Line 42"/>
              <p:cNvSpPr>
                <a:spLocks noChangeShapeType="1"/>
              </p:cNvSpPr>
              <p:nvPr/>
            </p:nvSpPr>
            <p:spPr bwMode="auto">
              <a:xfrm>
                <a:off x="588" y="3613"/>
                <a:ext cx="0" cy="29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3" name="Line 43"/>
              <p:cNvSpPr>
                <a:spLocks noChangeShapeType="1"/>
              </p:cNvSpPr>
              <p:nvPr/>
            </p:nvSpPr>
            <p:spPr bwMode="auto">
              <a:xfrm>
                <a:off x="252" y="3613"/>
                <a:ext cx="0" cy="2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4" name="Line 44"/>
              <p:cNvSpPr>
                <a:spLocks noChangeShapeType="1"/>
              </p:cNvSpPr>
              <p:nvPr/>
            </p:nvSpPr>
            <p:spPr bwMode="auto">
              <a:xfrm>
                <a:off x="396" y="3613"/>
                <a:ext cx="0" cy="2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737160" y="5941560"/>
            <a:ext cx="6426200" cy="17462"/>
            <a:chOff x="528" y="3696"/>
            <a:chExt cx="4048" cy="11"/>
          </a:xfrm>
        </p:grpSpPr>
        <p:sp>
          <p:nvSpPr>
            <p:cNvPr id="93208" name="Line 46"/>
            <p:cNvSpPr>
              <a:spLocks noChangeShapeType="1"/>
            </p:cNvSpPr>
            <p:nvPr/>
          </p:nvSpPr>
          <p:spPr bwMode="auto">
            <a:xfrm>
              <a:off x="1261" y="3707"/>
              <a:ext cx="44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Line 47"/>
            <p:cNvSpPr>
              <a:spLocks noChangeShapeType="1"/>
            </p:cNvSpPr>
            <p:nvPr/>
          </p:nvSpPr>
          <p:spPr bwMode="auto">
            <a:xfrm>
              <a:off x="2255" y="3707"/>
              <a:ext cx="44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0" name="Line 48"/>
            <p:cNvSpPr>
              <a:spLocks noChangeShapeType="1"/>
            </p:cNvSpPr>
            <p:nvPr/>
          </p:nvSpPr>
          <p:spPr bwMode="auto">
            <a:xfrm>
              <a:off x="3250" y="3707"/>
              <a:ext cx="44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1" name="Line 49"/>
            <p:cNvSpPr>
              <a:spLocks noChangeShapeType="1"/>
            </p:cNvSpPr>
            <p:nvPr/>
          </p:nvSpPr>
          <p:spPr bwMode="auto">
            <a:xfrm>
              <a:off x="4133" y="3707"/>
              <a:ext cx="44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2" name="Line 50"/>
            <p:cNvSpPr>
              <a:spLocks noChangeShapeType="1"/>
            </p:cNvSpPr>
            <p:nvPr/>
          </p:nvSpPr>
          <p:spPr bwMode="auto">
            <a:xfrm>
              <a:off x="528" y="3696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664136" y="6157461"/>
            <a:ext cx="6492875" cy="1587"/>
            <a:chOff x="562" y="3816"/>
            <a:chExt cx="4090" cy="1"/>
          </a:xfrm>
        </p:grpSpPr>
        <p:sp>
          <p:nvSpPr>
            <p:cNvPr id="93203" name="Line 52"/>
            <p:cNvSpPr>
              <a:spLocks noChangeShapeType="1"/>
            </p:cNvSpPr>
            <p:nvPr/>
          </p:nvSpPr>
          <p:spPr bwMode="auto">
            <a:xfrm flipH="1">
              <a:off x="1396" y="3817"/>
              <a:ext cx="398" cy="0"/>
            </a:xfrm>
            <a:prstGeom prst="line">
              <a:avLst/>
            </a:prstGeom>
            <a:noFill/>
            <a:ln w="28575">
              <a:solidFill>
                <a:srgbClr val="FF555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3204" name="Line 53"/>
            <p:cNvSpPr>
              <a:spLocks noChangeShapeType="1"/>
            </p:cNvSpPr>
            <p:nvPr/>
          </p:nvSpPr>
          <p:spPr bwMode="auto">
            <a:xfrm flipH="1">
              <a:off x="2392" y="3817"/>
              <a:ext cx="400" cy="0"/>
            </a:xfrm>
            <a:prstGeom prst="line">
              <a:avLst/>
            </a:prstGeom>
            <a:noFill/>
            <a:ln w="28575">
              <a:solidFill>
                <a:srgbClr val="FF555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3205" name="Line 54"/>
            <p:cNvSpPr>
              <a:spLocks noChangeShapeType="1"/>
            </p:cNvSpPr>
            <p:nvPr/>
          </p:nvSpPr>
          <p:spPr bwMode="auto">
            <a:xfrm flipH="1">
              <a:off x="3390" y="3817"/>
              <a:ext cx="399" cy="0"/>
            </a:xfrm>
            <a:prstGeom prst="line">
              <a:avLst/>
            </a:prstGeom>
            <a:noFill/>
            <a:ln w="28575">
              <a:solidFill>
                <a:srgbClr val="FF555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3206" name="Line 55"/>
            <p:cNvSpPr>
              <a:spLocks noChangeShapeType="1"/>
            </p:cNvSpPr>
            <p:nvPr/>
          </p:nvSpPr>
          <p:spPr bwMode="auto">
            <a:xfrm flipH="1">
              <a:off x="4254" y="3817"/>
              <a:ext cx="398" cy="0"/>
            </a:xfrm>
            <a:prstGeom prst="line">
              <a:avLst/>
            </a:prstGeom>
            <a:noFill/>
            <a:ln w="28575">
              <a:solidFill>
                <a:srgbClr val="FF555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3207" name="Line 56"/>
            <p:cNvSpPr>
              <a:spLocks noChangeShapeType="1"/>
            </p:cNvSpPr>
            <p:nvPr/>
          </p:nvSpPr>
          <p:spPr bwMode="auto">
            <a:xfrm flipH="1">
              <a:off x="562" y="3816"/>
              <a:ext cx="302" cy="0"/>
            </a:xfrm>
            <a:prstGeom prst="line">
              <a:avLst/>
            </a:prstGeom>
            <a:noFill/>
            <a:ln w="28575">
              <a:solidFill>
                <a:srgbClr val="FF555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79310" name="Text Box 110"/>
          <p:cNvSpPr txBox="1">
            <a:spLocks noChangeArrowheads="1"/>
          </p:cNvSpPr>
          <p:nvPr/>
        </p:nvSpPr>
        <p:spPr bwMode="auto">
          <a:xfrm>
            <a:off x="1367913" y="1102860"/>
            <a:ext cx="23134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3200" dirty="0">
                <a:solidFill>
                  <a:srgbClr val="CC0066"/>
                </a:solidFill>
                <a:latin typeface="Times New Roman" charset="0"/>
                <a:ea typeface="楷体_GB2312" charset="0"/>
              </a:rPr>
              <a:t>2. </a:t>
            </a:r>
            <a:r>
              <a:rPr lang="zh-CN" altLang="en-US" sz="3200" dirty="0">
                <a:solidFill>
                  <a:srgbClr val="CC0066"/>
                </a:solidFill>
                <a:latin typeface="Times New Roman" charset="0"/>
                <a:ea typeface="楷体_GB2312" charset="0"/>
              </a:rPr>
              <a:t>双向链表</a:t>
            </a:r>
            <a:endParaRPr lang="zh-CN" altLang="en-US" sz="18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1521630" y="422961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smtClean="0">
                <a:latin typeface="+mj-lt"/>
                <a:ea typeface="+mj-ea"/>
                <a:cs typeface="+mj-cs"/>
              </a:rPr>
              <a:t>其它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形式的链表</a:t>
            </a:r>
          </a:p>
        </p:txBody>
      </p:sp>
    </p:spTree>
    <p:extLst>
      <p:ext uri="{BB962C8B-B14F-4D97-AF65-F5344CB8AC3E}">
        <p14:creationId xmlns:p14="http://schemas.microsoft.com/office/powerpoint/2010/main" val="21385274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2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9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9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9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9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9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  <p:bldP spid="179214" grpId="0" build="p" bldLvl="3" animBg="1" autoUpdateAnimBg="0"/>
      <p:bldP spid="179215" grpId="0" autoUpdateAnimBg="0"/>
      <p:bldP spid="179310" grpId="0" autoUpdateAnimBg="0"/>
      <p:bldP spid="4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1521630" y="2766799"/>
            <a:ext cx="9599212" cy="36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zh-CN" sz="32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双向链</a:t>
            </a:r>
            <a:r>
              <a:rPr lang="zh-CN" altLang="en-US" sz="32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表的操作与单链表的操作类似</a:t>
            </a:r>
            <a:r>
              <a:rPr lang="zh-CN" altLang="en-US" sz="32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，差别如下：</a:t>
            </a:r>
            <a:endParaRPr lang="zh-CN" altLang="en-US" sz="32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lvl="1" algn="l" eaLnBrk="1" hangingPunct="1">
              <a:lnSpc>
                <a:spcPts val="2840"/>
              </a:lnSpc>
              <a:spcBef>
                <a:spcPct val="50000"/>
              </a:spcBef>
              <a:buClr>
                <a:srgbClr val="008000"/>
              </a:buClr>
              <a:buFont typeface="Wingdings" charset="2"/>
              <a:buChar char="§"/>
            </a:pPr>
            <a:r>
              <a:rPr lang="zh-CN" altLang="en-US" sz="32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查询操作相同</a:t>
            </a:r>
            <a:endParaRPr lang="en-US" altLang="zh-CN" sz="3200" dirty="0" smtClean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lvl="1" algn="l" eaLnBrk="1" hangingPunct="1">
              <a:lnSpc>
                <a:spcPts val="2840"/>
              </a:lnSpc>
              <a:spcBef>
                <a:spcPct val="50000"/>
              </a:spcBef>
              <a:buClr>
                <a:srgbClr val="008000"/>
              </a:buClr>
              <a:buFont typeface="Wingdings" charset="2"/>
              <a:buChar char="§"/>
            </a:pPr>
            <a:r>
              <a:rPr lang="zh-CN" altLang="en-US" sz="32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插入需</a:t>
            </a:r>
            <a:r>
              <a:rPr lang="zh-CN" altLang="en-US" sz="3200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修改两个方向的指针</a:t>
            </a:r>
            <a:r>
              <a:rPr lang="zh-CN" altLang="en-US" sz="32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（前驱和后继指针）</a:t>
            </a:r>
            <a:endParaRPr lang="en-US" altLang="zh-CN" sz="3200" dirty="0" smtClean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lvl="1" eaLnBrk="1" hangingPunct="1">
              <a:lnSpc>
                <a:spcPts val="2840"/>
              </a:lnSpc>
              <a:spcBef>
                <a:spcPct val="50000"/>
              </a:spcBef>
              <a:buClr>
                <a:srgbClr val="008000"/>
              </a:buClr>
              <a:buFont typeface="Wingdings" charset="2"/>
              <a:buChar char="§"/>
            </a:pPr>
            <a:r>
              <a:rPr lang="zh-CN" altLang="en-US" sz="32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删除</a:t>
            </a:r>
            <a:r>
              <a:rPr lang="zh-CN" altLang="en-US" sz="3200" dirty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修改两个方向的</a:t>
            </a:r>
            <a:r>
              <a:rPr lang="zh-CN" altLang="en-US" sz="3200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指针</a:t>
            </a:r>
            <a:endParaRPr lang="en-US" altLang="zh-CN" sz="3200" dirty="0" smtClean="0">
              <a:solidFill>
                <a:srgbClr val="FF0000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lvl="1" eaLnBrk="1" hangingPunct="1">
              <a:lnSpc>
                <a:spcPts val="2840"/>
              </a:lnSpc>
              <a:spcBef>
                <a:spcPct val="50000"/>
              </a:spcBef>
              <a:buClr>
                <a:srgbClr val="008000"/>
              </a:buClr>
              <a:buFont typeface="Wingdings" charset="2"/>
              <a:buChar char="§"/>
            </a:pPr>
            <a:r>
              <a:rPr lang="zh-CN" altLang="en-US" sz="32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从任一结点出发可找到表中其它结点</a:t>
            </a:r>
            <a:r>
              <a:rPr lang="zh-CN" altLang="en-US" sz="32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（双向）</a:t>
            </a:r>
            <a:endParaRPr lang="zh-CN" altLang="en-US" sz="32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lvl="1" eaLnBrk="1" hangingPunct="1">
              <a:lnSpc>
                <a:spcPts val="2840"/>
              </a:lnSpc>
              <a:spcBef>
                <a:spcPct val="50000"/>
              </a:spcBef>
              <a:buClr>
                <a:srgbClr val="008000"/>
              </a:buClr>
              <a:buFont typeface="Wingdings" charset="2"/>
              <a:buChar char="§"/>
            </a:pPr>
            <a:endParaRPr lang="en-US" altLang="zh-CN" sz="3200" dirty="0" smtClean="0">
              <a:solidFill>
                <a:srgbClr val="FF0000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521630" y="422961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smtClean="0">
                <a:latin typeface="+mj-lt"/>
                <a:ea typeface="+mj-ea"/>
                <a:cs typeface="+mj-cs"/>
              </a:rPr>
              <a:t>其它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形式的链表</a:t>
            </a:r>
          </a:p>
        </p:txBody>
      </p:sp>
      <p:sp>
        <p:nvSpPr>
          <p:cNvPr id="7" name="Text Box 110"/>
          <p:cNvSpPr txBox="1">
            <a:spLocks noChangeArrowheads="1"/>
          </p:cNvSpPr>
          <p:nvPr/>
        </p:nvSpPr>
        <p:spPr bwMode="auto">
          <a:xfrm>
            <a:off x="1267328" y="1708785"/>
            <a:ext cx="2313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4000" dirty="0" smtClean="0">
                <a:solidFill>
                  <a:srgbClr val="CC0066"/>
                </a:solidFill>
                <a:latin typeface="Times New Roman" charset="0"/>
                <a:ea typeface="楷体_GB2312" charset="0"/>
              </a:rPr>
              <a:t>双向</a:t>
            </a:r>
            <a:r>
              <a:rPr lang="zh-CN" altLang="en-US" sz="4000" dirty="0">
                <a:solidFill>
                  <a:srgbClr val="CC0066"/>
                </a:solidFill>
                <a:latin typeface="Times New Roman" charset="0"/>
                <a:ea typeface="楷体_GB2312" charset="0"/>
              </a:rPr>
              <a:t>链表</a:t>
            </a:r>
            <a:endParaRPr lang="zh-CN" altLang="en-US" sz="18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1898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utoUpdateAnimBg="0"/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606297" y="1223214"/>
            <a:ext cx="3241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 smtClean="0">
                <a:solidFill>
                  <a:srgbClr val="FF0000"/>
                </a:solidFill>
                <a:latin typeface="楷体_GB2312" charset="0"/>
                <a:ea typeface="楷体_GB2312" charset="0"/>
              </a:rPr>
              <a:t>基本操作</a:t>
            </a:r>
            <a:r>
              <a:rPr lang="zh-CN" altLang="en-US" sz="3200" b="0" dirty="0" smtClean="0">
                <a:solidFill>
                  <a:srgbClr val="FF0000"/>
                </a:solidFill>
                <a:latin typeface="SimSun" charset="-122"/>
                <a:ea typeface="SimSun" charset="-122"/>
                <a:cs typeface="SimSun" charset="-122"/>
              </a:rPr>
              <a:t>：</a:t>
            </a:r>
            <a:endParaRPr lang="zh-CN" altLang="en-US" sz="36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18167" y="400050"/>
            <a:ext cx="8798729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2.1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线性表的类型定义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——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抽象数据类型</a:t>
            </a:r>
            <a:endParaRPr lang="zh-CN" altLang="en-US" kern="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1944625" y="1893413"/>
            <a:ext cx="47000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初始</a:t>
            </a: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化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InitList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 &amp;L )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2314602" y="2545800"/>
            <a:ext cx="5317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操作结果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构造一个空的线性表</a:t>
            </a:r>
            <a:endParaRPr lang="zh-CN" altLang="en-US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2" name="Text Box 1028"/>
          <p:cNvSpPr txBox="1">
            <a:spLocks noChangeArrowheads="1"/>
          </p:cNvSpPr>
          <p:nvPr/>
        </p:nvSpPr>
        <p:spPr bwMode="auto">
          <a:xfrm>
            <a:off x="1944625" y="3289397"/>
            <a:ext cx="58826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销毁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DestroyList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 &amp;L )</a:t>
            </a:r>
          </a:p>
        </p:txBody>
      </p:sp>
      <p:sp>
        <p:nvSpPr>
          <p:cNvPr id="13" name="Text Box 1029"/>
          <p:cNvSpPr txBox="1">
            <a:spLocks noChangeArrowheads="1"/>
          </p:cNvSpPr>
          <p:nvPr/>
        </p:nvSpPr>
        <p:spPr bwMode="auto">
          <a:xfrm>
            <a:off x="2314602" y="3941784"/>
            <a:ext cx="53175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初始条件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线性表</a:t>
            </a:r>
            <a:r>
              <a:rPr lang="en-US" altLang="zh-CN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L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已经存在</a:t>
            </a:r>
            <a:endParaRPr lang="en-US" altLang="zh-CN" sz="2800" b="0" dirty="0" smtClean="0">
              <a:solidFill>
                <a:schemeClr val="tx1"/>
              </a:solidFill>
              <a:latin typeface="楷体_GB2312" charset="0"/>
              <a:ea typeface="楷体_GB2312" charset="0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操作</a:t>
            </a:r>
            <a:r>
              <a:rPr lang="zh-CN" altLang="en-US" sz="280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结果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销毁线性表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L</a:t>
            </a:r>
            <a:endParaRPr lang="zh-CN" altLang="en-US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4" name="Text Box 1028"/>
          <p:cNvSpPr txBox="1">
            <a:spLocks noChangeArrowheads="1"/>
          </p:cNvSpPr>
          <p:nvPr/>
        </p:nvSpPr>
        <p:spPr bwMode="auto">
          <a:xfrm>
            <a:off x="1944625" y="4895891"/>
            <a:ext cx="58826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置空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3200" dirty="0" err="1">
                <a:solidFill>
                  <a:srgbClr val="333399"/>
                </a:solidFill>
                <a:latin typeface="Times New Roman" charset="0"/>
                <a:ea typeface="楷体_GB2312" charset="0"/>
              </a:rPr>
              <a:t>Clear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List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 &amp;L )</a:t>
            </a:r>
          </a:p>
        </p:txBody>
      </p:sp>
      <p:sp>
        <p:nvSpPr>
          <p:cNvPr id="15" name="Text Box 1029"/>
          <p:cNvSpPr txBox="1">
            <a:spLocks noChangeArrowheads="1"/>
          </p:cNvSpPr>
          <p:nvPr/>
        </p:nvSpPr>
        <p:spPr bwMode="auto">
          <a:xfrm>
            <a:off x="2314602" y="5548278"/>
            <a:ext cx="58418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初始条件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线性表</a:t>
            </a:r>
            <a:r>
              <a:rPr lang="en-US" altLang="zh-CN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L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已经存在</a:t>
            </a:r>
            <a:endParaRPr lang="en-US" altLang="zh-CN" sz="2800" b="0" dirty="0" smtClean="0">
              <a:solidFill>
                <a:schemeClr val="tx1"/>
              </a:solidFill>
              <a:latin typeface="楷体_GB2312" charset="0"/>
              <a:ea typeface="楷体_GB2312" charset="0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操作</a:t>
            </a:r>
            <a:r>
              <a:rPr lang="zh-CN" altLang="en-US" sz="280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结果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将线性表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L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重置为空表</a:t>
            </a:r>
            <a:endParaRPr lang="zh-CN" altLang="en-US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7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双向链表插入操作</a:t>
            </a:r>
            <a:endParaRPr lang="zh-CN" altLang="en-US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5372100" y="-2933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2764972" y="2355850"/>
            <a:ext cx="1905000" cy="609600"/>
            <a:chOff x="1248" y="1008"/>
            <a:chExt cx="1200" cy="38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680" y="1008"/>
              <a:ext cx="768" cy="384"/>
              <a:chOff x="1152" y="912"/>
              <a:chExt cx="768" cy="384"/>
            </a:xfrm>
          </p:grpSpPr>
          <p:sp>
            <p:nvSpPr>
              <p:cNvPr id="9" name="Rectangle 2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/>
                <a:r>
                  <a:rPr lang="zh-CN" altLang="en-US" sz="3600" dirty="0" smtClean="0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3600" dirty="0" smtClean="0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3600" baseline="-25000" dirty="0" smtClean="0">
                    <a:latin typeface="Times New Roman" charset="0"/>
                    <a:ea typeface="宋体" charset="-122"/>
                  </a:rPr>
                  <a:t>i-1</a:t>
                </a:r>
                <a:endParaRPr lang="en-US" altLang="zh-CN" sz="3600" b="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248" y="1200"/>
              <a:ext cx="43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4517572" y="2355850"/>
            <a:ext cx="4038600" cy="609600"/>
            <a:chOff x="2352" y="1008"/>
            <a:chExt cx="2544" cy="384"/>
          </a:xfrm>
        </p:grpSpPr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3744" y="1008"/>
              <a:ext cx="768" cy="384"/>
              <a:chOff x="1152" y="912"/>
              <a:chExt cx="768" cy="384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/>
                <a:r>
                  <a:rPr lang="zh-CN" altLang="en-US" sz="3600" dirty="0" smtClean="0">
                    <a:latin typeface="Times New Roman" charset="0"/>
                    <a:ea typeface="宋体" charset="-122"/>
                  </a:rPr>
                  <a:t>   </a:t>
                </a:r>
                <a:r>
                  <a:rPr lang="en-US" altLang="zh-CN" sz="3600" dirty="0" err="1" smtClean="0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3600" baseline="-25000" dirty="0" err="1" smtClean="0">
                    <a:latin typeface="Times New Roman" charset="0"/>
                    <a:ea typeface="宋体" charset="-122"/>
                  </a:rPr>
                  <a:t>i</a:t>
                </a:r>
                <a:endParaRPr lang="en-US" altLang="zh-CN" sz="3600" b="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352" y="1200"/>
              <a:ext cx="139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416" y="1200"/>
              <a:ext cx="480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4060372" y="2051050"/>
            <a:ext cx="2819400" cy="609600"/>
            <a:chOff x="1872" y="720"/>
            <a:chExt cx="1776" cy="384"/>
          </a:xfrm>
        </p:grpSpPr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1872" y="720"/>
              <a:ext cx="17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872" y="720"/>
              <a:ext cx="0" cy="19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5127172" y="3422650"/>
            <a:ext cx="1219200" cy="609600"/>
            <a:chOff x="1152" y="912"/>
            <a:chExt cx="768" cy="384"/>
          </a:xfrm>
        </p:grpSpPr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eaLnBrk="1" hangingPunct="1"/>
              <a:r>
                <a:rPr lang="zh-CN" altLang="en-US" sz="3600" dirty="0" smtClean="0">
                  <a:latin typeface="Times New Roman" charset="0"/>
                  <a:ea typeface="宋体" charset="-122"/>
                </a:rPr>
                <a:t>   </a:t>
              </a:r>
              <a:r>
                <a:rPr lang="en-US" altLang="zh-CN" sz="3600" dirty="0" smtClean="0">
                  <a:latin typeface="Times New Roman" charset="0"/>
                  <a:ea typeface="宋体" charset="-122"/>
                </a:rPr>
                <a:t>e</a:t>
              </a:r>
              <a:endPara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436970" y="4582638"/>
            <a:ext cx="83248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3600">
                <a:solidFill>
                  <a:srgbClr val="990000"/>
                </a:solidFill>
                <a:latin typeface="Times New Roman" charset="0"/>
                <a:ea typeface="宋体" charset="-122"/>
              </a:rPr>
              <a:t>s-&gt;prior = p-&gt;prior;    p-&gt;prior-&gt;next = s;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3600">
                <a:solidFill>
                  <a:srgbClr val="990000"/>
                </a:solidFill>
                <a:latin typeface="Times New Roman" charset="0"/>
                <a:ea typeface="宋体" charset="-122"/>
              </a:rPr>
              <a:t>s-&gt;next = p;                  p-&gt;prior = s;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7084560" y="1160463"/>
            <a:ext cx="457200" cy="1219200"/>
          </a:xfrm>
          <a:prstGeom prst="downArrowCallout">
            <a:avLst>
              <a:gd name="adj1" fmla="val 15000"/>
              <a:gd name="adj2" fmla="val 25000"/>
              <a:gd name="adj3" fmla="val 48605"/>
              <a:gd name="adj4" fmla="val 43333"/>
            </a:avLst>
          </a:prstGeom>
          <a:solidFill>
            <a:srgbClr val="CCFFFF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99"/>
                </a:solidFill>
                <a:latin typeface="Times New Roman" charset="0"/>
                <a:ea typeface="宋体" charset="-122"/>
              </a:rPr>
              <a:t>p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5508172" y="4032250"/>
            <a:ext cx="457200" cy="838200"/>
          </a:xfrm>
          <a:prstGeom prst="upArrowCallout">
            <a:avLst>
              <a:gd name="adj1" fmla="val 16667"/>
              <a:gd name="adj2" fmla="val 25000"/>
              <a:gd name="adj3" fmla="val 43058"/>
              <a:gd name="adj4" fmla="val 43940"/>
            </a:avLst>
          </a:prstGeom>
          <a:solidFill>
            <a:srgbClr val="FFFF99">
              <a:alpha val="50195"/>
            </a:srgbClr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Times New Roman" charset="0"/>
                <a:ea typeface="宋体" charset="-122"/>
              </a:rPr>
              <a:t>s</a:t>
            </a:r>
            <a:endParaRPr lang="en-US" altLang="zh-CN" sz="36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1652870" y="5446238"/>
            <a:ext cx="35814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2" name="Rectangle 36"/>
          <p:cNvSpPr>
            <a:spLocks noChangeArrowheads="1"/>
          </p:cNvSpPr>
          <p:nvPr/>
        </p:nvSpPr>
        <p:spPr bwMode="auto">
          <a:xfrm>
            <a:off x="4441372" y="2584450"/>
            <a:ext cx="2286000" cy="228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3450772" y="2355850"/>
            <a:ext cx="1219200" cy="609600"/>
            <a:chOff x="1152" y="912"/>
            <a:chExt cx="768" cy="384"/>
          </a:xfrm>
        </p:grpSpPr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eaLnBrk="1" hangingPunct="1"/>
              <a:r>
                <a:rPr lang="zh-CN" altLang="en-US" sz="3600" dirty="0" smtClean="0">
                  <a:latin typeface="Times New Roman" charset="0"/>
                  <a:ea typeface="宋体" charset="-122"/>
                </a:rPr>
                <a:t>  </a:t>
              </a:r>
              <a:r>
                <a:rPr lang="en-US" altLang="zh-CN" sz="3600" dirty="0" smtClean="0"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 dirty="0" smtClean="0">
                  <a:latin typeface="Times New Roman" charset="0"/>
                  <a:ea typeface="宋体" charset="-122"/>
                </a:rPr>
                <a:t>i-1</a:t>
              </a:r>
              <a:endPara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37" name="AutoShape 41"/>
          <p:cNvCxnSpPr>
            <a:cxnSpLocks noChangeShapeType="1"/>
          </p:cNvCxnSpPr>
          <p:nvPr/>
        </p:nvCxnSpPr>
        <p:spPr bwMode="auto">
          <a:xfrm flipV="1">
            <a:off x="6346372" y="2965450"/>
            <a:ext cx="990600" cy="762000"/>
          </a:xfrm>
          <a:prstGeom prst="bentConnector2">
            <a:avLst/>
          </a:prstGeom>
          <a:noFill/>
          <a:ln w="31750">
            <a:solidFill>
              <a:schemeClr val="tx2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6045482" y="5519263"/>
            <a:ext cx="360045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9" name="AutoShape 43"/>
          <p:cNvCxnSpPr>
            <a:cxnSpLocks noChangeShapeType="1"/>
          </p:cNvCxnSpPr>
          <p:nvPr/>
        </p:nvCxnSpPr>
        <p:spPr bwMode="auto">
          <a:xfrm>
            <a:off x="4669972" y="2660650"/>
            <a:ext cx="457200" cy="1066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chemeClr val="tx2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1581432" y="6382863"/>
            <a:ext cx="35052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1" name="Rectangle 45"/>
          <p:cNvSpPr>
            <a:spLocks noChangeArrowheads="1"/>
          </p:cNvSpPr>
          <p:nvPr/>
        </p:nvSpPr>
        <p:spPr bwMode="auto">
          <a:xfrm>
            <a:off x="3984172" y="1822450"/>
            <a:ext cx="29718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 useBgFill="1">
        <p:nvSpPr>
          <p:cNvPr id="42" name="Rectangle 46"/>
          <p:cNvSpPr>
            <a:spLocks noChangeArrowheads="1"/>
          </p:cNvSpPr>
          <p:nvPr/>
        </p:nvSpPr>
        <p:spPr bwMode="auto">
          <a:xfrm>
            <a:off x="6803572" y="2279650"/>
            <a:ext cx="152400" cy="381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3" name="Group 47"/>
          <p:cNvGrpSpPr>
            <a:grpSpLocks/>
          </p:cNvGrpSpPr>
          <p:nvPr/>
        </p:nvGrpSpPr>
        <p:grpSpPr bwMode="auto">
          <a:xfrm>
            <a:off x="6727372" y="2341087"/>
            <a:ext cx="1219200" cy="609600"/>
            <a:chOff x="1152" y="912"/>
            <a:chExt cx="768" cy="384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eaLnBrk="1" hangingPunct="1"/>
              <a:r>
                <a:rPr lang="zh-CN" altLang="en-US" sz="3600" dirty="0" smtClean="0">
                  <a:latin typeface="Times New Roman" charset="0"/>
                  <a:ea typeface="宋体" charset="-122"/>
                </a:rPr>
                <a:t>   </a:t>
              </a:r>
              <a:r>
                <a:rPr lang="en-US" altLang="zh-CN" sz="3600" dirty="0" err="1" smtClean="0"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 dirty="0" err="1" smtClean="0">
                  <a:latin typeface="Times New Roman" charset="0"/>
                  <a:ea typeface="宋体" charset="-122"/>
                </a:rPr>
                <a:t>i</a:t>
              </a:r>
              <a:endPara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7" name="AutoShape 51"/>
          <p:cNvCxnSpPr>
            <a:cxnSpLocks noChangeShapeType="1"/>
          </p:cNvCxnSpPr>
          <p:nvPr/>
        </p:nvCxnSpPr>
        <p:spPr bwMode="auto">
          <a:xfrm rot="10800000" flipV="1">
            <a:off x="5736772" y="2660650"/>
            <a:ext cx="9906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Line 52"/>
          <p:cNvSpPr>
            <a:spLocks noChangeShapeType="1"/>
          </p:cNvSpPr>
          <p:nvPr/>
        </p:nvSpPr>
        <p:spPr bwMode="auto">
          <a:xfrm>
            <a:off x="5901020" y="6311425"/>
            <a:ext cx="2286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9" name="AutoShape 53"/>
          <p:cNvCxnSpPr>
            <a:cxnSpLocks noChangeShapeType="1"/>
          </p:cNvCxnSpPr>
          <p:nvPr/>
        </p:nvCxnSpPr>
        <p:spPr bwMode="auto">
          <a:xfrm rot="10800000">
            <a:off x="4060372" y="2965450"/>
            <a:ext cx="10668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0" name="Group 25"/>
          <p:cNvGrpSpPr>
            <a:grpSpLocks/>
          </p:cNvGrpSpPr>
          <p:nvPr/>
        </p:nvGrpSpPr>
        <p:grpSpPr bwMode="auto">
          <a:xfrm>
            <a:off x="2688772" y="2051050"/>
            <a:ext cx="914400" cy="609600"/>
            <a:chOff x="1008" y="720"/>
            <a:chExt cx="576" cy="384"/>
          </a:xfrm>
        </p:grpSpPr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1584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>
              <a:off x="1008" y="720"/>
              <a:ext cx="5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nimBg="1" autoUpdateAnimBg="0"/>
      <p:bldP spid="30" grpId="0" animBg="1" autoUpdateAnimBg="0"/>
      <p:bldP spid="31" grpId="0" animBg="1"/>
      <p:bldP spid="32" grpId="0" animBg="1"/>
      <p:bldP spid="38" grpId="0" animBg="1"/>
      <p:bldP spid="40" grpId="0" animBg="1"/>
      <p:bldP spid="41" grpId="0" animBg="1"/>
      <p:bldP spid="42" grpId="0" animBg="1"/>
      <p:bldP spid="4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82141" y="2239962"/>
            <a:ext cx="2133600" cy="609600"/>
            <a:chOff x="576" y="912"/>
            <a:chExt cx="1344" cy="384"/>
          </a:xfrm>
        </p:grpSpPr>
        <p:grpSp>
          <p:nvGrpSpPr>
            <p:cNvPr id="97321" name="Group 3"/>
            <p:cNvGrpSpPr>
              <a:grpSpLocks/>
            </p:cNvGrpSpPr>
            <p:nvPr/>
          </p:nvGrpSpPr>
          <p:grpSpPr bwMode="auto">
            <a:xfrm>
              <a:off x="1152" y="912"/>
              <a:ext cx="768" cy="384"/>
              <a:chOff x="1152" y="912"/>
              <a:chExt cx="768" cy="384"/>
            </a:xfrm>
          </p:grpSpPr>
          <p:sp>
            <p:nvSpPr>
              <p:cNvPr id="97323" name="Rectangle 4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/>
                <a:r>
                  <a:rPr lang="zh-CN" altLang="en-US" sz="3600" dirty="0" smtClean="0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3600" dirty="0" smtClean="0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3600" baseline="-25000" dirty="0" smtClean="0">
                    <a:latin typeface="Times New Roman" charset="0"/>
                    <a:ea typeface="宋体" charset="-122"/>
                  </a:rPr>
                  <a:t>i-1</a:t>
                </a:r>
                <a:endParaRPr lang="en-US" altLang="zh-CN" sz="3600" b="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97324" name="Line 5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25" name="Line 6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322" name="Line 23"/>
            <p:cNvSpPr>
              <a:spLocks noChangeShapeType="1"/>
            </p:cNvSpPr>
            <p:nvPr/>
          </p:nvSpPr>
          <p:spPr bwMode="auto">
            <a:xfrm>
              <a:off x="576" y="1104"/>
              <a:ext cx="576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063341" y="2239962"/>
            <a:ext cx="2438400" cy="609600"/>
            <a:chOff x="1824" y="912"/>
            <a:chExt cx="1536" cy="384"/>
          </a:xfrm>
        </p:grpSpPr>
        <p:grpSp>
          <p:nvGrpSpPr>
            <p:cNvPr id="97316" name="Group 7"/>
            <p:cNvGrpSpPr>
              <a:grpSpLocks/>
            </p:cNvGrpSpPr>
            <p:nvPr/>
          </p:nvGrpSpPr>
          <p:grpSpPr bwMode="auto">
            <a:xfrm>
              <a:off x="2592" y="912"/>
              <a:ext cx="768" cy="384"/>
              <a:chOff x="1152" y="912"/>
              <a:chExt cx="768" cy="384"/>
            </a:xfrm>
          </p:grpSpPr>
          <p:sp>
            <p:nvSpPr>
              <p:cNvPr id="97318" name="Rectangle 8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/>
                <a:r>
                  <a:rPr lang="zh-CN" altLang="en-US" sz="3600" dirty="0" smtClean="0">
                    <a:latin typeface="Times New Roman" charset="0"/>
                    <a:ea typeface="宋体" charset="-122"/>
                  </a:rPr>
                  <a:t>   </a:t>
                </a:r>
                <a:r>
                  <a:rPr lang="en-US" altLang="zh-CN" sz="3600" dirty="0" err="1" smtClean="0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3600" baseline="-25000" dirty="0" err="1" smtClean="0">
                    <a:latin typeface="Times New Roman" charset="0"/>
                    <a:ea typeface="宋体" charset="-122"/>
                  </a:rPr>
                  <a:t>i</a:t>
                </a:r>
                <a:endParaRPr lang="en-US" altLang="zh-CN" sz="3600" b="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97319" name="Line 9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20" name="Line 10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317" name="Line 24"/>
            <p:cNvSpPr>
              <a:spLocks noChangeShapeType="1"/>
            </p:cNvSpPr>
            <p:nvPr/>
          </p:nvSpPr>
          <p:spPr bwMode="auto">
            <a:xfrm>
              <a:off x="1824" y="1104"/>
              <a:ext cx="720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349341" y="2239962"/>
            <a:ext cx="2971800" cy="609600"/>
            <a:chOff x="3264" y="912"/>
            <a:chExt cx="1872" cy="384"/>
          </a:xfrm>
        </p:grpSpPr>
        <p:grpSp>
          <p:nvGrpSpPr>
            <p:cNvPr id="97310" name="Group 11"/>
            <p:cNvGrpSpPr>
              <a:grpSpLocks/>
            </p:cNvGrpSpPr>
            <p:nvPr/>
          </p:nvGrpSpPr>
          <p:grpSpPr bwMode="auto">
            <a:xfrm>
              <a:off x="3984" y="912"/>
              <a:ext cx="768" cy="384"/>
              <a:chOff x="1152" y="912"/>
              <a:chExt cx="768" cy="384"/>
            </a:xfrm>
          </p:grpSpPr>
          <p:sp>
            <p:nvSpPr>
              <p:cNvPr id="97313" name="Rectangle 12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1pPr>
                <a:lvl2pPr marL="742950" indent="-28575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2pPr>
                <a:lvl3pPr marL="11430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3pPr>
                <a:lvl4pPr marL="16002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4pPr>
                <a:lvl5pPr marL="2057400" indent="-228600" eaLnBrk="0" hangingPunct="0"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6000" b="1">
                    <a:solidFill>
                      <a:schemeClr val="tx2"/>
                    </a:solidFill>
                    <a:latin typeface="华文隶书" charset="-122"/>
                    <a:ea typeface="华文隶书" charset="-122"/>
                  </a:defRPr>
                </a:lvl9pPr>
              </a:lstStyle>
              <a:p>
                <a:pPr eaLnBrk="1" hangingPunct="1"/>
                <a:r>
                  <a:rPr lang="zh-CN" altLang="en-US" sz="3600" dirty="0" smtClean="0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3600" dirty="0" smtClean="0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3600" baseline="-25000" dirty="0" smtClean="0">
                    <a:latin typeface="Times New Roman" charset="0"/>
                    <a:ea typeface="宋体" charset="-122"/>
                  </a:rPr>
                  <a:t>i+1</a:t>
                </a:r>
                <a:endParaRPr lang="en-US" altLang="zh-CN" sz="3600" b="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97314" name="Line 13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15" name="Line 14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311" name="Line 25"/>
            <p:cNvSpPr>
              <a:spLocks noChangeShapeType="1"/>
            </p:cNvSpPr>
            <p:nvPr/>
          </p:nvSpPr>
          <p:spPr bwMode="auto">
            <a:xfrm>
              <a:off x="3264" y="1104"/>
              <a:ext cx="67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2" name="Line 26"/>
            <p:cNvSpPr>
              <a:spLocks noChangeShapeType="1"/>
            </p:cNvSpPr>
            <p:nvPr/>
          </p:nvSpPr>
          <p:spPr bwMode="auto">
            <a:xfrm>
              <a:off x="4656" y="1104"/>
              <a:ext cx="480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2692203" y="4152463"/>
            <a:ext cx="548547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3600" dirty="0">
                <a:solidFill>
                  <a:srgbClr val="660033"/>
                </a:solidFill>
                <a:latin typeface="Times New Roman" charset="0"/>
                <a:ea typeface="宋体" charset="-122"/>
              </a:rPr>
              <a:t>p-&gt;prior-&gt;next = p-&gt;next;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3600" dirty="0">
                <a:solidFill>
                  <a:srgbClr val="660033"/>
                </a:solidFill>
                <a:latin typeface="Times New Roman" charset="0"/>
                <a:ea typeface="宋体" charset="-122"/>
              </a:rPr>
              <a:t>p-&gt;next-&gt;prior = p-&gt;prior</a:t>
            </a:r>
            <a:r>
              <a:rPr lang="en-US" altLang="zh-CN" sz="3600" dirty="0" smtClean="0">
                <a:solidFill>
                  <a:srgbClr val="660033"/>
                </a:solidFill>
                <a:latin typeface="Times New Roman" charset="0"/>
                <a:ea typeface="宋体" charset="-122"/>
              </a:rPr>
              <a:t>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3600" dirty="0">
                <a:solidFill>
                  <a:srgbClr val="660033"/>
                </a:solidFill>
                <a:latin typeface="Times New Roman" charset="0"/>
                <a:ea typeface="宋体" charset="-122"/>
              </a:rPr>
              <a:t>f</a:t>
            </a:r>
            <a:r>
              <a:rPr lang="en-US" altLang="zh-CN" sz="3600" dirty="0" smtClean="0">
                <a:solidFill>
                  <a:srgbClr val="660033"/>
                </a:solidFill>
                <a:latin typeface="Times New Roman" charset="0"/>
                <a:ea typeface="宋体" charset="-122"/>
              </a:rPr>
              <a:t>ree(p)</a:t>
            </a:r>
            <a:endParaRPr lang="en-US" altLang="zh-CN" sz="3600" dirty="0">
              <a:solidFill>
                <a:srgbClr val="660033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35533" y="5079365"/>
            <a:ext cx="48768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5892141" y="1782762"/>
            <a:ext cx="1752600" cy="762000"/>
            <a:chOff x="2976" y="624"/>
            <a:chExt cx="1104" cy="480"/>
          </a:xfrm>
        </p:grpSpPr>
        <p:sp>
          <p:nvSpPr>
            <p:cNvPr id="97307" name="Line 36"/>
            <p:cNvSpPr>
              <a:spLocks noChangeShapeType="1"/>
            </p:cNvSpPr>
            <p:nvPr/>
          </p:nvSpPr>
          <p:spPr bwMode="auto">
            <a:xfrm flipH="1">
              <a:off x="2976" y="624"/>
              <a:ext cx="1104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8" name="Line 37"/>
            <p:cNvSpPr>
              <a:spLocks noChangeShapeType="1"/>
            </p:cNvSpPr>
            <p:nvPr/>
          </p:nvSpPr>
          <p:spPr bwMode="auto">
            <a:xfrm flipV="1">
              <a:off x="4080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9" name="Line 38"/>
            <p:cNvSpPr>
              <a:spLocks noChangeShapeType="1"/>
            </p:cNvSpPr>
            <p:nvPr/>
          </p:nvSpPr>
          <p:spPr bwMode="auto">
            <a:xfrm>
              <a:off x="297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138287" name="Rectangle 47"/>
          <p:cNvSpPr>
            <a:spLocks noChangeArrowheads="1"/>
          </p:cNvSpPr>
          <p:nvPr/>
        </p:nvSpPr>
        <p:spPr bwMode="auto">
          <a:xfrm>
            <a:off x="3987141" y="2392362"/>
            <a:ext cx="121920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79" name="AutoShape 39"/>
          <p:cNvSpPr>
            <a:spLocks noChangeArrowheads="1"/>
          </p:cNvSpPr>
          <p:nvPr/>
        </p:nvSpPr>
        <p:spPr bwMode="auto">
          <a:xfrm>
            <a:off x="5739741" y="2925762"/>
            <a:ext cx="381000" cy="1295400"/>
          </a:xfrm>
          <a:prstGeom prst="upArrowCallout">
            <a:avLst>
              <a:gd name="adj1" fmla="val 15000"/>
              <a:gd name="adj2" fmla="val 20000"/>
              <a:gd name="adj3" fmla="val 61672"/>
              <a:gd name="adj4" fmla="val 37255"/>
            </a:avLst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99"/>
                </a:solidFill>
                <a:latin typeface="Times New Roman" charset="0"/>
                <a:ea typeface="宋体" charset="-122"/>
              </a:rPr>
              <a:t>p</a:t>
            </a:r>
            <a:endParaRPr lang="en-US" altLang="zh-CN" sz="36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3606141" y="1782762"/>
            <a:ext cx="1828800" cy="762000"/>
            <a:chOff x="1536" y="624"/>
            <a:chExt cx="1152" cy="480"/>
          </a:xfrm>
        </p:grpSpPr>
        <p:sp>
          <p:nvSpPr>
            <p:cNvPr id="97304" name="Line 41"/>
            <p:cNvSpPr>
              <a:spLocks noChangeShapeType="1"/>
            </p:cNvSpPr>
            <p:nvPr/>
          </p:nvSpPr>
          <p:spPr bwMode="auto">
            <a:xfrm flipV="1">
              <a:off x="2688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5" name="Line 42"/>
            <p:cNvSpPr>
              <a:spLocks noChangeShapeType="1"/>
            </p:cNvSpPr>
            <p:nvPr/>
          </p:nvSpPr>
          <p:spPr bwMode="auto">
            <a:xfrm flipH="1">
              <a:off x="1536" y="624"/>
              <a:ext cx="1152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6" name="Line 43"/>
            <p:cNvSpPr>
              <a:spLocks noChangeShapeType="1"/>
            </p:cNvSpPr>
            <p:nvPr/>
          </p:nvSpPr>
          <p:spPr bwMode="auto">
            <a:xfrm>
              <a:off x="153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2996540" y="2255401"/>
            <a:ext cx="1219200" cy="609600"/>
            <a:chOff x="1152" y="912"/>
            <a:chExt cx="768" cy="384"/>
          </a:xfrm>
        </p:grpSpPr>
        <p:sp>
          <p:nvSpPr>
            <p:cNvPr id="97301" name="Rectangle 16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1pPr>
              <a:lvl2pPr marL="742950" indent="-28575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2pPr>
              <a:lvl3pPr marL="11430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3pPr>
              <a:lvl4pPr marL="16002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4pPr>
              <a:lvl5pPr marL="2057400" indent="-228600" eaLnBrk="0" hangingPunct="0"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0" b="1">
                  <a:solidFill>
                    <a:schemeClr val="tx2"/>
                  </a:solidFill>
                  <a:latin typeface="华文隶书" charset="-122"/>
                  <a:ea typeface="华文隶书" charset="-122"/>
                </a:defRPr>
              </a:lvl9pPr>
            </a:lstStyle>
            <a:p>
              <a:pPr eaLnBrk="1" hangingPunct="1"/>
              <a:r>
                <a:rPr lang="zh-CN" altLang="en-US" sz="3600" dirty="0" smtClean="0">
                  <a:latin typeface="Times New Roman" charset="0"/>
                  <a:ea typeface="宋体" charset="-122"/>
                </a:rPr>
                <a:t>  </a:t>
              </a:r>
              <a:r>
                <a:rPr lang="en-US" altLang="zh-CN" sz="3600" dirty="0" smtClean="0">
                  <a:latin typeface="Times New Roman" charset="0"/>
                  <a:ea typeface="宋体" charset="-122"/>
                </a:rPr>
                <a:t>a</a:t>
              </a:r>
              <a:r>
                <a:rPr lang="en-US" altLang="zh-CN" sz="3600" baseline="-25000" dirty="0" smtClean="0">
                  <a:latin typeface="Times New Roman" charset="0"/>
                  <a:ea typeface="宋体" charset="-122"/>
                </a:rPr>
                <a:t>i-1</a:t>
              </a:r>
              <a:endParaRPr lang="en-US" altLang="zh-CN" sz="3600" b="0" dirty="0">
                <a:solidFill>
                  <a:schemeClr val="tx1"/>
                </a:solidFill>
                <a:latin typeface="Times New Roman" charset="0"/>
                <a:ea typeface="宋体" charset="-122"/>
              </a:endParaRPr>
            </a:p>
          </p:txBody>
        </p:sp>
        <p:sp>
          <p:nvSpPr>
            <p:cNvPr id="97302" name="Line 17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3" name="Line 18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38288" name="AutoShape 48"/>
          <p:cNvCxnSpPr>
            <a:cxnSpLocks noChangeShapeType="1"/>
          </p:cNvCxnSpPr>
          <p:nvPr/>
        </p:nvCxnSpPr>
        <p:spPr bwMode="auto">
          <a:xfrm>
            <a:off x="4201886" y="2586613"/>
            <a:ext cx="3900055" cy="304800"/>
          </a:xfrm>
          <a:prstGeom prst="bentConnector4">
            <a:avLst>
              <a:gd name="adj1" fmla="val 22647"/>
              <a:gd name="adj2" fmla="val 175000"/>
            </a:avLst>
          </a:prstGeom>
          <a:noFill/>
          <a:ln w="31750">
            <a:solidFill>
              <a:srgbClr val="00808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289" name="Line 49"/>
          <p:cNvSpPr>
            <a:spLocks noChangeShapeType="1"/>
          </p:cNvSpPr>
          <p:nvPr/>
        </p:nvSpPr>
        <p:spPr bwMode="auto">
          <a:xfrm>
            <a:off x="2735533" y="5886767"/>
            <a:ext cx="5184775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3606141" y="1554162"/>
            <a:ext cx="4038600" cy="990600"/>
            <a:chOff x="1536" y="480"/>
            <a:chExt cx="2544" cy="624"/>
          </a:xfrm>
        </p:grpSpPr>
        <p:sp>
          <p:nvSpPr>
            <p:cNvPr id="97298" name="Line 50"/>
            <p:cNvSpPr>
              <a:spLocks noChangeShapeType="1"/>
            </p:cNvSpPr>
            <p:nvPr/>
          </p:nvSpPr>
          <p:spPr bwMode="auto">
            <a:xfrm flipH="1" flipV="1">
              <a:off x="4080" y="480"/>
              <a:ext cx="0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9" name="Line 51"/>
            <p:cNvSpPr>
              <a:spLocks noChangeShapeType="1"/>
            </p:cNvSpPr>
            <p:nvPr/>
          </p:nvSpPr>
          <p:spPr bwMode="auto">
            <a:xfrm flipH="1">
              <a:off x="1536" y="480"/>
              <a:ext cx="254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00" name="Line 52"/>
            <p:cNvSpPr>
              <a:spLocks noChangeShapeType="1"/>
            </p:cNvSpPr>
            <p:nvPr/>
          </p:nvSpPr>
          <p:spPr bwMode="auto">
            <a:xfrm>
              <a:off x="1536" y="480"/>
              <a:ext cx="0" cy="43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138293" name="Rectangle 53"/>
          <p:cNvSpPr>
            <a:spLocks noChangeArrowheads="1"/>
          </p:cNvSpPr>
          <p:nvPr/>
        </p:nvSpPr>
        <p:spPr bwMode="auto">
          <a:xfrm>
            <a:off x="5663541" y="1706562"/>
            <a:ext cx="19050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1418167" y="400050"/>
            <a:ext cx="7592483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kern="0" dirty="0" smtClean="0"/>
              <a:t>双向链表删除操作</a:t>
            </a:r>
            <a:endParaRPr lang="zh-CN" altLang="en-US" kern="0" dirty="0"/>
          </a:p>
        </p:txBody>
      </p:sp>
      <p:sp useBgFill="1">
        <p:nvSpPr>
          <p:cNvPr id="45" name="Rectangle 47"/>
          <p:cNvSpPr>
            <a:spLocks noChangeArrowheads="1"/>
          </p:cNvSpPr>
          <p:nvPr/>
        </p:nvSpPr>
        <p:spPr bwMode="auto">
          <a:xfrm>
            <a:off x="6273141" y="2396807"/>
            <a:ext cx="121920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978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2" grpId="0" autoUpdateAnimBg="0"/>
      <p:bldP spid="138273" grpId="0" animBg="1"/>
      <p:bldP spid="138287" grpId="0" animBg="1"/>
      <p:bldP spid="138279" grpId="0" animBg="1" autoUpdateAnimBg="0"/>
      <p:bldP spid="138279" grpId="1" animBg="1"/>
      <p:bldP spid="138289" grpId="0" animBg="1"/>
      <p:bldP spid="138293" grpId="0" animBg="1"/>
      <p:bldP spid="4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407547" y="1184648"/>
            <a:ext cx="29546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3200" dirty="0" smtClean="0">
                <a:solidFill>
                  <a:srgbClr val="CC0066"/>
                </a:solidFill>
                <a:latin typeface="Times New Roman" charset="0"/>
                <a:ea typeface="楷体_GB2312" charset="0"/>
              </a:rPr>
              <a:t>3.</a:t>
            </a:r>
            <a:r>
              <a:rPr lang="zh-CN" altLang="en-US" sz="3200" dirty="0" smtClean="0">
                <a:solidFill>
                  <a:srgbClr val="CC0066"/>
                </a:solidFill>
                <a:latin typeface="Times New Roman" charset="0"/>
                <a:ea typeface="楷体_GB2312" charset="0"/>
              </a:rPr>
              <a:t>双向</a:t>
            </a:r>
            <a:r>
              <a:rPr lang="zh-CN" altLang="en-US" sz="3200" dirty="0">
                <a:solidFill>
                  <a:srgbClr val="CC0066"/>
                </a:solidFill>
                <a:latin typeface="Times New Roman" charset="0"/>
                <a:ea typeface="楷体_GB2312" charset="0"/>
              </a:rPr>
              <a:t>循环链表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072326" y="2086634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rgbClr val="CC0066"/>
                </a:solidFill>
                <a:latin typeface="SimSun" charset="-122"/>
                <a:ea typeface="SimSun" charset="-122"/>
                <a:cs typeface="SimSun" charset="-122"/>
              </a:rPr>
              <a:t>空表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000002" y="3613150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rgbClr val="CC0066"/>
                </a:solidFill>
                <a:latin typeface="SimSun" charset="-122"/>
                <a:ea typeface="SimSun" charset="-122"/>
                <a:cs typeface="SimSun" charset="-122"/>
              </a:rPr>
              <a:t>非空表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3752602" y="4832349"/>
            <a:ext cx="6934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4800" b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a</a:t>
            </a:r>
            <a:r>
              <a:rPr lang="en-US" altLang="zh-CN" sz="4800" b="0" baseline="-25000">
                <a:solidFill>
                  <a:schemeClr val="tx1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4800" b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  a</a:t>
            </a:r>
            <a:r>
              <a:rPr lang="en-US" altLang="zh-CN" sz="4800" b="0" baseline="-25000">
                <a:solidFill>
                  <a:schemeClr val="tx1"/>
                </a:solidFill>
                <a:latin typeface="Times New Roman" charset="0"/>
                <a:ea typeface="楷体_GB2312" charset="0"/>
              </a:rPr>
              <a:t>2</a:t>
            </a:r>
            <a:r>
              <a:rPr lang="en-US" altLang="zh-CN" sz="4800" b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… ...     a</a:t>
            </a:r>
            <a:r>
              <a:rPr lang="en-US" altLang="zh-CN" sz="4800" b="0" baseline="-25000">
                <a:solidFill>
                  <a:schemeClr val="tx1"/>
                </a:solidFill>
                <a:latin typeface="Times New Roman" charset="0"/>
                <a:ea typeface="楷体_GB2312" charset="0"/>
              </a:rPr>
              <a:t>n</a:t>
            </a:r>
          </a:p>
          <a:p>
            <a:pPr algn="l" eaLnBrk="1" hangingPunct="1"/>
            <a:endParaRPr lang="en-US" altLang="zh-CN" sz="24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2533402" y="506094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2533402" y="567054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35240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5334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32192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3981202" y="506094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3981202" y="567054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50480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39812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47432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>
            <a:off x="3371602" y="536574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4971802" y="536574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2" name="Line 18"/>
          <p:cNvSpPr>
            <a:spLocks noChangeShapeType="1"/>
          </p:cNvSpPr>
          <p:nvPr/>
        </p:nvSpPr>
        <p:spPr bwMode="auto">
          <a:xfrm>
            <a:off x="5581402" y="506094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>
            <a:off x="55814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67244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5" name="Line 21"/>
          <p:cNvSpPr>
            <a:spLocks noChangeShapeType="1"/>
          </p:cNvSpPr>
          <p:nvPr/>
        </p:nvSpPr>
        <p:spPr bwMode="auto">
          <a:xfrm>
            <a:off x="64196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6" name="Line 22"/>
          <p:cNvSpPr>
            <a:spLocks noChangeShapeType="1"/>
          </p:cNvSpPr>
          <p:nvPr/>
        </p:nvSpPr>
        <p:spPr bwMode="auto">
          <a:xfrm>
            <a:off x="6572002" y="5365749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7" name="Line 23"/>
          <p:cNvSpPr>
            <a:spLocks noChangeShapeType="1"/>
          </p:cNvSpPr>
          <p:nvPr/>
        </p:nvSpPr>
        <p:spPr bwMode="auto">
          <a:xfrm>
            <a:off x="5581402" y="567054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8781802" y="567054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8781802" y="506094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87818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>
            <a:off x="99248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>
            <a:off x="96200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3" name="Line 29"/>
          <p:cNvSpPr>
            <a:spLocks noChangeShapeType="1"/>
          </p:cNvSpPr>
          <p:nvPr/>
        </p:nvSpPr>
        <p:spPr bwMode="auto">
          <a:xfrm>
            <a:off x="8400802" y="5365749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2000002" y="5289549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>
            <a:off x="2000002" y="4222749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>
            <a:off x="9772402" y="536574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>
            <a:off x="10382002" y="5365749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 flipH="1">
            <a:off x="2000002" y="6127749"/>
            <a:ext cx="8382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 flipV="1">
            <a:off x="2000002" y="5441949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>
            <a:off x="2000002" y="5441949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2" name="Line 38"/>
          <p:cNvSpPr>
            <a:spLocks noChangeShapeType="1"/>
          </p:cNvSpPr>
          <p:nvPr/>
        </p:nvSpPr>
        <p:spPr bwMode="auto">
          <a:xfrm>
            <a:off x="28382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3" name="Line 39"/>
          <p:cNvSpPr>
            <a:spLocks noChangeShapeType="1"/>
          </p:cNvSpPr>
          <p:nvPr/>
        </p:nvSpPr>
        <p:spPr bwMode="auto">
          <a:xfrm>
            <a:off x="90866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58862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>
            <a:off x="4286002" y="506094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6" name="Line 42"/>
          <p:cNvSpPr>
            <a:spLocks noChangeShapeType="1"/>
          </p:cNvSpPr>
          <p:nvPr/>
        </p:nvSpPr>
        <p:spPr bwMode="auto">
          <a:xfrm flipV="1">
            <a:off x="8934202" y="4756149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7" name="Line 43"/>
          <p:cNvSpPr>
            <a:spLocks noChangeShapeType="1"/>
          </p:cNvSpPr>
          <p:nvPr/>
        </p:nvSpPr>
        <p:spPr bwMode="auto">
          <a:xfrm flipH="1">
            <a:off x="8400802" y="4756149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8" name="Line 44"/>
          <p:cNvSpPr>
            <a:spLocks noChangeShapeType="1"/>
          </p:cNvSpPr>
          <p:nvPr/>
        </p:nvSpPr>
        <p:spPr bwMode="auto">
          <a:xfrm flipV="1">
            <a:off x="5733802" y="4756149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9" name="Line 45"/>
          <p:cNvSpPr>
            <a:spLocks noChangeShapeType="1"/>
          </p:cNvSpPr>
          <p:nvPr/>
        </p:nvSpPr>
        <p:spPr bwMode="auto">
          <a:xfrm flipH="1">
            <a:off x="4514602" y="4756149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0" name="Line 46"/>
          <p:cNvSpPr>
            <a:spLocks noChangeShapeType="1"/>
          </p:cNvSpPr>
          <p:nvPr/>
        </p:nvSpPr>
        <p:spPr bwMode="auto">
          <a:xfrm>
            <a:off x="4514602" y="4756149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1" name="Line 47"/>
          <p:cNvSpPr>
            <a:spLocks noChangeShapeType="1"/>
          </p:cNvSpPr>
          <p:nvPr/>
        </p:nvSpPr>
        <p:spPr bwMode="auto">
          <a:xfrm flipV="1">
            <a:off x="4133602" y="4756149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2" name="Line 48"/>
          <p:cNvSpPr>
            <a:spLocks noChangeShapeType="1"/>
          </p:cNvSpPr>
          <p:nvPr/>
        </p:nvSpPr>
        <p:spPr bwMode="auto">
          <a:xfrm flipH="1">
            <a:off x="3066802" y="4756149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3" name="Line 49"/>
          <p:cNvSpPr>
            <a:spLocks noChangeShapeType="1"/>
          </p:cNvSpPr>
          <p:nvPr/>
        </p:nvSpPr>
        <p:spPr bwMode="auto">
          <a:xfrm flipH="1">
            <a:off x="3066802" y="4756149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4" name="Line 50"/>
          <p:cNvSpPr>
            <a:spLocks noChangeShapeType="1"/>
          </p:cNvSpPr>
          <p:nvPr/>
        </p:nvSpPr>
        <p:spPr bwMode="auto">
          <a:xfrm flipV="1">
            <a:off x="2685802" y="4603749"/>
            <a:ext cx="0" cy="7620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5" name="Line 51"/>
          <p:cNvSpPr>
            <a:spLocks noChangeShapeType="1"/>
          </p:cNvSpPr>
          <p:nvPr/>
        </p:nvSpPr>
        <p:spPr bwMode="auto">
          <a:xfrm>
            <a:off x="2685802" y="4603749"/>
            <a:ext cx="6629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6" name="Line 52"/>
          <p:cNvSpPr>
            <a:spLocks noChangeShapeType="1"/>
          </p:cNvSpPr>
          <p:nvPr/>
        </p:nvSpPr>
        <p:spPr bwMode="auto">
          <a:xfrm>
            <a:off x="9315202" y="4603749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7" name="Rectangle 53"/>
          <p:cNvSpPr>
            <a:spLocks noChangeArrowheads="1"/>
          </p:cNvSpPr>
          <p:nvPr/>
        </p:nvSpPr>
        <p:spPr bwMode="auto">
          <a:xfrm>
            <a:off x="4362202" y="2622549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98" name="Rectangle 54"/>
          <p:cNvSpPr>
            <a:spLocks noChangeArrowheads="1"/>
          </p:cNvSpPr>
          <p:nvPr/>
        </p:nvSpPr>
        <p:spPr bwMode="auto">
          <a:xfrm>
            <a:off x="4895602" y="2622549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99" name="Rectangle 55"/>
          <p:cNvSpPr>
            <a:spLocks noChangeArrowheads="1"/>
          </p:cNvSpPr>
          <p:nvPr/>
        </p:nvSpPr>
        <p:spPr bwMode="auto">
          <a:xfrm>
            <a:off x="4057402" y="2622549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600" name="Line 56"/>
          <p:cNvSpPr>
            <a:spLocks noChangeShapeType="1"/>
          </p:cNvSpPr>
          <p:nvPr/>
        </p:nvSpPr>
        <p:spPr bwMode="auto">
          <a:xfrm>
            <a:off x="5048002" y="2851149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1" name="Line 57"/>
          <p:cNvSpPr>
            <a:spLocks noChangeShapeType="1"/>
          </p:cNvSpPr>
          <p:nvPr/>
        </p:nvSpPr>
        <p:spPr bwMode="auto">
          <a:xfrm flipV="1">
            <a:off x="5505202" y="2165349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2" name="Line 58"/>
          <p:cNvSpPr>
            <a:spLocks noChangeShapeType="1"/>
          </p:cNvSpPr>
          <p:nvPr/>
        </p:nvSpPr>
        <p:spPr bwMode="auto">
          <a:xfrm flipH="1">
            <a:off x="4819402" y="2165349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4819402" y="2165349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4" name="Line 60"/>
          <p:cNvSpPr>
            <a:spLocks noChangeShapeType="1"/>
          </p:cNvSpPr>
          <p:nvPr/>
        </p:nvSpPr>
        <p:spPr bwMode="auto">
          <a:xfrm flipH="1">
            <a:off x="3752602" y="2851149"/>
            <a:ext cx="457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5" name="Line 61"/>
          <p:cNvSpPr>
            <a:spLocks noChangeShapeType="1"/>
          </p:cNvSpPr>
          <p:nvPr/>
        </p:nvSpPr>
        <p:spPr bwMode="auto">
          <a:xfrm flipV="1">
            <a:off x="3752602" y="2165349"/>
            <a:ext cx="0" cy="685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6" name="Line 62"/>
          <p:cNvSpPr>
            <a:spLocks noChangeShapeType="1"/>
          </p:cNvSpPr>
          <p:nvPr/>
        </p:nvSpPr>
        <p:spPr bwMode="auto">
          <a:xfrm>
            <a:off x="3752602" y="2165349"/>
            <a:ext cx="685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7" name="Line 63"/>
          <p:cNvSpPr>
            <a:spLocks noChangeShapeType="1"/>
          </p:cNvSpPr>
          <p:nvPr/>
        </p:nvSpPr>
        <p:spPr bwMode="auto">
          <a:xfrm>
            <a:off x="4438402" y="2165349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71" name="Rectangle 65"/>
          <p:cNvSpPr>
            <a:spLocks noChangeArrowheads="1"/>
          </p:cNvSpPr>
          <p:nvPr/>
        </p:nvSpPr>
        <p:spPr bwMode="auto">
          <a:xfrm>
            <a:off x="2838202" y="5060949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610" name="Line 66"/>
          <p:cNvSpPr>
            <a:spLocks noChangeShapeType="1"/>
          </p:cNvSpPr>
          <p:nvPr/>
        </p:nvSpPr>
        <p:spPr bwMode="auto">
          <a:xfrm>
            <a:off x="3447802" y="3003549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1" name="Line 67"/>
          <p:cNvSpPr>
            <a:spLocks noChangeShapeType="1"/>
          </p:cNvSpPr>
          <p:nvPr/>
        </p:nvSpPr>
        <p:spPr bwMode="auto">
          <a:xfrm>
            <a:off x="3447802" y="1708149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1403082" y="443242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smtClean="0">
                <a:latin typeface="+mj-lt"/>
                <a:ea typeface="+mj-ea"/>
                <a:cs typeface="+mj-cs"/>
              </a:rPr>
              <a:t>其它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形式的链表</a:t>
            </a:r>
          </a:p>
        </p:txBody>
      </p:sp>
    </p:spTree>
    <p:extLst>
      <p:ext uri="{BB962C8B-B14F-4D97-AF65-F5344CB8AC3E}">
        <p14:creationId xmlns:p14="http://schemas.microsoft.com/office/powerpoint/2010/main" val="19233570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  <p:bldP spid="108550" grpId="0" animBg="1"/>
      <p:bldP spid="108551" grpId="0" animBg="1"/>
      <p:bldP spid="108552" grpId="0" animBg="1"/>
      <p:bldP spid="108553" grpId="0" animBg="1"/>
      <p:bldP spid="108554" grpId="0" animBg="1"/>
      <p:bldP spid="108555" grpId="0" animBg="1"/>
      <p:bldP spid="108556" grpId="0" animBg="1"/>
      <p:bldP spid="108557" grpId="0" animBg="1"/>
      <p:bldP spid="108558" grpId="0" animBg="1"/>
      <p:bldP spid="108559" grpId="0" animBg="1"/>
      <p:bldP spid="108560" grpId="0" animBg="1"/>
      <p:bldP spid="108561" grpId="0" animBg="1"/>
      <p:bldP spid="108562" grpId="0" animBg="1"/>
      <p:bldP spid="108563" grpId="0" animBg="1"/>
      <p:bldP spid="108564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1" grpId="0" animBg="1"/>
      <p:bldP spid="108572" grpId="0" animBg="1"/>
      <p:bldP spid="108573" grpId="0" animBg="1"/>
      <p:bldP spid="108575" grpId="0" animBg="1"/>
      <p:bldP spid="108576" grpId="0" animBg="1"/>
      <p:bldP spid="108577" grpId="0" animBg="1"/>
      <p:bldP spid="108578" grpId="0" animBg="1"/>
      <p:bldP spid="108579" grpId="0" animBg="1"/>
      <p:bldP spid="108580" grpId="0" animBg="1"/>
      <p:bldP spid="108581" grpId="0" animBg="1"/>
      <p:bldP spid="108582" grpId="0" animBg="1"/>
      <p:bldP spid="108583" grpId="0" animBg="1"/>
      <p:bldP spid="108584" grpId="0" animBg="1"/>
      <p:bldP spid="108585" grpId="0" animBg="1"/>
      <p:bldP spid="108586" grpId="0" animBg="1"/>
      <p:bldP spid="108587" grpId="0" animBg="1"/>
      <p:bldP spid="108588" grpId="0" animBg="1"/>
      <p:bldP spid="108589" grpId="0" animBg="1"/>
      <p:bldP spid="108590" grpId="0" animBg="1"/>
      <p:bldP spid="108591" grpId="0" animBg="1"/>
      <p:bldP spid="108592" grpId="0" animBg="1"/>
      <p:bldP spid="108593" grpId="0" animBg="1"/>
      <p:bldP spid="108594" grpId="0" animBg="1"/>
      <p:bldP spid="108595" grpId="0" animBg="1"/>
      <p:bldP spid="108596" grpId="0" animBg="1"/>
      <p:bldP spid="108597" grpId="0" animBg="1"/>
      <p:bldP spid="108598" grpId="0" animBg="1"/>
      <p:bldP spid="108599" grpId="0" animBg="1"/>
      <p:bldP spid="108600" grpId="0" animBg="1"/>
      <p:bldP spid="108601" grpId="0" animBg="1"/>
      <p:bldP spid="108602" grpId="0" animBg="1"/>
      <p:bldP spid="108603" grpId="0" animBg="1"/>
      <p:bldP spid="108604" grpId="0" animBg="1"/>
      <p:bldP spid="108605" grpId="0" animBg="1"/>
      <p:bldP spid="108606" grpId="0" animBg="1"/>
      <p:bldP spid="108607" grpId="0" animBg="1"/>
      <p:bldP spid="108610" grpId="0" animBg="1"/>
      <p:bldP spid="108611" grpId="0" animBg="1"/>
      <p:bldP spid="6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051935"/>
              </p:ext>
            </p:extLst>
          </p:nvPr>
        </p:nvGraphicFramePr>
        <p:xfrm>
          <a:off x="1153804" y="1401484"/>
          <a:ext cx="73834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公式" r:id="rId4" imgW="2247840" imgH="241200" progId="Equation.3">
                  <p:embed/>
                </p:oleObj>
              </mc:Choice>
              <mc:Fallback>
                <p:oleObj name="公式" r:id="rId4" imgW="2247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804" y="1401484"/>
                        <a:ext cx="738346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992004" y="2414294"/>
            <a:ext cx="8541121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algn="l" eaLnBrk="1" hangingPunct="1">
              <a:lnSpc>
                <a:spcPct val="120000"/>
              </a:lnSpc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zh-CN" altLang="en-US" sz="32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在</a:t>
            </a:r>
            <a:r>
              <a:rPr lang="zh-CN" altLang="en-US" sz="32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计算机中，可以用一个线性表来表示</a:t>
            </a:r>
            <a:r>
              <a:rPr lang="en-US" altLang="zh-CN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:</a:t>
            </a:r>
          </a:p>
          <a:p>
            <a:pPr marL="457200" indent="-457200" algn="l" eaLnBrk="1" hangingPunct="1">
              <a:lnSpc>
                <a:spcPct val="120000"/>
              </a:lnSpc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en-US" altLang="zh-CN" sz="3200" b="0" dirty="0" smtClean="0">
                <a:latin typeface="Times New Roman" charset="0"/>
                <a:ea typeface="楷体_GB2312" charset="0"/>
              </a:rPr>
              <a:t>P </a:t>
            </a:r>
            <a:r>
              <a:rPr lang="en-US" altLang="zh-CN" sz="3200" b="0" dirty="0">
                <a:latin typeface="Times New Roman" charset="0"/>
                <a:ea typeface="楷体_GB2312" charset="0"/>
              </a:rPr>
              <a:t>= (p</a:t>
            </a:r>
            <a:r>
              <a:rPr lang="en-US" altLang="zh-CN" sz="3200" b="0" baseline="-25000" dirty="0">
                <a:latin typeface="Times New Roman" charset="0"/>
                <a:ea typeface="楷体_GB2312" charset="0"/>
              </a:rPr>
              <a:t>0</a:t>
            </a:r>
            <a:r>
              <a:rPr lang="en-US" altLang="zh-CN" sz="3200" b="0" dirty="0">
                <a:latin typeface="Times New Roman" charset="0"/>
                <a:ea typeface="楷体_GB2312" charset="0"/>
              </a:rPr>
              <a:t>, p</a:t>
            </a:r>
            <a:r>
              <a:rPr lang="en-US" altLang="zh-CN" sz="3200" b="0" baseline="-25000" dirty="0">
                <a:latin typeface="Times New Roman" charset="0"/>
                <a:ea typeface="楷体_GB2312" charset="0"/>
              </a:rPr>
              <a:t>1</a:t>
            </a:r>
            <a:r>
              <a:rPr lang="en-US" altLang="zh-CN" sz="3200" b="0" dirty="0">
                <a:latin typeface="Times New Roman" charset="0"/>
                <a:ea typeface="楷体_GB2312" charset="0"/>
              </a:rPr>
              <a:t>, …</a:t>
            </a:r>
            <a:r>
              <a:rPr lang="zh-CN" altLang="en-US" sz="3200" b="0" dirty="0">
                <a:latin typeface="Times New Roman" charset="0"/>
                <a:ea typeface="楷体_GB2312" charset="0"/>
              </a:rPr>
              <a:t>，</a:t>
            </a:r>
            <a:r>
              <a:rPr lang="en-US" altLang="zh-CN" sz="3200" b="0" dirty="0" err="1">
                <a:latin typeface="Times New Roman" charset="0"/>
                <a:ea typeface="楷体_GB2312" charset="0"/>
              </a:rPr>
              <a:t>p</a:t>
            </a:r>
            <a:r>
              <a:rPr lang="en-US" altLang="zh-CN" sz="3200" b="0" baseline="-25000" dirty="0" err="1">
                <a:latin typeface="Times New Roman" charset="0"/>
                <a:ea typeface="楷体_GB2312" charset="0"/>
              </a:rPr>
              <a:t>n</a:t>
            </a:r>
            <a:r>
              <a:rPr lang="en-US" altLang="zh-CN" sz="3200" b="0" dirty="0" smtClean="0">
                <a:latin typeface="Times New Roman" charset="0"/>
                <a:ea typeface="楷体_GB2312" charset="0"/>
              </a:rPr>
              <a:t>)</a:t>
            </a: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每一项的</a:t>
            </a:r>
            <a:r>
              <a:rPr lang="zh-CN" altLang="en-US" sz="32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指数</a:t>
            </a:r>
            <a:r>
              <a:rPr lang="en-US" altLang="zh-CN" sz="3200" dirty="0" err="1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zh-CN" altLang="en-US" sz="32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隐含</a:t>
            </a:r>
            <a:r>
              <a:rPr lang="zh-CN" altLang="en-US" sz="32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在</a:t>
            </a:r>
            <a:r>
              <a:rPr lang="zh-CN" altLang="en-US" sz="32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系数</a:t>
            </a:r>
            <a:r>
              <a:rPr lang="en-US" altLang="zh-CN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的序号里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    </a:t>
            </a:r>
            <a:endParaRPr lang="en-US" altLang="zh-CN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457200" indent="-457200" algn="l" eaLnBrk="1" hangingPunct="1">
              <a:lnSpc>
                <a:spcPct val="120000"/>
              </a:lnSpc>
              <a:buClr>
                <a:srgbClr val="FF0000"/>
              </a:buClr>
              <a:buSzPct val="70000"/>
              <a:buFont typeface="Wingdings" charset="2"/>
              <a:buChar char="n"/>
            </a:pPr>
            <a:endParaRPr lang="en-US" altLang="zh-CN" sz="3200" b="0" dirty="0">
              <a:latin typeface="Times New Roman" charset="0"/>
              <a:ea typeface="宋体" charset="-122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153804" y="4607810"/>
            <a:ext cx="83820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40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S(x</a:t>
            </a:r>
            <a:r>
              <a:rPr lang="en-US" altLang="zh-CN" sz="44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) = 1 + 3x</a:t>
            </a:r>
            <a:r>
              <a:rPr lang="en-US" altLang="zh-CN" sz="4400" baseline="300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10000</a:t>
            </a:r>
            <a:r>
              <a:rPr lang="en-US" altLang="zh-CN" sz="44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 – </a:t>
            </a:r>
            <a:r>
              <a:rPr lang="en-US" altLang="zh-CN" sz="440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2x</a:t>
            </a:r>
            <a:r>
              <a:rPr lang="en-US" altLang="zh-CN" sz="4400" baseline="3000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20000</a:t>
            </a:r>
            <a:r>
              <a:rPr lang="zh-CN" altLang="en-US" sz="4400" dirty="0" smtClean="0">
                <a:solidFill>
                  <a:srgbClr val="FF0000"/>
                </a:solidFill>
                <a:latin typeface="Times New Roman" charset="0"/>
                <a:ea typeface="楷体_GB2312" charset="0"/>
              </a:rPr>
              <a:t>？</a:t>
            </a:r>
            <a:endParaRPr lang="en-US" altLang="zh-CN" sz="4400" dirty="0" smtClean="0">
              <a:solidFill>
                <a:srgbClr val="FF0000"/>
              </a:solidFill>
              <a:latin typeface="Times New Roman" charset="0"/>
              <a:ea typeface="楷体_GB2312" charset="0"/>
            </a:endParaRPr>
          </a:p>
          <a:p>
            <a:pPr marL="1177200" indent="-457200" eaLnBrk="1" hangingPunct="1">
              <a:spcBef>
                <a:spcPct val="50000"/>
              </a:spcBef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zh-CN" altLang="en-US" sz="32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可只存储</a:t>
            </a:r>
            <a:r>
              <a:rPr lang="zh-CN" altLang="en-US" sz="32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非零元</a:t>
            </a:r>
            <a:endParaRPr lang="en-US" altLang="zh-CN" sz="3200" b="0" dirty="0">
              <a:solidFill>
                <a:srgbClr val="C00000"/>
              </a:solidFill>
              <a:latin typeface="Times New Roman" charset="0"/>
              <a:ea typeface="楷体_GB2312" charset="0"/>
            </a:endParaRPr>
          </a:p>
        </p:txBody>
      </p:sp>
      <p:sp>
        <p:nvSpPr>
          <p:cNvPr id="6" name="Rectangle 539"/>
          <p:cNvSpPr txBox="1">
            <a:spLocks noChangeArrowheads="1"/>
          </p:cNvSpPr>
          <p:nvPr/>
        </p:nvSpPr>
        <p:spPr>
          <a:xfrm>
            <a:off x="1376218" y="406730"/>
            <a:ext cx="10390717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kern="0" smtClean="0"/>
              <a:t>2.4 </a:t>
            </a:r>
            <a:r>
              <a:rPr lang="zh-CN" altLang="en-US" kern="0" dirty="0" smtClean="0"/>
              <a:t>一元多项式的表示及相加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05958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1543368" y="1092518"/>
            <a:ext cx="7032694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一般情况下的</a:t>
            </a:r>
            <a:r>
              <a:rPr lang="zh-CN" altLang="en-US" sz="3200" dirty="0">
                <a:solidFill>
                  <a:srgbClr val="000099"/>
                </a:solidFill>
                <a:latin typeface="SimSun" charset="-122"/>
                <a:ea typeface="SimSun" charset="-122"/>
                <a:cs typeface="SimSun" charset="-122"/>
              </a:rPr>
              <a:t>一</a:t>
            </a:r>
            <a:r>
              <a:rPr lang="zh-CN" altLang="en-US" sz="3200" dirty="0" smtClean="0">
                <a:solidFill>
                  <a:srgbClr val="000099"/>
                </a:solidFill>
                <a:latin typeface="SimSun" charset="-122"/>
                <a:ea typeface="SimSun" charset="-122"/>
                <a:cs typeface="SimSun" charset="-122"/>
              </a:rPr>
              <a:t>元</a:t>
            </a:r>
            <a:r>
              <a:rPr lang="en-US" altLang="zh-CN" sz="3200" dirty="0" smtClean="0">
                <a:solidFill>
                  <a:srgbClr val="000099"/>
                </a:solidFill>
                <a:latin typeface="SimSun" charset="-122"/>
                <a:ea typeface="SimSun" charset="-122"/>
                <a:cs typeface="SimSun" charset="-122"/>
              </a:rPr>
              <a:t>n</a:t>
            </a:r>
            <a:r>
              <a:rPr lang="zh-CN" altLang="en-US" sz="3200" dirty="0" smtClean="0">
                <a:solidFill>
                  <a:srgbClr val="000099"/>
                </a:solidFill>
                <a:latin typeface="SimSun" charset="-122"/>
                <a:ea typeface="SimSun" charset="-122"/>
                <a:cs typeface="SimSun" charset="-122"/>
              </a:rPr>
              <a:t>次多</a:t>
            </a:r>
            <a:r>
              <a:rPr lang="zh-CN" altLang="en-US" sz="3200" dirty="0">
                <a:solidFill>
                  <a:srgbClr val="000099"/>
                </a:solidFill>
                <a:latin typeface="SimSun" charset="-122"/>
                <a:ea typeface="SimSun" charset="-122"/>
                <a:cs typeface="SimSun" charset="-122"/>
              </a:rPr>
              <a:t>项式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可写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成：</a:t>
            </a:r>
            <a:endParaRPr lang="zh-CN" altLang="en-US" sz="40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932400" indent="-571500" algn="l" eaLnBrk="1" hangingPunct="1">
              <a:lnSpc>
                <a:spcPct val="140000"/>
              </a:lnSpc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en-US" altLang="zh-CN" sz="3200" dirty="0" err="1" smtClean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P</a:t>
            </a:r>
            <a:r>
              <a:rPr lang="en-US" altLang="zh-CN" sz="3200" baseline="-25000" dirty="0" err="1" smtClean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n</a:t>
            </a:r>
            <a:r>
              <a:rPr lang="en-US" altLang="zh-CN" sz="3200" dirty="0" smtClean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(x</a:t>
            </a:r>
            <a:r>
              <a:rPr lang="en-US" altLang="zh-CN" sz="32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) = p</a:t>
            </a:r>
            <a:r>
              <a:rPr lang="en-US" altLang="zh-CN" sz="3200" baseline="-25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32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x</a:t>
            </a:r>
            <a:r>
              <a:rPr lang="en-US" altLang="zh-CN" sz="3200" baseline="30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e1</a:t>
            </a:r>
            <a:r>
              <a:rPr lang="en-US" altLang="zh-CN" sz="32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 + p</a:t>
            </a:r>
            <a:r>
              <a:rPr lang="en-US" altLang="zh-CN" sz="3200" baseline="-25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2</a:t>
            </a:r>
            <a:r>
              <a:rPr lang="en-US" altLang="zh-CN" sz="32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x</a:t>
            </a:r>
            <a:r>
              <a:rPr lang="en-US" altLang="zh-CN" sz="3200" baseline="30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e2</a:t>
            </a:r>
            <a:r>
              <a:rPr lang="en-US" altLang="zh-CN" sz="32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 + </a:t>
            </a:r>
            <a:r>
              <a:rPr lang="en-US" altLang="zh-CN" sz="3200" dirty="0">
                <a:solidFill>
                  <a:srgbClr val="3333CC"/>
                </a:solidFill>
                <a:latin typeface="楷体_GB2312" charset="0"/>
                <a:ea typeface="楷体_GB2312" charset="0"/>
              </a:rPr>
              <a:t>┄</a:t>
            </a:r>
            <a:r>
              <a:rPr lang="en-US" altLang="zh-CN" sz="32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 + </a:t>
            </a:r>
            <a:r>
              <a:rPr lang="en-US" altLang="zh-CN" sz="3200" dirty="0" err="1">
                <a:solidFill>
                  <a:srgbClr val="3333CC"/>
                </a:solidFill>
                <a:latin typeface="Times New Roman" charset="0"/>
                <a:ea typeface="楷体_GB2312" charset="0"/>
              </a:rPr>
              <a:t>p</a:t>
            </a:r>
            <a:r>
              <a:rPr lang="en-US" altLang="zh-CN" sz="3200" baseline="-25000" dirty="0" err="1">
                <a:solidFill>
                  <a:srgbClr val="3333CC"/>
                </a:solidFill>
                <a:latin typeface="Times New Roman" charset="0"/>
                <a:ea typeface="楷体_GB2312" charset="0"/>
              </a:rPr>
              <a:t>m</a:t>
            </a:r>
            <a:r>
              <a:rPr lang="en-US" altLang="zh-CN" sz="3200" dirty="0" err="1">
                <a:solidFill>
                  <a:srgbClr val="3333CC"/>
                </a:solidFill>
                <a:latin typeface="Times New Roman" charset="0"/>
                <a:ea typeface="楷体_GB2312" charset="0"/>
              </a:rPr>
              <a:t>x</a:t>
            </a:r>
            <a:r>
              <a:rPr lang="en-US" altLang="zh-CN" sz="3200" baseline="30000" dirty="0" err="1">
                <a:solidFill>
                  <a:srgbClr val="3333CC"/>
                </a:solidFill>
                <a:latin typeface="Times New Roman" charset="0"/>
                <a:ea typeface="楷体_GB2312" charset="0"/>
              </a:rPr>
              <a:t>em</a:t>
            </a:r>
            <a:endParaRPr lang="en-US" altLang="zh-CN" sz="32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marL="932400" indent="-571500" algn="l" eaLnBrk="1" hangingPunct="1">
              <a:lnSpc>
                <a:spcPct val="140000"/>
              </a:lnSpc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p</a:t>
            </a:r>
            <a:r>
              <a:rPr lang="en-US" altLang="zh-CN" sz="3200" baseline="-2500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2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是指数为</a:t>
            </a:r>
            <a:r>
              <a:rPr lang="en-US" altLang="zh-CN" sz="3200" dirty="0" err="1">
                <a:solidFill>
                  <a:srgbClr val="000099"/>
                </a:solidFill>
                <a:latin typeface="Times New Roman" charset="0"/>
                <a:ea typeface="楷体_GB2312" charset="0"/>
              </a:rPr>
              <a:t>e</a:t>
            </a:r>
            <a:r>
              <a:rPr lang="en-US" altLang="zh-CN" sz="3200" baseline="-25000" dirty="0" err="1">
                <a:solidFill>
                  <a:srgbClr val="000099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的项的非零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系数</a:t>
            </a:r>
            <a:endParaRPr lang="zh-CN" altLang="en-US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932400" indent="-571500" algn="l" eaLnBrk="1" hangingPunct="1">
              <a:lnSpc>
                <a:spcPct val="140000"/>
              </a:lnSpc>
              <a:buClr>
                <a:srgbClr val="FF0000"/>
              </a:buClr>
              <a:buSzPct val="70000"/>
              <a:buFont typeface="Wingdings" charset="2"/>
              <a:buChar char="n"/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0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≤ e</a:t>
            </a:r>
            <a:r>
              <a:rPr lang="en-US" altLang="zh-CN" sz="3200" baseline="-250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 &lt; e</a:t>
            </a:r>
            <a:r>
              <a:rPr lang="en-US" altLang="zh-CN" sz="3200" baseline="-250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2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 &lt; ┄ &lt; </a:t>
            </a:r>
            <a:r>
              <a:rPr lang="en-US" altLang="zh-CN" sz="3200" dirty="0" err="1">
                <a:solidFill>
                  <a:srgbClr val="000099"/>
                </a:solidFill>
                <a:latin typeface="Times New Roman" charset="0"/>
                <a:ea typeface="楷体_GB2312" charset="0"/>
              </a:rPr>
              <a:t>e</a:t>
            </a:r>
            <a:r>
              <a:rPr lang="en-US" altLang="zh-CN" sz="3200" baseline="-25000" dirty="0" err="1">
                <a:solidFill>
                  <a:srgbClr val="000099"/>
                </a:solidFill>
                <a:latin typeface="Times New Roman" charset="0"/>
                <a:ea typeface="楷体_GB2312" charset="0"/>
              </a:rPr>
              <a:t>m</a:t>
            </a:r>
            <a:r>
              <a:rPr lang="en-US" altLang="zh-CN" sz="3200" dirty="0">
                <a:solidFill>
                  <a:srgbClr val="000099"/>
                </a:solidFill>
                <a:latin typeface="Times New Roman" charset="0"/>
                <a:ea typeface="楷体_GB2312" charset="0"/>
              </a:rPr>
              <a:t> = n</a:t>
            </a:r>
            <a:endParaRPr lang="en-US" altLang="zh-CN" sz="3200" dirty="0">
              <a:solidFill>
                <a:srgbClr val="000099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706880" y="4452938"/>
            <a:ext cx="751359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可以下列线性表表示：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（（</a:t>
            </a:r>
            <a:r>
              <a:rPr lang="en-US" altLang="zh-CN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p</a:t>
            </a:r>
            <a:r>
              <a:rPr lang="en-US" altLang="zh-CN" sz="4000" baseline="-25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1</a:t>
            </a:r>
            <a:r>
              <a:rPr lang="en-US" altLang="zh-CN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, e</a:t>
            </a:r>
            <a:r>
              <a:rPr lang="en-US" altLang="zh-CN" sz="4000" baseline="-25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1</a:t>
            </a:r>
            <a:r>
              <a:rPr lang="zh-CN" altLang="en-US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）</a:t>
            </a:r>
            <a:r>
              <a:rPr lang="en-US" altLang="zh-CN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, (p</a:t>
            </a:r>
            <a:r>
              <a:rPr lang="en-US" altLang="zh-CN" sz="4000" baseline="-25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2</a:t>
            </a:r>
            <a:r>
              <a:rPr lang="en-US" altLang="zh-CN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, e</a:t>
            </a:r>
            <a:r>
              <a:rPr lang="en-US" altLang="zh-CN" sz="4000" baseline="-25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2</a:t>
            </a:r>
            <a:r>
              <a:rPr lang="en-US" altLang="zh-CN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), </a:t>
            </a:r>
            <a:r>
              <a:rPr lang="en-US" altLang="zh-CN" sz="4000" dirty="0">
                <a:solidFill>
                  <a:srgbClr val="3333CC"/>
                </a:solidFill>
                <a:latin typeface="楷体_GB2312" charset="0"/>
                <a:ea typeface="楷体_GB2312" charset="0"/>
              </a:rPr>
              <a:t>┄</a:t>
            </a:r>
            <a:r>
              <a:rPr lang="en-US" altLang="zh-CN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, (</a:t>
            </a:r>
            <a:r>
              <a:rPr lang="en-US" altLang="zh-CN" sz="4000" dirty="0" err="1">
                <a:solidFill>
                  <a:srgbClr val="3333CC"/>
                </a:solidFill>
                <a:latin typeface="Times New Roman" charset="0"/>
                <a:ea typeface="楷体_GB2312" charset="0"/>
              </a:rPr>
              <a:t>p</a:t>
            </a:r>
            <a:r>
              <a:rPr lang="en-US" altLang="zh-CN" sz="4000" baseline="-25000" dirty="0" err="1">
                <a:solidFill>
                  <a:srgbClr val="3333CC"/>
                </a:solidFill>
                <a:latin typeface="Times New Roman" charset="0"/>
                <a:ea typeface="楷体_GB2312" charset="0"/>
              </a:rPr>
              <a:t>m</a:t>
            </a:r>
            <a:r>
              <a:rPr lang="en-US" altLang="zh-CN" sz="4000" dirty="0" err="1">
                <a:solidFill>
                  <a:srgbClr val="3333CC"/>
                </a:solidFill>
                <a:latin typeface="Times New Roman" charset="0"/>
                <a:ea typeface="楷体_GB2312" charset="0"/>
              </a:rPr>
              <a:t>,e</a:t>
            </a:r>
            <a:r>
              <a:rPr lang="en-US" altLang="zh-CN" sz="4000" baseline="-25000" dirty="0" err="1">
                <a:solidFill>
                  <a:srgbClr val="3333CC"/>
                </a:solidFill>
                <a:latin typeface="Times New Roman" charset="0"/>
                <a:ea typeface="楷体_GB2312" charset="0"/>
              </a:rPr>
              <a:t>m</a:t>
            </a:r>
            <a:r>
              <a:rPr lang="en-US" altLang="zh-CN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) </a:t>
            </a:r>
            <a:r>
              <a:rPr lang="zh-CN" altLang="en-US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）</a:t>
            </a:r>
            <a:endParaRPr lang="zh-CN" altLang="en-US" sz="40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4" name="Rectangle 539"/>
          <p:cNvSpPr txBox="1">
            <a:spLocks noChangeArrowheads="1"/>
          </p:cNvSpPr>
          <p:nvPr/>
        </p:nvSpPr>
        <p:spPr>
          <a:xfrm>
            <a:off x="1376218" y="406730"/>
            <a:ext cx="10390717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kern="0" smtClean="0"/>
              <a:t>2.4 </a:t>
            </a:r>
            <a:r>
              <a:rPr lang="zh-CN" altLang="en-US" kern="0" dirty="0" smtClean="0"/>
              <a:t>一元多项式的表示及相加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406335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utoUpdateAnimBg="0"/>
      <p:bldP spid="18227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049905" y="2636521"/>
            <a:ext cx="5621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</a:t>
            </a:r>
            <a:r>
              <a:rPr lang="en-US" altLang="zh-CN" sz="4000">
                <a:solidFill>
                  <a:srgbClr val="3333CC"/>
                </a:solidFill>
                <a:latin typeface="Times New Roman" charset="0"/>
                <a:ea typeface="楷体_GB2312" charset="0"/>
              </a:rPr>
              <a:t>P</a:t>
            </a:r>
            <a:r>
              <a:rPr lang="en-US" altLang="zh-CN" sz="4000" baseline="-25000">
                <a:solidFill>
                  <a:srgbClr val="3333CC"/>
                </a:solidFill>
                <a:latin typeface="Times New Roman" charset="0"/>
                <a:ea typeface="楷体_GB2312" charset="0"/>
              </a:rPr>
              <a:t>999</a:t>
            </a:r>
            <a:r>
              <a:rPr lang="en-US" altLang="zh-CN" sz="4000">
                <a:solidFill>
                  <a:srgbClr val="3333CC"/>
                </a:solidFill>
                <a:latin typeface="Times New Roman" charset="0"/>
                <a:ea typeface="楷体_GB2312" charset="0"/>
              </a:rPr>
              <a:t>(x) = 7x</a:t>
            </a:r>
            <a:r>
              <a:rPr lang="en-US" altLang="zh-CN" sz="4000" baseline="30000">
                <a:solidFill>
                  <a:srgbClr val="3333CC"/>
                </a:solidFill>
                <a:latin typeface="Times New Roman" charset="0"/>
                <a:ea typeface="楷体_GB2312" charset="0"/>
              </a:rPr>
              <a:t>3</a:t>
            </a:r>
            <a:r>
              <a:rPr lang="en-US" altLang="zh-CN" sz="4000">
                <a:solidFill>
                  <a:srgbClr val="3333CC"/>
                </a:solidFill>
                <a:latin typeface="Times New Roman" charset="0"/>
                <a:ea typeface="楷体_GB2312" charset="0"/>
              </a:rPr>
              <a:t> - 2x</a:t>
            </a:r>
            <a:r>
              <a:rPr lang="en-US" altLang="zh-CN" sz="4000" baseline="30000">
                <a:solidFill>
                  <a:srgbClr val="3333CC"/>
                </a:solidFill>
                <a:latin typeface="Times New Roman" charset="0"/>
                <a:ea typeface="楷体_GB2312" charset="0"/>
              </a:rPr>
              <a:t>12</a:t>
            </a:r>
            <a:r>
              <a:rPr lang="en-US" altLang="zh-CN" sz="4000">
                <a:solidFill>
                  <a:srgbClr val="3333CC"/>
                </a:solidFill>
                <a:latin typeface="Times New Roman" charset="0"/>
                <a:ea typeface="楷体_GB2312" charset="0"/>
              </a:rPr>
              <a:t> - 8x</a:t>
            </a:r>
            <a:r>
              <a:rPr lang="en-US" altLang="zh-CN" sz="4000" baseline="30000">
                <a:solidFill>
                  <a:srgbClr val="3333CC"/>
                </a:solidFill>
                <a:latin typeface="Times New Roman" charset="0"/>
                <a:ea typeface="楷体_GB2312" charset="0"/>
              </a:rPr>
              <a:t>999</a:t>
            </a:r>
            <a:endParaRPr lang="en-US" altLang="zh-CN" sz="2400" b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072005" y="1642746"/>
            <a:ext cx="1379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4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例如</a:t>
            </a:r>
            <a:r>
              <a:rPr lang="en-US" altLang="zh-CN" sz="4000" dirty="0">
                <a:solidFill>
                  <a:srgbClr val="C00000"/>
                </a:solidFill>
                <a:latin typeface="Times New Roman" charset="0"/>
                <a:ea typeface="宋体" charset="-122"/>
              </a:rPr>
              <a:t>:</a:t>
            </a:r>
            <a:endParaRPr lang="en-US" altLang="zh-CN" sz="2400" b="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2240281" y="3763646"/>
            <a:ext cx="6644768" cy="155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4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可用线性</a:t>
            </a:r>
            <a:r>
              <a:rPr lang="zh-CN" altLang="en-US" sz="4000" b="0" dirty="0" smtClean="0">
                <a:solidFill>
                  <a:schemeClr val="tx1"/>
                </a:solidFill>
                <a:latin typeface="Times New Roman" charset="0"/>
                <a:ea typeface="楷体_GB2312" charset="0"/>
              </a:rPr>
              <a:t>表表示为：</a:t>
            </a:r>
            <a:endParaRPr lang="zh-CN" altLang="en-US" sz="40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  <a:p>
            <a:pPr algn="l" eaLnBrk="1" hangingPunct="1">
              <a:lnSpc>
                <a:spcPct val="125000"/>
              </a:lnSpc>
            </a:pPr>
            <a:r>
              <a:rPr lang="zh-CN" altLang="en-US" sz="4000" b="0" dirty="0">
                <a:solidFill>
                  <a:schemeClr val="tx1"/>
                </a:solidFill>
                <a:latin typeface="Times New Roman" charset="0"/>
                <a:ea typeface="楷体_GB2312" charset="0"/>
              </a:rPr>
              <a:t>       </a:t>
            </a:r>
            <a:r>
              <a:rPr lang="en-US" altLang="zh-CN" sz="4000" dirty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( (7, 3), (-2, 12), (-8, 999) </a:t>
            </a:r>
            <a:r>
              <a:rPr lang="en-US" altLang="zh-CN" sz="4000" dirty="0" smtClean="0">
                <a:solidFill>
                  <a:srgbClr val="3333CC"/>
                </a:solidFill>
                <a:latin typeface="Times New Roman" charset="0"/>
                <a:ea typeface="楷体_GB2312" charset="0"/>
              </a:rPr>
              <a:t>)</a:t>
            </a:r>
            <a:endParaRPr lang="en-US" altLang="zh-CN" sz="4000" b="0" dirty="0">
              <a:solidFill>
                <a:schemeClr val="tx1"/>
              </a:solidFill>
              <a:latin typeface="Times New Roman" charset="0"/>
              <a:ea typeface="楷体_GB2312" charset="0"/>
            </a:endParaRPr>
          </a:p>
        </p:txBody>
      </p:sp>
      <p:sp>
        <p:nvSpPr>
          <p:cNvPr id="5" name="Rectangle 539"/>
          <p:cNvSpPr txBox="1">
            <a:spLocks noChangeArrowheads="1"/>
          </p:cNvSpPr>
          <p:nvPr/>
        </p:nvSpPr>
        <p:spPr>
          <a:xfrm>
            <a:off x="1376218" y="406730"/>
            <a:ext cx="10390717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kern="0" smtClean="0"/>
              <a:t>2.4 </a:t>
            </a:r>
            <a:r>
              <a:rPr lang="zh-CN" altLang="en-US" kern="0" dirty="0" smtClean="0"/>
              <a:t>一元多项式的表示及相加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272245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30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本章小结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1933" y="1438594"/>
            <a:ext cx="11364384" cy="5556566"/>
          </a:xfrm>
        </p:spPr>
        <p:txBody>
          <a:bodyPr/>
          <a:lstStyle/>
          <a:p>
            <a:pPr eaLnBrk="1" hangingPunct="1">
              <a:buSzPct val="100000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线性表的定义和特点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eaLnBrk="1" hangingPunct="1">
              <a:buSzPct val="100000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基本操作（创建，插入，删除，查找，合并等）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　</a:t>
            </a:r>
          </a:p>
          <a:p>
            <a:pPr marL="342900" lvl="1" indent="-342900" eaLnBrk="1" hangingPunct="1">
              <a:buClr>
                <a:schemeClr val="folHlink"/>
              </a:buClr>
              <a:buSzPct val="100000"/>
            </a:pP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存储</a:t>
            </a:r>
            <a:r>
              <a:rPr lang="zh-CN" altLang="en-US" sz="3200" dirty="0">
                <a:latin typeface="SimSun" charset="-122"/>
                <a:ea typeface="SimSun" charset="-122"/>
                <a:cs typeface="SimSun" charset="-122"/>
              </a:rPr>
              <a:t>结构（顺序和链式存储</a:t>
            </a: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结构），比较两种存储结构的优缺点</a:t>
            </a:r>
            <a:endParaRPr lang="en-US" altLang="zh-CN" sz="32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702000" lvl="1" indent="-342900" eaLnBrk="1" hangingPunct="1">
              <a:buClr>
                <a:srgbClr val="00B050"/>
              </a:buClr>
              <a:buSzPct val="90000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顺序存储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702000" lvl="1" indent="-342900" eaLnBrk="1" hangingPunct="1">
              <a:buClr>
                <a:srgbClr val="00B050"/>
              </a:buClr>
              <a:buSzPct val="90000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链式存储</a:t>
            </a:r>
          </a:p>
          <a:p>
            <a:pPr marL="1101600" lvl="1" eaLnBrk="1" hangingPunct="1">
              <a:buSzPct val="100000"/>
            </a:pPr>
            <a:r>
              <a:rPr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单链表</a:t>
            </a:r>
            <a:endParaRPr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1101600" lvl="1" eaLnBrk="1" hangingPunct="1">
              <a:buSzPct val="100000"/>
            </a:pPr>
            <a:r>
              <a:rPr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单循环链表</a:t>
            </a:r>
            <a:endParaRPr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1101600" lvl="1" eaLnBrk="1" hangingPunct="1">
              <a:buSzPct val="100000"/>
            </a:pPr>
            <a:r>
              <a:rPr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双向链表</a:t>
            </a:r>
            <a:endParaRPr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21600" lvl="1" eaLnBrk="1" hangingPunct="1">
              <a:buClr>
                <a:schemeClr val="tx2"/>
              </a:buClr>
              <a:buSzPct val="100000"/>
            </a:pPr>
            <a:r>
              <a:rPr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分析具体算法的复杂性</a:t>
            </a:r>
            <a:endParaRPr lang="zh-CN" altLang="en-US" sz="3200" dirty="0">
              <a:latin typeface="SimSun" charset="-122"/>
              <a:ea typeface="SimSun" charset="-122"/>
              <a:cs typeface="SimSun" charset="-122"/>
            </a:endParaRP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62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7007" y="377826"/>
            <a:ext cx="4082732" cy="603250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7007" y="1194436"/>
            <a:ext cx="8532813" cy="54721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一、填空题</a:t>
            </a:r>
          </a:p>
          <a:p>
            <a:pPr marL="457200" lvl="1" indent="0" eaLnBrk="1" hangingPunct="1"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链表中逻辑上相邻的元素的物理位置</a:t>
            </a:r>
            <a:r>
              <a:rPr lang="en-US" altLang="zh-CN" sz="2400" dirty="0"/>
              <a:t>____________</a:t>
            </a:r>
            <a:r>
              <a:rPr lang="zh-CN" altLang="en-US" sz="2400" dirty="0"/>
              <a:t>相邻。</a:t>
            </a:r>
          </a:p>
          <a:p>
            <a:pPr marL="457200" lvl="1" indent="0" eaLnBrk="1" hangingPunct="1">
              <a:buNone/>
            </a:pPr>
            <a:r>
              <a:rPr lang="en-US" altLang="zh-CN" sz="2400" dirty="0"/>
              <a:t>(2) </a:t>
            </a:r>
            <a:r>
              <a:rPr lang="zh-CN" altLang="en-US" sz="2400" dirty="0"/>
              <a:t>在单链表中除首结点外，任意结点的存储位置都</a:t>
            </a:r>
            <a:r>
              <a:rPr lang="zh-CN" altLang="en-US" sz="2400" dirty="0" smtClean="0"/>
              <a:t>由其</a:t>
            </a:r>
            <a:r>
              <a:rPr lang="en-US" altLang="zh-CN" sz="2400" dirty="0" smtClean="0"/>
              <a:t>__________</a:t>
            </a:r>
            <a:r>
              <a:rPr lang="zh-CN" altLang="en-US" sz="2400" dirty="0"/>
              <a:t>结点中的指针指示。</a:t>
            </a:r>
          </a:p>
          <a:p>
            <a:pPr marL="457200" lvl="1" indent="0" eaLnBrk="1" hangingPunct="1">
              <a:buNone/>
            </a:pPr>
            <a:r>
              <a:rPr lang="en-US" altLang="zh-CN" sz="2400" dirty="0"/>
              <a:t>(3) </a:t>
            </a:r>
            <a:r>
              <a:rPr lang="zh-CN" altLang="en-US" sz="2400" dirty="0"/>
              <a:t>在单链表中，设置头结点的作用是在插入或删除首结点时不必对</a:t>
            </a:r>
            <a:r>
              <a:rPr lang="en-US" altLang="zh-CN" sz="2400" dirty="0"/>
              <a:t>____________</a:t>
            </a:r>
            <a:r>
              <a:rPr lang="zh-CN" altLang="en-US" sz="2400" dirty="0"/>
              <a:t>进行处理。</a:t>
            </a:r>
          </a:p>
          <a:p>
            <a:pPr marL="457200" lvl="1" indent="0" eaLnBrk="1" hangingPunct="1">
              <a:buNone/>
            </a:pPr>
            <a:r>
              <a:rPr lang="en-US" altLang="zh-CN" sz="2400" dirty="0"/>
              <a:t>(4)</a:t>
            </a:r>
            <a:r>
              <a:rPr lang="zh-CN" altLang="en-US" sz="2400" dirty="0"/>
              <a:t>线性表的存储结构有顺序存储和</a:t>
            </a:r>
            <a:r>
              <a:rPr lang="en-US" altLang="zh-CN" sz="2400" dirty="0"/>
              <a:t>____________</a:t>
            </a:r>
            <a:r>
              <a:rPr lang="zh-CN" altLang="en-US" sz="2400" dirty="0"/>
              <a:t>存储两种。</a:t>
            </a:r>
          </a:p>
          <a:p>
            <a:pPr marL="457200" lvl="1" indent="0" eaLnBrk="1" hangingPunct="1">
              <a:buNone/>
            </a:pPr>
            <a:r>
              <a:rPr lang="en-US" altLang="zh-CN" sz="2400" dirty="0"/>
              <a:t>(5) </a:t>
            </a:r>
            <a:r>
              <a:rPr lang="zh-CN" altLang="en-US" sz="2400" dirty="0"/>
              <a:t>线性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个元素</a:t>
            </a:r>
            <a:r>
              <a:rPr lang="zh-CN" altLang="en-US" sz="2400" dirty="0"/>
              <a:t>长度为</a:t>
            </a:r>
            <a:r>
              <a:rPr lang="en-GB" altLang="zh-CN" sz="2400" dirty="0"/>
              <a:t>4</a:t>
            </a:r>
            <a:r>
              <a:rPr lang="zh-CN" altLang="en-US" sz="2400" dirty="0"/>
              <a:t>，在顺序存储结构下</a:t>
            </a:r>
            <a:r>
              <a:rPr lang="en-US" altLang="zh-CN" sz="2400" dirty="0"/>
              <a:t>LOC(</a:t>
            </a:r>
            <a:r>
              <a:rPr lang="en-GB" altLang="zh-CN" sz="2400" dirty="0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 dirty="0"/>
              <a:t>2000</a:t>
            </a:r>
            <a:r>
              <a:rPr lang="zh-CN" altLang="en-US" sz="2400" dirty="0"/>
              <a:t>，则</a:t>
            </a:r>
            <a:r>
              <a:rPr lang="en-US" altLang="zh-CN" sz="2400" dirty="0"/>
              <a:t>LOC(a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)</a:t>
            </a:r>
            <a:r>
              <a:rPr lang="zh-CN" altLang="en-US" sz="2400" dirty="0"/>
              <a:t>＝ </a:t>
            </a:r>
            <a:r>
              <a:rPr lang="en-US" altLang="zh-CN" sz="2400" dirty="0"/>
              <a:t>____</a:t>
            </a:r>
          </a:p>
          <a:p>
            <a:pPr marL="457200" lvl="1" indent="0" eaLnBrk="1" hangingPunct="1">
              <a:buNone/>
            </a:pPr>
            <a:r>
              <a:rPr lang="en-US" altLang="zh-CN" sz="2400" dirty="0"/>
              <a:t>(6) </a:t>
            </a:r>
            <a:r>
              <a:rPr lang="zh-CN" altLang="en-US" sz="2400" dirty="0"/>
              <a:t>线性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个元素</a:t>
            </a:r>
            <a:r>
              <a:rPr lang="zh-CN" altLang="en-US" sz="2400" dirty="0"/>
              <a:t>长度为</a:t>
            </a:r>
            <a:r>
              <a:rPr lang="en-US" altLang="zh-CN" sz="2400" dirty="0"/>
              <a:t>L</a:t>
            </a:r>
            <a:r>
              <a:rPr lang="zh-CN" altLang="en-US" sz="2400" dirty="0"/>
              <a:t>，在顺序存储结构下</a:t>
            </a:r>
            <a:r>
              <a:rPr lang="en-US" altLang="zh-CN" sz="2400" dirty="0" err="1"/>
              <a:t>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 dirty="0" err="1"/>
              <a:t>Loc</a:t>
            </a:r>
            <a:r>
              <a:rPr lang="en-US" altLang="zh-CN" sz="2400" dirty="0"/>
              <a:t>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)+________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774307" y="1661161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不一定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2319974" y="2514919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前驱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3670618" y="3352484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头指针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7342507" y="3781426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链式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3670618" y="4522947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2004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2950687" y="5396310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/>
              <a:t>（</a:t>
            </a:r>
            <a:r>
              <a:rPr lang="en-US" altLang="zh-CN" sz="2000" dirty="0"/>
              <a:t>i-1)*L</a:t>
            </a:r>
          </a:p>
        </p:txBody>
      </p:sp>
    </p:spTree>
    <p:extLst>
      <p:ext uri="{BB962C8B-B14F-4D97-AF65-F5344CB8AC3E}">
        <p14:creationId xmlns:p14="http://schemas.microsoft.com/office/powerpoint/2010/main" val="7867474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5" grpId="0"/>
      <p:bldP spid="158726" grpId="0"/>
      <p:bldP spid="158727" grpId="0"/>
      <p:bldP spid="158728" grpId="0"/>
      <p:bldP spid="1587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9211" y="1136650"/>
            <a:ext cx="8640763" cy="4681538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zh-CN" b="1" dirty="0"/>
              <a:t>(</a:t>
            </a:r>
            <a:r>
              <a:rPr lang="en-US" altLang="zh-CN" b="1" dirty="0"/>
              <a:t>7) </a:t>
            </a:r>
            <a:r>
              <a:rPr lang="zh-CN" altLang="en-GB" b="1" dirty="0" smtClean="0"/>
              <a:t>已</a:t>
            </a:r>
            <a:r>
              <a:rPr lang="zh-CN" altLang="en-US" b="1" dirty="0" smtClean="0"/>
              <a:t>知</a:t>
            </a:r>
            <a:r>
              <a:rPr lang="zh-CN" altLang="en-GB" b="1" dirty="0" smtClean="0"/>
              <a:t>带</a:t>
            </a:r>
            <a:r>
              <a:rPr lang="zh-CN" altLang="en-GB" b="1" dirty="0"/>
              <a:t>表头结点的单链表</a:t>
            </a:r>
            <a:r>
              <a:rPr lang="en-US" altLang="zh-CN" b="1" dirty="0"/>
              <a:t>L</a:t>
            </a:r>
            <a:r>
              <a:rPr lang="zh-CN" altLang="en-US" b="1" dirty="0"/>
              <a:t>，指针</a:t>
            </a:r>
            <a:r>
              <a:rPr lang="en-US" altLang="zh-CN" b="1" dirty="0"/>
              <a:t>p</a:t>
            </a:r>
            <a:r>
              <a:rPr lang="zh-CN" altLang="en-US" b="1" dirty="0"/>
              <a:t>指向</a:t>
            </a:r>
            <a:r>
              <a:rPr lang="en-US" altLang="zh-CN" b="1" dirty="0"/>
              <a:t>L</a:t>
            </a:r>
            <a:r>
              <a:rPr lang="zh-CN" altLang="en-US" b="1" dirty="0"/>
              <a:t>链表中的一个结点，指针</a:t>
            </a:r>
            <a:r>
              <a:rPr lang="en-US" altLang="zh-CN" b="1" dirty="0"/>
              <a:t>q</a:t>
            </a:r>
            <a:r>
              <a:rPr lang="zh-CN" altLang="en-US" b="1" dirty="0"/>
              <a:t>是指向</a:t>
            </a:r>
            <a:r>
              <a:rPr lang="en-US" altLang="zh-CN" b="1" dirty="0"/>
              <a:t>L</a:t>
            </a:r>
            <a:r>
              <a:rPr lang="zh-CN" altLang="en-US" b="1" dirty="0"/>
              <a:t>链表外的一个结点，则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zh-CN" altLang="en-US" b="1" dirty="0" smtClean="0"/>
              <a:t>① </a:t>
            </a:r>
            <a:r>
              <a:rPr lang="zh-CN" altLang="en-US" b="1" dirty="0"/>
              <a:t>在指针</a:t>
            </a:r>
            <a:r>
              <a:rPr lang="en-US" altLang="zh-CN" b="1" dirty="0"/>
              <a:t>p</a:t>
            </a:r>
            <a:r>
              <a:rPr lang="zh-CN" altLang="en-US" b="1" dirty="0"/>
              <a:t>所指结点后插入</a:t>
            </a:r>
            <a:r>
              <a:rPr lang="en-US" altLang="zh-CN" b="1" dirty="0"/>
              <a:t>q</a:t>
            </a:r>
            <a:r>
              <a:rPr lang="zh-CN" altLang="en-US" b="1" dirty="0"/>
              <a:t>所指结点的语句序列</a:t>
            </a:r>
            <a:r>
              <a:rPr lang="zh-CN" altLang="en-US" b="1" dirty="0" smtClean="0"/>
              <a:t>是</a:t>
            </a:r>
            <a:endParaRPr lang="en-US" altLang="zh-CN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CN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CN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② </a:t>
            </a:r>
            <a:r>
              <a:rPr lang="zh-CN" altLang="en-US" b="1" dirty="0"/>
              <a:t>在指针</a:t>
            </a:r>
            <a:r>
              <a:rPr lang="en-US" altLang="zh-CN" b="1" dirty="0"/>
              <a:t>p</a:t>
            </a:r>
            <a:r>
              <a:rPr lang="zh-CN" altLang="en-US" b="1" dirty="0"/>
              <a:t>所指结点前插入</a:t>
            </a:r>
            <a:r>
              <a:rPr lang="en-US" altLang="zh-CN" b="1" dirty="0"/>
              <a:t>q</a:t>
            </a:r>
            <a:r>
              <a:rPr lang="zh-CN" altLang="en-US" b="1" dirty="0"/>
              <a:t>所指结点的语句序列</a:t>
            </a:r>
            <a:r>
              <a:rPr lang="zh-CN" altLang="en-US" b="1" dirty="0" smtClean="0"/>
              <a:t>是</a:t>
            </a:r>
            <a:endParaRPr lang="en-US" altLang="zh-CN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CN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CN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③ </a:t>
            </a:r>
            <a:r>
              <a:rPr lang="zh-CN" altLang="en-US" b="1" dirty="0"/>
              <a:t>将</a:t>
            </a:r>
            <a:r>
              <a:rPr lang="en-US" altLang="zh-CN" b="1" dirty="0"/>
              <a:t>q</a:t>
            </a:r>
            <a:r>
              <a:rPr lang="zh-CN" altLang="en-US" b="1" dirty="0"/>
              <a:t>所指结点插入在链表首结点的语句序列</a:t>
            </a:r>
            <a:r>
              <a:rPr lang="zh-CN" altLang="en-US" b="1" dirty="0" smtClean="0"/>
              <a:t>是</a:t>
            </a:r>
            <a:endParaRPr lang="en-US" altLang="zh-CN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CN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zh-CN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b="1" dirty="0" smtClean="0"/>
              <a:t>④ </a:t>
            </a:r>
            <a:r>
              <a:rPr lang="zh-CN" altLang="en-US" b="1" dirty="0"/>
              <a:t>将</a:t>
            </a:r>
            <a:r>
              <a:rPr lang="en-US" altLang="zh-CN" b="1" dirty="0"/>
              <a:t>q</a:t>
            </a:r>
            <a:r>
              <a:rPr lang="zh-CN" altLang="en-US" b="1" dirty="0"/>
              <a:t>所指结点插入在链表尾结点的语句序列</a:t>
            </a:r>
            <a:r>
              <a:rPr lang="zh-CN" altLang="en-US" b="1" dirty="0" smtClean="0"/>
              <a:t>是</a:t>
            </a:r>
            <a:endParaRPr lang="en-US" altLang="zh-CN" b="1" dirty="0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573655" y="2530137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q-&gt;next=p-&gt;next; p-&gt;next=q;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573655" y="4912780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q-&gt;next=L-&gt;next; L-&gt;next=q;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80310" y="3719226"/>
            <a:ext cx="76282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s=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L;while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(s-next!=p) s=s-&gt;next;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s-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&gt;next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q;q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-&gt;next=p</a:t>
            </a:r>
            <a:endParaRPr lang="en-US" altLang="zh-CN" sz="24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73655" y="6225433"/>
            <a:ext cx="5040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While(p-&gt;next) p=p-&gt;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next;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p-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next=q;</a:t>
            </a:r>
            <a:endParaRPr lang="en-US" altLang="zh-CN" sz="24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7007" y="377826"/>
            <a:ext cx="4082732" cy="603250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8075103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/>
      <p:bldP spid="159750" grpId="0"/>
      <p:bldP spid="7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0372" y="1227933"/>
            <a:ext cx="8208962" cy="59039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zh-CN" sz="2800" dirty="0" smtClean="0"/>
              <a:t>(</a:t>
            </a:r>
            <a:r>
              <a:rPr lang="en-US" altLang="zh-CN" sz="2800" dirty="0" smtClean="0"/>
              <a:t>8)	</a:t>
            </a:r>
            <a:r>
              <a:rPr lang="zh-CN" altLang="en-US" sz="2800" dirty="0" smtClean="0"/>
              <a:t>已知</a:t>
            </a:r>
            <a:r>
              <a:rPr lang="zh-CN" altLang="en-US" sz="2800" dirty="0"/>
              <a:t>带表头结点的单链表</a:t>
            </a:r>
            <a:r>
              <a:rPr lang="en-US" altLang="zh-CN" sz="2800" dirty="0"/>
              <a:t>L</a:t>
            </a:r>
            <a:r>
              <a:rPr lang="zh-CN" altLang="en-US" sz="2800" dirty="0"/>
              <a:t>，指针</a:t>
            </a:r>
            <a:r>
              <a:rPr lang="en-US" altLang="zh-CN" sz="2800" dirty="0"/>
              <a:t>p</a:t>
            </a:r>
            <a:r>
              <a:rPr lang="zh-CN" altLang="en-US" sz="2800" dirty="0"/>
              <a:t>指向</a:t>
            </a:r>
            <a:r>
              <a:rPr lang="en-US" altLang="zh-CN" sz="2800" dirty="0"/>
              <a:t>L</a:t>
            </a:r>
            <a:r>
              <a:rPr lang="zh-CN" altLang="en-US" sz="2800" dirty="0"/>
              <a:t>链表中的一个结点</a:t>
            </a:r>
            <a:r>
              <a:rPr lang="en-US" altLang="zh-CN" sz="2800" dirty="0"/>
              <a:t>(</a:t>
            </a:r>
            <a:r>
              <a:rPr lang="zh-CN" altLang="en-US" sz="2800" dirty="0"/>
              <a:t>非首结点．非尾结点</a:t>
            </a:r>
            <a:r>
              <a:rPr lang="en-US" altLang="zh-CN" sz="2800" dirty="0"/>
              <a:t>)</a:t>
            </a:r>
            <a:r>
              <a:rPr lang="zh-CN" altLang="en-US" sz="2800" dirty="0"/>
              <a:t>，则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/>
              <a:t>① 删除指针</a:t>
            </a:r>
            <a:r>
              <a:rPr lang="en-US" altLang="zh-CN" sz="2400" dirty="0"/>
              <a:t>p</a:t>
            </a:r>
            <a:r>
              <a:rPr lang="zh-CN" altLang="en-US" sz="2400" dirty="0"/>
              <a:t>所指结点的直接后继结点的语句</a:t>
            </a:r>
            <a:r>
              <a:rPr lang="zh-CN" altLang="en-US" sz="2400" dirty="0" smtClean="0"/>
              <a:t>是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② </a:t>
            </a:r>
            <a:r>
              <a:rPr lang="zh-CN" altLang="en-US" sz="2400" dirty="0"/>
              <a:t>删除指针</a:t>
            </a:r>
            <a:r>
              <a:rPr lang="en-US" altLang="zh-CN" sz="2400" dirty="0"/>
              <a:t>p</a:t>
            </a:r>
            <a:r>
              <a:rPr lang="zh-CN" altLang="en-US" sz="2400" dirty="0"/>
              <a:t>所指结点的直接前驱结点的语句序列</a:t>
            </a:r>
            <a:r>
              <a:rPr lang="zh-CN" altLang="en-US" sz="2400" dirty="0" smtClean="0"/>
              <a:t>是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③ </a:t>
            </a:r>
            <a:r>
              <a:rPr lang="zh-CN" altLang="en-US" sz="2400" dirty="0"/>
              <a:t>删除指针</a:t>
            </a:r>
            <a:r>
              <a:rPr lang="en-US" altLang="zh-CN" sz="2400" dirty="0"/>
              <a:t>p</a:t>
            </a:r>
            <a:r>
              <a:rPr lang="zh-CN" altLang="en-US" sz="2400" dirty="0"/>
              <a:t>所指结点的语句序列</a:t>
            </a:r>
            <a:r>
              <a:rPr lang="zh-CN" altLang="en-US" sz="2400" dirty="0" smtClean="0"/>
              <a:t>是</a:t>
            </a:r>
            <a:endParaRPr lang="en-US" altLang="zh-CN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④ </a:t>
            </a:r>
            <a:r>
              <a:rPr lang="zh-CN" altLang="en-US" sz="2400" dirty="0"/>
              <a:t>删除首结点的语句序列是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 smtClean="0"/>
              <a:t>⑤ </a:t>
            </a:r>
            <a:r>
              <a:rPr lang="zh-CN" altLang="en-US" sz="2400" dirty="0"/>
              <a:t>删除尾结点的语句序列是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901318" y="2379393"/>
            <a:ext cx="374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p-&gt;next=p-&gt;next-&gt;next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2901318" y="3203966"/>
            <a:ext cx="78581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s=L; while (s-&gt;next-&gt;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next!=p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) s=s-&gt;next; s-&gt;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next=p;</a:t>
            </a:r>
            <a:endParaRPr lang="en-US" altLang="zh-CN" sz="240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2901318" y="4033004"/>
            <a:ext cx="69834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s=L; while (s-&gt;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next!=p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) s=s-&gt;next; s-&gt;next=p-&gt;next;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2973547" y="4767750"/>
            <a:ext cx="374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L-&gt;next=L-&gt;next-&gt;next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2901318" y="5716732"/>
            <a:ext cx="6299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While (p-&gt;next-&gt;next) p=p-&gt;next; p-&gt;next=null;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7007" y="377826"/>
            <a:ext cx="4082732" cy="603250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8771694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  <p:bldP spid="185349" grpId="0"/>
      <p:bldP spid="185350" grpId="0"/>
      <p:bldP spid="185352" grpId="0"/>
      <p:bldP spid="1853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18167" y="400050"/>
            <a:ext cx="8798729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2.1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线性表的类型定义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——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抽象数据类型</a:t>
            </a:r>
            <a:endParaRPr lang="zh-CN" altLang="en-US" kern="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1418167" y="1235045"/>
            <a:ext cx="5199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判空      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ListEmpty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 L )</a:t>
            </a: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1788144" y="1887432"/>
            <a:ext cx="8877654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初始条件</a:t>
            </a:r>
            <a:r>
              <a:rPr lang="zh-CN" altLang="en-US" sz="280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线性表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L</a:t>
            </a:r>
            <a:r>
              <a:rPr lang="zh-CN" altLang="en-US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已经存在</a:t>
            </a:r>
            <a:endParaRPr lang="en-US" altLang="zh-CN" sz="2800" dirty="0" smtClean="0">
              <a:solidFill>
                <a:schemeClr val="tx1"/>
              </a:solidFill>
              <a:latin typeface="楷体_GB2312" charset="0"/>
              <a:ea typeface="楷体_GB2312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操作</a:t>
            </a:r>
            <a:r>
              <a:rPr lang="zh-CN" altLang="en-US" sz="280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结果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若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L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为</a:t>
            </a:r>
            <a:r>
              <a:rPr lang="zh-CN" altLang="en-US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空表，则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返回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TRUE</a:t>
            </a:r>
            <a:r>
              <a:rPr lang="zh-CN" altLang="en-US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，否则</a:t>
            </a:r>
            <a:r>
              <a:rPr lang="en-US" altLang="zh-CN" sz="2800" b="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FALSE</a:t>
            </a:r>
            <a:endParaRPr lang="zh-CN" altLang="en-US" sz="2800" b="0" dirty="0">
              <a:solidFill>
                <a:srgbClr val="C00000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2" name="Text Box 1028"/>
          <p:cNvSpPr txBox="1">
            <a:spLocks noChangeArrowheads="1"/>
          </p:cNvSpPr>
          <p:nvPr/>
        </p:nvSpPr>
        <p:spPr bwMode="auto">
          <a:xfrm>
            <a:off x="1418166" y="2927717"/>
            <a:ext cx="58826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求长度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  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ListLength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(L )</a:t>
            </a:r>
          </a:p>
        </p:txBody>
      </p:sp>
      <p:sp>
        <p:nvSpPr>
          <p:cNvPr id="13" name="Text Box 1029"/>
          <p:cNvSpPr txBox="1">
            <a:spLocks noChangeArrowheads="1"/>
          </p:cNvSpPr>
          <p:nvPr/>
        </p:nvSpPr>
        <p:spPr bwMode="auto">
          <a:xfrm>
            <a:off x="1788144" y="3493926"/>
            <a:ext cx="53175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初始条件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线性表</a:t>
            </a:r>
            <a:r>
              <a:rPr lang="en-US" altLang="zh-CN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L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已经存在</a:t>
            </a:r>
            <a:endParaRPr lang="en-US" altLang="zh-CN" sz="2800" b="0" dirty="0" smtClean="0">
              <a:solidFill>
                <a:schemeClr val="tx1"/>
              </a:solidFill>
              <a:latin typeface="楷体_GB2312" charset="0"/>
              <a:ea typeface="楷体_GB2312" charset="0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操作</a:t>
            </a:r>
            <a:r>
              <a:rPr lang="zh-CN" altLang="en-US" sz="280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结果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返回</a:t>
            </a:r>
            <a:r>
              <a:rPr lang="en-US" altLang="zh-CN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L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中的元素个数</a:t>
            </a:r>
            <a:endParaRPr lang="zh-CN" altLang="en-US" sz="28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4" name="Text Box 1028"/>
          <p:cNvSpPr txBox="1">
            <a:spLocks noChangeArrowheads="1"/>
          </p:cNvSpPr>
          <p:nvPr/>
        </p:nvSpPr>
        <p:spPr bwMode="auto">
          <a:xfrm>
            <a:off x="1418167" y="4448033"/>
            <a:ext cx="58826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求元素</a:t>
            </a:r>
            <a:r>
              <a:rPr lang="zh-CN" altLang="en-US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32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sz="3200" dirty="0" err="1">
                <a:solidFill>
                  <a:srgbClr val="333399"/>
                </a:solidFill>
                <a:latin typeface="Times New Roman" charset="0"/>
                <a:ea typeface="楷体_GB2312" charset="0"/>
              </a:rPr>
              <a:t>GetElem</a:t>
            </a:r>
            <a:r>
              <a:rPr lang="en-US" altLang="zh-CN" sz="32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 L, </a:t>
            </a:r>
            <a:r>
              <a:rPr lang="en-US" altLang="zh-CN" sz="3200" dirty="0" err="1">
                <a:solidFill>
                  <a:srgbClr val="333399"/>
                </a:solidFill>
                <a:latin typeface="Times New Roman" charset="0"/>
                <a:ea typeface="楷体_GB2312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, &amp;e 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)</a:t>
            </a:r>
            <a:endParaRPr lang="en-US" altLang="zh-CN" sz="16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5" name="Text Box 1029"/>
          <p:cNvSpPr txBox="1">
            <a:spLocks noChangeArrowheads="1"/>
          </p:cNvSpPr>
          <p:nvPr/>
        </p:nvSpPr>
        <p:spPr bwMode="auto">
          <a:xfrm>
            <a:off x="1788144" y="5100420"/>
            <a:ext cx="794107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初始条件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线性表</a:t>
            </a:r>
            <a:r>
              <a:rPr lang="en-US" altLang="zh-CN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L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已经存在</a:t>
            </a:r>
            <a:r>
              <a:rPr lang="zh-CN" altLang="en-US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且 </a:t>
            </a:r>
            <a:r>
              <a:rPr lang="en-US" altLang="zh-CN" sz="2800" dirty="0">
                <a:solidFill>
                  <a:srgbClr val="C00000"/>
                </a:solidFill>
                <a:latin typeface="Times New Roman" charset="0"/>
                <a:ea typeface="楷体_GB2312" charset="0"/>
              </a:rPr>
              <a:t>1≤i≤LengthList(L)</a:t>
            </a:r>
            <a:endParaRPr lang="en-US" altLang="zh-CN" sz="2800" b="0" dirty="0" smtClean="0">
              <a:solidFill>
                <a:srgbClr val="C00000"/>
              </a:solidFill>
              <a:latin typeface="楷体_GB2312" charset="0"/>
              <a:ea typeface="楷体_GB2312" charset="0"/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操作</a:t>
            </a:r>
            <a:r>
              <a:rPr lang="zh-CN" altLang="en-US" sz="280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结果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用</a:t>
            </a:r>
            <a:r>
              <a:rPr lang="en-US" altLang="zh-CN" sz="28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e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返回</a:t>
            </a:r>
            <a:r>
              <a:rPr lang="en-US" altLang="zh-CN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L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第</a:t>
            </a:r>
            <a:r>
              <a:rPr lang="en-US" altLang="zh-CN" sz="2800" dirty="0" err="1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i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个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元素的值</a:t>
            </a:r>
          </a:p>
        </p:txBody>
      </p:sp>
    </p:spTree>
    <p:extLst>
      <p:ext uri="{BB962C8B-B14F-4D97-AF65-F5344CB8AC3E}">
        <p14:creationId xmlns:p14="http://schemas.microsoft.com/office/powerpoint/2010/main" val="12782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5448" y="1082675"/>
            <a:ext cx="8748712" cy="6192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zh-CN" sz="2800" dirty="0"/>
              <a:t>(</a:t>
            </a:r>
            <a:r>
              <a:rPr lang="en-US" altLang="zh-CN" sz="2800" dirty="0"/>
              <a:t>9)	</a:t>
            </a:r>
            <a:r>
              <a:rPr lang="zh-CN" altLang="en-US" sz="2800" dirty="0"/>
              <a:t>已知指针</a:t>
            </a:r>
            <a:r>
              <a:rPr lang="en-US" altLang="zh-CN" sz="2800" dirty="0"/>
              <a:t>p</a:t>
            </a:r>
            <a:r>
              <a:rPr lang="zh-CN" altLang="en-US" sz="2800" dirty="0"/>
              <a:t>指向双向链表中的一个结点</a:t>
            </a:r>
            <a:r>
              <a:rPr lang="en-US" altLang="zh-CN" sz="2800" dirty="0"/>
              <a:t>(</a:t>
            </a:r>
            <a:r>
              <a:rPr lang="zh-CN" altLang="en-US" sz="2800" dirty="0"/>
              <a:t>非首结点，非尾结点</a:t>
            </a:r>
            <a:r>
              <a:rPr lang="en-US" altLang="zh-CN" sz="2800" dirty="0"/>
              <a:t>)</a:t>
            </a:r>
            <a:r>
              <a:rPr lang="zh-CN" altLang="en-US" sz="2800" dirty="0"/>
              <a:t>，则：</a:t>
            </a:r>
          </a:p>
          <a:p>
            <a:pPr marL="457200" lvl="1" indent="0" eaLnBrk="1" hangingPunct="1">
              <a:buNone/>
            </a:pPr>
            <a:r>
              <a:rPr lang="zh-CN" altLang="en-US" sz="2400" dirty="0"/>
              <a:t>① 将结点</a:t>
            </a:r>
            <a:r>
              <a:rPr lang="en-US" altLang="zh-CN" sz="2400" dirty="0"/>
              <a:t>s</a:t>
            </a:r>
            <a:r>
              <a:rPr lang="zh-CN" altLang="en-US" sz="2400" dirty="0"/>
              <a:t>插入在指针</a:t>
            </a:r>
            <a:r>
              <a:rPr lang="en-US" altLang="zh-CN" sz="2400" dirty="0"/>
              <a:t>p</a:t>
            </a:r>
            <a:r>
              <a:rPr lang="zh-CN" altLang="en-US" sz="2400" dirty="0"/>
              <a:t>所指结点的直接后继位置的语句</a:t>
            </a:r>
            <a:r>
              <a:rPr lang="zh-CN" altLang="en-US" sz="2400" dirty="0" smtClean="0"/>
              <a:t>是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 smtClean="0"/>
          </a:p>
          <a:p>
            <a:pPr marL="457200" lvl="1" indent="0" eaLnBrk="1" hangingPunct="1">
              <a:buNone/>
            </a:pPr>
            <a:r>
              <a:rPr lang="zh-CN" altLang="en-US" sz="2400" dirty="0" smtClean="0"/>
              <a:t>② </a:t>
            </a:r>
            <a:r>
              <a:rPr lang="zh-CN" altLang="en-US" sz="2400" dirty="0"/>
              <a:t>将结点</a:t>
            </a:r>
            <a:r>
              <a:rPr lang="en-US" altLang="zh-CN" sz="2400" dirty="0"/>
              <a:t>s</a:t>
            </a:r>
            <a:r>
              <a:rPr lang="zh-CN" altLang="en-US" sz="2400" dirty="0"/>
              <a:t>插入在指针</a:t>
            </a:r>
            <a:r>
              <a:rPr lang="en-US" altLang="zh-CN" sz="2400" dirty="0"/>
              <a:t>p</a:t>
            </a:r>
            <a:r>
              <a:rPr lang="zh-CN" altLang="en-US" sz="2400" dirty="0"/>
              <a:t>所指结点的直接前驱位置的语句</a:t>
            </a:r>
            <a:r>
              <a:rPr lang="zh-CN" altLang="en-US" sz="2400" dirty="0" smtClean="0"/>
              <a:t>是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zh-CN" altLang="en-US" sz="2400" dirty="0"/>
          </a:p>
          <a:p>
            <a:pPr marL="457200" lvl="1" indent="0" eaLnBrk="1" hangingPunct="1">
              <a:buNone/>
            </a:pPr>
            <a:r>
              <a:rPr lang="zh-CN" altLang="en-US" sz="2400" dirty="0"/>
              <a:t>③ 删除指针</a:t>
            </a:r>
            <a:r>
              <a:rPr lang="en-US" altLang="zh-CN" sz="2400" dirty="0"/>
              <a:t>p</a:t>
            </a:r>
            <a:r>
              <a:rPr lang="zh-CN" altLang="en-US" sz="2400" dirty="0"/>
              <a:t>所指结点的直接后继结点的语句序列</a:t>
            </a:r>
            <a:r>
              <a:rPr lang="zh-CN" altLang="en-US" sz="2400" dirty="0" smtClean="0"/>
              <a:t>是</a:t>
            </a:r>
            <a:endParaRPr lang="zh-CN" altLang="en-US" sz="2400" dirty="0"/>
          </a:p>
          <a:p>
            <a:pPr marL="457200" lvl="1" indent="0" eaLnBrk="1" hangingPunct="1">
              <a:buNone/>
            </a:pPr>
            <a:endParaRPr lang="en-US" altLang="zh-CN" sz="2400" dirty="0" smtClean="0"/>
          </a:p>
          <a:p>
            <a:pPr marL="457200" lvl="1" indent="0" eaLnBrk="1" hangingPunct="1">
              <a:buNone/>
            </a:pPr>
            <a:r>
              <a:rPr lang="zh-CN" altLang="en-US" sz="2400" dirty="0" smtClean="0"/>
              <a:t>④ </a:t>
            </a:r>
            <a:r>
              <a:rPr lang="zh-CN" altLang="en-US" sz="2400" dirty="0"/>
              <a:t>删除指针</a:t>
            </a:r>
            <a:r>
              <a:rPr lang="en-US" altLang="zh-CN" sz="2400" dirty="0"/>
              <a:t>p</a:t>
            </a:r>
            <a:r>
              <a:rPr lang="zh-CN" altLang="en-US" sz="2400" dirty="0"/>
              <a:t>所指结点的直接前驱结点的语句序列</a:t>
            </a:r>
            <a:r>
              <a:rPr lang="zh-CN" altLang="en-US" sz="2400" dirty="0" smtClean="0"/>
              <a:t>是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zh-CN" altLang="en-US" sz="2400" dirty="0" smtClean="0"/>
              <a:t>⑤ </a:t>
            </a:r>
            <a:r>
              <a:rPr lang="zh-CN" altLang="en-US" sz="2400" dirty="0"/>
              <a:t>删除指针</a:t>
            </a:r>
            <a:r>
              <a:rPr lang="en-US" altLang="zh-CN" sz="2400" dirty="0"/>
              <a:t>p</a:t>
            </a:r>
            <a:r>
              <a:rPr lang="zh-CN" altLang="en-US" sz="2400" dirty="0"/>
              <a:t>所指结点的语句序列</a:t>
            </a:r>
            <a:r>
              <a:rPr lang="zh-CN" altLang="en-US" sz="2400" dirty="0" smtClean="0"/>
              <a:t>是</a:t>
            </a:r>
            <a:endParaRPr lang="zh-CN" altLang="en-US" sz="2400" dirty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430780" y="2402028"/>
            <a:ext cx="7634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s-&gt;next=p-&gt;next; p-&gt;next-&gt;prior=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s;p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-&gt;next=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s;s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-&gt;prior=p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2430779" y="3299758"/>
            <a:ext cx="7634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s-&gt;prior=p-&gt;prior; p-&gt;prior-&gt;next=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s;s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-&gt;next=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p;p</a:t>
            </a: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-&gt;prior=s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2430779" y="4200029"/>
            <a:ext cx="5903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p-&gt;next=p-&gt;next-&gt;next; p-&gt;next-&gt;prior=p; 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2430779" y="5056802"/>
            <a:ext cx="5903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p-&gt;prior=p-&gt;prior-&gt;prior; p-&gt;prior-&gt;next=p;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2233454" y="5978506"/>
            <a:ext cx="7632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p-&gt;prior-&gt;next=p-&gt;next; p-&gt;next-&gt;prior=p-&gt;prior;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7007" y="377826"/>
            <a:ext cx="4082732" cy="603250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90398217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797" grpId="0"/>
      <p:bldP spid="161798" grpId="0"/>
      <p:bldP spid="161799" grpId="0"/>
      <p:bldP spid="16180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569" y="1454151"/>
            <a:ext cx="8569325" cy="43211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/>
              <a:t>(10) </a:t>
            </a:r>
            <a:r>
              <a:rPr lang="zh-CN" altLang="en-US" sz="2800" dirty="0"/>
              <a:t>在</a:t>
            </a:r>
            <a:r>
              <a:rPr lang="zh-CN" altLang="en-GB" sz="2800" dirty="0"/>
              <a:t>下</a:t>
            </a:r>
            <a:r>
              <a:rPr lang="zh-CN" altLang="en-US" sz="2800" dirty="0"/>
              <a:t>图所示的链表中，若在指针</a:t>
            </a:r>
            <a:r>
              <a:rPr lang="en-US" altLang="zh-CN" sz="2800" dirty="0"/>
              <a:t>p</a:t>
            </a:r>
            <a:r>
              <a:rPr lang="zh-CN" altLang="en-US" sz="2800" dirty="0"/>
              <a:t>所指的结点之后插入数据字段相继为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的两个结点，则可用下列两个语句实现该操作，它们依次是</a:t>
            </a:r>
            <a:r>
              <a:rPr lang="en-US" altLang="zh-CN" sz="2800" dirty="0"/>
              <a:t>______                       </a:t>
            </a:r>
          </a:p>
          <a:p>
            <a:pPr marL="0" indent="0" eaLnBrk="1" hangingPunct="1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和</a:t>
            </a:r>
            <a:r>
              <a:rPr lang="en-US" altLang="zh-CN" sz="2800" dirty="0"/>
              <a:t>_______</a:t>
            </a:r>
            <a:r>
              <a:rPr lang="zh-CN" altLang="en-US" sz="2800" dirty="0"/>
              <a:t>。</a:t>
            </a:r>
          </a:p>
          <a:p>
            <a:pPr eaLnBrk="1" hangingPunct="1"/>
            <a:endParaRPr lang="en-US" altLang="zh-CN" sz="2800" dirty="0"/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69" y="4142424"/>
            <a:ext cx="6400800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6920866" y="2341088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s-&gt;next-&gt;next=p-&gt;next;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2597469" y="2755664"/>
            <a:ext cx="277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p-&gt;next=s;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7007" y="377826"/>
            <a:ext cx="4082732" cy="603250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9291635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4" y="280034"/>
            <a:ext cx="7772400" cy="701041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习题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981075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二、单选题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(1)</a:t>
            </a:r>
            <a:r>
              <a:rPr lang="zh-CN" altLang="en-US" sz="2400" dirty="0">
                <a:solidFill>
                  <a:srgbClr val="008000"/>
                </a:solidFill>
              </a:rPr>
              <a:t>下列说法正确的是：</a:t>
            </a:r>
          </a:p>
          <a:p>
            <a:pPr marL="914400" lvl="2" indent="0" eaLnBrk="1" hangingPunct="1">
              <a:buNone/>
            </a:pPr>
            <a:r>
              <a:rPr lang="en-US" altLang="zh-CN" sz="2000" dirty="0"/>
              <a:t>A.</a:t>
            </a:r>
            <a:r>
              <a:rPr lang="zh-CN" altLang="en-US" sz="2000" dirty="0"/>
              <a:t>线性表的逻辑顺序和存储顺序总是一致的</a:t>
            </a:r>
          </a:p>
          <a:p>
            <a:pPr marL="914400" lvl="2" indent="0" eaLnBrk="1" hangingPunct="1">
              <a:buNone/>
            </a:pPr>
            <a:r>
              <a:rPr lang="en-US" altLang="zh-CN" sz="2000" dirty="0"/>
              <a:t>B.</a:t>
            </a:r>
            <a:r>
              <a:rPr lang="zh-CN" altLang="en-US" sz="2000" dirty="0"/>
              <a:t>线性表的链式存储结构中，内存中可用的存储单元可以是连续的，也可以不连续</a:t>
            </a:r>
          </a:p>
          <a:p>
            <a:pPr marL="914400" lvl="2" indent="0" eaLnBrk="1" hangingPunct="1">
              <a:buNone/>
            </a:pPr>
            <a:r>
              <a:rPr lang="en-US" altLang="zh-CN" sz="2000" dirty="0"/>
              <a:t>C.</a:t>
            </a:r>
            <a:r>
              <a:rPr lang="zh-CN" altLang="en-US" sz="2000" dirty="0"/>
              <a:t>线性表的顺序存储结构优于链式存储结构</a:t>
            </a:r>
          </a:p>
          <a:p>
            <a:pPr marL="914400" lvl="2" indent="0" eaLnBrk="1" hangingPunct="1">
              <a:buNone/>
            </a:pPr>
            <a:r>
              <a:rPr lang="en-US" altLang="zh-CN" sz="2000" dirty="0"/>
              <a:t>D.</a:t>
            </a:r>
            <a:r>
              <a:rPr lang="zh-CN" altLang="en-US" sz="2000" dirty="0"/>
              <a:t>每种数据结构都具有插入、删除和查找三种基本操作。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(2)</a:t>
            </a:r>
            <a:r>
              <a:rPr lang="zh-CN" altLang="en-US" sz="2400" dirty="0">
                <a:solidFill>
                  <a:srgbClr val="008000"/>
                </a:solidFill>
              </a:rPr>
              <a:t>线性表中哪些元素只有一个直接前驱和一个直接后继</a:t>
            </a:r>
          </a:p>
          <a:p>
            <a:pPr marL="914400" lvl="2" indent="0" eaLnBrk="1" hangingPunct="1">
              <a:buNone/>
            </a:pPr>
            <a:r>
              <a:rPr lang="en-US" altLang="zh-CN" sz="2000" dirty="0"/>
              <a:t>A.</a:t>
            </a:r>
            <a:r>
              <a:rPr lang="zh-CN" altLang="en-US" sz="2000" dirty="0"/>
              <a:t>首元素</a:t>
            </a:r>
          </a:p>
          <a:p>
            <a:pPr marL="914400" lvl="2" indent="0" eaLnBrk="1" hangingPunct="1">
              <a:buNone/>
            </a:pPr>
            <a:r>
              <a:rPr lang="en-US" altLang="zh-CN" sz="2000" dirty="0"/>
              <a:t>B.</a:t>
            </a:r>
            <a:r>
              <a:rPr lang="zh-CN" altLang="en-US" sz="2000" dirty="0"/>
              <a:t>尾元素</a:t>
            </a:r>
          </a:p>
          <a:p>
            <a:pPr marL="914400" lvl="2" indent="0" eaLnBrk="1" hangingPunct="1">
              <a:buNone/>
            </a:pPr>
            <a:r>
              <a:rPr lang="en-US" altLang="zh-CN" sz="2000" dirty="0"/>
              <a:t>C.</a:t>
            </a:r>
            <a:r>
              <a:rPr lang="zh-CN" altLang="en-US" sz="2000" dirty="0"/>
              <a:t>中间的元素</a:t>
            </a:r>
          </a:p>
          <a:p>
            <a:pPr marL="914400" lvl="2" indent="0" eaLnBrk="1" hangingPunct="1">
              <a:buNone/>
            </a:pPr>
            <a:r>
              <a:rPr lang="en-US" altLang="zh-CN" sz="2000" dirty="0"/>
              <a:t>D.</a:t>
            </a:r>
            <a:r>
              <a:rPr lang="zh-CN" altLang="en-US" sz="2000" dirty="0"/>
              <a:t>所有的元素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8543926" y="154146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8688389" y="443706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441026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848" y="1207770"/>
            <a:ext cx="8208962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8000"/>
                </a:solidFill>
              </a:rPr>
              <a:t>(3)</a:t>
            </a:r>
            <a:r>
              <a:rPr lang="zh-CN" altLang="en-US" sz="2800" dirty="0">
                <a:solidFill>
                  <a:srgbClr val="008000"/>
                </a:solidFill>
              </a:rPr>
              <a:t>指针</a:t>
            </a:r>
            <a:r>
              <a:rPr lang="en-US" altLang="zh-CN" sz="2800" dirty="0">
                <a:solidFill>
                  <a:srgbClr val="008000"/>
                </a:solidFill>
              </a:rPr>
              <a:t>p</a:t>
            </a:r>
            <a:r>
              <a:rPr lang="zh-CN" altLang="en-US" sz="2800" dirty="0">
                <a:solidFill>
                  <a:srgbClr val="008000"/>
                </a:solidFill>
              </a:rPr>
              <a:t>指向循环单链表的首结点的条件是：</a:t>
            </a:r>
          </a:p>
          <a:p>
            <a:pPr marL="457200" lvl="1" indent="0" eaLnBrk="1" hangingPunct="1">
              <a:buNone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A.p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==L</a:t>
            </a:r>
          </a:p>
          <a:p>
            <a:pPr marL="457200" lvl="1" indent="0" eaLnBrk="1" hangingPunct="1">
              <a:buNone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B.p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-&gt;next==L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C.L-&gt;next==p</a:t>
            </a:r>
          </a:p>
          <a:p>
            <a:pPr marL="457200" lvl="1" indent="0" eaLnBrk="1" hangingPunct="1">
              <a:buNone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D.p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-&gt;next==NULL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8000"/>
                </a:solidFill>
              </a:rPr>
              <a:t>(3)</a:t>
            </a:r>
            <a:r>
              <a:rPr lang="zh-CN" altLang="en-US" sz="2800" dirty="0">
                <a:solidFill>
                  <a:srgbClr val="008000"/>
                </a:solidFill>
              </a:rPr>
              <a:t>指针</a:t>
            </a:r>
            <a:r>
              <a:rPr lang="en-US" altLang="zh-CN" sz="2800" dirty="0">
                <a:solidFill>
                  <a:srgbClr val="008000"/>
                </a:solidFill>
              </a:rPr>
              <a:t>p</a:t>
            </a:r>
            <a:r>
              <a:rPr lang="zh-CN" altLang="en-US" sz="2800" dirty="0">
                <a:solidFill>
                  <a:srgbClr val="008000"/>
                </a:solidFill>
              </a:rPr>
              <a:t>指向双向循环链表的尾结点的条件是：</a:t>
            </a:r>
          </a:p>
          <a:p>
            <a:pPr marL="457200" lvl="1" indent="0" eaLnBrk="1" hangingPunct="1">
              <a:buNone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A.p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==L</a:t>
            </a:r>
          </a:p>
          <a:p>
            <a:pPr marL="457200" lvl="1" indent="0" eaLnBrk="1" hangingPunct="1">
              <a:buNone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B.p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==NULL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C.L-&gt;prior==p</a:t>
            </a:r>
          </a:p>
          <a:p>
            <a:pPr marL="457200" lvl="1" indent="0" eaLnBrk="1" hangingPunct="1">
              <a:buNone/>
            </a:pPr>
            <a:r>
              <a:rPr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D.p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-&gt;next==NULL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8350885" y="2179619"/>
            <a:ext cx="344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2400" dirty="0"/>
              <a:t>C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8309610" y="4227494"/>
            <a:ext cx="344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en-US" altLang="zh-CN" sz="2400" dirty="0"/>
              <a:t>C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814" y="280034"/>
            <a:ext cx="7772400" cy="701041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3354410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18167" y="400050"/>
            <a:ext cx="8798729" cy="6286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 Narrow" pitchFamily="34" charset="0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2.1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 线性表的类型定义</a:t>
            </a:r>
            <a:r>
              <a:rPr lang="en-US" altLang="zh-CN" kern="0" dirty="0" smtClean="0">
                <a:latin typeface="SimSun" charset="-122"/>
                <a:ea typeface="SimSun" charset="-122"/>
                <a:cs typeface="SimSun" charset="-122"/>
              </a:rPr>
              <a:t>——</a:t>
            </a:r>
            <a:r>
              <a:rPr lang="zh-CN" altLang="en-US" kern="0" dirty="0" smtClean="0">
                <a:latin typeface="SimSun" charset="-122"/>
                <a:ea typeface="SimSun" charset="-122"/>
                <a:cs typeface="SimSun" charset="-122"/>
              </a:rPr>
              <a:t>抽象数据类型</a:t>
            </a:r>
            <a:endParaRPr lang="zh-CN" altLang="en-US" kern="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1418167" y="1318172"/>
            <a:ext cx="85808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查找定位 </a:t>
            </a:r>
            <a:r>
              <a:rPr lang="en-US" altLang="zh-CN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en-US" altLang="zh-CN" sz="3200" dirty="0" err="1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LocateElem</a:t>
            </a:r>
            <a:r>
              <a:rPr lang="en-US" altLang="zh-CN" sz="3200" dirty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( L, 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楷体_GB2312" charset="0"/>
              </a:rPr>
              <a:t>e)</a:t>
            </a:r>
            <a:endParaRPr lang="en-US" altLang="zh-CN" sz="3200" dirty="0" smtClean="0">
              <a:solidFill>
                <a:srgbClr val="333399"/>
              </a:solidFill>
              <a:latin typeface="Times New Roman" charset="0"/>
              <a:ea typeface="楷体_GB2312" charset="0"/>
            </a:endParaRPr>
          </a:p>
        </p:txBody>
      </p:sp>
      <p:sp>
        <p:nvSpPr>
          <p:cNvPr id="11" name="Text Box 1029"/>
          <p:cNvSpPr txBox="1">
            <a:spLocks noChangeArrowheads="1"/>
          </p:cNvSpPr>
          <p:nvPr/>
        </p:nvSpPr>
        <p:spPr bwMode="auto">
          <a:xfrm>
            <a:off x="1788143" y="1970559"/>
            <a:ext cx="9279659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初始条件</a:t>
            </a:r>
            <a:r>
              <a:rPr lang="zh-CN" altLang="en-US" sz="280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线性表</a:t>
            </a:r>
            <a:r>
              <a:rPr lang="en-US" altLang="zh-CN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L</a:t>
            </a:r>
            <a:r>
              <a:rPr lang="zh-CN" altLang="en-US" sz="2800" b="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已经</a:t>
            </a:r>
            <a:r>
              <a:rPr lang="zh-CN" altLang="en-US" sz="2800" b="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存在</a:t>
            </a:r>
            <a:endParaRPr lang="en-US" altLang="zh-CN" sz="2800" dirty="0" smtClean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操作</a:t>
            </a:r>
            <a:r>
              <a:rPr lang="zh-CN" altLang="en-US" sz="2800" dirty="0">
                <a:solidFill>
                  <a:schemeClr val="tx1"/>
                </a:solidFill>
                <a:latin typeface="楷体_GB2312" charset="0"/>
                <a:ea typeface="楷体_GB2312" charset="0"/>
              </a:rPr>
              <a:t>结果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charset="0"/>
                <a:ea typeface="楷体_GB2312" charset="0"/>
              </a:rPr>
              <a:t>：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返回</a:t>
            </a:r>
            <a:r>
              <a:rPr lang="en-US" altLang="zh-CN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L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</a:t>
            </a:r>
            <a:r>
              <a:rPr lang="zh-CN" altLang="en-US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第</a:t>
            </a:r>
            <a:r>
              <a:rPr lang="en-US" altLang="zh-CN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1</a:t>
            </a:r>
            <a:r>
              <a:rPr lang="zh-CN" altLang="en-US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个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与</a:t>
            </a:r>
            <a:r>
              <a:rPr lang="en-US" altLang="zh-CN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e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相等的元素位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序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。若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这样的元素不存在</a:t>
            </a: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，则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返回值为</a:t>
            </a:r>
            <a:r>
              <a:rPr lang="en-US" altLang="zh-CN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0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。</a:t>
            </a:r>
          </a:p>
        </p:txBody>
      </p:sp>
      <p:sp>
        <p:nvSpPr>
          <p:cNvPr id="12" name="Text Box 1028"/>
          <p:cNvSpPr txBox="1">
            <a:spLocks noChangeArrowheads="1"/>
          </p:cNvSpPr>
          <p:nvPr/>
        </p:nvSpPr>
        <p:spPr bwMode="auto">
          <a:xfrm>
            <a:off x="1418167" y="3390854"/>
            <a:ext cx="867585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求前驱</a:t>
            </a:r>
            <a:r>
              <a:rPr lang="en-US" altLang="zh-CN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后继</a:t>
            </a:r>
            <a:endParaRPr lang="en-US" altLang="zh-CN" sz="3200" dirty="0" smtClean="0">
              <a:solidFill>
                <a:srgbClr val="333399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插入</a:t>
            </a:r>
            <a:r>
              <a:rPr lang="en-US" altLang="zh-CN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删除</a:t>
            </a:r>
            <a:endParaRPr lang="en-US" altLang="zh-CN" sz="3200" dirty="0" smtClean="0">
              <a:solidFill>
                <a:srgbClr val="333399"/>
              </a:solidFill>
              <a:latin typeface="SimSun" charset="-122"/>
              <a:ea typeface="SimSun" charset="-122"/>
              <a:cs typeface="SimSun" charset="-122"/>
            </a:endParaRPr>
          </a:p>
          <a:p>
            <a:pPr marL="457200" indent="-457200" eaLnBrk="1" hangingPunct="1">
              <a:buFont typeface="Wingdings" charset="2"/>
              <a:buChar char="n"/>
            </a:pPr>
            <a:r>
              <a:rPr lang="zh-CN" altLang="en-US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遍历</a:t>
            </a:r>
            <a:r>
              <a:rPr lang="en-US" altLang="zh-CN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……</a:t>
            </a:r>
          </a:p>
          <a:p>
            <a:pPr eaLnBrk="1" hangingPunct="1"/>
            <a:r>
              <a:rPr lang="en-US" altLang="zh-CN" sz="3200" dirty="0" smtClean="0">
                <a:solidFill>
                  <a:srgbClr val="333399"/>
                </a:solidFill>
                <a:latin typeface="SimSun" charset="-122"/>
                <a:ea typeface="SimSun" charset="-122"/>
                <a:cs typeface="SimSun" charset="-122"/>
              </a:rPr>
              <a:t>}</a:t>
            </a:r>
            <a:r>
              <a:rPr lang="en-US" altLang="zh-CN" sz="3200" dirty="0" smtClean="0">
                <a:solidFill>
                  <a:srgbClr val="333399"/>
                </a:solidFill>
                <a:latin typeface="Times New Roman" charset="0"/>
                <a:ea typeface="Times New Roman" charset="0"/>
                <a:cs typeface="Times New Roman" charset="0"/>
              </a:rPr>
              <a:t>ADT List</a:t>
            </a:r>
          </a:p>
        </p:txBody>
      </p:sp>
      <p:sp>
        <p:nvSpPr>
          <p:cNvPr id="2" name="矩形 1"/>
          <p:cNvSpPr/>
          <p:nvPr/>
        </p:nvSpPr>
        <p:spPr>
          <a:xfrm>
            <a:off x="1290452" y="5785735"/>
            <a:ext cx="834043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利用上述定义的线性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表</a:t>
            </a:r>
            <a:r>
              <a:rPr lang="en-US" altLang="zh-CN" sz="2800" dirty="0" smtClean="0">
                <a:latin typeface="SimSun" charset="-122"/>
                <a:ea typeface="SimSun" charset="-122"/>
                <a:cs typeface="SimSun" charset="-122"/>
              </a:rPr>
              <a:t>,</a:t>
            </a:r>
            <a:r>
              <a:rPr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可以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实现其它</a:t>
            </a:r>
            <a:r>
              <a:rPr lang="zh-CN" altLang="en-US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更复杂</a:t>
            </a:r>
            <a:r>
              <a:rPr lang="zh-CN" altLang="en-US" sz="2800" dirty="0">
                <a:latin typeface="SimSun" charset="-122"/>
                <a:ea typeface="SimSun" charset="-122"/>
                <a:cs typeface="SimSun" charset="-122"/>
              </a:rPr>
              <a:t>的操作</a:t>
            </a:r>
            <a:endParaRPr lang="zh-CN" altLang="en-US" sz="12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48427" y="1612334"/>
            <a:ext cx="11103429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假设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: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有两个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集合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和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B 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分别用两个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线性表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LA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和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LB </a:t>
            </a:r>
            <a:r>
              <a:rPr lang="zh-CN" altLang="en-US" sz="2800" b="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表示，即：线性表中的数据元素即为集合中的成员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。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求一个新的集合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A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＝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A∪B</a:t>
            </a:r>
            <a:r>
              <a:rPr lang="zh-CN" altLang="en-US" sz="28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406292" y="394168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dirty="0">
                <a:latin typeface="SimSun" charset="-122"/>
                <a:ea typeface="SimSun" charset="-122"/>
                <a:cs typeface="SimSun" charset="-122"/>
              </a:rPr>
              <a:t>例 </a:t>
            </a:r>
            <a:r>
              <a:rPr lang="en-US" altLang="zh-CN" sz="3600" dirty="0" smtClean="0">
                <a:latin typeface="SimSun" charset="-122"/>
                <a:ea typeface="SimSun" charset="-122"/>
                <a:cs typeface="SimSun" charset="-122"/>
              </a:rPr>
              <a:t>2-1</a:t>
            </a:r>
            <a:endParaRPr lang="en-US" altLang="zh-CN" sz="3600" b="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3441" y="3041931"/>
            <a:ext cx="8278813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注：集合中的元素具有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唯一性</a:t>
            </a:r>
            <a:r>
              <a:rPr lang="zh-CN" altLang="en-US" sz="2400" b="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，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charset="0"/>
                <a:ea typeface="宋体" charset="-122"/>
              </a:rPr>
              <a:t>不可重复</a:t>
            </a:r>
            <a:endParaRPr lang="zh-CN" altLang="en-US" sz="2000" dirty="0">
              <a:solidFill>
                <a:srgbClr val="C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4677" y="4602125"/>
            <a:ext cx="10979396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扩大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线性表 </a:t>
            </a:r>
            <a:r>
              <a:rPr lang="en-US" altLang="zh-CN" sz="28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LA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，将</a:t>
            </a:r>
            <a:r>
              <a:rPr lang="zh-CN" altLang="en-US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存在于线性表</a:t>
            </a:r>
            <a:r>
              <a:rPr lang="en-US" altLang="zh-CN" sz="28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LB</a:t>
            </a:r>
            <a:r>
              <a:rPr lang="en-US" altLang="zh-CN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而</a:t>
            </a:r>
            <a:r>
              <a:rPr lang="zh-CN" altLang="en-US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不存在于线性表 </a:t>
            </a:r>
            <a:r>
              <a:rPr lang="en-US" altLang="zh-CN" sz="28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</a:t>
            </a:r>
            <a:r>
              <a:rPr lang="en-US" altLang="zh-CN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的数据元素</a:t>
            </a:r>
            <a:r>
              <a:rPr lang="zh-CN" altLang="en-US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插入到线性表 </a:t>
            </a:r>
            <a:r>
              <a:rPr lang="en-US" altLang="zh-CN" sz="28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LA</a:t>
            </a:r>
            <a:r>
              <a:rPr lang="en-US" altLang="zh-CN" sz="2800" dirty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中</a:t>
            </a:r>
            <a:r>
              <a:rPr lang="zh-CN" altLang="en-US" sz="2800" b="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去。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51913" y="3837462"/>
            <a:ext cx="2031325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1pPr>
            <a:lvl2pPr marL="742950" indent="-28575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2pPr>
            <a:lvl3pPr marL="11430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3pPr>
            <a:lvl4pPr marL="16002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4pPr>
            <a:lvl5pPr marL="2057400" indent="-228600" eaLnBrk="0" hangingPunct="0"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6000" b="1">
                <a:solidFill>
                  <a:schemeClr val="tx2"/>
                </a:solidFill>
                <a:latin typeface="华文隶书" charset="-122"/>
                <a:ea typeface="华文隶书" charset="-122"/>
              </a:defRPr>
            </a:lvl9pPr>
          </a:lstStyle>
          <a:p>
            <a:pPr algn="l" eaLnBrk="1" hangingPunct="1"/>
            <a:r>
              <a:rPr lang="zh-CN" altLang="en-US" sz="3600" b="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等价于：</a:t>
            </a:r>
            <a:endParaRPr lang="zh-CN" altLang="en-US" sz="3200" b="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0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5" grpId="0" autoUpdateAnimBg="0"/>
      <p:bldP spid="6" grpId="0" autoUpdateAnimBg="0"/>
      <p:bldP spid="7" grpId="0" animBg="1"/>
    </p:bldLst>
  </p:timing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华文新魏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5879</Words>
  <Application>Microsoft Macintosh PowerPoint</Application>
  <PresentationFormat>宽屏</PresentationFormat>
  <Paragraphs>933</Paragraphs>
  <Slides>73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9" baseType="lpstr">
      <vt:lpstr>Arial Narrow</vt:lpstr>
      <vt:lpstr>DengXian</vt:lpstr>
      <vt:lpstr>Monotype Sorts</vt:lpstr>
      <vt:lpstr>SimHei</vt:lpstr>
      <vt:lpstr>SimSun</vt:lpstr>
      <vt:lpstr>Tahoma</vt:lpstr>
      <vt:lpstr>Times New Roman</vt:lpstr>
      <vt:lpstr>Wingdings</vt:lpstr>
      <vt:lpstr>华文隶书</vt:lpstr>
      <vt:lpstr>华文新魏</vt:lpstr>
      <vt:lpstr>楷体_GB2312</vt:lpstr>
      <vt:lpstr>隶书</vt:lpstr>
      <vt:lpstr>宋体</vt:lpstr>
      <vt:lpstr>1_Blends</vt:lpstr>
      <vt:lpstr>Equation</vt:lpstr>
      <vt:lpstr>公式</vt:lpstr>
      <vt:lpstr>第2章 线性表</vt:lpstr>
      <vt:lpstr>学习具体数据结构时，应注意以下几点：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PowerPoint 演示文稿</vt:lpstr>
      <vt:lpstr>2.2 线性表的顺序表示和实现</vt:lpstr>
      <vt:lpstr>2.2 线性表的顺序表示和实现</vt:lpstr>
      <vt:lpstr>PowerPoint 演示文稿</vt:lpstr>
      <vt:lpstr>初始化操作的实现</vt:lpstr>
      <vt:lpstr>线性表的插入操作：</vt:lpstr>
      <vt:lpstr>PowerPoint 演示文稿</vt:lpstr>
      <vt:lpstr>PowerPoint 演示文稿</vt:lpstr>
      <vt:lpstr>线性表的插入操作：</vt:lpstr>
      <vt:lpstr>PowerPoint 演示文稿</vt:lpstr>
      <vt:lpstr>PowerPoint 演示文稿</vt:lpstr>
      <vt:lpstr>插入操作</vt:lpstr>
      <vt:lpstr>插入操作的平均时间复杂性分析</vt:lpstr>
      <vt:lpstr>PowerPoint 演示文稿</vt:lpstr>
      <vt:lpstr>线性表的删除操作p24 </vt:lpstr>
      <vt:lpstr>PowerPoint 演示文稿</vt:lpstr>
      <vt:lpstr>删除操作</vt:lpstr>
      <vt:lpstr>删除操作的平均时间复杂性分析</vt:lpstr>
      <vt:lpstr>PowerPoint 演示文稿</vt:lpstr>
      <vt:lpstr>PowerPoint 演示文稿</vt:lpstr>
      <vt:lpstr>PowerPoint 演示文稿</vt:lpstr>
      <vt:lpstr>PowerPoint 演示文稿</vt:lpstr>
      <vt:lpstr>顺序存储结构的优缺点</vt:lpstr>
      <vt:lpstr>2.3 线性表的链式表示和实现</vt:lpstr>
      <vt:lpstr>2.2 线性表的链式表示和实现</vt:lpstr>
      <vt:lpstr>PowerPoint 演示文稿</vt:lpstr>
      <vt:lpstr>线性链表的直观示意图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线性表的两种存储结构的比较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习题</vt:lpstr>
      <vt:lpstr>习题</vt:lpstr>
      <vt:lpstr>习题</vt:lpstr>
      <vt:lpstr>习题</vt:lpstr>
      <vt:lpstr>习题</vt:lpstr>
      <vt:lpstr> 习题</vt:lpstr>
      <vt:lpstr> 习题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Microsoft Office 用户</dc:creator>
  <cp:lastModifiedBy>Microsoft Office 用户</cp:lastModifiedBy>
  <cp:revision>309</cp:revision>
  <dcterms:created xsi:type="dcterms:W3CDTF">2019-08-08T04:01:59Z</dcterms:created>
  <dcterms:modified xsi:type="dcterms:W3CDTF">2021-09-13T10:49:53Z</dcterms:modified>
</cp:coreProperties>
</file>