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sldIdLst>
    <p:sldId id="285" r:id="rId2"/>
    <p:sldId id="458" r:id="rId3"/>
    <p:sldId id="459" r:id="rId4"/>
    <p:sldId id="460" r:id="rId5"/>
    <p:sldId id="462" r:id="rId6"/>
    <p:sldId id="463" r:id="rId7"/>
    <p:sldId id="489" r:id="rId8"/>
    <p:sldId id="464" r:id="rId9"/>
    <p:sldId id="465" r:id="rId10"/>
    <p:sldId id="466" r:id="rId11"/>
    <p:sldId id="356" r:id="rId12"/>
    <p:sldId id="421" r:id="rId13"/>
    <p:sldId id="467" r:id="rId14"/>
    <p:sldId id="468" r:id="rId15"/>
    <p:sldId id="469" r:id="rId16"/>
    <p:sldId id="470" r:id="rId17"/>
    <p:sldId id="471" r:id="rId18"/>
    <p:sldId id="472" r:id="rId19"/>
    <p:sldId id="473" r:id="rId20"/>
    <p:sldId id="474" r:id="rId21"/>
    <p:sldId id="476" r:id="rId22"/>
    <p:sldId id="477" r:id="rId23"/>
    <p:sldId id="478" r:id="rId24"/>
    <p:sldId id="479" r:id="rId25"/>
    <p:sldId id="480" r:id="rId26"/>
    <p:sldId id="481" r:id="rId27"/>
    <p:sldId id="482" r:id="rId28"/>
    <p:sldId id="456" r:id="rId29"/>
    <p:sldId id="483" r:id="rId30"/>
    <p:sldId id="490" r:id="rId31"/>
    <p:sldId id="484" r:id="rId32"/>
    <p:sldId id="493" r:id="rId33"/>
    <p:sldId id="494" r:id="rId34"/>
    <p:sldId id="495" r:id="rId35"/>
    <p:sldId id="496" r:id="rId36"/>
    <p:sldId id="485" r:id="rId37"/>
    <p:sldId id="486" r:id="rId38"/>
    <p:sldId id="491" r:id="rId39"/>
    <p:sldId id="497" r:id="rId40"/>
    <p:sldId id="488" r:id="rId41"/>
    <p:sldId id="492" r:id="rId42"/>
    <p:sldId id="498" r:id="rId43"/>
    <p:sldId id="280" r:id="rId44"/>
    <p:sldId id="282" r:id="rId45"/>
    <p:sldId id="283" r:id="rId46"/>
    <p:sldId id="299" r:id="rId47"/>
    <p:sldId id="300" r:id="rId48"/>
    <p:sldId id="29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78"/>
    <p:restoredTop sz="75000"/>
  </p:normalViewPr>
  <p:slideViewPr>
    <p:cSldViewPr snapToGrid="0" snapToObjects="1">
      <p:cViewPr>
        <p:scale>
          <a:sx n="82" d="100"/>
          <a:sy n="82" d="100"/>
        </p:scale>
        <p:origin x="116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7FD0-7D91-7745-BAE9-8066CB1E09EB}" type="datetimeFigureOut">
              <a:rPr kumimoji="1" lang="zh-CN" altLang="en-US" smtClean="0"/>
              <a:t>2021/10/13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57679E-18FD-3143-9E32-A85C730F7925}" type="slidenum">
              <a:rPr kumimoji="1" lang="zh-CN" altLang="en-US" smtClean="0"/>
              <a:t>‹#›</a:t>
            </a:fld>
            <a:endParaRPr kumimoji="1" lang="zh-CN" altLang="en-US"/>
          </a:p>
        </p:txBody>
      </p:sp>
    </p:spTree>
    <p:extLst>
      <p:ext uri="{BB962C8B-B14F-4D97-AF65-F5344CB8AC3E}">
        <p14:creationId xmlns:p14="http://schemas.microsoft.com/office/powerpoint/2010/main" val="4028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charset="0"/>
                <a:ea typeface="宋体" charset="-122"/>
              </a:defRPr>
            </a:lvl1pPr>
            <a:lvl2pPr marL="742950" indent="-285750" eaLnBrk="0" hangingPunct="0">
              <a:defRPr kumimoji="1" sz="2400">
                <a:solidFill>
                  <a:schemeClr val="tx1"/>
                </a:solidFill>
                <a:latin typeface="Tahoma" charset="0"/>
                <a:ea typeface="宋体" charset="-122"/>
              </a:defRPr>
            </a:lvl2pPr>
            <a:lvl3pPr marL="1143000" indent="-228600" eaLnBrk="0" hangingPunct="0">
              <a:defRPr kumimoji="1" sz="2400">
                <a:solidFill>
                  <a:schemeClr val="tx1"/>
                </a:solidFill>
                <a:latin typeface="Tahoma" charset="0"/>
                <a:ea typeface="宋体" charset="-122"/>
              </a:defRPr>
            </a:lvl3pPr>
            <a:lvl4pPr marL="1600200" indent="-228600" eaLnBrk="0" hangingPunct="0">
              <a:defRPr kumimoji="1" sz="2400">
                <a:solidFill>
                  <a:schemeClr val="tx1"/>
                </a:solidFill>
                <a:latin typeface="Tahoma" charset="0"/>
                <a:ea typeface="宋体" charset="-122"/>
              </a:defRPr>
            </a:lvl4pPr>
            <a:lvl5pPr marL="2057400" indent="-228600" eaLnBrk="0" hangingPunct="0">
              <a:defRPr kumimoji="1" sz="2400">
                <a:solidFill>
                  <a:schemeClr val="tx1"/>
                </a:solidFill>
                <a:latin typeface="Tahoma" charset="0"/>
                <a:ea typeface="宋体" charset="-122"/>
              </a:defRPr>
            </a:lvl5pPr>
            <a:lvl6pPr marL="2514600" indent="-228600" eaLnBrk="0" fontAlgn="base" hangingPunct="0">
              <a:spcBef>
                <a:spcPct val="0"/>
              </a:spcBef>
              <a:spcAft>
                <a:spcPct val="0"/>
              </a:spcAft>
              <a:defRPr kumimoji="1" sz="2400">
                <a:solidFill>
                  <a:schemeClr val="tx1"/>
                </a:solidFill>
                <a:latin typeface="Tahoma" charset="0"/>
                <a:ea typeface="宋体" charset="-122"/>
              </a:defRPr>
            </a:lvl6pPr>
            <a:lvl7pPr marL="2971800" indent="-228600" eaLnBrk="0" fontAlgn="base" hangingPunct="0">
              <a:spcBef>
                <a:spcPct val="0"/>
              </a:spcBef>
              <a:spcAft>
                <a:spcPct val="0"/>
              </a:spcAft>
              <a:defRPr kumimoji="1" sz="2400">
                <a:solidFill>
                  <a:schemeClr val="tx1"/>
                </a:solidFill>
                <a:latin typeface="Tahoma" charset="0"/>
                <a:ea typeface="宋体" charset="-122"/>
              </a:defRPr>
            </a:lvl7pPr>
            <a:lvl8pPr marL="3429000" indent="-228600" eaLnBrk="0" fontAlgn="base" hangingPunct="0">
              <a:spcBef>
                <a:spcPct val="0"/>
              </a:spcBef>
              <a:spcAft>
                <a:spcPct val="0"/>
              </a:spcAft>
              <a:defRPr kumimoji="1" sz="2400">
                <a:solidFill>
                  <a:schemeClr val="tx1"/>
                </a:solidFill>
                <a:latin typeface="Tahoma" charset="0"/>
                <a:ea typeface="宋体" charset="-122"/>
              </a:defRPr>
            </a:lvl8pPr>
            <a:lvl9pPr marL="3886200" indent="-228600" eaLnBrk="0" fontAlgn="base" hangingPunct="0">
              <a:spcBef>
                <a:spcPct val="0"/>
              </a:spcBef>
              <a:spcAft>
                <a:spcPct val="0"/>
              </a:spcAft>
              <a:defRPr kumimoji="1" sz="2400">
                <a:solidFill>
                  <a:schemeClr val="tx1"/>
                </a:solidFill>
                <a:latin typeface="Tahoma" charset="0"/>
                <a:ea typeface="宋体" charset="-122"/>
              </a:defRPr>
            </a:lvl9pPr>
          </a:lstStyle>
          <a:p>
            <a:pPr eaLnBrk="1" hangingPunct="1"/>
            <a:fld id="{6BF1990F-B1C0-784D-88ED-91FDC981F628}" type="slidenum">
              <a:rPr lang="en-US" altLang="zh-CN" sz="1200">
                <a:solidFill>
                  <a:srgbClr val="000000"/>
                </a:solidFill>
                <a:latin typeface="Times New Roman" charset="0"/>
              </a:rPr>
              <a:pPr eaLnBrk="1" hangingPunct="1"/>
              <a:t>1</a:t>
            </a:fld>
            <a:endParaRPr lang="en-US" altLang="zh-CN" sz="1200">
              <a:solidFill>
                <a:srgbClr val="000000"/>
              </a:solidFill>
              <a:latin typeface="Times New Roman"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altLang="zh-CN" sz="900" dirty="0">
              <a:latin typeface="Times New Roman" charset="0"/>
              <a:ea typeface="宋体" charset="-122"/>
            </a:endParaRPr>
          </a:p>
        </p:txBody>
      </p:sp>
    </p:spTree>
    <p:extLst>
      <p:ext uri="{BB962C8B-B14F-4D97-AF65-F5344CB8AC3E}">
        <p14:creationId xmlns:p14="http://schemas.microsoft.com/office/powerpoint/2010/main" val="367439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8EB252-6A8B-FA4E-9555-714444815D56}" type="slidenum">
              <a:rPr lang="zh-CN" altLang="en-US"/>
              <a:pPr/>
              <a:t>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pPr lvl="2"/>
            <a:r>
              <a:rPr lang="zh-CN" altLang="en-US" dirty="0"/>
              <a:t>串( </a:t>
            </a:r>
            <a:r>
              <a:rPr lang="en-US" altLang="zh-CN" dirty="0"/>
              <a:t>string) </a:t>
            </a:r>
            <a:r>
              <a:rPr lang="zh-CN" altLang="en-US" dirty="0"/>
              <a:t>是由零个或多个字符组成的有限序列，记作</a:t>
            </a:r>
            <a:r>
              <a:rPr lang="en-US" altLang="zh-CN" dirty="0">
                <a:solidFill>
                  <a:schemeClr val="hlink"/>
                </a:solidFill>
              </a:rPr>
              <a:t>s＝</a:t>
            </a:r>
            <a:r>
              <a:rPr lang="en-US" altLang="zh-CN" dirty="0">
                <a:solidFill>
                  <a:schemeClr val="hlink"/>
                </a:solidFill>
                <a:latin typeface="Times New Roman" charset="0"/>
              </a:rPr>
              <a:t>“</a:t>
            </a:r>
            <a:r>
              <a:rPr lang="en-US" altLang="zh-CN" dirty="0">
                <a:solidFill>
                  <a:schemeClr val="hlink"/>
                </a:solidFill>
              </a:rPr>
              <a:t>a</a:t>
            </a:r>
            <a:r>
              <a:rPr lang="en-US" altLang="zh-CN" baseline="-25000" dirty="0">
                <a:solidFill>
                  <a:schemeClr val="hlink"/>
                </a:solidFill>
              </a:rPr>
              <a:t>1</a:t>
            </a:r>
            <a:r>
              <a:rPr lang="en-US" altLang="zh-CN" dirty="0">
                <a:solidFill>
                  <a:schemeClr val="hlink"/>
                </a:solidFill>
              </a:rPr>
              <a:t>a</a:t>
            </a:r>
            <a:r>
              <a:rPr lang="en-US" altLang="zh-CN" baseline="-25000" dirty="0">
                <a:solidFill>
                  <a:schemeClr val="hlink"/>
                </a:solidFill>
              </a:rPr>
              <a:t>2</a:t>
            </a:r>
            <a:r>
              <a:rPr lang="en-US" altLang="zh-CN" dirty="0">
                <a:solidFill>
                  <a:schemeClr val="hlink"/>
                </a:solidFill>
                <a:latin typeface="Times New Roman" charset="0"/>
              </a:rPr>
              <a:t>…</a:t>
            </a:r>
            <a:r>
              <a:rPr lang="en-US" altLang="zh-CN" dirty="0">
                <a:solidFill>
                  <a:schemeClr val="hlink"/>
                </a:solidFill>
              </a:rPr>
              <a:t>a</a:t>
            </a:r>
            <a:r>
              <a:rPr lang="en-US" altLang="zh-CN" baseline="-25000" dirty="0">
                <a:solidFill>
                  <a:schemeClr val="hlink"/>
                </a:solidFill>
              </a:rPr>
              <a:t>n</a:t>
            </a:r>
            <a:r>
              <a:rPr lang="en-US" altLang="zh-CN" dirty="0">
                <a:solidFill>
                  <a:schemeClr val="hlink"/>
                </a:solidFill>
                <a:latin typeface="Times New Roman" charset="0"/>
              </a:rPr>
              <a:t>”</a:t>
            </a:r>
            <a:r>
              <a:rPr lang="en-US" altLang="zh-CN" dirty="0"/>
              <a:t>，</a:t>
            </a:r>
            <a:r>
              <a:rPr lang="zh-CN" altLang="en-US" dirty="0"/>
              <a:t>其中</a:t>
            </a:r>
            <a:r>
              <a:rPr lang="en-US" altLang="zh-CN" dirty="0"/>
              <a:t>s</a:t>
            </a:r>
            <a:r>
              <a:rPr lang="zh-CN" altLang="en-US" dirty="0"/>
              <a:t>为串的名字，用成对的双引号括起来的字符序列为串的值，但两边的双引号不算串值，不包含在串中。</a:t>
            </a:r>
            <a:r>
              <a:rPr lang="en-US" altLang="zh-CN" dirty="0" err="1"/>
              <a:t>a</a:t>
            </a:r>
            <a:r>
              <a:rPr lang="en-US" altLang="zh-CN" baseline="-25000" dirty="0" err="1"/>
              <a:t>i</a:t>
            </a:r>
            <a:r>
              <a:rPr lang="en-US" altLang="zh-CN" dirty="0"/>
              <a:t>(1≤i≤n)</a:t>
            </a:r>
            <a:r>
              <a:rPr lang="zh-CN" altLang="en-US" dirty="0"/>
              <a:t>可以是字母、数字或其它字符。</a:t>
            </a:r>
            <a:r>
              <a:rPr lang="en-US" altLang="zh-CN" dirty="0"/>
              <a:t>n</a:t>
            </a:r>
            <a:r>
              <a:rPr lang="zh-CN" altLang="en-US" dirty="0"/>
              <a:t>为串中字符的个数，称为串的长度。</a:t>
            </a:r>
          </a:p>
          <a:p>
            <a:endParaRPr lang="zh-CN" altLang="en-US" dirty="0"/>
          </a:p>
        </p:txBody>
      </p:sp>
    </p:spTree>
    <p:extLst>
      <p:ext uri="{BB962C8B-B14F-4D97-AF65-F5344CB8AC3E}">
        <p14:creationId xmlns:p14="http://schemas.microsoft.com/office/powerpoint/2010/main" val="71818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87B8B-FE13-AE45-8A3E-E91E62551413}" type="slidenum">
              <a:rPr lang="zh-CN" altLang="en-US"/>
              <a:pPr/>
              <a:t>3</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pPr lvl="2"/>
            <a:r>
              <a:rPr lang="zh-CN" altLang="en-US" dirty="0"/>
              <a:t>串中任意几个字符组成的序列称为串的子串。</a:t>
            </a:r>
          </a:p>
          <a:p>
            <a:pPr lvl="2"/>
            <a:r>
              <a:rPr lang="zh-CN" altLang="en-US" dirty="0"/>
              <a:t>子串在主串中的位置是指子串中第一个字符在主串中的位置。</a:t>
            </a:r>
          </a:p>
          <a:p>
            <a:pPr lvl="3"/>
            <a:r>
              <a:rPr lang="zh-CN" altLang="en-US" dirty="0"/>
              <a:t>则：</a:t>
            </a:r>
            <a:r>
              <a:rPr lang="en-US" altLang="zh-CN" dirty="0"/>
              <a:t>B</a:t>
            </a:r>
            <a:r>
              <a:rPr lang="zh-CN" altLang="en-US" dirty="0"/>
              <a:t>是</a:t>
            </a:r>
            <a:r>
              <a:rPr lang="en-US" altLang="zh-CN" dirty="0"/>
              <a:t>A</a:t>
            </a:r>
            <a:r>
              <a:rPr lang="zh-CN" altLang="en-US" dirty="0"/>
              <a:t>的子串，</a:t>
            </a:r>
            <a:r>
              <a:rPr lang="en-US" altLang="zh-CN" dirty="0"/>
              <a:t>A</a:t>
            </a:r>
            <a:r>
              <a:rPr lang="zh-CN" altLang="en-US" dirty="0"/>
              <a:t>为主串，</a:t>
            </a:r>
            <a:r>
              <a:rPr lang="en-US" altLang="zh-CN" dirty="0"/>
              <a:t>B</a:t>
            </a:r>
            <a:r>
              <a:rPr lang="zh-CN" altLang="en-US" dirty="0"/>
              <a:t>在</a:t>
            </a:r>
            <a:r>
              <a:rPr lang="en-US" altLang="zh-CN" dirty="0"/>
              <a:t>A</a:t>
            </a:r>
            <a:r>
              <a:rPr lang="zh-CN" altLang="en-US" dirty="0"/>
              <a:t>中出现了两次，其中首次出现所对应的主串位置是3。因此，称</a:t>
            </a:r>
            <a:r>
              <a:rPr lang="en-US" altLang="zh-CN" dirty="0"/>
              <a:t>B</a:t>
            </a:r>
            <a:r>
              <a:rPr lang="zh-CN" altLang="en-US" dirty="0"/>
              <a:t>在</a:t>
            </a:r>
            <a:r>
              <a:rPr lang="en-US" altLang="zh-CN" dirty="0"/>
              <a:t>A</a:t>
            </a:r>
            <a:r>
              <a:rPr lang="zh-CN" altLang="en-US" dirty="0"/>
              <a:t>中的序号（或位置）为3。</a:t>
            </a:r>
          </a:p>
          <a:p>
            <a:r>
              <a:rPr lang="zh-CN" altLang="en-US" sz="2400" dirty="0">
                <a:latin typeface="Times New Roman" charset="0"/>
              </a:rPr>
              <a:t>若一个串是另一个串中连续的一段，则这个串称为另一个串的子串，而另一个串相对于该串称为主串。例如,串</a:t>
            </a:r>
            <a:r>
              <a:rPr lang="en-US" altLang="zh-CN" sz="2400" dirty="0">
                <a:latin typeface="Times New Roman" charset="0"/>
              </a:rPr>
              <a:t>s1=“abcdefg”，s2=“</a:t>
            </a:r>
            <a:r>
              <a:rPr lang="en-US" altLang="zh-CN" sz="2400" dirty="0" err="1">
                <a:latin typeface="Times New Roman" charset="0"/>
              </a:rPr>
              <a:t>fabcdefghxyz</a:t>
            </a:r>
            <a:r>
              <a:rPr lang="en-US" altLang="zh-CN" sz="2400" dirty="0">
                <a:latin typeface="Times New Roman" charset="0"/>
              </a:rPr>
              <a:t>”，</a:t>
            </a:r>
            <a:r>
              <a:rPr lang="zh-CN" altLang="en-US" sz="2400" dirty="0">
                <a:latin typeface="Times New Roman" charset="0"/>
              </a:rPr>
              <a:t>则</a:t>
            </a:r>
            <a:r>
              <a:rPr lang="en-US" altLang="zh-CN" sz="2400" dirty="0">
                <a:latin typeface="Times New Roman" charset="0"/>
              </a:rPr>
              <a:t>s1</a:t>
            </a:r>
            <a:r>
              <a:rPr lang="zh-CN" altLang="en-US" sz="2400" dirty="0">
                <a:latin typeface="Times New Roman" charset="0"/>
              </a:rPr>
              <a:t>为</a:t>
            </a:r>
            <a:r>
              <a:rPr lang="en-US" altLang="zh-CN" sz="2400" dirty="0">
                <a:latin typeface="Times New Roman" charset="0"/>
              </a:rPr>
              <a:t>s2</a:t>
            </a:r>
            <a:r>
              <a:rPr lang="zh-CN" altLang="en-US" sz="2400" dirty="0">
                <a:latin typeface="Times New Roman" charset="0"/>
              </a:rPr>
              <a:t>的子串，</a:t>
            </a:r>
            <a:r>
              <a:rPr lang="en-US" altLang="zh-CN" sz="2400" dirty="0">
                <a:latin typeface="Times New Roman" charset="0"/>
              </a:rPr>
              <a:t>s2</a:t>
            </a:r>
            <a:r>
              <a:rPr lang="zh-CN" altLang="en-US" sz="2400" dirty="0">
                <a:latin typeface="Times New Roman" charset="0"/>
              </a:rPr>
              <a:t>相对于</a:t>
            </a:r>
            <a:r>
              <a:rPr lang="en-US" altLang="zh-CN" sz="2400" dirty="0">
                <a:latin typeface="Times New Roman" charset="0"/>
              </a:rPr>
              <a:t>s1</a:t>
            </a:r>
            <a:r>
              <a:rPr lang="zh-CN" altLang="en-US" sz="2400" dirty="0">
                <a:latin typeface="Times New Roman" charset="0"/>
              </a:rPr>
              <a:t>为主串。</a:t>
            </a:r>
          </a:p>
          <a:p>
            <a:endParaRPr lang="zh-CN" altLang="en-US" sz="2400" dirty="0">
              <a:latin typeface="Times New Roman" charset="0"/>
            </a:endParaRPr>
          </a:p>
          <a:p>
            <a:pPr lvl="1"/>
            <a:r>
              <a:rPr lang="zh-CN" altLang="en-US" dirty="0"/>
              <a:t>串的相等</a:t>
            </a:r>
          </a:p>
          <a:p>
            <a:pPr lvl="2"/>
            <a:r>
              <a:rPr lang="zh-CN" altLang="en-US" dirty="0"/>
              <a:t>只有当两个串的长度相等,并且各个对应位置的字符都相等时,称两个串相等。</a:t>
            </a:r>
          </a:p>
        </p:txBody>
      </p:sp>
    </p:spTree>
    <p:extLst>
      <p:ext uri="{BB962C8B-B14F-4D97-AF65-F5344CB8AC3E}">
        <p14:creationId xmlns:p14="http://schemas.microsoft.com/office/powerpoint/2010/main" val="202862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a:t>
            </a:r>
            <a:r>
              <a:rPr kumimoji="1" lang="zh-CN" altLang="en-US" dirty="0" smtClean="0"/>
              <a:t>的取值应该是</a:t>
            </a:r>
            <a:r>
              <a:rPr kumimoji="1" lang="en-US" altLang="zh-CN" dirty="0" err="1" smtClean="0"/>
              <a:t>pos</a:t>
            </a:r>
            <a:r>
              <a:rPr kumimoji="1" lang="zh-CN" altLang="en-US" dirty="0" smtClean="0"/>
              <a:t>到</a:t>
            </a:r>
            <a:r>
              <a:rPr kumimoji="1" lang="en-US" altLang="zh-CN" dirty="0" smtClean="0"/>
              <a:t>n-m+1</a:t>
            </a:r>
            <a:endParaRPr kumimoji="1" lang="zh-CN" altLang="en-US" dirty="0"/>
          </a:p>
        </p:txBody>
      </p:sp>
      <p:sp>
        <p:nvSpPr>
          <p:cNvPr id="4" name="幻灯片编号占位符 3"/>
          <p:cNvSpPr>
            <a:spLocks noGrp="1"/>
          </p:cNvSpPr>
          <p:nvPr>
            <p:ph type="sldNum" sz="quarter" idx="10"/>
          </p:nvPr>
        </p:nvSpPr>
        <p:spPr/>
        <p:txBody>
          <a:bodyPr/>
          <a:lstStyle/>
          <a:p>
            <a:fld id="{7557679E-18FD-3143-9E32-A85C730F7925}" type="slidenum">
              <a:rPr kumimoji="1" lang="zh-CN" altLang="en-US" smtClean="0"/>
              <a:t>8</a:t>
            </a:fld>
            <a:endParaRPr kumimoji="1" lang="zh-CN" altLang="en-US"/>
          </a:p>
        </p:txBody>
      </p:sp>
    </p:spTree>
    <p:extLst>
      <p:ext uri="{BB962C8B-B14F-4D97-AF65-F5344CB8AC3E}">
        <p14:creationId xmlns:p14="http://schemas.microsoft.com/office/powerpoint/2010/main" val="617260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22E296-6387-DC45-946E-183EAEED41D5}" type="slidenum">
              <a:rPr lang="zh-CN" altLang="en-US"/>
              <a:pPr/>
              <a:t>15</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pPr lvl="1"/>
            <a:r>
              <a:rPr lang="zh-CN" altLang="en-US"/>
              <a:t>仍以一组地址连续的存储单元存放串值字符序列，但它们的存储空间是在程序执行过程中动态分配而得。所以也称为动态存储分配的顺序表。在</a:t>
            </a:r>
            <a:r>
              <a:rPr lang="en-US" altLang="zh-CN"/>
              <a:t>C</a:t>
            </a:r>
            <a:r>
              <a:rPr lang="zh-CN" altLang="en-US"/>
              <a:t>语言中，利用动态存储管理函数，根据实际需要来动态分配和释放字符数组空间。这样定义的顺序串类型也有两种形式。</a:t>
            </a:r>
          </a:p>
          <a:p>
            <a:endParaRPr lang="zh-CN" altLang="en-US"/>
          </a:p>
        </p:txBody>
      </p:sp>
    </p:spTree>
    <p:extLst>
      <p:ext uri="{BB962C8B-B14F-4D97-AF65-F5344CB8AC3E}">
        <p14:creationId xmlns:p14="http://schemas.microsoft.com/office/powerpoint/2010/main" val="1993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281517" y="1981201"/>
            <a:ext cx="1201208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zh-CN" altLang="en-US" sz="2400">
                <a:solidFill>
                  <a:srgbClr val="000000"/>
                </a:solidFill>
                <a:latin typeface="Tahoma" pitchFamily="34" charset="0"/>
                <a:ea typeface="宋体" pitchFamily="2" charset="-122"/>
              </a:endParaRPr>
            </a:p>
          </p:txBody>
        </p:sp>
      </p:grpSp>
      <p:sp>
        <p:nvSpPr>
          <p:cNvPr id="104460" name="Rectangle 1036"/>
          <p:cNvSpPr>
            <a:spLocks noGrp="1" noChangeArrowheads="1"/>
          </p:cNvSpPr>
          <p:nvPr>
            <p:ph type="ctrTitle"/>
          </p:nvPr>
        </p:nvSpPr>
        <p:spPr>
          <a:xfrm>
            <a:off x="1703917" y="1447800"/>
            <a:ext cx="10363200" cy="1143000"/>
          </a:xfrm>
        </p:spPr>
        <p:txBody>
          <a:bodyPr/>
          <a:lstStyle>
            <a:lvl1pPr>
              <a:defRPr/>
            </a:lvl1pPr>
          </a:lstStyle>
          <a:p>
            <a:r>
              <a:rPr lang="zh-CN" altLang="en-US"/>
              <a:t>单击此处编辑母版标题样式</a:t>
            </a:r>
          </a:p>
        </p:txBody>
      </p:sp>
      <p:sp>
        <p:nvSpPr>
          <p:cNvPr id="104461" name="Rectangle 1037"/>
          <p:cNvSpPr>
            <a:spLocks noGrp="1" noChangeArrowheads="1"/>
          </p:cNvSpPr>
          <p:nvPr>
            <p:ph type="subTitle" idx="1"/>
          </p:nvPr>
        </p:nvSpPr>
        <p:spPr>
          <a:xfrm>
            <a:off x="2110317" y="3048000"/>
            <a:ext cx="8534400" cy="2133600"/>
          </a:xfrm>
        </p:spPr>
        <p:txBody>
          <a:bodyPr/>
          <a:lstStyle>
            <a:lvl1pPr marL="0" indent="0">
              <a:lnSpc>
                <a:spcPct val="120000"/>
              </a:lnSpc>
              <a:buClr>
                <a:srgbClr val="006600"/>
              </a:buClr>
              <a:buSzTx/>
              <a:buFont typeface="Wingdings" pitchFamily="2" charset="2"/>
              <a:buChar char="q"/>
              <a:defRPr sz="2800"/>
            </a:lvl1pPr>
          </a:lstStyle>
          <a:p>
            <a:r>
              <a:rPr lang="zh-CN" altLang="en-US"/>
              <a:t>单击此处编辑母版副标题样式</a:t>
            </a:r>
          </a:p>
        </p:txBody>
      </p:sp>
      <p:sp>
        <p:nvSpPr>
          <p:cNvPr id="14" name="Rectangle 1038"/>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5" name="Rectangle 1039"/>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a:solidFill>
                  <a:schemeClr val="bg2"/>
                </a:solidFill>
                <a:latin typeface="Tahoma" pitchFamily="34" charset="0"/>
                <a:ea typeface="宋体" pitchFamily="2" charset="-122"/>
              </a:defRPr>
            </a:lvl1pPr>
          </a:lstStyle>
          <a:p>
            <a:pPr fontAlgn="base">
              <a:spcBef>
                <a:spcPct val="0"/>
              </a:spcBef>
              <a:spcAft>
                <a:spcPct val="0"/>
              </a:spcAft>
              <a:defRPr/>
            </a:pPr>
            <a:endParaRPr lang="en-US" altLang="zh-CN">
              <a:solidFill>
                <a:srgbClr val="1C1C1C"/>
              </a:solidFill>
            </a:endParaRPr>
          </a:p>
        </p:txBody>
      </p:sp>
      <p:sp>
        <p:nvSpPr>
          <p:cNvPr id="16" name="Rectangle 1040"/>
          <p:cNvSpPr>
            <a:spLocks noGrp="1" noChangeArrowheads="1"/>
          </p:cNvSpPr>
          <p:nvPr>
            <p:ph type="sldNum" sz="quarter" idx="12"/>
          </p:nvPr>
        </p:nvSpPr>
        <p:spPr bwMode="auto">
          <a:xfrm>
            <a:off x="91440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a:solidFill>
                  <a:schemeClr val="bg2"/>
                </a:solidFill>
              </a:defRPr>
            </a:lvl1pPr>
          </a:lstStyle>
          <a:p>
            <a:pPr fontAlgn="base">
              <a:spcBef>
                <a:spcPct val="0"/>
              </a:spcBef>
              <a:spcAft>
                <a:spcPct val="0"/>
              </a:spcAft>
            </a:pPr>
            <a:fld id="{9B947894-87DE-2B45-966B-5F8E171B0221}" type="slidenum">
              <a:rPr lang="en-US" altLang="zh-CN" smtClean="0">
                <a:solidFill>
                  <a:srgbClr val="1C1C1C"/>
                </a:solidFill>
                <a:latin typeface="Tahoma" charset="0"/>
                <a:ea typeface="宋体" charset="-122"/>
              </a:rPr>
              <a:pPr fontAlgn="base">
                <a:spcBef>
                  <a:spcPct val="0"/>
                </a:spcBef>
                <a:spcAft>
                  <a:spcPct val="0"/>
                </a:spcAft>
              </a:pPr>
              <a:t>‹#›</a:t>
            </a:fld>
            <a:endParaRPr lang="en-US" altLang="zh-CN">
              <a:solidFill>
                <a:srgbClr val="1C1C1C"/>
              </a:solidFill>
              <a:latin typeface="Tahoma" charset="0"/>
              <a:ea typeface="宋体"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39767" y="228600"/>
            <a:ext cx="2876551" cy="6400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1" y="228600"/>
            <a:ext cx="8428567" cy="6400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矩形 3"/>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255714"/>
            <a:ext cx="5579533"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3" y="1255714"/>
            <a:ext cx="5581651"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ChangeArrowheads="1"/>
          </p:cNvSpPr>
          <p:nvPr/>
        </p:nvSpPr>
        <p:spPr bwMode="ltGray">
          <a:xfrm>
            <a:off x="488951" y="336551"/>
            <a:ext cx="58420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7" name="Rectangle 3"/>
          <p:cNvSpPr>
            <a:spLocks noChangeArrowheads="1"/>
          </p:cNvSpPr>
          <p:nvPr/>
        </p:nvSpPr>
        <p:spPr bwMode="ltGray">
          <a:xfrm>
            <a:off x="679451" y="58738"/>
            <a:ext cx="438149"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8" name="Rectangle 4"/>
          <p:cNvSpPr>
            <a:spLocks noChangeArrowheads="1"/>
          </p:cNvSpPr>
          <p:nvPr/>
        </p:nvSpPr>
        <p:spPr bwMode="ltGray">
          <a:xfrm>
            <a:off x="249768" y="363538"/>
            <a:ext cx="563033" cy="474662"/>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29" name="Rectangle 5"/>
          <p:cNvSpPr>
            <a:spLocks noChangeArrowheads="1"/>
          </p:cNvSpPr>
          <p:nvPr/>
        </p:nvSpPr>
        <p:spPr bwMode="ltGray">
          <a:xfrm>
            <a:off x="812800" y="685801"/>
            <a:ext cx="491067" cy="474663"/>
          </a:xfrm>
          <a:prstGeom prst="rect">
            <a:avLst/>
          </a:prstGeom>
          <a:gradFill rotWithShape="0">
            <a:gsLst>
              <a:gs pos="0">
                <a:srgbClr val="00FF00"/>
              </a:gs>
              <a:gs pos="100000">
                <a:srgbClr val="00FF00">
                  <a:gamma/>
                  <a:shade val="46275"/>
                  <a:invGamma/>
                </a:srgbClr>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0" name="Rectangle 6"/>
          <p:cNvSpPr>
            <a:spLocks noChangeArrowheads="1"/>
          </p:cNvSpPr>
          <p:nvPr/>
        </p:nvSpPr>
        <p:spPr bwMode="ltGray">
          <a:xfrm>
            <a:off x="406400" y="4572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1" name="Rectangle 7"/>
          <p:cNvSpPr>
            <a:spLocks noChangeArrowheads="1"/>
          </p:cNvSpPr>
          <p:nvPr/>
        </p:nvSpPr>
        <p:spPr bwMode="gray">
          <a:xfrm>
            <a:off x="948267" y="228601"/>
            <a:ext cx="42333"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2" name="Rectangle 8"/>
          <p:cNvSpPr>
            <a:spLocks noChangeArrowheads="1"/>
          </p:cNvSpPr>
          <p:nvPr/>
        </p:nvSpPr>
        <p:spPr bwMode="gray">
          <a:xfrm>
            <a:off x="522818" y="1019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zh-CN" altLang="zh-CN" sz="2400">
              <a:solidFill>
                <a:srgbClr val="000000"/>
              </a:solidFill>
              <a:latin typeface="Tahoma" pitchFamily="34" charset="0"/>
              <a:ea typeface="宋体" pitchFamily="2" charset="-122"/>
            </a:endParaRPr>
          </a:p>
        </p:txBody>
      </p:sp>
      <p:sp>
        <p:nvSpPr>
          <p:cNvPr id="103433" name="Rectangle 9"/>
          <p:cNvSpPr>
            <a:spLocks noGrp="1" noChangeArrowheads="1"/>
          </p:cNvSpPr>
          <p:nvPr>
            <p:ph type="title"/>
          </p:nvPr>
        </p:nvSpPr>
        <p:spPr bwMode="auto">
          <a:xfrm>
            <a:off x="1625600" y="228600"/>
            <a:ext cx="1039071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34" name="Rectangle 10"/>
          <p:cNvSpPr>
            <a:spLocks noGrp="1" noChangeArrowheads="1"/>
          </p:cNvSpPr>
          <p:nvPr>
            <p:ph type="body" idx="1"/>
          </p:nvPr>
        </p:nvSpPr>
        <p:spPr bwMode="auto">
          <a:xfrm>
            <a:off x="508000" y="1255714"/>
            <a:ext cx="11364384" cy="537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45" name="WordArt 21"/>
          <p:cNvSpPr>
            <a:spLocks noChangeArrowheads="1" noChangeShapeType="1" noTextEdit="1"/>
          </p:cNvSpPr>
          <p:nvPr userDrawn="1"/>
        </p:nvSpPr>
        <p:spPr bwMode="auto">
          <a:xfrm rot="5400000">
            <a:off x="-1003300" y="3128434"/>
            <a:ext cx="2362200" cy="220133"/>
          </a:xfrm>
          <a:prstGeom prst="rect">
            <a:avLst/>
          </a:prstGeom>
        </p:spPr>
        <p:txBody>
          <a:bodyPr vert="eaVert" wrap="none" fromWordArt="1">
            <a:prstTxWarp prst="textPlain">
              <a:avLst>
                <a:gd name="adj" fmla="val 50000"/>
              </a:avLst>
            </a:prstTxWarp>
          </a:bodyPr>
          <a:lstStyle/>
          <a:p>
            <a:pPr algn="ctr">
              <a:spcBef>
                <a:spcPct val="0"/>
              </a:spcBef>
              <a:spcAft>
                <a:spcPct val="0"/>
              </a:spcAft>
              <a:defRPr/>
            </a:pPr>
            <a:r>
              <a:rPr kumimoji="1" lang="zh-CN" altLang="en-US" sz="3600" kern="10">
                <a:ln w="9525">
                  <a:solidFill>
                    <a:srgbClr val="000000"/>
                  </a:solidFill>
                  <a:miter lim="800000"/>
                  <a:headEnd/>
                  <a:tailEnd/>
                </a:ln>
                <a:solidFill>
                  <a:srgbClr val="000000"/>
                </a:solidFill>
                <a:latin typeface="宋体"/>
                <a:ea typeface="宋体"/>
              </a:rPr>
              <a:t>数据结构</a:t>
            </a:r>
            <a:r>
              <a:rPr kumimoji="1" lang="en-US" altLang="zh-CN" sz="3600" kern="10">
                <a:ln w="9525">
                  <a:solidFill>
                    <a:srgbClr val="000000"/>
                  </a:solidFill>
                  <a:miter lim="800000"/>
                  <a:headEnd/>
                  <a:tailEnd/>
                </a:ln>
                <a:solidFill>
                  <a:srgbClr val="000000"/>
                </a:solidFill>
                <a:latin typeface="宋体"/>
                <a:ea typeface="宋体"/>
              </a:rPr>
              <a:t>—</a:t>
            </a:r>
            <a:r>
              <a:rPr kumimoji="1" lang="zh-CN" altLang="en-US" sz="3600" kern="10">
                <a:ln w="9525">
                  <a:solidFill>
                    <a:srgbClr val="000000"/>
                  </a:solidFill>
                  <a:miter lim="800000"/>
                  <a:headEnd/>
                  <a:tailEnd/>
                </a:ln>
                <a:solidFill>
                  <a:srgbClr val="000000"/>
                </a:solidFill>
                <a:latin typeface="宋体"/>
                <a:ea typeface="宋体"/>
              </a:rPr>
              <a:t>绪论</a:t>
            </a:r>
          </a:p>
        </p:txBody>
      </p:sp>
      <p:sp>
        <p:nvSpPr>
          <p:cNvPr id="12" name="矩形 11"/>
          <p:cNvSpPr/>
          <p:nvPr userDrawn="1"/>
        </p:nvSpPr>
        <p:spPr bwMode="auto">
          <a:xfrm>
            <a:off x="0" y="1876926"/>
            <a:ext cx="353173" cy="2731169"/>
          </a:xfrm>
          <a:prstGeom prst="rect">
            <a:avLst/>
          </a:prstGeom>
          <a:solidFill>
            <a:schemeClr val="bg1"/>
          </a:solidFill>
          <a:ln w="9525" cap="flat" cmpd="sng" algn="ctr">
            <a:solidFill>
              <a:schemeClr val="bg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465055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random/>
  </p:transition>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4" Type="http://schemas.openxmlformats.org/officeDocument/2006/relationships/slide" Target="slide20.xml"/><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524000" y="1447800"/>
            <a:ext cx="7772400" cy="1143000"/>
          </a:xfrm>
        </p:spPr>
        <p:txBody>
          <a:bodyPr/>
          <a:lstStyle/>
          <a:p>
            <a:pPr algn="ctr" eaLnBrk="1" hangingPunct="1"/>
            <a:r>
              <a:rPr lang="zh-CN" altLang="en-US" sz="4800" dirty="0">
                <a:solidFill>
                  <a:srgbClr val="7030A0"/>
                </a:solidFill>
              </a:rPr>
              <a:t>第</a:t>
            </a:r>
            <a:r>
              <a:rPr lang="en-US" altLang="zh-CN" sz="4800" dirty="0">
                <a:solidFill>
                  <a:srgbClr val="7030A0"/>
                </a:solidFill>
                <a:latin typeface="Times New Roman" charset="0"/>
                <a:ea typeface="Times New Roman" charset="0"/>
                <a:cs typeface="Times New Roman" charset="0"/>
              </a:rPr>
              <a:t>4</a:t>
            </a:r>
            <a:r>
              <a:rPr lang="zh-CN" altLang="en-US" sz="4800" dirty="0">
                <a:solidFill>
                  <a:srgbClr val="7030A0"/>
                </a:solidFill>
              </a:rPr>
              <a:t>章 串</a:t>
            </a:r>
          </a:p>
        </p:txBody>
      </p:sp>
      <p:sp>
        <p:nvSpPr>
          <p:cNvPr id="9219" name="Rectangle 3"/>
          <p:cNvSpPr>
            <a:spLocks noGrp="1" noChangeArrowheads="1"/>
          </p:cNvSpPr>
          <p:nvPr>
            <p:ph type="subTitle" idx="1"/>
          </p:nvPr>
        </p:nvSpPr>
        <p:spPr>
          <a:xfrm>
            <a:off x="2110317" y="3048000"/>
            <a:ext cx="8534400" cy="3112168"/>
          </a:xfrm>
        </p:spPr>
        <p:txBody>
          <a:bodyPr/>
          <a:lstStyle/>
          <a:p>
            <a:pPr eaLnBrk="1" hangingPunct="1">
              <a:buFont typeface="Wingdings" charset="2"/>
              <a:buChar char="q"/>
            </a:pPr>
            <a:r>
              <a:rPr lang="en-US" altLang="zh-CN" sz="3200" dirty="0"/>
              <a:t>4.1</a:t>
            </a:r>
            <a:r>
              <a:rPr lang="zh-CN" altLang="en-US" sz="3200" dirty="0"/>
              <a:t> 串类型的定义</a:t>
            </a:r>
            <a:endParaRPr lang="en-US" altLang="zh-CN" sz="3200" dirty="0"/>
          </a:p>
          <a:p>
            <a:pPr eaLnBrk="1" hangingPunct="1">
              <a:buFont typeface="Wingdings" charset="2"/>
              <a:buChar char="q"/>
            </a:pPr>
            <a:r>
              <a:rPr lang="en-US" altLang="zh-CN" sz="3200" dirty="0"/>
              <a:t>4.2</a:t>
            </a:r>
            <a:r>
              <a:rPr lang="zh-CN" altLang="en-US" sz="3200" dirty="0"/>
              <a:t> 串的表示和实现</a:t>
            </a:r>
            <a:endParaRPr lang="en-US" altLang="zh-CN" sz="3200" dirty="0"/>
          </a:p>
          <a:p>
            <a:pPr eaLnBrk="1" hangingPunct="1">
              <a:buFont typeface="Wingdings" charset="2"/>
              <a:buChar char="q"/>
            </a:pPr>
            <a:r>
              <a:rPr lang="en-US" altLang="zh-CN" sz="3200" dirty="0"/>
              <a:t>4.3</a:t>
            </a:r>
            <a:r>
              <a:rPr lang="zh-CN" altLang="en-US" sz="3200" dirty="0"/>
              <a:t> 串的模式匹配算法</a:t>
            </a:r>
            <a:endParaRPr lang="en-US" altLang="zh-CN" sz="3200" dirty="0"/>
          </a:p>
          <a:p>
            <a:pPr eaLnBrk="1" hangingPunct="1">
              <a:buFont typeface="Wingdings" charset="2"/>
              <a:buChar char="q"/>
            </a:pPr>
            <a:r>
              <a:rPr lang="en-US" altLang="zh-CN" sz="3200" dirty="0"/>
              <a:t>4.4</a:t>
            </a:r>
            <a:r>
              <a:rPr lang="zh-CN" altLang="en-US" sz="3200" dirty="0"/>
              <a:t>串操作应用举例</a:t>
            </a:r>
            <a:endParaRPr lang="en-US" altLang="zh-CN" dirty="0"/>
          </a:p>
        </p:txBody>
      </p:sp>
      <p:sp>
        <p:nvSpPr>
          <p:cNvPr id="5" name="矩形 4"/>
          <p:cNvSpPr/>
          <p:nvPr/>
        </p:nvSpPr>
        <p:spPr>
          <a:xfrm>
            <a:off x="0" y="6533147"/>
            <a:ext cx="12192000" cy="324853"/>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803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bwMode="auto">
          <a:xfrm>
            <a:off x="1905001" y="1676400"/>
            <a:ext cx="4335463"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zh-CN" altLang="en-US" b="1"/>
              <a:t>串有三种表示方法：</a:t>
            </a:r>
          </a:p>
        </p:txBody>
      </p:sp>
      <p:sp>
        <p:nvSpPr>
          <p:cNvPr id="122885" name="Text Box 5">
            <a:hlinkClick r:id="rId2" action="ppaction://hlinksldjump"/>
          </p:cNvPr>
          <p:cNvSpPr txBox="1">
            <a:spLocks noChangeArrowheads="1"/>
          </p:cNvSpPr>
          <p:nvPr/>
        </p:nvSpPr>
        <p:spPr bwMode="auto">
          <a:xfrm>
            <a:off x="2241550" y="2570164"/>
            <a:ext cx="4768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eaLnBrk="1" hangingPunct="1"/>
            <a:r>
              <a:rPr lang="en-US" altLang="zh-CN" sz="3200" dirty="0">
                <a:solidFill>
                  <a:schemeClr val="tx2"/>
                </a:solidFill>
              </a:rPr>
              <a:t>4.2.1  </a:t>
            </a:r>
            <a:r>
              <a:rPr lang="zh-CN" altLang="en-US" sz="3200" dirty="0">
                <a:solidFill>
                  <a:schemeClr val="tx2"/>
                </a:solidFill>
              </a:rPr>
              <a:t>定长顺序存储表示</a:t>
            </a:r>
          </a:p>
        </p:txBody>
      </p:sp>
      <p:sp>
        <p:nvSpPr>
          <p:cNvPr id="122886" name="Text Box 6">
            <a:hlinkClick r:id="rId3" action="ppaction://hlinksldjump"/>
          </p:cNvPr>
          <p:cNvSpPr txBox="1">
            <a:spLocks noChangeArrowheads="1"/>
          </p:cNvSpPr>
          <p:nvPr/>
        </p:nvSpPr>
        <p:spPr bwMode="auto">
          <a:xfrm>
            <a:off x="2209800" y="3429000"/>
            <a:ext cx="434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eaLnBrk="1" hangingPunct="1"/>
            <a:r>
              <a:rPr lang="en-US" altLang="zh-CN" sz="3200">
                <a:solidFill>
                  <a:schemeClr val="tx2"/>
                </a:solidFill>
              </a:rPr>
              <a:t>4.2.2  </a:t>
            </a:r>
            <a:r>
              <a:rPr lang="zh-CN" altLang="en-US" sz="3200">
                <a:solidFill>
                  <a:schemeClr val="tx2"/>
                </a:solidFill>
              </a:rPr>
              <a:t>堆分配存储表示</a:t>
            </a:r>
          </a:p>
        </p:txBody>
      </p:sp>
      <p:sp>
        <p:nvSpPr>
          <p:cNvPr id="122887" name="Text Box 7">
            <a:hlinkClick r:id="rId4" action="ppaction://hlinksldjump"/>
          </p:cNvPr>
          <p:cNvSpPr txBox="1">
            <a:spLocks noChangeArrowheads="1"/>
          </p:cNvSpPr>
          <p:nvPr/>
        </p:nvSpPr>
        <p:spPr bwMode="auto">
          <a:xfrm>
            <a:off x="2209800" y="434340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eaLnBrk="1" hangingPunct="1"/>
            <a:r>
              <a:rPr lang="en-US" altLang="zh-CN" sz="3200">
                <a:solidFill>
                  <a:schemeClr val="tx2"/>
                </a:solidFill>
              </a:rPr>
              <a:t>4.2.3  </a:t>
            </a:r>
            <a:r>
              <a:rPr lang="zh-CN" altLang="en-US" sz="3200">
                <a:solidFill>
                  <a:schemeClr val="tx2"/>
                </a:solidFill>
              </a:rPr>
              <a:t>串的块链存储表示</a:t>
            </a:r>
          </a:p>
        </p:txBody>
      </p:sp>
      <p:sp>
        <p:nvSpPr>
          <p:cNvPr id="9"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4.2 </a:t>
            </a:r>
            <a:r>
              <a:rPr lang="zh-CN" altLang="en-US" kern="0" dirty="0"/>
              <a:t>串的表示和实现</a:t>
            </a:r>
          </a:p>
        </p:txBody>
      </p:sp>
    </p:spTree>
    <p:extLst>
      <p:ext uri="{BB962C8B-B14F-4D97-AF65-F5344CB8AC3E}">
        <p14:creationId xmlns:p14="http://schemas.microsoft.com/office/powerpoint/2010/main" val="1288820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885">
                                            <p:txEl>
                                              <p:pRg st="0" end="0"/>
                                            </p:txEl>
                                          </p:spTgt>
                                        </p:tgtEl>
                                        <p:attrNameLst>
                                          <p:attrName>style.visibility</p:attrName>
                                        </p:attrNameLst>
                                      </p:cBhvr>
                                      <p:to>
                                        <p:strVal val="visible"/>
                                      </p:to>
                                    </p:set>
                                    <p:animEffect transition="in" filter="wipe(up)">
                                      <p:cBhvr>
                                        <p:cTn id="7" dur="500"/>
                                        <p:tgtEl>
                                          <p:spTgt spid="1228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886">
                                            <p:txEl>
                                              <p:pRg st="0" end="0"/>
                                            </p:txEl>
                                          </p:spTgt>
                                        </p:tgtEl>
                                        <p:attrNameLst>
                                          <p:attrName>style.visibility</p:attrName>
                                        </p:attrNameLst>
                                      </p:cBhvr>
                                      <p:to>
                                        <p:strVal val="visible"/>
                                      </p:to>
                                    </p:set>
                                    <p:animEffect transition="in" filter="wipe(up)">
                                      <p:cBhvr>
                                        <p:cTn id="12" dur="500"/>
                                        <p:tgtEl>
                                          <p:spTgt spid="1228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22887">
                                            <p:txEl>
                                              <p:pRg st="0" end="0"/>
                                            </p:txEl>
                                          </p:spTgt>
                                        </p:tgtEl>
                                        <p:attrNameLst>
                                          <p:attrName>style.visibility</p:attrName>
                                        </p:attrNameLst>
                                      </p:cBhvr>
                                      <p:to>
                                        <p:strVal val="visible"/>
                                      </p:to>
                                    </p:set>
                                    <p:animEffect transition="in" filter="wipe(up)">
                                      <p:cBhvr>
                                        <p:cTn id="17" dur="500"/>
                                        <p:tgtEl>
                                          <p:spTgt spid="1228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utoUpdateAnimBg="0"/>
      <p:bldP spid="122886" grpId="0" build="p" autoUpdateAnimBg="0"/>
      <p:bldP spid="12288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72100" y="-2933700"/>
            <a:ext cx="184731" cy="369332"/>
          </a:xfrm>
          <a:prstGeom prst="rect">
            <a:avLst/>
          </a:prstGeom>
          <a:noFill/>
        </p:spPr>
        <p:txBody>
          <a:bodyPr wrap="none" rtlCol="0">
            <a:spAutoFit/>
          </a:bodyPr>
          <a:lstStyle/>
          <a:p>
            <a:endParaRPr kumimoji="1" lang="zh-CN" altLang="en-US" dirty="0"/>
          </a:p>
        </p:txBody>
      </p:sp>
      <p:sp>
        <p:nvSpPr>
          <p:cNvPr id="13" name="副标题 2"/>
          <p:cNvSpPr txBox="1">
            <a:spLocks/>
          </p:cNvSpPr>
          <p:nvPr/>
        </p:nvSpPr>
        <p:spPr>
          <a:xfrm>
            <a:off x="1249379" y="1383625"/>
            <a:ext cx="10107168" cy="710065"/>
          </a:xfrm>
          <a:prstGeom prst="rect">
            <a:avLst/>
          </a:prstGeom>
        </p:spPr>
        <p:txBody>
          <a:bodyPr>
            <a:normAutofit/>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indent="0" eaLnBrk="1" hangingPunct="1">
              <a:buNone/>
            </a:pPr>
            <a:r>
              <a:rPr lang="zh-CN" altLang="en-US" dirty="0">
                <a:solidFill>
                  <a:srgbClr val="003399"/>
                </a:solidFill>
                <a:latin typeface="SimSun" charset="-122"/>
                <a:ea typeface="SimSun" charset="-122"/>
                <a:cs typeface="SimSun" charset="-122"/>
              </a:rPr>
              <a:t>与线性表的顺序</a:t>
            </a:r>
            <a:r>
              <a:rPr lang="zh-CN" altLang="en-US" b="0" dirty="0">
                <a:latin typeface="SimSun" charset="-122"/>
                <a:ea typeface="SimSun" charset="-122"/>
                <a:cs typeface="SimSun" charset="-122"/>
              </a:rPr>
              <a:t>存储结构类似</a:t>
            </a:r>
            <a:endParaRPr lang="zh-CN" altLang="zh-CN" sz="2800" kern="0" dirty="0">
              <a:solidFill>
                <a:srgbClr val="C00000"/>
              </a:solidFill>
              <a:latin typeface="SimSun" charset="-122"/>
              <a:ea typeface="SimSun" charset="-122"/>
              <a:cs typeface="SimSun" charset="-122"/>
            </a:endParaRPr>
          </a:p>
        </p:txBody>
      </p:sp>
      <p:sp>
        <p:nvSpPr>
          <p:cNvPr id="6" name="Rectangle 3"/>
          <p:cNvSpPr txBox="1">
            <a:spLocks noChangeArrowheads="1"/>
          </p:cNvSpPr>
          <p:nvPr/>
        </p:nvSpPr>
        <p:spPr bwMode="auto">
          <a:xfrm>
            <a:off x="1649814" y="2093690"/>
            <a:ext cx="7773586" cy="1690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rgbClr val="006600"/>
              </a:buClr>
              <a:buSzPct val="55000"/>
              <a:buFont typeface="Wingdings" charset="2"/>
              <a:buChar char="n"/>
              <a:defRPr kumimoji="1" sz="22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342900" lvl="1" indent="-342900" eaLnBrk="1" hangingPunct="1">
              <a:buClr>
                <a:schemeClr val="folHlink"/>
              </a:buClr>
              <a:buSzPct val="60000"/>
            </a:pPr>
            <a:r>
              <a:rPr lang="zh-CN" altLang="en-US" dirty="0">
                <a:latin typeface="SimSun" charset="-122"/>
                <a:ea typeface="SimSun" charset="-122"/>
                <a:cs typeface="SimSun" charset="-122"/>
              </a:rPr>
              <a:t>用一组</a:t>
            </a:r>
            <a:r>
              <a:rPr lang="zh-CN" altLang="en-US" dirty="0">
                <a:solidFill>
                  <a:srgbClr val="C00000"/>
                </a:solidFill>
                <a:latin typeface="SimSun" charset="-122"/>
                <a:ea typeface="SimSun" charset="-122"/>
                <a:cs typeface="SimSun" charset="-122"/>
              </a:rPr>
              <a:t>连续</a:t>
            </a:r>
            <a:r>
              <a:rPr lang="zh-CN" altLang="en-US" dirty="0">
                <a:latin typeface="SimSun" charset="-122"/>
                <a:ea typeface="SimSun" charset="-122"/>
                <a:cs typeface="SimSun" charset="-122"/>
              </a:rPr>
              <a:t>的存储单元来存放串中的字符序列</a:t>
            </a:r>
          </a:p>
          <a:p>
            <a:pPr eaLnBrk="1" hangingPunct="1"/>
            <a:r>
              <a:rPr lang="zh-CN" altLang="en-US" sz="2800" kern="0" dirty="0">
                <a:solidFill>
                  <a:srgbClr val="C00000"/>
                </a:solidFill>
                <a:latin typeface="SimSun" charset="-122"/>
                <a:ea typeface="SimSun" charset="-122"/>
                <a:cs typeface="SimSun" charset="-122"/>
              </a:rPr>
              <a:t>大小是预先定义好的</a:t>
            </a:r>
            <a:endParaRPr lang="en-US" altLang="zh-CN" sz="2800" kern="0" dirty="0">
              <a:solidFill>
                <a:srgbClr val="C00000"/>
              </a:solidFill>
              <a:latin typeface="SimSun" charset="-122"/>
              <a:ea typeface="SimSun" charset="-122"/>
              <a:cs typeface="SimSun" charset="-122"/>
            </a:endParaRPr>
          </a:p>
          <a:p>
            <a:pPr eaLnBrk="1" hangingPunct="1"/>
            <a:r>
              <a:rPr lang="zh-CN" altLang="en-US" sz="2800" dirty="0">
                <a:latin typeface="SimSun" charset="-122"/>
                <a:ea typeface="SimSun" charset="-122"/>
                <a:cs typeface="SimSun" charset="-122"/>
              </a:rPr>
              <a:t>也称为</a:t>
            </a:r>
            <a:r>
              <a:rPr lang="zh-CN" altLang="en-US" sz="2800" dirty="0">
                <a:solidFill>
                  <a:srgbClr val="C00000"/>
                </a:solidFill>
                <a:latin typeface="SimSun" charset="-122"/>
                <a:ea typeface="SimSun" charset="-122"/>
                <a:cs typeface="SimSun" charset="-122"/>
              </a:rPr>
              <a:t>静态</a:t>
            </a:r>
            <a:r>
              <a:rPr lang="zh-CN" altLang="en-US" sz="2800" dirty="0">
                <a:latin typeface="SimSun" charset="-122"/>
                <a:ea typeface="SimSun" charset="-122"/>
                <a:cs typeface="SimSun" charset="-122"/>
              </a:rPr>
              <a:t>存储分配</a:t>
            </a:r>
            <a:endParaRPr lang="en-US" altLang="zh-CN" sz="2800" kern="0" dirty="0">
              <a:solidFill>
                <a:srgbClr val="C00000"/>
              </a:solidFill>
              <a:latin typeface="SimSun" charset="-122"/>
              <a:ea typeface="SimSun" charset="-122"/>
              <a:cs typeface="SimSun" charset="-122"/>
            </a:endParaRPr>
          </a:p>
        </p:txBody>
      </p:sp>
      <p:sp>
        <p:nvSpPr>
          <p:cNvPr id="20"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4.2.1 </a:t>
            </a:r>
            <a:r>
              <a:rPr lang="zh-CN" altLang="en-US" kern="0" dirty="0"/>
              <a:t>定长顺序存储表示</a:t>
            </a:r>
          </a:p>
        </p:txBody>
      </p:sp>
      <p:sp>
        <p:nvSpPr>
          <p:cNvPr id="7" name="Text Box 2"/>
          <p:cNvSpPr txBox="1">
            <a:spLocks noChangeArrowheads="1"/>
          </p:cNvSpPr>
          <p:nvPr/>
        </p:nvSpPr>
        <p:spPr bwMode="auto">
          <a:xfrm>
            <a:off x="1085850" y="3898900"/>
            <a:ext cx="1026274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lnSpc>
                <a:spcPct val="125000"/>
              </a:lnSpc>
              <a:spcBef>
                <a:spcPct val="0"/>
              </a:spcBef>
            </a:pPr>
            <a:r>
              <a:rPr lang="en-US" altLang="zh-CN" sz="2400" dirty="0">
                <a:ea typeface="楷体_GB2312" charset="0"/>
              </a:rPr>
              <a:t>  </a:t>
            </a:r>
            <a:r>
              <a:rPr lang="zh-CN" altLang="en-US" sz="2800" dirty="0">
                <a:ea typeface="Times New Roman" charset="0"/>
                <a:cs typeface="Times New Roman" charset="0"/>
              </a:rPr>
              <a:t>存储表示</a:t>
            </a:r>
            <a:r>
              <a:rPr lang="zh-CN" altLang="en-US" sz="2800" dirty="0">
                <a:latin typeface="SimSun" charset="-122"/>
                <a:ea typeface="SimSun" charset="-122"/>
                <a:cs typeface="SimSun" charset="-122"/>
              </a:rPr>
              <a:t>如下：</a:t>
            </a:r>
            <a:endParaRPr lang="en-US" altLang="zh-CN" sz="2800" dirty="0">
              <a:latin typeface="SimSun" charset="-122"/>
              <a:ea typeface="SimSun" charset="-122"/>
              <a:cs typeface="SimSun" charset="-122"/>
            </a:endParaRPr>
          </a:p>
          <a:p>
            <a:pPr algn="l" eaLnBrk="1" hangingPunct="1">
              <a:lnSpc>
                <a:spcPct val="125000"/>
              </a:lnSpc>
              <a:spcBef>
                <a:spcPct val="0"/>
              </a:spcBef>
            </a:pPr>
            <a:r>
              <a:rPr lang="zh-CN" altLang="en-US" sz="2400" dirty="0">
                <a:solidFill>
                  <a:schemeClr val="tx2"/>
                </a:solidFill>
                <a:ea typeface="楷体_GB2312" charset="0"/>
              </a:rPr>
              <a:t>      </a:t>
            </a:r>
            <a:r>
              <a:rPr lang="en-US" altLang="zh-CN" sz="2800" dirty="0">
                <a:solidFill>
                  <a:schemeClr val="tx2"/>
                </a:solidFill>
                <a:ea typeface="楷体_GB2312" charset="0"/>
              </a:rPr>
              <a:t>#define </a:t>
            </a:r>
            <a:r>
              <a:rPr lang="en-US" altLang="zh-CN" sz="2800" b="0" dirty="0">
                <a:solidFill>
                  <a:schemeClr val="tx2"/>
                </a:solidFill>
                <a:ea typeface="楷体_GB2312" charset="0"/>
              </a:rPr>
              <a:t> MAXSTRLEN  255</a:t>
            </a:r>
            <a:r>
              <a:rPr lang="zh-CN" altLang="en-US" sz="2800" b="0" dirty="0">
                <a:solidFill>
                  <a:schemeClr val="tx2"/>
                </a:solidFill>
                <a:ea typeface="楷体_GB2312" charset="0"/>
              </a:rPr>
              <a:t>   </a:t>
            </a:r>
            <a:r>
              <a:rPr lang="en-US" altLang="zh-CN" sz="2800" b="0" dirty="0">
                <a:solidFill>
                  <a:schemeClr val="tx2"/>
                </a:solidFill>
                <a:ea typeface="楷体_GB2312" charset="0"/>
              </a:rPr>
              <a:t>// </a:t>
            </a:r>
            <a:r>
              <a:rPr lang="zh-CN" altLang="en-US" sz="2800" b="0" dirty="0">
                <a:solidFill>
                  <a:schemeClr val="tx2"/>
                </a:solidFill>
                <a:ea typeface="楷体_GB2312" charset="0"/>
              </a:rPr>
              <a:t>用户可在</a:t>
            </a:r>
            <a:r>
              <a:rPr lang="en-US" altLang="zh-CN" sz="2800" b="0" dirty="0">
                <a:solidFill>
                  <a:schemeClr val="tx2"/>
                </a:solidFill>
                <a:ea typeface="楷体_GB2312" charset="0"/>
              </a:rPr>
              <a:t>255</a:t>
            </a:r>
            <a:r>
              <a:rPr lang="zh-CN" altLang="en-US" sz="2800" b="0" dirty="0">
                <a:solidFill>
                  <a:schemeClr val="tx2"/>
                </a:solidFill>
                <a:ea typeface="楷体_GB2312" charset="0"/>
              </a:rPr>
              <a:t>以内定义最大串长</a:t>
            </a:r>
          </a:p>
          <a:p>
            <a:pPr algn="l" eaLnBrk="1" hangingPunct="1">
              <a:lnSpc>
                <a:spcPct val="125000"/>
              </a:lnSpc>
              <a:spcBef>
                <a:spcPct val="0"/>
              </a:spcBef>
            </a:pPr>
            <a:r>
              <a:rPr lang="zh-CN" altLang="en-US" sz="2800" dirty="0">
                <a:solidFill>
                  <a:schemeClr val="tx2"/>
                </a:solidFill>
                <a:ea typeface="楷体_GB2312" charset="0"/>
              </a:rPr>
              <a:t>     </a:t>
            </a:r>
            <a:r>
              <a:rPr lang="en-US" altLang="zh-CN" sz="2800" dirty="0" err="1">
                <a:solidFill>
                  <a:schemeClr val="tx2"/>
                </a:solidFill>
                <a:ea typeface="楷体_GB2312" charset="0"/>
              </a:rPr>
              <a:t>typedef</a:t>
            </a:r>
            <a:r>
              <a:rPr lang="en-US" altLang="zh-CN" sz="2800" b="0" dirty="0">
                <a:solidFill>
                  <a:schemeClr val="tx2"/>
                </a:solidFill>
                <a:ea typeface="楷体_GB2312" charset="0"/>
              </a:rPr>
              <a:t> </a:t>
            </a:r>
            <a:r>
              <a:rPr lang="en-US" altLang="zh-CN" sz="2800" dirty="0">
                <a:solidFill>
                  <a:schemeClr val="tx2"/>
                </a:solidFill>
                <a:ea typeface="楷体_GB2312" charset="0"/>
              </a:rPr>
              <a:t>unsigned char </a:t>
            </a:r>
            <a:r>
              <a:rPr lang="en-US" altLang="zh-CN" sz="2800" b="0" dirty="0">
                <a:solidFill>
                  <a:schemeClr val="tx2"/>
                </a:solidFill>
                <a:ea typeface="楷体_GB2312" charset="0"/>
              </a:rPr>
              <a:t> </a:t>
            </a:r>
            <a:r>
              <a:rPr lang="en-US" altLang="zh-CN" sz="2800" b="0" dirty="0" err="1">
                <a:solidFill>
                  <a:schemeClr val="tx2"/>
                </a:solidFill>
                <a:ea typeface="楷体_GB2312" charset="0"/>
              </a:rPr>
              <a:t>Sstring</a:t>
            </a:r>
            <a:r>
              <a:rPr lang="en-US" altLang="zh-CN" sz="2800" b="0" dirty="0">
                <a:solidFill>
                  <a:schemeClr val="tx2"/>
                </a:solidFill>
                <a:ea typeface="楷体_GB2312" charset="0"/>
              </a:rPr>
              <a:t>[MAXSTRLEN + 1];</a:t>
            </a:r>
          </a:p>
          <a:p>
            <a:pPr algn="l" eaLnBrk="1" hangingPunct="1">
              <a:lnSpc>
                <a:spcPct val="125000"/>
              </a:lnSpc>
              <a:spcBef>
                <a:spcPct val="0"/>
              </a:spcBef>
            </a:pPr>
            <a:r>
              <a:rPr lang="en-US" altLang="zh-CN" sz="2800" b="0" dirty="0">
                <a:solidFill>
                  <a:schemeClr val="tx2"/>
                </a:solidFill>
                <a:ea typeface="楷体_GB2312" charset="0"/>
              </a:rPr>
              <a:t>   </a:t>
            </a:r>
            <a:r>
              <a:rPr lang="zh-CN" altLang="en-US" sz="2800" b="0" dirty="0">
                <a:solidFill>
                  <a:schemeClr val="tx2"/>
                </a:solidFill>
                <a:ea typeface="楷体_GB2312" charset="0"/>
              </a:rPr>
              <a:t>   </a:t>
            </a:r>
            <a:r>
              <a:rPr lang="en-US" altLang="zh-CN" sz="2800" b="0" dirty="0">
                <a:solidFill>
                  <a:schemeClr val="tx2"/>
                </a:solidFill>
                <a:ea typeface="楷体_GB2312" charset="0"/>
              </a:rPr>
              <a:t>// 0</a:t>
            </a:r>
            <a:r>
              <a:rPr lang="zh-CN" altLang="en-US" sz="2800" b="0" dirty="0">
                <a:solidFill>
                  <a:schemeClr val="tx2"/>
                </a:solidFill>
                <a:ea typeface="楷体_GB2312" charset="0"/>
              </a:rPr>
              <a:t>号单元存放串的长度</a:t>
            </a:r>
            <a:endParaRPr lang="zh-CN" altLang="en-US" sz="2800" b="0" dirty="0">
              <a:solidFill>
                <a:schemeClr val="tx2"/>
              </a:solidFill>
            </a:endParaRPr>
          </a:p>
        </p:txBody>
      </p:sp>
    </p:spTree>
    <p:extLst>
      <p:ext uri="{BB962C8B-B14F-4D97-AF65-F5344CB8AC3E}">
        <p14:creationId xmlns:p14="http://schemas.microsoft.com/office/powerpoint/2010/main" val="12073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up)">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P spid="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1259774" y="458147"/>
            <a:ext cx="7772400" cy="527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t>串的联接操作</a:t>
            </a:r>
          </a:p>
        </p:txBody>
      </p:sp>
      <mc:AlternateContent xmlns:mc="http://schemas.openxmlformats.org/markup-compatibility/2006" xmlns:a14="http://schemas.microsoft.com/office/drawing/2010/main">
        <mc:Choice Requires="a14">
          <p:sp>
            <p:nvSpPr>
              <p:cNvPr id="137219" name="Rectangle 3"/>
              <p:cNvSpPr>
                <a:spLocks noGrp="1" noChangeArrowheads="1"/>
              </p:cNvSpPr>
              <p:nvPr>
                <p:ph type="body" idx="1"/>
              </p:nvPr>
            </p:nvSpPr>
            <p:spPr bwMode="auto">
              <a:xfrm>
                <a:off x="1630546" y="1473159"/>
                <a:ext cx="9638805" cy="4114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0" dirty="0" err="1">
                    <a:latin typeface="Times New Roman" charset="0"/>
                    <a:ea typeface="Times New Roman" charset="0"/>
                    <a:cs typeface="Times New Roman" charset="0"/>
                  </a:rPr>
                  <a:t>Concat</a:t>
                </a:r>
                <a:r>
                  <a:rPr lang="en-US" altLang="zh-CN" sz="2800" b="0" dirty="0">
                    <a:latin typeface="Times New Roman" charset="0"/>
                    <a:ea typeface="Times New Roman" charset="0"/>
                    <a:cs typeface="Times New Roman" charset="0"/>
                  </a:rPr>
                  <a:t>(</a:t>
                </a:r>
                <a:r>
                  <a:rPr lang="en-US" altLang="zh-CN" sz="2800" b="0" dirty="0" err="1">
                    <a:latin typeface="Times New Roman" charset="0"/>
                    <a:ea typeface="Times New Roman" charset="0"/>
                    <a:cs typeface="Times New Roman" charset="0"/>
                  </a:rPr>
                  <a:t>SString</a:t>
                </a:r>
                <a:r>
                  <a:rPr lang="en-US" altLang="zh-CN" sz="2800" b="0" dirty="0">
                    <a:latin typeface="Times New Roman" charset="0"/>
                    <a:ea typeface="Times New Roman" charset="0"/>
                    <a:cs typeface="Times New Roman" charset="0"/>
                  </a:rPr>
                  <a:t> S1, </a:t>
                </a:r>
                <a:r>
                  <a:rPr lang="en-US" altLang="zh-CN" sz="2800" b="0" dirty="0" err="1">
                    <a:latin typeface="Times New Roman" charset="0"/>
                    <a:ea typeface="Times New Roman" charset="0"/>
                    <a:cs typeface="Times New Roman" charset="0"/>
                  </a:rPr>
                  <a:t>SString</a:t>
                </a:r>
                <a:r>
                  <a:rPr lang="en-US" altLang="zh-CN" sz="2800" b="0" dirty="0">
                    <a:latin typeface="Times New Roman" charset="0"/>
                    <a:ea typeface="Times New Roman" charset="0"/>
                    <a:cs typeface="Times New Roman" charset="0"/>
                  </a:rPr>
                  <a:t> S2, </a:t>
                </a:r>
                <a:r>
                  <a:rPr lang="en-US" altLang="zh-CN" sz="2800" b="0" dirty="0" err="1">
                    <a:latin typeface="Times New Roman" charset="0"/>
                    <a:ea typeface="Times New Roman" charset="0"/>
                    <a:cs typeface="Times New Roman" charset="0"/>
                  </a:rPr>
                  <a:t>SString</a:t>
                </a:r>
                <a:r>
                  <a:rPr lang="en-US" altLang="zh-CN" sz="2800" b="0" dirty="0">
                    <a:latin typeface="Times New Roman" charset="0"/>
                    <a:ea typeface="Times New Roman" charset="0"/>
                    <a:cs typeface="Times New Roman" charset="0"/>
                  </a:rPr>
                  <a:t> </a:t>
                </a:r>
                <a:r>
                  <a:rPr lang="en-US" altLang="zh-CN" sz="2800" dirty="0">
                    <a:latin typeface="Times New Roman" charset="0"/>
                    <a:ea typeface="Times New Roman" charset="0"/>
                    <a:cs typeface="Times New Roman" charset="0"/>
                  </a:rPr>
                  <a:t>&amp;</a:t>
                </a:r>
                <a:r>
                  <a:rPr lang="en-US" altLang="zh-CN" sz="2800" b="0" dirty="0">
                    <a:latin typeface="Times New Roman" charset="0"/>
                    <a:ea typeface="Times New Roman" charset="0"/>
                    <a:cs typeface="Times New Roman" charset="0"/>
                  </a:rPr>
                  <a:t>T)</a:t>
                </a:r>
              </a:p>
              <a:p>
                <a:pPr eaLnBrk="1" hangingPunct="1">
                  <a:buFontTx/>
                  <a:buNone/>
                </a:pPr>
                <a:r>
                  <a:rPr lang="en-US" altLang="zh-CN" sz="2800" b="0" dirty="0">
                    <a:latin typeface="Times New Roman" charset="0"/>
                    <a:ea typeface="Times New Roman" charset="0"/>
                    <a:cs typeface="Times New Roman" charset="0"/>
                  </a:rPr>
                  <a:t>T</a:t>
                </a:r>
                <a:r>
                  <a:rPr lang="zh-CN" altLang="en-US" sz="2800" b="0" dirty="0">
                    <a:latin typeface="Times New Roman" charset="0"/>
                    <a:ea typeface="Times New Roman" charset="0"/>
                    <a:cs typeface="Times New Roman" charset="0"/>
                  </a:rPr>
                  <a:t>由</a:t>
                </a:r>
                <a:r>
                  <a:rPr lang="en-US" altLang="zh-CN" sz="2800" b="0" dirty="0">
                    <a:latin typeface="Times New Roman" charset="0"/>
                    <a:ea typeface="Times New Roman" charset="0"/>
                    <a:cs typeface="Times New Roman" charset="0"/>
                  </a:rPr>
                  <a:t>S1, S2</a:t>
                </a:r>
                <a:r>
                  <a:rPr lang="zh-CN" altLang="en-US" sz="2800" b="0" dirty="0">
                    <a:latin typeface="Times New Roman" charset="0"/>
                    <a:ea typeface="Times New Roman" charset="0"/>
                    <a:cs typeface="Times New Roman" charset="0"/>
                  </a:rPr>
                  <a:t>联接而成，分三种情况：</a:t>
                </a:r>
                <a:endParaRPr lang="en-US" altLang="zh-CN" sz="2800" b="0" dirty="0">
                  <a:latin typeface="Times New Roman" charset="0"/>
                  <a:ea typeface="Times New Roman" charset="0"/>
                  <a:cs typeface="Times New Roman" charset="0"/>
                </a:endParaRPr>
              </a:p>
              <a:p>
                <a:pPr eaLnBrk="1" hangingPunct="1"/>
                <a:r>
                  <a:rPr lang="en-US" altLang="zh-CN" sz="2800" b="0" dirty="0">
                    <a:latin typeface="Times New Roman" charset="0"/>
                    <a:ea typeface="Times New Roman" charset="0"/>
                    <a:cs typeface="Times New Roman" charset="0"/>
                  </a:rPr>
                  <a:t>S1[0]+S2[0]</a:t>
                </a:r>
                <a:r>
                  <a:rPr lang="en-US" altLang="zh-CN" sz="2800" b="0" dirty="0">
                    <a:ea typeface="Cambria Math" charset="0"/>
                    <a:cs typeface="Cambria Math" charset="0"/>
                  </a:rPr>
                  <a:t> </a:t>
                </a:r>
                <a14:m>
                  <m:oMath xmlns:m="http://schemas.openxmlformats.org/officeDocument/2006/math">
                    <m:r>
                      <a:rPr lang="en-US" altLang="zh-CN" sz="2800" b="0" i="1">
                        <a:latin typeface="Cambria Math" charset="0"/>
                        <a:ea typeface="Cambria Math" charset="0"/>
                        <a:cs typeface="Cambria Math" charset="0"/>
                      </a:rPr>
                      <m:t>≤ </m:t>
                    </m:r>
                  </m:oMath>
                </a14:m>
                <a:r>
                  <a:rPr lang="en-US" altLang="zh-CN" sz="2800" b="0" dirty="0">
                    <a:solidFill>
                      <a:schemeClr val="tx2"/>
                    </a:solidFill>
                    <a:latin typeface="Times New Roman" charset="0"/>
                    <a:ea typeface="Times New Roman" charset="0"/>
                    <a:cs typeface="Times New Roman" charset="0"/>
                  </a:rPr>
                  <a:t>MAXSTRLEN</a:t>
                </a:r>
              </a:p>
              <a:p>
                <a:pPr marL="0" indent="0" eaLnBrk="1" hangingPunct="1">
                  <a:buNone/>
                </a:pPr>
                <a:r>
                  <a:rPr lang="zh-CN" altLang="en-US" sz="2800" b="0" dirty="0">
                    <a:solidFill>
                      <a:schemeClr val="tx2"/>
                    </a:solidFill>
                    <a:latin typeface="Times New Roman" charset="0"/>
                    <a:ea typeface="Times New Roman" charset="0"/>
                    <a:cs typeface="Times New Roman" charset="0"/>
                  </a:rPr>
                  <a:t>    </a:t>
                </a:r>
                <a:r>
                  <a:rPr lang="en-US" altLang="zh-CN" sz="2800" b="0" dirty="0">
                    <a:solidFill>
                      <a:srgbClr val="C00000"/>
                    </a:solidFill>
                    <a:latin typeface="Times New Roman" charset="0"/>
                    <a:ea typeface="Times New Roman" charset="0"/>
                    <a:cs typeface="Times New Roman" charset="0"/>
                  </a:rPr>
                  <a:t>T=</a:t>
                </a:r>
                <a:r>
                  <a:rPr lang="zh-CN" altLang="en-US" sz="2800" b="0" dirty="0">
                    <a:solidFill>
                      <a:srgbClr val="C00000"/>
                    </a:solidFill>
                    <a:latin typeface="Times New Roman" charset="0"/>
                    <a:ea typeface="Times New Roman" charset="0"/>
                    <a:cs typeface="Times New Roman" charset="0"/>
                  </a:rPr>
                  <a:t> </a:t>
                </a:r>
                <a:r>
                  <a:rPr lang="en-US" altLang="zh-CN" sz="2800" b="0" dirty="0">
                    <a:solidFill>
                      <a:srgbClr val="C00000"/>
                    </a:solidFill>
                    <a:latin typeface="Times New Roman" charset="0"/>
                    <a:ea typeface="Times New Roman" charset="0"/>
                    <a:cs typeface="Times New Roman" charset="0"/>
                  </a:rPr>
                  <a:t>S1+S2</a:t>
                </a:r>
              </a:p>
              <a:p>
                <a:pPr eaLnBrk="1" hangingPunct="1"/>
                <a:r>
                  <a:rPr lang="en-US" altLang="zh-CN" sz="2800" b="0" dirty="0">
                    <a:latin typeface="Times New Roman" charset="0"/>
                    <a:ea typeface="Times New Roman" charset="0"/>
                    <a:cs typeface="Times New Roman" charset="0"/>
                  </a:rPr>
                  <a:t>S1[0]+S2[0]&gt;</a:t>
                </a:r>
                <a:r>
                  <a:rPr lang="en-US" altLang="zh-CN" sz="2800" b="0" dirty="0">
                    <a:solidFill>
                      <a:schemeClr val="tx2"/>
                    </a:solidFill>
                    <a:latin typeface="Times New Roman" charset="0"/>
                    <a:ea typeface="Times New Roman" charset="0"/>
                    <a:cs typeface="Times New Roman" charset="0"/>
                  </a:rPr>
                  <a:t> MAXSTRLEN </a:t>
                </a:r>
                <a:r>
                  <a:rPr lang="zh-CN" altLang="en-US" sz="2800" b="0" dirty="0">
                    <a:solidFill>
                      <a:schemeClr val="tx2"/>
                    </a:solidFill>
                    <a:latin typeface="Times New Roman" charset="0"/>
                    <a:ea typeface="Times New Roman" charset="0"/>
                    <a:cs typeface="Times New Roman" charset="0"/>
                  </a:rPr>
                  <a:t>且</a:t>
                </a:r>
                <a:r>
                  <a:rPr lang="en-US" altLang="zh-CN" sz="2800" b="0" dirty="0">
                    <a:latin typeface="Times New Roman" charset="0"/>
                    <a:ea typeface="Times New Roman" charset="0"/>
                    <a:cs typeface="Times New Roman" charset="0"/>
                  </a:rPr>
                  <a:t>S1[0]&lt;</a:t>
                </a:r>
                <a:r>
                  <a:rPr lang="en-US" altLang="zh-CN" sz="2800" b="0" dirty="0">
                    <a:solidFill>
                      <a:schemeClr val="tx2"/>
                    </a:solidFill>
                    <a:latin typeface="Times New Roman" charset="0"/>
                    <a:ea typeface="Times New Roman" charset="0"/>
                    <a:cs typeface="Times New Roman" charset="0"/>
                  </a:rPr>
                  <a:t>MAXSTRLEN </a:t>
                </a:r>
              </a:p>
              <a:p>
                <a:pPr marL="0" indent="0" eaLnBrk="1" hangingPunct="1">
                  <a:buNone/>
                </a:pPr>
                <a:r>
                  <a:rPr lang="zh-CN" altLang="en-US" sz="2800" b="0" dirty="0">
                    <a:solidFill>
                      <a:schemeClr val="tx2"/>
                    </a:solidFill>
                    <a:latin typeface="Times New Roman" charset="0"/>
                    <a:ea typeface="Times New Roman" charset="0"/>
                    <a:cs typeface="Times New Roman" charset="0"/>
                  </a:rPr>
                  <a:t>    </a:t>
                </a:r>
                <a:r>
                  <a:rPr lang="en-US" altLang="zh-CN" sz="2800" b="0" dirty="0">
                    <a:solidFill>
                      <a:srgbClr val="C00000"/>
                    </a:solidFill>
                    <a:latin typeface="Times New Roman" charset="0"/>
                    <a:ea typeface="Times New Roman" charset="0"/>
                    <a:cs typeface="Times New Roman" charset="0"/>
                  </a:rPr>
                  <a:t>T=</a:t>
                </a:r>
                <a:r>
                  <a:rPr lang="zh-CN" altLang="en-US" sz="2800" b="0" dirty="0">
                    <a:solidFill>
                      <a:srgbClr val="C00000"/>
                    </a:solidFill>
                    <a:latin typeface="Times New Roman" charset="0"/>
                    <a:ea typeface="Times New Roman" charset="0"/>
                    <a:cs typeface="Times New Roman" charset="0"/>
                  </a:rPr>
                  <a:t> </a:t>
                </a:r>
                <a:r>
                  <a:rPr lang="en-US" altLang="zh-CN" sz="2800" b="0" dirty="0">
                    <a:solidFill>
                      <a:srgbClr val="C00000"/>
                    </a:solidFill>
                    <a:latin typeface="Times New Roman" charset="0"/>
                    <a:ea typeface="Times New Roman" charset="0"/>
                    <a:cs typeface="Times New Roman" charset="0"/>
                  </a:rPr>
                  <a:t>S1</a:t>
                </a:r>
                <a:r>
                  <a:rPr lang="zh-CN" altLang="en-US" sz="2800" b="0" dirty="0">
                    <a:solidFill>
                      <a:srgbClr val="C00000"/>
                    </a:solidFill>
                    <a:latin typeface="Times New Roman" charset="0"/>
                    <a:ea typeface="Times New Roman" charset="0"/>
                    <a:cs typeface="Times New Roman" charset="0"/>
                  </a:rPr>
                  <a:t>全部</a:t>
                </a:r>
                <a:r>
                  <a:rPr lang="en-US" altLang="zh-CN" sz="2800" b="0" dirty="0">
                    <a:solidFill>
                      <a:srgbClr val="C00000"/>
                    </a:solidFill>
                    <a:latin typeface="Times New Roman" charset="0"/>
                    <a:ea typeface="Times New Roman" charset="0"/>
                    <a:cs typeface="Times New Roman" charset="0"/>
                  </a:rPr>
                  <a:t>+S2</a:t>
                </a:r>
                <a:r>
                  <a:rPr lang="zh-CN" altLang="en-US" sz="2800" b="0" dirty="0">
                    <a:solidFill>
                      <a:srgbClr val="C00000"/>
                    </a:solidFill>
                    <a:latin typeface="Times New Roman" charset="0"/>
                    <a:ea typeface="Times New Roman" charset="0"/>
                    <a:cs typeface="Times New Roman" charset="0"/>
                  </a:rPr>
                  <a:t>的一部分</a:t>
                </a:r>
                <a:endParaRPr lang="en-US" altLang="zh-CN" sz="2800" b="0" dirty="0">
                  <a:solidFill>
                    <a:srgbClr val="C00000"/>
                  </a:solidFill>
                  <a:latin typeface="Times New Roman" charset="0"/>
                  <a:ea typeface="Times New Roman" charset="0"/>
                  <a:cs typeface="Times New Roman" charset="0"/>
                </a:endParaRPr>
              </a:p>
              <a:p>
                <a:pPr eaLnBrk="1" hangingPunct="1"/>
                <a:r>
                  <a:rPr lang="en-US" altLang="zh-CN" sz="2800" b="0" dirty="0">
                    <a:latin typeface="Times New Roman" charset="0"/>
                    <a:ea typeface="Times New Roman" charset="0"/>
                    <a:cs typeface="Times New Roman" charset="0"/>
                  </a:rPr>
                  <a:t>S1[0]=</a:t>
                </a:r>
                <a:r>
                  <a:rPr lang="en-US" altLang="zh-CN" sz="2800" b="0" dirty="0">
                    <a:solidFill>
                      <a:schemeClr val="tx2"/>
                    </a:solidFill>
                    <a:latin typeface="Times New Roman" charset="0"/>
                    <a:ea typeface="Times New Roman" charset="0"/>
                    <a:cs typeface="Times New Roman" charset="0"/>
                  </a:rPr>
                  <a:t>MAXSTRLEN </a:t>
                </a:r>
              </a:p>
              <a:p>
                <a:pPr marL="0" indent="0" eaLnBrk="1" hangingPunct="1">
                  <a:buNone/>
                </a:pPr>
                <a:r>
                  <a:rPr lang="zh-CN" altLang="en-US" sz="2800" b="0" dirty="0">
                    <a:solidFill>
                      <a:schemeClr val="tx2"/>
                    </a:solidFill>
                    <a:latin typeface="Times New Roman" charset="0"/>
                    <a:ea typeface="Times New Roman" charset="0"/>
                    <a:cs typeface="Times New Roman" charset="0"/>
                  </a:rPr>
                  <a:t>    </a:t>
                </a:r>
                <a:r>
                  <a:rPr lang="en-US" altLang="zh-CN" sz="2800" b="0" dirty="0">
                    <a:solidFill>
                      <a:srgbClr val="C00000"/>
                    </a:solidFill>
                    <a:latin typeface="Times New Roman" charset="0"/>
                    <a:ea typeface="Times New Roman" charset="0"/>
                    <a:cs typeface="Times New Roman" charset="0"/>
                  </a:rPr>
                  <a:t>T=S1</a:t>
                </a:r>
              </a:p>
              <a:p>
                <a:pPr eaLnBrk="1" hangingPunct="1"/>
                <a:endParaRPr lang="en-US" altLang="zh-CN" sz="2800" b="0" dirty="0">
                  <a:latin typeface="Times New Roman" charset="0"/>
                  <a:ea typeface="Times New Roman" charset="0"/>
                  <a:cs typeface="Times New Roman" charset="0"/>
                </a:endParaRPr>
              </a:p>
              <a:p>
                <a:pPr eaLnBrk="1" hangingPunct="1"/>
                <a:endParaRPr lang="en-US" altLang="zh-CN" sz="2800" b="0" dirty="0">
                  <a:latin typeface="Times New Roman" charset="0"/>
                  <a:ea typeface="Times New Roman" charset="0"/>
                  <a:cs typeface="Times New Roman" charset="0"/>
                </a:endParaRPr>
              </a:p>
            </p:txBody>
          </p:sp>
        </mc:Choice>
        <mc:Fallback xmlns="">
          <p:sp>
            <p:nvSpPr>
              <p:cNvPr id="137219" name="Rectangle 3"/>
              <p:cNvSpPr>
                <a:spLocks noGrp="1" noRot="1" noChangeAspect="1" noMove="1" noResize="1" noEditPoints="1" noAdjustHandles="1" noChangeArrowheads="1" noChangeShapeType="1" noTextEdit="1"/>
              </p:cNvSpPr>
              <p:nvPr>
                <p:ph type="body" idx="1"/>
              </p:nvPr>
            </p:nvSpPr>
            <p:spPr bwMode="auto">
              <a:xfrm>
                <a:off x="1630546" y="1473159"/>
                <a:ext cx="9638805" cy="4114800"/>
              </a:xfrm>
              <a:blipFill rotWithShape="0">
                <a:blip r:embed="rId2"/>
                <a:stretch>
                  <a:fillRect l="-1264" t="-1630" b="-385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7985740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1" end="1"/>
                                            </p:txEl>
                                          </p:spTgt>
                                        </p:tgtEl>
                                        <p:attrNameLst>
                                          <p:attrName>style.visibility</p:attrName>
                                        </p:attrNameLst>
                                      </p:cBhvr>
                                      <p:to>
                                        <p:strVal val="visible"/>
                                      </p:to>
                                    </p:set>
                                    <p:animEffect transition="in" filter="wipe(left)">
                                      <p:cBhvr>
                                        <p:cTn id="12" dur="500"/>
                                        <p:tgtEl>
                                          <p:spTgt spid="137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19">
                                            <p:txEl>
                                              <p:pRg st="2" end="2"/>
                                            </p:txEl>
                                          </p:spTgt>
                                        </p:tgtEl>
                                        <p:attrNameLst>
                                          <p:attrName>style.visibility</p:attrName>
                                        </p:attrNameLst>
                                      </p:cBhvr>
                                      <p:to>
                                        <p:strVal val="visible"/>
                                      </p:to>
                                    </p:set>
                                    <p:animEffect transition="in" filter="wipe(left)">
                                      <p:cBhvr>
                                        <p:cTn id="17" dur="500"/>
                                        <p:tgtEl>
                                          <p:spTgt spid="137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19">
                                            <p:txEl>
                                              <p:pRg st="3" end="3"/>
                                            </p:txEl>
                                          </p:spTgt>
                                        </p:tgtEl>
                                        <p:attrNameLst>
                                          <p:attrName>style.visibility</p:attrName>
                                        </p:attrNameLst>
                                      </p:cBhvr>
                                      <p:to>
                                        <p:strVal val="visible"/>
                                      </p:to>
                                    </p:set>
                                    <p:animEffect transition="in" filter="wipe(left)">
                                      <p:cBhvr>
                                        <p:cTn id="22" dur="500"/>
                                        <p:tgtEl>
                                          <p:spTgt spid="137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219">
                                            <p:txEl>
                                              <p:pRg st="4" end="4"/>
                                            </p:txEl>
                                          </p:spTgt>
                                        </p:tgtEl>
                                        <p:attrNameLst>
                                          <p:attrName>style.visibility</p:attrName>
                                        </p:attrNameLst>
                                      </p:cBhvr>
                                      <p:to>
                                        <p:strVal val="visible"/>
                                      </p:to>
                                    </p:set>
                                    <p:animEffect transition="in" filter="wipe(left)">
                                      <p:cBhvr>
                                        <p:cTn id="27" dur="500"/>
                                        <p:tgtEl>
                                          <p:spTgt spid="137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7219">
                                            <p:txEl>
                                              <p:pRg st="5" end="5"/>
                                            </p:txEl>
                                          </p:spTgt>
                                        </p:tgtEl>
                                        <p:attrNameLst>
                                          <p:attrName>style.visibility</p:attrName>
                                        </p:attrNameLst>
                                      </p:cBhvr>
                                      <p:to>
                                        <p:strVal val="visible"/>
                                      </p:to>
                                    </p:set>
                                    <p:animEffect transition="in" filter="wipe(left)">
                                      <p:cBhvr>
                                        <p:cTn id="32" dur="500"/>
                                        <p:tgtEl>
                                          <p:spTgt spid="137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7219">
                                            <p:txEl>
                                              <p:pRg st="6" end="6"/>
                                            </p:txEl>
                                          </p:spTgt>
                                        </p:tgtEl>
                                        <p:attrNameLst>
                                          <p:attrName>style.visibility</p:attrName>
                                        </p:attrNameLst>
                                      </p:cBhvr>
                                      <p:to>
                                        <p:strVal val="visible"/>
                                      </p:to>
                                    </p:set>
                                    <p:animEffect transition="in" filter="wipe(left)">
                                      <p:cBhvr>
                                        <p:cTn id="37" dur="500"/>
                                        <p:tgtEl>
                                          <p:spTgt spid="137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7219">
                                            <p:txEl>
                                              <p:pRg st="7" end="7"/>
                                            </p:txEl>
                                          </p:spTgt>
                                        </p:tgtEl>
                                        <p:attrNameLst>
                                          <p:attrName>style.visibility</p:attrName>
                                        </p:attrNameLst>
                                      </p:cBhvr>
                                      <p:to>
                                        <p:strVal val="visible"/>
                                      </p:to>
                                    </p:set>
                                    <p:animEffect transition="in" filter="wipe(left)">
                                      <p:cBhvr>
                                        <p:cTn id="42" dur="500"/>
                                        <p:tgtEl>
                                          <p:spTgt spid="137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2062164" y="1155701"/>
            <a:ext cx="10307636" cy="5435599"/>
          </a:xfrm>
        </p:spPr>
        <p:txBody>
          <a:bodyPr/>
          <a:lstStyle/>
          <a:p>
            <a:pPr>
              <a:lnSpc>
                <a:spcPct val="95000"/>
              </a:lnSpc>
              <a:buFont typeface="Wingdings" charset="2"/>
              <a:buNone/>
            </a:pPr>
            <a:r>
              <a:rPr lang="en-US" altLang="zh-CN" sz="2400" dirty="0">
                <a:latin typeface="Times New Roman" charset="0"/>
              </a:rPr>
              <a:t>Status </a:t>
            </a:r>
            <a:r>
              <a:rPr lang="en-US" altLang="zh-CN" sz="2400" dirty="0" err="1">
                <a:latin typeface="Times New Roman" charset="0"/>
              </a:rPr>
              <a:t>Concat</a:t>
            </a:r>
            <a:r>
              <a:rPr lang="en-US" altLang="zh-CN" sz="2400" dirty="0">
                <a:latin typeface="Times New Roman" charset="0"/>
              </a:rPr>
              <a:t>(</a:t>
            </a:r>
            <a:r>
              <a:rPr lang="en-US" altLang="zh-CN" sz="2400" dirty="0" err="1">
                <a:latin typeface="Times New Roman" charset="0"/>
              </a:rPr>
              <a:t>SString</a:t>
            </a:r>
            <a:r>
              <a:rPr lang="en-US" altLang="zh-CN" sz="2400" dirty="0">
                <a:latin typeface="Times New Roman" charset="0"/>
              </a:rPr>
              <a:t> &amp;</a:t>
            </a:r>
            <a:r>
              <a:rPr lang="en-US" altLang="zh-CN" sz="2400" dirty="0" err="1">
                <a:latin typeface="Times New Roman" charset="0"/>
              </a:rPr>
              <a:t>T,SString</a:t>
            </a:r>
            <a:r>
              <a:rPr lang="en-US" altLang="zh-CN" sz="2400" dirty="0">
                <a:latin typeface="Times New Roman" charset="0"/>
              </a:rPr>
              <a:t> S1,SString S2){</a:t>
            </a:r>
          </a:p>
          <a:p>
            <a:pPr lvl="1">
              <a:lnSpc>
                <a:spcPct val="95000"/>
              </a:lnSpc>
              <a:buFont typeface="Wingdings" charset="2"/>
              <a:buNone/>
            </a:pPr>
            <a:r>
              <a:rPr lang="en-US" altLang="zh-CN" sz="2400" dirty="0">
                <a:solidFill>
                  <a:srgbClr val="C00000"/>
                </a:solidFill>
                <a:latin typeface="Times New Roman" charset="0"/>
              </a:rPr>
              <a:t>if (S1[0]+S2[0]&lt;=MAXSTRLEN</a:t>
            </a:r>
            <a:r>
              <a:rPr lang="en-US" altLang="zh-CN" sz="2400" dirty="0">
                <a:latin typeface="Times New Roman" charset="0"/>
              </a:rPr>
              <a:t>){   </a:t>
            </a:r>
            <a:r>
              <a:rPr lang="en-US" altLang="zh-CN" sz="2400" dirty="0">
                <a:solidFill>
                  <a:schemeClr val="folHlink"/>
                </a:solidFill>
              </a:rPr>
              <a:t>//</a:t>
            </a:r>
            <a:r>
              <a:rPr lang="zh-CN" altLang="en-US" sz="2400" dirty="0">
                <a:solidFill>
                  <a:schemeClr val="folHlink"/>
                </a:solidFill>
              </a:rPr>
              <a:t>未截断</a:t>
            </a:r>
          </a:p>
          <a:p>
            <a:pPr lvl="1">
              <a:lnSpc>
                <a:spcPct val="95000"/>
              </a:lnSpc>
              <a:buFont typeface="Wingdings" charset="2"/>
              <a:buNone/>
            </a:pPr>
            <a:r>
              <a:rPr lang="en-US" altLang="zh-CN" sz="2400" dirty="0">
                <a:latin typeface="Times New Roman" charset="0"/>
              </a:rPr>
              <a:t>      T[1 …S1[0]]=S1[1 …S1[0]]; </a:t>
            </a:r>
          </a:p>
          <a:p>
            <a:pPr lvl="1">
              <a:lnSpc>
                <a:spcPct val="95000"/>
              </a:lnSpc>
              <a:buFont typeface="Wingdings" charset="2"/>
              <a:buNone/>
            </a:pPr>
            <a:r>
              <a:rPr lang="en-US" altLang="zh-CN" sz="2400" dirty="0">
                <a:latin typeface="Times New Roman" charset="0"/>
              </a:rPr>
              <a:t>      T[S1[0]+1 …S1[0]+S2[0]]=S2[1 …S2[0]];</a:t>
            </a:r>
          </a:p>
          <a:p>
            <a:pPr lvl="1">
              <a:lnSpc>
                <a:spcPct val="95000"/>
              </a:lnSpc>
              <a:buFont typeface="Wingdings" charset="2"/>
              <a:buNone/>
            </a:pPr>
            <a:r>
              <a:rPr lang="en-US" altLang="zh-CN" sz="2400" dirty="0">
                <a:latin typeface="Times New Roman" charset="0"/>
              </a:rPr>
              <a:t>      T[0]=S1[0]+S2[0];</a:t>
            </a:r>
          </a:p>
          <a:p>
            <a:pPr lvl="1">
              <a:lnSpc>
                <a:spcPct val="95000"/>
              </a:lnSpc>
              <a:buFont typeface="Wingdings" charset="2"/>
              <a:buNone/>
            </a:pPr>
            <a:r>
              <a:rPr lang="en-US" altLang="zh-CN" sz="2400" dirty="0">
                <a:latin typeface="Times New Roman" charset="0"/>
              </a:rPr>
              <a:t>      uncut=TRUE;}</a:t>
            </a:r>
          </a:p>
          <a:p>
            <a:pPr lvl="1">
              <a:lnSpc>
                <a:spcPct val="95000"/>
              </a:lnSpc>
              <a:buFont typeface="Wingdings" charset="2"/>
              <a:buNone/>
            </a:pPr>
            <a:r>
              <a:rPr lang="en-US" altLang="zh-CN" sz="2400" dirty="0">
                <a:latin typeface="Times New Roman" charset="0"/>
              </a:rPr>
              <a:t>else if  (S1[0]&lt;MAXSTRLEN){  </a:t>
            </a:r>
            <a:r>
              <a:rPr lang="en-US" altLang="zh-CN" sz="2400" dirty="0">
                <a:solidFill>
                  <a:schemeClr val="folHlink"/>
                </a:solidFill>
              </a:rPr>
              <a:t>    //</a:t>
            </a:r>
            <a:r>
              <a:rPr lang="zh-CN" altLang="en-US" sz="2400" dirty="0">
                <a:solidFill>
                  <a:schemeClr val="folHlink"/>
                </a:solidFill>
              </a:rPr>
              <a:t>截断，取</a:t>
            </a:r>
            <a:r>
              <a:rPr lang="en-US" altLang="zh-CN" sz="2400" dirty="0">
                <a:solidFill>
                  <a:schemeClr val="folHlink"/>
                </a:solidFill>
              </a:rPr>
              <a:t>S2</a:t>
            </a:r>
            <a:r>
              <a:rPr lang="zh-CN" altLang="en-US" sz="2400" dirty="0">
                <a:solidFill>
                  <a:schemeClr val="folHlink"/>
                </a:solidFill>
              </a:rPr>
              <a:t>的部分</a:t>
            </a:r>
          </a:p>
          <a:p>
            <a:pPr lvl="2">
              <a:lnSpc>
                <a:spcPct val="95000"/>
              </a:lnSpc>
              <a:buFont typeface="Wingdings" charset="2"/>
              <a:buNone/>
            </a:pPr>
            <a:r>
              <a:rPr lang="en-US" altLang="zh-CN" dirty="0">
                <a:latin typeface="Times New Roman" charset="0"/>
              </a:rPr>
              <a:t>T[1 …S1[0]]=S1[1 …S1[0]];</a:t>
            </a:r>
          </a:p>
          <a:p>
            <a:pPr lvl="2">
              <a:lnSpc>
                <a:spcPct val="95000"/>
              </a:lnSpc>
              <a:buFont typeface="Wingdings" charset="2"/>
              <a:buNone/>
            </a:pPr>
            <a:r>
              <a:rPr lang="en-US" altLang="zh-CN" dirty="0">
                <a:latin typeface="Times New Roman" charset="0"/>
              </a:rPr>
              <a:t>T[S1[0]+1 …MAXSTRLEN]=S2[1…MAXSTRLEN-S1[0]];</a:t>
            </a:r>
          </a:p>
          <a:p>
            <a:pPr lvl="2">
              <a:lnSpc>
                <a:spcPct val="95000"/>
              </a:lnSpc>
              <a:buFont typeface="Wingdings" charset="2"/>
              <a:buNone/>
            </a:pPr>
            <a:r>
              <a:rPr lang="en-US" altLang="zh-CN" dirty="0">
                <a:latin typeface="Times New Roman" charset="0"/>
              </a:rPr>
              <a:t>T[0]=</a:t>
            </a:r>
            <a:r>
              <a:rPr lang="en-US" altLang="zh-CN" dirty="0" err="1">
                <a:latin typeface="Times New Roman" charset="0"/>
              </a:rPr>
              <a:t>MAXSTRLEN;uncut</a:t>
            </a:r>
            <a:r>
              <a:rPr lang="en-US" altLang="zh-CN" dirty="0">
                <a:latin typeface="Times New Roman" charset="0"/>
              </a:rPr>
              <a:t>=FALSE;}</a:t>
            </a:r>
          </a:p>
          <a:p>
            <a:pPr lvl="1">
              <a:lnSpc>
                <a:spcPct val="95000"/>
              </a:lnSpc>
              <a:buNone/>
            </a:pPr>
            <a:r>
              <a:rPr lang="en-US" altLang="zh-CN" sz="2400" dirty="0">
                <a:latin typeface="Times New Roman" charset="0"/>
              </a:rPr>
              <a:t>else {</a:t>
            </a:r>
            <a:r>
              <a:rPr lang="en-US" altLang="zh-CN" sz="2400" dirty="0">
                <a:solidFill>
                  <a:schemeClr val="folHlink"/>
                </a:solidFill>
              </a:rPr>
              <a:t>//</a:t>
            </a:r>
            <a:r>
              <a:rPr lang="zh-CN" altLang="en-US" sz="2400" dirty="0">
                <a:solidFill>
                  <a:schemeClr val="folHlink"/>
                </a:solidFill>
              </a:rPr>
              <a:t>截断，取</a:t>
            </a:r>
            <a:r>
              <a:rPr lang="en-US" altLang="zh-CN" sz="2400" dirty="0">
                <a:solidFill>
                  <a:schemeClr val="folHlink"/>
                </a:solidFill>
              </a:rPr>
              <a:t>S1</a:t>
            </a:r>
            <a:r>
              <a:rPr lang="en-US" altLang="zh-CN" sz="2400" dirty="0">
                <a:latin typeface="Times New Roman" charset="0"/>
              </a:rPr>
              <a:t>	 </a:t>
            </a:r>
          </a:p>
          <a:p>
            <a:pPr lvl="1">
              <a:lnSpc>
                <a:spcPct val="95000"/>
              </a:lnSpc>
              <a:buFont typeface="Wingdings" charset="2"/>
              <a:buNone/>
            </a:pPr>
            <a:r>
              <a:rPr lang="zh-CN" altLang="en-US" sz="2400" dirty="0">
                <a:latin typeface="Times New Roman" charset="0"/>
              </a:rPr>
              <a:t>     </a:t>
            </a:r>
            <a:r>
              <a:rPr lang="en-US" altLang="zh-CN" sz="2400" dirty="0">
                <a:latin typeface="Times New Roman" charset="0"/>
              </a:rPr>
              <a:t>T[0..MAXSTRLEN]=S1[0…MAXSTRLEN];uncut=FALSE;}         </a:t>
            </a:r>
          </a:p>
          <a:p>
            <a:pPr lvl="1">
              <a:lnSpc>
                <a:spcPct val="95000"/>
              </a:lnSpc>
              <a:buFont typeface="Wingdings" charset="2"/>
              <a:buNone/>
            </a:pPr>
            <a:r>
              <a:rPr lang="en-US" altLang="zh-CN" sz="2400" dirty="0">
                <a:latin typeface="Times New Roman" charset="0"/>
              </a:rPr>
              <a:t>return OK;}</a:t>
            </a:r>
          </a:p>
        </p:txBody>
      </p:sp>
      <p:sp>
        <p:nvSpPr>
          <p:cNvPr id="3" name="Rectangle 2"/>
          <p:cNvSpPr>
            <a:spLocks noGrp="1" noChangeArrowheads="1"/>
          </p:cNvSpPr>
          <p:nvPr>
            <p:ph type="title"/>
          </p:nvPr>
        </p:nvSpPr>
        <p:spPr bwMode="auto">
          <a:xfrm>
            <a:off x="1259774" y="458147"/>
            <a:ext cx="7772400" cy="5275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t>串的联接操作</a:t>
            </a:r>
          </a:p>
        </p:txBody>
      </p:sp>
    </p:spTree>
    <p:extLst>
      <p:ext uri="{BB962C8B-B14F-4D97-AF65-F5344CB8AC3E}">
        <p14:creationId xmlns:p14="http://schemas.microsoft.com/office/powerpoint/2010/main" val="57822328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lide(fromBottom)">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slide(fromBottom)">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slide(fromBottom)">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slide(fromBottom)">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slide(fromBottom)">
                                      <p:cBhvr>
                                        <p:cTn id="27" dur="500"/>
                                        <p:tgtEl>
                                          <p:spTgt spid="46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slide(fromBottom)">
                                      <p:cBhvr>
                                        <p:cTn id="32" dur="500"/>
                                        <p:tgtEl>
                                          <p:spTgt spid="4608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slide(fromBottom)">
                                      <p:cBhvr>
                                        <p:cTn id="37" dur="500"/>
                                        <p:tgtEl>
                                          <p:spTgt spid="46083">
                                            <p:txEl>
                                              <p:pRg st="6" end="6"/>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46083">
                                            <p:txEl>
                                              <p:pRg st="7" end="7"/>
                                            </p:txEl>
                                          </p:spTgt>
                                        </p:tgtEl>
                                        <p:attrNameLst>
                                          <p:attrName>style.visibility</p:attrName>
                                        </p:attrNameLst>
                                      </p:cBhvr>
                                      <p:to>
                                        <p:strVal val="visible"/>
                                      </p:to>
                                    </p:set>
                                    <p:animEffect transition="in" filter="slide(fromBottom)">
                                      <p:cBhvr>
                                        <p:cTn id="40" dur="500"/>
                                        <p:tgtEl>
                                          <p:spTgt spid="46083">
                                            <p:txEl>
                                              <p:pRg st="7" end="7"/>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Effect transition="in" filter="slide(fromBottom)">
                                      <p:cBhvr>
                                        <p:cTn id="43" dur="500"/>
                                        <p:tgtEl>
                                          <p:spTgt spid="46083">
                                            <p:txEl>
                                              <p:pRg st="8" end="8"/>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46083">
                                            <p:txEl>
                                              <p:pRg st="9" end="9"/>
                                            </p:txEl>
                                          </p:spTgt>
                                        </p:tgtEl>
                                        <p:attrNameLst>
                                          <p:attrName>style.visibility</p:attrName>
                                        </p:attrNameLst>
                                      </p:cBhvr>
                                      <p:to>
                                        <p:strVal val="visible"/>
                                      </p:to>
                                    </p:set>
                                    <p:animEffect transition="in" filter="slide(fromBottom)">
                                      <p:cBhvr>
                                        <p:cTn id="46" dur="500"/>
                                        <p:tgtEl>
                                          <p:spTgt spid="46083">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46083">
                                            <p:txEl>
                                              <p:pRg st="10" end="10"/>
                                            </p:txEl>
                                          </p:spTgt>
                                        </p:tgtEl>
                                        <p:attrNameLst>
                                          <p:attrName>style.visibility</p:attrName>
                                        </p:attrNameLst>
                                      </p:cBhvr>
                                      <p:to>
                                        <p:strVal val="visible"/>
                                      </p:to>
                                    </p:set>
                                    <p:animEffect transition="in" filter="slide(fromBottom)">
                                      <p:cBhvr>
                                        <p:cTn id="51" dur="500"/>
                                        <p:tgtEl>
                                          <p:spTgt spid="4608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6083">
                                            <p:txEl>
                                              <p:pRg st="11" end="11"/>
                                            </p:txEl>
                                          </p:spTgt>
                                        </p:tgtEl>
                                        <p:attrNameLst>
                                          <p:attrName>style.visibility</p:attrName>
                                        </p:attrNameLst>
                                      </p:cBhvr>
                                      <p:to>
                                        <p:strVal val="visible"/>
                                      </p:to>
                                    </p:set>
                                    <p:animEffect transition="in" filter="slide(fromBottom)">
                                      <p:cBhvr>
                                        <p:cTn id="56" dur="500"/>
                                        <p:tgtEl>
                                          <p:spTgt spid="46083">
                                            <p:txEl>
                                              <p:pRg st="11" end="1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46083">
                                            <p:txEl>
                                              <p:pRg st="12" end="12"/>
                                            </p:txEl>
                                          </p:spTgt>
                                        </p:tgtEl>
                                        <p:attrNameLst>
                                          <p:attrName>style.visibility</p:attrName>
                                        </p:attrNameLst>
                                      </p:cBhvr>
                                      <p:to>
                                        <p:strVal val="visible"/>
                                      </p:to>
                                    </p:set>
                                    <p:animEffect transition="in" filter="slide(fromBottom)">
                                      <p:cBhvr>
                                        <p:cTn id="61" dur="500"/>
                                        <p:tgtEl>
                                          <p:spTgt spid="4608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6"/>
          <p:cNvSpPr>
            <a:spLocks noGrp="1" noChangeArrowheads="1"/>
          </p:cNvSpPr>
          <p:nvPr>
            <p:ph type="title"/>
          </p:nvPr>
        </p:nvSpPr>
        <p:spPr/>
        <p:txBody>
          <a:bodyPr/>
          <a:lstStyle/>
          <a:p>
            <a:r>
              <a:rPr lang="zh-CN" altLang="en-US" dirty="0"/>
              <a:t>定长顺序存储结构特点</a:t>
            </a:r>
          </a:p>
        </p:txBody>
      </p:sp>
      <p:sp>
        <p:nvSpPr>
          <p:cNvPr id="55303" name="Rectangle 7"/>
          <p:cNvSpPr>
            <a:spLocks noGrp="1" noChangeArrowheads="1"/>
          </p:cNvSpPr>
          <p:nvPr>
            <p:ph type="body" idx="1"/>
          </p:nvPr>
        </p:nvSpPr>
        <p:spPr>
          <a:xfrm>
            <a:off x="1828800" y="1295400"/>
            <a:ext cx="9080500" cy="4876800"/>
          </a:xfrm>
        </p:spPr>
        <p:txBody>
          <a:bodyPr/>
          <a:lstStyle/>
          <a:p>
            <a:pPr>
              <a:lnSpc>
                <a:spcPct val="150000"/>
              </a:lnSpc>
            </a:pPr>
            <a:r>
              <a:rPr lang="zh-CN" altLang="en-US" sz="2800" dirty="0">
                <a:latin typeface="SimSun" charset="-122"/>
                <a:ea typeface="SimSun" charset="-122"/>
                <a:cs typeface="SimSun" charset="-122"/>
              </a:rPr>
              <a:t>串的定长顺序存储结构又称为串的</a:t>
            </a:r>
            <a:r>
              <a:rPr lang="zh-CN" altLang="en-US" sz="2800" dirty="0">
                <a:solidFill>
                  <a:srgbClr val="C00000"/>
                </a:solidFill>
                <a:latin typeface="SimSun" charset="-122"/>
                <a:ea typeface="SimSun" charset="-122"/>
                <a:cs typeface="SimSun" charset="-122"/>
              </a:rPr>
              <a:t>静态存储结构</a:t>
            </a:r>
            <a:r>
              <a:rPr lang="zh-CN" altLang="en-US" sz="2800" dirty="0">
                <a:latin typeface="SimSun" charset="-122"/>
                <a:ea typeface="SimSun" charset="-122"/>
                <a:cs typeface="SimSun" charset="-122"/>
              </a:rPr>
              <a:t>，即用一段</a:t>
            </a:r>
            <a:r>
              <a:rPr lang="zh-CN" altLang="en-US" sz="2800" dirty="0">
                <a:solidFill>
                  <a:srgbClr val="C00000"/>
                </a:solidFill>
                <a:latin typeface="SimSun" charset="-122"/>
                <a:ea typeface="SimSun" charset="-122"/>
                <a:cs typeface="SimSun" charset="-122"/>
              </a:rPr>
              <a:t>连续的存储单元</a:t>
            </a:r>
            <a:r>
              <a:rPr lang="zh-CN" altLang="en-US" sz="2800" dirty="0">
                <a:latin typeface="SimSun" charset="-122"/>
                <a:ea typeface="SimSun" charset="-122"/>
                <a:cs typeface="SimSun" charset="-122"/>
              </a:rPr>
              <a:t>来存储串的字符序列。其基本操作为“字符序列的</a:t>
            </a:r>
            <a:r>
              <a:rPr lang="zh-CN" altLang="en-US" sz="2800" dirty="0">
                <a:solidFill>
                  <a:srgbClr val="C00000"/>
                </a:solidFill>
                <a:latin typeface="SimSun" charset="-122"/>
                <a:ea typeface="SimSun" charset="-122"/>
                <a:cs typeface="SimSun" charset="-122"/>
              </a:rPr>
              <a:t>复制</a:t>
            </a:r>
            <a:r>
              <a:rPr lang="zh-CN" altLang="en-US" sz="2800" dirty="0">
                <a:latin typeface="SimSun" charset="-122"/>
                <a:ea typeface="SimSun" charset="-122"/>
                <a:cs typeface="SimSun" charset="-122"/>
              </a:rPr>
              <a:t>”</a:t>
            </a:r>
            <a:r>
              <a:rPr lang="en-US" altLang="zh-CN" sz="2800" dirty="0">
                <a:latin typeface="SimSun" charset="-122"/>
                <a:ea typeface="SimSun" charset="-122"/>
                <a:cs typeface="SimSun" charset="-122"/>
              </a:rPr>
              <a:t>	</a:t>
            </a:r>
          </a:p>
          <a:p>
            <a:pPr>
              <a:lnSpc>
                <a:spcPct val="150000"/>
              </a:lnSpc>
            </a:pPr>
            <a:r>
              <a:rPr lang="zh-CN" altLang="en-US" sz="2800" dirty="0">
                <a:latin typeface="SimSun" charset="-122"/>
                <a:ea typeface="SimSun" charset="-122"/>
                <a:cs typeface="SimSun" charset="-122"/>
              </a:rPr>
              <a:t>串的存储结构必须</a:t>
            </a:r>
            <a:r>
              <a:rPr lang="zh-CN" altLang="en-US" sz="2800" dirty="0">
                <a:solidFill>
                  <a:srgbClr val="C00000"/>
                </a:solidFill>
                <a:latin typeface="SimSun" charset="-122"/>
                <a:ea typeface="SimSun" charset="-122"/>
                <a:cs typeface="SimSun" charset="-122"/>
              </a:rPr>
              <a:t>预先定义</a:t>
            </a:r>
            <a:r>
              <a:rPr lang="zh-CN" altLang="en-US" sz="2800" dirty="0">
                <a:latin typeface="SimSun" charset="-122"/>
                <a:ea typeface="SimSun" charset="-122"/>
                <a:cs typeface="SimSun" charset="-122"/>
              </a:rPr>
              <a:t>允许存放串的</a:t>
            </a:r>
            <a:r>
              <a:rPr lang="zh-CN" altLang="en-US" sz="2800" dirty="0">
                <a:solidFill>
                  <a:srgbClr val="C00000"/>
                </a:solidFill>
                <a:latin typeface="SimSun" charset="-122"/>
                <a:ea typeface="SimSun" charset="-122"/>
                <a:cs typeface="SimSun" charset="-122"/>
              </a:rPr>
              <a:t>最大字符个数</a:t>
            </a:r>
            <a:r>
              <a:rPr lang="zh-CN" altLang="en-US" sz="2800" dirty="0">
                <a:latin typeface="SimSun" charset="-122"/>
                <a:ea typeface="SimSun" charset="-122"/>
                <a:cs typeface="SimSun" charset="-122"/>
              </a:rPr>
              <a:t>，容易造成系统</a:t>
            </a:r>
            <a:r>
              <a:rPr lang="zh-CN" altLang="en-US" sz="2800" dirty="0">
                <a:solidFill>
                  <a:srgbClr val="C00000"/>
                </a:solidFill>
                <a:latin typeface="SimSun" charset="-122"/>
                <a:ea typeface="SimSun" charset="-122"/>
                <a:cs typeface="SimSun" charset="-122"/>
              </a:rPr>
              <a:t>空间浪费</a:t>
            </a:r>
            <a:r>
              <a:rPr lang="zh-CN" altLang="en-US" sz="2800" dirty="0">
                <a:latin typeface="SimSun" charset="-122"/>
                <a:ea typeface="SimSun" charset="-122"/>
                <a:cs typeface="SimSun" charset="-122"/>
              </a:rPr>
              <a:t>或</a:t>
            </a:r>
            <a:r>
              <a:rPr lang="zh-CN" altLang="en-US" sz="2800" dirty="0">
                <a:solidFill>
                  <a:srgbClr val="C00000"/>
                </a:solidFill>
                <a:latin typeface="SimSun" charset="-122"/>
                <a:ea typeface="SimSun" charset="-122"/>
                <a:cs typeface="SimSun" charset="-122"/>
              </a:rPr>
              <a:t>运行出错（越界）</a:t>
            </a:r>
            <a:r>
              <a:rPr lang="zh-CN" altLang="en-US" sz="2800" dirty="0">
                <a:latin typeface="SimSun" charset="-122"/>
                <a:ea typeface="SimSun" charset="-122"/>
                <a:cs typeface="SimSun" charset="-122"/>
              </a:rPr>
              <a:t>。</a:t>
            </a:r>
            <a:endParaRPr lang="en-US" altLang="zh-CN" sz="2800" dirty="0">
              <a:latin typeface="SimSun" charset="-122"/>
              <a:ea typeface="SimSun" charset="-122"/>
              <a:cs typeface="SimSun" charset="-122"/>
            </a:endParaRPr>
          </a:p>
          <a:p>
            <a:pPr>
              <a:lnSpc>
                <a:spcPct val="150000"/>
              </a:lnSpc>
            </a:pPr>
            <a:r>
              <a:rPr lang="zh-CN" altLang="en-US" sz="2800" dirty="0">
                <a:latin typeface="SimSun" charset="-122"/>
                <a:ea typeface="SimSun" charset="-122"/>
                <a:cs typeface="SimSun" charset="-122"/>
              </a:rPr>
              <a:t>串的某些操作（如：串的连接、串的替换等）受到限制</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如超长需截断处理）。</a:t>
            </a:r>
          </a:p>
          <a:p>
            <a:endParaRPr lang="zh-CN" altLang="en-US" dirty="0"/>
          </a:p>
        </p:txBody>
      </p:sp>
    </p:spTree>
    <p:extLst>
      <p:ext uri="{BB962C8B-B14F-4D97-AF65-F5344CB8AC3E}">
        <p14:creationId xmlns:p14="http://schemas.microsoft.com/office/powerpoint/2010/main" val="1318093564"/>
      </p:ext>
    </p:extLst>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6"/>
          <p:cNvSpPr>
            <a:spLocks noGrp="1" noChangeArrowheads="1"/>
          </p:cNvSpPr>
          <p:nvPr>
            <p:ph type="title"/>
          </p:nvPr>
        </p:nvSpPr>
        <p:spPr/>
        <p:txBody>
          <a:bodyPr/>
          <a:lstStyle/>
          <a:p>
            <a:r>
              <a:rPr lang="zh-CN" altLang="en-US"/>
              <a:t>4.2.2 堆分配存储表示</a:t>
            </a:r>
            <a:endParaRPr lang="en-US" altLang="zh-CN"/>
          </a:p>
        </p:txBody>
      </p:sp>
      <p:sp>
        <p:nvSpPr>
          <p:cNvPr id="48135" name="Rectangle 7"/>
          <p:cNvSpPr>
            <a:spLocks noGrp="1" noChangeArrowheads="1"/>
          </p:cNvSpPr>
          <p:nvPr>
            <p:ph type="body" idx="1"/>
          </p:nvPr>
        </p:nvSpPr>
        <p:spPr/>
        <p:txBody>
          <a:bodyPr/>
          <a:lstStyle/>
          <a:p>
            <a:pPr marL="0" indent="0">
              <a:buNone/>
            </a:pPr>
            <a:r>
              <a:rPr lang="zh-CN" altLang="en-US" dirty="0">
                <a:latin typeface="SimSun" charset="-122"/>
                <a:ea typeface="SimSun" charset="-122"/>
                <a:cs typeface="SimSun" charset="-122"/>
              </a:rPr>
              <a:t>存储特点</a:t>
            </a:r>
          </a:p>
          <a:p>
            <a:pPr lvl="1"/>
            <a:r>
              <a:rPr lang="zh-CN" altLang="en-US" dirty="0">
                <a:latin typeface="SimSun" charset="-122"/>
                <a:ea typeface="SimSun" charset="-122"/>
                <a:cs typeface="SimSun" charset="-122"/>
              </a:rPr>
              <a:t>也是用一组</a:t>
            </a:r>
            <a:r>
              <a:rPr lang="zh-CN" altLang="en-US" dirty="0">
                <a:solidFill>
                  <a:srgbClr val="C00000"/>
                </a:solidFill>
                <a:latin typeface="SimSun" charset="-122"/>
                <a:ea typeface="SimSun" charset="-122"/>
                <a:cs typeface="SimSun" charset="-122"/>
              </a:rPr>
              <a:t>连续</a:t>
            </a:r>
            <a:r>
              <a:rPr lang="zh-CN" altLang="en-US" dirty="0">
                <a:latin typeface="SimSun" charset="-122"/>
                <a:ea typeface="SimSun" charset="-122"/>
                <a:cs typeface="SimSun" charset="-122"/>
              </a:rPr>
              <a:t>的存储单元存储串值的字符序列</a:t>
            </a:r>
            <a:r>
              <a:rPr lang="en-US" altLang="zh-CN" dirty="0">
                <a:latin typeface="SimSun" charset="-122"/>
                <a:ea typeface="SimSun" charset="-122"/>
                <a:cs typeface="SimSun" charset="-122"/>
              </a:rPr>
              <a:t>.</a:t>
            </a:r>
          </a:p>
          <a:p>
            <a:pPr lvl="1"/>
            <a:r>
              <a:rPr lang="zh-CN" altLang="en-US" dirty="0">
                <a:latin typeface="SimSun" charset="-122"/>
                <a:ea typeface="SimSun" charset="-122"/>
                <a:cs typeface="SimSun" charset="-122"/>
              </a:rPr>
              <a:t>但存储空间是在程序执行过程中</a:t>
            </a:r>
            <a:r>
              <a:rPr lang="zh-CN" altLang="en-US" dirty="0">
                <a:solidFill>
                  <a:srgbClr val="C00000"/>
                </a:solidFill>
                <a:latin typeface="SimSun" charset="-122"/>
                <a:ea typeface="SimSun" charset="-122"/>
                <a:cs typeface="SimSun" charset="-122"/>
              </a:rPr>
              <a:t>动态分配</a:t>
            </a:r>
            <a:r>
              <a:rPr lang="zh-CN" altLang="en-US" dirty="0">
                <a:latin typeface="SimSun" charset="-122"/>
                <a:ea typeface="SimSun" charset="-122"/>
                <a:cs typeface="SimSun" charset="-122"/>
              </a:rPr>
              <a:t>得到的</a:t>
            </a:r>
            <a:endParaRPr lang="en-US" altLang="zh-CN" dirty="0">
              <a:latin typeface="SimSun" charset="-122"/>
              <a:ea typeface="SimSun" charset="-122"/>
              <a:cs typeface="SimSun" charset="-122"/>
            </a:endParaRPr>
          </a:p>
          <a:p>
            <a:pPr lvl="1"/>
            <a:endParaRPr lang="zh-CN" altLang="en-US" dirty="0"/>
          </a:p>
          <a:p>
            <a:pPr marL="0" indent="0">
              <a:buNone/>
            </a:pPr>
            <a:r>
              <a:rPr lang="zh-CN" altLang="en-US" dirty="0">
                <a:latin typeface="Times New Roman" charset="0"/>
                <a:ea typeface="Times New Roman" charset="0"/>
                <a:cs typeface="Times New Roman" charset="0"/>
              </a:rPr>
              <a:t>存储表示（类似于顺序表的存储）</a:t>
            </a:r>
          </a:p>
          <a:p>
            <a:pPr lvl="1">
              <a:buFont typeface="Wingdings" charset="2"/>
              <a:buNone/>
            </a:pPr>
            <a:r>
              <a:rPr lang="zh-CN" altLang="en-US" sz="3200"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typedef</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struct</a:t>
            </a:r>
            <a:r>
              <a:rPr lang="en-US" altLang="zh-CN" dirty="0">
                <a:latin typeface="Times New Roman" charset="0"/>
                <a:ea typeface="Times New Roman" charset="0"/>
                <a:cs typeface="Times New Roman" charset="0"/>
              </a:rPr>
              <a:t>{</a:t>
            </a:r>
          </a:p>
          <a:p>
            <a:pPr lvl="1">
              <a:buFont typeface="Wingdings" charset="2"/>
              <a:buNone/>
            </a:pPr>
            <a:r>
              <a:rPr lang="en-US" altLang="zh-CN" dirty="0">
                <a:latin typeface="Times New Roman" charset="0"/>
                <a:ea typeface="Times New Roman" charset="0"/>
                <a:cs typeface="Times New Roman" charset="0"/>
              </a:rPr>
              <a:t>               char *</a:t>
            </a:r>
            <a:r>
              <a:rPr lang="en-US" altLang="zh-CN" dirty="0" err="1">
                <a:latin typeface="Times New Roman" charset="0"/>
                <a:ea typeface="Times New Roman" charset="0"/>
                <a:cs typeface="Times New Roman" charset="0"/>
              </a:rPr>
              <a:t>ch</a:t>
            </a:r>
            <a:r>
              <a:rPr lang="en-US" altLang="zh-CN" dirty="0">
                <a:latin typeface="Times New Roman" charset="0"/>
                <a:ea typeface="Times New Roman" charset="0"/>
                <a:cs typeface="Times New Roman" charset="0"/>
              </a:rPr>
              <a:t>;</a:t>
            </a:r>
          </a:p>
          <a:p>
            <a:pPr lvl="1">
              <a:buFont typeface="Wingdings" charset="2"/>
              <a:buNone/>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int</a:t>
            </a:r>
            <a:r>
              <a:rPr lang="en-US" altLang="zh-CN" dirty="0">
                <a:latin typeface="Times New Roman" charset="0"/>
                <a:ea typeface="Times New Roman" charset="0"/>
                <a:cs typeface="Times New Roman" charset="0"/>
              </a:rPr>
              <a:t>  length;</a:t>
            </a:r>
          </a:p>
          <a:p>
            <a:pPr lvl="1">
              <a:buFont typeface="Wingdings" charset="2"/>
              <a:buNone/>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HString</a:t>
            </a:r>
            <a:r>
              <a:rPr lang="en-US" altLang="zh-CN" dirty="0">
                <a:latin typeface="Times New Roman" charset="0"/>
                <a:ea typeface="Times New Roman" charset="0"/>
                <a:cs typeface="Times New Roman" charset="0"/>
              </a:rPr>
              <a:t>;</a:t>
            </a:r>
            <a:endParaRPr lang="zh-CN" altLang="en-US" dirty="0">
              <a:latin typeface="Times New Roman" charset="0"/>
              <a:ea typeface="Times New Roman" charset="0"/>
              <a:cs typeface="Times New Roman" charset="0"/>
            </a:endParaRPr>
          </a:p>
          <a:p>
            <a:pPr>
              <a:buFont typeface="Wingdings" charset="2"/>
              <a:buNone/>
            </a:pPr>
            <a:r>
              <a:rPr lang="en-US" altLang="zh-CN" dirty="0"/>
              <a:t> </a:t>
            </a:r>
          </a:p>
        </p:txBody>
      </p:sp>
    </p:spTree>
    <p:extLst>
      <p:ext uri="{BB962C8B-B14F-4D97-AF65-F5344CB8AC3E}">
        <p14:creationId xmlns:p14="http://schemas.microsoft.com/office/powerpoint/2010/main" val="834115105"/>
      </p:ext>
    </p:extLst>
  </p:cSld>
  <p:clrMapOvr>
    <a:masterClrMapping/>
  </p:clrMapOvr>
  <p:transition>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3"/>
          <p:cNvSpPr>
            <a:spLocks noGrp="1" noChangeArrowheads="1"/>
          </p:cNvSpPr>
          <p:nvPr>
            <p:ph type="body" idx="1"/>
          </p:nvPr>
        </p:nvSpPr>
        <p:spPr bwMode="auto">
          <a:xfrm>
            <a:off x="1346200" y="1244600"/>
            <a:ext cx="91440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800" b="0" dirty="0" err="1">
                <a:solidFill>
                  <a:schemeClr val="tx2"/>
                </a:solidFill>
                <a:latin typeface="Times New Roman" charset="0"/>
                <a:ea typeface="Times New Roman" charset="0"/>
                <a:cs typeface="Times New Roman" charset="0"/>
              </a:rPr>
              <a:t>StrInsert</a:t>
            </a:r>
            <a:r>
              <a:rPr lang="en-US" altLang="zh-CN" sz="2800" b="0" dirty="0">
                <a:solidFill>
                  <a:schemeClr val="tx2"/>
                </a:solidFill>
                <a:latin typeface="Times New Roman" charset="0"/>
                <a:ea typeface="Times New Roman" charset="0"/>
                <a:cs typeface="Times New Roman" charset="0"/>
              </a:rPr>
              <a:t> (</a:t>
            </a:r>
            <a:r>
              <a:rPr lang="en-US" altLang="zh-CN" sz="2800" b="0" dirty="0" err="1">
                <a:solidFill>
                  <a:schemeClr val="tx2"/>
                </a:solidFill>
                <a:latin typeface="Times New Roman" charset="0"/>
                <a:ea typeface="Times New Roman" charset="0"/>
                <a:cs typeface="Times New Roman" charset="0"/>
              </a:rPr>
              <a:t>Hstring</a:t>
            </a:r>
            <a:r>
              <a:rPr lang="en-US" altLang="zh-CN" sz="2800" b="0" dirty="0">
                <a:solidFill>
                  <a:schemeClr val="tx2"/>
                </a:solidFill>
                <a:latin typeface="Times New Roman" charset="0"/>
                <a:ea typeface="Times New Roman" charset="0"/>
                <a:cs typeface="Times New Roman" charset="0"/>
              </a:rPr>
              <a:t>&amp; S,  </a:t>
            </a:r>
            <a:r>
              <a:rPr lang="en-US" altLang="zh-CN" sz="2800" dirty="0" err="1">
                <a:solidFill>
                  <a:schemeClr val="tx2"/>
                </a:solidFill>
                <a:latin typeface="Times New Roman" charset="0"/>
                <a:ea typeface="Times New Roman" charset="0"/>
                <a:cs typeface="Times New Roman" charset="0"/>
              </a:rPr>
              <a:t>int</a:t>
            </a:r>
            <a:r>
              <a:rPr lang="en-US" altLang="zh-CN" sz="2800" b="0" dirty="0">
                <a:solidFill>
                  <a:schemeClr val="tx2"/>
                </a:solidFill>
                <a:latin typeface="Times New Roman" charset="0"/>
                <a:ea typeface="Times New Roman" charset="0"/>
                <a:cs typeface="Times New Roman" charset="0"/>
              </a:rPr>
              <a:t> </a:t>
            </a:r>
            <a:r>
              <a:rPr lang="en-US" altLang="zh-CN" sz="2800" b="0" dirty="0" err="1">
                <a:solidFill>
                  <a:schemeClr val="tx2"/>
                </a:solidFill>
                <a:latin typeface="Times New Roman" charset="0"/>
                <a:ea typeface="Times New Roman" charset="0"/>
                <a:cs typeface="Times New Roman" charset="0"/>
              </a:rPr>
              <a:t>pos</a:t>
            </a:r>
            <a:r>
              <a:rPr lang="en-US" altLang="zh-CN" sz="2800" b="0" dirty="0">
                <a:solidFill>
                  <a:schemeClr val="tx2"/>
                </a:solidFill>
                <a:latin typeface="Times New Roman" charset="0"/>
                <a:ea typeface="Times New Roman" charset="0"/>
                <a:cs typeface="Times New Roman" charset="0"/>
              </a:rPr>
              <a:t>,  </a:t>
            </a:r>
            <a:r>
              <a:rPr lang="en-US" altLang="zh-CN" sz="2800" b="0" dirty="0" err="1">
                <a:solidFill>
                  <a:schemeClr val="tx2"/>
                </a:solidFill>
                <a:latin typeface="Times New Roman" charset="0"/>
                <a:ea typeface="Times New Roman" charset="0"/>
                <a:cs typeface="Times New Roman" charset="0"/>
              </a:rPr>
              <a:t>HString</a:t>
            </a:r>
            <a:r>
              <a:rPr lang="en-US" altLang="zh-CN" sz="2800" b="0" dirty="0">
                <a:solidFill>
                  <a:schemeClr val="tx2"/>
                </a:solidFill>
                <a:latin typeface="Times New Roman" charset="0"/>
                <a:ea typeface="Times New Roman" charset="0"/>
                <a:cs typeface="Times New Roman" charset="0"/>
              </a:rPr>
              <a:t> T)</a:t>
            </a:r>
          </a:p>
          <a:p>
            <a:pPr eaLnBrk="1" hangingPunct="1">
              <a:buFontTx/>
              <a:buNone/>
            </a:pPr>
            <a:r>
              <a:rPr lang="en-US" altLang="zh-CN" sz="2400" b="0" dirty="0">
                <a:solidFill>
                  <a:schemeClr val="tx2"/>
                </a:solidFill>
                <a:latin typeface="Times New Roman" charset="0"/>
                <a:ea typeface="Times New Roman" charset="0"/>
                <a:cs typeface="Times New Roman" charset="0"/>
              </a:rPr>
              <a:t>//</a:t>
            </a:r>
            <a:r>
              <a:rPr lang="zh-CN" altLang="en-US" sz="2400" dirty="0">
                <a:solidFill>
                  <a:schemeClr val="tx2"/>
                </a:solidFill>
                <a:latin typeface="SimSun" charset="-122"/>
                <a:ea typeface="SimSun" charset="-122"/>
                <a:cs typeface="SimSun" charset="-122"/>
              </a:rPr>
              <a:t>在串</a:t>
            </a:r>
            <a:r>
              <a:rPr lang="en-US" altLang="zh-CN" sz="2400" dirty="0">
                <a:solidFill>
                  <a:schemeClr val="tx2"/>
                </a:solidFill>
                <a:latin typeface="SimSun" charset="-122"/>
                <a:ea typeface="SimSun" charset="-122"/>
                <a:cs typeface="SimSun" charset="-122"/>
              </a:rPr>
              <a:t>S</a:t>
            </a:r>
            <a:r>
              <a:rPr lang="zh-CN" altLang="en-US" sz="2400" dirty="0">
                <a:solidFill>
                  <a:schemeClr val="tx2"/>
                </a:solidFill>
                <a:latin typeface="SimSun" charset="-122"/>
                <a:ea typeface="SimSun" charset="-122"/>
                <a:cs typeface="SimSun" charset="-122"/>
              </a:rPr>
              <a:t>的第</a:t>
            </a:r>
            <a:r>
              <a:rPr lang="en-US" altLang="zh-CN" sz="2400" dirty="0" err="1">
                <a:solidFill>
                  <a:schemeClr val="tx2"/>
                </a:solidFill>
                <a:latin typeface="Times New Roman" charset="0"/>
                <a:ea typeface="Times New Roman" charset="0"/>
                <a:cs typeface="Times New Roman" charset="0"/>
              </a:rPr>
              <a:t>pos</a:t>
            </a:r>
            <a:r>
              <a:rPr lang="zh-CN" altLang="en-US" sz="2400" dirty="0">
                <a:solidFill>
                  <a:schemeClr val="tx2"/>
                </a:solidFill>
                <a:latin typeface="SimSun" charset="-122"/>
                <a:ea typeface="SimSun" charset="-122"/>
                <a:cs typeface="SimSun" charset="-122"/>
              </a:rPr>
              <a:t>个字符前插入串</a:t>
            </a:r>
            <a:r>
              <a:rPr lang="en-US" altLang="zh-CN" sz="2400" dirty="0">
                <a:solidFill>
                  <a:schemeClr val="tx2"/>
                </a:solidFill>
                <a:latin typeface="Times New Roman" charset="0"/>
                <a:ea typeface="Times New Roman" charset="0"/>
                <a:cs typeface="Times New Roman" charset="0"/>
              </a:rPr>
              <a:t>T</a:t>
            </a:r>
          </a:p>
          <a:p>
            <a:pPr eaLnBrk="1" hangingPunct="1">
              <a:buFontTx/>
              <a:buNone/>
            </a:pPr>
            <a:r>
              <a:rPr lang="zh-CN" altLang="en-US" sz="2800" dirty="0">
                <a:solidFill>
                  <a:srgbClr val="C00000"/>
                </a:solidFill>
                <a:latin typeface="t" charset="0"/>
                <a:ea typeface="SimSun" charset="-122"/>
                <a:cs typeface="SimSun" charset="-122"/>
              </a:rPr>
              <a:t>基本思想：</a:t>
            </a:r>
            <a:endParaRPr lang="en-US" altLang="zh-CN" sz="2800" dirty="0">
              <a:solidFill>
                <a:srgbClr val="C00000"/>
              </a:solidFill>
              <a:latin typeface="t" charset="0"/>
              <a:ea typeface="SimSun" charset="-122"/>
              <a:cs typeface="SimSun" charset="-122"/>
            </a:endParaRPr>
          </a:p>
          <a:p>
            <a:pPr eaLnBrk="1" hangingPunct="1">
              <a:buFontTx/>
              <a:buNone/>
            </a:pPr>
            <a:r>
              <a:rPr lang="zh-CN" altLang="en-US" sz="2800" dirty="0">
                <a:solidFill>
                  <a:srgbClr val="C00000"/>
                </a:solidFill>
                <a:latin typeface="t" charset="0"/>
                <a:ea typeface="SimSun" charset="-122"/>
                <a:cs typeface="SimSun" charset="-122"/>
              </a:rPr>
              <a:t>   </a:t>
            </a:r>
            <a:r>
              <a:rPr lang="zh-CN" altLang="en-US" sz="2800" dirty="0">
                <a:latin typeface="t" charset="0"/>
                <a:ea typeface="SimSun" charset="-122"/>
                <a:cs typeface="SimSun" charset="-122"/>
              </a:rPr>
              <a:t>对</a:t>
            </a:r>
            <a:r>
              <a:rPr lang="en-US" altLang="zh-CN" sz="2800" dirty="0">
                <a:latin typeface="t" charset="0"/>
              </a:rPr>
              <a:t>S</a:t>
            </a:r>
            <a:r>
              <a:rPr lang="zh-CN" altLang="en-US" sz="2800" dirty="0">
                <a:latin typeface="t" charset="0"/>
                <a:ea typeface="SimSun" charset="-122"/>
                <a:cs typeface="SimSun" charset="-122"/>
              </a:rPr>
              <a:t>重新分配存储空间</a:t>
            </a:r>
            <a:r>
              <a:rPr lang="zh-CN" altLang="en-US" sz="2800" dirty="0">
                <a:latin typeface="t" charset="0"/>
              </a:rPr>
              <a:t>，</a:t>
            </a:r>
            <a:r>
              <a:rPr lang="zh-CN" altLang="en-US" sz="2800" dirty="0">
                <a:latin typeface="t" charset="0"/>
                <a:ea typeface="SimSun" charset="-122"/>
                <a:cs typeface="SimSun" charset="-122"/>
              </a:rPr>
              <a:t>将字符复制到</a:t>
            </a:r>
            <a:r>
              <a:rPr lang="en-US" altLang="zh-CN" sz="2800" dirty="0">
                <a:latin typeface="t" charset="0"/>
              </a:rPr>
              <a:t>S</a:t>
            </a:r>
            <a:r>
              <a:rPr lang="zh-CN" altLang="en-US" sz="2800" dirty="0">
                <a:latin typeface="t" charset="0"/>
                <a:ea typeface="SimSun" charset="-122"/>
                <a:cs typeface="SimSun" charset="-122"/>
              </a:rPr>
              <a:t>中</a:t>
            </a:r>
          </a:p>
          <a:p>
            <a:pPr eaLnBrk="1" hangingPunct="1">
              <a:buFontTx/>
              <a:buNone/>
            </a:pPr>
            <a:r>
              <a:rPr lang="zh-CN" altLang="en-US" sz="2800" dirty="0">
                <a:solidFill>
                  <a:srgbClr val="C00000"/>
                </a:solidFill>
                <a:latin typeface="t" charset="0"/>
                <a:ea typeface="SimSun" charset="-122"/>
                <a:cs typeface="SimSun" charset="-122"/>
              </a:rPr>
              <a:t>基本步骤：</a:t>
            </a:r>
          </a:p>
          <a:p>
            <a:pPr marL="702000" eaLnBrk="1" hangingPunct="1"/>
            <a:r>
              <a:rPr lang="zh-CN" altLang="en-US" sz="2400" dirty="0">
                <a:latin typeface="t" charset="0"/>
                <a:ea typeface="SimSun" charset="-122"/>
                <a:cs typeface="SimSun" charset="-122"/>
              </a:rPr>
              <a:t>插入位置合法性检测：  </a:t>
            </a:r>
            <a:r>
              <a:rPr lang="en-US" altLang="zh-CN" sz="2400" dirty="0">
                <a:latin typeface="Times New Roman" charset="0"/>
                <a:ea typeface="Times New Roman" charset="0"/>
                <a:cs typeface="Times New Roman" charset="0"/>
              </a:rPr>
              <a:t>1≤pos≤S.length+1</a:t>
            </a:r>
          </a:p>
          <a:p>
            <a:pPr marL="702000" eaLnBrk="1" hangingPunct="1"/>
            <a:r>
              <a:rPr lang="zh-CN" altLang="en-US" sz="2400" dirty="0">
                <a:latin typeface="t" charset="0"/>
                <a:ea typeface="SimSun" charset="-122"/>
                <a:cs typeface="SimSun" charset="-122"/>
              </a:rPr>
              <a:t>若</a:t>
            </a:r>
            <a:r>
              <a:rPr lang="en-US" altLang="zh-CN" sz="2400" dirty="0">
                <a:latin typeface="t" charset="0"/>
              </a:rPr>
              <a:t>T</a:t>
            </a:r>
            <a:r>
              <a:rPr lang="zh-CN" altLang="en-US" sz="2400" dirty="0">
                <a:latin typeface="t" charset="0"/>
                <a:ea typeface="SimSun" charset="-122"/>
                <a:cs typeface="SimSun" charset="-122"/>
              </a:rPr>
              <a:t>非空串，对</a:t>
            </a:r>
            <a:r>
              <a:rPr lang="en-US" altLang="zh-CN" sz="2400" dirty="0">
                <a:latin typeface="t" charset="0"/>
              </a:rPr>
              <a:t>S</a:t>
            </a:r>
            <a:r>
              <a:rPr lang="zh-CN" altLang="en-US" sz="2400" dirty="0">
                <a:latin typeface="t" charset="0"/>
                <a:ea typeface="SimSun" charset="-122"/>
                <a:cs typeface="SimSun" charset="-122"/>
              </a:rPr>
              <a:t>重新分配存储空间： </a:t>
            </a:r>
            <a:r>
              <a:rPr lang="en-US" altLang="zh-CN" sz="2400" dirty="0" err="1">
                <a:latin typeface="Times New Roman" charset="0"/>
                <a:ea typeface="Times New Roman" charset="0"/>
                <a:cs typeface="Times New Roman" charset="0"/>
              </a:rPr>
              <a:t>S.length</a:t>
            </a:r>
            <a:r>
              <a:rPr lang="en-US" altLang="zh-CN" sz="2400" dirty="0">
                <a:latin typeface="Times New Roman" charset="0"/>
                <a:ea typeface="Times New Roman" charset="0"/>
                <a:cs typeface="Times New Roman" charset="0"/>
              </a:rPr>
              <a:t>+ </a:t>
            </a:r>
            <a:r>
              <a:rPr lang="en-US" altLang="zh-CN" sz="2400" dirty="0" err="1">
                <a:latin typeface="Times New Roman" charset="0"/>
                <a:ea typeface="Times New Roman" charset="0"/>
                <a:cs typeface="Times New Roman" charset="0"/>
              </a:rPr>
              <a:t>T.length</a:t>
            </a:r>
            <a:endParaRPr lang="en-US" altLang="zh-CN" sz="2400" dirty="0">
              <a:latin typeface="Times New Roman" charset="0"/>
              <a:ea typeface="Times New Roman" charset="0"/>
              <a:cs typeface="Times New Roman" charset="0"/>
            </a:endParaRPr>
          </a:p>
          <a:p>
            <a:pPr marL="702000" eaLnBrk="1" hangingPunct="1"/>
            <a:r>
              <a:rPr lang="zh-CN" altLang="en-US" sz="2400" dirty="0">
                <a:latin typeface="t" charset="0"/>
                <a:ea typeface="SimSun" charset="-122"/>
                <a:cs typeface="SimSun" charset="-122"/>
              </a:rPr>
              <a:t>移位，为插入</a:t>
            </a:r>
            <a:r>
              <a:rPr lang="en-US" altLang="zh-CN" sz="2400" dirty="0">
                <a:latin typeface="Times New Roman" charset="0"/>
                <a:ea typeface="Times New Roman" charset="0"/>
                <a:cs typeface="Times New Roman" charset="0"/>
              </a:rPr>
              <a:t>T</a:t>
            </a:r>
            <a:r>
              <a:rPr lang="zh-CN" altLang="en-US" sz="2400" dirty="0">
                <a:latin typeface="t" charset="0"/>
                <a:ea typeface="SimSun" charset="-122"/>
                <a:cs typeface="SimSun" charset="-122"/>
              </a:rPr>
              <a:t>而腾出位置，从</a:t>
            </a:r>
            <a:r>
              <a:rPr lang="en-US" altLang="zh-CN" sz="2400" dirty="0" err="1">
                <a:latin typeface="Times New Roman" charset="0"/>
                <a:ea typeface="Times New Roman" charset="0"/>
                <a:cs typeface="Times New Roman" charset="0"/>
              </a:rPr>
              <a:t>pos</a:t>
            </a:r>
            <a:r>
              <a:rPr lang="zh-CN" altLang="en-US" sz="2400" dirty="0">
                <a:latin typeface="t" charset="0"/>
                <a:ea typeface="SimSun" charset="-122"/>
                <a:cs typeface="SimSun" charset="-122"/>
              </a:rPr>
              <a:t>位置开始</a:t>
            </a:r>
          </a:p>
          <a:p>
            <a:pPr marL="702000" eaLnBrk="1" hangingPunct="1"/>
            <a:r>
              <a:rPr lang="zh-CN" altLang="en-US" sz="2400" dirty="0">
                <a:latin typeface="t" charset="0"/>
                <a:ea typeface="SimSun" charset="-122"/>
                <a:cs typeface="SimSun" charset="-122"/>
              </a:rPr>
              <a:t>插入串</a:t>
            </a:r>
            <a:r>
              <a:rPr lang="en-US" altLang="zh-CN" sz="2400" dirty="0">
                <a:latin typeface="t" charset="0"/>
              </a:rPr>
              <a:t>T</a:t>
            </a:r>
            <a:r>
              <a:rPr lang="zh-CN" altLang="en-US" sz="2400" dirty="0">
                <a:latin typeface="t" charset="0"/>
                <a:ea typeface="SimSun" charset="-122"/>
                <a:cs typeface="SimSun" charset="-122"/>
              </a:rPr>
              <a:t>：复制串</a:t>
            </a:r>
            <a:r>
              <a:rPr lang="en-US" altLang="zh-CN" sz="2400" dirty="0">
                <a:latin typeface="t" charset="0"/>
              </a:rPr>
              <a:t>T</a:t>
            </a:r>
            <a:r>
              <a:rPr lang="zh-CN" altLang="en-US" sz="2400" dirty="0">
                <a:latin typeface="t" charset="0"/>
                <a:ea typeface="SimSun" charset="-122"/>
                <a:cs typeface="SimSun" charset="-122"/>
              </a:rPr>
              <a:t>中字符到</a:t>
            </a:r>
            <a:r>
              <a:rPr lang="en-US" altLang="zh-CN" sz="2400" dirty="0">
                <a:latin typeface="t" charset="0"/>
              </a:rPr>
              <a:t>S</a:t>
            </a:r>
            <a:r>
              <a:rPr lang="zh-CN" altLang="en-US" sz="2400" dirty="0">
                <a:latin typeface="t" charset="0"/>
                <a:ea typeface="SimSun" charset="-122"/>
                <a:cs typeface="SimSun" charset="-122"/>
              </a:rPr>
              <a:t>中相应位置</a:t>
            </a:r>
          </a:p>
          <a:p>
            <a:pPr marL="702000" eaLnBrk="1" hangingPunct="1"/>
            <a:r>
              <a:rPr lang="zh-CN" altLang="en-US" sz="2400" dirty="0">
                <a:latin typeface="t" charset="0"/>
                <a:ea typeface="SimSun" charset="-122"/>
                <a:cs typeface="SimSun" charset="-122"/>
              </a:rPr>
              <a:t>修改串</a:t>
            </a:r>
            <a:r>
              <a:rPr lang="en-US" altLang="zh-CN" sz="2400" dirty="0">
                <a:latin typeface="t" charset="0"/>
              </a:rPr>
              <a:t>S</a:t>
            </a:r>
            <a:r>
              <a:rPr lang="zh-CN" altLang="en-US" sz="2400" dirty="0">
                <a:latin typeface="t" charset="0"/>
                <a:ea typeface="SimSun" charset="-122"/>
                <a:cs typeface="SimSun" charset="-122"/>
              </a:rPr>
              <a:t>的串长</a:t>
            </a:r>
          </a:p>
        </p:txBody>
      </p:sp>
      <p:sp>
        <p:nvSpPr>
          <p:cNvPr id="2" name="标题 1"/>
          <p:cNvSpPr>
            <a:spLocks noGrp="1"/>
          </p:cNvSpPr>
          <p:nvPr>
            <p:ph type="title"/>
          </p:nvPr>
        </p:nvSpPr>
        <p:spPr/>
        <p:txBody>
          <a:bodyPr/>
          <a:lstStyle/>
          <a:p>
            <a:r>
              <a:rPr kumimoji="1" lang="zh-CN" altLang="en-US" dirty="0"/>
              <a:t>串插入操作</a:t>
            </a:r>
          </a:p>
        </p:txBody>
      </p:sp>
    </p:spTree>
    <p:extLst>
      <p:ext uri="{BB962C8B-B14F-4D97-AF65-F5344CB8AC3E}">
        <p14:creationId xmlns:p14="http://schemas.microsoft.com/office/powerpoint/2010/main" val="12070025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wipe(left)">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wipe(left)">
                                      <p:cBhvr>
                                        <p:cTn id="12" dur="500"/>
                                        <p:tgtEl>
                                          <p:spTgt spid="130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1">
                                            <p:txEl>
                                              <p:pRg st="2" end="2"/>
                                            </p:txEl>
                                          </p:spTgt>
                                        </p:tgtEl>
                                        <p:attrNameLst>
                                          <p:attrName>style.visibility</p:attrName>
                                        </p:attrNameLst>
                                      </p:cBhvr>
                                      <p:to>
                                        <p:strVal val="visible"/>
                                      </p:to>
                                    </p:set>
                                    <p:animEffect transition="in" filter="wipe(left)">
                                      <p:cBhvr>
                                        <p:cTn id="17" dur="500"/>
                                        <p:tgtEl>
                                          <p:spTgt spid="130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1">
                                            <p:txEl>
                                              <p:pRg st="3" end="3"/>
                                            </p:txEl>
                                          </p:spTgt>
                                        </p:tgtEl>
                                        <p:attrNameLst>
                                          <p:attrName>style.visibility</p:attrName>
                                        </p:attrNameLst>
                                      </p:cBhvr>
                                      <p:to>
                                        <p:strVal val="visible"/>
                                      </p:to>
                                    </p:set>
                                    <p:animEffect transition="in" filter="wipe(left)">
                                      <p:cBhvr>
                                        <p:cTn id="22" dur="500"/>
                                        <p:tgtEl>
                                          <p:spTgt spid="130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1">
                                            <p:txEl>
                                              <p:pRg st="4" end="4"/>
                                            </p:txEl>
                                          </p:spTgt>
                                        </p:tgtEl>
                                        <p:attrNameLst>
                                          <p:attrName>style.visibility</p:attrName>
                                        </p:attrNameLst>
                                      </p:cBhvr>
                                      <p:to>
                                        <p:strVal val="visible"/>
                                      </p:to>
                                    </p:set>
                                    <p:animEffect transition="in" filter="wipe(left)">
                                      <p:cBhvr>
                                        <p:cTn id="27" dur="500"/>
                                        <p:tgtEl>
                                          <p:spTgt spid="130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1">
                                            <p:txEl>
                                              <p:pRg st="5" end="5"/>
                                            </p:txEl>
                                          </p:spTgt>
                                        </p:tgtEl>
                                        <p:attrNameLst>
                                          <p:attrName>style.visibility</p:attrName>
                                        </p:attrNameLst>
                                      </p:cBhvr>
                                      <p:to>
                                        <p:strVal val="visible"/>
                                      </p:to>
                                    </p:set>
                                    <p:animEffect transition="in" filter="wipe(left)">
                                      <p:cBhvr>
                                        <p:cTn id="32" dur="500"/>
                                        <p:tgtEl>
                                          <p:spTgt spid="130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51">
                                            <p:txEl>
                                              <p:pRg st="6" end="6"/>
                                            </p:txEl>
                                          </p:spTgt>
                                        </p:tgtEl>
                                        <p:attrNameLst>
                                          <p:attrName>style.visibility</p:attrName>
                                        </p:attrNameLst>
                                      </p:cBhvr>
                                      <p:to>
                                        <p:strVal val="visible"/>
                                      </p:to>
                                    </p:set>
                                    <p:animEffect transition="in" filter="wipe(left)">
                                      <p:cBhvr>
                                        <p:cTn id="37" dur="500"/>
                                        <p:tgtEl>
                                          <p:spTgt spid="130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0051">
                                            <p:txEl>
                                              <p:pRg st="7" end="7"/>
                                            </p:txEl>
                                          </p:spTgt>
                                        </p:tgtEl>
                                        <p:attrNameLst>
                                          <p:attrName>style.visibility</p:attrName>
                                        </p:attrNameLst>
                                      </p:cBhvr>
                                      <p:to>
                                        <p:strVal val="visible"/>
                                      </p:to>
                                    </p:set>
                                    <p:animEffect transition="in" filter="wipe(left)">
                                      <p:cBhvr>
                                        <p:cTn id="42" dur="500"/>
                                        <p:tgtEl>
                                          <p:spTgt spid="130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51">
                                            <p:txEl>
                                              <p:pRg st="8" end="8"/>
                                            </p:txEl>
                                          </p:spTgt>
                                        </p:tgtEl>
                                        <p:attrNameLst>
                                          <p:attrName>style.visibility</p:attrName>
                                        </p:attrNameLst>
                                      </p:cBhvr>
                                      <p:to>
                                        <p:strVal val="visible"/>
                                      </p:to>
                                    </p:set>
                                    <p:animEffect transition="in" filter="wipe(left)">
                                      <p:cBhvr>
                                        <p:cTn id="47" dur="500"/>
                                        <p:tgtEl>
                                          <p:spTgt spid="130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51">
                                            <p:txEl>
                                              <p:pRg st="9" end="9"/>
                                            </p:txEl>
                                          </p:spTgt>
                                        </p:tgtEl>
                                        <p:attrNameLst>
                                          <p:attrName>style.visibility</p:attrName>
                                        </p:attrNameLst>
                                      </p:cBhvr>
                                      <p:to>
                                        <p:strVal val="visible"/>
                                      </p:to>
                                    </p:set>
                                    <p:animEffect transition="in" filter="wipe(left)">
                                      <p:cBhvr>
                                        <p:cTn id="52" dur="500"/>
                                        <p:tgtEl>
                                          <p:spTgt spid="130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49400" y="1206501"/>
            <a:ext cx="9740900" cy="525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just" eaLnBrk="1" hangingPunct="1">
              <a:lnSpc>
                <a:spcPts val="2280"/>
              </a:lnSpc>
              <a:spcBef>
                <a:spcPct val="40000"/>
              </a:spcBef>
            </a:pPr>
            <a:r>
              <a:rPr lang="en-US" altLang="zh-CN" sz="2400" dirty="0">
                <a:solidFill>
                  <a:schemeClr val="tx2"/>
                </a:solidFill>
              </a:rPr>
              <a:t>void</a:t>
            </a:r>
            <a:r>
              <a:rPr lang="en-US" altLang="zh-CN" sz="2400" b="0" dirty="0">
                <a:solidFill>
                  <a:schemeClr val="tx2"/>
                </a:solidFill>
              </a:rPr>
              <a:t> </a:t>
            </a:r>
            <a:r>
              <a:rPr lang="en-US" altLang="zh-CN" sz="2400" b="0" dirty="0" err="1">
                <a:solidFill>
                  <a:schemeClr val="tx2"/>
                </a:solidFill>
              </a:rPr>
              <a:t>StrInsert</a:t>
            </a:r>
            <a:r>
              <a:rPr lang="en-US" altLang="zh-CN" sz="2400" b="0" dirty="0">
                <a:solidFill>
                  <a:schemeClr val="tx2"/>
                </a:solidFill>
              </a:rPr>
              <a:t> (</a:t>
            </a:r>
            <a:r>
              <a:rPr lang="en-US" altLang="zh-CN" sz="2400" b="0" dirty="0" err="1">
                <a:solidFill>
                  <a:schemeClr val="tx2"/>
                </a:solidFill>
              </a:rPr>
              <a:t>Hstring</a:t>
            </a:r>
            <a:r>
              <a:rPr lang="en-US" altLang="zh-CN" sz="2400" b="0" dirty="0">
                <a:solidFill>
                  <a:schemeClr val="tx2"/>
                </a:solidFill>
              </a:rPr>
              <a:t>&amp; S,  </a:t>
            </a:r>
            <a:r>
              <a:rPr lang="en-US" altLang="zh-CN" sz="2400" dirty="0" err="1">
                <a:solidFill>
                  <a:schemeClr val="tx2"/>
                </a:solidFill>
              </a:rPr>
              <a:t>int</a:t>
            </a:r>
            <a:r>
              <a:rPr lang="en-US" altLang="zh-CN" sz="2400" b="0" dirty="0">
                <a:solidFill>
                  <a:schemeClr val="tx2"/>
                </a:solidFill>
              </a:rPr>
              <a:t> </a:t>
            </a:r>
            <a:r>
              <a:rPr lang="en-US" altLang="zh-CN" sz="2400" b="0" dirty="0" err="1">
                <a:solidFill>
                  <a:schemeClr val="tx2"/>
                </a:solidFill>
              </a:rPr>
              <a:t>pos</a:t>
            </a:r>
            <a:r>
              <a:rPr lang="en-US" altLang="zh-CN" sz="2400" b="0" dirty="0">
                <a:solidFill>
                  <a:schemeClr val="tx2"/>
                </a:solidFill>
              </a:rPr>
              <a:t>,  </a:t>
            </a:r>
            <a:r>
              <a:rPr lang="en-US" altLang="zh-CN" sz="2400" b="0" dirty="0" err="1">
                <a:solidFill>
                  <a:schemeClr val="tx2"/>
                </a:solidFill>
              </a:rPr>
              <a:t>HString</a:t>
            </a:r>
            <a:r>
              <a:rPr lang="en-US" altLang="zh-CN" sz="2400" b="0" dirty="0">
                <a:solidFill>
                  <a:schemeClr val="tx2"/>
                </a:solidFill>
              </a:rPr>
              <a:t> T) </a:t>
            </a:r>
            <a:r>
              <a:rPr lang="en-US" altLang="zh-CN" sz="2400" dirty="0">
                <a:solidFill>
                  <a:schemeClr val="tx2"/>
                </a:solidFill>
              </a:rPr>
              <a:t>{</a:t>
            </a:r>
            <a:endParaRPr lang="en-US" altLang="zh-CN" sz="2400" b="0" dirty="0">
              <a:solidFill>
                <a:schemeClr val="tx2"/>
              </a:solidFill>
            </a:endParaRPr>
          </a:p>
          <a:p>
            <a:pPr algn="just" eaLnBrk="1" hangingPunct="1">
              <a:lnSpc>
                <a:spcPts val="2280"/>
              </a:lnSpc>
              <a:spcBef>
                <a:spcPct val="40000"/>
              </a:spcBef>
            </a:pPr>
            <a:r>
              <a:rPr lang="zh-CN" altLang="en-US" sz="2400" b="0" dirty="0"/>
              <a:t>   </a:t>
            </a:r>
            <a:r>
              <a:rPr lang="en-US" altLang="zh-CN" sz="2400" b="0" dirty="0"/>
              <a:t>if (</a:t>
            </a:r>
            <a:r>
              <a:rPr lang="en-US" altLang="zh-CN" sz="2400" b="0" dirty="0" err="1"/>
              <a:t>pos</a:t>
            </a:r>
            <a:r>
              <a:rPr lang="en-US" altLang="zh-CN" sz="2400" b="0" dirty="0"/>
              <a:t> &lt; 1 || </a:t>
            </a:r>
            <a:r>
              <a:rPr lang="en-US" altLang="zh-CN" sz="2400" b="0" dirty="0" err="1"/>
              <a:t>pos</a:t>
            </a:r>
            <a:r>
              <a:rPr lang="en-US" altLang="zh-CN" sz="2400" b="0" dirty="0"/>
              <a:t> &gt; S.</a:t>
            </a:r>
            <a:r>
              <a:rPr lang="en-US" altLang="zh-CN" sz="2400" b="0" dirty="0">
                <a:ea typeface="Times New Roman" charset="0"/>
                <a:cs typeface="Times New Roman" charset="0"/>
              </a:rPr>
              <a:t> </a:t>
            </a:r>
            <a:r>
              <a:rPr lang="en-US" altLang="zh-CN" sz="2400" b="0" dirty="0"/>
              <a:t>length</a:t>
            </a:r>
            <a:r>
              <a:rPr lang="en-US" altLang="zh-CN" sz="2400" b="0" dirty="0">
                <a:ea typeface="Times New Roman" charset="0"/>
                <a:cs typeface="Times New Roman" charset="0"/>
              </a:rPr>
              <a:t> +1</a:t>
            </a:r>
            <a:r>
              <a:rPr lang="en-US" altLang="zh-CN" sz="2400" b="0" dirty="0"/>
              <a:t>)  return</a:t>
            </a:r>
            <a:r>
              <a:rPr lang="zh-CN" altLang="en-US" sz="2400" b="0" dirty="0"/>
              <a:t> </a:t>
            </a:r>
            <a:r>
              <a:rPr lang="en-US" altLang="zh-CN" sz="2400" b="0" dirty="0"/>
              <a:t>ERROR;  // </a:t>
            </a:r>
            <a:r>
              <a:rPr lang="zh-CN" altLang="en-US" sz="1800" b="0" dirty="0"/>
              <a:t>插入位置不合法</a:t>
            </a:r>
          </a:p>
          <a:p>
            <a:pPr algn="just" eaLnBrk="1" hangingPunct="1">
              <a:lnSpc>
                <a:spcPts val="2280"/>
              </a:lnSpc>
              <a:spcBef>
                <a:spcPct val="40000"/>
              </a:spcBef>
            </a:pPr>
            <a:r>
              <a:rPr lang="en-US" altLang="zh-CN" sz="2400" b="0" dirty="0"/>
              <a:t>   if (T.</a:t>
            </a:r>
            <a:r>
              <a:rPr lang="en-US" altLang="zh-CN" sz="2400" b="0" dirty="0">
                <a:ea typeface="Times New Roman" charset="0"/>
                <a:cs typeface="Times New Roman" charset="0"/>
              </a:rPr>
              <a:t> </a:t>
            </a:r>
            <a:r>
              <a:rPr lang="en-US" altLang="zh-CN" sz="2400" b="0" dirty="0"/>
              <a:t>length) {    </a:t>
            </a:r>
            <a:r>
              <a:rPr lang="en-US" altLang="zh-CN" sz="2000" b="0" dirty="0"/>
              <a:t>// T </a:t>
            </a:r>
            <a:r>
              <a:rPr lang="zh-CN" altLang="en-US" sz="2000" b="0" dirty="0"/>
              <a:t>非空，则为</a:t>
            </a:r>
            <a:r>
              <a:rPr lang="en-US" altLang="zh-CN" sz="2000" b="0" dirty="0"/>
              <a:t>S</a:t>
            </a:r>
            <a:r>
              <a:rPr lang="zh-CN" altLang="en-US" sz="2000" b="0" dirty="0"/>
              <a:t>重新分配空间并插入</a:t>
            </a:r>
            <a:r>
              <a:rPr lang="en-US" altLang="zh-CN" sz="2000" b="0" dirty="0"/>
              <a:t>T</a:t>
            </a:r>
          </a:p>
          <a:p>
            <a:pPr algn="just" eaLnBrk="1" hangingPunct="1">
              <a:lnSpc>
                <a:spcPts val="2280"/>
              </a:lnSpc>
              <a:spcBef>
                <a:spcPct val="40000"/>
              </a:spcBef>
            </a:pPr>
            <a:r>
              <a:rPr lang="en-US" altLang="zh-CN" sz="2400" b="0" dirty="0"/>
              <a:t>        if(! (</a:t>
            </a:r>
            <a:r>
              <a:rPr lang="en-US" altLang="zh-CN" sz="2400" b="0" dirty="0" err="1"/>
              <a:t>S.ch</a:t>
            </a:r>
            <a:r>
              <a:rPr lang="en-US" altLang="zh-CN" sz="2400" b="0" dirty="0"/>
              <a:t>=(char *)</a:t>
            </a:r>
            <a:r>
              <a:rPr lang="en-US" altLang="zh-CN" sz="2400" b="0" dirty="0" err="1"/>
              <a:t>realloc</a:t>
            </a:r>
            <a:r>
              <a:rPr lang="en-US" altLang="zh-CN" sz="2400" b="0" dirty="0"/>
              <a:t>(</a:t>
            </a:r>
            <a:r>
              <a:rPr lang="en-US" altLang="zh-CN" sz="2400" b="0" dirty="0" err="1"/>
              <a:t>S.ch</a:t>
            </a:r>
            <a:r>
              <a:rPr lang="en-US" altLang="zh-CN" sz="2400" b="0" dirty="0"/>
              <a:t>,(S.</a:t>
            </a:r>
            <a:r>
              <a:rPr lang="en-US" altLang="zh-CN" sz="2400" b="0" dirty="0">
                <a:ea typeface="Times New Roman" charset="0"/>
                <a:cs typeface="Times New Roman" charset="0"/>
              </a:rPr>
              <a:t> </a:t>
            </a:r>
            <a:r>
              <a:rPr lang="en-US" altLang="zh-CN" sz="2400" b="0" dirty="0"/>
              <a:t>length</a:t>
            </a:r>
            <a:r>
              <a:rPr lang="en-US" altLang="zh-CN" sz="2400" b="0" dirty="0">
                <a:ea typeface="Times New Roman" charset="0"/>
                <a:cs typeface="Times New Roman" charset="0"/>
              </a:rPr>
              <a:t> +</a:t>
            </a:r>
            <a:r>
              <a:rPr lang="en-US" altLang="zh-CN" sz="2400" b="0" dirty="0"/>
              <a:t>T.</a:t>
            </a:r>
            <a:r>
              <a:rPr lang="en-US" altLang="zh-CN" sz="2400" b="0" dirty="0">
                <a:ea typeface="Times New Roman" charset="0"/>
                <a:cs typeface="Times New Roman" charset="0"/>
              </a:rPr>
              <a:t> </a:t>
            </a:r>
            <a:r>
              <a:rPr lang="en-US" altLang="zh-CN" sz="2400" b="0" dirty="0"/>
              <a:t>length)*</a:t>
            </a:r>
            <a:r>
              <a:rPr lang="en-US" altLang="zh-CN" sz="2400" b="0" dirty="0" err="1"/>
              <a:t>sizeof</a:t>
            </a:r>
            <a:r>
              <a:rPr lang="en-US" altLang="zh-CN" sz="2400" b="0" dirty="0"/>
              <a:t>(char))))</a:t>
            </a:r>
          </a:p>
          <a:p>
            <a:pPr algn="just" eaLnBrk="1" hangingPunct="1">
              <a:lnSpc>
                <a:spcPts val="2280"/>
              </a:lnSpc>
              <a:spcBef>
                <a:spcPct val="40000"/>
              </a:spcBef>
            </a:pPr>
            <a:r>
              <a:rPr lang="en-US" altLang="zh-CN" sz="2400" b="0" dirty="0"/>
              <a:t>            exit(OVERFLOW); </a:t>
            </a:r>
          </a:p>
          <a:p>
            <a:pPr algn="just" eaLnBrk="1" hangingPunct="1">
              <a:lnSpc>
                <a:spcPts val="2280"/>
              </a:lnSpc>
              <a:spcBef>
                <a:spcPct val="40000"/>
              </a:spcBef>
            </a:pPr>
            <a:r>
              <a:rPr lang="en-US" altLang="zh-CN" sz="2400" b="0" dirty="0"/>
              <a:t>        for(</a:t>
            </a:r>
            <a:r>
              <a:rPr lang="en-US" altLang="zh-CN" sz="2400" b="0" dirty="0" err="1"/>
              <a:t>i</a:t>
            </a:r>
            <a:r>
              <a:rPr lang="en-US" altLang="zh-CN" sz="2400" b="0" dirty="0"/>
              <a:t>= S.</a:t>
            </a:r>
            <a:r>
              <a:rPr lang="en-US" altLang="zh-CN" sz="2400" b="0" dirty="0">
                <a:ea typeface="Times New Roman" charset="0"/>
                <a:cs typeface="Times New Roman" charset="0"/>
              </a:rPr>
              <a:t> </a:t>
            </a:r>
            <a:r>
              <a:rPr lang="en-US" altLang="zh-CN" sz="2400" b="0" dirty="0"/>
              <a:t>length</a:t>
            </a:r>
            <a:r>
              <a:rPr lang="en-US" altLang="zh-CN" sz="2400" b="0" dirty="0">
                <a:ea typeface="Times New Roman" charset="0"/>
                <a:cs typeface="Times New Roman" charset="0"/>
              </a:rPr>
              <a:t> -1;i&gt;=pos-1;--</a:t>
            </a:r>
            <a:r>
              <a:rPr lang="en-US" altLang="zh-CN" sz="2400" b="0" dirty="0" err="1">
                <a:ea typeface="Times New Roman" charset="0"/>
                <a:cs typeface="Times New Roman" charset="0"/>
              </a:rPr>
              <a:t>i</a:t>
            </a:r>
            <a:r>
              <a:rPr lang="en-US" altLang="zh-CN" sz="2400" b="0" dirty="0"/>
              <a:t>)  //</a:t>
            </a:r>
            <a:r>
              <a:rPr lang="zh-CN" altLang="en-US" sz="2400" b="0" dirty="0"/>
              <a:t>移位</a:t>
            </a:r>
            <a:endParaRPr lang="en-US" altLang="zh-CN" sz="2400" b="0" dirty="0"/>
          </a:p>
          <a:p>
            <a:pPr algn="just" eaLnBrk="1" hangingPunct="1">
              <a:lnSpc>
                <a:spcPts val="2280"/>
              </a:lnSpc>
              <a:spcBef>
                <a:spcPct val="40000"/>
              </a:spcBef>
            </a:pPr>
            <a:r>
              <a:rPr lang="zh-CN" altLang="en-US" sz="2400" dirty="0"/>
              <a:t>       </a:t>
            </a:r>
            <a:r>
              <a:rPr lang="en-US" altLang="zh-CN" sz="2400" dirty="0"/>
              <a:t>     </a:t>
            </a:r>
            <a:r>
              <a:rPr lang="en-US" altLang="zh-CN" sz="2400" b="0" dirty="0" err="1">
                <a:solidFill>
                  <a:srgbClr val="C00000"/>
                </a:solidFill>
              </a:rPr>
              <a:t>S.ch</a:t>
            </a:r>
            <a:r>
              <a:rPr lang="en-US" altLang="zh-CN" sz="2400" b="0" dirty="0">
                <a:solidFill>
                  <a:srgbClr val="C00000"/>
                </a:solidFill>
              </a:rPr>
              <a:t>[</a:t>
            </a:r>
            <a:r>
              <a:rPr lang="en-US" altLang="zh-CN" sz="2400" b="0" dirty="0" err="1">
                <a:solidFill>
                  <a:srgbClr val="C00000"/>
                </a:solidFill>
              </a:rPr>
              <a:t>i</a:t>
            </a:r>
            <a:r>
              <a:rPr lang="en-US" altLang="zh-CN" sz="2400" b="0" dirty="0">
                <a:solidFill>
                  <a:srgbClr val="C00000"/>
                </a:solidFill>
              </a:rPr>
              <a:t>+ T.</a:t>
            </a:r>
            <a:r>
              <a:rPr lang="en-US" altLang="zh-CN" sz="2400" dirty="0">
                <a:solidFill>
                  <a:srgbClr val="C00000"/>
                </a:solidFill>
                <a:ea typeface="Times New Roman" charset="0"/>
                <a:cs typeface="Times New Roman" charset="0"/>
              </a:rPr>
              <a:t> </a:t>
            </a:r>
            <a:r>
              <a:rPr lang="en-US" altLang="zh-CN" sz="2400" b="0" dirty="0">
                <a:solidFill>
                  <a:srgbClr val="C00000"/>
                </a:solidFill>
              </a:rPr>
              <a:t>length]</a:t>
            </a:r>
            <a:r>
              <a:rPr lang="en-US" altLang="zh-CN" sz="2400" dirty="0">
                <a:solidFill>
                  <a:srgbClr val="C00000"/>
                </a:solidFill>
              </a:rPr>
              <a:t>  =   </a:t>
            </a:r>
            <a:r>
              <a:rPr lang="en-US" altLang="zh-CN" sz="2400" b="0" dirty="0" err="1">
                <a:solidFill>
                  <a:srgbClr val="C00000"/>
                </a:solidFill>
              </a:rPr>
              <a:t>S.ch</a:t>
            </a:r>
            <a:r>
              <a:rPr lang="en-US" altLang="zh-CN" sz="2400" b="0" dirty="0">
                <a:solidFill>
                  <a:srgbClr val="C00000"/>
                </a:solidFill>
              </a:rPr>
              <a:t>[</a:t>
            </a:r>
            <a:r>
              <a:rPr lang="en-US" altLang="zh-CN" sz="2400" b="0" dirty="0" err="1">
                <a:solidFill>
                  <a:srgbClr val="C00000"/>
                </a:solidFill>
              </a:rPr>
              <a:t>i</a:t>
            </a:r>
            <a:r>
              <a:rPr lang="en-US" altLang="zh-CN" sz="2400" b="0" dirty="0">
                <a:solidFill>
                  <a:srgbClr val="C00000"/>
                </a:solidFill>
              </a:rPr>
              <a:t>];</a:t>
            </a:r>
            <a:r>
              <a:rPr lang="en-US" altLang="zh-CN" sz="2400" dirty="0">
                <a:solidFill>
                  <a:srgbClr val="C00000"/>
                </a:solidFill>
              </a:rPr>
              <a:t>    </a:t>
            </a:r>
          </a:p>
          <a:p>
            <a:pPr algn="just" eaLnBrk="1" hangingPunct="1">
              <a:lnSpc>
                <a:spcPts val="2280"/>
              </a:lnSpc>
              <a:spcBef>
                <a:spcPct val="40000"/>
              </a:spcBef>
            </a:pPr>
            <a:r>
              <a:rPr lang="en-US" altLang="zh-CN" sz="2400" dirty="0"/>
              <a:t>        </a:t>
            </a:r>
            <a:r>
              <a:rPr lang="en-US" altLang="zh-CN" sz="2400" b="0" dirty="0" err="1">
                <a:solidFill>
                  <a:srgbClr val="C00000"/>
                </a:solidFill>
              </a:rPr>
              <a:t>S.ch</a:t>
            </a:r>
            <a:r>
              <a:rPr lang="en-US" altLang="zh-CN" sz="2400" b="0" dirty="0">
                <a:solidFill>
                  <a:srgbClr val="C00000"/>
                </a:solidFill>
              </a:rPr>
              <a:t>[pos-1…</a:t>
            </a:r>
            <a:r>
              <a:rPr lang="en-US" altLang="zh-CN" sz="2400" b="0" dirty="0" err="1">
                <a:solidFill>
                  <a:srgbClr val="C00000"/>
                </a:solidFill>
              </a:rPr>
              <a:t>pos</a:t>
            </a:r>
            <a:r>
              <a:rPr lang="en-US" altLang="zh-CN" sz="2400" b="0" dirty="0">
                <a:solidFill>
                  <a:srgbClr val="C00000"/>
                </a:solidFill>
              </a:rPr>
              <a:t> +T.</a:t>
            </a:r>
            <a:r>
              <a:rPr lang="en-US" altLang="zh-CN" sz="2400" dirty="0">
                <a:solidFill>
                  <a:srgbClr val="C00000"/>
                </a:solidFill>
                <a:ea typeface="Times New Roman" charset="0"/>
                <a:cs typeface="Times New Roman" charset="0"/>
              </a:rPr>
              <a:t> </a:t>
            </a:r>
            <a:r>
              <a:rPr lang="en-US" altLang="zh-CN" sz="2400" b="0" dirty="0">
                <a:solidFill>
                  <a:srgbClr val="C00000"/>
                </a:solidFill>
              </a:rPr>
              <a:t>length-2]</a:t>
            </a:r>
            <a:r>
              <a:rPr lang="en-US" altLang="zh-CN" sz="2400" dirty="0">
                <a:solidFill>
                  <a:srgbClr val="C00000"/>
                </a:solidFill>
              </a:rPr>
              <a:t>  = </a:t>
            </a:r>
            <a:r>
              <a:rPr lang="en-US" altLang="zh-CN" sz="2400" b="0" dirty="0">
                <a:solidFill>
                  <a:srgbClr val="C00000"/>
                </a:solidFill>
              </a:rPr>
              <a:t>T.</a:t>
            </a:r>
            <a:r>
              <a:rPr lang="en-US" altLang="zh-CN" sz="2400" dirty="0">
                <a:solidFill>
                  <a:srgbClr val="C00000"/>
                </a:solidFill>
                <a:ea typeface="Times New Roman" charset="0"/>
                <a:cs typeface="Times New Roman" charset="0"/>
              </a:rPr>
              <a:t> </a:t>
            </a:r>
            <a:r>
              <a:rPr lang="en-US" altLang="zh-CN" sz="2400" b="0" dirty="0" err="1">
                <a:solidFill>
                  <a:srgbClr val="C00000"/>
                </a:solidFill>
              </a:rPr>
              <a:t>ch</a:t>
            </a:r>
            <a:r>
              <a:rPr lang="en-US" altLang="zh-CN" sz="2400" b="0" dirty="0">
                <a:solidFill>
                  <a:srgbClr val="C00000"/>
                </a:solidFill>
              </a:rPr>
              <a:t>[0… T. length-1];</a:t>
            </a:r>
            <a:r>
              <a:rPr lang="en-US" altLang="zh-CN" sz="2400" dirty="0">
                <a:solidFill>
                  <a:srgbClr val="C00000"/>
                </a:solidFill>
              </a:rPr>
              <a:t> </a:t>
            </a:r>
          </a:p>
          <a:p>
            <a:pPr algn="just" eaLnBrk="1" hangingPunct="1">
              <a:lnSpc>
                <a:spcPts val="2280"/>
              </a:lnSpc>
              <a:spcBef>
                <a:spcPct val="40000"/>
              </a:spcBef>
            </a:pPr>
            <a:r>
              <a:rPr lang="en-US" altLang="zh-CN" sz="2400" dirty="0">
                <a:solidFill>
                  <a:srgbClr val="C00000"/>
                </a:solidFill>
              </a:rPr>
              <a:t>        </a:t>
            </a:r>
            <a:r>
              <a:rPr lang="en-US" altLang="zh-CN" sz="2400" b="0" dirty="0">
                <a:solidFill>
                  <a:srgbClr val="C00000"/>
                </a:solidFill>
              </a:rPr>
              <a:t>S.</a:t>
            </a:r>
            <a:r>
              <a:rPr lang="en-US" altLang="zh-CN" sz="2400" dirty="0">
                <a:solidFill>
                  <a:srgbClr val="C00000"/>
                </a:solidFill>
                <a:ea typeface="Times New Roman" charset="0"/>
                <a:cs typeface="Times New Roman" charset="0"/>
              </a:rPr>
              <a:t> </a:t>
            </a:r>
            <a:r>
              <a:rPr lang="en-US" altLang="zh-CN" sz="2400" b="0" dirty="0">
                <a:solidFill>
                  <a:srgbClr val="C00000"/>
                </a:solidFill>
              </a:rPr>
              <a:t>length</a:t>
            </a:r>
            <a:r>
              <a:rPr lang="en-US" altLang="zh-CN" sz="2400" dirty="0">
                <a:solidFill>
                  <a:srgbClr val="C00000"/>
                </a:solidFill>
              </a:rPr>
              <a:t> += </a:t>
            </a:r>
            <a:r>
              <a:rPr lang="en-US" altLang="zh-CN" sz="2400" b="0" dirty="0">
                <a:solidFill>
                  <a:srgbClr val="C00000"/>
                </a:solidFill>
              </a:rPr>
              <a:t>T.</a:t>
            </a:r>
            <a:r>
              <a:rPr lang="en-US" altLang="zh-CN" sz="2400" dirty="0">
                <a:solidFill>
                  <a:srgbClr val="C00000"/>
                </a:solidFill>
                <a:ea typeface="Times New Roman" charset="0"/>
                <a:cs typeface="Times New Roman" charset="0"/>
              </a:rPr>
              <a:t> </a:t>
            </a:r>
            <a:r>
              <a:rPr lang="en-US" altLang="zh-CN" sz="2400" b="0" dirty="0">
                <a:solidFill>
                  <a:srgbClr val="C00000"/>
                </a:solidFill>
              </a:rPr>
              <a:t>length;</a:t>
            </a:r>
          </a:p>
          <a:p>
            <a:pPr algn="just" eaLnBrk="1" hangingPunct="1">
              <a:lnSpc>
                <a:spcPts val="2280"/>
              </a:lnSpc>
              <a:spcBef>
                <a:spcPct val="40000"/>
              </a:spcBef>
            </a:pPr>
            <a:r>
              <a:rPr lang="en-US" altLang="zh-CN" sz="2400" b="0" dirty="0"/>
              <a:t>    }</a:t>
            </a:r>
          </a:p>
          <a:p>
            <a:pPr algn="just" eaLnBrk="1" hangingPunct="1">
              <a:lnSpc>
                <a:spcPts val="2280"/>
              </a:lnSpc>
              <a:spcBef>
                <a:spcPct val="40000"/>
              </a:spcBef>
            </a:pPr>
            <a:r>
              <a:rPr lang="en-US" altLang="zh-CN" sz="2400" b="0" dirty="0"/>
              <a:t>    return</a:t>
            </a:r>
            <a:r>
              <a:rPr lang="zh-CN" altLang="en-US" sz="2400" b="0" dirty="0"/>
              <a:t> </a:t>
            </a:r>
            <a:r>
              <a:rPr lang="en-US" altLang="zh-CN" sz="2400" b="0" dirty="0"/>
              <a:t>OK;</a:t>
            </a:r>
            <a:r>
              <a:rPr lang="en-US" altLang="zh-CN" sz="2400" dirty="0"/>
              <a:t> </a:t>
            </a:r>
            <a:endParaRPr lang="en-US" altLang="zh-CN" sz="2400" b="0" dirty="0"/>
          </a:p>
          <a:p>
            <a:pPr algn="just" eaLnBrk="1" hangingPunct="1">
              <a:lnSpc>
                <a:spcPts val="2280"/>
              </a:lnSpc>
              <a:spcBef>
                <a:spcPct val="40000"/>
              </a:spcBef>
            </a:pPr>
            <a:r>
              <a:rPr lang="en-US" altLang="zh-CN" sz="2400" dirty="0">
                <a:solidFill>
                  <a:schemeClr val="tx2"/>
                </a:solidFill>
              </a:rPr>
              <a:t>}</a:t>
            </a:r>
            <a:r>
              <a:rPr lang="en-US" altLang="zh-CN" sz="2400" b="0" dirty="0">
                <a:solidFill>
                  <a:schemeClr val="tx2"/>
                </a:solidFill>
              </a:rPr>
              <a:t> </a:t>
            </a:r>
          </a:p>
        </p:txBody>
      </p:sp>
      <p:sp>
        <p:nvSpPr>
          <p:cNvPr id="4" name="标题 1"/>
          <p:cNvSpPr txBox="1">
            <a:spLocks/>
          </p:cNvSpPr>
          <p:nvPr/>
        </p:nvSpPr>
        <p:spPr>
          <a:xfrm>
            <a:off x="1625600" y="2286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串插入操作</a:t>
            </a:r>
            <a:endParaRPr lang="zh-CN" altLang="en-US" kern="0" dirty="0"/>
          </a:p>
        </p:txBody>
      </p:sp>
    </p:spTree>
    <p:extLst>
      <p:ext uri="{BB962C8B-B14F-4D97-AF65-F5344CB8AC3E}">
        <p14:creationId xmlns:p14="http://schemas.microsoft.com/office/powerpoint/2010/main" val="211275509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612900" y="1320800"/>
            <a:ext cx="9067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2400" b="1" dirty="0">
                <a:solidFill>
                  <a:schemeClr val="tx2"/>
                </a:solidFill>
                <a:latin typeface="Times New Roman" charset="0"/>
              </a:rPr>
              <a:t>Status</a:t>
            </a:r>
            <a:r>
              <a:rPr lang="en-US" altLang="zh-CN" sz="2400" dirty="0">
                <a:solidFill>
                  <a:schemeClr val="tx2"/>
                </a:solidFill>
                <a:latin typeface="Times New Roman" charset="0"/>
              </a:rPr>
              <a:t> </a:t>
            </a:r>
            <a:r>
              <a:rPr lang="en-US" altLang="zh-CN" sz="2400" dirty="0" err="1">
                <a:solidFill>
                  <a:schemeClr val="tx2"/>
                </a:solidFill>
                <a:latin typeface="Times New Roman" charset="0"/>
              </a:rPr>
              <a:t>Concat</a:t>
            </a:r>
            <a:r>
              <a:rPr lang="en-US" altLang="zh-CN" sz="2400" dirty="0">
                <a:solidFill>
                  <a:schemeClr val="tx2"/>
                </a:solidFill>
                <a:latin typeface="Times New Roman" charset="0"/>
              </a:rPr>
              <a:t>(</a:t>
            </a:r>
            <a:r>
              <a:rPr lang="en-US" altLang="zh-CN" sz="2400" dirty="0" err="1">
                <a:solidFill>
                  <a:schemeClr val="tx2"/>
                </a:solidFill>
                <a:latin typeface="Times New Roman" charset="0"/>
              </a:rPr>
              <a:t>HString</a:t>
            </a:r>
            <a:r>
              <a:rPr lang="en-US" altLang="zh-CN" sz="2400" dirty="0">
                <a:solidFill>
                  <a:schemeClr val="tx2"/>
                </a:solidFill>
                <a:latin typeface="Times New Roman" charset="0"/>
              </a:rPr>
              <a:t> </a:t>
            </a:r>
            <a:r>
              <a:rPr lang="en-US" altLang="zh-CN" sz="2400" b="1" dirty="0">
                <a:solidFill>
                  <a:schemeClr val="tx2"/>
                </a:solidFill>
                <a:latin typeface="Times New Roman" charset="0"/>
              </a:rPr>
              <a:t>&amp;</a:t>
            </a:r>
            <a:r>
              <a:rPr lang="en-US" altLang="zh-CN" sz="2400" dirty="0">
                <a:solidFill>
                  <a:schemeClr val="tx2"/>
                </a:solidFill>
                <a:latin typeface="Times New Roman" charset="0"/>
              </a:rPr>
              <a:t>T, </a:t>
            </a:r>
            <a:r>
              <a:rPr lang="en-US" altLang="zh-CN" sz="2400" dirty="0" err="1">
                <a:solidFill>
                  <a:schemeClr val="tx2"/>
                </a:solidFill>
                <a:latin typeface="Times New Roman" charset="0"/>
              </a:rPr>
              <a:t>HString</a:t>
            </a:r>
            <a:r>
              <a:rPr lang="en-US" altLang="zh-CN" sz="2400" dirty="0">
                <a:solidFill>
                  <a:schemeClr val="tx2"/>
                </a:solidFill>
                <a:latin typeface="Times New Roman" charset="0"/>
              </a:rPr>
              <a:t> S1, </a:t>
            </a:r>
            <a:r>
              <a:rPr lang="en-US" altLang="zh-CN" sz="2400" dirty="0" err="1">
                <a:solidFill>
                  <a:schemeClr val="tx2"/>
                </a:solidFill>
                <a:latin typeface="Times New Roman" charset="0"/>
              </a:rPr>
              <a:t>HString</a:t>
            </a:r>
            <a:r>
              <a:rPr lang="en-US" altLang="zh-CN" sz="2400" dirty="0">
                <a:solidFill>
                  <a:schemeClr val="tx2"/>
                </a:solidFill>
                <a:latin typeface="Times New Roman" charset="0"/>
              </a:rPr>
              <a:t> S2) </a:t>
            </a:r>
            <a:r>
              <a:rPr lang="en-US" altLang="zh-CN" sz="2400" b="1" dirty="0">
                <a:solidFill>
                  <a:schemeClr val="tx2"/>
                </a:solidFill>
                <a:latin typeface="Times New Roman" charset="0"/>
              </a:rPr>
              <a:t>{</a:t>
            </a:r>
            <a:endParaRPr lang="en-US" altLang="zh-CN" sz="2400" dirty="0">
              <a:solidFill>
                <a:schemeClr val="tx2"/>
              </a:solidFill>
              <a:latin typeface="Times New Roman" charset="0"/>
            </a:endParaRPr>
          </a:p>
          <a:p>
            <a:r>
              <a:rPr lang="en-US" altLang="zh-CN" sz="2400" dirty="0">
                <a:latin typeface="Times New Roman" charset="0"/>
              </a:rPr>
              <a:t>   </a:t>
            </a:r>
            <a:r>
              <a:rPr lang="en-US" altLang="zh-CN" sz="2000" dirty="0">
                <a:solidFill>
                  <a:schemeClr val="tx2"/>
                </a:solidFill>
                <a:latin typeface="Times New Roman" charset="0"/>
              </a:rPr>
              <a:t>// </a:t>
            </a:r>
            <a:r>
              <a:rPr lang="zh-CN" altLang="en-US" sz="2000" dirty="0">
                <a:solidFill>
                  <a:schemeClr val="tx2"/>
                </a:solidFill>
                <a:latin typeface="SimSun" charset="-122"/>
                <a:ea typeface="SimSun" charset="-122"/>
                <a:cs typeface="SimSun" charset="-122"/>
              </a:rPr>
              <a:t>用</a:t>
            </a:r>
            <a:r>
              <a:rPr lang="en-US" altLang="zh-CN" sz="2000" dirty="0">
                <a:solidFill>
                  <a:schemeClr val="tx2"/>
                </a:solidFill>
                <a:latin typeface="SimSun" charset="-122"/>
                <a:ea typeface="SimSun" charset="-122"/>
                <a:cs typeface="SimSun" charset="-122"/>
              </a:rPr>
              <a:t>T</a:t>
            </a:r>
            <a:r>
              <a:rPr lang="zh-CN" altLang="en-US" sz="2000" dirty="0">
                <a:solidFill>
                  <a:schemeClr val="tx2"/>
                </a:solidFill>
                <a:latin typeface="SimSun" charset="-122"/>
                <a:ea typeface="SimSun" charset="-122"/>
                <a:cs typeface="SimSun" charset="-122"/>
              </a:rPr>
              <a:t>返回由</a:t>
            </a:r>
            <a:r>
              <a:rPr lang="en-US" altLang="zh-CN" sz="2000" dirty="0">
                <a:solidFill>
                  <a:schemeClr val="tx2"/>
                </a:solidFill>
                <a:latin typeface="SimSun" charset="-122"/>
                <a:ea typeface="SimSun" charset="-122"/>
                <a:cs typeface="SimSun" charset="-122"/>
              </a:rPr>
              <a:t>S1</a:t>
            </a:r>
            <a:r>
              <a:rPr lang="zh-CN" altLang="en-US" sz="2000" dirty="0">
                <a:solidFill>
                  <a:schemeClr val="tx2"/>
                </a:solidFill>
                <a:latin typeface="SimSun" charset="-122"/>
                <a:ea typeface="SimSun" charset="-122"/>
                <a:cs typeface="SimSun" charset="-122"/>
              </a:rPr>
              <a:t>和</a:t>
            </a:r>
            <a:r>
              <a:rPr lang="en-US" altLang="zh-CN" sz="2000" dirty="0">
                <a:solidFill>
                  <a:schemeClr val="tx2"/>
                </a:solidFill>
                <a:latin typeface="SimSun" charset="-122"/>
                <a:ea typeface="SimSun" charset="-122"/>
                <a:cs typeface="SimSun" charset="-122"/>
              </a:rPr>
              <a:t>S2</a:t>
            </a:r>
            <a:r>
              <a:rPr lang="zh-CN" altLang="en-US" sz="2000" dirty="0">
                <a:solidFill>
                  <a:schemeClr val="tx2"/>
                </a:solidFill>
                <a:latin typeface="SimSun" charset="-122"/>
                <a:ea typeface="SimSun" charset="-122"/>
                <a:cs typeface="SimSun" charset="-122"/>
              </a:rPr>
              <a:t>联接而成的新串</a:t>
            </a:r>
          </a:p>
          <a:p>
            <a:pPr>
              <a:lnSpc>
                <a:spcPct val="125000"/>
              </a:lnSpc>
            </a:pPr>
            <a:r>
              <a:rPr lang="zh-CN" altLang="en-US" sz="2400" dirty="0">
                <a:latin typeface="Times New Roman" charset="0"/>
              </a:rPr>
              <a:t>   </a:t>
            </a:r>
            <a:r>
              <a:rPr lang="en-US" altLang="zh-CN" sz="2400" dirty="0">
                <a:latin typeface="Times New Roman" charset="0"/>
              </a:rPr>
              <a:t>if (</a:t>
            </a:r>
            <a:r>
              <a:rPr lang="en-US" altLang="zh-CN" sz="2400" dirty="0" err="1">
                <a:latin typeface="Times New Roman" charset="0"/>
              </a:rPr>
              <a:t>T.ch</a:t>
            </a:r>
            <a:r>
              <a:rPr lang="en-US" altLang="zh-CN" sz="2400" dirty="0">
                <a:latin typeface="Times New Roman" charset="0"/>
              </a:rPr>
              <a:t>)  free(</a:t>
            </a:r>
            <a:r>
              <a:rPr lang="en-US" altLang="zh-CN" sz="2400" dirty="0" err="1">
                <a:latin typeface="Times New Roman" charset="0"/>
              </a:rPr>
              <a:t>T.ch</a:t>
            </a:r>
            <a:r>
              <a:rPr lang="en-US" altLang="zh-CN" sz="2400" dirty="0">
                <a:latin typeface="Times New Roman" charset="0"/>
              </a:rPr>
              <a:t>);        </a:t>
            </a:r>
            <a:r>
              <a:rPr lang="en-US" altLang="zh-CN" sz="2000" dirty="0">
                <a:solidFill>
                  <a:schemeClr val="tx2"/>
                </a:solidFill>
                <a:latin typeface="Times New Roman" charset="0"/>
              </a:rPr>
              <a:t>// </a:t>
            </a:r>
            <a:r>
              <a:rPr lang="zh-CN" altLang="en-US" sz="2000" dirty="0">
                <a:solidFill>
                  <a:schemeClr val="tx2"/>
                </a:solidFill>
                <a:latin typeface="SimSun" charset="-122"/>
                <a:ea typeface="SimSun" charset="-122"/>
                <a:cs typeface="SimSun" charset="-122"/>
              </a:rPr>
              <a:t>释放旧空间</a:t>
            </a:r>
          </a:p>
          <a:p>
            <a:pPr>
              <a:lnSpc>
                <a:spcPct val="125000"/>
              </a:lnSpc>
            </a:pPr>
            <a:r>
              <a:rPr lang="zh-CN" altLang="en-US" sz="2400" dirty="0">
                <a:latin typeface="Times New Roman" charset="0"/>
              </a:rPr>
              <a:t>   </a:t>
            </a:r>
            <a:r>
              <a:rPr lang="en-US" altLang="zh-CN" sz="2400" dirty="0">
                <a:latin typeface="Times New Roman" charset="0"/>
              </a:rPr>
              <a:t>if (!(</a:t>
            </a:r>
            <a:r>
              <a:rPr lang="en-US" altLang="zh-CN" sz="2400" dirty="0" err="1">
                <a:latin typeface="Times New Roman" charset="0"/>
              </a:rPr>
              <a:t>T.ch</a:t>
            </a:r>
            <a:r>
              <a:rPr lang="en-US" altLang="zh-CN" sz="2400" dirty="0">
                <a:latin typeface="Times New Roman" charset="0"/>
              </a:rPr>
              <a:t> = (char *)  </a:t>
            </a:r>
            <a:r>
              <a:rPr lang="en-US" altLang="zh-CN" sz="2400" dirty="0" err="1">
                <a:latin typeface="Times New Roman" charset="0"/>
              </a:rPr>
              <a:t>malloc</a:t>
            </a:r>
            <a:r>
              <a:rPr lang="en-US" altLang="zh-CN" sz="2400" dirty="0">
                <a:latin typeface="Times New Roman" charset="0"/>
              </a:rPr>
              <a:t>((S1.length+S2.length)*</a:t>
            </a:r>
            <a:r>
              <a:rPr lang="en-US" altLang="zh-CN" sz="2400" dirty="0" err="1">
                <a:latin typeface="Times New Roman" charset="0"/>
              </a:rPr>
              <a:t>sizeof</a:t>
            </a:r>
            <a:r>
              <a:rPr lang="en-US" altLang="zh-CN" sz="2400" dirty="0">
                <a:latin typeface="Times New Roman" charset="0"/>
              </a:rPr>
              <a:t>(char))))</a:t>
            </a:r>
          </a:p>
          <a:p>
            <a:pPr>
              <a:lnSpc>
                <a:spcPct val="125000"/>
              </a:lnSpc>
            </a:pPr>
            <a:r>
              <a:rPr lang="en-US" altLang="zh-CN" sz="2400" dirty="0">
                <a:latin typeface="Times New Roman" charset="0"/>
              </a:rPr>
              <a:t>         exit (OVERFLOW);</a:t>
            </a:r>
          </a:p>
          <a:p>
            <a:pPr>
              <a:lnSpc>
                <a:spcPct val="125000"/>
              </a:lnSpc>
            </a:pPr>
            <a:r>
              <a:rPr lang="en-US" altLang="zh-CN" sz="2400" dirty="0">
                <a:latin typeface="Times New Roman" charset="0"/>
              </a:rPr>
              <a:t>   </a:t>
            </a:r>
            <a:r>
              <a:rPr lang="en-US" altLang="zh-CN" sz="2400" dirty="0" err="1">
                <a:solidFill>
                  <a:srgbClr val="C00000"/>
                </a:solidFill>
                <a:latin typeface="Times New Roman" charset="0"/>
              </a:rPr>
              <a:t>T.ch</a:t>
            </a:r>
            <a:r>
              <a:rPr lang="en-US" altLang="zh-CN" sz="2400" dirty="0">
                <a:solidFill>
                  <a:srgbClr val="C00000"/>
                </a:solidFill>
                <a:latin typeface="Times New Roman" charset="0"/>
              </a:rPr>
              <a:t>[0</a:t>
            </a:r>
            <a:r>
              <a:rPr lang="en-US" altLang="zh-CN" sz="2400" b="1" dirty="0">
                <a:solidFill>
                  <a:srgbClr val="C00000"/>
                </a:solidFill>
                <a:latin typeface="Times New Roman" charset="0"/>
              </a:rPr>
              <a:t>..</a:t>
            </a:r>
            <a:r>
              <a:rPr lang="en-US" altLang="zh-CN" sz="2400" dirty="0">
                <a:solidFill>
                  <a:srgbClr val="C00000"/>
                </a:solidFill>
                <a:latin typeface="Times New Roman" charset="0"/>
              </a:rPr>
              <a:t>S1.length-1] = S1.ch[0</a:t>
            </a:r>
            <a:r>
              <a:rPr lang="en-US" altLang="zh-CN" sz="2400" b="1" dirty="0">
                <a:solidFill>
                  <a:srgbClr val="C00000"/>
                </a:solidFill>
                <a:latin typeface="Times New Roman" charset="0"/>
              </a:rPr>
              <a:t>..</a:t>
            </a:r>
            <a:r>
              <a:rPr lang="en-US" altLang="zh-CN" sz="2400" dirty="0">
                <a:solidFill>
                  <a:srgbClr val="C00000"/>
                </a:solidFill>
                <a:latin typeface="Times New Roman" charset="0"/>
              </a:rPr>
              <a:t>S1.length-1];</a:t>
            </a:r>
          </a:p>
          <a:p>
            <a:pPr>
              <a:lnSpc>
                <a:spcPct val="125000"/>
              </a:lnSpc>
            </a:pPr>
            <a:r>
              <a:rPr lang="en-US" altLang="zh-CN" sz="2400" dirty="0">
                <a:latin typeface="Times New Roman" charset="0"/>
              </a:rPr>
              <a:t>   </a:t>
            </a:r>
            <a:r>
              <a:rPr lang="en-US" altLang="zh-CN" sz="2400" dirty="0" err="1">
                <a:solidFill>
                  <a:srgbClr val="C00000"/>
                </a:solidFill>
                <a:latin typeface="Times New Roman" charset="0"/>
              </a:rPr>
              <a:t>T.length</a:t>
            </a:r>
            <a:r>
              <a:rPr lang="en-US" altLang="zh-CN" sz="2400" dirty="0">
                <a:solidFill>
                  <a:srgbClr val="C00000"/>
                </a:solidFill>
                <a:latin typeface="Times New Roman" charset="0"/>
              </a:rPr>
              <a:t> = S1.length + S2.length;</a:t>
            </a:r>
          </a:p>
          <a:p>
            <a:pPr>
              <a:lnSpc>
                <a:spcPct val="125000"/>
              </a:lnSpc>
            </a:pPr>
            <a:r>
              <a:rPr lang="en-US" altLang="zh-CN" sz="2400" dirty="0">
                <a:solidFill>
                  <a:srgbClr val="C00000"/>
                </a:solidFill>
                <a:latin typeface="Times New Roman" charset="0"/>
              </a:rPr>
              <a:t>   </a:t>
            </a:r>
            <a:r>
              <a:rPr lang="en-US" altLang="zh-CN" sz="2400" dirty="0" err="1">
                <a:solidFill>
                  <a:srgbClr val="C00000"/>
                </a:solidFill>
                <a:latin typeface="Times New Roman" charset="0"/>
              </a:rPr>
              <a:t>T.ch</a:t>
            </a:r>
            <a:r>
              <a:rPr lang="en-US" altLang="zh-CN" sz="2400" dirty="0">
                <a:solidFill>
                  <a:srgbClr val="C00000"/>
                </a:solidFill>
                <a:latin typeface="Times New Roman" charset="0"/>
              </a:rPr>
              <a:t>[S1.length</a:t>
            </a:r>
            <a:r>
              <a:rPr lang="en-US" altLang="zh-CN" sz="2400" b="1" dirty="0">
                <a:solidFill>
                  <a:srgbClr val="C00000"/>
                </a:solidFill>
                <a:latin typeface="Times New Roman" charset="0"/>
              </a:rPr>
              <a:t>..</a:t>
            </a:r>
            <a:r>
              <a:rPr lang="en-US" altLang="zh-CN" sz="2400" dirty="0">
                <a:solidFill>
                  <a:srgbClr val="C00000"/>
                </a:solidFill>
                <a:latin typeface="Times New Roman" charset="0"/>
              </a:rPr>
              <a:t>T.length-1] = S2.ch[0</a:t>
            </a:r>
            <a:r>
              <a:rPr lang="en-US" altLang="zh-CN" sz="2400" b="1" dirty="0">
                <a:solidFill>
                  <a:srgbClr val="C00000"/>
                </a:solidFill>
                <a:latin typeface="Times New Roman" charset="0"/>
              </a:rPr>
              <a:t>..</a:t>
            </a:r>
            <a:r>
              <a:rPr lang="en-US" altLang="zh-CN" sz="2400" dirty="0">
                <a:solidFill>
                  <a:srgbClr val="C00000"/>
                </a:solidFill>
                <a:latin typeface="Times New Roman" charset="0"/>
              </a:rPr>
              <a:t>S2.length-1];</a:t>
            </a:r>
          </a:p>
          <a:p>
            <a:pPr>
              <a:lnSpc>
                <a:spcPct val="125000"/>
              </a:lnSpc>
            </a:pPr>
            <a:r>
              <a:rPr lang="en-US" altLang="zh-CN" sz="2400" dirty="0">
                <a:latin typeface="Times New Roman" charset="0"/>
              </a:rPr>
              <a:t>   return OK;</a:t>
            </a:r>
          </a:p>
          <a:p>
            <a:pPr>
              <a:lnSpc>
                <a:spcPct val="125000"/>
              </a:lnSpc>
            </a:pPr>
            <a:r>
              <a:rPr lang="en-US" altLang="zh-CN" sz="2400" b="1" dirty="0">
                <a:solidFill>
                  <a:schemeClr val="tx2"/>
                </a:solidFill>
                <a:latin typeface="Times New Roman" charset="0"/>
              </a:rPr>
              <a:t>}</a:t>
            </a:r>
            <a:r>
              <a:rPr lang="en-US" altLang="zh-CN" sz="2400" dirty="0">
                <a:solidFill>
                  <a:schemeClr val="tx2"/>
                </a:solidFill>
                <a:latin typeface="Times New Roman" charset="0"/>
              </a:rPr>
              <a:t> // </a:t>
            </a:r>
            <a:r>
              <a:rPr lang="en-US" altLang="zh-CN" sz="2400" dirty="0" err="1">
                <a:solidFill>
                  <a:schemeClr val="tx2"/>
                </a:solidFill>
                <a:latin typeface="Times New Roman" charset="0"/>
              </a:rPr>
              <a:t>Concat</a:t>
            </a:r>
            <a:endParaRPr lang="en-US" altLang="zh-CN" sz="3200" dirty="0">
              <a:solidFill>
                <a:schemeClr val="tx2"/>
              </a:solidFill>
              <a:latin typeface="Times New Roman" charset="0"/>
            </a:endParaRPr>
          </a:p>
        </p:txBody>
      </p:sp>
      <p:sp>
        <p:nvSpPr>
          <p:cNvPr id="3" name="标题 1"/>
          <p:cNvSpPr txBox="1">
            <a:spLocks/>
          </p:cNvSpPr>
          <p:nvPr/>
        </p:nvSpPr>
        <p:spPr>
          <a:xfrm>
            <a:off x="1358900" y="3429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串联接操作</a:t>
            </a:r>
            <a:endParaRPr lang="zh-CN" altLang="en-US" kern="0" dirty="0"/>
          </a:p>
        </p:txBody>
      </p:sp>
    </p:spTree>
    <p:extLst>
      <p:ext uri="{BB962C8B-B14F-4D97-AF65-F5344CB8AC3E}">
        <p14:creationId xmlns:p14="http://schemas.microsoft.com/office/powerpoint/2010/main" val="173473135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p:cNvSpPr>
            <a:spLocks noGrp="1" noChangeArrowheads="1"/>
          </p:cNvSpPr>
          <p:nvPr>
            <p:ph type="title"/>
          </p:nvPr>
        </p:nvSpPr>
        <p:spPr/>
        <p:txBody>
          <a:bodyPr/>
          <a:lstStyle/>
          <a:p>
            <a:r>
              <a:rPr lang="zh-CN" altLang="en-US" dirty="0"/>
              <a:t>4.2.3 串的块链存储</a:t>
            </a:r>
          </a:p>
        </p:txBody>
      </p:sp>
      <p:sp>
        <p:nvSpPr>
          <p:cNvPr id="81927" name="Rectangle 7"/>
          <p:cNvSpPr>
            <a:spLocks noGrp="1" noChangeArrowheads="1"/>
          </p:cNvSpPr>
          <p:nvPr>
            <p:ph type="body" idx="1"/>
          </p:nvPr>
        </p:nvSpPr>
        <p:spPr>
          <a:xfrm>
            <a:off x="827616" y="1268064"/>
            <a:ext cx="11364384" cy="3074986"/>
          </a:xfrm>
        </p:spPr>
        <p:txBody>
          <a:bodyPr/>
          <a:lstStyle/>
          <a:p>
            <a:r>
              <a:rPr lang="zh-CN" altLang="en-US" sz="2400" dirty="0">
                <a:latin typeface="SimSun" charset="-122"/>
                <a:ea typeface="SimSun" charset="-122"/>
                <a:cs typeface="SimSun" charset="-122"/>
              </a:rPr>
              <a:t>和线性表类似，也可以用</a:t>
            </a:r>
            <a:r>
              <a:rPr lang="zh-CN" altLang="en-US" sz="2400" dirty="0">
                <a:solidFill>
                  <a:srgbClr val="C00000"/>
                </a:solidFill>
                <a:latin typeface="SimSun" charset="-122"/>
                <a:ea typeface="SimSun" charset="-122"/>
                <a:cs typeface="SimSun" charset="-122"/>
              </a:rPr>
              <a:t>链表</a:t>
            </a:r>
            <a:r>
              <a:rPr lang="zh-CN" altLang="en-US" sz="2400" dirty="0">
                <a:latin typeface="SimSun" charset="-122"/>
                <a:ea typeface="SimSun" charset="-122"/>
                <a:cs typeface="SimSun" charset="-122"/>
              </a:rPr>
              <a:t>的方式存储串</a:t>
            </a:r>
            <a:endParaRPr lang="en-US" altLang="zh-CN" sz="2400" dirty="0">
              <a:latin typeface="SimSun" charset="-122"/>
              <a:ea typeface="SimSun" charset="-122"/>
              <a:cs typeface="SimSun" charset="-122"/>
            </a:endParaRPr>
          </a:p>
          <a:p>
            <a:r>
              <a:rPr lang="zh-CN" altLang="en-US" sz="2400" dirty="0">
                <a:latin typeface="SimSun" charset="-122"/>
                <a:ea typeface="SimSun" charset="-122"/>
                <a:cs typeface="SimSun" charset="-122"/>
              </a:rPr>
              <a:t>串中的数据元素是一个一个的字符。用链表存储时，需要考虑每个结点的大小。</a:t>
            </a:r>
            <a:endParaRPr lang="en-US" altLang="zh-CN" sz="2400" dirty="0">
              <a:latin typeface="SimSun" charset="-122"/>
              <a:ea typeface="SimSun" charset="-122"/>
              <a:cs typeface="SimSun" charset="-122"/>
            </a:endParaRPr>
          </a:p>
          <a:p>
            <a:pPr marL="0" indent="0">
              <a:buNone/>
            </a:pPr>
            <a:r>
              <a:rPr lang="zh-CN" altLang="en-US" sz="2400" dirty="0">
                <a:solidFill>
                  <a:srgbClr val="C00000"/>
                </a:solidFill>
                <a:latin typeface="SimSun" charset="-122"/>
                <a:ea typeface="SimSun" charset="-122"/>
                <a:cs typeface="SimSun" charset="-122"/>
              </a:rPr>
              <a:t>  即一个结点存储一个字符还是多个字符</a:t>
            </a:r>
            <a:endParaRPr lang="en-US" altLang="zh-CN" sz="2400" dirty="0">
              <a:solidFill>
                <a:srgbClr val="C00000"/>
              </a:solidFill>
              <a:latin typeface="SimSun" charset="-122"/>
              <a:ea typeface="SimSun" charset="-122"/>
              <a:cs typeface="SimSun" charset="-122"/>
            </a:endParaRPr>
          </a:p>
          <a:p>
            <a:endParaRPr lang="en-US" altLang="zh-CN" sz="2400" dirty="0"/>
          </a:p>
          <a:p>
            <a:endParaRPr lang="en-US" altLang="zh-CN" sz="2400" i="1" dirty="0">
              <a:latin typeface="Times New Roman" charset="0"/>
            </a:endParaRPr>
          </a:p>
          <a:p>
            <a:endParaRPr lang="zh-CN" altLang="en-US" sz="2800" dirty="0"/>
          </a:p>
          <a:p>
            <a:pPr lvl="1"/>
            <a:endParaRPr lang="en-US" altLang="zh-CN" sz="2400" dirty="0"/>
          </a:p>
        </p:txBody>
      </p:sp>
      <p:grpSp>
        <p:nvGrpSpPr>
          <p:cNvPr id="4" name="Group 130"/>
          <p:cNvGrpSpPr>
            <a:grpSpLocks/>
          </p:cNvGrpSpPr>
          <p:nvPr/>
        </p:nvGrpSpPr>
        <p:grpSpPr bwMode="auto">
          <a:xfrm>
            <a:off x="863424" y="2805557"/>
            <a:ext cx="7574932" cy="536576"/>
            <a:chOff x="75" y="3094"/>
            <a:chExt cx="4607" cy="338"/>
          </a:xfrm>
        </p:grpSpPr>
        <p:sp>
          <p:nvSpPr>
            <p:cNvPr id="5" name="Line 87"/>
            <p:cNvSpPr>
              <a:spLocks noChangeShapeType="1"/>
            </p:cNvSpPr>
            <p:nvPr/>
          </p:nvSpPr>
          <p:spPr bwMode="auto">
            <a:xfrm>
              <a:off x="2256"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Rectangle 89"/>
            <p:cNvSpPr>
              <a:spLocks noChangeArrowheads="1"/>
            </p:cNvSpPr>
            <p:nvPr/>
          </p:nvSpPr>
          <p:spPr bwMode="auto">
            <a:xfrm>
              <a:off x="2858"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7" name="Rectangle 90"/>
            <p:cNvSpPr>
              <a:spLocks noChangeArrowheads="1"/>
            </p:cNvSpPr>
            <p:nvPr/>
          </p:nvSpPr>
          <p:spPr bwMode="auto">
            <a:xfrm>
              <a:off x="1709" y="3144"/>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b="0" dirty="0"/>
                <a:t>B</a:t>
              </a:r>
            </a:p>
          </p:txBody>
        </p:sp>
        <p:sp>
          <p:nvSpPr>
            <p:cNvPr id="8" name="Line 91"/>
            <p:cNvSpPr>
              <a:spLocks noChangeShapeType="1"/>
            </p:cNvSpPr>
            <p:nvPr/>
          </p:nvSpPr>
          <p:spPr bwMode="auto">
            <a:xfrm>
              <a:off x="2544"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Line 92"/>
            <p:cNvSpPr>
              <a:spLocks noChangeShapeType="1"/>
            </p:cNvSpPr>
            <p:nvPr/>
          </p:nvSpPr>
          <p:spPr bwMode="auto">
            <a:xfrm>
              <a:off x="2544" y="3408"/>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Line 93"/>
            <p:cNvSpPr>
              <a:spLocks noChangeShapeType="1"/>
            </p:cNvSpPr>
            <p:nvPr/>
          </p:nvSpPr>
          <p:spPr bwMode="auto">
            <a:xfrm>
              <a:off x="254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Line 94"/>
            <p:cNvSpPr>
              <a:spLocks noChangeShapeType="1"/>
            </p:cNvSpPr>
            <p:nvPr/>
          </p:nvSpPr>
          <p:spPr bwMode="auto">
            <a:xfrm>
              <a:off x="2858" y="312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 name="Line 95"/>
            <p:cNvSpPr>
              <a:spLocks noChangeShapeType="1"/>
            </p:cNvSpPr>
            <p:nvPr/>
          </p:nvSpPr>
          <p:spPr bwMode="auto">
            <a:xfrm>
              <a:off x="319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3" name="Rectangle 97"/>
            <p:cNvSpPr>
              <a:spLocks noChangeArrowheads="1"/>
            </p:cNvSpPr>
            <p:nvPr/>
          </p:nvSpPr>
          <p:spPr bwMode="auto">
            <a:xfrm>
              <a:off x="2042"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15" name="Line 99"/>
            <p:cNvSpPr>
              <a:spLocks noChangeShapeType="1"/>
            </p:cNvSpPr>
            <p:nvPr/>
          </p:nvSpPr>
          <p:spPr bwMode="auto">
            <a:xfrm>
              <a:off x="1728"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 name="Line 100"/>
            <p:cNvSpPr>
              <a:spLocks noChangeShapeType="1"/>
            </p:cNvSpPr>
            <p:nvPr/>
          </p:nvSpPr>
          <p:spPr bwMode="auto">
            <a:xfrm>
              <a:off x="1728" y="3408"/>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 name="Line 101"/>
            <p:cNvSpPr>
              <a:spLocks noChangeShapeType="1"/>
            </p:cNvSpPr>
            <p:nvPr/>
          </p:nvSpPr>
          <p:spPr bwMode="auto">
            <a:xfrm>
              <a:off x="1728"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 name="Line 102"/>
            <p:cNvSpPr>
              <a:spLocks noChangeShapeType="1"/>
            </p:cNvSpPr>
            <p:nvPr/>
          </p:nvSpPr>
          <p:spPr bwMode="auto">
            <a:xfrm>
              <a:off x="2042" y="312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9" name="Line 103"/>
            <p:cNvSpPr>
              <a:spLocks noChangeShapeType="1"/>
            </p:cNvSpPr>
            <p:nvPr/>
          </p:nvSpPr>
          <p:spPr bwMode="auto">
            <a:xfrm>
              <a:off x="2378"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0" name="Rectangle 105"/>
            <p:cNvSpPr>
              <a:spLocks noChangeArrowheads="1"/>
            </p:cNvSpPr>
            <p:nvPr/>
          </p:nvSpPr>
          <p:spPr bwMode="auto">
            <a:xfrm>
              <a:off x="4346" y="3120"/>
              <a:ext cx="33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80000"/>
                </a:lnSpc>
              </a:pPr>
              <a:r>
                <a:rPr lang="en-US" altLang="zh-CN" b="0"/>
                <a:t>Λ</a:t>
              </a:r>
            </a:p>
          </p:txBody>
        </p:sp>
        <p:sp>
          <p:nvSpPr>
            <p:cNvPr id="21" name="Rectangle 106"/>
            <p:cNvSpPr>
              <a:spLocks noChangeArrowheads="1"/>
            </p:cNvSpPr>
            <p:nvPr/>
          </p:nvSpPr>
          <p:spPr bwMode="auto">
            <a:xfrm>
              <a:off x="4032" y="3120"/>
              <a:ext cx="31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b="0" dirty="0"/>
                <a:t>M</a:t>
              </a:r>
            </a:p>
          </p:txBody>
        </p:sp>
        <p:sp>
          <p:nvSpPr>
            <p:cNvPr id="22" name="Line 107"/>
            <p:cNvSpPr>
              <a:spLocks noChangeShapeType="1"/>
            </p:cNvSpPr>
            <p:nvPr/>
          </p:nvSpPr>
          <p:spPr bwMode="auto">
            <a:xfrm>
              <a:off x="4032"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Line 108"/>
            <p:cNvSpPr>
              <a:spLocks noChangeShapeType="1"/>
            </p:cNvSpPr>
            <p:nvPr/>
          </p:nvSpPr>
          <p:spPr bwMode="auto">
            <a:xfrm>
              <a:off x="4032" y="3423"/>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Line 109"/>
            <p:cNvSpPr>
              <a:spLocks noChangeShapeType="1"/>
            </p:cNvSpPr>
            <p:nvPr/>
          </p:nvSpPr>
          <p:spPr bwMode="auto">
            <a:xfrm>
              <a:off x="4032" y="3120"/>
              <a:ext cx="0" cy="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 name="Line 110"/>
            <p:cNvSpPr>
              <a:spLocks noChangeShapeType="1"/>
            </p:cNvSpPr>
            <p:nvPr/>
          </p:nvSpPr>
          <p:spPr bwMode="auto">
            <a:xfrm>
              <a:off x="4346" y="3120"/>
              <a:ext cx="0"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6" name="Line 111"/>
            <p:cNvSpPr>
              <a:spLocks noChangeShapeType="1"/>
            </p:cNvSpPr>
            <p:nvPr/>
          </p:nvSpPr>
          <p:spPr bwMode="auto">
            <a:xfrm>
              <a:off x="4682" y="3120"/>
              <a:ext cx="0" cy="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 name="Line 112"/>
            <p:cNvSpPr>
              <a:spLocks noChangeShapeType="1"/>
            </p:cNvSpPr>
            <p:nvPr/>
          </p:nvSpPr>
          <p:spPr bwMode="auto">
            <a:xfrm>
              <a:off x="3072"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Line 113"/>
            <p:cNvSpPr>
              <a:spLocks noChangeShapeType="1"/>
            </p:cNvSpPr>
            <p:nvPr/>
          </p:nvSpPr>
          <p:spPr bwMode="auto">
            <a:xfrm>
              <a:off x="3456" y="3264"/>
              <a:ext cx="336"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 name="Line 114"/>
            <p:cNvSpPr>
              <a:spLocks noChangeShapeType="1"/>
            </p:cNvSpPr>
            <p:nvPr/>
          </p:nvSpPr>
          <p:spPr bwMode="auto">
            <a:xfrm>
              <a:off x="3840" y="32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0" name="Line 115"/>
            <p:cNvSpPr>
              <a:spLocks noChangeShapeType="1"/>
            </p:cNvSpPr>
            <p:nvPr/>
          </p:nvSpPr>
          <p:spPr bwMode="auto">
            <a:xfrm>
              <a:off x="1392"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 name="Text Box 116"/>
            <p:cNvSpPr txBox="1">
              <a:spLocks noChangeArrowheads="1"/>
            </p:cNvSpPr>
            <p:nvPr/>
          </p:nvSpPr>
          <p:spPr bwMode="auto">
            <a:xfrm>
              <a:off x="75" y="3094"/>
              <a:ext cx="4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100000"/>
                </a:lnSpc>
                <a:spcBef>
                  <a:spcPct val="50000"/>
                </a:spcBef>
              </a:pPr>
              <a:r>
                <a:rPr lang="en-US" altLang="zh-CN" sz="2400" dirty="0"/>
                <a:t>head</a:t>
              </a:r>
            </a:p>
          </p:txBody>
        </p:sp>
        <p:sp>
          <p:nvSpPr>
            <p:cNvPr id="32" name="Rectangle 118"/>
            <p:cNvSpPr>
              <a:spLocks noChangeArrowheads="1"/>
            </p:cNvSpPr>
            <p:nvPr/>
          </p:nvSpPr>
          <p:spPr bwMode="auto">
            <a:xfrm>
              <a:off x="1178"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33" name="Rectangle 119"/>
            <p:cNvSpPr>
              <a:spLocks noChangeArrowheads="1"/>
            </p:cNvSpPr>
            <p:nvPr/>
          </p:nvSpPr>
          <p:spPr bwMode="auto">
            <a:xfrm>
              <a:off x="864" y="3120"/>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endParaRPr lang="zh-CN" altLang="zh-CN" b="0"/>
            </a:p>
          </p:txBody>
        </p:sp>
        <p:sp>
          <p:nvSpPr>
            <p:cNvPr id="34" name="Line 120"/>
            <p:cNvSpPr>
              <a:spLocks noChangeShapeType="1"/>
            </p:cNvSpPr>
            <p:nvPr/>
          </p:nvSpPr>
          <p:spPr bwMode="auto">
            <a:xfrm>
              <a:off x="864"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121"/>
            <p:cNvSpPr>
              <a:spLocks noChangeShapeType="1"/>
            </p:cNvSpPr>
            <p:nvPr/>
          </p:nvSpPr>
          <p:spPr bwMode="auto">
            <a:xfrm>
              <a:off x="864" y="3408"/>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6" name="Line 122"/>
            <p:cNvSpPr>
              <a:spLocks noChangeShapeType="1"/>
            </p:cNvSpPr>
            <p:nvPr/>
          </p:nvSpPr>
          <p:spPr bwMode="auto">
            <a:xfrm>
              <a:off x="86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7" name="Line 123"/>
            <p:cNvSpPr>
              <a:spLocks noChangeShapeType="1"/>
            </p:cNvSpPr>
            <p:nvPr/>
          </p:nvSpPr>
          <p:spPr bwMode="auto">
            <a:xfrm>
              <a:off x="1178" y="312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8" name="Line 124"/>
            <p:cNvSpPr>
              <a:spLocks noChangeShapeType="1"/>
            </p:cNvSpPr>
            <p:nvPr/>
          </p:nvSpPr>
          <p:spPr bwMode="auto">
            <a:xfrm>
              <a:off x="151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2" name="Line 129"/>
            <p:cNvSpPr>
              <a:spLocks noChangeShapeType="1"/>
            </p:cNvSpPr>
            <p:nvPr/>
          </p:nvSpPr>
          <p:spPr bwMode="auto">
            <a:xfrm>
              <a:off x="528"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43" name="Rectangle 98"/>
          <p:cNvSpPr>
            <a:spLocks noChangeArrowheads="1"/>
          </p:cNvSpPr>
          <p:nvPr/>
        </p:nvSpPr>
        <p:spPr bwMode="auto">
          <a:xfrm>
            <a:off x="2145916" y="2883343"/>
            <a:ext cx="51628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b="0" dirty="0"/>
              <a:t>A</a:t>
            </a:r>
          </a:p>
        </p:txBody>
      </p:sp>
      <p:sp>
        <p:nvSpPr>
          <p:cNvPr id="44" name="Rectangle 90"/>
          <p:cNvSpPr>
            <a:spLocks noChangeArrowheads="1"/>
          </p:cNvSpPr>
          <p:nvPr/>
        </p:nvSpPr>
        <p:spPr bwMode="auto">
          <a:xfrm>
            <a:off x="4923007" y="2884582"/>
            <a:ext cx="516286" cy="45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b="0" dirty="0"/>
              <a:t>C</a:t>
            </a:r>
          </a:p>
        </p:txBody>
      </p:sp>
      <p:grpSp>
        <p:nvGrpSpPr>
          <p:cNvPr id="45" name="Group 130"/>
          <p:cNvGrpSpPr>
            <a:grpSpLocks/>
          </p:cNvGrpSpPr>
          <p:nvPr/>
        </p:nvGrpSpPr>
        <p:grpSpPr bwMode="auto">
          <a:xfrm>
            <a:off x="856582" y="3605648"/>
            <a:ext cx="6341764" cy="546100"/>
            <a:chOff x="75" y="3094"/>
            <a:chExt cx="3857" cy="344"/>
          </a:xfrm>
        </p:grpSpPr>
        <p:sp>
          <p:nvSpPr>
            <p:cNvPr id="46" name="Line 87"/>
            <p:cNvSpPr>
              <a:spLocks noChangeShapeType="1"/>
            </p:cNvSpPr>
            <p:nvPr/>
          </p:nvSpPr>
          <p:spPr bwMode="auto">
            <a:xfrm>
              <a:off x="2256" y="326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 name="Rectangle 89"/>
            <p:cNvSpPr>
              <a:spLocks noChangeArrowheads="1"/>
            </p:cNvSpPr>
            <p:nvPr/>
          </p:nvSpPr>
          <p:spPr bwMode="auto">
            <a:xfrm>
              <a:off x="2858"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54" name="Rectangle 97"/>
            <p:cNvSpPr>
              <a:spLocks noChangeArrowheads="1"/>
            </p:cNvSpPr>
            <p:nvPr/>
          </p:nvSpPr>
          <p:spPr bwMode="auto">
            <a:xfrm>
              <a:off x="2042"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55" name="Line 99"/>
            <p:cNvSpPr>
              <a:spLocks noChangeShapeType="1"/>
            </p:cNvSpPr>
            <p:nvPr/>
          </p:nvSpPr>
          <p:spPr bwMode="auto">
            <a:xfrm>
              <a:off x="1728"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6" name="Line 100"/>
            <p:cNvSpPr>
              <a:spLocks noChangeShapeType="1"/>
            </p:cNvSpPr>
            <p:nvPr/>
          </p:nvSpPr>
          <p:spPr bwMode="auto">
            <a:xfrm>
              <a:off x="1728" y="3408"/>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7" name="Line 101"/>
            <p:cNvSpPr>
              <a:spLocks noChangeShapeType="1"/>
            </p:cNvSpPr>
            <p:nvPr/>
          </p:nvSpPr>
          <p:spPr bwMode="auto">
            <a:xfrm>
              <a:off x="1728"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8" name="Line 102"/>
            <p:cNvSpPr>
              <a:spLocks noChangeShapeType="1"/>
            </p:cNvSpPr>
            <p:nvPr/>
          </p:nvSpPr>
          <p:spPr bwMode="auto">
            <a:xfrm>
              <a:off x="2193" y="3120"/>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 name="Line 103"/>
            <p:cNvSpPr>
              <a:spLocks noChangeShapeType="1"/>
            </p:cNvSpPr>
            <p:nvPr/>
          </p:nvSpPr>
          <p:spPr bwMode="auto">
            <a:xfrm>
              <a:off x="2378"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0" name="Rectangle 105"/>
            <p:cNvSpPr>
              <a:spLocks noChangeArrowheads="1"/>
            </p:cNvSpPr>
            <p:nvPr/>
          </p:nvSpPr>
          <p:spPr bwMode="auto">
            <a:xfrm>
              <a:off x="3633" y="3164"/>
              <a:ext cx="2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80000"/>
                </a:lnSpc>
              </a:pPr>
              <a:r>
                <a:rPr lang="en-US" altLang="zh-CN" sz="2000" b="0" dirty="0" err="1"/>
                <a:t>Λ</a:t>
              </a:r>
              <a:endParaRPr lang="en-US" altLang="zh-CN" sz="2000" b="0" dirty="0"/>
            </a:p>
          </p:txBody>
        </p:sp>
        <p:sp>
          <p:nvSpPr>
            <p:cNvPr id="61" name="Rectangle 106"/>
            <p:cNvSpPr>
              <a:spLocks noChangeArrowheads="1"/>
            </p:cNvSpPr>
            <p:nvPr/>
          </p:nvSpPr>
          <p:spPr bwMode="auto">
            <a:xfrm>
              <a:off x="3178" y="3187"/>
              <a:ext cx="2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000" b="0" dirty="0"/>
                <a:t>M</a:t>
              </a:r>
            </a:p>
          </p:txBody>
        </p:sp>
        <p:sp>
          <p:nvSpPr>
            <p:cNvPr id="62" name="Line 107"/>
            <p:cNvSpPr>
              <a:spLocks noChangeShapeType="1"/>
            </p:cNvSpPr>
            <p:nvPr/>
          </p:nvSpPr>
          <p:spPr bwMode="auto">
            <a:xfrm>
              <a:off x="3212"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 name="Line 108"/>
            <p:cNvSpPr>
              <a:spLocks noChangeShapeType="1"/>
            </p:cNvSpPr>
            <p:nvPr/>
          </p:nvSpPr>
          <p:spPr bwMode="auto">
            <a:xfrm>
              <a:off x="3212" y="3423"/>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4" name="Line 109"/>
            <p:cNvSpPr>
              <a:spLocks noChangeShapeType="1"/>
            </p:cNvSpPr>
            <p:nvPr/>
          </p:nvSpPr>
          <p:spPr bwMode="auto">
            <a:xfrm>
              <a:off x="3212" y="3120"/>
              <a:ext cx="0" cy="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5" name="Line 110"/>
            <p:cNvSpPr>
              <a:spLocks noChangeShapeType="1"/>
            </p:cNvSpPr>
            <p:nvPr/>
          </p:nvSpPr>
          <p:spPr bwMode="auto">
            <a:xfrm>
              <a:off x="3685" y="3111"/>
              <a:ext cx="0" cy="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6" name="Line 111"/>
            <p:cNvSpPr>
              <a:spLocks noChangeShapeType="1"/>
            </p:cNvSpPr>
            <p:nvPr/>
          </p:nvSpPr>
          <p:spPr bwMode="auto">
            <a:xfrm>
              <a:off x="3862" y="3120"/>
              <a:ext cx="0" cy="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8" name="Line 113"/>
            <p:cNvSpPr>
              <a:spLocks noChangeShapeType="1"/>
            </p:cNvSpPr>
            <p:nvPr/>
          </p:nvSpPr>
          <p:spPr bwMode="auto">
            <a:xfrm>
              <a:off x="2606" y="3263"/>
              <a:ext cx="336"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9" name="Line 114"/>
            <p:cNvSpPr>
              <a:spLocks noChangeShapeType="1"/>
            </p:cNvSpPr>
            <p:nvPr/>
          </p:nvSpPr>
          <p:spPr bwMode="auto">
            <a:xfrm>
              <a:off x="3006" y="3263"/>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0" name="Line 115"/>
            <p:cNvSpPr>
              <a:spLocks noChangeShapeType="1"/>
            </p:cNvSpPr>
            <p:nvPr/>
          </p:nvSpPr>
          <p:spPr bwMode="auto">
            <a:xfrm>
              <a:off x="1392"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1" name="Text Box 116"/>
            <p:cNvSpPr txBox="1">
              <a:spLocks noChangeArrowheads="1"/>
            </p:cNvSpPr>
            <p:nvPr/>
          </p:nvSpPr>
          <p:spPr bwMode="auto">
            <a:xfrm>
              <a:off x="75" y="3094"/>
              <a:ext cx="4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100000"/>
                </a:lnSpc>
                <a:spcBef>
                  <a:spcPct val="50000"/>
                </a:spcBef>
              </a:pPr>
              <a:r>
                <a:rPr lang="en-US" altLang="zh-CN" sz="2400" dirty="0"/>
                <a:t>head</a:t>
              </a:r>
            </a:p>
          </p:txBody>
        </p:sp>
        <p:sp>
          <p:nvSpPr>
            <p:cNvPr id="72" name="Rectangle 118"/>
            <p:cNvSpPr>
              <a:spLocks noChangeArrowheads="1"/>
            </p:cNvSpPr>
            <p:nvPr/>
          </p:nvSpPr>
          <p:spPr bwMode="auto">
            <a:xfrm>
              <a:off x="1178"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60000"/>
                </a:lnSpc>
              </a:pPr>
              <a:endParaRPr lang="zh-CN" altLang="zh-CN" b="0"/>
            </a:p>
          </p:txBody>
        </p:sp>
        <p:sp>
          <p:nvSpPr>
            <p:cNvPr id="73" name="Rectangle 119"/>
            <p:cNvSpPr>
              <a:spLocks noChangeArrowheads="1"/>
            </p:cNvSpPr>
            <p:nvPr/>
          </p:nvSpPr>
          <p:spPr bwMode="auto">
            <a:xfrm>
              <a:off x="864" y="3120"/>
              <a:ext cx="3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endParaRPr lang="zh-CN" altLang="zh-CN" b="0"/>
            </a:p>
          </p:txBody>
        </p:sp>
        <p:sp>
          <p:nvSpPr>
            <p:cNvPr id="74" name="Line 120"/>
            <p:cNvSpPr>
              <a:spLocks noChangeShapeType="1"/>
            </p:cNvSpPr>
            <p:nvPr/>
          </p:nvSpPr>
          <p:spPr bwMode="auto">
            <a:xfrm>
              <a:off x="864" y="3120"/>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5" name="Line 121"/>
            <p:cNvSpPr>
              <a:spLocks noChangeShapeType="1"/>
            </p:cNvSpPr>
            <p:nvPr/>
          </p:nvSpPr>
          <p:spPr bwMode="auto">
            <a:xfrm>
              <a:off x="864" y="3408"/>
              <a:ext cx="65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6" name="Line 122"/>
            <p:cNvSpPr>
              <a:spLocks noChangeShapeType="1"/>
            </p:cNvSpPr>
            <p:nvPr/>
          </p:nvSpPr>
          <p:spPr bwMode="auto">
            <a:xfrm>
              <a:off x="86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7" name="Line 123"/>
            <p:cNvSpPr>
              <a:spLocks noChangeShapeType="1"/>
            </p:cNvSpPr>
            <p:nvPr/>
          </p:nvSpPr>
          <p:spPr bwMode="auto">
            <a:xfrm>
              <a:off x="1015" y="3119"/>
              <a:ext cx="0"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8" name="Line 124"/>
            <p:cNvSpPr>
              <a:spLocks noChangeShapeType="1"/>
            </p:cNvSpPr>
            <p:nvPr/>
          </p:nvSpPr>
          <p:spPr bwMode="auto">
            <a:xfrm>
              <a:off x="1514" y="3120"/>
              <a:ext cx="0"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9" name="Line 129"/>
            <p:cNvSpPr>
              <a:spLocks noChangeShapeType="1"/>
            </p:cNvSpPr>
            <p:nvPr/>
          </p:nvSpPr>
          <p:spPr bwMode="auto">
            <a:xfrm>
              <a:off x="528" y="326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80" name="Line 123"/>
          <p:cNvSpPr>
            <a:spLocks noChangeShapeType="1"/>
          </p:cNvSpPr>
          <p:nvPr/>
        </p:nvSpPr>
        <p:spPr bwMode="auto">
          <a:xfrm>
            <a:off x="2915317" y="3646932"/>
            <a:ext cx="0" cy="4572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1" name="Rectangle 98"/>
          <p:cNvSpPr>
            <a:spLocks noChangeArrowheads="1"/>
          </p:cNvSpPr>
          <p:nvPr/>
        </p:nvSpPr>
        <p:spPr bwMode="auto">
          <a:xfrm>
            <a:off x="2110372" y="3724722"/>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A</a:t>
            </a:r>
          </a:p>
        </p:txBody>
      </p:sp>
      <p:sp>
        <p:nvSpPr>
          <p:cNvPr id="82" name="Line 123"/>
          <p:cNvSpPr>
            <a:spLocks noChangeShapeType="1"/>
          </p:cNvSpPr>
          <p:nvPr/>
        </p:nvSpPr>
        <p:spPr bwMode="auto">
          <a:xfrm>
            <a:off x="2660661" y="3646932"/>
            <a:ext cx="0" cy="4572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3" name="Rectangle 98"/>
          <p:cNvSpPr>
            <a:spLocks noChangeArrowheads="1"/>
          </p:cNvSpPr>
          <p:nvPr/>
        </p:nvSpPr>
        <p:spPr bwMode="auto">
          <a:xfrm>
            <a:off x="2350996" y="3724722"/>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B</a:t>
            </a:r>
          </a:p>
        </p:txBody>
      </p:sp>
      <p:sp>
        <p:nvSpPr>
          <p:cNvPr id="84" name="Rectangle 98"/>
          <p:cNvSpPr>
            <a:spLocks noChangeArrowheads="1"/>
          </p:cNvSpPr>
          <p:nvPr/>
        </p:nvSpPr>
        <p:spPr bwMode="auto">
          <a:xfrm>
            <a:off x="2619462" y="3715989"/>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C</a:t>
            </a:r>
          </a:p>
        </p:txBody>
      </p:sp>
      <p:sp>
        <p:nvSpPr>
          <p:cNvPr id="85" name="Rectangle 98"/>
          <p:cNvSpPr>
            <a:spLocks noChangeArrowheads="1"/>
          </p:cNvSpPr>
          <p:nvPr/>
        </p:nvSpPr>
        <p:spPr bwMode="auto">
          <a:xfrm>
            <a:off x="3503733" y="3732219"/>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D</a:t>
            </a:r>
          </a:p>
        </p:txBody>
      </p:sp>
      <p:sp>
        <p:nvSpPr>
          <p:cNvPr id="86" name="Rectangle 98"/>
          <p:cNvSpPr>
            <a:spLocks noChangeArrowheads="1"/>
          </p:cNvSpPr>
          <p:nvPr/>
        </p:nvSpPr>
        <p:spPr bwMode="auto">
          <a:xfrm>
            <a:off x="3744357" y="3732219"/>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E</a:t>
            </a:r>
          </a:p>
        </p:txBody>
      </p:sp>
      <p:sp>
        <p:nvSpPr>
          <p:cNvPr id="87" name="Rectangle 98"/>
          <p:cNvSpPr>
            <a:spLocks noChangeArrowheads="1"/>
          </p:cNvSpPr>
          <p:nvPr/>
        </p:nvSpPr>
        <p:spPr bwMode="auto">
          <a:xfrm>
            <a:off x="4026652" y="3740595"/>
            <a:ext cx="391691" cy="34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400" b="0" dirty="0"/>
              <a:t>F</a:t>
            </a:r>
          </a:p>
        </p:txBody>
      </p:sp>
      <p:sp>
        <p:nvSpPr>
          <p:cNvPr id="124" name="Line 123"/>
          <p:cNvSpPr>
            <a:spLocks noChangeShapeType="1"/>
          </p:cNvSpPr>
          <p:nvPr/>
        </p:nvSpPr>
        <p:spPr bwMode="auto">
          <a:xfrm>
            <a:off x="3816361" y="3646927"/>
            <a:ext cx="0" cy="4572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5" name="Line 123"/>
          <p:cNvSpPr>
            <a:spLocks noChangeShapeType="1"/>
          </p:cNvSpPr>
          <p:nvPr/>
        </p:nvSpPr>
        <p:spPr bwMode="auto">
          <a:xfrm>
            <a:off x="4081971" y="3647368"/>
            <a:ext cx="0" cy="45720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6" name="Line 110"/>
          <p:cNvSpPr>
            <a:spLocks noChangeShapeType="1"/>
          </p:cNvSpPr>
          <p:nvPr/>
        </p:nvSpPr>
        <p:spPr bwMode="auto">
          <a:xfrm>
            <a:off x="6290735" y="3646927"/>
            <a:ext cx="0" cy="481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7" name="Line 110"/>
          <p:cNvSpPr>
            <a:spLocks noChangeShapeType="1"/>
          </p:cNvSpPr>
          <p:nvPr/>
        </p:nvSpPr>
        <p:spPr bwMode="auto">
          <a:xfrm>
            <a:off x="6540413" y="3646927"/>
            <a:ext cx="0" cy="481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8" name="Rectangle 106"/>
          <p:cNvSpPr>
            <a:spLocks noChangeArrowheads="1"/>
          </p:cNvSpPr>
          <p:nvPr/>
        </p:nvSpPr>
        <p:spPr bwMode="auto">
          <a:xfrm>
            <a:off x="6234446" y="3756693"/>
            <a:ext cx="389681" cy="31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000" b="0"/>
              <a:t>#</a:t>
            </a:r>
            <a:endParaRPr lang="en-US" altLang="zh-CN" sz="2000" b="0" dirty="0"/>
          </a:p>
        </p:txBody>
      </p:sp>
      <p:sp>
        <p:nvSpPr>
          <p:cNvPr id="129" name="Rectangle 106"/>
          <p:cNvSpPr>
            <a:spLocks noChangeArrowheads="1"/>
          </p:cNvSpPr>
          <p:nvPr/>
        </p:nvSpPr>
        <p:spPr bwMode="auto">
          <a:xfrm>
            <a:off x="6479201" y="3783561"/>
            <a:ext cx="389681" cy="314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defRPr kumimoji="1" sz="3200" b="1">
                <a:solidFill>
                  <a:schemeClr val="tx1"/>
                </a:solidFill>
                <a:latin typeface="Times New Roman" charset="0"/>
                <a:ea typeface="宋体" charset="-122"/>
              </a:defRPr>
            </a:lvl1pPr>
            <a:lvl2pPr marL="742950" indent="-285750">
              <a:lnSpc>
                <a:spcPct val="90000"/>
              </a:lnSpc>
              <a:spcBef>
                <a:spcPct val="20000"/>
              </a:spcBef>
              <a:defRPr kumimoji="1" sz="3200" b="1">
                <a:solidFill>
                  <a:schemeClr val="tx1"/>
                </a:solidFill>
                <a:latin typeface="Times New Roman" charset="0"/>
                <a:ea typeface="宋体" charset="-122"/>
              </a:defRPr>
            </a:lvl2pPr>
            <a:lvl3pPr marL="1143000" indent="-228600">
              <a:lnSpc>
                <a:spcPct val="90000"/>
              </a:lnSpc>
              <a:spcBef>
                <a:spcPct val="20000"/>
              </a:spcBef>
              <a:defRPr kumimoji="1" sz="3200" b="1">
                <a:solidFill>
                  <a:schemeClr val="tx1"/>
                </a:solidFill>
                <a:latin typeface="Times New Roman" charset="0"/>
                <a:ea typeface="宋体" charset="-122"/>
              </a:defRPr>
            </a:lvl3pPr>
            <a:lvl4pPr marL="1600200" indent="-228600">
              <a:lnSpc>
                <a:spcPct val="90000"/>
              </a:lnSpc>
              <a:spcBef>
                <a:spcPct val="20000"/>
              </a:spcBef>
              <a:defRPr kumimoji="1" sz="3200" b="1">
                <a:solidFill>
                  <a:schemeClr val="tx1"/>
                </a:solidFill>
                <a:latin typeface="Times New Roman" charset="0"/>
                <a:ea typeface="宋体" charset="-122"/>
              </a:defRPr>
            </a:lvl4pPr>
            <a:lvl5pPr marL="2057400" indent="-228600">
              <a:lnSpc>
                <a:spcPct val="90000"/>
              </a:lnSpc>
              <a:spcBef>
                <a:spcPct val="20000"/>
              </a:spcBef>
              <a:defRPr kumimoji="1" sz="3200" b="1">
                <a:solidFill>
                  <a:schemeClr val="tx1"/>
                </a:solidFill>
                <a:latin typeface="Times New Roman" charset="0"/>
                <a:ea typeface="宋体" charset="-122"/>
              </a:defRPr>
            </a:lvl5pPr>
            <a:lvl6pPr marL="25146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6pPr>
            <a:lvl7pPr marL="29718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7pPr>
            <a:lvl8pPr marL="34290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8pPr>
            <a:lvl9pPr marL="3886200" indent="-228600" eaLnBrk="0" fontAlgn="base" hangingPunct="0">
              <a:lnSpc>
                <a:spcPct val="90000"/>
              </a:lnSpc>
              <a:spcBef>
                <a:spcPct val="20000"/>
              </a:spcBef>
              <a:spcAft>
                <a:spcPct val="0"/>
              </a:spcAft>
              <a:defRPr kumimoji="1" sz="3200" b="1">
                <a:solidFill>
                  <a:schemeClr val="tx1"/>
                </a:solidFill>
                <a:latin typeface="Times New Roman" charset="0"/>
                <a:ea typeface="宋体" charset="-122"/>
              </a:defRPr>
            </a:lvl9pPr>
          </a:lstStyle>
          <a:p>
            <a:pPr algn="ctr" eaLnBrk="1" hangingPunct="1">
              <a:lnSpc>
                <a:spcPct val="70000"/>
              </a:lnSpc>
            </a:pPr>
            <a:r>
              <a:rPr lang="en-US" altLang="zh-CN" sz="2000" b="0"/>
              <a:t>#</a:t>
            </a:r>
            <a:endParaRPr lang="en-US" altLang="zh-CN" sz="2000" b="0" dirty="0"/>
          </a:p>
        </p:txBody>
      </p:sp>
      <p:sp>
        <p:nvSpPr>
          <p:cNvPr id="2" name="矩形 1"/>
          <p:cNvSpPr/>
          <p:nvPr/>
        </p:nvSpPr>
        <p:spPr>
          <a:xfrm>
            <a:off x="8899517" y="2851872"/>
            <a:ext cx="992579" cy="369332"/>
          </a:xfrm>
          <a:prstGeom prst="rect">
            <a:avLst/>
          </a:prstGeom>
        </p:spPr>
        <p:txBody>
          <a:bodyPr wrap="none">
            <a:spAutoFit/>
          </a:bodyPr>
          <a:lstStyle/>
          <a:p>
            <a:r>
              <a:rPr lang="en-US" altLang="zh-CN" dirty="0">
                <a:solidFill>
                  <a:srgbClr val="C00000"/>
                </a:solidFill>
                <a:latin typeface="SimSun" charset="-122"/>
                <a:ea typeface="SimSun" charset="-122"/>
                <a:cs typeface="SimSun" charset="-122"/>
              </a:rPr>
              <a:t>1</a:t>
            </a:r>
            <a:r>
              <a:rPr lang="zh-CN" altLang="en-US" dirty="0">
                <a:solidFill>
                  <a:srgbClr val="C00000"/>
                </a:solidFill>
                <a:latin typeface="SimSun" charset="-122"/>
                <a:ea typeface="SimSun" charset="-122"/>
                <a:cs typeface="SimSun" charset="-122"/>
              </a:rPr>
              <a:t>个字符</a:t>
            </a:r>
            <a:endParaRPr lang="zh-CN" altLang="en-US" dirty="0"/>
          </a:p>
        </p:txBody>
      </p:sp>
      <p:sp>
        <p:nvSpPr>
          <p:cNvPr id="131" name="矩形 130"/>
          <p:cNvSpPr/>
          <p:nvPr/>
        </p:nvSpPr>
        <p:spPr>
          <a:xfrm>
            <a:off x="7425777" y="3702763"/>
            <a:ext cx="992579" cy="369332"/>
          </a:xfrm>
          <a:prstGeom prst="rect">
            <a:avLst/>
          </a:prstGeom>
        </p:spPr>
        <p:txBody>
          <a:bodyPr wrap="none">
            <a:spAutoFit/>
          </a:bodyPr>
          <a:lstStyle/>
          <a:p>
            <a:r>
              <a:rPr lang="en-US" altLang="zh-CN" dirty="0">
                <a:solidFill>
                  <a:srgbClr val="C00000"/>
                </a:solidFill>
                <a:latin typeface="SimSun" charset="-122"/>
                <a:ea typeface="SimSun" charset="-122"/>
                <a:cs typeface="SimSun" charset="-122"/>
              </a:rPr>
              <a:t>4</a:t>
            </a:r>
            <a:r>
              <a:rPr lang="zh-CN" altLang="en-US" dirty="0">
                <a:solidFill>
                  <a:srgbClr val="C00000"/>
                </a:solidFill>
                <a:latin typeface="SimSun" charset="-122"/>
                <a:ea typeface="SimSun" charset="-122"/>
                <a:cs typeface="SimSun" charset="-122"/>
              </a:rPr>
              <a:t>个字符</a:t>
            </a:r>
            <a:endParaRPr lang="zh-CN" altLang="en-US" dirty="0"/>
          </a:p>
        </p:txBody>
      </p:sp>
      <p:sp>
        <p:nvSpPr>
          <p:cNvPr id="3" name="矩形 2"/>
          <p:cNvSpPr/>
          <p:nvPr/>
        </p:nvSpPr>
        <p:spPr>
          <a:xfrm>
            <a:off x="217607" y="4636276"/>
            <a:ext cx="10153459" cy="830997"/>
          </a:xfrm>
          <a:prstGeom prst="rect">
            <a:avLst/>
          </a:prstGeom>
        </p:spPr>
        <p:txBody>
          <a:bodyPr wrap="square">
            <a:spAutoFit/>
          </a:bodyPr>
          <a:lstStyle/>
          <a:p>
            <a:pPr lvl="1"/>
            <a:r>
              <a:rPr lang="en-US" altLang="zh-CN" sz="2400" dirty="0">
                <a:latin typeface="SimSun" charset="-122"/>
                <a:ea typeface="SimSun" charset="-122"/>
                <a:cs typeface="SimSun" charset="-122"/>
              </a:rPr>
              <a:t>    </a:t>
            </a:r>
            <a:r>
              <a:rPr lang="zh-CN" altLang="en-US" sz="2400" b="1" dirty="0">
                <a:latin typeface="SimSun" charset="-122"/>
                <a:ea typeface="SimSun" charset="-122"/>
                <a:cs typeface="SimSun" charset="-122"/>
              </a:rPr>
              <a:t>显然，当</a:t>
            </a:r>
            <a:r>
              <a:rPr lang="zh-CN" altLang="en-US" sz="2400" b="1" dirty="0">
                <a:solidFill>
                  <a:srgbClr val="C00000"/>
                </a:solidFill>
                <a:latin typeface="SimSun" charset="-122"/>
                <a:ea typeface="SimSun" charset="-122"/>
                <a:cs typeface="SimSun" charset="-122"/>
              </a:rPr>
              <a:t>结点大小</a:t>
            </a:r>
            <a:r>
              <a:rPr lang="en-US" altLang="zh-CN" sz="2400" b="1" dirty="0">
                <a:solidFill>
                  <a:srgbClr val="C00000"/>
                </a:solidFill>
                <a:latin typeface="SimSun" charset="-122"/>
                <a:ea typeface="SimSun" charset="-122"/>
                <a:cs typeface="SimSun" charset="-122"/>
              </a:rPr>
              <a:t>&gt;</a:t>
            </a:r>
            <a:r>
              <a:rPr lang="zh-CN" altLang="en-US" sz="2400" b="1" dirty="0">
                <a:solidFill>
                  <a:srgbClr val="C00000"/>
                </a:solidFill>
                <a:latin typeface="SimSun" charset="-122"/>
                <a:ea typeface="SimSun" charset="-122"/>
                <a:cs typeface="SimSun" charset="-122"/>
              </a:rPr>
              <a:t> 1</a:t>
            </a:r>
            <a:r>
              <a:rPr lang="zh-CN" altLang="en-US" sz="2400" b="1" dirty="0">
                <a:latin typeface="SimSun" charset="-122"/>
                <a:ea typeface="SimSun" charset="-122"/>
                <a:cs typeface="SimSun" charset="-122"/>
              </a:rPr>
              <a:t>时，串的长度不一定正好是“结点大小”的整数倍，因此要</a:t>
            </a:r>
            <a:r>
              <a:rPr lang="zh-CN" altLang="en-US" sz="2400" b="1" dirty="0">
                <a:solidFill>
                  <a:srgbClr val="C00000"/>
                </a:solidFill>
                <a:latin typeface="SimSun" charset="-122"/>
                <a:ea typeface="SimSun" charset="-122"/>
                <a:cs typeface="SimSun" charset="-122"/>
              </a:rPr>
              <a:t>用特殊字符来填补</a:t>
            </a:r>
          </a:p>
        </p:txBody>
      </p:sp>
    </p:spTree>
    <p:extLst>
      <p:ext uri="{BB962C8B-B14F-4D97-AF65-F5344CB8AC3E}">
        <p14:creationId xmlns:p14="http://schemas.microsoft.com/office/powerpoint/2010/main" val="12558025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11" name="Rectangle 15"/>
          <p:cNvSpPr>
            <a:spLocks noGrp="1" noChangeArrowheads="1"/>
          </p:cNvSpPr>
          <p:nvPr>
            <p:ph type="title"/>
          </p:nvPr>
        </p:nvSpPr>
        <p:spPr>
          <a:xfrm>
            <a:off x="1481667" y="342900"/>
            <a:ext cx="9986433" cy="762000"/>
          </a:xfrm>
        </p:spPr>
        <p:txBody>
          <a:bodyPr/>
          <a:lstStyle/>
          <a:p>
            <a:r>
              <a:rPr lang="zh-CN" altLang="en-US"/>
              <a:t>4.1 串类型的定义</a:t>
            </a:r>
          </a:p>
        </p:txBody>
      </p:sp>
      <mc:AlternateContent xmlns:mc="http://schemas.openxmlformats.org/markup-compatibility/2006" xmlns:a14="http://schemas.microsoft.com/office/drawing/2010/main">
        <mc:Choice Requires="a14">
          <p:sp>
            <p:nvSpPr>
              <p:cNvPr id="29712" name="Rectangle 16"/>
              <p:cNvSpPr>
                <a:spLocks noGrp="1" noChangeArrowheads="1"/>
              </p:cNvSpPr>
              <p:nvPr>
                <p:ph type="body" idx="1"/>
              </p:nvPr>
            </p:nvSpPr>
            <p:spPr/>
            <p:txBody>
              <a:bodyPr/>
              <a:lstStyle/>
              <a:p>
                <a:pPr marL="457200" lvl="1" indent="0">
                  <a:buNone/>
                </a:pPr>
                <a:r>
                  <a:rPr lang="zh-CN" altLang="en-US" dirty="0">
                    <a:latin typeface="SimSun" charset="-122"/>
                    <a:ea typeface="SimSun" charset="-122"/>
                    <a:cs typeface="SimSun" charset="-122"/>
                  </a:rPr>
                  <a:t>串</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String)</a:t>
                </a:r>
                <a:r>
                  <a:rPr lang="zh-CN" altLang="en-US" dirty="0">
                    <a:latin typeface="SimSun" charset="-122"/>
                    <a:ea typeface="SimSun" charset="-122"/>
                    <a:cs typeface="SimSun" charset="-122"/>
                  </a:rPr>
                  <a:t>的定义：</a:t>
                </a:r>
                <a:r>
                  <a:rPr lang="zh-CN" altLang="en-US" b="0" dirty="0">
                    <a:latin typeface="SimSun" charset="-122"/>
                    <a:ea typeface="SimSun" charset="-122"/>
                    <a:cs typeface="SimSun" charset="-122"/>
                  </a:rPr>
                  <a:t>由零个或多个字符组成的有限序列，一般记为：</a:t>
                </a:r>
              </a:p>
              <a:p>
                <a:pPr lvl="2">
                  <a:buFont typeface="Wingdings" charset="2"/>
                  <a:buNone/>
                </a:pPr>
                <a:r>
                  <a:rPr lang="en-US" altLang="zh-CN" sz="2000" dirty="0">
                    <a:solidFill>
                      <a:schemeClr val="hlink"/>
                    </a:solidFill>
                  </a:rPr>
                  <a:t>                         </a:t>
                </a:r>
                <a:r>
                  <a:rPr lang="en-US" altLang="zh-CN" sz="3200" dirty="0">
                    <a:solidFill>
                      <a:schemeClr val="hlink"/>
                    </a:solidFill>
                  </a:rPr>
                  <a:t>s＝’a</a:t>
                </a:r>
                <a:r>
                  <a:rPr lang="en-US" altLang="zh-CN" sz="3200" baseline="-25000" dirty="0">
                    <a:solidFill>
                      <a:schemeClr val="hlink"/>
                    </a:solidFill>
                  </a:rPr>
                  <a:t>1</a:t>
                </a:r>
                <a:r>
                  <a:rPr lang="en-US" altLang="zh-CN" sz="3200" dirty="0">
                    <a:solidFill>
                      <a:schemeClr val="hlink"/>
                    </a:solidFill>
                  </a:rPr>
                  <a:t>a</a:t>
                </a:r>
                <a:r>
                  <a:rPr lang="en-US" altLang="zh-CN" sz="3200" baseline="-25000" dirty="0">
                    <a:solidFill>
                      <a:schemeClr val="hlink"/>
                    </a:solidFill>
                  </a:rPr>
                  <a:t>2</a:t>
                </a:r>
                <a:r>
                  <a:rPr lang="en-US" altLang="zh-CN" sz="3200" dirty="0">
                    <a:solidFill>
                      <a:schemeClr val="hlink"/>
                    </a:solidFill>
                  </a:rPr>
                  <a:t>…a</a:t>
                </a:r>
                <a:r>
                  <a:rPr lang="en-US" altLang="zh-CN" sz="3200" baseline="-25000" dirty="0">
                    <a:solidFill>
                      <a:schemeClr val="hlink"/>
                    </a:solidFill>
                  </a:rPr>
                  <a:t>n  </a:t>
                </a:r>
                <a:r>
                  <a:rPr lang="en-US" altLang="zh-CN" sz="3200" dirty="0">
                    <a:solidFill>
                      <a:schemeClr val="hlink"/>
                    </a:solidFill>
                  </a:rPr>
                  <a:t>’</a:t>
                </a:r>
                <a:endParaRPr lang="en-US" altLang="zh-CN" sz="3200" dirty="0"/>
              </a:p>
              <a:p>
                <a:pPr lvl="2"/>
                <a:r>
                  <a:rPr lang="zh-CN" altLang="en-US" dirty="0"/>
                  <a:t>其中：</a:t>
                </a:r>
              </a:p>
              <a:p>
                <a:pPr lvl="3"/>
                <a:r>
                  <a:rPr lang="en-US" altLang="zh-CN" sz="2400" dirty="0">
                    <a:latin typeface="Times New Roman" charset="0"/>
                    <a:ea typeface="Times New Roman" charset="0"/>
                    <a:cs typeface="Times New Roman" charset="0"/>
                  </a:rPr>
                  <a:t>s</a:t>
                </a:r>
                <a:r>
                  <a:rPr lang="zh-CN" altLang="en-US" sz="2400" dirty="0"/>
                  <a:t>为串的名字</a:t>
                </a:r>
              </a:p>
              <a:p>
                <a:pPr lvl="3"/>
                <a:r>
                  <a:rPr lang="en-US" altLang="zh-CN" sz="2400" dirty="0" err="1">
                    <a:latin typeface="Times New Roman" charset="0"/>
                    <a:ea typeface="Times New Roman" charset="0"/>
                    <a:cs typeface="Times New Roman" charset="0"/>
                  </a:rPr>
                  <a:t>a</a:t>
                </a:r>
                <a:r>
                  <a:rPr lang="en-US" altLang="zh-CN" sz="2400" baseline="-25000" dirty="0" err="1">
                    <a:latin typeface="Times New Roman" charset="0"/>
                    <a:ea typeface="Times New Roman" charset="0"/>
                    <a:cs typeface="Times New Roman" charset="0"/>
                  </a:rPr>
                  <a:t>i</a:t>
                </a:r>
                <a:r>
                  <a:rPr lang="en-US" altLang="zh-CN" sz="2400" dirty="0">
                    <a:latin typeface="Times New Roman" charset="0"/>
                    <a:ea typeface="Times New Roman" charset="0"/>
                    <a:cs typeface="Times New Roman" charset="0"/>
                  </a:rPr>
                  <a:t>(1≤i≤n)</a:t>
                </a:r>
                <a:r>
                  <a:rPr lang="zh-CN" altLang="en-US" sz="2400" dirty="0">
                    <a:latin typeface="SimSun" charset="-122"/>
                    <a:ea typeface="SimSun" charset="-122"/>
                    <a:cs typeface="SimSun" charset="-122"/>
                  </a:rPr>
                  <a:t>可以是字母、数字或其它字符</a:t>
                </a:r>
                <a:endParaRPr lang="zh-CN" altLang="en-US" sz="2400" dirty="0"/>
              </a:p>
              <a:p>
                <a:pPr lvl="3"/>
                <a:r>
                  <a:rPr lang="zh-CN" altLang="en-US" sz="2400" dirty="0" smtClean="0"/>
                  <a:t>串中所含字符的个数称为串的长度</a:t>
                </a:r>
                <a:endParaRPr lang="en-US" altLang="zh-CN" sz="2400" dirty="0" smtClean="0"/>
              </a:p>
              <a:p>
                <a:pPr lvl="3"/>
                <a:r>
                  <a:rPr lang="zh-CN" altLang="en-US" sz="2400" dirty="0" smtClean="0">
                    <a:solidFill>
                      <a:srgbClr val="C00000"/>
                    </a:solidFill>
                    <a:latin typeface="SimSun" charset="-122"/>
                    <a:ea typeface="SimSun" charset="-122"/>
                    <a:cs typeface="SimSun" charset="-122"/>
                  </a:rPr>
                  <a:t>注意</a:t>
                </a:r>
                <a:r>
                  <a:rPr lang="en-US" altLang="zh-CN" sz="2400" dirty="0">
                    <a:solidFill>
                      <a:srgbClr val="C00000"/>
                    </a:solidFill>
                    <a:latin typeface="SimSun" charset="-122"/>
                    <a:ea typeface="SimSun" charset="-122"/>
                    <a:cs typeface="SimSun" charset="-122"/>
                  </a:rPr>
                  <a:t>:</a:t>
                </a:r>
                <a:r>
                  <a:rPr lang="zh-CN" altLang="en-US" sz="2400" dirty="0">
                    <a:solidFill>
                      <a:srgbClr val="C00000"/>
                    </a:solidFill>
                    <a:latin typeface="SimSun" charset="-122"/>
                    <a:ea typeface="SimSun" charset="-122"/>
                    <a:cs typeface="SimSun" charset="-122"/>
                  </a:rPr>
                  <a:t>串值必须用一对</a:t>
                </a:r>
                <a:r>
                  <a:rPr lang="zh-CN" altLang="en-US" sz="2400" smtClean="0">
                    <a:solidFill>
                      <a:srgbClr val="C00000"/>
                    </a:solidFill>
                    <a:latin typeface="SimSun" charset="-122"/>
                    <a:ea typeface="SimSun" charset="-122"/>
                    <a:cs typeface="SimSun" charset="-122"/>
                  </a:rPr>
                  <a:t>单引号或双引号括</a:t>
                </a:r>
                <a:r>
                  <a:rPr lang="zh-CN" altLang="en-US" sz="2400" dirty="0">
                    <a:solidFill>
                      <a:srgbClr val="C00000"/>
                    </a:solidFill>
                    <a:latin typeface="SimSun" charset="-122"/>
                    <a:ea typeface="SimSun" charset="-122"/>
                    <a:cs typeface="SimSun" charset="-122"/>
                  </a:rPr>
                  <a:t>起来</a:t>
                </a:r>
                <a:r>
                  <a:rPr lang="zh-CN" altLang="en-US" sz="2400">
                    <a:solidFill>
                      <a:srgbClr val="C00000"/>
                    </a:solidFill>
                    <a:latin typeface="SimSun" charset="-122"/>
                    <a:ea typeface="SimSun" charset="-122"/>
                    <a:cs typeface="SimSun" charset="-122"/>
                  </a:rPr>
                  <a:t>，</a:t>
                </a:r>
                <a:r>
                  <a:rPr lang="zh-CN" altLang="en-US" sz="2400" smtClean="0">
                    <a:solidFill>
                      <a:srgbClr val="C00000"/>
                    </a:solidFill>
                    <a:latin typeface="SimSun" charset="-122"/>
                    <a:ea typeface="SimSun" charset="-122"/>
                    <a:cs typeface="SimSun" charset="-122"/>
                  </a:rPr>
                  <a:t>但引号</a:t>
                </a:r>
                <a:r>
                  <a:rPr lang="zh-CN" altLang="en-US" sz="2400" dirty="0">
                    <a:solidFill>
                      <a:srgbClr val="C00000"/>
                    </a:solidFill>
                    <a:latin typeface="SimSun" charset="-122"/>
                    <a:ea typeface="SimSun" charset="-122"/>
                    <a:cs typeface="SimSun" charset="-122"/>
                  </a:rPr>
                  <a:t>本身不属于串</a:t>
                </a:r>
                <a:endParaRPr lang="en-US" altLang="zh-CN" sz="2400" dirty="0">
                  <a:solidFill>
                    <a:srgbClr val="C00000"/>
                  </a:solidFill>
                  <a:latin typeface="SimSun" charset="-122"/>
                  <a:ea typeface="SimSun" charset="-122"/>
                  <a:cs typeface="SimSun" charset="-122"/>
                </a:endParaRPr>
              </a:p>
              <a:p>
                <a:pPr marL="457200" lvl="1" indent="0">
                  <a:buNone/>
                </a:pPr>
                <a:r>
                  <a:rPr lang="zh-CN" altLang="en-US" dirty="0">
                    <a:latin typeface="SimSun" charset="-122"/>
                    <a:ea typeface="SimSun" charset="-122"/>
                    <a:cs typeface="SimSun" charset="-122"/>
                  </a:rPr>
                  <a:t>空串和空格串：</a:t>
                </a:r>
              </a:p>
              <a:p>
                <a:pPr lvl="2"/>
                <a:r>
                  <a:rPr lang="zh-CN" altLang="en-US" dirty="0">
                    <a:latin typeface="SimSun" charset="-122"/>
                    <a:ea typeface="SimSun" charset="-122"/>
                    <a:cs typeface="SimSun" charset="-122"/>
                  </a:rPr>
                  <a:t>长度为零的串称为</a:t>
                </a:r>
                <a:r>
                  <a:rPr lang="zh-CN" altLang="en-US" dirty="0">
                    <a:solidFill>
                      <a:srgbClr val="C00000"/>
                    </a:solidFill>
                    <a:latin typeface="SimSun" charset="-122"/>
                    <a:ea typeface="SimSun" charset="-122"/>
                    <a:cs typeface="SimSun" charset="-122"/>
                  </a:rPr>
                  <a:t>空串</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Empty String)，</a:t>
                </a:r>
                <a:r>
                  <a:rPr lang="zh-CN" altLang="en-US" dirty="0">
                    <a:latin typeface="SimSun" charset="-122"/>
                    <a:ea typeface="SimSun" charset="-122"/>
                    <a:cs typeface="SimSun" charset="-122"/>
                  </a:rPr>
                  <a:t>它不包含任何字符，用</a:t>
                </a:r>
                <a14:m>
                  <m:oMath xmlns:m="http://schemas.openxmlformats.org/officeDocument/2006/math">
                    <m:r>
                      <a:rPr lang="zh-CN" altLang="en-US" i="1" smtClean="0">
                        <a:latin typeface="Cambria Math" charset="0"/>
                        <a:ea typeface="Cambria Math" charset="0"/>
                        <a:cs typeface="Cambria Math" charset="0"/>
                      </a:rPr>
                      <m:t>∅表示</m:t>
                    </m:r>
                  </m:oMath>
                </a14:m>
                <a:r>
                  <a:rPr lang="zh-CN" altLang="en-US" dirty="0">
                    <a:latin typeface="SimSun" charset="-122"/>
                    <a:ea typeface="SimSun" charset="-122"/>
                    <a:cs typeface="SimSun" charset="-122"/>
                  </a:rPr>
                  <a:t>。</a:t>
                </a:r>
                <a:endParaRPr lang="en-US" altLang="zh-CN" dirty="0">
                  <a:latin typeface="SimSun" charset="-122"/>
                  <a:ea typeface="SimSun" charset="-122"/>
                  <a:cs typeface="SimSun" charset="-122"/>
                </a:endParaRPr>
              </a:p>
              <a:p>
                <a:pPr lvl="2"/>
                <a:r>
                  <a:rPr lang="zh-CN" altLang="en-US" dirty="0">
                    <a:latin typeface="SimSun" charset="-122"/>
                    <a:ea typeface="SimSun" charset="-122"/>
                    <a:cs typeface="SimSun" charset="-122"/>
                  </a:rPr>
                  <a:t>空格串:仅由一个或多个空格组成的串称为</a:t>
                </a:r>
                <a:r>
                  <a:rPr lang="zh-CN" altLang="en-US" dirty="0">
                    <a:solidFill>
                      <a:srgbClr val="C00000"/>
                    </a:solidFill>
                    <a:latin typeface="SimSun" charset="-122"/>
                    <a:ea typeface="SimSun" charset="-122"/>
                    <a:cs typeface="SimSun" charset="-122"/>
                  </a:rPr>
                  <a:t>空格串</a:t>
                </a:r>
                <a:r>
                  <a:rPr lang="zh-CN" altLang="en-US" dirty="0">
                    <a:latin typeface="Times New Roman" charset="0"/>
                    <a:ea typeface="Times New Roman" charset="0"/>
                    <a:cs typeface="Times New Roman" charset="0"/>
                  </a:rPr>
                  <a:t>(</a:t>
                </a:r>
                <a:r>
                  <a:rPr lang="en-US" altLang="zh-CN" dirty="0">
                    <a:latin typeface="Times New Roman" charset="0"/>
                    <a:ea typeface="Times New Roman" charset="0"/>
                    <a:cs typeface="Times New Roman" charset="0"/>
                  </a:rPr>
                  <a:t>Blank String)</a:t>
                </a:r>
                <a:endParaRPr lang="zh-CN" altLang="en-US" dirty="0">
                  <a:latin typeface="Times New Roman" charset="0"/>
                  <a:ea typeface="Times New Roman" charset="0"/>
                  <a:cs typeface="Times New Roman" charset="0"/>
                </a:endParaRPr>
              </a:p>
            </p:txBody>
          </p:sp>
        </mc:Choice>
        <mc:Fallback xmlns="">
          <p:sp>
            <p:nvSpPr>
              <p:cNvPr id="29712" name="Rectangle 16"/>
              <p:cNvSpPr>
                <a:spLocks noGrp="1" noRot="1" noChangeAspect="1" noMove="1" noResize="1" noEditPoints="1" noAdjustHandles="1" noChangeArrowheads="1" noChangeShapeType="1" noTextEdit="1"/>
              </p:cNvSpPr>
              <p:nvPr>
                <p:ph type="body" idx="1"/>
              </p:nvPr>
            </p:nvSpPr>
            <p:spPr>
              <a:blipFill rotWithShape="0">
                <a:blip r:embed="rId3"/>
                <a:stretch>
                  <a:fillRect t="-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485143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711"/>
                                        </p:tgtEl>
                                        <p:attrNameLst>
                                          <p:attrName>style.visibility</p:attrName>
                                        </p:attrNameLst>
                                      </p:cBhvr>
                                      <p:to>
                                        <p:strVal val="visible"/>
                                      </p:to>
                                    </p:set>
                                    <p:anim calcmode="lin" valueType="num">
                                      <p:cBhvr>
                                        <p:cTn id="7" dur="1000" fill="hold"/>
                                        <p:tgtEl>
                                          <p:spTgt spid="29711"/>
                                        </p:tgtEl>
                                        <p:attrNameLst>
                                          <p:attrName>ppt_w</p:attrName>
                                        </p:attrNameLst>
                                      </p:cBhvr>
                                      <p:tavLst>
                                        <p:tav tm="0">
                                          <p:val>
                                            <p:fltVal val="0"/>
                                          </p:val>
                                        </p:tav>
                                        <p:tav tm="100000">
                                          <p:val>
                                            <p:strVal val="#ppt_w"/>
                                          </p:val>
                                        </p:tav>
                                      </p:tavLst>
                                    </p:anim>
                                    <p:anim calcmode="lin" valueType="num">
                                      <p:cBhvr>
                                        <p:cTn id="8" dur="1000" fill="hold"/>
                                        <p:tgtEl>
                                          <p:spTgt spid="29711"/>
                                        </p:tgtEl>
                                        <p:attrNameLst>
                                          <p:attrName>ppt_h</p:attrName>
                                        </p:attrNameLst>
                                      </p:cBhvr>
                                      <p:tavLst>
                                        <p:tav tm="0">
                                          <p:val>
                                            <p:fltVal val="0"/>
                                          </p:val>
                                        </p:tav>
                                        <p:tav tm="100000">
                                          <p:val>
                                            <p:strVal val="#ppt_h"/>
                                          </p:val>
                                        </p:tav>
                                      </p:tavLst>
                                    </p:anim>
                                    <p:anim calcmode="lin" valueType="num">
                                      <p:cBhvr>
                                        <p:cTn id="9" dur="1000" fill="hold"/>
                                        <p:tgtEl>
                                          <p:spTgt spid="297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97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9712">
                                            <p:txEl>
                                              <p:pRg st="0" end="0"/>
                                            </p:txEl>
                                          </p:spTgt>
                                        </p:tgtEl>
                                        <p:attrNameLst>
                                          <p:attrName>style.visibility</p:attrName>
                                        </p:attrNameLst>
                                      </p:cBhvr>
                                      <p:to>
                                        <p:strVal val="visible"/>
                                      </p:to>
                                    </p:set>
                                    <p:animEffect transition="in" filter="slide(fromBottom)">
                                      <p:cBhvr>
                                        <p:cTn id="15" dur="500"/>
                                        <p:tgtEl>
                                          <p:spTgt spid="29712">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9712">
                                            <p:txEl>
                                              <p:pRg st="1" end="1"/>
                                            </p:txEl>
                                          </p:spTgt>
                                        </p:tgtEl>
                                        <p:attrNameLst>
                                          <p:attrName>style.visibility</p:attrName>
                                        </p:attrNameLst>
                                      </p:cBhvr>
                                      <p:to>
                                        <p:strVal val="visible"/>
                                      </p:to>
                                    </p:set>
                                    <p:animEffect transition="in" filter="slide(fromBottom)">
                                      <p:cBhvr>
                                        <p:cTn id="18" dur="500"/>
                                        <p:tgtEl>
                                          <p:spTgt spid="29712">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9712">
                                            <p:txEl>
                                              <p:pRg st="2" end="2"/>
                                            </p:txEl>
                                          </p:spTgt>
                                        </p:tgtEl>
                                        <p:attrNameLst>
                                          <p:attrName>style.visibility</p:attrName>
                                        </p:attrNameLst>
                                      </p:cBhvr>
                                      <p:to>
                                        <p:strVal val="visible"/>
                                      </p:to>
                                    </p:set>
                                    <p:animEffect transition="in" filter="slide(fromBottom)">
                                      <p:cBhvr>
                                        <p:cTn id="21" dur="500"/>
                                        <p:tgtEl>
                                          <p:spTgt spid="29712">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9712">
                                            <p:txEl>
                                              <p:pRg st="3" end="3"/>
                                            </p:txEl>
                                          </p:spTgt>
                                        </p:tgtEl>
                                        <p:attrNameLst>
                                          <p:attrName>style.visibility</p:attrName>
                                        </p:attrNameLst>
                                      </p:cBhvr>
                                      <p:to>
                                        <p:strVal val="visible"/>
                                      </p:to>
                                    </p:set>
                                    <p:animEffect transition="in" filter="slide(fromBottom)">
                                      <p:cBhvr>
                                        <p:cTn id="24" dur="500"/>
                                        <p:tgtEl>
                                          <p:spTgt spid="29712">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9712">
                                            <p:txEl>
                                              <p:pRg st="4" end="4"/>
                                            </p:txEl>
                                          </p:spTgt>
                                        </p:tgtEl>
                                        <p:attrNameLst>
                                          <p:attrName>style.visibility</p:attrName>
                                        </p:attrNameLst>
                                      </p:cBhvr>
                                      <p:to>
                                        <p:strVal val="visible"/>
                                      </p:to>
                                    </p:set>
                                    <p:animEffect transition="in" filter="slide(fromBottom)">
                                      <p:cBhvr>
                                        <p:cTn id="27" dur="500"/>
                                        <p:tgtEl>
                                          <p:spTgt spid="29712">
                                            <p:txEl>
                                              <p:pRg st="4" end="4"/>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9712">
                                            <p:txEl>
                                              <p:pRg st="5" end="5"/>
                                            </p:txEl>
                                          </p:spTgt>
                                        </p:tgtEl>
                                        <p:attrNameLst>
                                          <p:attrName>style.visibility</p:attrName>
                                        </p:attrNameLst>
                                      </p:cBhvr>
                                      <p:to>
                                        <p:strVal val="visible"/>
                                      </p:to>
                                    </p:set>
                                    <p:animEffect transition="in" filter="slide(fromBottom)">
                                      <p:cBhvr>
                                        <p:cTn id="30" dur="500"/>
                                        <p:tgtEl>
                                          <p:spTgt spid="29712">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9712">
                                            <p:txEl>
                                              <p:pRg st="6" end="6"/>
                                            </p:txEl>
                                          </p:spTgt>
                                        </p:tgtEl>
                                        <p:attrNameLst>
                                          <p:attrName>style.visibility</p:attrName>
                                        </p:attrNameLst>
                                      </p:cBhvr>
                                      <p:to>
                                        <p:strVal val="visible"/>
                                      </p:to>
                                    </p:set>
                                    <p:animEffect transition="in" filter="slide(fromBottom)">
                                      <p:cBhvr>
                                        <p:cTn id="33" dur="500"/>
                                        <p:tgtEl>
                                          <p:spTgt spid="29712">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29712">
                                            <p:txEl>
                                              <p:pRg st="7" end="7"/>
                                            </p:txEl>
                                          </p:spTgt>
                                        </p:tgtEl>
                                        <p:attrNameLst>
                                          <p:attrName>style.visibility</p:attrName>
                                        </p:attrNameLst>
                                      </p:cBhvr>
                                      <p:to>
                                        <p:strVal val="visible"/>
                                      </p:to>
                                    </p:set>
                                    <p:animEffect transition="in" filter="slide(fromBottom)">
                                      <p:cBhvr>
                                        <p:cTn id="38" dur="500"/>
                                        <p:tgtEl>
                                          <p:spTgt spid="29712">
                                            <p:txEl>
                                              <p:pRg st="7" end="7"/>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9712">
                                            <p:txEl>
                                              <p:pRg st="8" end="8"/>
                                            </p:txEl>
                                          </p:spTgt>
                                        </p:tgtEl>
                                        <p:attrNameLst>
                                          <p:attrName>style.visibility</p:attrName>
                                        </p:attrNameLst>
                                      </p:cBhvr>
                                      <p:to>
                                        <p:strVal val="visible"/>
                                      </p:to>
                                    </p:set>
                                    <p:animEffect transition="in" filter="slide(fromBottom)">
                                      <p:cBhvr>
                                        <p:cTn id="41" dur="500"/>
                                        <p:tgtEl>
                                          <p:spTgt spid="29712">
                                            <p:txEl>
                                              <p:pRg st="8" end="8"/>
                                            </p:txEl>
                                          </p:spTgt>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29712">
                                            <p:txEl>
                                              <p:pRg st="9" end="9"/>
                                            </p:txEl>
                                          </p:spTgt>
                                        </p:tgtEl>
                                        <p:attrNameLst>
                                          <p:attrName>style.visibility</p:attrName>
                                        </p:attrNameLst>
                                      </p:cBhvr>
                                      <p:to>
                                        <p:strVal val="visible"/>
                                      </p:to>
                                    </p:set>
                                    <p:animEffect transition="in" filter="slide(fromBottom)">
                                      <p:cBhvr>
                                        <p:cTn id="44" dur="500"/>
                                        <p:tgtEl>
                                          <p:spTgt spid="297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1" grpId="0" autoUpdateAnimBg="0"/>
      <p:bldP spid="29712"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574801" y="1270001"/>
            <a:ext cx="8709025"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5000"/>
              </a:lnSpc>
            </a:pPr>
            <a:r>
              <a:rPr lang="zh-CN" altLang="en-US" dirty="0">
                <a:latin typeface="Times New Roman" charset="0"/>
                <a:ea typeface="楷体_GB2312" charset="0"/>
              </a:rPr>
              <a:t> </a:t>
            </a:r>
            <a:r>
              <a:rPr lang="en-US" altLang="zh-CN" sz="2800" b="1" dirty="0">
                <a:latin typeface="Times New Roman" charset="0"/>
                <a:ea typeface="楷体_GB2312" charset="0"/>
              </a:rPr>
              <a:t>#define</a:t>
            </a:r>
            <a:r>
              <a:rPr lang="en-US" altLang="zh-CN" sz="2800" dirty="0">
                <a:latin typeface="Times New Roman" charset="0"/>
                <a:ea typeface="楷体_GB2312" charset="0"/>
              </a:rPr>
              <a:t>  CHUNKSIZE  80  // </a:t>
            </a:r>
            <a:r>
              <a:rPr lang="zh-CN" altLang="en-US" sz="2800" dirty="0">
                <a:latin typeface="Times New Roman" charset="0"/>
                <a:ea typeface="楷体_GB2312" charset="0"/>
              </a:rPr>
              <a:t>可由用户定义的块大小</a:t>
            </a:r>
          </a:p>
          <a:p>
            <a:pPr>
              <a:lnSpc>
                <a:spcPct val="125000"/>
              </a:lnSpc>
            </a:pPr>
            <a:r>
              <a:rPr lang="zh-CN" altLang="en-US" sz="2800" dirty="0">
                <a:latin typeface="Times New Roman" charset="0"/>
                <a:ea typeface="楷体_GB2312" charset="0"/>
              </a:rPr>
              <a:t>  </a:t>
            </a:r>
            <a:r>
              <a:rPr lang="en-US" altLang="zh-CN" sz="2800" b="1" dirty="0" err="1">
                <a:latin typeface="Times New Roman" charset="0"/>
                <a:ea typeface="楷体_GB2312" charset="0"/>
              </a:rPr>
              <a:t>typedef</a:t>
            </a:r>
            <a:r>
              <a:rPr lang="en-US" altLang="zh-CN" sz="2800" b="1" dirty="0">
                <a:latin typeface="Times New Roman" charset="0"/>
                <a:ea typeface="楷体_GB2312" charset="0"/>
              </a:rPr>
              <a:t>  </a:t>
            </a:r>
            <a:r>
              <a:rPr lang="en-US" altLang="zh-CN" sz="2800" b="1" dirty="0" err="1">
                <a:latin typeface="Times New Roman" charset="0"/>
                <a:ea typeface="楷体_GB2312" charset="0"/>
              </a:rPr>
              <a:t>struct</a:t>
            </a:r>
            <a:r>
              <a:rPr lang="en-US" altLang="zh-CN" sz="2800" dirty="0">
                <a:latin typeface="Times New Roman" charset="0"/>
                <a:ea typeface="楷体_GB2312" charset="0"/>
              </a:rPr>
              <a:t> Chunk </a:t>
            </a:r>
            <a:r>
              <a:rPr lang="en-US" altLang="zh-CN" sz="2800" b="1" dirty="0">
                <a:latin typeface="Times New Roman" charset="0"/>
                <a:ea typeface="楷体_GB2312" charset="0"/>
              </a:rPr>
              <a:t>{  // </a:t>
            </a:r>
            <a:r>
              <a:rPr lang="zh-CN" altLang="en-US" sz="2800" dirty="0">
                <a:latin typeface="Times New Roman" charset="0"/>
                <a:ea typeface="楷体_GB2312" charset="0"/>
              </a:rPr>
              <a:t>结点结构</a:t>
            </a:r>
            <a:endParaRPr lang="zh-CN" altLang="en-US" sz="2800" b="1" dirty="0">
              <a:latin typeface="Times New Roman" charset="0"/>
              <a:ea typeface="楷体_GB2312" charset="0"/>
            </a:endParaRPr>
          </a:p>
          <a:p>
            <a:pPr>
              <a:lnSpc>
                <a:spcPct val="125000"/>
              </a:lnSpc>
            </a:pPr>
            <a:r>
              <a:rPr lang="zh-CN" altLang="en-US" sz="2800" dirty="0">
                <a:latin typeface="Times New Roman" charset="0"/>
                <a:ea typeface="楷体_GB2312" charset="0"/>
              </a:rPr>
              <a:t>    </a:t>
            </a:r>
            <a:r>
              <a:rPr lang="en-US" altLang="zh-CN" sz="2800" b="1" dirty="0">
                <a:latin typeface="Times New Roman" charset="0"/>
                <a:ea typeface="楷体_GB2312" charset="0"/>
              </a:rPr>
              <a:t>char</a:t>
            </a:r>
            <a:r>
              <a:rPr lang="en-US" altLang="zh-CN" sz="2800" dirty="0">
                <a:latin typeface="Times New Roman" charset="0"/>
                <a:ea typeface="楷体_GB2312" charset="0"/>
              </a:rPr>
              <a:t>  </a:t>
            </a:r>
            <a:r>
              <a:rPr lang="en-US" altLang="zh-CN" sz="2800" dirty="0" err="1">
                <a:latin typeface="Times New Roman" charset="0"/>
                <a:ea typeface="楷体_GB2312" charset="0"/>
              </a:rPr>
              <a:t>ch</a:t>
            </a:r>
            <a:r>
              <a:rPr lang="en-US" altLang="zh-CN" sz="2800" dirty="0">
                <a:latin typeface="Times New Roman" charset="0"/>
                <a:ea typeface="楷体_GB2312" charset="0"/>
              </a:rPr>
              <a:t>[CUNKSIZE];</a:t>
            </a:r>
          </a:p>
          <a:p>
            <a:pPr>
              <a:lnSpc>
                <a:spcPct val="125000"/>
              </a:lnSpc>
            </a:pPr>
            <a:r>
              <a:rPr lang="en-US" altLang="zh-CN" sz="2800" dirty="0">
                <a:latin typeface="Times New Roman" charset="0"/>
                <a:ea typeface="楷体_GB2312" charset="0"/>
              </a:rPr>
              <a:t>    </a:t>
            </a:r>
            <a:r>
              <a:rPr lang="en-US" altLang="zh-CN" sz="2800" b="1" dirty="0" err="1">
                <a:latin typeface="Times New Roman" charset="0"/>
                <a:ea typeface="楷体_GB2312" charset="0"/>
              </a:rPr>
              <a:t>struct</a:t>
            </a:r>
            <a:r>
              <a:rPr lang="en-US" altLang="zh-CN" sz="2800" b="1" dirty="0">
                <a:latin typeface="Times New Roman" charset="0"/>
                <a:ea typeface="楷体_GB2312" charset="0"/>
              </a:rPr>
              <a:t> </a:t>
            </a:r>
            <a:r>
              <a:rPr lang="en-US" altLang="zh-CN" sz="2800" dirty="0">
                <a:latin typeface="Times New Roman" charset="0"/>
                <a:ea typeface="楷体_GB2312" charset="0"/>
              </a:rPr>
              <a:t>Chunk  *next;</a:t>
            </a:r>
          </a:p>
          <a:p>
            <a:pPr>
              <a:lnSpc>
                <a:spcPct val="125000"/>
              </a:lnSpc>
            </a:pPr>
            <a:r>
              <a:rPr lang="en-US" altLang="zh-CN" sz="2800" dirty="0">
                <a:latin typeface="Times New Roman" charset="0"/>
                <a:ea typeface="楷体_GB2312" charset="0"/>
              </a:rPr>
              <a:t>  </a:t>
            </a:r>
            <a:r>
              <a:rPr lang="en-US" altLang="zh-CN" sz="2800" b="1" dirty="0">
                <a:latin typeface="Times New Roman" charset="0"/>
                <a:ea typeface="楷体_GB2312" charset="0"/>
              </a:rPr>
              <a:t>}</a:t>
            </a:r>
            <a:r>
              <a:rPr lang="en-US" altLang="zh-CN" sz="2800" dirty="0">
                <a:latin typeface="Times New Roman" charset="0"/>
                <a:ea typeface="楷体_GB2312" charset="0"/>
              </a:rPr>
              <a:t> Chunk;</a:t>
            </a:r>
          </a:p>
          <a:p>
            <a:pPr>
              <a:lnSpc>
                <a:spcPct val="125000"/>
              </a:lnSpc>
            </a:pPr>
            <a:r>
              <a:rPr lang="en-US" altLang="zh-CN" sz="2800" dirty="0">
                <a:latin typeface="Times New Roman" charset="0"/>
                <a:ea typeface="楷体_GB2312" charset="0"/>
              </a:rPr>
              <a:t> </a:t>
            </a:r>
            <a:r>
              <a:rPr lang="en-US" altLang="zh-CN" sz="2800" b="1" dirty="0">
                <a:latin typeface="Times New Roman" charset="0"/>
                <a:ea typeface="楷体_GB2312" charset="0"/>
              </a:rPr>
              <a:t> </a:t>
            </a:r>
            <a:r>
              <a:rPr lang="en-US" altLang="zh-CN" sz="2800" b="1" dirty="0" err="1">
                <a:latin typeface="Times New Roman" charset="0"/>
                <a:ea typeface="楷体_GB2312" charset="0"/>
              </a:rPr>
              <a:t>typedef</a:t>
            </a:r>
            <a:r>
              <a:rPr lang="en-US" altLang="zh-CN" sz="2800" b="1" dirty="0">
                <a:latin typeface="Times New Roman" charset="0"/>
                <a:ea typeface="楷体_GB2312" charset="0"/>
              </a:rPr>
              <a:t> </a:t>
            </a:r>
            <a:r>
              <a:rPr lang="en-US" altLang="zh-CN" sz="2800" b="1" dirty="0" err="1">
                <a:latin typeface="Times New Roman" charset="0"/>
                <a:ea typeface="楷体_GB2312" charset="0"/>
              </a:rPr>
              <a:t>struct</a:t>
            </a:r>
            <a:r>
              <a:rPr lang="en-US" altLang="zh-CN" sz="2800" b="1" dirty="0">
                <a:latin typeface="Times New Roman" charset="0"/>
                <a:ea typeface="楷体_GB2312" charset="0"/>
              </a:rPr>
              <a:t> {  </a:t>
            </a:r>
            <a:r>
              <a:rPr lang="en-US" altLang="zh-CN" sz="2800" dirty="0">
                <a:latin typeface="Times New Roman" charset="0"/>
                <a:ea typeface="楷体_GB2312" charset="0"/>
              </a:rPr>
              <a:t>// </a:t>
            </a:r>
            <a:r>
              <a:rPr lang="zh-CN" altLang="en-US" sz="2800" dirty="0">
                <a:latin typeface="Times New Roman" charset="0"/>
                <a:ea typeface="楷体_GB2312" charset="0"/>
              </a:rPr>
              <a:t>串的链表结构</a:t>
            </a:r>
          </a:p>
          <a:p>
            <a:pPr>
              <a:lnSpc>
                <a:spcPct val="125000"/>
              </a:lnSpc>
            </a:pPr>
            <a:r>
              <a:rPr lang="zh-CN" altLang="en-US" sz="2800" dirty="0">
                <a:latin typeface="Times New Roman" charset="0"/>
                <a:ea typeface="楷体_GB2312" charset="0"/>
              </a:rPr>
              <a:t>    </a:t>
            </a:r>
            <a:r>
              <a:rPr lang="en-US" altLang="zh-CN" sz="2800" dirty="0">
                <a:latin typeface="Times New Roman" charset="0"/>
                <a:ea typeface="楷体_GB2312" charset="0"/>
              </a:rPr>
              <a:t>Chunk *head, *tail; // </a:t>
            </a:r>
            <a:r>
              <a:rPr lang="zh-CN" altLang="en-US" sz="2800" dirty="0">
                <a:latin typeface="Times New Roman" charset="0"/>
                <a:ea typeface="楷体_GB2312" charset="0"/>
              </a:rPr>
              <a:t>串的头和尾指针</a:t>
            </a:r>
          </a:p>
          <a:p>
            <a:pPr>
              <a:lnSpc>
                <a:spcPct val="125000"/>
              </a:lnSpc>
            </a:pPr>
            <a:r>
              <a:rPr lang="zh-CN" altLang="en-US" sz="2800" dirty="0">
                <a:latin typeface="Times New Roman" charset="0"/>
                <a:ea typeface="楷体_GB2312" charset="0"/>
              </a:rPr>
              <a:t>     </a:t>
            </a:r>
            <a:r>
              <a:rPr lang="en-US" altLang="zh-CN" sz="2800" b="1" dirty="0" err="1">
                <a:latin typeface="Times New Roman" charset="0"/>
                <a:ea typeface="楷体_GB2312" charset="0"/>
              </a:rPr>
              <a:t>int</a:t>
            </a:r>
            <a:r>
              <a:rPr lang="en-US" altLang="zh-CN" sz="2800" b="1" dirty="0">
                <a:latin typeface="Times New Roman" charset="0"/>
                <a:ea typeface="楷体_GB2312" charset="0"/>
              </a:rPr>
              <a:t> </a:t>
            </a:r>
            <a:r>
              <a:rPr lang="en-US" altLang="zh-CN" sz="2800" dirty="0">
                <a:latin typeface="Times New Roman" charset="0"/>
                <a:ea typeface="楷体_GB2312" charset="0"/>
              </a:rPr>
              <a:t>  </a:t>
            </a:r>
            <a:r>
              <a:rPr lang="en-US" altLang="zh-CN" sz="2800" dirty="0" err="1">
                <a:latin typeface="Times New Roman" charset="0"/>
                <a:ea typeface="楷体_GB2312" charset="0"/>
              </a:rPr>
              <a:t>curlen</a:t>
            </a:r>
            <a:r>
              <a:rPr lang="en-US" altLang="zh-CN" sz="2800" dirty="0">
                <a:latin typeface="Times New Roman" charset="0"/>
                <a:ea typeface="楷体_GB2312" charset="0"/>
              </a:rPr>
              <a:t>;     // </a:t>
            </a:r>
            <a:r>
              <a:rPr lang="zh-CN" altLang="en-US" sz="2800" dirty="0">
                <a:latin typeface="Times New Roman" charset="0"/>
                <a:ea typeface="楷体_GB2312" charset="0"/>
              </a:rPr>
              <a:t>串的当前长度</a:t>
            </a:r>
          </a:p>
          <a:p>
            <a:pPr>
              <a:lnSpc>
                <a:spcPct val="125000"/>
              </a:lnSpc>
            </a:pPr>
            <a:r>
              <a:rPr lang="zh-CN" altLang="en-US" sz="2800" dirty="0">
                <a:latin typeface="Times New Roman" charset="0"/>
                <a:ea typeface="楷体_GB2312" charset="0"/>
              </a:rPr>
              <a:t>  </a:t>
            </a:r>
            <a:r>
              <a:rPr lang="en-US" altLang="zh-CN" sz="2800" b="1" dirty="0">
                <a:latin typeface="Times New Roman" charset="0"/>
                <a:ea typeface="楷体_GB2312" charset="0"/>
              </a:rPr>
              <a:t>}</a:t>
            </a:r>
            <a:r>
              <a:rPr lang="en-US" altLang="zh-CN" sz="2800" dirty="0">
                <a:latin typeface="Times New Roman" charset="0"/>
                <a:ea typeface="楷体_GB2312" charset="0"/>
              </a:rPr>
              <a:t> </a:t>
            </a:r>
            <a:r>
              <a:rPr lang="en-US" altLang="zh-CN" sz="2800" dirty="0" err="1">
                <a:latin typeface="Times New Roman" charset="0"/>
                <a:ea typeface="楷体_GB2312" charset="0"/>
              </a:rPr>
              <a:t>LString</a:t>
            </a:r>
            <a:r>
              <a:rPr lang="en-US" altLang="zh-CN" sz="2800" dirty="0">
                <a:latin typeface="Times New Roman" charset="0"/>
                <a:ea typeface="楷体_GB2312" charset="0"/>
              </a:rPr>
              <a:t>;</a:t>
            </a:r>
            <a:endParaRPr lang="en-US" altLang="zh-CN" sz="2800" dirty="0">
              <a:latin typeface="Times New Roman" charset="0"/>
            </a:endParaRPr>
          </a:p>
        </p:txBody>
      </p:sp>
      <p:sp>
        <p:nvSpPr>
          <p:cNvPr id="3" name="Rectangle 6"/>
          <p:cNvSpPr txBox="1">
            <a:spLocks noChangeArrowheads="1"/>
          </p:cNvSpPr>
          <p:nvPr/>
        </p:nvSpPr>
        <p:spPr>
          <a:xfrm>
            <a:off x="1397000" y="419100"/>
            <a:ext cx="10390717" cy="76200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dirty="0"/>
              <a:t>串的块链存储表示</a:t>
            </a:r>
          </a:p>
        </p:txBody>
      </p:sp>
    </p:spTree>
    <p:extLst>
      <p:ext uri="{BB962C8B-B14F-4D97-AF65-F5344CB8AC3E}">
        <p14:creationId xmlns:p14="http://schemas.microsoft.com/office/powerpoint/2010/main" val="163966164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549401" y="1901826"/>
            <a:ext cx="9143999"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571500" indent="-571500">
              <a:lnSpc>
                <a:spcPct val="125000"/>
              </a:lnSpc>
              <a:buClr>
                <a:schemeClr val="tx2">
                  <a:lumMod val="60000"/>
                  <a:lumOff val="40000"/>
                </a:schemeClr>
              </a:buClr>
              <a:buSzPct val="80000"/>
              <a:buFont typeface="Wingdings" charset="2"/>
              <a:buChar char="n"/>
            </a:pPr>
            <a:r>
              <a:rPr lang="zh-CN" altLang="en-US" sz="2800" dirty="0">
                <a:latin typeface="SimSun" charset="-122"/>
                <a:ea typeface="SimSun" charset="-122"/>
                <a:cs typeface="SimSun" charset="-122"/>
              </a:rPr>
              <a:t>子串的定位操作称为串的模式匹配    </a:t>
            </a:r>
            <a:endParaRPr lang="en-US" altLang="zh-CN" sz="2800" dirty="0">
              <a:latin typeface="SimSun" charset="-122"/>
              <a:ea typeface="SimSun" charset="-122"/>
              <a:cs typeface="SimSun" charset="-122"/>
            </a:endParaRPr>
          </a:p>
          <a:p>
            <a:pPr marL="571500" indent="-571500">
              <a:lnSpc>
                <a:spcPct val="125000"/>
              </a:lnSpc>
              <a:buClr>
                <a:schemeClr val="tx2">
                  <a:lumMod val="60000"/>
                  <a:lumOff val="40000"/>
                </a:schemeClr>
              </a:buClr>
              <a:buSzPct val="80000"/>
              <a:buFont typeface="Wingdings" charset="2"/>
              <a:buChar char="n"/>
            </a:pPr>
            <a:r>
              <a:rPr lang="zh-CN" altLang="en-US" sz="2800" dirty="0">
                <a:latin typeface="SimSun" charset="-122"/>
                <a:ea typeface="SimSun" charset="-122"/>
                <a:cs typeface="SimSun" charset="-122"/>
              </a:rPr>
              <a:t>这是串的一种重要操作，很多软件，若有</a:t>
            </a:r>
            <a:r>
              <a:rPr lang="zh-CN" altLang="en-US" sz="2800" b="1" dirty="0">
                <a:solidFill>
                  <a:srgbClr val="FF0000"/>
                </a:solidFill>
                <a:latin typeface="SimSun" charset="-122"/>
                <a:ea typeface="SimSun" charset="-122"/>
                <a:cs typeface="SimSun" charset="-122"/>
              </a:rPr>
              <a:t>“编辑”  </a:t>
            </a:r>
            <a:r>
              <a:rPr lang="zh-CN" altLang="en-US" sz="2800" dirty="0">
                <a:latin typeface="SimSun" charset="-122"/>
                <a:ea typeface="SimSun" charset="-122"/>
                <a:cs typeface="SimSun" charset="-122"/>
              </a:rPr>
              <a:t>菜单项的话，则其中必有</a:t>
            </a:r>
            <a:r>
              <a:rPr lang="zh-CN" altLang="en-US" sz="2800" b="1" dirty="0">
                <a:solidFill>
                  <a:srgbClr val="FF0000"/>
                </a:solidFill>
                <a:latin typeface="SimSun" charset="-122"/>
                <a:ea typeface="SimSun" charset="-122"/>
                <a:cs typeface="SimSun" charset="-122"/>
              </a:rPr>
              <a:t>“查找”</a:t>
            </a:r>
            <a:r>
              <a:rPr lang="zh-CN" altLang="en-US" sz="2800" dirty="0">
                <a:latin typeface="SimSun" charset="-122"/>
                <a:ea typeface="SimSun" charset="-122"/>
                <a:cs typeface="SimSun" charset="-122"/>
              </a:rPr>
              <a:t>子菜单项</a:t>
            </a:r>
            <a:endParaRPr lang="en-US" altLang="zh-CN" sz="2800" dirty="0">
              <a:latin typeface="SimSun" charset="-122"/>
              <a:ea typeface="SimSun" charset="-122"/>
              <a:cs typeface="SimSun" charset="-122"/>
            </a:endParaRPr>
          </a:p>
          <a:p>
            <a:pPr>
              <a:lnSpc>
                <a:spcPct val="125000"/>
              </a:lnSpc>
              <a:buClr>
                <a:schemeClr val="tx2">
                  <a:lumMod val="60000"/>
                  <a:lumOff val="40000"/>
                </a:schemeClr>
              </a:buClr>
              <a:buSzPct val="80000"/>
            </a:pPr>
            <a:endParaRPr lang="en-US" altLang="zh-CN" sz="2800" dirty="0">
              <a:latin typeface="SimSun" charset="-122"/>
              <a:ea typeface="SimSun" charset="-122"/>
              <a:cs typeface="SimSun" charset="-122"/>
            </a:endParaRPr>
          </a:p>
          <a:p>
            <a:pPr>
              <a:lnSpc>
                <a:spcPct val="125000"/>
              </a:lnSpc>
              <a:buClr>
                <a:schemeClr val="tx2">
                  <a:lumMod val="60000"/>
                  <a:lumOff val="40000"/>
                </a:schemeClr>
              </a:buClr>
              <a:buSzPct val="80000"/>
            </a:pPr>
            <a:r>
              <a:rPr lang="zh-CN" altLang="en-US" sz="2800" dirty="0">
                <a:latin typeface="SimSun" charset="-122"/>
                <a:ea typeface="SimSun" charset="-122"/>
                <a:cs typeface="SimSun" charset="-122"/>
              </a:rPr>
              <a:t>假设我们用的是定长顺序存储结构</a:t>
            </a:r>
            <a:endParaRPr lang="en-US" altLang="zh-CN" sz="2800" dirty="0">
              <a:latin typeface="SimSun" charset="-122"/>
              <a:ea typeface="SimSun" charset="-122"/>
              <a:cs typeface="SimSun" charset="-122"/>
            </a:endParaRPr>
          </a:p>
          <a:p>
            <a:pPr marL="932400" indent="-571500">
              <a:lnSpc>
                <a:spcPct val="125000"/>
              </a:lnSpc>
              <a:buClr>
                <a:srgbClr val="FF0000"/>
              </a:buClr>
              <a:buSzPct val="80000"/>
              <a:buFont typeface="Wingdings" charset="2"/>
              <a:buChar char="n"/>
            </a:pPr>
            <a:r>
              <a:rPr lang="zh-CN" altLang="en-US" sz="2400" dirty="0">
                <a:latin typeface="SimSun" charset="-122"/>
                <a:ea typeface="SimSun" charset="-122"/>
                <a:cs typeface="SimSun" charset="-122"/>
              </a:rPr>
              <a:t>简单的算法</a:t>
            </a:r>
            <a:endParaRPr lang="en-US" altLang="zh-CN" sz="2400" dirty="0">
              <a:latin typeface="SimSun" charset="-122"/>
              <a:ea typeface="SimSun" charset="-122"/>
              <a:cs typeface="SimSun" charset="-122"/>
            </a:endParaRPr>
          </a:p>
          <a:p>
            <a:pPr marL="932400" indent="-571500">
              <a:lnSpc>
                <a:spcPct val="125000"/>
              </a:lnSpc>
              <a:buClr>
                <a:srgbClr val="FF0000"/>
              </a:buClr>
              <a:buSzPct val="80000"/>
              <a:buFont typeface="Wingdings" charset="2"/>
              <a:buChar char="n"/>
            </a:pPr>
            <a:r>
              <a:rPr lang="en-US" altLang="zh-CN" sz="2400" dirty="0">
                <a:latin typeface="Times New Roman" charset="0"/>
                <a:ea typeface="Times New Roman" charset="0"/>
                <a:cs typeface="Times New Roman" charset="0"/>
              </a:rPr>
              <a:t>KMP</a:t>
            </a:r>
            <a:r>
              <a:rPr lang="zh-CN" altLang="en-US" sz="2400" dirty="0">
                <a:latin typeface="SimSun" charset="-122"/>
                <a:ea typeface="SimSun" charset="-122"/>
                <a:cs typeface="SimSun" charset="-122"/>
              </a:rPr>
              <a:t>算法</a:t>
            </a:r>
          </a:p>
        </p:txBody>
      </p:sp>
      <p:sp>
        <p:nvSpPr>
          <p:cNvPr id="4"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4.3 </a:t>
            </a:r>
            <a:r>
              <a:rPr lang="zh-CN" altLang="en-US" kern="0" dirty="0"/>
              <a:t>串的模式匹配算法</a:t>
            </a:r>
          </a:p>
        </p:txBody>
      </p:sp>
    </p:spTree>
    <p:extLst>
      <p:ext uri="{BB962C8B-B14F-4D97-AF65-F5344CB8AC3E}">
        <p14:creationId xmlns:p14="http://schemas.microsoft.com/office/powerpoint/2010/main" val="19300000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slide(fromBottom)">
                                      <p:cBhvr>
                                        <p:cTn id="7" dur="500"/>
                                        <p:tgtEl>
                                          <p:spTgt spid="12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040" name="Group 160"/>
          <p:cNvGraphicFramePr>
            <a:graphicFrameLocks noGrp="1"/>
          </p:cNvGraphicFramePr>
          <p:nvPr>
            <p:extLst>
              <p:ext uri="{D42A27DB-BD31-4B8C-83A1-F6EECF244321}">
                <p14:modId xmlns:p14="http://schemas.microsoft.com/office/powerpoint/2010/main" val="515998049"/>
              </p:ext>
            </p:extLst>
          </p:nvPr>
        </p:nvGraphicFramePr>
        <p:xfrm>
          <a:off x="2592388" y="1920340"/>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7">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3">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2">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3">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dirty="0">
                          <a:ln>
                            <a:noFill/>
                          </a:ln>
                          <a:solidFill>
                            <a:schemeClr val="tx2"/>
                          </a:solidFill>
                          <a:effectLst/>
                          <a:latin typeface="SimSun" charset="-122"/>
                          <a:ea typeface="SimSun" charset="-122"/>
                          <a:cs typeface="SimSun" charset="-122"/>
                        </a:rPr>
                        <a:t>1趟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23041" name="Group 161"/>
          <p:cNvGraphicFramePr>
            <a:graphicFrameLocks noGrp="1"/>
          </p:cNvGraphicFramePr>
          <p:nvPr>
            <p:extLst>
              <p:ext uri="{D42A27DB-BD31-4B8C-83A1-F6EECF244321}">
                <p14:modId xmlns:p14="http://schemas.microsoft.com/office/powerpoint/2010/main" val="840242957"/>
              </p:ext>
            </p:extLst>
          </p:nvPr>
        </p:nvGraphicFramePr>
        <p:xfrm>
          <a:off x="2528888" y="5231865"/>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7">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3">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2">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3">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2"/>
                          </a:solidFill>
                          <a:effectLst/>
                          <a:latin typeface="SimSun" charset="-122"/>
                          <a:ea typeface="SimSun" charset="-122"/>
                          <a:cs typeface="SimSun" charset="-122"/>
                        </a:rPr>
                        <a:t>3</a:t>
                      </a:r>
                      <a:r>
                        <a:rPr kumimoji="1" lang="zh-CN" altLang="en-US" sz="2800" b="1" i="0" u="none" strike="noStrike" cap="none" normalizeH="0" baseline="0" dirty="0">
                          <a:ln>
                            <a:noFill/>
                          </a:ln>
                          <a:solidFill>
                            <a:schemeClr val="tx2"/>
                          </a:solidFill>
                          <a:effectLst/>
                          <a:latin typeface="SimSun" charset="-122"/>
                          <a:ea typeface="SimSun" charset="-122"/>
                          <a:cs typeface="SimSun" charset="-122"/>
                        </a:rPr>
                        <a:t>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23022" name="Group 142"/>
          <p:cNvGrpSpPr>
            <a:grpSpLocks/>
          </p:cNvGrpSpPr>
          <p:nvPr/>
        </p:nvGrpSpPr>
        <p:grpSpPr bwMode="auto">
          <a:xfrm>
            <a:off x="3094038" y="1972727"/>
            <a:ext cx="4762" cy="1081088"/>
            <a:chOff x="1101" y="1776"/>
            <a:chExt cx="3" cy="681"/>
          </a:xfrm>
        </p:grpSpPr>
        <p:sp>
          <p:nvSpPr>
            <p:cNvPr id="123023" name="Line 143"/>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024" name="Line 144"/>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23025" name="Group 145"/>
          <p:cNvGrpSpPr>
            <a:grpSpLocks/>
          </p:cNvGrpSpPr>
          <p:nvPr/>
        </p:nvGrpSpPr>
        <p:grpSpPr bwMode="auto">
          <a:xfrm>
            <a:off x="4097338" y="1972727"/>
            <a:ext cx="4762" cy="1081088"/>
            <a:chOff x="1101" y="1776"/>
            <a:chExt cx="3" cy="681"/>
          </a:xfrm>
        </p:grpSpPr>
        <p:sp>
          <p:nvSpPr>
            <p:cNvPr id="123026" name="Line 146"/>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027" name="Line 147"/>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23028" name="Group 148"/>
          <p:cNvGrpSpPr>
            <a:grpSpLocks/>
          </p:cNvGrpSpPr>
          <p:nvPr/>
        </p:nvGrpSpPr>
        <p:grpSpPr bwMode="auto">
          <a:xfrm>
            <a:off x="4038601" y="5279491"/>
            <a:ext cx="4763" cy="1081087"/>
            <a:chOff x="1101" y="1776"/>
            <a:chExt cx="3" cy="681"/>
          </a:xfrm>
        </p:grpSpPr>
        <p:sp>
          <p:nvSpPr>
            <p:cNvPr id="123029" name="Line 149"/>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030" name="Line 150"/>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23031" name="Group 151"/>
          <p:cNvGrpSpPr>
            <a:grpSpLocks/>
          </p:cNvGrpSpPr>
          <p:nvPr/>
        </p:nvGrpSpPr>
        <p:grpSpPr bwMode="auto">
          <a:xfrm>
            <a:off x="5765801" y="5279491"/>
            <a:ext cx="4763" cy="1081087"/>
            <a:chOff x="1101" y="1776"/>
            <a:chExt cx="3" cy="681"/>
          </a:xfrm>
        </p:grpSpPr>
        <p:sp>
          <p:nvSpPr>
            <p:cNvPr id="123032" name="Line 15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033" name="Line 15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aphicFrame>
        <p:nvGraphicFramePr>
          <p:cNvPr id="123043" name="Group 163"/>
          <p:cNvGraphicFramePr>
            <a:graphicFrameLocks noGrp="1"/>
          </p:cNvGraphicFramePr>
          <p:nvPr>
            <p:extLst>
              <p:ext uri="{D42A27DB-BD31-4B8C-83A1-F6EECF244321}">
                <p14:modId xmlns:p14="http://schemas.microsoft.com/office/powerpoint/2010/main" val="110915627"/>
              </p:ext>
            </p:extLst>
          </p:nvPr>
        </p:nvGraphicFramePr>
        <p:xfrm>
          <a:off x="2543175" y="3509427"/>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dirty="0">
                          <a:ln>
                            <a:noFill/>
                          </a:ln>
                          <a:solidFill>
                            <a:schemeClr val="tx2"/>
                          </a:solidFill>
                          <a:effectLst/>
                          <a:latin typeface="SimSun" charset="-122"/>
                          <a:ea typeface="SimSun" charset="-122"/>
                          <a:cs typeface="SimSun" charset="-122"/>
                        </a:rPr>
                        <a:t>2趟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23089" name="Group 209"/>
          <p:cNvGrpSpPr>
            <a:grpSpLocks/>
          </p:cNvGrpSpPr>
          <p:nvPr/>
        </p:nvGrpSpPr>
        <p:grpSpPr bwMode="auto">
          <a:xfrm>
            <a:off x="3598863" y="3557052"/>
            <a:ext cx="4762" cy="1081088"/>
            <a:chOff x="1101" y="1776"/>
            <a:chExt cx="3" cy="681"/>
          </a:xfrm>
        </p:grpSpPr>
        <p:sp>
          <p:nvSpPr>
            <p:cNvPr id="123090" name="Line 210"/>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091" name="Line 211"/>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1"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4.3.1 </a:t>
            </a:r>
            <a:r>
              <a:rPr lang="zh-CN" altLang="en-US" kern="0" dirty="0"/>
              <a:t>简单算法</a:t>
            </a:r>
          </a:p>
        </p:txBody>
      </p:sp>
      <p:sp>
        <p:nvSpPr>
          <p:cNvPr id="2" name="矩形 1"/>
          <p:cNvSpPr/>
          <p:nvPr/>
        </p:nvSpPr>
        <p:spPr>
          <a:xfrm>
            <a:off x="1757909" y="1130935"/>
            <a:ext cx="8063423" cy="523220"/>
          </a:xfrm>
          <a:prstGeom prst="rect">
            <a:avLst/>
          </a:prstGeom>
        </p:spPr>
        <p:txBody>
          <a:bodyPr wrap="square">
            <a:spAutoFit/>
          </a:bodyPr>
          <a:lstStyle/>
          <a:p>
            <a:r>
              <a:rPr lang="zh-CN" altLang="en-US" sz="2800" b="1" dirty="0">
                <a:solidFill>
                  <a:srgbClr val="FF0000"/>
                </a:solidFill>
                <a:latin typeface="SimSun" charset="-122"/>
                <a:ea typeface="SimSun" charset="-122"/>
                <a:cs typeface="SimSun" charset="-122"/>
              </a:rPr>
              <a:t>主串</a:t>
            </a:r>
            <a:r>
              <a:rPr lang="en-US" altLang="zh-CN" sz="2800" b="1" dirty="0">
                <a:solidFill>
                  <a:srgbClr val="FF0000"/>
                </a:solidFill>
                <a:latin typeface="SimSun" charset="-122"/>
                <a:ea typeface="SimSun" charset="-122"/>
                <a:cs typeface="SimSun" charset="-122"/>
              </a:rPr>
              <a:t>S</a:t>
            </a:r>
            <a:r>
              <a:rPr lang="zh-CN" altLang="en-US" sz="2800" b="1" dirty="0">
                <a:solidFill>
                  <a:srgbClr val="FF0000"/>
                </a:solidFill>
                <a:latin typeface="SimSun" charset="-122"/>
                <a:ea typeface="SimSun" charset="-122"/>
                <a:cs typeface="SimSun" charset="-122"/>
              </a:rPr>
              <a:t>：</a:t>
            </a:r>
            <a:r>
              <a:rPr lang="en-US" altLang="zh-CN" sz="2800" b="1" dirty="0" err="1">
                <a:solidFill>
                  <a:srgbClr val="FF0000"/>
                </a:solidFill>
                <a:latin typeface="Times New Roman" charset="0"/>
                <a:ea typeface="Times New Roman" charset="0"/>
                <a:cs typeface="Times New Roman" charset="0"/>
              </a:rPr>
              <a:t>ababcabcacbab</a:t>
            </a:r>
            <a:r>
              <a:rPr lang="en-US" altLang="zh-CN" sz="2800" b="1" dirty="0">
                <a:solidFill>
                  <a:srgbClr val="FF0000"/>
                </a:solidFill>
                <a:latin typeface="Times New Roman" charset="0"/>
                <a:ea typeface="Times New Roman" charset="0"/>
                <a:cs typeface="Times New Roman" charset="0"/>
              </a:rPr>
              <a:t>     </a:t>
            </a:r>
            <a:r>
              <a:rPr lang="zh-CN" altLang="en-US" sz="2800" b="1" dirty="0">
                <a:solidFill>
                  <a:srgbClr val="FF0000"/>
                </a:solidFill>
                <a:latin typeface="Times New Roman" charset="0"/>
                <a:ea typeface="Times New Roman" charset="0"/>
                <a:cs typeface="Times New Roman" charset="0"/>
              </a:rPr>
              <a:t>子串</a:t>
            </a:r>
            <a:r>
              <a:rPr lang="en-US" altLang="zh-CN" sz="2800" b="1" dirty="0">
                <a:solidFill>
                  <a:srgbClr val="FF0000"/>
                </a:solidFill>
                <a:latin typeface="Times New Roman" charset="0"/>
                <a:ea typeface="Times New Roman" charset="0"/>
                <a:cs typeface="Times New Roman" charset="0"/>
              </a:rPr>
              <a:t>T:  </a:t>
            </a:r>
            <a:r>
              <a:rPr lang="en-US" altLang="zh-CN" sz="2800" b="1" dirty="0" err="1">
                <a:solidFill>
                  <a:srgbClr val="FF0000"/>
                </a:solidFill>
                <a:latin typeface="Times New Roman" charset="0"/>
                <a:ea typeface="Times New Roman" charset="0"/>
                <a:cs typeface="Times New Roman" charset="0"/>
              </a:rPr>
              <a:t>abcac</a:t>
            </a:r>
            <a:endParaRPr lang="zh-CN" altLang="en-US" sz="2800" dirty="0">
              <a:latin typeface="Times New Roman" charset="0"/>
              <a:ea typeface="Times New Roman" charset="0"/>
              <a:cs typeface="Times New Roman" charset="0"/>
            </a:endParaRPr>
          </a:p>
        </p:txBody>
      </p:sp>
      <p:sp>
        <p:nvSpPr>
          <p:cNvPr id="24" name="矩形 23"/>
          <p:cNvSpPr/>
          <p:nvPr/>
        </p:nvSpPr>
        <p:spPr>
          <a:xfrm>
            <a:off x="3087032" y="1718273"/>
            <a:ext cx="300082" cy="369332"/>
          </a:xfrm>
          <a:prstGeom prst="rect">
            <a:avLst/>
          </a:prstGeom>
        </p:spPr>
        <p:txBody>
          <a:bodyPr wrap="none">
            <a:spAutoFit/>
          </a:bodyPr>
          <a:lstStyle/>
          <a:p>
            <a:r>
              <a:rPr lang="en-US" altLang="zh-CN" b="1">
                <a:solidFill>
                  <a:srgbClr val="FF0000"/>
                </a:solidFill>
                <a:latin typeface="SimSun" charset="-122"/>
                <a:ea typeface="SimSun" charset="-122"/>
                <a:cs typeface="SimSun" charset="-122"/>
              </a:rPr>
              <a:t>i</a:t>
            </a:r>
            <a:endParaRPr lang="zh-CN" altLang="en-US" dirty="0"/>
          </a:p>
        </p:txBody>
      </p:sp>
      <p:sp>
        <p:nvSpPr>
          <p:cNvPr id="25" name="矩形 24"/>
          <p:cNvSpPr/>
          <p:nvPr/>
        </p:nvSpPr>
        <p:spPr>
          <a:xfrm>
            <a:off x="3087032" y="2876015"/>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
        <p:nvSpPr>
          <p:cNvPr id="26" name="矩形 25"/>
          <p:cNvSpPr/>
          <p:nvPr/>
        </p:nvSpPr>
        <p:spPr>
          <a:xfrm>
            <a:off x="3561161" y="3242269"/>
            <a:ext cx="300082" cy="369332"/>
          </a:xfrm>
          <a:prstGeom prst="rect">
            <a:avLst/>
          </a:prstGeom>
        </p:spPr>
        <p:txBody>
          <a:bodyPr wrap="none">
            <a:spAutoFit/>
          </a:bodyPr>
          <a:lstStyle/>
          <a:p>
            <a:r>
              <a:rPr lang="en-US" altLang="zh-CN" b="1">
                <a:solidFill>
                  <a:srgbClr val="FF0000"/>
                </a:solidFill>
                <a:latin typeface="SimSun" charset="-122"/>
                <a:ea typeface="SimSun" charset="-122"/>
                <a:cs typeface="SimSun" charset="-122"/>
              </a:rPr>
              <a:t>i</a:t>
            </a:r>
            <a:endParaRPr lang="zh-CN" altLang="en-US" dirty="0"/>
          </a:p>
        </p:txBody>
      </p:sp>
      <p:sp>
        <p:nvSpPr>
          <p:cNvPr id="27" name="矩形 26"/>
          <p:cNvSpPr/>
          <p:nvPr/>
        </p:nvSpPr>
        <p:spPr>
          <a:xfrm>
            <a:off x="3561161" y="4416945"/>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
        <p:nvSpPr>
          <p:cNvPr id="28" name="矩形 27"/>
          <p:cNvSpPr/>
          <p:nvPr/>
        </p:nvSpPr>
        <p:spPr>
          <a:xfrm>
            <a:off x="4055982" y="5047199"/>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9" name="矩形 28"/>
          <p:cNvSpPr/>
          <p:nvPr/>
        </p:nvSpPr>
        <p:spPr>
          <a:xfrm>
            <a:off x="4055982" y="6221875"/>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Tree>
    <p:extLst>
      <p:ext uri="{BB962C8B-B14F-4D97-AF65-F5344CB8AC3E}">
        <p14:creationId xmlns:p14="http://schemas.microsoft.com/office/powerpoint/2010/main" val="4918024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3040"/>
                                        </p:tgtEl>
                                        <p:attrNameLst>
                                          <p:attrName>style.visibility</p:attrName>
                                        </p:attrNameLst>
                                      </p:cBhvr>
                                      <p:to>
                                        <p:strVal val="visible"/>
                                      </p:to>
                                    </p:set>
                                    <p:animEffect transition="in" filter="checkerboard(across)">
                                      <p:cBhvr>
                                        <p:cTn id="7" dur="500"/>
                                        <p:tgtEl>
                                          <p:spTgt spid="123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3022"/>
                                        </p:tgtEl>
                                        <p:attrNameLst>
                                          <p:attrName>style.visibility</p:attrName>
                                        </p:attrNameLst>
                                      </p:cBhvr>
                                      <p:to>
                                        <p:strVal val="visible"/>
                                      </p:to>
                                    </p:set>
                                    <p:animEffect transition="in" filter="dissolve">
                                      <p:cBhvr>
                                        <p:cTn id="12" dur="500"/>
                                        <p:tgtEl>
                                          <p:spTgt spid="123022"/>
                                        </p:tgtEl>
                                      </p:cBhvr>
                                    </p:animEffect>
                                  </p:childTnLst>
                                </p:cTn>
                              </p:par>
                            </p:childTnLst>
                          </p:cTn>
                        </p:par>
                        <p:par>
                          <p:cTn id="13" fill="hold" nodeType="with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ntr" presetSubtype="8" fill="hold" nodeType="clickEffect">
                                  <p:stCondLst>
                                    <p:cond delay="0"/>
                                  </p:stCondLst>
                                  <p:childTnLst>
                                    <p:set>
                                      <p:cBhvr>
                                        <p:cTn id="22" dur="1" fill="hold">
                                          <p:stCondLst>
                                            <p:cond delay="0"/>
                                          </p:stCondLst>
                                        </p:cTn>
                                        <p:tgtEl>
                                          <p:spTgt spid="123025"/>
                                        </p:tgtEl>
                                        <p:attrNameLst>
                                          <p:attrName>style.visibility</p:attrName>
                                        </p:attrNameLst>
                                      </p:cBhvr>
                                      <p:to>
                                        <p:strVal val="visible"/>
                                      </p:to>
                                    </p:set>
                                    <p:anim calcmode="lin" valueType="num">
                                      <p:cBhvr additive="base">
                                        <p:cTn id="23" dur="2000" fill="hold"/>
                                        <p:tgtEl>
                                          <p:spTgt spid="123025"/>
                                        </p:tgtEl>
                                        <p:attrNameLst>
                                          <p:attrName>ppt_x</p:attrName>
                                        </p:attrNameLst>
                                      </p:cBhvr>
                                      <p:tavLst>
                                        <p:tav tm="0">
                                          <p:val>
                                            <p:strVal val="0-#ppt_w/2"/>
                                          </p:val>
                                        </p:tav>
                                        <p:tav tm="100000">
                                          <p:val>
                                            <p:strVal val="#ppt_x"/>
                                          </p:val>
                                        </p:tav>
                                      </p:tavLst>
                                    </p:anim>
                                    <p:anim calcmode="lin" valueType="num">
                                      <p:cBhvr additive="base">
                                        <p:cTn id="24" dur="2000" fill="hold"/>
                                        <p:tgtEl>
                                          <p:spTgt spid="1230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23043"/>
                                        </p:tgtEl>
                                        <p:attrNameLst>
                                          <p:attrName>style.visibility</p:attrName>
                                        </p:attrNameLst>
                                      </p:cBhvr>
                                      <p:to>
                                        <p:strVal val="visible"/>
                                      </p:to>
                                    </p:set>
                                    <p:animEffect transition="in" filter="dissolve">
                                      <p:cBhvr>
                                        <p:cTn id="29" dur="500"/>
                                        <p:tgtEl>
                                          <p:spTgt spid="123043"/>
                                        </p:tgtEl>
                                      </p:cBhvr>
                                    </p:animEffect>
                                  </p:childTnLst>
                                </p:cTn>
                              </p:par>
                            </p:childTnLst>
                          </p:cTn>
                        </p:par>
                        <p:par>
                          <p:cTn id="30" fill="hold">
                            <p:stCondLst>
                              <p:cond delay="500"/>
                            </p:stCondLst>
                            <p:childTnLst>
                              <p:par>
                                <p:cTn id="31" presetID="42" presetClass="path" presetSubtype="0" accel="50000" decel="50000" fill="hold" grpId="1" nodeType="afterEffect">
                                  <p:stCondLst>
                                    <p:cond delay="0"/>
                                  </p:stCondLst>
                                  <p:childTnLst>
                                    <p:animMotion origin="layout" path="M -4.79167E-6 -4.81481E-6 L 0.08178 0.00278 " pathEditMode="relative" rAng="0" ptsTypes="AA">
                                      <p:cBhvr>
                                        <p:cTn id="32" dur="2000" fill="hold"/>
                                        <p:tgtEl>
                                          <p:spTgt spid="24"/>
                                        </p:tgtEl>
                                        <p:attrNameLst>
                                          <p:attrName>ppt_x</p:attrName>
                                          <p:attrName>ppt_y</p:attrName>
                                        </p:attrNameLst>
                                      </p:cBhvr>
                                      <p:rCtr x="4089" y="139"/>
                                    </p:animMotion>
                                  </p:childTnLst>
                                </p:cTn>
                              </p:par>
                            </p:childTnLst>
                          </p:cTn>
                        </p:par>
                        <p:par>
                          <p:cTn id="33" fill="hold">
                            <p:stCondLst>
                              <p:cond delay="2500"/>
                            </p:stCondLst>
                            <p:childTnLst>
                              <p:par>
                                <p:cTn id="34" presetID="42" presetClass="path" presetSubtype="0" accel="50000" decel="50000" fill="hold" grpId="1" nodeType="afterEffect">
                                  <p:stCondLst>
                                    <p:cond delay="0"/>
                                  </p:stCondLst>
                                  <p:childTnLst>
                                    <p:animMotion origin="layout" path="M -4.79167E-6 3.7037E-6 L 0.08178 -0.00093 " pathEditMode="relative" rAng="0" ptsTypes="AA">
                                      <p:cBhvr>
                                        <p:cTn id="35" dur="2000" fill="hold"/>
                                        <p:tgtEl>
                                          <p:spTgt spid="25"/>
                                        </p:tgtEl>
                                        <p:attrNameLst>
                                          <p:attrName>ppt_x</p:attrName>
                                          <p:attrName>ppt_y</p:attrName>
                                        </p:attrNameLst>
                                      </p:cBhvr>
                                      <p:rCtr x="4089" y="-46"/>
                                    </p:animMotion>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4500"/>
                            </p:stCondLst>
                            <p:childTnLst>
                              <p:par>
                                <p:cTn id="40" presetID="1"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23089"/>
                                        </p:tgtEl>
                                        <p:attrNameLst>
                                          <p:attrName>style.visibility</p:attrName>
                                        </p:attrNameLst>
                                      </p:cBhvr>
                                      <p:to>
                                        <p:strVal val="visible"/>
                                      </p:to>
                                    </p:set>
                                    <p:animEffect transition="in" filter="dissolve">
                                      <p:cBhvr>
                                        <p:cTn id="46" dur="500"/>
                                        <p:tgtEl>
                                          <p:spTgt spid="12308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3041"/>
                                        </p:tgtEl>
                                        <p:attrNameLst>
                                          <p:attrName>style.visibility</p:attrName>
                                        </p:attrNameLst>
                                      </p:cBhvr>
                                      <p:to>
                                        <p:strVal val="visible"/>
                                      </p:to>
                                    </p:set>
                                    <p:animEffect transition="in" filter="dissolve">
                                      <p:cBhvr>
                                        <p:cTn id="51" dur="500"/>
                                        <p:tgtEl>
                                          <p:spTgt spid="1230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3028"/>
                                        </p:tgtEl>
                                        <p:attrNameLst>
                                          <p:attrName>style.visibility</p:attrName>
                                        </p:attrNameLst>
                                      </p:cBhvr>
                                      <p:to>
                                        <p:strVal val="visible"/>
                                      </p:to>
                                    </p:set>
                                    <p:animEffect transition="in" filter="dissolve">
                                      <p:cBhvr>
                                        <p:cTn id="56" dur="500"/>
                                        <p:tgtEl>
                                          <p:spTgt spid="123028"/>
                                        </p:tgtEl>
                                      </p:cBhvr>
                                    </p:animEffect>
                                  </p:childTnLst>
                                </p:cTn>
                              </p:par>
                            </p:childTnLst>
                          </p:cTn>
                        </p:par>
                        <p:par>
                          <p:cTn id="57" fill="hold" nodeType="withGroup">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ntr" presetSubtype="8" fill="hold" nodeType="clickEffect">
                                  <p:stCondLst>
                                    <p:cond delay="0"/>
                                  </p:stCondLst>
                                  <p:childTnLst>
                                    <p:set>
                                      <p:cBhvr>
                                        <p:cTn id="66" dur="1" fill="hold">
                                          <p:stCondLst>
                                            <p:cond delay="0"/>
                                          </p:stCondLst>
                                        </p:cTn>
                                        <p:tgtEl>
                                          <p:spTgt spid="123031"/>
                                        </p:tgtEl>
                                        <p:attrNameLst>
                                          <p:attrName>style.visibility</p:attrName>
                                        </p:attrNameLst>
                                      </p:cBhvr>
                                      <p:to>
                                        <p:strVal val="visible"/>
                                      </p:to>
                                    </p:set>
                                    <p:anim calcmode="lin" valueType="num">
                                      <p:cBhvr additive="base">
                                        <p:cTn id="67" dur="5000" fill="hold"/>
                                        <p:tgtEl>
                                          <p:spTgt spid="123031"/>
                                        </p:tgtEl>
                                        <p:attrNameLst>
                                          <p:attrName>ppt_x</p:attrName>
                                        </p:attrNameLst>
                                      </p:cBhvr>
                                      <p:tavLst>
                                        <p:tav tm="0">
                                          <p:val>
                                            <p:strVal val="0-#ppt_w/2"/>
                                          </p:val>
                                        </p:tav>
                                        <p:tav tm="100000">
                                          <p:val>
                                            <p:strVal val="#ppt_x"/>
                                          </p:val>
                                        </p:tav>
                                      </p:tavLst>
                                    </p:anim>
                                    <p:anim calcmode="lin" valueType="num">
                                      <p:cBhvr additive="base">
                                        <p:cTn id="68" dur="5000" fill="hold"/>
                                        <p:tgtEl>
                                          <p:spTgt spid="123031"/>
                                        </p:tgtEl>
                                        <p:attrNameLst>
                                          <p:attrName>ppt_y</p:attrName>
                                        </p:attrNameLst>
                                      </p:cBhvr>
                                      <p:tavLst>
                                        <p:tav tm="0">
                                          <p:val>
                                            <p:strVal val="#ppt_y"/>
                                          </p:val>
                                        </p:tav>
                                        <p:tav tm="100000">
                                          <p:val>
                                            <p:strVal val="#ppt_y"/>
                                          </p:val>
                                        </p:tav>
                                      </p:tavLst>
                                    </p:anim>
                                  </p:childTnLst>
                                </p:cTn>
                              </p:par>
                            </p:childTnLst>
                          </p:cTn>
                        </p:par>
                        <p:par>
                          <p:cTn id="69" fill="hold">
                            <p:stCondLst>
                              <p:cond delay="5000"/>
                            </p:stCondLst>
                            <p:childTnLst>
                              <p:par>
                                <p:cTn id="70" presetID="42" presetClass="path" presetSubtype="0" accel="50000" decel="50000" fill="hold" grpId="1" nodeType="afterEffect">
                                  <p:stCondLst>
                                    <p:cond delay="0"/>
                                  </p:stCondLst>
                                  <p:childTnLst>
                                    <p:animMotion origin="layout" path="M -1.875E-6 -1.48148E-6 L 0.14115 -1.48148E-6 " pathEditMode="relative" rAng="0" ptsTypes="AA">
                                      <p:cBhvr>
                                        <p:cTn id="71" dur="2000" fill="hold"/>
                                        <p:tgtEl>
                                          <p:spTgt spid="28"/>
                                        </p:tgtEl>
                                        <p:attrNameLst>
                                          <p:attrName>ppt_x</p:attrName>
                                          <p:attrName>ppt_y</p:attrName>
                                        </p:attrNameLst>
                                      </p:cBhvr>
                                      <p:rCtr x="7057" y="0"/>
                                    </p:animMotion>
                                  </p:childTnLst>
                                </p:cTn>
                              </p:par>
                            </p:childTnLst>
                          </p:cTn>
                        </p:par>
                        <p:par>
                          <p:cTn id="72" fill="hold">
                            <p:stCondLst>
                              <p:cond delay="7000"/>
                            </p:stCondLst>
                            <p:childTnLst>
                              <p:par>
                                <p:cTn id="73" presetID="42" presetClass="path" presetSubtype="0" accel="50000" decel="50000" fill="hold" grpId="1" nodeType="afterEffect">
                                  <p:stCondLst>
                                    <p:cond delay="0"/>
                                  </p:stCondLst>
                                  <p:childTnLst>
                                    <p:animMotion origin="layout" path="M -1.875E-6 2.22222E-6 L 0.14258 0.00023 " pathEditMode="relative" rAng="0" ptsTypes="AA">
                                      <p:cBhvr>
                                        <p:cTn id="74" dur="2000" fill="hold"/>
                                        <p:tgtEl>
                                          <p:spTgt spid="29"/>
                                        </p:tgtEl>
                                        <p:attrNameLst>
                                          <p:attrName>ppt_x</p:attrName>
                                          <p:attrName>ppt_y</p:attrName>
                                        </p:attrNameLst>
                                      </p:cBhvr>
                                      <p:rCtr x="71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25" grpId="1"/>
      <p:bldP spid="26" grpId="0"/>
      <p:bldP spid="27" grpId="0"/>
      <p:bldP spid="28" grpId="0"/>
      <p:bldP spid="28" grpId="1"/>
      <p:bldP spid="29" grpId="0"/>
      <p:bldP spid="2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8" name="Group 4"/>
          <p:cNvGraphicFramePr>
            <a:graphicFrameLocks noGrp="1"/>
          </p:cNvGraphicFramePr>
          <p:nvPr>
            <p:extLst>
              <p:ext uri="{D42A27DB-BD31-4B8C-83A1-F6EECF244321}">
                <p14:modId xmlns:p14="http://schemas.microsoft.com/office/powerpoint/2010/main" val="573108643"/>
              </p:ext>
            </p:extLst>
          </p:nvPr>
        </p:nvGraphicFramePr>
        <p:xfrm>
          <a:off x="2663825" y="4978400"/>
          <a:ext cx="6096000" cy="1078992"/>
        </p:xfrm>
        <a:graphic>
          <a:graphicData uri="http://schemas.openxmlformats.org/drawingml/2006/table">
            <a:tbl>
              <a:tblPr/>
              <a:tblGrid>
                <a:gridCol w="434975">
                  <a:extLst>
                    <a:ext uri="{9D8B030D-6E8A-4147-A177-3AD203B41FA5}">
                      <a16:colId xmlns:a16="http://schemas.microsoft.com/office/drawing/2014/main" xmlns="" val="20000"/>
                    </a:ext>
                  </a:extLst>
                </a:gridCol>
                <a:gridCol w="436563">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46087">
                  <a:extLst>
                    <a:ext uri="{9D8B030D-6E8A-4147-A177-3AD203B41FA5}">
                      <a16:colId xmlns:a16="http://schemas.microsoft.com/office/drawing/2014/main" xmlns="" val="20003"/>
                    </a:ext>
                  </a:extLst>
                </a:gridCol>
                <a:gridCol w="423863">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kern="1200" cap="none" normalizeH="0" baseline="0" dirty="0">
                          <a:ln>
                            <a:noFill/>
                          </a:ln>
                          <a:solidFill>
                            <a:schemeClr val="tx2"/>
                          </a:solidFill>
                          <a:effectLst/>
                          <a:latin typeface="SimSun" charset="-122"/>
                          <a:ea typeface="SimSun" charset="-122"/>
                          <a:cs typeface="SimSun" charset="-122"/>
                        </a:rPr>
                        <a:t>6</a:t>
                      </a:r>
                      <a:r>
                        <a:rPr kumimoji="1" lang="zh-CN" altLang="en-US" sz="2800" b="1" i="0" u="none" strike="noStrike" kern="1200" cap="none" normalizeH="0" baseline="0" dirty="0">
                          <a:ln>
                            <a:noFill/>
                          </a:ln>
                          <a:solidFill>
                            <a:schemeClr val="tx2"/>
                          </a:solidFill>
                          <a:effectLst/>
                          <a:latin typeface="SimSun" charset="-122"/>
                          <a:ea typeface="SimSun" charset="-122"/>
                          <a:cs typeface="SimSun" charset="-122"/>
                        </a:rPr>
                        <a:t>趟</a:t>
                      </a:r>
                      <a:endParaRPr kumimoji="1" lang="en-US" altLang="zh-CN" sz="2800" b="1" i="0" u="none" strike="noStrike" kern="1200" cap="none" normalizeH="0" baseline="0" dirty="0">
                        <a:ln>
                          <a:noFill/>
                        </a:ln>
                        <a:solidFill>
                          <a:schemeClr val="tx2"/>
                        </a:solidFill>
                        <a:effectLst/>
                        <a:latin typeface="SimSun" charset="-122"/>
                        <a:ea typeface="SimSun" charset="-122"/>
                        <a:cs typeface="SimSun" charset="-122"/>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41275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23954" name="Group 50"/>
          <p:cNvGrpSpPr>
            <a:grpSpLocks/>
          </p:cNvGrpSpPr>
          <p:nvPr/>
        </p:nvGrpSpPr>
        <p:grpSpPr bwMode="auto">
          <a:xfrm>
            <a:off x="5443538" y="5084764"/>
            <a:ext cx="4762" cy="1081087"/>
            <a:chOff x="1101" y="1776"/>
            <a:chExt cx="3" cy="681"/>
          </a:xfrm>
        </p:grpSpPr>
        <p:sp>
          <p:nvSpPr>
            <p:cNvPr id="123955" name="Line 51"/>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956" name="Line 52"/>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23957" name="Group 53"/>
          <p:cNvGrpSpPr>
            <a:grpSpLocks/>
          </p:cNvGrpSpPr>
          <p:nvPr/>
        </p:nvGrpSpPr>
        <p:grpSpPr bwMode="auto">
          <a:xfrm>
            <a:off x="7615238" y="4940300"/>
            <a:ext cx="4762" cy="1081088"/>
            <a:chOff x="1101" y="1776"/>
            <a:chExt cx="3" cy="681"/>
          </a:xfrm>
        </p:grpSpPr>
        <p:sp>
          <p:nvSpPr>
            <p:cNvPr id="123958" name="Line 54"/>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3959" name="Line 55"/>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aphicFrame>
        <p:nvGraphicFramePr>
          <p:cNvPr id="123960" name="Group 56"/>
          <p:cNvGraphicFramePr>
            <a:graphicFrameLocks noGrp="1"/>
          </p:cNvGraphicFramePr>
          <p:nvPr>
            <p:extLst>
              <p:ext uri="{D42A27DB-BD31-4B8C-83A1-F6EECF244321}">
                <p14:modId xmlns:p14="http://schemas.microsoft.com/office/powerpoint/2010/main" val="571126486"/>
              </p:ext>
            </p:extLst>
          </p:nvPr>
        </p:nvGraphicFramePr>
        <p:xfrm>
          <a:off x="2616200" y="1557338"/>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kern="1200" cap="none" normalizeH="0" baseline="0" dirty="0">
                          <a:ln>
                            <a:noFill/>
                          </a:ln>
                          <a:solidFill>
                            <a:schemeClr val="tx2"/>
                          </a:solidFill>
                          <a:effectLst/>
                          <a:latin typeface="SimSun" charset="-122"/>
                          <a:ea typeface="SimSun" charset="-122"/>
                          <a:cs typeface="SimSun" charset="-122"/>
                        </a:rPr>
                        <a:t>4</a:t>
                      </a:r>
                      <a:r>
                        <a:rPr kumimoji="1" lang="zh-CN" altLang="en-US" sz="2800" b="1" i="0" u="none" strike="noStrike" kern="1200" cap="none" normalizeH="0" baseline="0" dirty="0">
                          <a:ln>
                            <a:noFill/>
                          </a:ln>
                          <a:solidFill>
                            <a:schemeClr val="tx2"/>
                          </a:solidFill>
                          <a:effectLst/>
                          <a:latin typeface="SimSun" charset="-122"/>
                          <a:ea typeface="SimSun" charset="-122"/>
                          <a:cs typeface="SimSun" charset="-122"/>
                        </a:rPr>
                        <a:t>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24006" name="Group 102"/>
          <p:cNvGrpSpPr>
            <a:grpSpLocks/>
          </p:cNvGrpSpPr>
          <p:nvPr/>
        </p:nvGrpSpPr>
        <p:grpSpPr bwMode="auto">
          <a:xfrm>
            <a:off x="4535488" y="1606550"/>
            <a:ext cx="4762" cy="1081088"/>
            <a:chOff x="1101" y="1776"/>
            <a:chExt cx="3" cy="681"/>
          </a:xfrm>
        </p:grpSpPr>
        <p:sp>
          <p:nvSpPr>
            <p:cNvPr id="124007" name="Line 103"/>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4008" name="Line 104"/>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aphicFrame>
        <p:nvGraphicFramePr>
          <p:cNvPr id="124061" name="Group 157"/>
          <p:cNvGraphicFramePr>
            <a:graphicFrameLocks noGrp="1"/>
          </p:cNvGraphicFramePr>
          <p:nvPr>
            <p:extLst>
              <p:ext uri="{D42A27DB-BD31-4B8C-83A1-F6EECF244321}">
                <p14:modId xmlns:p14="http://schemas.microsoft.com/office/powerpoint/2010/main" val="772806106"/>
              </p:ext>
            </p:extLst>
          </p:nvPr>
        </p:nvGraphicFramePr>
        <p:xfrm>
          <a:off x="2640013" y="3019425"/>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7">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3">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2">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3">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kern="1200" cap="none" normalizeH="0" baseline="0" dirty="0">
                          <a:ln>
                            <a:noFill/>
                          </a:ln>
                          <a:solidFill>
                            <a:schemeClr val="tx2"/>
                          </a:solidFill>
                          <a:effectLst/>
                          <a:latin typeface="SimSun" charset="-122"/>
                          <a:ea typeface="SimSun" charset="-122"/>
                          <a:cs typeface="SimSun" charset="-122"/>
                        </a:rPr>
                        <a:t>5</a:t>
                      </a:r>
                      <a:r>
                        <a:rPr kumimoji="1" lang="zh-CN" altLang="en-US" sz="2800" b="1" i="0" u="none" strike="noStrike" kern="1200" cap="none" normalizeH="0" baseline="0" dirty="0">
                          <a:ln>
                            <a:noFill/>
                          </a:ln>
                          <a:solidFill>
                            <a:schemeClr val="tx2"/>
                          </a:solidFill>
                          <a:effectLst/>
                          <a:latin typeface="SimSun" charset="-122"/>
                          <a:ea typeface="SimSun" charset="-122"/>
                          <a:cs typeface="SimSun" charset="-122"/>
                        </a:rPr>
                        <a:t>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      </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24055" name="Group 151"/>
          <p:cNvGrpSpPr>
            <a:grpSpLocks/>
          </p:cNvGrpSpPr>
          <p:nvPr/>
        </p:nvGrpSpPr>
        <p:grpSpPr bwMode="auto">
          <a:xfrm>
            <a:off x="5016501" y="3068639"/>
            <a:ext cx="4763" cy="1081087"/>
            <a:chOff x="1101" y="1776"/>
            <a:chExt cx="3" cy="681"/>
          </a:xfrm>
        </p:grpSpPr>
        <p:sp>
          <p:nvSpPr>
            <p:cNvPr id="124056" name="Line 152"/>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4057" name="Line 153"/>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18"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4.3.1 </a:t>
            </a:r>
            <a:r>
              <a:rPr lang="zh-CN" altLang="en-US" kern="0" dirty="0"/>
              <a:t>简单算法</a:t>
            </a:r>
          </a:p>
        </p:txBody>
      </p:sp>
      <p:sp>
        <p:nvSpPr>
          <p:cNvPr id="19" name="矩形 18"/>
          <p:cNvSpPr/>
          <p:nvPr/>
        </p:nvSpPr>
        <p:spPr>
          <a:xfrm>
            <a:off x="4535488" y="1354060"/>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0" name="矩形 19"/>
          <p:cNvSpPr/>
          <p:nvPr/>
        </p:nvSpPr>
        <p:spPr>
          <a:xfrm>
            <a:off x="4535488" y="2528736"/>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
        <p:nvSpPr>
          <p:cNvPr id="21" name="矩形 20"/>
          <p:cNvSpPr/>
          <p:nvPr/>
        </p:nvSpPr>
        <p:spPr>
          <a:xfrm>
            <a:off x="5024682" y="2883973"/>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2" name="矩形 21"/>
          <p:cNvSpPr/>
          <p:nvPr/>
        </p:nvSpPr>
        <p:spPr>
          <a:xfrm>
            <a:off x="5024682" y="4058649"/>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
        <p:nvSpPr>
          <p:cNvPr id="23" name="矩形 22"/>
          <p:cNvSpPr/>
          <p:nvPr/>
        </p:nvSpPr>
        <p:spPr>
          <a:xfrm>
            <a:off x="5451719" y="4793734"/>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4" name="矩形 23"/>
          <p:cNvSpPr/>
          <p:nvPr/>
        </p:nvSpPr>
        <p:spPr>
          <a:xfrm>
            <a:off x="5451719" y="5968410"/>
            <a:ext cx="300082" cy="369332"/>
          </a:xfrm>
          <a:prstGeom prst="rect">
            <a:avLst/>
          </a:prstGeom>
        </p:spPr>
        <p:txBody>
          <a:bodyPr wrap="none">
            <a:spAutoFit/>
          </a:bodyPr>
          <a:lstStyle/>
          <a:p>
            <a:r>
              <a:rPr lang="en-US" altLang="zh-CN" b="1" dirty="0">
                <a:solidFill>
                  <a:srgbClr val="FF0000"/>
                </a:solidFill>
                <a:latin typeface="SimSun" charset="-122"/>
                <a:ea typeface="SimSun" charset="-122"/>
                <a:cs typeface="SimSun" charset="-122"/>
              </a:rPr>
              <a:t>j</a:t>
            </a:r>
            <a:endParaRPr lang="zh-CN" altLang="en-US" dirty="0"/>
          </a:p>
        </p:txBody>
      </p:sp>
    </p:spTree>
    <p:extLst>
      <p:ext uri="{BB962C8B-B14F-4D97-AF65-F5344CB8AC3E}">
        <p14:creationId xmlns:p14="http://schemas.microsoft.com/office/powerpoint/2010/main" val="596400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3960"/>
                                        </p:tgtEl>
                                        <p:attrNameLst>
                                          <p:attrName>style.visibility</p:attrName>
                                        </p:attrNameLst>
                                      </p:cBhvr>
                                      <p:to>
                                        <p:strVal val="visible"/>
                                      </p:to>
                                    </p:set>
                                    <p:animEffect transition="in" filter="dissolve">
                                      <p:cBhvr>
                                        <p:cTn id="7" dur="500"/>
                                        <p:tgtEl>
                                          <p:spTgt spid="123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24006"/>
                                        </p:tgtEl>
                                        <p:attrNameLst>
                                          <p:attrName>style.visibility</p:attrName>
                                        </p:attrNameLst>
                                      </p:cBhvr>
                                      <p:to>
                                        <p:strVal val="visible"/>
                                      </p:to>
                                    </p:set>
                                    <p:animEffect transition="in" filter="dissolve">
                                      <p:cBhvr>
                                        <p:cTn id="12" dur="500"/>
                                        <p:tgtEl>
                                          <p:spTgt spid="124006"/>
                                        </p:tgtEl>
                                      </p:cBhvr>
                                    </p:animEffect>
                                  </p:childTnLst>
                                </p:cTn>
                              </p:par>
                            </p:childTnLst>
                          </p:cTn>
                        </p:par>
                        <p:par>
                          <p:cTn id="13" fill="hold" nodeType="withGroup">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4061"/>
                                        </p:tgtEl>
                                        <p:attrNameLst>
                                          <p:attrName>style.visibility</p:attrName>
                                        </p:attrNameLst>
                                      </p:cBhvr>
                                      <p:to>
                                        <p:strVal val="visible"/>
                                      </p:to>
                                    </p:set>
                                    <p:animEffect transition="in" filter="dissolve">
                                      <p:cBhvr>
                                        <p:cTn id="23" dur="500"/>
                                        <p:tgtEl>
                                          <p:spTgt spid="12406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4055"/>
                                        </p:tgtEl>
                                        <p:attrNameLst>
                                          <p:attrName>style.visibility</p:attrName>
                                        </p:attrNameLst>
                                      </p:cBhvr>
                                      <p:to>
                                        <p:strVal val="visible"/>
                                      </p:to>
                                    </p:set>
                                    <p:animEffect transition="in" filter="dissolve">
                                      <p:cBhvr>
                                        <p:cTn id="28" dur="500"/>
                                        <p:tgtEl>
                                          <p:spTgt spid="12405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123908"/>
                                        </p:tgtEl>
                                        <p:attrNameLst>
                                          <p:attrName>style.visibility</p:attrName>
                                        </p:attrNameLst>
                                      </p:cBhvr>
                                      <p:to>
                                        <p:strVal val="visible"/>
                                      </p:to>
                                    </p:set>
                                    <p:animEffect transition="in" filter="checkerboard(across)">
                                      <p:cBhvr>
                                        <p:cTn id="39" dur="500"/>
                                        <p:tgtEl>
                                          <p:spTgt spid="12390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3954"/>
                                        </p:tgtEl>
                                        <p:attrNameLst>
                                          <p:attrName>style.visibility</p:attrName>
                                        </p:attrNameLst>
                                      </p:cBhvr>
                                      <p:to>
                                        <p:strVal val="visible"/>
                                      </p:to>
                                    </p:set>
                                    <p:animEffect transition="in" filter="dissolve">
                                      <p:cBhvr>
                                        <p:cTn id="44" dur="500"/>
                                        <p:tgtEl>
                                          <p:spTgt spid="123954"/>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7" presetClass="entr" presetSubtype="8" fill="hold" nodeType="clickEffect">
                                  <p:stCondLst>
                                    <p:cond delay="0"/>
                                  </p:stCondLst>
                                  <p:childTnLst>
                                    <p:set>
                                      <p:cBhvr>
                                        <p:cTn id="54" dur="1" fill="hold">
                                          <p:stCondLst>
                                            <p:cond delay="0"/>
                                          </p:stCondLst>
                                        </p:cTn>
                                        <p:tgtEl>
                                          <p:spTgt spid="123957"/>
                                        </p:tgtEl>
                                        <p:attrNameLst>
                                          <p:attrName>style.visibility</p:attrName>
                                        </p:attrNameLst>
                                      </p:cBhvr>
                                      <p:to>
                                        <p:strVal val="visible"/>
                                      </p:to>
                                    </p:set>
                                    <p:anim calcmode="lin" valueType="num">
                                      <p:cBhvr additive="base">
                                        <p:cTn id="55" dur="1000" fill="hold"/>
                                        <p:tgtEl>
                                          <p:spTgt spid="123957"/>
                                        </p:tgtEl>
                                        <p:attrNameLst>
                                          <p:attrName>ppt_x</p:attrName>
                                        </p:attrNameLst>
                                      </p:cBhvr>
                                      <p:tavLst>
                                        <p:tav tm="0">
                                          <p:val>
                                            <p:strVal val="0-#ppt_w/2"/>
                                          </p:val>
                                        </p:tav>
                                        <p:tav tm="100000">
                                          <p:val>
                                            <p:strVal val="#ppt_x"/>
                                          </p:val>
                                        </p:tav>
                                      </p:tavLst>
                                    </p:anim>
                                    <p:anim calcmode="lin" valueType="num">
                                      <p:cBhvr additive="base">
                                        <p:cTn id="56" dur="1000" fill="hold"/>
                                        <p:tgtEl>
                                          <p:spTgt spid="123957"/>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42" presetClass="path" presetSubtype="0" accel="50000" decel="50000" fill="hold" grpId="1" nodeType="afterEffect">
                                  <p:stCondLst>
                                    <p:cond delay="0"/>
                                  </p:stCondLst>
                                  <p:childTnLst>
                                    <p:animMotion origin="layout" path="M 5E-6 4.07407E-6 L 0.17813 4.07407E-6 " pathEditMode="relative" rAng="0" ptsTypes="AA">
                                      <p:cBhvr>
                                        <p:cTn id="59" dur="2000" fill="hold"/>
                                        <p:tgtEl>
                                          <p:spTgt spid="23"/>
                                        </p:tgtEl>
                                        <p:attrNameLst>
                                          <p:attrName>ppt_x</p:attrName>
                                          <p:attrName>ppt_y</p:attrName>
                                        </p:attrNameLst>
                                      </p:cBhvr>
                                      <p:rCtr x="8906" y="0"/>
                                    </p:animMotion>
                                  </p:childTnLst>
                                </p:cTn>
                              </p:par>
                            </p:childTnLst>
                          </p:cTn>
                        </p:par>
                        <p:par>
                          <p:cTn id="60" fill="hold">
                            <p:stCondLst>
                              <p:cond delay="3000"/>
                            </p:stCondLst>
                            <p:childTnLst>
                              <p:par>
                                <p:cTn id="61" presetID="42" presetClass="path" presetSubtype="0" accel="50000" decel="50000" fill="hold" grpId="1" nodeType="afterEffect">
                                  <p:stCondLst>
                                    <p:cond delay="0"/>
                                  </p:stCondLst>
                                  <p:childTnLst>
                                    <p:animMotion origin="layout" path="M 5E-6 -2.22222E-6 L 0.17956 -0.00648 " pathEditMode="relative" rAng="0" ptsTypes="AA">
                                      <p:cBhvr>
                                        <p:cTn id="62" dur="2000" fill="hold"/>
                                        <p:tgtEl>
                                          <p:spTgt spid="24"/>
                                        </p:tgtEl>
                                        <p:attrNameLst>
                                          <p:attrName>ppt_x</p:attrName>
                                          <p:attrName>ppt_y</p:attrName>
                                        </p:attrNameLst>
                                      </p:cBhvr>
                                      <p:rCtr x="8971"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3" grpId="1"/>
      <p:bldP spid="24" grpId="0"/>
      <p:bldP spid="2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6" name="Rectangle 10"/>
          <p:cNvSpPr>
            <a:spLocks noGrp="1" noChangeArrowheads="1"/>
          </p:cNvSpPr>
          <p:nvPr>
            <p:ph type="body" idx="1"/>
          </p:nvPr>
        </p:nvSpPr>
        <p:spPr>
          <a:xfrm>
            <a:off x="1149349" y="1303867"/>
            <a:ext cx="11364384" cy="5023565"/>
          </a:xfrm>
        </p:spPr>
        <p:txBody>
          <a:bodyPr/>
          <a:lstStyle/>
          <a:p>
            <a:pPr lvl="1">
              <a:lnSpc>
                <a:spcPct val="95000"/>
              </a:lnSpc>
              <a:buFont typeface="Wingdings" charset="2"/>
              <a:buNone/>
            </a:pPr>
            <a:r>
              <a:rPr lang="en-US" altLang="zh-CN" dirty="0" err="1">
                <a:solidFill>
                  <a:schemeClr val="tx2"/>
                </a:solidFill>
                <a:latin typeface="Times New Roman" charset="0"/>
              </a:rPr>
              <a:t>int</a:t>
            </a:r>
            <a:r>
              <a:rPr lang="en-US" altLang="zh-CN" dirty="0">
                <a:solidFill>
                  <a:schemeClr val="tx2"/>
                </a:solidFill>
                <a:latin typeface="Times New Roman" charset="0"/>
              </a:rPr>
              <a:t> Index(</a:t>
            </a:r>
            <a:r>
              <a:rPr lang="en-US" altLang="zh-CN" dirty="0" err="1">
                <a:solidFill>
                  <a:schemeClr val="tx2"/>
                </a:solidFill>
                <a:latin typeface="Times New Roman" charset="0"/>
              </a:rPr>
              <a:t>SString</a:t>
            </a:r>
            <a:r>
              <a:rPr lang="en-US" altLang="zh-CN" dirty="0">
                <a:solidFill>
                  <a:schemeClr val="tx2"/>
                </a:solidFill>
                <a:latin typeface="Times New Roman" charset="0"/>
              </a:rPr>
              <a:t> </a:t>
            </a:r>
            <a:r>
              <a:rPr lang="en-US" altLang="zh-CN" dirty="0" err="1">
                <a:solidFill>
                  <a:schemeClr val="tx2"/>
                </a:solidFill>
                <a:latin typeface="Times New Roman" charset="0"/>
              </a:rPr>
              <a:t>S,SString</a:t>
            </a:r>
            <a:r>
              <a:rPr lang="en-US" altLang="zh-CN" dirty="0">
                <a:solidFill>
                  <a:schemeClr val="tx2"/>
                </a:solidFill>
                <a:latin typeface="Times New Roman" charset="0"/>
              </a:rPr>
              <a:t> </a:t>
            </a:r>
            <a:r>
              <a:rPr lang="en-US" altLang="zh-CN" dirty="0" err="1">
                <a:solidFill>
                  <a:schemeClr val="tx2"/>
                </a:solidFill>
                <a:latin typeface="Times New Roman" charset="0"/>
              </a:rPr>
              <a:t>T,int</a:t>
            </a:r>
            <a:r>
              <a:rPr lang="en-US" altLang="zh-CN" dirty="0">
                <a:solidFill>
                  <a:schemeClr val="tx2"/>
                </a:solidFill>
                <a:latin typeface="Times New Roman" charset="0"/>
              </a:rPr>
              <a:t> </a:t>
            </a:r>
            <a:r>
              <a:rPr lang="en-US" altLang="zh-CN" dirty="0" err="1">
                <a:solidFill>
                  <a:schemeClr val="tx2"/>
                </a:solidFill>
                <a:latin typeface="Times New Roman" charset="0"/>
              </a:rPr>
              <a:t>pos</a:t>
            </a:r>
            <a:r>
              <a:rPr lang="en-US" altLang="zh-CN" dirty="0">
                <a:solidFill>
                  <a:schemeClr val="tx2"/>
                </a:solidFill>
                <a:latin typeface="Times New Roman" charset="0"/>
              </a:rPr>
              <a:t>){</a:t>
            </a:r>
          </a:p>
          <a:p>
            <a:pPr lvl="2">
              <a:lnSpc>
                <a:spcPct val="95000"/>
              </a:lnSpc>
              <a:buFont typeface="Wingdings" charset="2"/>
              <a:buNone/>
            </a:pPr>
            <a:r>
              <a:rPr lang="en-US" altLang="zh-CN" sz="2800" dirty="0">
                <a:solidFill>
                  <a:srgbClr val="FF0000"/>
                </a:solidFill>
                <a:latin typeface="Times New Roman" charset="0"/>
              </a:rPr>
              <a:t>  </a:t>
            </a:r>
            <a:r>
              <a:rPr lang="en-US" altLang="zh-CN" sz="2800" dirty="0" err="1">
                <a:solidFill>
                  <a:srgbClr val="FF0000"/>
                </a:solidFill>
                <a:latin typeface="Times New Roman" charset="0"/>
              </a:rPr>
              <a:t>i</a:t>
            </a:r>
            <a:r>
              <a:rPr lang="en-US" altLang="zh-CN" sz="2800" dirty="0">
                <a:solidFill>
                  <a:srgbClr val="FF0000"/>
                </a:solidFill>
                <a:latin typeface="Times New Roman" charset="0"/>
              </a:rPr>
              <a:t>=</a:t>
            </a:r>
            <a:r>
              <a:rPr lang="en-US" altLang="zh-CN" sz="2800" dirty="0" err="1">
                <a:solidFill>
                  <a:srgbClr val="FF0000"/>
                </a:solidFill>
                <a:latin typeface="Times New Roman" charset="0"/>
              </a:rPr>
              <a:t>pos</a:t>
            </a:r>
            <a:r>
              <a:rPr lang="en-US" altLang="zh-CN" sz="2800" dirty="0">
                <a:solidFill>
                  <a:srgbClr val="FF0000"/>
                </a:solidFill>
                <a:latin typeface="Times New Roman" charset="0"/>
              </a:rPr>
              <a:t>; j=1;</a:t>
            </a:r>
          </a:p>
          <a:p>
            <a:pPr lvl="2">
              <a:lnSpc>
                <a:spcPct val="150000"/>
              </a:lnSpc>
              <a:buFont typeface="Wingdings" charset="2"/>
              <a:buNone/>
            </a:pPr>
            <a:r>
              <a:rPr lang="en-US" altLang="zh-CN" sz="2800" dirty="0">
                <a:latin typeface="Times New Roman" charset="0"/>
              </a:rPr>
              <a:t>  while (</a:t>
            </a:r>
            <a:r>
              <a:rPr lang="en-US" altLang="zh-CN" sz="2800" dirty="0" err="1">
                <a:latin typeface="Times New Roman" charset="0"/>
              </a:rPr>
              <a:t>i</a:t>
            </a:r>
            <a:r>
              <a:rPr lang="en-US" altLang="zh-CN" sz="2800" dirty="0" smtClean="0">
                <a:latin typeface="Times New Roman" charset="0"/>
              </a:rPr>
              <a:t>&lt;=S[0] </a:t>
            </a:r>
            <a:r>
              <a:rPr lang="en-US" altLang="zh-CN" sz="2800" dirty="0">
                <a:latin typeface="Times New Roman" charset="0"/>
              </a:rPr>
              <a:t>&amp;&amp;j&lt;=T[0])</a:t>
            </a:r>
          </a:p>
          <a:p>
            <a:pPr lvl="2">
              <a:lnSpc>
                <a:spcPct val="150000"/>
              </a:lnSpc>
              <a:buFont typeface="Wingdings" charset="2"/>
              <a:buNone/>
            </a:pPr>
            <a:r>
              <a:rPr lang="en-US" altLang="zh-CN" sz="2800" dirty="0">
                <a:latin typeface="Times New Roman" charset="0"/>
              </a:rPr>
              <a:t>       </a:t>
            </a:r>
            <a:r>
              <a:rPr lang="en-US" altLang="zh-CN" sz="2800" dirty="0">
                <a:solidFill>
                  <a:srgbClr val="FF0000"/>
                </a:solidFill>
                <a:latin typeface="Times New Roman" charset="0"/>
              </a:rPr>
              <a:t>if (S[</a:t>
            </a:r>
            <a:r>
              <a:rPr lang="en-US" altLang="zh-CN" sz="2800" dirty="0" err="1">
                <a:solidFill>
                  <a:srgbClr val="FF0000"/>
                </a:solidFill>
                <a:latin typeface="Times New Roman" charset="0"/>
              </a:rPr>
              <a:t>i</a:t>
            </a:r>
            <a:r>
              <a:rPr lang="en-US" altLang="zh-CN" sz="2800" dirty="0">
                <a:solidFill>
                  <a:srgbClr val="FF0000"/>
                </a:solidFill>
                <a:latin typeface="Times New Roman" charset="0"/>
              </a:rPr>
              <a:t>]==T[j]) {++</a:t>
            </a:r>
            <a:r>
              <a:rPr lang="en-US" altLang="zh-CN" sz="2800" dirty="0" err="1">
                <a:solidFill>
                  <a:srgbClr val="FF0000"/>
                </a:solidFill>
                <a:latin typeface="Times New Roman" charset="0"/>
              </a:rPr>
              <a:t>i</a:t>
            </a:r>
            <a:r>
              <a:rPr lang="en-US" altLang="zh-CN" sz="2800" dirty="0">
                <a:solidFill>
                  <a:srgbClr val="FF0000"/>
                </a:solidFill>
                <a:latin typeface="Times New Roman" charset="0"/>
              </a:rPr>
              <a:t>;++j;}</a:t>
            </a:r>
            <a:r>
              <a:rPr lang="zh-CN" altLang="en-US" sz="2800" dirty="0">
                <a:solidFill>
                  <a:srgbClr val="FF0000"/>
                </a:solidFill>
                <a:latin typeface="Times New Roman" charset="0"/>
              </a:rPr>
              <a:t>  </a:t>
            </a:r>
            <a:r>
              <a:rPr lang="en-US" altLang="zh-CN" sz="2800" dirty="0">
                <a:latin typeface="Times New Roman" charset="0"/>
              </a:rPr>
              <a:t>//</a:t>
            </a:r>
            <a:r>
              <a:rPr lang="zh-CN" altLang="en-US" sz="2800" dirty="0">
                <a:latin typeface="Times New Roman" charset="0"/>
              </a:rPr>
              <a:t>继续比较后续字符</a:t>
            </a:r>
            <a:endParaRPr lang="en-US" altLang="zh-CN" sz="2800" dirty="0">
              <a:latin typeface="Times New Roman" charset="0"/>
            </a:endParaRPr>
          </a:p>
          <a:p>
            <a:pPr lvl="2">
              <a:lnSpc>
                <a:spcPct val="150000"/>
              </a:lnSpc>
              <a:buFont typeface="Wingdings" charset="2"/>
              <a:buNone/>
            </a:pPr>
            <a:r>
              <a:rPr lang="en-US" altLang="zh-CN" sz="2800" dirty="0">
                <a:solidFill>
                  <a:srgbClr val="FF0000"/>
                </a:solidFill>
                <a:latin typeface="Times New Roman" charset="0"/>
              </a:rPr>
              <a:t>       else {</a:t>
            </a:r>
            <a:r>
              <a:rPr lang="en-US" altLang="zh-CN" sz="2800" dirty="0" err="1">
                <a:solidFill>
                  <a:srgbClr val="FF0000"/>
                </a:solidFill>
                <a:latin typeface="Times New Roman" charset="0"/>
              </a:rPr>
              <a:t>i</a:t>
            </a:r>
            <a:r>
              <a:rPr lang="en-US" altLang="zh-CN" sz="2800" dirty="0">
                <a:solidFill>
                  <a:srgbClr val="FF0000"/>
                </a:solidFill>
                <a:latin typeface="Times New Roman" charset="0"/>
              </a:rPr>
              <a:t>=i-j+2;j=1;}</a:t>
            </a:r>
            <a:r>
              <a:rPr lang="zh-CN" altLang="en-US" sz="2800" dirty="0">
                <a:solidFill>
                  <a:srgbClr val="FF0000"/>
                </a:solidFill>
                <a:latin typeface="Times New Roman" charset="0"/>
              </a:rPr>
              <a:t>   </a:t>
            </a:r>
            <a:r>
              <a:rPr lang="en-US" altLang="zh-CN" sz="2800" dirty="0">
                <a:latin typeface="Times New Roman" charset="0"/>
              </a:rPr>
              <a:t>//</a:t>
            </a:r>
            <a:r>
              <a:rPr lang="zh-CN" altLang="en-US" sz="2800" dirty="0">
                <a:latin typeface="Times New Roman" charset="0"/>
              </a:rPr>
              <a:t>指针回退</a:t>
            </a:r>
            <a:endParaRPr lang="en-US" altLang="zh-CN" sz="2800" dirty="0">
              <a:latin typeface="Times New Roman" charset="0"/>
            </a:endParaRPr>
          </a:p>
          <a:p>
            <a:pPr lvl="2">
              <a:lnSpc>
                <a:spcPct val="150000"/>
              </a:lnSpc>
              <a:buFont typeface="Wingdings" charset="2"/>
              <a:buNone/>
            </a:pPr>
            <a:r>
              <a:rPr lang="en-US" altLang="zh-CN" sz="2800" dirty="0">
                <a:latin typeface="Times New Roman" charset="0"/>
              </a:rPr>
              <a:t>  if (j&gt;T[0]) return </a:t>
            </a:r>
            <a:r>
              <a:rPr lang="en-US" altLang="zh-CN" sz="2800" dirty="0" err="1">
                <a:latin typeface="Times New Roman" charset="0"/>
              </a:rPr>
              <a:t>i</a:t>
            </a:r>
            <a:r>
              <a:rPr lang="en-US" altLang="zh-CN" sz="2800" dirty="0">
                <a:latin typeface="Times New Roman" charset="0"/>
              </a:rPr>
              <a:t>-T[0];</a:t>
            </a:r>
          </a:p>
          <a:p>
            <a:pPr lvl="2">
              <a:lnSpc>
                <a:spcPct val="150000"/>
              </a:lnSpc>
              <a:buFont typeface="Wingdings" charset="2"/>
              <a:buNone/>
            </a:pPr>
            <a:r>
              <a:rPr lang="en-US" altLang="zh-CN" sz="2800" dirty="0">
                <a:latin typeface="Times New Roman" charset="0"/>
              </a:rPr>
              <a:t> else return 0;</a:t>
            </a:r>
          </a:p>
          <a:p>
            <a:pPr lvl="1">
              <a:lnSpc>
                <a:spcPct val="95000"/>
              </a:lnSpc>
              <a:buFont typeface="Wingdings" charset="2"/>
              <a:buNone/>
            </a:pPr>
            <a:r>
              <a:rPr lang="en-US" altLang="zh-CN" dirty="0">
                <a:solidFill>
                  <a:schemeClr val="tx2"/>
                </a:solidFill>
                <a:latin typeface="Times New Roman" charset="0"/>
              </a:rPr>
              <a:t>}</a:t>
            </a:r>
          </a:p>
        </p:txBody>
      </p:sp>
      <p:sp>
        <p:nvSpPr>
          <p:cNvPr id="4"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4.3.1 </a:t>
            </a:r>
            <a:r>
              <a:rPr lang="zh-CN" altLang="en-US" kern="0" dirty="0"/>
              <a:t>简单算法</a:t>
            </a:r>
          </a:p>
        </p:txBody>
      </p:sp>
    </p:spTree>
    <p:extLst>
      <p:ext uri="{BB962C8B-B14F-4D97-AF65-F5344CB8AC3E}">
        <p14:creationId xmlns:p14="http://schemas.microsoft.com/office/powerpoint/2010/main" val="1642470252"/>
      </p:ext>
    </p:extLst>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4" name="Rectangle 12"/>
          <p:cNvSpPr>
            <a:spLocks noGrp="1" noChangeArrowheads="1"/>
          </p:cNvSpPr>
          <p:nvPr>
            <p:ph type="body" idx="1"/>
          </p:nvPr>
        </p:nvSpPr>
        <p:spPr>
          <a:xfrm>
            <a:off x="1828800" y="1219200"/>
            <a:ext cx="8650288" cy="5257800"/>
          </a:xfrm>
        </p:spPr>
        <p:txBody>
          <a:bodyPr/>
          <a:lstStyle/>
          <a:p>
            <a:pPr>
              <a:lnSpc>
                <a:spcPct val="95000"/>
              </a:lnSpc>
            </a:pPr>
            <a:r>
              <a:rPr lang="zh-CN" altLang="en-US" b="0" dirty="0">
                <a:latin typeface="SimSun" charset="-122"/>
                <a:ea typeface="SimSun" charset="-122"/>
                <a:cs typeface="SimSun" charset="-122"/>
              </a:rPr>
              <a:t>特点：</a:t>
            </a:r>
          </a:p>
          <a:p>
            <a:pPr lvl="1">
              <a:lnSpc>
                <a:spcPct val="95000"/>
              </a:lnSpc>
            </a:pPr>
            <a:r>
              <a:rPr lang="zh-CN" altLang="en-US" b="0" dirty="0">
                <a:latin typeface="SimSun" charset="-122"/>
                <a:ea typeface="SimSun" charset="-122"/>
                <a:cs typeface="SimSun" charset="-122"/>
              </a:rPr>
              <a:t>  简单，易于</a:t>
            </a:r>
            <a:r>
              <a:rPr lang="zh-CN" altLang="en-US" b="0" dirty="0" smtClean="0">
                <a:latin typeface="SimSun" charset="-122"/>
                <a:ea typeface="SimSun" charset="-122"/>
                <a:cs typeface="SimSun" charset="-122"/>
              </a:rPr>
              <a:t>理解</a:t>
            </a:r>
            <a:endParaRPr lang="en-US" altLang="zh-CN" b="0" dirty="0" smtClean="0">
              <a:latin typeface="SimSun" charset="-122"/>
              <a:ea typeface="SimSun" charset="-122"/>
              <a:cs typeface="SimSun" charset="-122"/>
            </a:endParaRPr>
          </a:p>
          <a:p>
            <a:pPr lvl="1">
              <a:lnSpc>
                <a:spcPct val="95000"/>
              </a:lnSpc>
            </a:pPr>
            <a:r>
              <a:rPr lang="zh-CN" altLang="en-US" b="0" dirty="0" smtClean="0">
                <a:latin typeface="SimSun" charset="-122"/>
                <a:ea typeface="SimSun" charset="-122"/>
                <a:cs typeface="SimSun" charset="-122"/>
              </a:rPr>
              <a:t>  效率低，时间复杂度为</a:t>
            </a:r>
            <a:r>
              <a:rPr lang="en-US" altLang="zh-CN" b="0" dirty="0" smtClean="0">
                <a:latin typeface="SimSun" charset="-122"/>
                <a:ea typeface="SimSun" charset="-122"/>
                <a:cs typeface="SimSun" charset="-122"/>
              </a:rPr>
              <a:t>O(</a:t>
            </a:r>
            <a:r>
              <a:rPr lang="en-US" altLang="zh-CN" dirty="0">
                <a:latin typeface="Times New Roman" charset="0"/>
              </a:rPr>
              <a:t>S[0</a:t>
            </a:r>
            <a:r>
              <a:rPr lang="en-US" altLang="zh-CN" dirty="0" smtClean="0">
                <a:latin typeface="Times New Roman" charset="0"/>
              </a:rPr>
              <a:t>]*</a:t>
            </a:r>
            <a:r>
              <a:rPr lang="en-US" altLang="zh-CN" dirty="0">
                <a:latin typeface="Times New Roman" charset="0"/>
              </a:rPr>
              <a:t>T[0]</a:t>
            </a:r>
            <a:r>
              <a:rPr lang="en-US" altLang="zh-CN" b="0" dirty="0" smtClean="0">
                <a:latin typeface="SimSun" charset="-122"/>
                <a:ea typeface="SimSun" charset="-122"/>
                <a:cs typeface="SimSun" charset="-122"/>
              </a:rPr>
              <a:t>)</a:t>
            </a:r>
            <a:endParaRPr lang="en-US" altLang="zh-CN" b="0" dirty="0">
              <a:latin typeface="SimSun" charset="-122"/>
              <a:ea typeface="SimSun" charset="-122"/>
              <a:cs typeface="SimSun" charset="-122"/>
            </a:endParaRPr>
          </a:p>
          <a:p>
            <a:pPr>
              <a:lnSpc>
                <a:spcPct val="95000"/>
              </a:lnSpc>
            </a:pPr>
            <a:r>
              <a:rPr lang="zh-CN" altLang="en-US" b="0" dirty="0">
                <a:latin typeface="SimSun" charset="-122"/>
                <a:ea typeface="SimSun" charset="-122"/>
                <a:cs typeface="SimSun" charset="-122"/>
              </a:rPr>
              <a:t>注意：</a:t>
            </a:r>
          </a:p>
          <a:p>
            <a:pPr lvl="1">
              <a:lnSpc>
                <a:spcPct val="95000"/>
              </a:lnSpc>
            </a:pPr>
            <a:r>
              <a:rPr lang="zh-CN" altLang="en-US" b="0" dirty="0">
                <a:latin typeface="SimSun" charset="-122"/>
                <a:ea typeface="SimSun" charset="-122"/>
                <a:cs typeface="SimSun" charset="-122"/>
              </a:rPr>
              <a:t>当遇到一次</a:t>
            </a:r>
            <a:r>
              <a:rPr lang="en-US" altLang="zh-CN" b="0" dirty="0" err="1">
                <a:latin typeface="Times New Roman" charset="0"/>
                <a:ea typeface="Times New Roman" charset="0"/>
                <a:cs typeface="Times New Roman" charset="0"/>
              </a:rPr>
              <a:t>S</a:t>
            </a:r>
            <a:r>
              <a:rPr lang="en-US" altLang="zh-CN" b="0" baseline="-25000" dirty="0" err="1">
                <a:latin typeface="Times New Roman" charset="0"/>
                <a:ea typeface="Times New Roman" charset="0"/>
                <a:cs typeface="Times New Roman" charset="0"/>
              </a:rPr>
              <a:t>i</a:t>
            </a:r>
            <a:r>
              <a:rPr lang="en-US" altLang="zh-CN" b="0" dirty="0" err="1">
                <a:latin typeface="Times New Roman" charset="0"/>
                <a:ea typeface="Times New Roman" charset="0"/>
                <a:cs typeface="Times New Roman" charset="0"/>
              </a:rPr>
              <a:t>≠T</a:t>
            </a:r>
            <a:r>
              <a:rPr lang="en-US" altLang="zh-CN" b="0" baseline="-25000" dirty="0" err="1">
                <a:latin typeface="Times New Roman" charset="0"/>
                <a:ea typeface="Times New Roman" charset="0"/>
                <a:cs typeface="Times New Roman" charset="0"/>
              </a:rPr>
              <a:t>j</a:t>
            </a:r>
            <a:r>
              <a:rPr lang="en-US" altLang="zh-CN" b="0" dirty="0">
                <a:latin typeface="SimSun" charset="-122"/>
                <a:ea typeface="SimSun" charset="-122"/>
                <a:cs typeface="SimSun" charset="-122"/>
              </a:rPr>
              <a:t>,</a:t>
            </a:r>
            <a:r>
              <a:rPr lang="zh-CN" altLang="en-US" b="0" dirty="0">
                <a:latin typeface="SimSun" charset="-122"/>
                <a:ea typeface="SimSun" charset="-122"/>
                <a:cs typeface="SimSun" charset="-122"/>
              </a:rPr>
              <a:t>主串要回退到</a:t>
            </a:r>
            <a:r>
              <a:rPr lang="en-US" altLang="zh-CN" b="0" dirty="0">
                <a:latin typeface="Times New Roman" charset="0"/>
                <a:ea typeface="Times New Roman" charset="0"/>
                <a:cs typeface="Times New Roman" charset="0"/>
              </a:rPr>
              <a:t>i-j+2</a:t>
            </a:r>
            <a:r>
              <a:rPr lang="zh-CN" altLang="en-US" b="0" dirty="0">
                <a:latin typeface="SimSun" charset="-122"/>
                <a:ea typeface="SimSun" charset="-122"/>
                <a:cs typeface="SimSun" charset="-122"/>
              </a:rPr>
              <a:t>的位置，而模式串要回到第一个位置（即</a:t>
            </a:r>
            <a:r>
              <a:rPr lang="en-US" altLang="zh-CN" b="0" dirty="0">
                <a:latin typeface="Times New Roman" charset="0"/>
                <a:ea typeface="Times New Roman" charset="0"/>
                <a:cs typeface="Times New Roman" charset="0"/>
              </a:rPr>
              <a:t>j=1</a:t>
            </a:r>
            <a:r>
              <a:rPr lang="zh-CN" altLang="en-US" b="0" dirty="0">
                <a:latin typeface="SimSun" charset="-122"/>
                <a:ea typeface="SimSun" charset="-122"/>
                <a:cs typeface="SimSun" charset="-122"/>
              </a:rPr>
              <a:t>的位置)；</a:t>
            </a:r>
          </a:p>
          <a:p>
            <a:pPr lvl="1">
              <a:lnSpc>
                <a:spcPct val="95000"/>
              </a:lnSpc>
            </a:pPr>
            <a:r>
              <a:rPr lang="zh-CN" altLang="en-US" b="0" dirty="0">
                <a:latin typeface="SimSun" charset="-122"/>
                <a:ea typeface="SimSun" charset="-122"/>
                <a:cs typeface="SimSun" charset="-122"/>
              </a:rPr>
              <a:t>但当一次比较出现</a:t>
            </a:r>
            <a:r>
              <a:rPr lang="en-US" altLang="zh-CN" b="0" dirty="0" err="1">
                <a:latin typeface="Times New Roman" charset="0"/>
                <a:ea typeface="Times New Roman" charset="0"/>
                <a:cs typeface="Times New Roman" charset="0"/>
              </a:rPr>
              <a:t>s</a:t>
            </a:r>
            <a:r>
              <a:rPr lang="en-US" altLang="zh-CN" b="0" baseline="-25000" dirty="0" err="1">
                <a:latin typeface="Times New Roman" charset="0"/>
                <a:cs typeface="Times New Roman" charset="0"/>
              </a:rPr>
              <a:t>i</a:t>
            </a:r>
            <a:r>
              <a:rPr lang="en-US" altLang="zh-CN" b="0" dirty="0" err="1">
                <a:latin typeface="Times New Roman" charset="0"/>
                <a:ea typeface="Times New Roman" charset="0"/>
                <a:cs typeface="Times New Roman" charset="0"/>
              </a:rPr>
              <a:t>≠t</a:t>
            </a:r>
            <a:r>
              <a:rPr lang="en-US" altLang="zh-CN" b="0" baseline="-25000" dirty="0" err="1">
                <a:latin typeface="Times New Roman" charset="0"/>
                <a:cs typeface="Times New Roman" charset="0"/>
              </a:rPr>
              <a:t>j</a:t>
            </a:r>
            <a:r>
              <a:rPr lang="zh-CN" altLang="en-US" b="0" dirty="0">
                <a:latin typeface="SimSun" charset="-122"/>
                <a:ea typeface="SimSun" charset="-122"/>
                <a:cs typeface="SimSun" charset="-122"/>
              </a:rPr>
              <a:t>时，则应该有：</a:t>
            </a:r>
          </a:p>
          <a:p>
            <a:pPr lvl="1">
              <a:lnSpc>
                <a:spcPct val="95000"/>
              </a:lnSpc>
              <a:buNone/>
            </a:pPr>
            <a:r>
              <a:rPr lang="zh-CN" altLang="en-US" b="0" dirty="0">
                <a:latin typeface="SimSun" charset="-122"/>
                <a:ea typeface="SimSun" charset="-122"/>
                <a:cs typeface="SimSun" charset="-122"/>
              </a:rPr>
              <a:t>     </a:t>
            </a:r>
            <a:r>
              <a:rPr lang="en-US" altLang="zh-CN" b="0" dirty="0">
                <a:solidFill>
                  <a:srgbClr val="FF0000"/>
                </a:solidFill>
                <a:latin typeface="Times New Roman" charset="0"/>
                <a:ea typeface="Times New Roman" charset="0"/>
                <a:cs typeface="Times New Roman" charset="0"/>
              </a:rPr>
              <a:t>"S</a:t>
            </a:r>
            <a:r>
              <a:rPr lang="en-US" altLang="zh-CN" b="0" baseline="-25000" dirty="0">
                <a:solidFill>
                  <a:srgbClr val="FF0000"/>
                </a:solidFill>
                <a:latin typeface="Times New Roman" charset="0"/>
                <a:ea typeface="Times New Roman" charset="0"/>
                <a:cs typeface="Times New Roman" charset="0"/>
              </a:rPr>
              <a:t>i-j+1</a:t>
            </a:r>
            <a:r>
              <a:rPr lang="en-US" altLang="zh-CN" b="0" dirty="0">
                <a:solidFill>
                  <a:srgbClr val="FF0000"/>
                </a:solidFill>
                <a:latin typeface="Times New Roman" charset="0"/>
                <a:ea typeface="Times New Roman" charset="0"/>
                <a:cs typeface="Times New Roman" charset="0"/>
              </a:rPr>
              <a:t>S</a:t>
            </a:r>
            <a:r>
              <a:rPr lang="en-US" altLang="zh-CN" b="0" baseline="-25000" dirty="0">
                <a:solidFill>
                  <a:srgbClr val="FF0000"/>
                </a:solidFill>
                <a:latin typeface="Times New Roman" charset="0"/>
                <a:cs typeface="Times New Roman" charset="0"/>
              </a:rPr>
              <a:t>i-j+2</a:t>
            </a:r>
            <a:r>
              <a:rPr lang="en-US" altLang="zh-CN" b="0" dirty="0">
                <a:solidFill>
                  <a:srgbClr val="FF0000"/>
                </a:solidFill>
                <a:latin typeface="Times New Roman" charset="0"/>
                <a:ea typeface="Times New Roman" charset="0"/>
                <a:cs typeface="Times New Roman" charset="0"/>
              </a:rPr>
              <a:t>……S</a:t>
            </a:r>
            <a:r>
              <a:rPr lang="en-US" altLang="zh-CN" b="0" baseline="-25000" dirty="0">
                <a:solidFill>
                  <a:srgbClr val="FF0000"/>
                </a:solidFill>
                <a:latin typeface="Times New Roman" charset="0"/>
                <a:cs typeface="Times New Roman" charset="0"/>
              </a:rPr>
              <a:t>i-1</a:t>
            </a:r>
            <a:r>
              <a:rPr lang="en-US" altLang="zh-CN" b="0" dirty="0">
                <a:solidFill>
                  <a:srgbClr val="FF0000"/>
                </a:solidFill>
                <a:latin typeface="Times New Roman" charset="0"/>
                <a:ea typeface="Times New Roman" charset="0"/>
                <a:cs typeface="Times New Roman" charset="0"/>
              </a:rPr>
              <a:t>"="T</a:t>
            </a:r>
            <a:r>
              <a:rPr lang="en-US" altLang="zh-CN" b="0" baseline="-25000" dirty="0">
                <a:solidFill>
                  <a:srgbClr val="FF0000"/>
                </a:solidFill>
                <a:latin typeface="Times New Roman" charset="0"/>
                <a:cs typeface="Times New Roman" charset="0"/>
              </a:rPr>
              <a:t>1</a:t>
            </a:r>
            <a:r>
              <a:rPr lang="en-US" altLang="zh-CN" b="0" dirty="0">
                <a:solidFill>
                  <a:srgbClr val="FF0000"/>
                </a:solidFill>
                <a:latin typeface="Times New Roman" charset="0"/>
                <a:ea typeface="Times New Roman" charset="0"/>
                <a:cs typeface="Times New Roman" charset="0"/>
              </a:rPr>
              <a:t>T</a:t>
            </a:r>
            <a:r>
              <a:rPr lang="en-US" altLang="zh-CN" b="0" baseline="-25000" dirty="0">
                <a:solidFill>
                  <a:srgbClr val="FF0000"/>
                </a:solidFill>
                <a:latin typeface="Times New Roman" charset="0"/>
                <a:cs typeface="Times New Roman" charset="0"/>
              </a:rPr>
              <a:t>2</a:t>
            </a:r>
            <a:r>
              <a:rPr lang="en-US" altLang="zh-CN" b="0" dirty="0">
                <a:solidFill>
                  <a:srgbClr val="FF0000"/>
                </a:solidFill>
                <a:latin typeface="Times New Roman" charset="0"/>
                <a:ea typeface="Times New Roman" charset="0"/>
                <a:cs typeface="Times New Roman" charset="0"/>
              </a:rPr>
              <a:t> ……T</a:t>
            </a:r>
            <a:r>
              <a:rPr lang="en-US" altLang="zh-CN" b="0" baseline="-25000" dirty="0">
                <a:solidFill>
                  <a:srgbClr val="FF0000"/>
                </a:solidFill>
                <a:latin typeface="Times New Roman" charset="0"/>
                <a:cs typeface="Times New Roman" charset="0"/>
              </a:rPr>
              <a:t>j-2</a:t>
            </a:r>
            <a:r>
              <a:rPr lang="en-US" altLang="zh-CN" b="0" dirty="0">
                <a:solidFill>
                  <a:srgbClr val="FF0000"/>
                </a:solidFill>
                <a:latin typeface="Times New Roman" charset="0"/>
                <a:ea typeface="Times New Roman" charset="0"/>
                <a:cs typeface="Times New Roman" charset="0"/>
              </a:rPr>
              <a:t>T</a:t>
            </a:r>
            <a:r>
              <a:rPr lang="en-US" altLang="zh-CN" b="0" baseline="-25000" dirty="0">
                <a:solidFill>
                  <a:srgbClr val="FF0000"/>
                </a:solidFill>
                <a:latin typeface="Times New Roman" charset="0"/>
                <a:cs typeface="Times New Roman" charset="0"/>
              </a:rPr>
              <a:t>j-1</a:t>
            </a:r>
            <a:r>
              <a:rPr lang="en-US" altLang="zh-CN" b="0" dirty="0">
                <a:solidFill>
                  <a:srgbClr val="FF0000"/>
                </a:solidFill>
                <a:latin typeface="Times New Roman" charset="0"/>
                <a:ea typeface="Times New Roman" charset="0"/>
                <a:cs typeface="Times New Roman" charset="0"/>
              </a:rPr>
              <a:t> "</a:t>
            </a:r>
          </a:p>
          <a:p>
            <a:pPr lvl="1">
              <a:lnSpc>
                <a:spcPct val="95000"/>
              </a:lnSpc>
            </a:pPr>
            <a:r>
              <a:rPr lang="zh-CN" altLang="en-US" b="0" dirty="0">
                <a:latin typeface="SimSun" charset="-122"/>
                <a:ea typeface="SimSun" charset="-122"/>
                <a:cs typeface="SimSun" charset="-122"/>
              </a:rPr>
              <a:t>改进：每当一趟匹配过程</a:t>
            </a:r>
            <a:r>
              <a:rPr lang="zh-CN" altLang="en-US" b="0" dirty="0" smtClean="0">
                <a:latin typeface="SimSun" charset="-122"/>
                <a:ea typeface="SimSun" charset="-122"/>
                <a:cs typeface="SimSun" charset="-122"/>
              </a:rPr>
              <a:t>出现</a:t>
            </a:r>
            <a:r>
              <a:rPr lang="en-US" altLang="zh-CN" b="0" dirty="0" err="1">
                <a:latin typeface="Times New Roman" charset="0"/>
                <a:ea typeface="Times New Roman" charset="0"/>
                <a:cs typeface="Times New Roman" charset="0"/>
              </a:rPr>
              <a:t>s</a:t>
            </a:r>
            <a:r>
              <a:rPr lang="en-US" altLang="zh-CN" b="0" baseline="-25000" dirty="0" err="1">
                <a:latin typeface="Times New Roman" charset="0"/>
                <a:cs typeface="Times New Roman" charset="0"/>
              </a:rPr>
              <a:t>i</a:t>
            </a:r>
            <a:r>
              <a:rPr lang="en-US" altLang="zh-CN" b="0" dirty="0" err="1">
                <a:latin typeface="Times New Roman" charset="0"/>
                <a:ea typeface="Times New Roman" charset="0"/>
                <a:cs typeface="Times New Roman" charset="0"/>
              </a:rPr>
              <a:t>≠t</a:t>
            </a:r>
            <a:r>
              <a:rPr lang="en-US" altLang="zh-CN" b="0" baseline="-25000" dirty="0" err="1">
                <a:latin typeface="Times New Roman" charset="0"/>
                <a:cs typeface="Times New Roman" charset="0"/>
              </a:rPr>
              <a:t>j</a:t>
            </a:r>
            <a:r>
              <a:rPr lang="zh-CN" altLang="en-US" b="0" dirty="0" smtClean="0">
                <a:latin typeface="SimSun" charset="-122"/>
                <a:ea typeface="SimSun" charset="-122"/>
                <a:cs typeface="SimSun" charset="-122"/>
              </a:rPr>
              <a:t>时</a:t>
            </a:r>
            <a:r>
              <a:rPr lang="zh-CN" altLang="en-US" b="0" dirty="0">
                <a:latin typeface="SimSun" charset="-122"/>
                <a:ea typeface="SimSun" charset="-122"/>
                <a:cs typeface="SimSun" charset="-122"/>
              </a:rPr>
              <a:t>，主串指示器</a:t>
            </a:r>
            <a:r>
              <a:rPr lang="en-US" altLang="zh-CN" b="0" dirty="0" err="1">
                <a:latin typeface="Times New Roman" charset="0"/>
                <a:ea typeface="Times New Roman" charset="0"/>
                <a:cs typeface="Times New Roman" charset="0"/>
              </a:rPr>
              <a:t>i</a:t>
            </a:r>
            <a:r>
              <a:rPr lang="zh-CN" altLang="en-US" b="0" dirty="0">
                <a:latin typeface="SimSun" charset="-122"/>
                <a:ea typeface="SimSun" charset="-122"/>
                <a:cs typeface="SimSun" charset="-122"/>
              </a:rPr>
              <a:t>不用回溯，可利用已有的“部分匹配”结果，将模式串向右“滑动” ，继续进行比较。</a:t>
            </a:r>
          </a:p>
        </p:txBody>
      </p:sp>
      <p:sp>
        <p:nvSpPr>
          <p:cNvPr id="5" name="Rectangle 2"/>
          <p:cNvSpPr txBox="1">
            <a:spLocks noChangeArrowheads="1"/>
          </p:cNvSpPr>
          <p:nvPr/>
        </p:nvSpPr>
        <p:spPr>
          <a:xfrm>
            <a:off x="1418166" y="460561"/>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en-US" altLang="zh-CN" kern="0" dirty="0"/>
              <a:t>4.3.1 </a:t>
            </a:r>
            <a:r>
              <a:rPr lang="zh-CN" altLang="en-US" kern="0" dirty="0"/>
              <a:t>简单算法</a:t>
            </a:r>
          </a:p>
        </p:txBody>
      </p:sp>
    </p:spTree>
    <p:extLst>
      <p:ext uri="{BB962C8B-B14F-4D97-AF65-F5344CB8AC3E}">
        <p14:creationId xmlns:p14="http://schemas.microsoft.com/office/powerpoint/2010/main" val="136233925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0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0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40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40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4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43" name="Rectangle 427"/>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graphicFrame>
        <p:nvGraphicFramePr>
          <p:cNvPr id="60841" name="Group 425"/>
          <p:cNvGraphicFramePr>
            <a:graphicFrameLocks noGrp="1"/>
          </p:cNvGraphicFramePr>
          <p:nvPr/>
        </p:nvGraphicFramePr>
        <p:xfrm>
          <a:off x="2209800" y="1828800"/>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1趟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0837" name="Group 421"/>
          <p:cNvGraphicFramePr>
            <a:graphicFrameLocks noGrp="1"/>
          </p:cNvGraphicFramePr>
          <p:nvPr/>
        </p:nvGraphicFramePr>
        <p:xfrm>
          <a:off x="2133600" y="2986088"/>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2趟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0847" name="Group 431"/>
          <p:cNvGraphicFramePr>
            <a:graphicFrameLocks noGrp="1"/>
          </p:cNvGraphicFramePr>
          <p:nvPr/>
        </p:nvGraphicFramePr>
        <p:xfrm>
          <a:off x="2147888" y="4224338"/>
          <a:ext cx="6096000" cy="1078992"/>
        </p:xfrm>
        <a:graphic>
          <a:graphicData uri="http://schemas.openxmlformats.org/drawingml/2006/table">
            <a:tbl>
              <a:tblPr/>
              <a:tblGrid>
                <a:gridCol w="434975">
                  <a:extLst>
                    <a:ext uri="{9D8B030D-6E8A-4147-A177-3AD203B41FA5}">
                      <a16:colId xmlns:a16="http://schemas.microsoft.com/office/drawing/2014/main" xmlns="" val="20000"/>
                    </a:ext>
                  </a:extLst>
                </a:gridCol>
                <a:gridCol w="436562">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46088">
                  <a:extLst>
                    <a:ext uri="{9D8B030D-6E8A-4147-A177-3AD203B41FA5}">
                      <a16:colId xmlns:a16="http://schemas.microsoft.com/office/drawing/2014/main" xmlns="" val="20003"/>
                    </a:ext>
                  </a:extLst>
                </a:gridCol>
                <a:gridCol w="423862">
                  <a:extLst>
                    <a:ext uri="{9D8B030D-6E8A-4147-A177-3AD203B41FA5}">
                      <a16:colId xmlns:a16="http://schemas.microsoft.com/office/drawing/2014/main" xmlns="" val="20004"/>
                    </a:ext>
                  </a:extLst>
                </a:gridCol>
                <a:gridCol w="436563">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2">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3">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3趟</a:t>
                      </a:r>
                      <a:endParaRPr kumimoji="1" lang="en-US" altLang="zh-CN" sz="2800" b="1" i="0" u="none" strike="noStrike" cap="none" normalizeH="0" baseline="0">
                        <a:ln>
                          <a:noFill/>
                        </a:ln>
                        <a:solidFill>
                          <a:schemeClr val="tx2"/>
                        </a:solidFill>
                        <a:effectLst/>
                        <a:latin typeface="Arial Narrow" charset="0"/>
                        <a:ea typeface="楷体_GB2312" charset="0"/>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41275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2"/>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60806" name="Group 390"/>
          <p:cNvGrpSpPr>
            <a:grpSpLocks/>
          </p:cNvGrpSpPr>
          <p:nvPr/>
        </p:nvGrpSpPr>
        <p:grpSpPr bwMode="auto">
          <a:xfrm>
            <a:off x="2738438" y="1752600"/>
            <a:ext cx="4762" cy="1081088"/>
            <a:chOff x="1101" y="1776"/>
            <a:chExt cx="3" cy="681"/>
          </a:xfrm>
        </p:grpSpPr>
        <p:sp>
          <p:nvSpPr>
            <p:cNvPr id="60804" name="Line 388"/>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05" name="Line 389"/>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807" name="Group 391"/>
          <p:cNvGrpSpPr>
            <a:grpSpLocks/>
          </p:cNvGrpSpPr>
          <p:nvPr/>
        </p:nvGrpSpPr>
        <p:grpSpPr bwMode="auto">
          <a:xfrm>
            <a:off x="3652838" y="1738314"/>
            <a:ext cx="4762" cy="1081087"/>
            <a:chOff x="1101" y="1776"/>
            <a:chExt cx="3" cy="681"/>
          </a:xfrm>
        </p:grpSpPr>
        <p:sp>
          <p:nvSpPr>
            <p:cNvPr id="60808"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09"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810" name="Group 394"/>
          <p:cNvGrpSpPr>
            <a:grpSpLocks/>
          </p:cNvGrpSpPr>
          <p:nvPr/>
        </p:nvGrpSpPr>
        <p:grpSpPr bwMode="auto">
          <a:xfrm>
            <a:off x="3567113" y="2909889"/>
            <a:ext cx="4762" cy="1081087"/>
            <a:chOff x="1101" y="1776"/>
            <a:chExt cx="3" cy="681"/>
          </a:xfrm>
        </p:grpSpPr>
        <p:sp>
          <p:nvSpPr>
            <p:cNvPr id="60811" name="Line 395"/>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12" name="Line 396"/>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813" name="Group 397"/>
          <p:cNvGrpSpPr>
            <a:grpSpLocks/>
          </p:cNvGrpSpPr>
          <p:nvPr/>
        </p:nvGrpSpPr>
        <p:grpSpPr bwMode="auto">
          <a:xfrm>
            <a:off x="5300663" y="2895600"/>
            <a:ext cx="4762" cy="1081088"/>
            <a:chOff x="1101" y="1776"/>
            <a:chExt cx="3" cy="681"/>
          </a:xfrm>
        </p:grpSpPr>
        <p:sp>
          <p:nvSpPr>
            <p:cNvPr id="60814" name="Line 398"/>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15" name="Line 399"/>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816" name="Group 400"/>
          <p:cNvGrpSpPr>
            <a:grpSpLocks/>
          </p:cNvGrpSpPr>
          <p:nvPr/>
        </p:nvGrpSpPr>
        <p:grpSpPr bwMode="auto">
          <a:xfrm>
            <a:off x="5370513" y="4221164"/>
            <a:ext cx="4762" cy="1081087"/>
            <a:chOff x="1101" y="1776"/>
            <a:chExt cx="3" cy="681"/>
          </a:xfrm>
        </p:grpSpPr>
        <p:sp>
          <p:nvSpPr>
            <p:cNvPr id="60817" name="Line 401"/>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18" name="Line 402"/>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60820" name="Group 404"/>
          <p:cNvGrpSpPr>
            <a:grpSpLocks/>
          </p:cNvGrpSpPr>
          <p:nvPr/>
        </p:nvGrpSpPr>
        <p:grpSpPr bwMode="auto">
          <a:xfrm>
            <a:off x="7053263" y="4100514"/>
            <a:ext cx="4762" cy="1081087"/>
            <a:chOff x="1101" y="1776"/>
            <a:chExt cx="3" cy="681"/>
          </a:xfrm>
        </p:grpSpPr>
        <p:sp>
          <p:nvSpPr>
            <p:cNvPr id="60821" name="Line 405"/>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60822" name="Line 406"/>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5" name="矩形 24">
            <a:extLst>
              <a:ext uri="{FF2B5EF4-FFF2-40B4-BE49-F238E27FC236}">
                <a16:creationId xmlns:a16="http://schemas.microsoft.com/office/drawing/2014/main" xmlns="" id="{343B6805-9354-4FFA-8576-D7DFC12F8AF7}"/>
              </a:ext>
            </a:extLst>
          </p:cNvPr>
          <p:cNvSpPr/>
          <p:nvPr/>
        </p:nvSpPr>
        <p:spPr>
          <a:xfrm>
            <a:off x="1757909" y="1130935"/>
            <a:ext cx="8063423" cy="523220"/>
          </a:xfrm>
          <a:prstGeom prst="rect">
            <a:avLst/>
          </a:prstGeom>
        </p:spPr>
        <p:txBody>
          <a:bodyPr wrap="square">
            <a:spAutoFit/>
          </a:bodyPr>
          <a:lstStyle/>
          <a:p>
            <a:r>
              <a:rPr lang="zh-CN" altLang="en-US" sz="2800" b="1" dirty="0">
                <a:solidFill>
                  <a:srgbClr val="FF0000"/>
                </a:solidFill>
                <a:latin typeface="SimSun" charset="-122"/>
                <a:ea typeface="SimSun" charset="-122"/>
                <a:cs typeface="SimSun" charset="-122"/>
              </a:rPr>
              <a:t>主串</a:t>
            </a:r>
            <a:r>
              <a:rPr lang="en-US" altLang="zh-CN" sz="2800" b="1" dirty="0">
                <a:solidFill>
                  <a:srgbClr val="FF0000"/>
                </a:solidFill>
                <a:latin typeface="SimSun" charset="-122"/>
                <a:ea typeface="SimSun" charset="-122"/>
                <a:cs typeface="SimSun" charset="-122"/>
              </a:rPr>
              <a:t>S</a:t>
            </a:r>
            <a:r>
              <a:rPr lang="zh-CN" altLang="en-US" sz="2800" b="1" dirty="0">
                <a:solidFill>
                  <a:srgbClr val="FF0000"/>
                </a:solidFill>
                <a:latin typeface="SimSun" charset="-122"/>
                <a:ea typeface="SimSun" charset="-122"/>
                <a:cs typeface="SimSun" charset="-122"/>
              </a:rPr>
              <a:t>：</a:t>
            </a:r>
            <a:r>
              <a:rPr lang="en-US" altLang="zh-CN" sz="2800" b="1" dirty="0" err="1">
                <a:solidFill>
                  <a:srgbClr val="FF0000"/>
                </a:solidFill>
                <a:latin typeface="Times New Roman" charset="0"/>
                <a:ea typeface="Times New Roman" charset="0"/>
                <a:cs typeface="Times New Roman" charset="0"/>
              </a:rPr>
              <a:t>ababcabcacbab</a:t>
            </a:r>
            <a:r>
              <a:rPr lang="en-US" altLang="zh-CN" sz="2800" b="1" dirty="0">
                <a:solidFill>
                  <a:srgbClr val="FF0000"/>
                </a:solidFill>
                <a:latin typeface="Times New Roman" charset="0"/>
                <a:ea typeface="Times New Roman" charset="0"/>
                <a:cs typeface="Times New Roman" charset="0"/>
              </a:rPr>
              <a:t>     </a:t>
            </a:r>
            <a:r>
              <a:rPr lang="zh-CN" altLang="en-US" sz="2800" b="1" dirty="0">
                <a:solidFill>
                  <a:srgbClr val="FF0000"/>
                </a:solidFill>
                <a:latin typeface="Times New Roman" charset="0"/>
                <a:ea typeface="Times New Roman" charset="0"/>
                <a:cs typeface="Times New Roman" charset="0"/>
              </a:rPr>
              <a:t>子串</a:t>
            </a:r>
            <a:r>
              <a:rPr lang="en-US" altLang="zh-CN" sz="2800" b="1" dirty="0">
                <a:solidFill>
                  <a:srgbClr val="FF0000"/>
                </a:solidFill>
                <a:latin typeface="Times New Roman" charset="0"/>
                <a:ea typeface="Times New Roman" charset="0"/>
                <a:cs typeface="Times New Roman" charset="0"/>
              </a:rPr>
              <a:t>T:  </a:t>
            </a:r>
            <a:r>
              <a:rPr lang="en-US" altLang="zh-CN" sz="2800" b="1" dirty="0" err="1">
                <a:solidFill>
                  <a:srgbClr val="FF0000"/>
                </a:solidFill>
                <a:latin typeface="Times New Roman" charset="0"/>
                <a:ea typeface="Times New Roman" charset="0"/>
                <a:cs typeface="Times New Roman" charset="0"/>
              </a:rPr>
              <a:t>abcac</a:t>
            </a:r>
            <a:endParaRPr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7317172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841"/>
                                        </p:tgtEl>
                                        <p:attrNameLst>
                                          <p:attrName>style.visibility</p:attrName>
                                        </p:attrNameLst>
                                      </p:cBhvr>
                                      <p:to>
                                        <p:strVal val="visible"/>
                                      </p:to>
                                    </p:set>
                                    <p:animEffect transition="in" filter="checkerboard(across)">
                                      <p:cBhvr>
                                        <p:cTn id="7" dur="500"/>
                                        <p:tgtEl>
                                          <p:spTgt spid="60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0806"/>
                                        </p:tgtEl>
                                        <p:attrNameLst>
                                          <p:attrName>style.visibility</p:attrName>
                                        </p:attrNameLst>
                                      </p:cBhvr>
                                      <p:to>
                                        <p:strVal val="visible"/>
                                      </p:to>
                                    </p:set>
                                    <p:animEffect transition="in" filter="dissolve">
                                      <p:cBhvr>
                                        <p:cTn id="12" dur="500"/>
                                        <p:tgtEl>
                                          <p:spTgt spid="60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8" fill="hold" nodeType="clickEffect">
                                  <p:stCondLst>
                                    <p:cond delay="0"/>
                                  </p:stCondLst>
                                  <p:childTnLst>
                                    <p:set>
                                      <p:cBhvr>
                                        <p:cTn id="16" dur="1" fill="hold">
                                          <p:stCondLst>
                                            <p:cond delay="0"/>
                                          </p:stCondLst>
                                        </p:cTn>
                                        <p:tgtEl>
                                          <p:spTgt spid="60807"/>
                                        </p:tgtEl>
                                        <p:attrNameLst>
                                          <p:attrName>style.visibility</p:attrName>
                                        </p:attrNameLst>
                                      </p:cBhvr>
                                      <p:to>
                                        <p:strVal val="visible"/>
                                      </p:to>
                                    </p:set>
                                    <p:anim calcmode="lin" valueType="num">
                                      <p:cBhvr additive="base">
                                        <p:cTn id="17" dur="5000" fill="hold"/>
                                        <p:tgtEl>
                                          <p:spTgt spid="60807"/>
                                        </p:tgtEl>
                                        <p:attrNameLst>
                                          <p:attrName>ppt_x</p:attrName>
                                        </p:attrNameLst>
                                      </p:cBhvr>
                                      <p:tavLst>
                                        <p:tav tm="0">
                                          <p:val>
                                            <p:strVal val="0-#ppt_w/2"/>
                                          </p:val>
                                        </p:tav>
                                        <p:tav tm="100000">
                                          <p:val>
                                            <p:strVal val="#ppt_x"/>
                                          </p:val>
                                        </p:tav>
                                      </p:tavLst>
                                    </p:anim>
                                    <p:anim calcmode="lin" valueType="num">
                                      <p:cBhvr additive="base">
                                        <p:cTn id="18" dur="5000" fill="hold"/>
                                        <p:tgtEl>
                                          <p:spTgt spid="6080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60837"/>
                                        </p:tgtEl>
                                        <p:attrNameLst>
                                          <p:attrName>style.visibility</p:attrName>
                                        </p:attrNameLst>
                                      </p:cBhvr>
                                      <p:to>
                                        <p:strVal val="visible"/>
                                      </p:to>
                                    </p:set>
                                    <p:animEffect transition="in" filter="dissolve">
                                      <p:cBhvr>
                                        <p:cTn id="23" dur="500"/>
                                        <p:tgtEl>
                                          <p:spTgt spid="608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0810"/>
                                        </p:tgtEl>
                                        <p:attrNameLst>
                                          <p:attrName>style.visibility</p:attrName>
                                        </p:attrNameLst>
                                      </p:cBhvr>
                                      <p:to>
                                        <p:strVal val="visible"/>
                                      </p:to>
                                    </p:set>
                                    <p:animEffect transition="in" filter="dissolve">
                                      <p:cBhvr>
                                        <p:cTn id="28" dur="500"/>
                                        <p:tgtEl>
                                          <p:spTgt spid="608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8" fill="hold" nodeType="clickEffect">
                                  <p:stCondLst>
                                    <p:cond delay="0"/>
                                  </p:stCondLst>
                                  <p:childTnLst>
                                    <p:set>
                                      <p:cBhvr>
                                        <p:cTn id="32" dur="1" fill="hold">
                                          <p:stCondLst>
                                            <p:cond delay="0"/>
                                          </p:stCondLst>
                                        </p:cTn>
                                        <p:tgtEl>
                                          <p:spTgt spid="60813"/>
                                        </p:tgtEl>
                                        <p:attrNameLst>
                                          <p:attrName>style.visibility</p:attrName>
                                        </p:attrNameLst>
                                      </p:cBhvr>
                                      <p:to>
                                        <p:strVal val="visible"/>
                                      </p:to>
                                    </p:set>
                                    <p:anim calcmode="lin" valueType="num">
                                      <p:cBhvr additive="base">
                                        <p:cTn id="33" dur="5000" fill="hold"/>
                                        <p:tgtEl>
                                          <p:spTgt spid="60813"/>
                                        </p:tgtEl>
                                        <p:attrNameLst>
                                          <p:attrName>ppt_x</p:attrName>
                                        </p:attrNameLst>
                                      </p:cBhvr>
                                      <p:tavLst>
                                        <p:tav tm="0">
                                          <p:val>
                                            <p:strVal val="0-#ppt_w/2"/>
                                          </p:val>
                                        </p:tav>
                                        <p:tav tm="100000">
                                          <p:val>
                                            <p:strVal val="#ppt_x"/>
                                          </p:val>
                                        </p:tav>
                                      </p:tavLst>
                                    </p:anim>
                                    <p:anim calcmode="lin" valueType="num">
                                      <p:cBhvr additive="base">
                                        <p:cTn id="34" dur="5000" fill="hold"/>
                                        <p:tgtEl>
                                          <p:spTgt spid="6081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60847"/>
                                        </p:tgtEl>
                                        <p:attrNameLst>
                                          <p:attrName>style.visibility</p:attrName>
                                        </p:attrNameLst>
                                      </p:cBhvr>
                                      <p:to>
                                        <p:strVal val="visible"/>
                                      </p:to>
                                    </p:set>
                                    <p:animEffect transition="in" filter="checkerboard(across)">
                                      <p:cBhvr>
                                        <p:cTn id="39" dur="500"/>
                                        <p:tgtEl>
                                          <p:spTgt spid="608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60816"/>
                                        </p:tgtEl>
                                        <p:attrNameLst>
                                          <p:attrName>style.visibility</p:attrName>
                                        </p:attrNameLst>
                                      </p:cBhvr>
                                      <p:to>
                                        <p:strVal val="visible"/>
                                      </p:to>
                                    </p:set>
                                    <p:animEffect transition="in" filter="dissolve">
                                      <p:cBhvr>
                                        <p:cTn id="44" dur="500"/>
                                        <p:tgtEl>
                                          <p:spTgt spid="608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8" fill="hold" nodeType="clickEffect">
                                  <p:stCondLst>
                                    <p:cond delay="0"/>
                                  </p:stCondLst>
                                  <p:childTnLst>
                                    <p:set>
                                      <p:cBhvr>
                                        <p:cTn id="48" dur="1" fill="hold">
                                          <p:stCondLst>
                                            <p:cond delay="0"/>
                                          </p:stCondLst>
                                        </p:cTn>
                                        <p:tgtEl>
                                          <p:spTgt spid="60820"/>
                                        </p:tgtEl>
                                        <p:attrNameLst>
                                          <p:attrName>style.visibility</p:attrName>
                                        </p:attrNameLst>
                                      </p:cBhvr>
                                      <p:to>
                                        <p:strVal val="visible"/>
                                      </p:to>
                                    </p:set>
                                    <p:anim calcmode="lin" valueType="num">
                                      <p:cBhvr additive="base">
                                        <p:cTn id="49" dur="5000" fill="hold"/>
                                        <p:tgtEl>
                                          <p:spTgt spid="60820"/>
                                        </p:tgtEl>
                                        <p:attrNameLst>
                                          <p:attrName>ppt_x</p:attrName>
                                        </p:attrNameLst>
                                      </p:cBhvr>
                                      <p:tavLst>
                                        <p:tav tm="0">
                                          <p:val>
                                            <p:strVal val="0-#ppt_w/2"/>
                                          </p:val>
                                        </p:tav>
                                        <p:tav tm="100000">
                                          <p:val>
                                            <p:strVal val="#ppt_x"/>
                                          </p:val>
                                        </p:tav>
                                      </p:tavLst>
                                    </p:anim>
                                    <p:anim calcmode="lin" valueType="num">
                                      <p:cBhvr additive="base">
                                        <p:cTn id="50" dur="5000" fill="hold"/>
                                        <p:tgtEl>
                                          <p:spTgt spid="60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43" name="Rectangle 427"/>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2" name="矩形 1">
            <a:extLst>
              <a:ext uri="{FF2B5EF4-FFF2-40B4-BE49-F238E27FC236}">
                <a16:creationId xmlns:a16="http://schemas.microsoft.com/office/drawing/2014/main" xmlns="" id="{62BA4218-818C-4F4C-B9D1-9CB85648F50A}"/>
              </a:ext>
            </a:extLst>
          </p:cNvPr>
          <p:cNvSpPr/>
          <p:nvPr/>
        </p:nvSpPr>
        <p:spPr>
          <a:xfrm>
            <a:off x="1520863" y="1215756"/>
            <a:ext cx="8999449" cy="5008230"/>
          </a:xfrm>
          <a:prstGeom prst="rect">
            <a:avLst/>
          </a:prstGeom>
        </p:spPr>
        <p:txBody>
          <a:bodyPr wrap="square">
            <a:spAutoFit/>
          </a:bodyPr>
          <a:lstStyle/>
          <a:p>
            <a:pPr marL="342900" indent="-342900">
              <a:lnSpc>
                <a:spcPct val="150000"/>
              </a:lnSpc>
              <a:buFont typeface="Wingdings" panose="05000000000000000000" pitchFamily="2" charset="2"/>
              <a:buChar char="n"/>
            </a:pPr>
            <a:r>
              <a:rPr lang="en-US" altLang="zh-CN" sz="2400" dirty="0">
                <a:solidFill>
                  <a:srgbClr val="FF0000"/>
                </a:solidFill>
                <a:latin typeface="Times New Roman" panose="02020603050405020304" pitchFamily="18" charset="0"/>
                <a:ea typeface="宋体" panose="02010600030101010101" pitchFamily="2" charset="-122"/>
              </a:rPr>
              <a:t>KMP</a:t>
            </a:r>
            <a:r>
              <a:rPr lang="zh-CN" altLang="en-US" sz="2400" dirty="0">
                <a:latin typeface="Times New Roman" panose="02020603050405020304" pitchFamily="18" charset="0"/>
                <a:ea typeface="宋体" panose="02010600030101010101" pitchFamily="2" charset="-122"/>
              </a:rPr>
              <a:t>是三位大牛：</a:t>
            </a:r>
            <a:r>
              <a:rPr lang="en-US" altLang="zh-CN" sz="2400" dirty="0" err="1">
                <a:latin typeface="Times New Roman" panose="02020603050405020304" pitchFamily="18" charset="0"/>
                <a:ea typeface="宋体" panose="02010600030101010101" pitchFamily="2" charset="-122"/>
              </a:rPr>
              <a:t>D.E.Knuth</a:t>
            </a:r>
            <a:r>
              <a:rPr lang="zh-CN" altLang="en-US" sz="2400" dirty="0">
                <a:latin typeface="Times New Roman" panose="02020603050405020304" pitchFamily="18" charset="0"/>
                <a:ea typeface="宋体" panose="02010600030101010101" pitchFamily="2" charset="-122"/>
              </a:rPr>
              <a:t>、</a:t>
            </a:r>
            <a:r>
              <a:rPr lang="en-US" altLang="zh-CN" sz="2400" dirty="0" err="1">
                <a:latin typeface="Times New Roman" panose="02020603050405020304" pitchFamily="18" charset="0"/>
                <a:ea typeface="宋体" panose="02010600030101010101" pitchFamily="2" charset="-122"/>
              </a:rPr>
              <a:t>J.H.Morris</a:t>
            </a:r>
            <a:r>
              <a:rPr lang="zh-CN" altLang="en-US" sz="2400" dirty="0">
                <a:latin typeface="Times New Roman" panose="02020603050405020304" pitchFamily="18" charset="0"/>
                <a:ea typeface="宋体" panose="02010600030101010101" pitchFamily="2" charset="-122"/>
              </a:rPr>
              <a:t>和</a:t>
            </a:r>
            <a:r>
              <a:rPr lang="en-US" altLang="zh-CN" sz="2400" dirty="0" err="1">
                <a:latin typeface="Times New Roman" panose="02020603050405020304" pitchFamily="18" charset="0"/>
                <a:ea typeface="宋体" panose="02010600030101010101" pitchFamily="2" charset="-122"/>
              </a:rPr>
              <a:t>V.R.Pratt</a:t>
            </a:r>
            <a:r>
              <a:rPr lang="zh-CN" altLang="en-US" sz="2400" dirty="0">
                <a:latin typeface="Times New Roman" panose="02020603050405020304" pitchFamily="18" charset="0"/>
                <a:ea typeface="宋体" panose="02010600030101010101" pitchFamily="2" charset="-122"/>
              </a:rPr>
              <a:t>同时发现的</a:t>
            </a:r>
            <a:endParaRPr lang="en-US" altLang="zh-CN" sz="2400" dirty="0">
              <a:latin typeface="Times New Roman" panose="02020603050405020304" pitchFamily="18" charset="0"/>
              <a:ea typeface="宋体" panose="02010600030101010101" pitchFamily="2" charset="-122"/>
            </a:endParaRPr>
          </a:p>
          <a:p>
            <a:pPr marL="342900" indent="-342900">
              <a:lnSpc>
                <a:spcPct val="150000"/>
              </a:lnSpc>
              <a:buFont typeface="Wingdings" panose="05000000000000000000" pitchFamily="2" charset="2"/>
              <a:buChar char="n"/>
            </a:pPr>
            <a:endParaRPr lang="en-US" altLang="zh-CN" sz="2400" dirty="0">
              <a:latin typeface="Times New Roman" panose="02020603050405020304" pitchFamily="18" charset="0"/>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dirty="0">
                <a:solidFill>
                  <a:srgbClr val="FF0000"/>
                </a:solidFill>
                <a:latin typeface="Times New Roman" panose="02020603050405020304" pitchFamily="18" charset="0"/>
                <a:ea typeface="宋体" panose="02010600030101010101" pitchFamily="2" charset="-122"/>
              </a:rPr>
              <a:t>思想</a:t>
            </a:r>
            <a:r>
              <a:rPr lang="zh-CN" altLang="en-US" sz="2400" dirty="0">
                <a:latin typeface="Times New Roman" panose="02020603050405020304" pitchFamily="18" charset="0"/>
                <a:ea typeface="宋体" panose="02010600030101010101" pitchFamily="2" charset="-122"/>
              </a:rPr>
              <a:t>：</a:t>
            </a:r>
            <a:endParaRPr lang="en-US" altLang="zh-CN" sz="2400" dirty="0">
              <a:latin typeface="Times New Roman" panose="02020603050405020304" pitchFamily="18" charset="0"/>
              <a:ea typeface="宋体" panose="02010600030101010101" pitchFamily="2" charset="-122"/>
            </a:endParaRPr>
          </a:p>
          <a:p>
            <a:pPr>
              <a:lnSpc>
                <a:spcPct val="150000"/>
              </a:lnSpc>
            </a:pPr>
            <a:r>
              <a:rPr lang="zh-CN" altLang="en-US" sz="2400" dirty="0">
                <a:latin typeface="Times New Roman" panose="02020603050405020304" pitchFamily="18" charset="0"/>
                <a:ea typeface="宋体" panose="02010600030101010101" pitchFamily="2" charset="-122"/>
              </a:rPr>
              <a:t>  “利用已经</a:t>
            </a:r>
            <a:r>
              <a:rPr lang="zh-CN" altLang="en-US" sz="2400" dirty="0">
                <a:solidFill>
                  <a:srgbClr val="FF0000"/>
                </a:solidFill>
                <a:latin typeface="Times New Roman" panose="02020603050405020304" pitchFamily="18" charset="0"/>
                <a:ea typeface="宋体" panose="02010600030101010101" pitchFamily="2" charset="-122"/>
              </a:rPr>
              <a:t>部分匹配</a:t>
            </a:r>
            <a:r>
              <a:rPr lang="zh-CN" altLang="en-US" sz="2400" dirty="0">
                <a:latin typeface="Times New Roman" panose="02020603050405020304" pitchFamily="18" charset="0"/>
                <a:ea typeface="宋体" panose="02010600030101010101" pitchFamily="2" charset="-122"/>
              </a:rPr>
              <a:t>这个有效信息，保持</a:t>
            </a:r>
            <a:r>
              <a:rPr lang="en-US" altLang="zh-CN" sz="2400" dirty="0" err="1">
                <a:solidFill>
                  <a:srgbClr val="FF0000"/>
                </a:solidFill>
                <a:latin typeface="Times New Roman" panose="02020603050405020304" pitchFamily="18" charset="0"/>
                <a:ea typeface="宋体" panose="02010600030101010101" pitchFamily="2" charset="-122"/>
              </a:rPr>
              <a:t>i</a:t>
            </a:r>
            <a:r>
              <a:rPr lang="zh-CN" altLang="en-US" sz="2400" dirty="0">
                <a:solidFill>
                  <a:srgbClr val="FF0000"/>
                </a:solidFill>
                <a:latin typeface="Times New Roman" panose="02020603050405020304" pitchFamily="18" charset="0"/>
                <a:ea typeface="宋体" panose="02010600030101010101" pitchFamily="2" charset="-122"/>
              </a:rPr>
              <a:t>指针不回溯</a:t>
            </a:r>
            <a:r>
              <a:rPr lang="zh-CN" altLang="en-US" sz="2400" dirty="0">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通过修改</a:t>
            </a:r>
            <a:r>
              <a:rPr lang="en-US" altLang="zh-CN" sz="2400" dirty="0">
                <a:solidFill>
                  <a:srgbClr val="FF0000"/>
                </a:solidFill>
                <a:latin typeface="Times New Roman" panose="02020603050405020304" pitchFamily="18" charset="0"/>
                <a:ea typeface="宋体" panose="02010600030101010101" pitchFamily="2" charset="-122"/>
              </a:rPr>
              <a:t>j</a:t>
            </a:r>
            <a:r>
              <a:rPr lang="zh-CN" altLang="en-US" sz="2400" dirty="0">
                <a:solidFill>
                  <a:srgbClr val="FF0000"/>
                </a:solidFill>
                <a:latin typeface="Times New Roman" panose="02020603050405020304" pitchFamily="18" charset="0"/>
                <a:ea typeface="宋体" panose="02010600030101010101" pitchFamily="2" charset="-122"/>
              </a:rPr>
              <a:t>指针</a:t>
            </a:r>
            <a:r>
              <a:rPr lang="zh-CN" altLang="en-US" sz="2400" dirty="0">
                <a:latin typeface="Times New Roman" panose="02020603050405020304" pitchFamily="18" charset="0"/>
                <a:ea typeface="宋体" panose="02010600030101010101" pitchFamily="2" charset="-122"/>
              </a:rPr>
              <a:t>，让模式串尽量地移动到有效的位置。”</a:t>
            </a:r>
            <a:endParaRPr lang="en-US" altLang="zh-CN" sz="2400" dirty="0">
              <a:latin typeface="Times New Roman" panose="02020603050405020304" pitchFamily="18" charset="0"/>
              <a:ea typeface="宋体" panose="02010600030101010101" pitchFamily="2" charset="-122"/>
            </a:endParaRPr>
          </a:p>
          <a:p>
            <a:pPr>
              <a:lnSpc>
                <a:spcPct val="150000"/>
              </a:lnSpc>
            </a:pPr>
            <a:endParaRPr lang="en-US" altLang="zh-CN" sz="2400" dirty="0">
              <a:latin typeface="Times New Roman" panose="02020603050405020304" pitchFamily="18" charset="0"/>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dirty="0">
                <a:solidFill>
                  <a:srgbClr val="FF0000"/>
                </a:solidFill>
                <a:latin typeface="Times New Roman" panose="02020603050405020304" pitchFamily="18" charset="0"/>
                <a:ea typeface="宋体" panose="02010600030101010101" pitchFamily="2" charset="-122"/>
              </a:rPr>
              <a:t>所以</a:t>
            </a:r>
            <a:r>
              <a:rPr lang="zh-CN" altLang="en-US" sz="2400" dirty="0">
                <a:latin typeface="Times New Roman" panose="02020603050405020304" pitchFamily="18" charset="0"/>
                <a:ea typeface="宋体" panose="02010600030101010101" pitchFamily="2" charset="-122"/>
              </a:rPr>
              <a:t>，重点就在于</a:t>
            </a:r>
            <a:r>
              <a:rPr lang="zh-CN" altLang="en-US" sz="2400" b="1" dirty="0">
                <a:latin typeface="Times New Roman" panose="02020603050405020304" pitchFamily="18" charset="0"/>
                <a:ea typeface="宋体" panose="02010600030101010101" pitchFamily="2" charset="-122"/>
              </a:rPr>
              <a:t>当</a:t>
            </a:r>
            <a:r>
              <a:rPr lang="zh-CN" altLang="en-US" sz="2400" b="1" dirty="0">
                <a:solidFill>
                  <a:srgbClr val="FF0000"/>
                </a:solidFill>
                <a:latin typeface="Times New Roman" panose="02020603050405020304" pitchFamily="18" charset="0"/>
                <a:ea typeface="宋体" panose="02010600030101010101" pitchFamily="2" charset="-122"/>
              </a:rPr>
              <a:t>某一个字符与主串不匹配</a:t>
            </a:r>
            <a:r>
              <a:rPr lang="zh-CN" altLang="en-US" sz="2400" b="1" dirty="0">
                <a:latin typeface="Times New Roman" panose="02020603050405020304" pitchFamily="18" charset="0"/>
                <a:ea typeface="宋体" panose="02010600030101010101" pitchFamily="2" charset="-122"/>
              </a:rPr>
              <a:t>时，我们应该</a:t>
            </a:r>
            <a:r>
              <a:rPr lang="zh-CN" altLang="en-US" sz="2400" b="1" dirty="0">
                <a:solidFill>
                  <a:srgbClr val="FF0000"/>
                </a:solidFill>
                <a:latin typeface="Times New Roman" panose="02020603050405020304" pitchFamily="18" charset="0"/>
                <a:ea typeface="宋体" panose="02010600030101010101" pitchFamily="2" charset="-122"/>
              </a:rPr>
              <a:t>知道</a:t>
            </a:r>
            <a:r>
              <a:rPr lang="en-US" altLang="zh-CN" sz="2400" b="1" dirty="0">
                <a:solidFill>
                  <a:srgbClr val="FF0000"/>
                </a:solidFill>
                <a:latin typeface="Times New Roman" panose="02020603050405020304" pitchFamily="18" charset="0"/>
                <a:ea typeface="宋体" panose="02010600030101010101" pitchFamily="2" charset="-122"/>
              </a:rPr>
              <a:t>j</a:t>
            </a:r>
            <a:r>
              <a:rPr lang="zh-CN" altLang="en-US" sz="2400" b="1" dirty="0">
                <a:solidFill>
                  <a:srgbClr val="FF0000"/>
                </a:solidFill>
                <a:latin typeface="Times New Roman" panose="02020603050405020304" pitchFamily="18" charset="0"/>
                <a:ea typeface="宋体" panose="02010600030101010101" pitchFamily="2" charset="-122"/>
              </a:rPr>
              <a:t>指针要移动到哪</a:t>
            </a:r>
            <a:r>
              <a:rPr lang="zh-CN" altLang="en-US" sz="2400" dirty="0">
                <a:latin typeface="Times New Roman" panose="02020603050405020304" pitchFamily="18" charset="0"/>
                <a:ea typeface="宋体" panose="02010600030101010101" pitchFamily="2" charset="-122"/>
              </a:rPr>
              <a:t>？即</a:t>
            </a:r>
            <a:r>
              <a:rPr lang="en-US" altLang="zh-CN" sz="2400" dirty="0">
                <a:latin typeface="Times New Roman" panose="02020603050405020304" pitchFamily="18" charset="0"/>
                <a:ea typeface="宋体" panose="02010600030101010101" pitchFamily="2" charset="-122"/>
              </a:rPr>
              <a:t>s[</a:t>
            </a:r>
            <a:r>
              <a:rPr lang="en-US" altLang="zh-CN" sz="2400" dirty="0" err="1">
                <a:latin typeface="Times New Roman" panose="02020603050405020304" pitchFamily="18" charset="0"/>
                <a:ea typeface="宋体" panose="02010600030101010101" pitchFamily="2" charset="-122"/>
              </a:rPr>
              <a:t>i</a:t>
            </a:r>
            <a:r>
              <a:rPr lang="en-US" altLang="zh-CN" sz="2400" dirty="0">
                <a:latin typeface="Times New Roman" panose="02020603050405020304" pitchFamily="18" charset="0"/>
                <a:ea typeface="宋体" panose="02010600030101010101" pitchFamily="2" charset="-122"/>
              </a:rPr>
              <a:t>]</a:t>
            </a:r>
            <a:r>
              <a:rPr lang="zh-CN" altLang="en-US" sz="2400" dirty="0">
                <a:latin typeface="Times New Roman" panose="02020603050405020304" pitchFamily="18" charset="0"/>
                <a:ea typeface="宋体" panose="02010600030101010101" pitchFamily="2" charset="-122"/>
              </a:rPr>
              <a:t>应与哪个</a:t>
            </a:r>
            <a:r>
              <a:rPr lang="en-US" altLang="zh-CN" sz="2400" dirty="0">
                <a:latin typeface="Times New Roman" panose="02020603050405020304" pitchFamily="18" charset="0"/>
                <a:ea typeface="宋体" panose="02010600030101010101" pitchFamily="2" charset="-122"/>
              </a:rPr>
              <a:t>t</a:t>
            </a:r>
            <a:r>
              <a:rPr lang="zh-CN" altLang="en-US" sz="2400" dirty="0">
                <a:latin typeface="Times New Roman" panose="02020603050405020304" pitchFamily="18" charset="0"/>
                <a:ea typeface="宋体" panose="02010600030101010101" pitchFamily="2" charset="-122"/>
              </a:rPr>
              <a:t>中的哪个位置的字符进行对比</a:t>
            </a:r>
          </a:p>
        </p:txBody>
      </p:sp>
    </p:spTree>
    <p:extLst>
      <p:ext uri="{BB962C8B-B14F-4D97-AF65-F5344CB8AC3E}">
        <p14:creationId xmlns:p14="http://schemas.microsoft.com/office/powerpoint/2010/main" val="1315746368"/>
      </p:ext>
    </p:extLst>
  </p:cSld>
  <p:clrMapOvr>
    <a:masterClrMapping/>
  </p:clrMapOvr>
  <p:transition>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8" name="Rectangle 4"/>
          <p:cNvSpPr>
            <a:spLocks noGrp="1" noChangeArrowheads="1"/>
          </p:cNvSpPr>
          <p:nvPr>
            <p:ph type="body" idx="1"/>
          </p:nvPr>
        </p:nvSpPr>
        <p:spPr bwMode="auto">
          <a:xfrm>
            <a:off x="870853" y="3298984"/>
            <a:ext cx="10450293" cy="604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400" b="0" dirty="0">
                <a:latin typeface="宋体" panose="02010600030101010101" pitchFamily="2" charset="-122"/>
                <a:ea typeface="宋体" panose="02010600030101010101" pitchFamily="2" charset="-122"/>
              </a:rPr>
              <a:t>j</a:t>
            </a:r>
            <a:r>
              <a:rPr lang="zh-CN" altLang="en-US" sz="2400" b="0" dirty="0">
                <a:latin typeface="宋体" panose="02010600030101010101" pitchFamily="2" charset="-122"/>
                <a:ea typeface="宋体" panose="02010600030101010101" pitchFamily="2" charset="-122"/>
              </a:rPr>
              <a:t>移动到</a:t>
            </a:r>
            <a:r>
              <a:rPr lang="zh-CN" altLang="en-US" sz="2400" b="0" dirty="0" smtClean="0">
                <a:latin typeface="宋体" panose="02010600030101010101" pitchFamily="2" charset="-122"/>
                <a:ea typeface="宋体" panose="02010600030101010101" pitchFamily="2" charset="-122"/>
              </a:rPr>
              <a:t>第</a:t>
            </a:r>
            <a:r>
              <a:rPr lang="en-US" altLang="zh-CN" sz="2400" b="0" dirty="0" smtClean="0">
                <a:latin typeface="宋体" panose="02010600030101010101" pitchFamily="2" charset="-122"/>
                <a:ea typeface="宋体" panose="02010600030101010101" pitchFamily="2" charset="-122"/>
              </a:rPr>
              <a:t>2</a:t>
            </a:r>
            <a:r>
              <a:rPr lang="zh-CN" altLang="en-US" sz="2400" b="0" dirty="0" smtClean="0">
                <a:latin typeface="宋体" panose="02010600030101010101" pitchFamily="2" charset="-122"/>
                <a:ea typeface="宋体" panose="02010600030101010101" pitchFamily="2" charset="-122"/>
              </a:rPr>
              <a:t>位</a:t>
            </a:r>
            <a:r>
              <a:rPr lang="zh-CN" altLang="en-US" sz="2400" b="0" dirty="0">
                <a:latin typeface="宋体" panose="02010600030101010101" pitchFamily="2" charset="-122"/>
                <a:ea typeface="宋体" panose="02010600030101010101" pitchFamily="2" charset="-122"/>
              </a:rPr>
              <a:t>（</a:t>
            </a:r>
            <a:r>
              <a:rPr lang="zh-CN" altLang="en-US" sz="2400" b="0" dirty="0" smtClean="0">
                <a:latin typeface="宋体" panose="02010600030101010101" pitchFamily="2" charset="-122"/>
                <a:ea typeface="宋体" panose="02010600030101010101" pitchFamily="2" charset="-122"/>
              </a:rPr>
              <a:t>从</a:t>
            </a:r>
            <a:r>
              <a:rPr lang="en-US" altLang="zh-CN" sz="2400" b="0" dirty="0" smtClean="0">
                <a:latin typeface="宋体" panose="02010600030101010101" pitchFamily="2" charset="-122"/>
                <a:ea typeface="宋体" panose="02010600030101010101" pitchFamily="2" charset="-122"/>
              </a:rPr>
              <a:t>1</a:t>
            </a:r>
            <a:r>
              <a:rPr lang="zh-CN" altLang="en-US" sz="2400" b="0" dirty="0" smtClean="0">
                <a:latin typeface="宋体" panose="02010600030101010101" pitchFamily="2" charset="-122"/>
                <a:ea typeface="宋体" panose="02010600030101010101" pitchFamily="2" charset="-122"/>
              </a:rPr>
              <a:t>开始</a:t>
            </a:r>
            <a:r>
              <a:rPr lang="zh-CN" altLang="en-US" sz="2400" b="0" dirty="0">
                <a:latin typeface="宋体" panose="02010600030101010101" pitchFamily="2" charset="-122"/>
                <a:ea typeface="宋体" panose="02010600030101010101" pitchFamily="2" charset="-122"/>
              </a:rPr>
              <a:t>计数）</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因为</a:t>
            </a:r>
            <a:r>
              <a:rPr lang="en-US" altLang="zh-CN" sz="2400" b="0" dirty="0" err="1">
                <a:latin typeface="宋体" panose="02010600030101010101" pitchFamily="2" charset="-122"/>
                <a:ea typeface="宋体" panose="02010600030101010101" pitchFamily="2" charset="-122"/>
              </a:rPr>
              <a:t>i</a:t>
            </a:r>
            <a:r>
              <a:rPr lang="zh-CN" altLang="en-US" sz="2400" b="0" dirty="0">
                <a:latin typeface="宋体" panose="02010600030101010101" pitchFamily="2" charset="-122"/>
                <a:ea typeface="宋体" panose="02010600030101010101" pitchFamily="2" charset="-122"/>
              </a:rPr>
              <a:t>前面是</a:t>
            </a:r>
            <a:r>
              <a:rPr lang="en-US" altLang="zh-CN" sz="2400" b="0" dirty="0">
                <a:latin typeface="宋体" panose="02010600030101010101" pitchFamily="2" charset="-122"/>
                <a:ea typeface="宋体" panose="02010600030101010101" pitchFamily="2" charset="-122"/>
              </a:rPr>
              <a:t>A</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i-1</a:t>
            </a:r>
            <a:r>
              <a:rPr lang="zh-CN" altLang="en-US" sz="2400" b="0" dirty="0">
                <a:latin typeface="宋体" panose="02010600030101010101" pitchFamily="2" charset="-122"/>
                <a:ea typeface="宋体" panose="02010600030101010101" pitchFamily="2" charset="-122"/>
              </a:rPr>
              <a:t>位置与子串的</a:t>
            </a:r>
            <a:r>
              <a:rPr lang="zh-CN" altLang="en-US" sz="2400" b="0" dirty="0" smtClean="0">
                <a:latin typeface="宋体" panose="02010600030101010101" pitchFamily="2" charset="-122"/>
                <a:ea typeface="宋体" panose="02010600030101010101" pitchFamily="2" charset="-122"/>
              </a:rPr>
              <a:t>第</a:t>
            </a:r>
            <a:r>
              <a:rPr lang="en-US" altLang="zh-CN" sz="2400" b="0" dirty="0" smtClean="0">
                <a:latin typeface="宋体" panose="02010600030101010101" pitchFamily="2" charset="-122"/>
                <a:ea typeface="宋体" panose="02010600030101010101" pitchFamily="2" charset="-122"/>
              </a:rPr>
              <a:t>1</a:t>
            </a:r>
            <a:r>
              <a:rPr lang="zh-CN" altLang="en-US" sz="2400" b="0" dirty="0" smtClean="0">
                <a:latin typeface="宋体" panose="02010600030101010101" pitchFamily="2" charset="-122"/>
                <a:ea typeface="宋体" panose="02010600030101010101" pitchFamily="2" charset="-122"/>
              </a:rPr>
              <a:t>位</a:t>
            </a:r>
            <a:r>
              <a:rPr lang="zh-CN" altLang="en-US" sz="2400" b="0" dirty="0">
                <a:latin typeface="宋体" panose="02010600030101010101" pitchFamily="2" charset="-122"/>
                <a:ea typeface="宋体" panose="02010600030101010101" pitchFamily="2" charset="-122"/>
              </a:rPr>
              <a:t>相等</a:t>
            </a:r>
            <a:endParaRPr lang="zh-CN" altLang="en-US" sz="2400" b="0" dirty="0">
              <a:latin typeface="宋体" panose="02010600030101010101" pitchFamily="2" charset="-122"/>
              <a:ea typeface="宋体" panose="02010600030101010101" pitchFamily="2" charset="-122"/>
              <a:cs typeface="SimSun" charset="-122"/>
            </a:endParaRPr>
          </a:p>
        </p:txBody>
      </p:sp>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pic>
        <p:nvPicPr>
          <p:cNvPr id="4" name="图片 3">
            <a:extLst>
              <a:ext uri="{FF2B5EF4-FFF2-40B4-BE49-F238E27FC236}">
                <a16:creationId xmlns:a16="http://schemas.microsoft.com/office/drawing/2014/main" xmlns="" id="{6E912621-5529-4E59-A8D2-732D432213CA}"/>
              </a:ext>
            </a:extLst>
          </p:cNvPr>
          <p:cNvPicPr>
            <a:picLocks noChangeAspect="1"/>
          </p:cNvPicPr>
          <p:nvPr/>
        </p:nvPicPr>
        <p:blipFill rotWithShape="1">
          <a:blip r:embed="rId2"/>
          <a:srcRect r="2728"/>
          <a:stretch/>
        </p:blipFill>
        <p:spPr>
          <a:xfrm>
            <a:off x="3263724" y="1279512"/>
            <a:ext cx="4409695" cy="1885714"/>
          </a:xfrm>
          <a:prstGeom prst="rect">
            <a:avLst/>
          </a:prstGeom>
        </p:spPr>
      </p:pic>
      <p:pic>
        <p:nvPicPr>
          <p:cNvPr id="7" name="图片 6">
            <a:extLst>
              <a:ext uri="{FF2B5EF4-FFF2-40B4-BE49-F238E27FC236}">
                <a16:creationId xmlns:a16="http://schemas.microsoft.com/office/drawing/2014/main" xmlns="" id="{3487E318-FBB9-4FD9-931A-5DE48549BE7C}"/>
              </a:ext>
            </a:extLst>
          </p:cNvPr>
          <p:cNvPicPr>
            <a:picLocks noChangeAspect="1"/>
          </p:cNvPicPr>
          <p:nvPr/>
        </p:nvPicPr>
        <p:blipFill>
          <a:blip r:embed="rId3"/>
          <a:stretch>
            <a:fillRect/>
          </a:stretch>
        </p:blipFill>
        <p:spPr>
          <a:xfrm>
            <a:off x="3263724" y="4052690"/>
            <a:ext cx="4514286" cy="1819048"/>
          </a:xfrm>
          <a:prstGeom prst="rect">
            <a:avLst/>
          </a:prstGeom>
        </p:spPr>
      </p:pic>
      <p:sp>
        <p:nvSpPr>
          <p:cNvPr id="8" name="矩形 7">
            <a:extLst>
              <a:ext uri="{FF2B5EF4-FFF2-40B4-BE49-F238E27FC236}">
                <a16:creationId xmlns:a16="http://schemas.microsoft.com/office/drawing/2014/main" xmlns="" id="{ED1FAEFF-FFF0-47BC-AD5B-B9A5F7E8FF6E}"/>
              </a:ext>
            </a:extLst>
          </p:cNvPr>
          <p:cNvSpPr/>
          <p:nvPr/>
        </p:nvSpPr>
        <p:spPr>
          <a:xfrm>
            <a:off x="1146816" y="1086864"/>
            <a:ext cx="2646878" cy="461665"/>
          </a:xfrm>
          <a:prstGeom prst="rect">
            <a:avLst/>
          </a:prstGeom>
        </p:spPr>
        <p:txBody>
          <a:bodyPr wrap="none">
            <a:spAutoFit/>
          </a:bodyPr>
          <a:lstStyle/>
          <a:p>
            <a:r>
              <a:rPr lang="zh-CN" altLang="en-US" sz="2400" dirty="0">
                <a:latin typeface="宋体" panose="02010600030101010101" pitchFamily="2" charset="-122"/>
                <a:ea typeface="宋体" panose="02010600030101010101" pitchFamily="2" charset="-122"/>
              </a:rPr>
              <a:t>比如下面的情况：</a:t>
            </a:r>
            <a:endParaRPr lang="zh-CN" altLang="en-US" sz="2400" dirty="0"/>
          </a:p>
        </p:txBody>
      </p:sp>
    </p:spTree>
    <p:extLst>
      <p:ext uri="{BB962C8B-B14F-4D97-AF65-F5344CB8AC3E}">
        <p14:creationId xmlns:p14="http://schemas.microsoft.com/office/powerpoint/2010/main" val="9521970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9268">
                                            <p:txEl>
                                              <p:pRg st="0" end="0"/>
                                            </p:txEl>
                                          </p:spTgt>
                                        </p:tgtEl>
                                        <p:attrNameLst>
                                          <p:attrName>style.visibility</p:attrName>
                                        </p:attrNameLst>
                                      </p:cBhvr>
                                      <p:to>
                                        <p:strVal val="visible"/>
                                      </p:to>
                                    </p:set>
                                    <p:animEffect transition="in" filter="wipe(up)">
                                      <p:cBhvr>
                                        <p:cTn id="11" dur="500"/>
                                        <p:tgtEl>
                                          <p:spTgt spid="139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8" name="Rectangle 4"/>
          <p:cNvSpPr>
            <a:spLocks noGrp="1" noChangeArrowheads="1"/>
          </p:cNvSpPr>
          <p:nvPr>
            <p:ph type="body" idx="1"/>
          </p:nvPr>
        </p:nvSpPr>
        <p:spPr bwMode="auto">
          <a:xfrm>
            <a:off x="870853" y="3298984"/>
            <a:ext cx="10450293" cy="604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zh-CN" sz="2400" b="0" dirty="0">
                <a:latin typeface="宋体" panose="02010600030101010101" pitchFamily="2" charset="-122"/>
                <a:ea typeface="宋体" panose="02010600030101010101" pitchFamily="2" charset="-122"/>
              </a:rPr>
              <a:t>j</a:t>
            </a:r>
            <a:r>
              <a:rPr lang="zh-CN" altLang="en-US" sz="2400" b="0" dirty="0">
                <a:latin typeface="宋体" panose="02010600030101010101" pitchFamily="2" charset="-122"/>
                <a:ea typeface="宋体" panose="02010600030101010101" pitchFamily="2" charset="-122"/>
              </a:rPr>
              <a:t>移动到</a:t>
            </a:r>
            <a:r>
              <a:rPr lang="zh-CN" altLang="en-US" sz="2400" b="0" dirty="0" smtClean="0">
                <a:latin typeface="宋体" panose="02010600030101010101" pitchFamily="2" charset="-122"/>
                <a:ea typeface="宋体" panose="02010600030101010101" pitchFamily="2" charset="-122"/>
              </a:rPr>
              <a:t>第</a:t>
            </a:r>
            <a:r>
              <a:rPr lang="en-US" altLang="zh-CN" sz="2400" b="0" dirty="0" smtClean="0">
                <a:latin typeface="宋体" panose="02010600030101010101" pitchFamily="2" charset="-122"/>
                <a:ea typeface="宋体" panose="02010600030101010101" pitchFamily="2" charset="-122"/>
              </a:rPr>
              <a:t>3</a:t>
            </a:r>
            <a:r>
              <a:rPr lang="zh-CN" altLang="en-US" sz="2400" b="0" dirty="0" smtClean="0">
                <a:latin typeface="宋体" panose="02010600030101010101" pitchFamily="2" charset="-122"/>
                <a:ea typeface="宋体" panose="02010600030101010101" pitchFamily="2" charset="-122"/>
              </a:rPr>
              <a:t>位</a:t>
            </a:r>
            <a:r>
              <a:rPr lang="zh-CN" altLang="en-US" sz="2400" b="0" dirty="0">
                <a:latin typeface="宋体" panose="02010600030101010101" pitchFamily="2" charset="-122"/>
                <a:ea typeface="宋体" panose="02010600030101010101" pitchFamily="2" charset="-122"/>
              </a:rPr>
              <a:t>（</a:t>
            </a:r>
            <a:r>
              <a:rPr lang="zh-CN" altLang="en-US" sz="2400" b="0" dirty="0" smtClean="0">
                <a:latin typeface="宋体" panose="02010600030101010101" pitchFamily="2" charset="-122"/>
                <a:ea typeface="宋体" panose="02010600030101010101" pitchFamily="2" charset="-122"/>
              </a:rPr>
              <a:t>从</a:t>
            </a:r>
            <a:r>
              <a:rPr lang="en-US" altLang="zh-CN" sz="2400" b="0" dirty="0" smtClean="0">
                <a:latin typeface="宋体" panose="02010600030101010101" pitchFamily="2" charset="-122"/>
                <a:ea typeface="宋体" panose="02010600030101010101" pitchFamily="2" charset="-122"/>
              </a:rPr>
              <a:t>1</a:t>
            </a:r>
            <a:r>
              <a:rPr lang="zh-CN" altLang="en-US" sz="2400" b="0" dirty="0" smtClean="0">
                <a:latin typeface="宋体" panose="02010600030101010101" pitchFamily="2" charset="-122"/>
                <a:ea typeface="宋体" panose="02010600030101010101" pitchFamily="2" charset="-122"/>
              </a:rPr>
              <a:t>开始</a:t>
            </a:r>
            <a:r>
              <a:rPr lang="zh-CN" altLang="en-US" sz="2400" b="0" dirty="0">
                <a:latin typeface="宋体" panose="02010600030101010101" pitchFamily="2" charset="-122"/>
                <a:ea typeface="宋体" panose="02010600030101010101" pitchFamily="2" charset="-122"/>
              </a:rPr>
              <a:t>计数）</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因为</a:t>
            </a:r>
            <a:r>
              <a:rPr lang="en-US" altLang="zh-CN" sz="2400" b="0" dirty="0">
                <a:latin typeface="宋体" panose="02010600030101010101" pitchFamily="2" charset="-122"/>
                <a:ea typeface="宋体" panose="02010600030101010101" pitchFamily="2" charset="-122"/>
              </a:rPr>
              <a:t>i-2</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i-1</a:t>
            </a:r>
            <a:r>
              <a:rPr lang="zh-CN" altLang="en-US" sz="2400" b="0" dirty="0">
                <a:latin typeface="宋体" panose="02010600030101010101" pitchFamily="2" charset="-122"/>
                <a:ea typeface="宋体" panose="02010600030101010101" pitchFamily="2" charset="-122"/>
              </a:rPr>
              <a:t>与子串的第</a:t>
            </a:r>
            <a:r>
              <a:rPr lang="en-US" altLang="zh-CN" sz="2400" b="0" dirty="0">
                <a:latin typeface="宋体" panose="02010600030101010101" pitchFamily="2" charset="-122"/>
                <a:ea typeface="宋体" panose="02010600030101010101" pitchFamily="2" charset="-122"/>
              </a:rPr>
              <a:t>1,2</a:t>
            </a:r>
            <a:r>
              <a:rPr lang="zh-CN" altLang="en-US" sz="2400" b="0" dirty="0">
                <a:latin typeface="宋体" panose="02010600030101010101" pitchFamily="2" charset="-122"/>
                <a:ea typeface="宋体" panose="02010600030101010101" pitchFamily="2" charset="-122"/>
              </a:rPr>
              <a:t>位相等</a:t>
            </a:r>
            <a:endParaRPr lang="zh-CN" altLang="en-US" sz="2400" b="0" dirty="0">
              <a:latin typeface="宋体" panose="02010600030101010101" pitchFamily="2" charset="-122"/>
              <a:ea typeface="宋体" panose="02010600030101010101" pitchFamily="2" charset="-122"/>
              <a:cs typeface="SimSun" charset="-122"/>
            </a:endParaRPr>
          </a:p>
        </p:txBody>
      </p:sp>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pic>
        <p:nvPicPr>
          <p:cNvPr id="2" name="图片 1">
            <a:extLst>
              <a:ext uri="{FF2B5EF4-FFF2-40B4-BE49-F238E27FC236}">
                <a16:creationId xmlns:a16="http://schemas.microsoft.com/office/drawing/2014/main" xmlns="" id="{B5ED390D-A427-441E-B2A1-A8BFE97CEE5F}"/>
              </a:ext>
            </a:extLst>
          </p:cNvPr>
          <p:cNvPicPr>
            <a:picLocks noChangeAspect="1"/>
          </p:cNvPicPr>
          <p:nvPr/>
        </p:nvPicPr>
        <p:blipFill rotWithShape="1">
          <a:blip r:embed="rId2"/>
          <a:srcRect b="2760"/>
          <a:stretch/>
        </p:blipFill>
        <p:spPr>
          <a:xfrm>
            <a:off x="3260316" y="1248901"/>
            <a:ext cx="4428571" cy="1833664"/>
          </a:xfrm>
          <a:prstGeom prst="rect">
            <a:avLst/>
          </a:prstGeom>
        </p:spPr>
      </p:pic>
      <p:sp>
        <p:nvSpPr>
          <p:cNvPr id="8" name="矩形 7">
            <a:extLst>
              <a:ext uri="{FF2B5EF4-FFF2-40B4-BE49-F238E27FC236}">
                <a16:creationId xmlns:a16="http://schemas.microsoft.com/office/drawing/2014/main" xmlns="" id="{07FA748F-D4E5-4414-B3A6-6C7D1112E0A3}"/>
              </a:ext>
            </a:extLst>
          </p:cNvPr>
          <p:cNvSpPr/>
          <p:nvPr/>
        </p:nvSpPr>
        <p:spPr>
          <a:xfrm>
            <a:off x="1043121" y="1127351"/>
            <a:ext cx="1415772" cy="461665"/>
          </a:xfrm>
          <a:prstGeom prst="rect">
            <a:avLst/>
          </a:prstGeom>
        </p:spPr>
        <p:txBody>
          <a:bodyPr wrap="none">
            <a:spAutoFit/>
          </a:bodyPr>
          <a:lstStyle/>
          <a:p>
            <a:r>
              <a:rPr lang="zh-CN" altLang="en-US" sz="2400" dirty="0">
                <a:latin typeface="宋体" panose="02010600030101010101" pitchFamily="2" charset="-122"/>
                <a:ea typeface="宋体" panose="02010600030101010101" pitchFamily="2" charset="-122"/>
              </a:rPr>
              <a:t>再比如：</a:t>
            </a:r>
            <a:endParaRPr lang="zh-CN" altLang="en-US" sz="2400" dirty="0"/>
          </a:p>
        </p:txBody>
      </p:sp>
      <p:pic>
        <p:nvPicPr>
          <p:cNvPr id="3" name="图片 2">
            <a:extLst>
              <a:ext uri="{FF2B5EF4-FFF2-40B4-BE49-F238E27FC236}">
                <a16:creationId xmlns:a16="http://schemas.microsoft.com/office/drawing/2014/main" xmlns="" id="{4781A441-01CE-41F6-AED8-F80EDFB83AAC}"/>
              </a:ext>
            </a:extLst>
          </p:cNvPr>
          <p:cNvPicPr>
            <a:picLocks noChangeAspect="1"/>
          </p:cNvPicPr>
          <p:nvPr/>
        </p:nvPicPr>
        <p:blipFill>
          <a:blip r:embed="rId3"/>
          <a:stretch>
            <a:fillRect/>
          </a:stretch>
        </p:blipFill>
        <p:spPr>
          <a:xfrm>
            <a:off x="3415518" y="4284158"/>
            <a:ext cx="4409524" cy="1857143"/>
          </a:xfrm>
          <a:prstGeom prst="rect">
            <a:avLst/>
          </a:prstGeom>
        </p:spPr>
      </p:pic>
    </p:spTree>
    <p:extLst>
      <p:ext uri="{BB962C8B-B14F-4D97-AF65-F5344CB8AC3E}">
        <p14:creationId xmlns:p14="http://schemas.microsoft.com/office/powerpoint/2010/main" val="10029800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9268">
                                            <p:txEl>
                                              <p:pRg st="0" end="0"/>
                                            </p:txEl>
                                          </p:spTgt>
                                        </p:tgtEl>
                                        <p:attrNameLst>
                                          <p:attrName>style.visibility</p:attrName>
                                        </p:attrNameLst>
                                      </p:cBhvr>
                                      <p:to>
                                        <p:strVal val="visible"/>
                                      </p:to>
                                    </p:set>
                                    <p:animEffect transition="in" filter="wipe(up)">
                                      <p:cBhvr>
                                        <p:cTn id="11" dur="500"/>
                                        <p:tgtEl>
                                          <p:spTgt spid="1392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Rectangle 7"/>
          <p:cNvSpPr>
            <a:spLocks noGrp="1" noChangeArrowheads="1"/>
          </p:cNvSpPr>
          <p:nvPr>
            <p:ph type="body" idx="1"/>
          </p:nvPr>
        </p:nvSpPr>
        <p:spPr>
          <a:xfrm>
            <a:off x="1117601" y="1141414"/>
            <a:ext cx="8964613" cy="5545137"/>
          </a:xfrm>
        </p:spPr>
        <p:txBody>
          <a:bodyPr/>
          <a:lstStyle/>
          <a:p>
            <a:pPr marL="457200" lvl="1" indent="0">
              <a:lnSpc>
                <a:spcPct val="95000"/>
              </a:lnSpc>
              <a:buNone/>
            </a:pPr>
            <a:r>
              <a:rPr lang="zh-CN" altLang="en-US" dirty="0">
                <a:latin typeface="SimSun" charset="-122"/>
                <a:ea typeface="SimSun" charset="-122"/>
                <a:cs typeface="SimSun" charset="-122"/>
              </a:rPr>
              <a:t>子串和主串</a:t>
            </a:r>
          </a:p>
          <a:p>
            <a:pPr lvl="2">
              <a:lnSpc>
                <a:spcPct val="95000"/>
              </a:lnSpc>
            </a:pPr>
            <a:r>
              <a:rPr lang="zh-CN" altLang="en-US" dirty="0">
                <a:latin typeface="SimSun" charset="-122"/>
                <a:ea typeface="SimSun" charset="-122"/>
                <a:cs typeface="SimSun" charset="-122"/>
              </a:rPr>
              <a:t>子串：串中</a:t>
            </a:r>
            <a:r>
              <a:rPr lang="zh-CN" altLang="en-US" dirty="0">
                <a:solidFill>
                  <a:srgbClr val="C00000"/>
                </a:solidFill>
                <a:latin typeface="SimSun" charset="-122"/>
                <a:ea typeface="SimSun" charset="-122"/>
                <a:cs typeface="SimSun" charset="-122"/>
              </a:rPr>
              <a:t>任意个连续字符</a:t>
            </a:r>
            <a:r>
              <a:rPr lang="zh-CN" altLang="en-US" dirty="0">
                <a:latin typeface="SimSun" charset="-122"/>
                <a:ea typeface="SimSun" charset="-122"/>
                <a:cs typeface="SimSun" charset="-122"/>
              </a:rPr>
              <a:t>组成的子序列</a:t>
            </a:r>
            <a:endParaRPr lang="en-US" altLang="zh-CN" dirty="0">
              <a:latin typeface="SimSun" charset="-122"/>
              <a:ea typeface="SimSun" charset="-122"/>
              <a:cs typeface="SimSun" charset="-122"/>
            </a:endParaRPr>
          </a:p>
          <a:p>
            <a:pPr lvl="2">
              <a:lnSpc>
                <a:spcPct val="95000"/>
              </a:lnSpc>
            </a:pPr>
            <a:r>
              <a:rPr lang="zh-CN" altLang="en-US" dirty="0">
                <a:latin typeface="SimSun" charset="-122"/>
                <a:ea typeface="SimSun" charset="-122"/>
                <a:cs typeface="SimSun" charset="-122"/>
              </a:rPr>
              <a:t>主串：包含子串的串称为主串</a:t>
            </a:r>
            <a:endParaRPr lang="en-US" altLang="zh-CN" dirty="0">
              <a:latin typeface="SimSun" charset="-122"/>
              <a:ea typeface="SimSun" charset="-122"/>
              <a:cs typeface="SimSun" charset="-122"/>
            </a:endParaRPr>
          </a:p>
          <a:p>
            <a:pPr marL="914400" lvl="2" indent="0">
              <a:lnSpc>
                <a:spcPct val="95000"/>
              </a:lnSpc>
              <a:buNone/>
            </a:pPr>
            <a:r>
              <a:rPr lang="en-US" altLang="zh-CN" dirty="0" err="1">
                <a:latin typeface="Times New Roman" charset="0"/>
                <a:ea typeface="Times New Roman" charset="0"/>
                <a:cs typeface="Times New Roman" charset="0"/>
              </a:rPr>
              <a:t>eg</a:t>
            </a: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A＝’This</a:t>
            </a:r>
            <a:r>
              <a:rPr lang="en-US" altLang="zh-CN" dirty="0">
                <a:latin typeface="Times New Roman" charset="0"/>
                <a:ea typeface="Times New Roman" charset="0"/>
                <a:cs typeface="Times New Roman" charset="0"/>
              </a:rPr>
              <a:t> is a string’   </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主串</a:t>
            </a:r>
            <a:r>
              <a:rPr lang="en-US" altLang="zh-CN" dirty="0">
                <a:latin typeface="SimSun" charset="-122"/>
                <a:ea typeface="SimSun" charset="-122"/>
                <a:cs typeface="SimSun" charset="-122"/>
              </a:rPr>
              <a:t>)</a:t>
            </a:r>
          </a:p>
          <a:p>
            <a:pPr lvl="3">
              <a:lnSpc>
                <a:spcPct val="95000"/>
              </a:lnSpc>
              <a:buNone/>
            </a:pPr>
            <a:r>
              <a:rPr lang="en-US" altLang="zh-CN" dirty="0">
                <a:latin typeface="Times New Roman" charset="0"/>
                <a:ea typeface="Times New Roman" charset="0"/>
                <a:cs typeface="Times New Roman" charset="0"/>
              </a:rPr>
              <a:t>    </a:t>
            </a:r>
            <a:r>
              <a:rPr lang="en-US" altLang="zh-CN" dirty="0" err="1">
                <a:latin typeface="Times New Roman" charset="0"/>
                <a:ea typeface="Times New Roman" charset="0"/>
                <a:cs typeface="Times New Roman" charset="0"/>
              </a:rPr>
              <a:t>B＝’is</a:t>
            </a:r>
            <a:r>
              <a:rPr lang="en-US" altLang="zh-CN" dirty="0">
                <a:latin typeface="Times New Roman" charset="0"/>
                <a:ea typeface="Times New Roman" charset="0"/>
                <a:cs typeface="Times New Roman" charset="0"/>
              </a:rPr>
              <a:t>’</a:t>
            </a:r>
            <a:r>
              <a:rPr lang="zh-CN" altLang="en-US" dirty="0">
                <a:latin typeface="SimSun" charset="-122"/>
                <a:ea typeface="SimSun" charset="-122"/>
                <a:cs typeface="SimSun" charset="-122"/>
              </a:rPr>
              <a:t>（子串）</a:t>
            </a:r>
            <a:endParaRPr lang="en-US" altLang="zh-CN" dirty="0">
              <a:latin typeface="SimSun" charset="-122"/>
              <a:ea typeface="SimSun" charset="-122"/>
              <a:cs typeface="SimSun" charset="-122"/>
            </a:endParaRPr>
          </a:p>
          <a:p>
            <a:pPr marL="878400" lvl="3">
              <a:lnSpc>
                <a:spcPct val="95000"/>
              </a:lnSpc>
              <a:buNone/>
            </a:pPr>
            <a:r>
              <a:rPr lang="zh-CN" altLang="en-US" dirty="0">
                <a:solidFill>
                  <a:srgbClr val="C00000"/>
                </a:solidFill>
                <a:latin typeface="SimSun" charset="-122"/>
                <a:ea typeface="SimSun" charset="-122"/>
                <a:cs typeface="SimSun" charset="-122"/>
              </a:rPr>
              <a:t>特别地：空串是任意串的子串，任意串是其自身的子串。</a:t>
            </a:r>
            <a:endParaRPr lang="en-US" altLang="zh-CN" dirty="0">
              <a:solidFill>
                <a:srgbClr val="C00000"/>
              </a:solidFill>
              <a:latin typeface="SimSun" charset="-122"/>
              <a:ea typeface="SimSun" charset="-122"/>
              <a:cs typeface="SimSun" charset="-122"/>
            </a:endParaRPr>
          </a:p>
          <a:p>
            <a:pPr marL="878400" lvl="3">
              <a:lnSpc>
                <a:spcPct val="95000"/>
              </a:lnSpc>
              <a:buNone/>
            </a:pPr>
            <a:r>
              <a:rPr lang="zh-CN" altLang="en-US" dirty="0">
                <a:solidFill>
                  <a:srgbClr val="C00000"/>
                </a:solidFill>
                <a:latin typeface="SimSun" charset="-122"/>
                <a:ea typeface="SimSun" charset="-122"/>
                <a:cs typeface="SimSun" charset="-122"/>
              </a:rPr>
              <a:t>        </a:t>
            </a:r>
            <a:r>
              <a:rPr lang="zh-CN" altLang="en-US" dirty="0">
                <a:latin typeface="SimSun" charset="-122"/>
                <a:ea typeface="SimSun" charset="-122"/>
                <a:cs typeface="SimSun" charset="-122"/>
              </a:rPr>
              <a:t>空串是</a:t>
            </a:r>
            <a:r>
              <a:rPr lang="en-US" altLang="zh-CN" dirty="0">
                <a:latin typeface="SimSun" charset="-122"/>
                <a:ea typeface="SimSun" charset="-122"/>
                <a:cs typeface="SimSun" charset="-122"/>
              </a:rPr>
              <a:t>A,B</a:t>
            </a:r>
            <a:r>
              <a:rPr lang="zh-CN" altLang="en-US" dirty="0">
                <a:latin typeface="SimSun" charset="-122"/>
                <a:ea typeface="SimSun" charset="-122"/>
                <a:cs typeface="SimSun" charset="-122"/>
              </a:rPr>
              <a:t>的子串；</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是</a:t>
            </a:r>
            <a:r>
              <a:rPr lang="en-US" altLang="zh-CN" dirty="0">
                <a:latin typeface="SimSun" charset="-122"/>
                <a:ea typeface="SimSun" charset="-122"/>
                <a:cs typeface="SimSun" charset="-122"/>
              </a:rPr>
              <a:t>A</a:t>
            </a:r>
            <a:r>
              <a:rPr lang="zh-CN" altLang="en-US" dirty="0">
                <a:latin typeface="SimSun" charset="-122"/>
                <a:ea typeface="SimSun" charset="-122"/>
                <a:cs typeface="SimSun" charset="-122"/>
              </a:rPr>
              <a:t>的子串</a:t>
            </a:r>
          </a:p>
          <a:p>
            <a:pPr marL="457200" lvl="1" indent="0">
              <a:lnSpc>
                <a:spcPct val="95000"/>
              </a:lnSpc>
              <a:buNone/>
            </a:pPr>
            <a:r>
              <a:rPr lang="zh-CN" altLang="en-US" dirty="0">
                <a:latin typeface="SimSun" charset="-122"/>
                <a:ea typeface="SimSun" charset="-122"/>
                <a:cs typeface="SimSun" charset="-122"/>
              </a:rPr>
              <a:t>位置</a:t>
            </a:r>
          </a:p>
          <a:p>
            <a:pPr lvl="2">
              <a:lnSpc>
                <a:spcPct val="95000"/>
              </a:lnSpc>
            </a:pPr>
            <a:r>
              <a:rPr lang="zh-CN" altLang="en-US" dirty="0">
                <a:latin typeface="SimSun" charset="-122"/>
                <a:ea typeface="SimSun" charset="-122"/>
                <a:cs typeface="SimSun" charset="-122"/>
              </a:rPr>
              <a:t>字符在串中的</a:t>
            </a:r>
            <a:r>
              <a:rPr lang="zh-CN" altLang="en-US" dirty="0">
                <a:solidFill>
                  <a:srgbClr val="C00000"/>
                </a:solidFill>
                <a:latin typeface="SimSun" charset="-122"/>
                <a:ea typeface="SimSun" charset="-122"/>
                <a:cs typeface="SimSun" charset="-122"/>
              </a:rPr>
              <a:t>序号</a:t>
            </a:r>
            <a:r>
              <a:rPr lang="zh-CN" altLang="en-US" dirty="0">
                <a:latin typeface="SimSun" charset="-122"/>
                <a:ea typeface="SimSun" charset="-122"/>
                <a:cs typeface="SimSun" charset="-122"/>
              </a:rPr>
              <a:t>称为该字符在串中的</a:t>
            </a:r>
            <a:r>
              <a:rPr lang="zh-CN" altLang="en-US" dirty="0">
                <a:solidFill>
                  <a:srgbClr val="C00000"/>
                </a:solidFill>
                <a:latin typeface="SimSun" charset="-122"/>
                <a:ea typeface="SimSun" charset="-122"/>
                <a:cs typeface="SimSun" charset="-122"/>
              </a:rPr>
              <a:t>位置</a:t>
            </a:r>
            <a:r>
              <a:rPr lang="zh-CN" altLang="en-US" dirty="0">
                <a:solidFill>
                  <a:srgbClr val="C00000"/>
                </a:solidFill>
              </a:rPr>
              <a:t> </a:t>
            </a:r>
            <a:endParaRPr lang="en-US" altLang="zh-CN" dirty="0"/>
          </a:p>
          <a:p>
            <a:pPr marL="457200" lvl="1" indent="0">
              <a:lnSpc>
                <a:spcPct val="95000"/>
              </a:lnSpc>
              <a:buNone/>
            </a:pPr>
            <a:r>
              <a:rPr lang="zh-CN" altLang="en-US" dirty="0">
                <a:latin typeface="SimSun" charset="-122"/>
                <a:ea typeface="SimSun" charset="-122"/>
                <a:cs typeface="SimSun" charset="-122"/>
              </a:rPr>
              <a:t>串的相等</a:t>
            </a:r>
          </a:p>
          <a:p>
            <a:pPr lvl="2">
              <a:lnSpc>
                <a:spcPct val="95000"/>
              </a:lnSpc>
            </a:pPr>
            <a:r>
              <a:rPr lang="zh-CN" altLang="en-US" dirty="0">
                <a:solidFill>
                  <a:srgbClr val="C00000"/>
                </a:solidFill>
                <a:latin typeface="SimSun" charset="-122"/>
                <a:ea typeface="SimSun" charset="-122"/>
                <a:cs typeface="SimSun" charset="-122"/>
              </a:rPr>
              <a:t>长度相等</a:t>
            </a:r>
            <a:endParaRPr lang="en-US" altLang="zh-CN" dirty="0">
              <a:solidFill>
                <a:srgbClr val="C00000"/>
              </a:solidFill>
              <a:latin typeface="SimSun" charset="-122"/>
              <a:ea typeface="SimSun" charset="-122"/>
              <a:cs typeface="SimSun" charset="-122"/>
            </a:endParaRPr>
          </a:p>
          <a:p>
            <a:pPr lvl="2">
              <a:lnSpc>
                <a:spcPct val="95000"/>
              </a:lnSpc>
            </a:pPr>
            <a:r>
              <a:rPr lang="zh-CN" altLang="en-US" dirty="0">
                <a:solidFill>
                  <a:srgbClr val="C00000"/>
                </a:solidFill>
                <a:latin typeface="SimSun" charset="-122"/>
                <a:ea typeface="SimSun" charset="-122"/>
                <a:cs typeface="SimSun" charset="-122"/>
              </a:rPr>
              <a:t>对应位置的字符也相等</a:t>
            </a:r>
          </a:p>
        </p:txBody>
      </p:sp>
      <p:sp>
        <p:nvSpPr>
          <p:cNvPr id="3" name="Rectangle 15"/>
          <p:cNvSpPr>
            <a:spLocks noGrp="1" noChangeArrowheads="1"/>
          </p:cNvSpPr>
          <p:nvPr>
            <p:ph type="title"/>
          </p:nvPr>
        </p:nvSpPr>
        <p:spPr>
          <a:xfrm>
            <a:off x="1392767" y="290514"/>
            <a:ext cx="9986433" cy="762000"/>
          </a:xfrm>
        </p:spPr>
        <p:txBody>
          <a:bodyPr/>
          <a:lstStyle/>
          <a:p>
            <a:r>
              <a:rPr lang="zh-CN" altLang="en-US"/>
              <a:t>4.1 串类型的定义</a:t>
            </a:r>
          </a:p>
        </p:txBody>
      </p:sp>
    </p:spTree>
    <p:extLst>
      <p:ext uri="{BB962C8B-B14F-4D97-AF65-F5344CB8AC3E}">
        <p14:creationId xmlns:p14="http://schemas.microsoft.com/office/powerpoint/2010/main" val="131158450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4142952" y="3103325"/>
            <a:ext cx="4339650" cy="646331"/>
          </a:xfrm>
          <a:prstGeom prst="rect">
            <a:avLst/>
          </a:prstGeom>
        </p:spPr>
        <p:txBody>
          <a:bodyPr wrap="none">
            <a:spAutoFit/>
          </a:bodyPr>
          <a:lstStyle/>
          <a:p>
            <a:r>
              <a:rPr lang="zh-CN" altLang="en-US" sz="3600" dirty="0" smtClean="0">
                <a:latin typeface="宋体" panose="02010600030101010101" pitchFamily="2" charset="-122"/>
                <a:ea typeface="宋体" panose="02010600030101010101" pitchFamily="2" charset="-122"/>
              </a:rPr>
              <a:t>为什么可以这样呢？</a:t>
            </a:r>
            <a:endParaRPr lang="zh-CN" altLang="en-US" sz="2400" dirty="0"/>
          </a:p>
        </p:txBody>
      </p:sp>
    </p:spTree>
    <p:extLst>
      <p:ext uri="{BB962C8B-B14F-4D97-AF65-F5344CB8AC3E}">
        <p14:creationId xmlns:p14="http://schemas.microsoft.com/office/powerpoint/2010/main" val="1183710602"/>
      </p:ext>
    </p:extLst>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043121" y="1127351"/>
            <a:ext cx="8494633" cy="1569660"/>
          </a:xfrm>
          <a:prstGeom prst="rect">
            <a:avLst/>
          </a:prstGeom>
        </p:spPr>
        <p:txBody>
          <a:bodyPr wrap="none">
            <a:spAutoFit/>
          </a:bodyPr>
          <a:lstStyle/>
          <a:p>
            <a:r>
              <a:rPr lang="zh-CN" altLang="en-US" sz="2400" dirty="0">
                <a:latin typeface="宋体" panose="02010600030101010101" pitchFamily="2" charset="-122"/>
                <a:ea typeface="宋体" panose="02010600030101010101" pitchFamily="2" charset="-122"/>
              </a:rPr>
              <a:t>当</a:t>
            </a:r>
            <a:r>
              <a:rPr lang="zh-CN" altLang="en-US" sz="2400" dirty="0">
                <a:solidFill>
                  <a:srgbClr val="FF0000"/>
                </a:solidFill>
                <a:latin typeface="宋体" panose="02010600030101010101" pitchFamily="2" charset="-122"/>
                <a:ea typeface="宋体" panose="02010600030101010101" pitchFamily="2" charset="-122"/>
              </a:rPr>
              <a:t>匹配失败</a:t>
            </a:r>
            <a:r>
              <a:rPr lang="zh-CN" altLang="en-US" sz="2400" dirty="0">
                <a:latin typeface="宋体" panose="02010600030101010101" pitchFamily="2" charset="-122"/>
                <a:ea typeface="宋体" panose="02010600030101010101" pitchFamily="2" charset="-122"/>
              </a:rPr>
              <a:t>时，</a:t>
            </a:r>
            <a:r>
              <a:rPr lang="en-US" altLang="zh-CN" sz="2400" dirty="0">
                <a:solidFill>
                  <a:srgbClr val="FF0000"/>
                </a:solidFill>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要移动的</a:t>
            </a:r>
            <a:r>
              <a:rPr lang="zh-CN" altLang="en-US" sz="2400" dirty="0">
                <a:solidFill>
                  <a:srgbClr val="FF0000"/>
                </a:solidFill>
                <a:latin typeface="宋体" panose="02010600030101010101" pitchFamily="2" charset="-122"/>
                <a:ea typeface="宋体" panose="02010600030101010101" pitchFamily="2" charset="-122"/>
              </a:rPr>
              <a:t>下一个位置</a:t>
            </a:r>
            <a:r>
              <a:rPr lang="en-US" altLang="zh-CN" sz="2400" dirty="0">
                <a:solidFill>
                  <a:srgbClr val="FF0000"/>
                </a:solidFill>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。存在着这样的性质：</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最</a:t>
            </a:r>
            <a:r>
              <a:rPr lang="zh-CN" altLang="en-US" sz="2400" dirty="0">
                <a:solidFill>
                  <a:srgbClr val="FF0000"/>
                </a:solidFill>
                <a:latin typeface="宋体" panose="02010600030101010101" pitchFamily="2" charset="-122"/>
                <a:ea typeface="宋体" panose="02010600030101010101" pitchFamily="2" charset="-122"/>
              </a:rPr>
              <a:t>前面的</a:t>
            </a:r>
            <a:r>
              <a:rPr lang="en-US" altLang="zh-CN" sz="2400" dirty="0" smtClean="0">
                <a:solidFill>
                  <a:srgbClr val="FF0000"/>
                </a:solidFill>
                <a:latin typeface="宋体" panose="02010600030101010101" pitchFamily="2" charset="-122"/>
                <a:ea typeface="宋体" panose="02010600030101010101" pitchFamily="2" charset="-122"/>
              </a:rPr>
              <a:t>k-1</a:t>
            </a:r>
            <a:r>
              <a:rPr lang="zh-CN" altLang="en-US" sz="2400" dirty="0" smtClean="0">
                <a:solidFill>
                  <a:srgbClr val="FF0000"/>
                </a:solidFill>
                <a:latin typeface="宋体" panose="02010600030101010101" pitchFamily="2" charset="-122"/>
                <a:ea typeface="宋体" panose="02010600030101010101" pitchFamily="2" charset="-122"/>
              </a:rPr>
              <a:t>个</a:t>
            </a:r>
            <a:r>
              <a:rPr lang="zh-CN" altLang="en-US" sz="2400" dirty="0">
                <a:solidFill>
                  <a:srgbClr val="FF0000"/>
                </a:solidFill>
                <a:latin typeface="宋体" panose="02010600030101010101" pitchFamily="2" charset="-122"/>
                <a:ea typeface="宋体" panose="02010600030101010101" pitchFamily="2" charset="-122"/>
              </a:rPr>
              <a:t>字符</a:t>
            </a:r>
            <a:r>
              <a:rPr lang="zh-CN" altLang="en-US" sz="2400" dirty="0">
                <a:latin typeface="宋体" panose="02010600030101010101" pitchFamily="2" charset="-122"/>
                <a:ea typeface="宋体" panose="02010600030101010101" pitchFamily="2" charset="-122"/>
              </a:rPr>
              <a:t>和</a:t>
            </a:r>
            <a:r>
              <a:rPr lang="en-US" altLang="zh-CN" sz="2400" dirty="0">
                <a:solidFill>
                  <a:srgbClr val="FF0000"/>
                </a:solidFill>
                <a:latin typeface="宋体" panose="02010600030101010101" pitchFamily="2" charset="-122"/>
                <a:ea typeface="宋体" panose="02010600030101010101" pitchFamily="2" charset="-122"/>
              </a:rPr>
              <a:t>j</a:t>
            </a:r>
            <a:r>
              <a:rPr lang="zh-CN" altLang="en-US" sz="2400" dirty="0">
                <a:solidFill>
                  <a:srgbClr val="FF0000"/>
                </a:solidFill>
                <a:latin typeface="宋体" panose="02010600030101010101" pitchFamily="2" charset="-122"/>
                <a:ea typeface="宋体" panose="02010600030101010101" pitchFamily="2" charset="-122"/>
              </a:rPr>
              <a:t>之前的最后</a:t>
            </a:r>
            <a:r>
              <a:rPr lang="en-US" altLang="zh-CN" sz="2400" dirty="0" smtClean="0">
                <a:solidFill>
                  <a:srgbClr val="FF0000"/>
                </a:solidFill>
                <a:latin typeface="宋体" panose="02010600030101010101" pitchFamily="2" charset="-122"/>
                <a:ea typeface="宋体" panose="02010600030101010101" pitchFamily="2" charset="-122"/>
              </a:rPr>
              <a:t>k-1</a:t>
            </a:r>
            <a:r>
              <a:rPr lang="zh-CN" altLang="en-US" sz="2400" dirty="0" smtClean="0">
                <a:solidFill>
                  <a:srgbClr val="FF0000"/>
                </a:solidFill>
                <a:latin typeface="宋体" panose="02010600030101010101" pitchFamily="2" charset="-122"/>
                <a:ea typeface="宋体" panose="02010600030101010101" pitchFamily="2" charset="-122"/>
              </a:rPr>
              <a:t>个</a:t>
            </a:r>
            <a:r>
              <a:rPr lang="zh-CN" altLang="en-US" sz="2400" dirty="0">
                <a:solidFill>
                  <a:srgbClr val="FF0000"/>
                </a:solidFill>
                <a:latin typeface="宋体" panose="02010600030101010101" pitchFamily="2" charset="-122"/>
                <a:ea typeface="宋体" panose="02010600030101010101" pitchFamily="2" charset="-122"/>
              </a:rPr>
              <a:t>字符</a:t>
            </a:r>
            <a:r>
              <a:rPr lang="zh-CN" altLang="en-US" sz="2400" dirty="0">
                <a:latin typeface="宋体" panose="02010600030101010101" pitchFamily="2" charset="-122"/>
                <a:ea typeface="宋体" panose="02010600030101010101" pitchFamily="2" charset="-122"/>
              </a:rPr>
              <a:t>是一样的</a:t>
            </a:r>
          </a:p>
          <a:p>
            <a:endParaRPr lang="zh-CN" altLang="en-US"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en-US" altLang="zh-CN" sz="2400" dirty="0" smtClean="0">
                <a:solidFill>
                  <a:srgbClr val="C00000"/>
                </a:solidFill>
                <a:latin typeface="宋体" panose="02010600030101010101" pitchFamily="2" charset="-122"/>
                <a:ea typeface="宋体" panose="02010600030101010101" pitchFamily="2" charset="-122"/>
              </a:rPr>
              <a:t>T[1 </a:t>
            </a:r>
            <a:r>
              <a:rPr lang="en-US" altLang="zh-CN" sz="2400" dirty="0">
                <a:solidFill>
                  <a:srgbClr val="C00000"/>
                </a:solidFill>
                <a:latin typeface="宋体" panose="02010600030101010101" pitchFamily="2" charset="-122"/>
                <a:ea typeface="宋体" panose="02010600030101010101" pitchFamily="2" charset="-122"/>
              </a:rPr>
              <a:t>~ k-1] == </a:t>
            </a:r>
            <a:r>
              <a:rPr lang="en-US" altLang="zh-CN" sz="2400" dirty="0" smtClean="0">
                <a:solidFill>
                  <a:srgbClr val="C00000"/>
                </a:solidFill>
                <a:latin typeface="宋体" panose="02010600030101010101" pitchFamily="2" charset="-122"/>
                <a:ea typeface="宋体" panose="02010600030101010101" pitchFamily="2" charset="-122"/>
              </a:rPr>
              <a:t>T[j-k+1 </a:t>
            </a:r>
            <a:r>
              <a:rPr lang="en-US" altLang="zh-CN" sz="2400" dirty="0">
                <a:solidFill>
                  <a:srgbClr val="C00000"/>
                </a:solidFill>
                <a:latin typeface="宋体" panose="02010600030101010101" pitchFamily="2" charset="-122"/>
                <a:ea typeface="宋体" panose="02010600030101010101" pitchFamily="2" charset="-122"/>
              </a:rPr>
              <a:t>~ j-1]</a:t>
            </a:r>
            <a:endParaRPr lang="zh-CN" altLang="en-US" sz="2400" dirty="0">
              <a:solidFill>
                <a:srgbClr val="C00000"/>
              </a:solidFill>
            </a:endParaRPr>
          </a:p>
        </p:txBody>
      </p:sp>
      <p:pic>
        <p:nvPicPr>
          <p:cNvPr id="4" name="图片 3">
            <a:extLst>
              <a:ext uri="{FF2B5EF4-FFF2-40B4-BE49-F238E27FC236}">
                <a16:creationId xmlns:a16="http://schemas.microsoft.com/office/drawing/2014/main" xmlns="" id="{F3C237BC-2E5C-43A9-BF83-ABD7ABCC2AE0}"/>
              </a:ext>
            </a:extLst>
          </p:cNvPr>
          <p:cNvPicPr>
            <a:picLocks noChangeAspect="1"/>
          </p:cNvPicPr>
          <p:nvPr/>
        </p:nvPicPr>
        <p:blipFill>
          <a:blip r:embed="rId2"/>
          <a:stretch>
            <a:fillRect/>
          </a:stretch>
        </p:blipFill>
        <p:spPr>
          <a:xfrm>
            <a:off x="3206759" y="2834838"/>
            <a:ext cx="3771429" cy="1904762"/>
          </a:xfrm>
          <a:prstGeom prst="rect">
            <a:avLst/>
          </a:prstGeom>
        </p:spPr>
      </p:pic>
      <p:sp>
        <p:nvSpPr>
          <p:cNvPr id="7" name="矩形 6">
            <a:extLst>
              <a:ext uri="{FF2B5EF4-FFF2-40B4-BE49-F238E27FC236}">
                <a16:creationId xmlns:a16="http://schemas.microsoft.com/office/drawing/2014/main" xmlns="" id="{1233366A-CD97-4878-B500-839A4EFDDD81}"/>
              </a:ext>
            </a:extLst>
          </p:cNvPr>
          <p:cNvSpPr/>
          <p:nvPr/>
        </p:nvSpPr>
        <p:spPr>
          <a:xfrm>
            <a:off x="1332321" y="5130484"/>
            <a:ext cx="7849385" cy="461665"/>
          </a:xfrm>
          <a:prstGeom prst="rect">
            <a:avLst/>
          </a:prstGeom>
        </p:spPr>
        <p:txBody>
          <a:bodyPr wrap="square">
            <a:spAutoFit/>
          </a:bodyPr>
          <a:lstStyle/>
          <a:p>
            <a:r>
              <a:rPr lang="zh-CN" altLang="en-US" sz="2400" dirty="0">
                <a:solidFill>
                  <a:srgbClr val="000000"/>
                </a:solidFill>
                <a:latin typeface="Times New Roman" panose="02020603050405020304" pitchFamily="18" charset="0"/>
                <a:ea typeface="宋体" panose="02010600030101010101" pitchFamily="2" charset="-122"/>
              </a:rPr>
              <a:t>当</a:t>
            </a:r>
            <a:r>
              <a:rPr lang="en-US" altLang="zh-CN" sz="2400" dirty="0">
                <a:solidFill>
                  <a:srgbClr val="000000"/>
                </a:solidFill>
                <a:latin typeface="Times New Roman" panose="02020603050405020304" pitchFamily="18" charset="0"/>
                <a:ea typeface="宋体" panose="02010600030101010101" pitchFamily="2" charset="-122"/>
              </a:rPr>
              <a:t>S[</a:t>
            </a:r>
            <a:r>
              <a:rPr lang="en-US" altLang="zh-CN" sz="2400" dirty="0" err="1">
                <a:solidFill>
                  <a:srgbClr val="000000"/>
                </a:solidFill>
                <a:latin typeface="Times New Roman" panose="02020603050405020304" pitchFamily="18" charset="0"/>
                <a:ea typeface="宋体" panose="02010600030101010101" pitchFamily="2" charset="-122"/>
              </a:rPr>
              <a:t>i</a:t>
            </a:r>
            <a:r>
              <a:rPr lang="en-US" altLang="zh-CN" sz="2400" dirty="0">
                <a:solidFill>
                  <a:srgbClr val="000000"/>
                </a:solidFill>
                <a:latin typeface="Times New Roman" panose="02020603050405020304" pitchFamily="18" charset="0"/>
                <a:ea typeface="宋体" panose="02010600030101010101" pitchFamily="2" charset="-122"/>
              </a:rPr>
              <a:t>] != T[j]</a:t>
            </a:r>
            <a:r>
              <a:rPr lang="zh-CN" altLang="en-US" sz="2400" dirty="0">
                <a:solidFill>
                  <a:srgbClr val="000000"/>
                </a:solidFill>
                <a:latin typeface="Times New Roman" panose="02020603050405020304" pitchFamily="18" charset="0"/>
                <a:ea typeface="宋体" panose="02010600030101010101" pitchFamily="2" charset="-122"/>
              </a:rPr>
              <a:t>时，有：</a:t>
            </a:r>
            <a:r>
              <a:rPr lang="en-US" altLang="zh-CN" sz="2400" dirty="0" smtClean="0">
                <a:solidFill>
                  <a:srgbClr val="000000"/>
                </a:solidFill>
                <a:latin typeface="Times New Roman" panose="02020603050405020304" pitchFamily="18" charset="0"/>
                <a:ea typeface="宋体" panose="02010600030101010101" pitchFamily="2" charset="-122"/>
              </a:rPr>
              <a:t>S[i-k+1 </a:t>
            </a:r>
            <a:r>
              <a:rPr lang="en-US" altLang="zh-CN" sz="2400" dirty="0">
                <a:solidFill>
                  <a:srgbClr val="000000"/>
                </a:solidFill>
                <a:latin typeface="Times New Roman" panose="02020603050405020304" pitchFamily="18" charset="0"/>
                <a:ea typeface="宋体" panose="02010600030101010101" pitchFamily="2" charset="-122"/>
              </a:rPr>
              <a:t>~ i-1] == </a:t>
            </a:r>
            <a:r>
              <a:rPr lang="en-US" altLang="zh-CN" sz="2400" dirty="0" smtClean="0">
                <a:solidFill>
                  <a:srgbClr val="000000"/>
                </a:solidFill>
                <a:latin typeface="Times New Roman" panose="02020603050405020304" pitchFamily="18" charset="0"/>
                <a:ea typeface="宋体" panose="02010600030101010101" pitchFamily="2" charset="-122"/>
              </a:rPr>
              <a:t>T[1 </a:t>
            </a:r>
            <a:r>
              <a:rPr lang="en-US" altLang="zh-CN" sz="2400" dirty="0">
                <a:solidFill>
                  <a:srgbClr val="000000"/>
                </a:solidFill>
                <a:latin typeface="Times New Roman" panose="02020603050405020304" pitchFamily="18" charset="0"/>
                <a:ea typeface="宋体" panose="02010600030101010101" pitchFamily="2" charset="-122"/>
              </a:rPr>
              <a:t>~ k-1]</a:t>
            </a:r>
            <a:endParaRPr lang="en-US" altLang="zh-CN" dirty="0">
              <a:solidFill>
                <a:srgbClr val="000000"/>
              </a:solidFill>
              <a:latin typeface="Times New Roman" panose="02020603050405020304" pitchFamily="18" charset="0"/>
              <a:ea typeface="宋体" panose="02010600030101010101" pitchFamily="2" charset="-122"/>
            </a:endParaRPr>
          </a:p>
        </p:txBody>
      </p:sp>
      <p:sp>
        <p:nvSpPr>
          <p:cNvPr id="2" name="文本框 1"/>
          <p:cNvSpPr txBox="1"/>
          <p:nvPr/>
        </p:nvSpPr>
        <p:spPr>
          <a:xfrm>
            <a:off x="3719593" y="2758700"/>
            <a:ext cx="201478" cy="369332"/>
          </a:xfrm>
          <a:prstGeom prst="rect">
            <a:avLst/>
          </a:prstGeom>
          <a:solidFill>
            <a:schemeClr val="bg1"/>
          </a:solidFill>
        </p:spPr>
        <p:txBody>
          <a:bodyPr wrap="square" rtlCol="0">
            <a:spAutoFit/>
          </a:bodyPr>
          <a:lstStyle/>
          <a:p>
            <a:endParaRPr kumimoji="1" lang="zh-CN" altLang="en-US" dirty="0"/>
          </a:p>
        </p:txBody>
      </p:sp>
      <p:sp>
        <p:nvSpPr>
          <p:cNvPr id="9" name="矩形 8">
            <a:extLst>
              <a:ext uri="{FF2B5EF4-FFF2-40B4-BE49-F238E27FC236}">
                <a16:creationId xmlns:a16="http://schemas.microsoft.com/office/drawing/2014/main" xmlns="" id="{07FA748F-D4E5-4414-B3A6-6C7D1112E0A3}"/>
              </a:ext>
            </a:extLst>
          </p:cNvPr>
          <p:cNvSpPr/>
          <p:nvPr/>
        </p:nvSpPr>
        <p:spPr>
          <a:xfrm>
            <a:off x="8316780" y="2677497"/>
            <a:ext cx="3467616" cy="2554545"/>
          </a:xfrm>
          <a:prstGeom prst="rect">
            <a:avLst/>
          </a:prstGeom>
          <a:solidFill>
            <a:srgbClr val="0070C0"/>
          </a:solidFill>
        </p:spPr>
        <p:txBody>
          <a:bodyPr wrap="none">
            <a:spAutoFit/>
          </a:bodyPr>
          <a:lstStyle/>
          <a:p>
            <a:r>
              <a:rPr lang="zh-CN" altLang="en-US" sz="3200" dirty="0" smtClean="0">
                <a:solidFill>
                  <a:schemeClr val="bg1"/>
                </a:solidFill>
                <a:latin typeface="宋体" panose="02010600030101010101" pitchFamily="2" charset="-122"/>
                <a:ea typeface="宋体" panose="02010600030101010101" pitchFamily="2" charset="-122"/>
              </a:rPr>
              <a:t>所以子串滑动</a:t>
            </a:r>
            <a:endParaRPr lang="en-US" altLang="zh-CN" sz="3200" dirty="0" smtClean="0">
              <a:solidFill>
                <a:schemeClr val="bg1"/>
              </a:solidFill>
              <a:latin typeface="宋体" panose="02010600030101010101" pitchFamily="2" charset="-122"/>
              <a:ea typeface="宋体" panose="02010600030101010101" pitchFamily="2" charset="-122"/>
            </a:endParaRPr>
          </a:p>
          <a:p>
            <a:r>
              <a:rPr lang="zh-CN" altLang="en-US" sz="3200" dirty="0" smtClean="0">
                <a:solidFill>
                  <a:schemeClr val="bg1"/>
                </a:solidFill>
                <a:latin typeface="宋体" panose="02010600030101010101" pitchFamily="2" charset="-122"/>
                <a:ea typeface="宋体" panose="02010600030101010101" pitchFamily="2" charset="-122"/>
              </a:rPr>
              <a:t>最远距离</a:t>
            </a:r>
            <a:endParaRPr lang="en-US" altLang="zh-CN" sz="3200" dirty="0" smtClean="0">
              <a:solidFill>
                <a:schemeClr val="bg1"/>
              </a:solidFill>
              <a:latin typeface="宋体" panose="02010600030101010101" pitchFamily="2" charset="-122"/>
              <a:ea typeface="宋体" panose="02010600030101010101" pitchFamily="2" charset="-122"/>
            </a:endParaRPr>
          </a:p>
          <a:p>
            <a:r>
              <a:rPr lang="zh-CN" altLang="en-US" sz="3200" dirty="0" smtClean="0">
                <a:solidFill>
                  <a:schemeClr val="bg1"/>
                </a:solidFill>
                <a:latin typeface="宋体" panose="02010600030101010101" pitchFamily="2" charset="-122"/>
                <a:ea typeface="宋体" panose="02010600030101010101" pitchFamily="2" charset="-122"/>
              </a:rPr>
              <a:t>取决于</a:t>
            </a:r>
            <a:r>
              <a:rPr lang="zh-CN" altLang="en-US" sz="3200" dirty="0" smtClean="0">
                <a:solidFill>
                  <a:srgbClr val="FF0000"/>
                </a:solidFill>
                <a:latin typeface="宋体" panose="02010600030101010101" pitchFamily="2" charset="-122"/>
                <a:ea typeface="宋体" panose="02010600030101010101" pitchFamily="2" charset="-122"/>
              </a:rPr>
              <a:t>子串自身的</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rgbClr val="FF0000"/>
                </a:solidFill>
                <a:latin typeface="宋体" panose="02010600030101010101" pitchFamily="2" charset="-122"/>
                <a:ea typeface="宋体" panose="02010600030101010101" pitchFamily="2" charset="-122"/>
              </a:rPr>
              <a:t>重复度</a:t>
            </a:r>
            <a:endParaRPr lang="en-US" altLang="zh-CN" sz="3200" dirty="0" smtClean="0">
              <a:solidFill>
                <a:srgbClr val="FF0000"/>
              </a:solidFill>
              <a:latin typeface="宋体" panose="02010600030101010101" pitchFamily="2" charset="-122"/>
              <a:ea typeface="宋体" panose="02010600030101010101" pitchFamily="2" charset="-122"/>
            </a:endParaRPr>
          </a:p>
          <a:p>
            <a:r>
              <a:rPr lang="zh-CN" altLang="en-US" sz="3200" dirty="0" smtClean="0">
                <a:solidFill>
                  <a:schemeClr val="bg1"/>
                </a:solidFill>
                <a:latin typeface="宋体" panose="02010600030101010101" pitchFamily="2" charset="-122"/>
                <a:ea typeface="宋体" panose="02010600030101010101" pitchFamily="2" charset="-122"/>
              </a:rPr>
              <a:t>与主串没有关系</a:t>
            </a:r>
            <a:endParaRPr lang="zh-CN" altLang="en-US" sz="2000" dirty="0">
              <a:solidFill>
                <a:schemeClr val="bg1"/>
              </a:solidFill>
            </a:endParaRPr>
          </a:p>
        </p:txBody>
      </p:sp>
      <p:pic>
        <p:nvPicPr>
          <p:cNvPr id="3" name="图片 2"/>
          <p:cNvPicPr>
            <a:picLocks noChangeAspect="1"/>
          </p:cNvPicPr>
          <p:nvPr/>
        </p:nvPicPr>
        <p:blipFill>
          <a:blip r:embed="rId3"/>
          <a:stretch>
            <a:fillRect/>
          </a:stretch>
        </p:blipFill>
        <p:spPr>
          <a:xfrm>
            <a:off x="5483925" y="2975632"/>
            <a:ext cx="635000" cy="304800"/>
          </a:xfrm>
          <a:prstGeom prst="rect">
            <a:avLst/>
          </a:prstGeom>
        </p:spPr>
      </p:pic>
    </p:spTree>
    <p:extLst>
      <p:ext uri="{BB962C8B-B14F-4D97-AF65-F5344CB8AC3E}">
        <p14:creationId xmlns:p14="http://schemas.microsoft.com/office/powerpoint/2010/main" val="212474943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849202" y="1197034"/>
            <a:ext cx="2031325"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T=</a:t>
            </a:r>
            <a:r>
              <a:rPr lang="en-US" altLang="zh-CN" sz="3600" dirty="0" err="1" smtClean="0">
                <a:latin typeface="宋体" panose="02010600030101010101" pitchFamily="2" charset="-122"/>
                <a:ea typeface="宋体" panose="02010600030101010101" pitchFamily="2" charset="-122"/>
              </a:rPr>
              <a:t>abcdex</a:t>
            </a:r>
            <a:endParaRPr lang="zh-CN" altLang="en-US" sz="2400" dirty="0"/>
          </a:p>
        </p:txBody>
      </p:sp>
      <p:sp>
        <p:nvSpPr>
          <p:cNvPr id="4" name="矩形 3">
            <a:extLst>
              <a:ext uri="{FF2B5EF4-FFF2-40B4-BE49-F238E27FC236}">
                <a16:creationId xmlns:a16="http://schemas.microsoft.com/office/drawing/2014/main" xmlns="" id="{07FA748F-D4E5-4414-B3A6-6C7D1112E0A3}"/>
              </a:ext>
            </a:extLst>
          </p:cNvPr>
          <p:cNvSpPr/>
          <p:nvPr/>
        </p:nvSpPr>
        <p:spPr>
          <a:xfrm>
            <a:off x="1849202" y="1843365"/>
            <a:ext cx="3185487"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S=</a:t>
            </a:r>
            <a:r>
              <a:rPr lang="en-US" altLang="zh-CN" sz="3600" dirty="0" err="1" smtClean="0">
                <a:latin typeface="宋体" panose="02010600030101010101" pitchFamily="2" charset="-122"/>
                <a:ea typeface="宋体" panose="02010600030101010101" pitchFamily="2" charset="-122"/>
              </a:rPr>
              <a:t>abcdefgabab</a:t>
            </a:r>
            <a:endParaRPr lang="zh-CN" altLang="en-US" sz="2400" dirty="0"/>
          </a:p>
        </p:txBody>
      </p:sp>
      <p:graphicFrame>
        <p:nvGraphicFramePr>
          <p:cNvPr id="6" name="Group 425"/>
          <p:cNvGraphicFramePr>
            <a:graphicFrameLocks noGrp="1"/>
          </p:cNvGraphicFramePr>
          <p:nvPr>
            <p:extLst>
              <p:ext uri="{D42A27DB-BD31-4B8C-83A1-F6EECF244321}">
                <p14:modId xmlns:p14="http://schemas.microsoft.com/office/powerpoint/2010/main" val="1603217024"/>
              </p:ext>
            </p:extLst>
          </p:nvPr>
        </p:nvGraphicFramePr>
        <p:xfrm>
          <a:off x="1925402" y="2732448"/>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1趟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d</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e</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f</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g</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d</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e</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x</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Group 421"/>
          <p:cNvGraphicFramePr>
            <a:graphicFrameLocks noGrp="1"/>
          </p:cNvGraphicFramePr>
          <p:nvPr>
            <p:extLst>
              <p:ext uri="{D42A27DB-BD31-4B8C-83A1-F6EECF244321}">
                <p14:modId xmlns:p14="http://schemas.microsoft.com/office/powerpoint/2010/main" val="449749880"/>
              </p:ext>
            </p:extLst>
          </p:nvPr>
        </p:nvGraphicFramePr>
        <p:xfrm>
          <a:off x="1849202" y="4361223"/>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2趟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d</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e</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f</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g</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p>
                      <a:endParaRPr lang="zh-CN" altLang="en-US"/>
                    </a:p>
                  </a:txBody>
                  <a:tcPr horzOverflow="overflow">
                    <a:lnL cap="flat">
                      <a:noFill/>
                    </a:lnL>
                    <a:lnR cap="flat">
                      <a:noFill/>
                    </a:lnR>
                    <a:lnT cap="flat">
                      <a:noFill/>
                    </a:lnT>
                    <a:lnB cap="flat">
                      <a:noFill/>
                    </a:lnB>
                    <a:lnTlToBr>
                      <a:noFill/>
                    </a:lnTlToBr>
                    <a:lnBlToTr>
                      <a:noFill/>
                    </a:lnBlToTr>
                    <a:noFill/>
                  </a:tcPr>
                </a:tc>
                <a:tc>
                  <a:txBody>
                    <a:bodyPr/>
                    <a:lstStyle/>
                    <a:p>
                      <a:endParaRPr lang="zh-CN" altLang="en-US"/>
                    </a:p>
                  </a:txBody>
                  <a:tcPr horzOverflow="overflow">
                    <a:lnL cap="flat">
                      <a:noFill/>
                    </a:lnL>
                    <a:lnR cap="flat">
                      <a:noFill/>
                    </a:lnR>
                    <a:lnT cap="flat">
                      <a:noFill/>
                    </a:lnT>
                    <a:lnB cap="flat">
                      <a:noFill/>
                    </a:lnB>
                    <a:lnTlToBr>
                      <a:noFill/>
                    </a:lnTlToBr>
                    <a:lnBlToTr>
                      <a:noFill/>
                    </a:lnBlToTr>
                    <a:noFill/>
                  </a:tcPr>
                </a:tc>
                <a:tc>
                  <a:txBody>
                    <a:bodyPr/>
                    <a:lstStyle/>
                    <a:p>
                      <a:endParaRPr lang="zh-CN" altLang="en-US"/>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d</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e</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x</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0" name="Group 390"/>
          <p:cNvGrpSpPr>
            <a:grpSpLocks/>
          </p:cNvGrpSpPr>
          <p:nvPr/>
        </p:nvGrpSpPr>
        <p:grpSpPr bwMode="auto">
          <a:xfrm>
            <a:off x="2454040" y="2656248"/>
            <a:ext cx="4762" cy="1081088"/>
            <a:chOff x="1101" y="1776"/>
            <a:chExt cx="3" cy="681"/>
          </a:xfrm>
        </p:grpSpPr>
        <p:sp>
          <p:nvSpPr>
            <p:cNvPr id="11" name="Line 388"/>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 name="Line 389"/>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3" name="Group 391"/>
          <p:cNvGrpSpPr>
            <a:grpSpLocks/>
          </p:cNvGrpSpPr>
          <p:nvPr/>
        </p:nvGrpSpPr>
        <p:grpSpPr bwMode="auto">
          <a:xfrm>
            <a:off x="4685796" y="2718161"/>
            <a:ext cx="4762" cy="1081087"/>
            <a:chOff x="1101" y="1776"/>
            <a:chExt cx="3" cy="681"/>
          </a:xfrm>
        </p:grpSpPr>
        <p:sp>
          <p:nvSpPr>
            <p:cNvPr id="14"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6" name="Group 394"/>
          <p:cNvGrpSpPr>
            <a:grpSpLocks/>
          </p:cNvGrpSpPr>
          <p:nvPr/>
        </p:nvGrpSpPr>
        <p:grpSpPr bwMode="auto">
          <a:xfrm>
            <a:off x="4681034" y="4359128"/>
            <a:ext cx="4762" cy="1081087"/>
            <a:chOff x="1101" y="1776"/>
            <a:chExt cx="3" cy="681"/>
          </a:xfrm>
        </p:grpSpPr>
        <p:sp>
          <p:nvSpPr>
            <p:cNvPr id="17" name="Line 395"/>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396"/>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8" name="矩形 27"/>
          <p:cNvSpPr/>
          <p:nvPr/>
        </p:nvSpPr>
        <p:spPr>
          <a:xfrm>
            <a:off x="4706602" y="2563312"/>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9" name="矩形 28"/>
          <p:cNvSpPr/>
          <p:nvPr/>
        </p:nvSpPr>
        <p:spPr>
          <a:xfrm>
            <a:off x="4747161" y="3641061"/>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30" name="矩形 29"/>
          <p:cNvSpPr/>
          <p:nvPr/>
        </p:nvSpPr>
        <p:spPr>
          <a:xfrm>
            <a:off x="4705048" y="4288762"/>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31" name="矩形 30"/>
          <p:cNvSpPr/>
          <p:nvPr/>
        </p:nvSpPr>
        <p:spPr>
          <a:xfrm>
            <a:off x="4668116" y="5325915"/>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32" name="矩形 31">
            <a:extLst>
              <a:ext uri="{FF2B5EF4-FFF2-40B4-BE49-F238E27FC236}">
                <a16:creationId xmlns:a16="http://schemas.microsoft.com/office/drawing/2014/main" xmlns="" id="{07FA748F-D4E5-4414-B3A6-6C7D1112E0A3}"/>
              </a:ext>
            </a:extLst>
          </p:cNvPr>
          <p:cNvSpPr/>
          <p:nvPr/>
        </p:nvSpPr>
        <p:spPr>
          <a:xfrm>
            <a:off x="2110090" y="5986430"/>
            <a:ext cx="8597225" cy="584775"/>
          </a:xfrm>
          <a:prstGeom prst="rect">
            <a:avLst/>
          </a:prstGeom>
        </p:spPr>
        <p:txBody>
          <a:bodyPr wrap="none">
            <a:spAutoFit/>
          </a:bodyPr>
          <a:lstStyle/>
          <a:p>
            <a:r>
              <a:rPr lang="zh-CN" altLang="en-US" sz="3200" dirty="0" smtClean="0">
                <a:latin typeface="宋体" panose="02010600030101010101" pitchFamily="2" charset="-122"/>
                <a:ea typeface="宋体" panose="02010600030101010101" pitchFamily="2" charset="-122"/>
              </a:rPr>
              <a:t>由于</a:t>
            </a:r>
            <a:r>
              <a:rPr lang="en-US" altLang="zh-CN" sz="3200" dirty="0" smtClean="0">
                <a:latin typeface="宋体" panose="02010600030101010101" pitchFamily="2" charset="-122"/>
                <a:ea typeface="宋体" panose="02010600030101010101" pitchFamily="2" charset="-122"/>
              </a:rPr>
              <a:t>T=</a:t>
            </a:r>
            <a:r>
              <a:rPr lang="en-US" altLang="zh-CN" sz="3200" dirty="0" err="1" smtClean="0">
                <a:latin typeface="宋体" panose="02010600030101010101" pitchFamily="2" charset="-122"/>
                <a:ea typeface="宋体" panose="02010600030101010101" pitchFamily="2" charset="-122"/>
              </a:rPr>
              <a:t>abcdex</a:t>
            </a:r>
            <a:r>
              <a:rPr lang="zh-CN" altLang="en-US" sz="3200" dirty="0" smtClean="0">
                <a:latin typeface="宋体" panose="02010600030101010101" pitchFamily="2" charset="-122"/>
                <a:ea typeface="宋体" panose="02010600030101010101" pitchFamily="2" charset="-122"/>
              </a:rPr>
              <a:t>中没有重复的串，所以</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从</a:t>
            </a:r>
            <a:r>
              <a:rPr lang="en-US" altLang="zh-CN" sz="3200" dirty="0" smtClean="0">
                <a:latin typeface="宋体" panose="02010600030101010101" pitchFamily="2" charset="-122"/>
                <a:ea typeface="宋体" panose="02010600030101010101" pitchFamily="2" charset="-122"/>
              </a:rPr>
              <a:t>6</a:t>
            </a:r>
            <a:r>
              <a:rPr lang="zh-CN" altLang="en-US" sz="3200" dirty="0" smtClean="0">
                <a:latin typeface="宋体" panose="02010600030101010101" pitchFamily="2" charset="-122"/>
                <a:ea typeface="宋体" panose="02010600030101010101" pitchFamily="2" charset="-122"/>
              </a:rPr>
              <a:t>变为</a:t>
            </a:r>
            <a:r>
              <a:rPr lang="en-US" altLang="zh-CN" sz="3200" dirty="0" smtClean="0">
                <a:latin typeface="宋体" panose="02010600030101010101" pitchFamily="2" charset="-122"/>
                <a:ea typeface="宋体" panose="02010600030101010101" pitchFamily="2" charset="-122"/>
              </a:rPr>
              <a:t>1</a:t>
            </a:r>
            <a:endParaRPr lang="zh-CN" altLang="en-US" sz="2000" dirty="0"/>
          </a:p>
        </p:txBody>
      </p:sp>
    </p:spTree>
    <p:extLst>
      <p:ext uri="{BB962C8B-B14F-4D97-AF65-F5344CB8AC3E}">
        <p14:creationId xmlns:p14="http://schemas.microsoft.com/office/powerpoint/2010/main" val="2560712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0" fill="hold"/>
                                        <p:tgtEl>
                                          <p:spTgt spid="13"/>
                                        </p:tgtEl>
                                        <p:attrNameLst>
                                          <p:attrName>ppt_x</p:attrName>
                                        </p:attrNameLst>
                                      </p:cBhvr>
                                      <p:tavLst>
                                        <p:tav tm="0">
                                          <p:val>
                                            <p:strVal val="0-#ppt_w/2"/>
                                          </p:val>
                                        </p:tav>
                                        <p:tav tm="100000">
                                          <p:val>
                                            <p:strVal val="#ppt_x"/>
                                          </p:val>
                                        </p:tav>
                                      </p:tavLst>
                                    </p:anim>
                                    <p:anim calcmode="lin" valueType="num">
                                      <p:cBhvr additive="base">
                                        <p:cTn id="18" dur="50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1"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849202" y="1197034"/>
            <a:ext cx="2031325"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T=</a:t>
            </a:r>
            <a:r>
              <a:rPr lang="en-US" altLang="zh-CN" sz="3600" dirty="0" err="1" smtClean="0">
                <a:latin typeface="宋体" panose="02010600030101010101" pitchFamily="2" charset="-122"/>
                <a:ea typeface="宋体" panose="02010600030101010101" pitchFamily="2" charset="-122"/>
              </a:rPr>
              <a:t>abcaba</a:t>
            </a:r>
            <a:endParaRPr lang="zh-CN" altLang="en-US" sz="2400" dirty="0"/>
          </a:p>
        </p:txBody>
      </p:sp>
      <p:sp>
        <p:nvSpPr>
          <p:cNvPr id="4" name="矩形 3">
            <a:extLst>
              <a:ext uri="{FF2B5EF4-FFF2-40B4-BE49-F238E27FC236}">
                <a16:creationId xmlns:a16="http://schemas.microsoft.com/office/drawing/2014/main" xmlns="" id="{07FA748F-D4E5-4414-B3A6-6C7D1112E0A3}"/>
              </a:ext>
            </a:extLst>
          </p:cNvPr>
          <p:cNvSpPr/>
          <p:nvPr/>
        </p:nvSpPr>
        <p:spPr>
          <a:xfrm>
            <a:off x="1849202" y="1843365"/>
            <a:ext cx="2723823"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S=</a:t>
            </a:r>
            <a:r>
              <a:rPr lang="en-US" altLang="zh-CN" sz="3600" dirty="0" err="1" smtClean="0">
                <a:latin typeface="宋体" panose="02010600030101010101" pitchFamily="2" charset="-122"/>
                <a:ea typeface="宋体" panose="02010600030101010101" pitchFamily="2" charset="-122"/>
              </a:rPr>
              <a:t>abcabcabc</a:t>
            </a:r>
            <a:endParaRPr lang="zh-CN" altLang="en-US" sz="2400" dirty="0"/>
          </a:p>
        </p:txBody>
      </p:sp>
      <p:graphicFrame>
        <p:nvGraphicFramePr>
          <p:cNvPr id="6" name="Group 425"/>
          <p:cNvGraphicFramePr>
            <a:graphicFrameLocks noGrp="1"/>
          </p:cNvGraphicFramePr>
          <p:nvPr>
            <p:extLst>
              <p:ext uri="{D42A27DB-BD31-4B8C-83A1-F6EECF244321}">
                <p14:modId xmlns:p14="http://schemas.microsoft.com/office/powerpoint/2010/main" val="723471080"/>
              </p:ext>
            </p:extLst>
          </p:nvPr>
        </p:nvGraphicFramePr>
        <p:xfrm>
          <a:off x="1925402" y="2732448"/>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dirty="0" smtClean="0">
                          <a:ln>
                            <a:noFill/>
                          </a:ln>
                          <a:solidFill>
                            <a:schemeClr val="tx2"/>
                          </a:solidFill>
                          <a:effectLst/>
                          <a:latin typeface="Arial Narrow" charset="0"/>
                          <a:ea typeface="楷体_GB2312" charset="0"/>
                        </a:rPr>
                        <a:t>1趟</a:t>
                      </a:r>
                      <a:endParaRPr kumimoji="1" lang="zh-CN" altLang="en-US" sz="2800" b="1" i="0" u="none" strike="noStrike" cap="none" normalizeH="0" baseline="0" dirty="0">
                        <a:ln>
                          <a:noFill/>
                        </a:ln>
                        <a:solidFill>
                          <a:schemeClr val="tx2"/>
                        </a:solidFill>
                        <a:effectLst/>
                        <a:latin typeface="Arial Narrow" charset="0"/>
                        <a:ea typeface="楷体_GB2312" charset="0"/>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Group 421"/>
          <p:cNvGraphicFramePr>
            <a:graphicFrameLocks noGrp="1"/>
          </p:cNvGraphicFramePr>
          <p:nvPr>
            <p:extLst>
              <p:ext uri="{D42A27DB-BD31-4B8C-83A1-F6EECF244321}">
                <p14:modId xmlns:p14="http://schemas.microsoft.com/office/powerpoint/2010/main" val="2059983891"/>
              </p:ext>
            </p:extLst>
          </p:nvPr>
        </p:nvGraphicFramePr>
        <p:xfrm>
          <a:off x="1849202" y="4361223"/>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2趟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p>
                      <a:endParaRPr lang="zh-CN" altLang="en-US"/>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0" name="Group 390"/>
          <p:cNvGrpSpPr>
            <a:grpSpLocks/>
          </p:cNvGrpSpPr>
          <p:nvPr/>
        </p:nvGrpSpPr>
        <p:grpSpPr bwMode="auto">
          <a:xfrm>
            <a:off x="2454040" y="2656248"/>
            <a:ext cx="4762" cy="1081088"/>
            <a:chOff x="1101" y="1776"/>
            <a:chExt cx="3" cy="681"/>
          </a:xfrm>
        </p:grpSpPr>
        <p:sp>
          <p:nvSpPr>
            <p:cNvPr id="11" name="Line 388"/>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 name="Line 389"/>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3" name="Group 391"/>
          <p:cNvGrpSpPr>
            <a:grpSpLocks/>
          </p:cNvGrpSpPr>
          <p:nvPr/>
        </p:nvGrpSpPr>
        <p:grpSpPr bwMode="auto">
          <a:xfrm>
            <a:off x="4685796" y="2718161"/>
            <a:ext cx="4762" cy="1081087"/>
            <a:chOff x="1101" y="1776"/>
            <a:chExt cx="3" cy="681"/>
          </a:xfrm>
        </p:grpSpPr>
        <p:sp>
          <p:nvSpPr>
            <p:cNvPr id="14"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6" name="Group 394"/>
          <p:cNvGrpSpPr>
            <a:grpSpLocks/>
          </p:cNvGrpSpPr>
          <p:nvPr/>
        </p:nvGrpSpPr>
        <p:grpSpPr bwMode="auto">
          <a:xfrm>
            <a:off x="4681034" y="4359128"/>
            <a:ext cx="4762" cy="1081087"/>
            <a:chOff x="1101" y="1776"/>
            <a:chExt cx="3" cy="681"/>
          </a:xfrm>
        </p:grpSpPr>
        <p:sp>
          <p:nvSpPr>
            <p:cNvPr id="17" name="Line 395"/>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396"/>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8" name="矩形 27"/>
          <p:cNvSpPr/>
          <p:nvPr/>
        </p:nvSpPr>
        <p:spPr>
          <a:xfrm>
            <a:off x="4706602" y="2563312"/>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9" name="矩形 28"/>
          <p:cNvSpPr/>
          <p:nvPr/>
        </p:nvSpPr>
        <p:spPr>
          <a:xfrm>
            <a:off x="4747161" y="3641061"/>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30" name="矩形 29"/>
          <p:cNvSpPr/>
          <p:nvPr/>
        </p:nvSpPr>
        <p:spPr>
          <a:xfrm>
            <a:off x="5865376" y="4218396"/>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31" name="矩形 30"/>
          <p:cNvSpPr/>
          <p:nvPr/>
        </p:nvSpPr>
        <p:spPr>
          <a:xfrm>
            <a:off x="5902046" y="5141249"/>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grpSp>
        <p:nvGrpSpPr>
          <p:cNvPr id="21" name="Group 391"/>
          <p:cNvGrpSpPr>
            <a:grpSpLocks/>
          </p:cNvGrpSpPr>
          <p:nvPr/>
        </p:nvGrpSpPr>
        <p:grpSpPr bwMode="auto">
          <a:xfrm>
            <a:off x="5855852" y="4403062"/>
            <a:ext cx="4762" cy="1081087"/>
            <a:chOff x="1101" y="1776"/>
            <a:chExt cx="3" cy="681"/>
          </a:xfrm>
        </p:grpSpPr>
        <p:sp>
          <p:nvSpPr>
            <p:cNvPr id="22"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3"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4" name="矩形 23">
            <a:extLst>
              <a:ext uri="{FF2B5EF4-FFF2-40B4-BE49-F238E27FC236}">
                <a16:creationId xmlns:a16="http://schemas.microsoft.com/office/drawing/2014/main" xmlns="" id="{07FA748F-D4E5-4414-B3A6-6C7D1112E0A3}"/>
              </a:ext>
            </a:extLst>
          </p:cNvPr>
          <p:cNvSpPr/>
          <p:nvPr/>
        </p:nvSpPr>
        <p:spPr>
          <a:xfrm>
            <a:off x="722193" y="5881920"/>
            <a:ext cx="11469807" cy="584775"/>
          </a:xfrm>
          <a:prstGeom prst="rect">
            <a:avLst/>
          </a:prstGeom>
        </p:spPr>
        <p:txBody>
          <a:bodyPr wrap="none">
            <a:spAutoFit/>
          </a:bodyPr>
          <a:lstStyle/>
          <a:p>
            <a:r>
              <a:rPr lang="zh-CN" altLang="en-US" sz="3200" dirty="0" smtClean="0">
                <a:latin typeface="宋体" panose="02010600030101010101" pitchFamily="2" charset="-122"/>
                <a:ea typeface="宋体" panose="02010600030101010101" pitchFamily="2" charset="-122"/>
              </a:rPr>
              <a:t>由于</a:t>
            </a:r>
            <a:r>
              <a:rPr lang="en-US" altLang="zh-CN" sz="3200" dirty="0" smtClean="0">
                <a:latin typeface="宋体" panose="02010600030101010101" pitchFamily="2" charset="-122"/>
                <a:ea typeface="宋体" panose="02010600030101010101" pitchFamily="2" charset="-122"/>
              </a:rPr>
              <a:t>T</a:t>
            </a:r>
            <a:r>
              <a:rPr lang="zh-CN" altLang="en-US" sz="3200" dirty="0" smtClean="0">
                <a:latin typeface="宋体" panose="02010600030101010101" pitchFamily="2" charset="-122"/>
                <a:ea typeface="宋体" panose="02010600030101010101" pitchFamily="2" charset="-122"/>
              </a:rPr>
              <a:t>中，在</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前面的部分</a:t>
            </a:r>
            <a:r>
              <a:rPr lang="en-US" altLang="zh-CN" sz="3200" dirty="0" smtClean="0">
                <a:latin typeface="宋体" panose="02010600030101010101" pitchFamily="2" charset="-122"/>
                <a:ea typeface="宋体" panose="02010600030101010101" pitchFamily="2" charset="-122"/>
              </a:rPr>
              <a:t>ab</a:t>
            </a:r>
            <a:r>
              <a:rPr lang="zh-CN" altLang="en-US" sz="3200" dirty="0" smtClean="0">
                <a:latin typeface="宋体" panose="02010600030101010101" pitchFamily="2" charset="-122"/>
                <a:ea typeface="宋体" panose="02010600030101010101" pitchFamily="2" charset="-122"/>
              </a:rPr>
              <a:t>与后面的</a:t>
            </a:r>
            <a:r>
              <a:rPr lang="en-US" altLang="zh-CN" sz="3200" dirty="0" smtClean="0">
                <a:latin typeface="宋体" panose="02010600030101010101" pitchFamily="2" charset="-122"/>
                <a:ea typeface="宋体" panose="02010600030101010101" pitchFamily="2" charset="-122"/>
              </a:rPr>
              <a:t>ab</a:t>
            </a:r>
            <a:r>
              <a:rPr lang="zh-CN" altLang="en-US" sz="3200" dirty="0" smtClean="0">
                <a:latin typeface="宋体" panose="02010600030101010101" pitchFamily="2" charset="-122"/>
                <a:ea typeface="宋体" panose="02010600030101010101" pitchFamily="2" charset="-122"/>
              </a:rPr>
              <a:t>重复，所以</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从</a:t>
            </a:r>
            <a:r>
              <a:rPr lang="en-US" altLang="zh-CN" sz="3200" dirty="0" smtClean="0">
                <a:latin typeface="宋体" panose="02010600030101010101" pitchFamily="2" charset="-122"/>
                <a:ea typeface="宋体" panose="02010600030101010101" pitchFamily="2" charset="-122"/>
              </a:rPr>
              <a:t>6</a:t>
            </a:r>
            <a:r>
              <a:rPr lang="zh-CN" altLang="en-US" sz="3200" dirty="0" smtClean="0">
                <a:latin typeface="宋体" panose="02010600030101010101" pitchFamily="2" charset="-122"/>
                <a:ea typeface="宋体" panose="02010600030101010101" pitchFamily="2" charset="-122"/>
              </a:rPr>
              <a:t>变为</a:t>
            </a:r>
            <a:r>
              <a:rPr lang="en-US" altLang="zh-CN" sz="3200" dirty="0" smtClean="0">
                <a:latin typeface="宋体" panose="02010600030101010101" pitchFamily="2" charset="-122"/>
                <a:ea typeface="宋体" panose="02010600030101010101" pitchFamily="2" charset="-122"/>
              </a:rPr>
              <a:t>3</a:t>
            </a:r>
            <a:endParaRPr lang="zh-CN" altLang="en-US" sz="2000" dirty="0"/>
          </a:p>
        </p:txBody>
      </p:sp>
    </p:spTree>
    <p:extLst>
      <p:ext uri="{BB962C8B-B14F-4D97-AF65-F5344CB8AC3E}">
        <p14:creationId xmlns:p14="http://schemas.microsoft.com/office/powerpoint/2010/main" val="18767971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0" fill="hold"/>
                                        <p:tgtEl>
                                          <p:spTgt spid="13"/>
                                        </p:tgtEl>
                                        <p:attrNameLst>
                                          <p:attrName>ppt_x</p:attrName>
                                        </p:attrNameLst>
                                      </p:cBhvr>
                                      <p:tavLst>
                                        <p:tav tm="0">
                                          <p:val>
                                            <p:strVal val="0-#ppt_w/2"/>
                                          </p:val>
                                        </p:tav>
                                        <p:tav tm="100000">
                                          <p:val>
                                            <p:strVal val="#ppt_x"/>
                                          </p:val>
                                        </p:tav>
                                      </p:tavLst>
                                    </p:anim>
                                    <p:anim calcmode="lin" valueType="num">
                                      <p:cBhvr additive="base">
                                        <p:cTn id="18" dur="50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1"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0" fill="hold"/>
                                        <p:tgtEl>
                                          <p:spTgt spid="21"/>
                                        </p:tgtEl>
                                        <p:attrNameLst>
                                          <p:attrName>ppt_x</p:attrName>
                                        </p:attrNameLst>
                                      </p:cBhvr>
                                      <p:tavLst>
                                        <p:tav tm="0">
                                          <p:val>
                                            <p:strVal val="0-#ppt_w/2"/>
                                          </p:val>
                                        </p:tav>
                                        <p:tav tm="100000">
                                          <p:val>
                                            <p:strVal val="#ppt_x"/>
                                          </p:val>
                                        </p:tav>
                                      </p:tavLst>
                                    </p:anim>
                                    <p:anim calcmode="lin" valueType="num">
                                      <p:cBhvr additive="base">
                                        <p:cTn id="44" dur="5000" fill="hold"/>
                                        <p:tgtEl>
                                          <p:spTgt spid="21"/>
                                        </p:tgtEl>
                                        <p:attrNameLst>
                                          <p:attrName>ppt_y</p:attrName>
                                        </p:attrNameLst>
                                      </p:cBhvr>
                                      <p:tavLst>
                                        <p:tav tm="0">
                                          <p:val>
                                            <p:strVal val="#ppt_y"/>
                                          </p:val>
                                        </p:tav>
                                        <p:tav tm="100000">
                                          <p:val>
                                            <p:strVal val="#ppt_y"/>
                                          </p:val>
                                        </p:tav>
                                      </p:tavLst>
                                    </p:anim>
                                  </p:childTnLst>
                                </p:cTn>
                              </p:par>
                            </p:childTnLst>
                          </p:cTn>
                        </p:par>
                        <p:par>
                          <p:cTn id="45" fill="hold">
                            <p:stCondLst>
                              <p:cond delay="5000"/>
                            </p:stCondLst>
                            <p:childTnLst>
                              <p:par>
                                <p:cTn id="46" presetID="1"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par>
                          <p:cTn id="48" fill="hold">
                            <p:stCondLst>
                              <p:cond delay="5000"/>
                            </p:stCondLst>
                            <p:childTnLst>
                              <p:par>
                                <p:cTn id="49" presetID="1"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849202" y="1197034"/>
            <a:ext cx="2031325"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T=</a:t>
            </a:r>
            <a:r>
              <a:rPr lang="en-US" altLang="zh-CN" sz="3600" dirty="0" err="1" smtClean="0">
                <a:latin typeface="宋体" panose="02010600030101010101" pitchFamily="2" charset="-122"/>
                <a:ea typeface="宋体" panose="02010600030101010101" pitchFamily="2" charset="-122"/>
              </a:rPr>
              <a:t>aababa</a:t>
            </a:r>
            <a:endParaRPr lang="zh-CN" altLang="en-US" sz="2400" dirty="0"/>
          </a:p>
        </p:txBody>
      </p:sp>
      <p:sp>
        <p:nvSpPr>
          <p:cNvPr id="4" name="矩形 3">
            <a:extLst>
              <a:ext uri="{FF2B5EF4-FFF2-40B4-BE49-F238E27FC236}">
                <a16:creationId xmlns:a16="http://schemas.microsoft.com/office/drawing/2014/main" xmlns="" id="{07FA748F-D4E5-4414-B3A6-6C7D1112E0A3}"/>
              </a:ext>
            </a:extLst>
          </p:cNvPr>
          <p:cNvSpPr/>
          <p:nvPr/>
        </p:nvSpPr>
        <p:spPr>
          <a:xfrm>
            <a:off x="1849202" y="1843365"/>
            <a:ext cx="2723823"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S=</a:t>
            </a:r>
            <a:r>
              <a:rPr lang="en-US" altLang="zh-CN" sz="3600" dirty="0" err="1" smtClean="0">
                <a:latin typeface="宋体" panose="02010600030101010101" pitchFamily="2" charset="-122"/>
                <a:ea typeface="宋体" panose="02010600030101010101" pitchFamily="2" charset="-122"/>
              </a:rPr>
              <a:t>abaabaabc</a:t>
            </a:r>
            <a:endParaRPr lang="zh-CN" altLang="en-US" sz="2400" dirty="0"/>
          </a:p>
        </p:txBody>
      </p:sp>
      <p:graphicFrame>
        <p:nvGraphicFramePr>
          <p:cNvPr id="6" name="Group 425"/>
          <p:cNvGraphicFramePr>
            <a:graphicFrameLocks noGrp="1"/>
          </p:cNvGraphicFramePr>
          <p:nvPr>
            <p:extLst>
              <p:ext uri="{D42A27DB-BD31-4B8C-83A1-F6EECF244321}">
                <p14:modId xmlns:p14="http://schemas.microsoft.com/office/powerpoint/2010/main" val="1598578991"/>
              </p:ext>
            </p:extLst>
          </p:nvPr>
        </p:nvGraphicFramePr>
        <p:xfrm>
          <a:off x="1925402" y="2732448"/>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dirty="0" smtClean="0">
                          <a:ln>
                            <a:noFill/>
                          </a:ln>
                          <a:solidFill>
                            <a:schemeClr val="tx2"/>
                          </a:solidFill>
                          <a:effectLst/>
                          <a:latin typeface="Arial Narrow" charset="0"/>
                          <a:ea typeface="楷体_GB2312" charset="0"/>
                        </a:rPr>
                        <a:t>1趟</a:t>
                      </a:r>
                      <a:endParaRPr kumimoji="1" lang="zh-CN" altLang="en-US" sz="2800" b="1" i="0" u="none" strike="noStrike" cap="none" normalizeH="0" baseline="0" dirty="0">
                        <a:ln>
                          <a:noFill/>
                        </a:ln>
                        <a:solidFill>
                          <a:schemeClr val="tx2"/>
                        </a:solidFill>
                        <a:effectLst/>
                        <a:latin typeface="Arial Narrow" charset="0"/>
                        <a:ea typeface="楷体_GB2312" charset="0"/>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Group 421"/>
          <p:cNvGraphicFramePr>
            <a:graphicFrameLocks noGrp="1"/>
          </p:cNvGraphicFramePr>
          <p:nvPr>
            <p:extLst>
              <p:ext uri="{D42A27DB-BD31-4B8C-83A1-F6EECF244321}">
                <p14:modId xmlns:p14="http://schemas.microsoft.com/office/powerpoint/2010/main" val="1601091492"/>
              </p:ext>
            </p:extLst>
          </p:nvPr>
        </p:nvGraphicFramePr>
        <p:xfrm>
          <a:off x="1849202" y="4361223"/>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zh-CN" altLang="en-US" sz="2800" b="1" i="0" u="none" strike="noStrike" cap="none" normalizeH="0" baseline="0">
                          <a:ln>
                            <a:noFill/>
                          </a:ln>
                          <a:solidFill>
                            <a:schemeClr val="tx2"/>
                          </a:solidFill>
                          <a:effectLst/>
                          <a:latin typeface="Arial Narrow" charset="0"/>
                          <a:ea typeface="楷体_GB2312" charset="0"/>
                        </a:rPr>
                        <a:t>2趟</a:t>
                      </a: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0" name="Group 390"/>
          <p:cNvGrpSpPr>
            <a:grpSpLocks/>
          </p:cNvGrpSpPr>
          <p:nvPr/>
        </p:nvGrpSpPr>
        <p:grpSpPr bwMode="auto">
          <a:xfrm>
            <a:off x="2454040" y="2656248"/>
            <a:ext cx="4762" cy="1081088"/>
            <a:chOff x="1101" y="1776"/>
            <a:chExt cx="3" cy="681"/>
          </a:xfrm>
        </p:grpSpPr>
        <p:sp>
          <p:nvSpPr>
            <p:cNvPr id="11" name="Line 388"/>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 name="Line 389"/>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3" name="Group 391"/>
          <p:cNvGrpSpPr>
            <a:grpSpLocks/>
          </p:cNvGrpSpPr>
          <p:nvPr/>
        </p:nvGrpSpPr>
        <p:grpSpPr bwMode="auto">
          <a:xfrm>
            <a:off x="2982679" y="2663933"/>
            <a:ext cx="4762" cy="1081087"/>
            <a:chOff x="1101" y="1776"/>
            <a:chExt cx="3" cy="681"/>
          </a:xfrm>
        </p:grpSpPr>
        <p:sp>
          <p:nvSpPr>
            <p:cNvPr id="14"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6" name="Group 394"/>
          <p:cNvGrpSpPr>
            <a:grpSpLocks/>
          </p:cNvGrpSpPr>
          <p:nvPr/>
        </p:nvGrpSpPr>
        <p:grpSpPr bwMode="auto">
          <a:xfrm>
            <a:off x="2982417" y="4361101"/>
            <a:ext cx="4762" cy="1081087"/>
            <a:chOff x="1101" y="1776"/>
            <a:chExt cx="3" cy="681"/>
          </a:xfrm>
        </p:grpSpPr>
        <p:sp>
          <p:nvSpPr>
            <p:cNvPr id="17" name="Line 395"/>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396"/>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8" name="矩形 27"/>
          <p:cNvSpPr/>
          <p:nvPr/>
        </p:nvSpPr>
        <p:spPr>
          <a:xfrm>
            <a:off x="3061072" y="2627107"/>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9" name="矩形 28"/>
          <p:cNvSpPr/>
          <p:nvPr/>
        </p:nvSpPr>
        <p:spPr>
          <a:xfrm>
            <a:off x="2982417" y="3626098"/>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30" name="矩形 29"/>
          <p:cNvSpPr/>
          <p:nvPr/>
        </p:nvSpPr>
        <p:spPr>
          <a:xfrm>
            <a:off x="2982417" y="4262330"/>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31" name="矩形 30"/>
          <p:cNvSpPr/>
          <p:nvPr/>
        </p:nvSpPr>
        <p:spPr>
          <a:xfrm>
            <a:off x="2982417" y="5262185"/>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25" name="矩形 24">
            <a:extLst>
              <a:ext uri="{FF2B5EF4-FFF2-40B4-BE49-F238E27FC236}">
                <a16:creationId xmlns:a16="http://schemas.microsoft.com/office/drawing/2014/main" xmlns="" id="{07FA748F-D4E5-4414-B3A6-6C7D1112E0A3}"/>
              </a:ext>
            </a:extLst>
          </p:cNvPr>
          <p:cNvSpPr/>
          <p:nvPr/>
        </p:nvSpPr>
        <p:spPr>
          <a:xfrm>
            <a:off x="467225" y="5969652"/>
            <a:ext cx="11264622" cy="584775"/>
          </a:xfrm>
          <a:prstGeom prst="rect">
            <a:avLst/>
          </a:prstGeom>
        </p:spPr>
        <p:txBody>
          <a:bodyPr wrap="none">
            <a:spAutoFit/>
          </a:bodyPr>
          <a:lstStyle/>
          <a:p>
            <a:r>
              <a:rPr lang="zh-CN" altLang="en-US" sz="3200" dirty="0" smtClean="0">
                <a:latin typeface="宋体" panose="02010600030101010101" pitchFamily="2" charset="-122"/>
                <a:ea typeface="宋体" panose="02010600030101010101" pitchFamily="2" charset="-122"/>
              </a:rPr>
              <a:t>由于</a:t>
            </a:r>
            <a:r>
              <a:rPr lang="en-US" altLang="zh-CN" sz="3200" dirty="0" smtClean="0">
                <a:latin typeface="宋体" panose="02010600030101010101" pitchFamily="2" charset="-122"/>
                <a:ea typeface="宋体" panose="02010600030101010101" pitchFamily="2" charset="-122"/>
              </a:rPr>
              <a:t>T</a:t>
            </a:r>
            <a:r>
              <a:rPr lang="zh-CN" altLang="en-US" sz="3200" dirty="0" smtClean="0">
                <a:latin typeface="宋体" panose="02010600030101010101" pitchFamily="2" charset="-122"/>
                <a:ea typeface="宋体" panose="02010600030101010101" pitchFamily="2" charset="-122"/>
              </a:rPr>
              <a:t>中，在</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前面的部分只有一个</a:t>
            </a:r>
            <a:r>
              <a:rPr lang="en-US" altLang="zh-CN" sz="3200" dirty="0" smtClean="0">
                <a:latin typeface="宋体" panose="02010600030101010101" pitchFamily="2" charset="-122"/>
                <a:ea typeface="宋体" panose="02010600030101010101" pitchFamily="2" charset="-122"/>
              </a:rPr>
              <a:t>a</a:t>
            </a:r>
            <a:r>
              <a:rPr lang="zh-CN" altLang="en-US" sz="3200" dirty="0" smtClean="0">
                <a:latin typeface="宋体" panose="02010600030101010101" pitchFamily="2" charset="-122"/>
                <a:ea typeface="宋体" panose="02010600030101010101" pitchFamily="2" charset="-122"/>
              </a:rPr>
              <a:t>，无重复，所以</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从</a:t>
            </a:r>
            <a:r>
              <a:rPr lang="en-US" altLang="zh-CN" sz="3200" dirty="0" smtClean="0">
                <a:latin typeface="宋体" panose="02010600030101010101" pitchFamily="2" charset="-122"/>
                <a:ea typeface="宋体" panose="02010600030101010101" pitchFamily="2" charset="-122"/>
              </a:rPr>
              <a:t>2</a:t>
            </a:r>
            <a:r>
              <a:rPr lang="zh-CN" altLang="en-US" sz="3200" dirty="0" smtClean="0">
                <a:latin typeface="宋体" panose="02010600030101010101" pitchFamily="2" charset="-122"/>
                <a:ea typeface="宋体" panose="02010600030101010101" pitchFamily="2" charset="-122"/>
              </a:rPr>
              <a:t>变为</a:t>
            </a:r>
            <a:r>
              <a:rPr lang="en-US" altLang="zh-CN" sz="3200" dirty="0" smtClean="0">
                <a:latin typeface="宋体" panose="02010600030101010101" pitchFamily="2" charset="-122"/>
                <a:ea typeface="宋体" panose="02010600030101010101" pitchFamily="2" charset="-122"/>
              </a:rPr>
              <a:t>1</a:t>
            </a:r>
            <a:endParaRPr lang="zh-CN" altLang="en-US" sz="2000" dirty="0"/>
          </a:p>
        </p:txBody>
      </p:sp>
    </p:spTree>
    <p:extLst>
      <p:ext uri="{BB962C8B-B14F-4D97-AF65-F5344CB8AC3E}">
        <p14:creationId xmlns:p14="http://schemas.microsoft.com/office/powerpoint/2010/main" val="119612368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0" fill="hold"/>
                                        <p:tgtEl>
                                          <p:spTgt spid="13"/>
                                        </p:tgtEl>
                                        <p:attrNameLst>
                                          <p:attrName>ppt_x</p:attrName>
                                        </p:attrNameLst>
                                      </p:cBhvr>
                                      <p:tavLst>
                                        <p:tav tm="0">
                                          <p:val>
                                            <p:strVal val="0-#ppt_w/2"/>
                                          </p:val>
                                        </p:tav>
                                        <p:tav tm="100000">
                                          <p:val>
                                            <p:strVal val="#ppt_x"/>
                                          </p:val>
                                        </p:tav>
                                      </p:tavLst>
                                    </p:anim>
                                    <p:anim calcmode="lin" valueType="num">
                                      <p:cBhvr additive="base">
                                        <p:cTn id="18" dur="50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1"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849202" y="1197034"/>
            <a:ext cx="2031325"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T=</a:t>
            </a:r>
            <a:r>
              <a:rPr lang="en-US" altLang="zh-CN" sz="3600" dirty="0" err="1" smtClean="0">
                <a:latin typeface="宋体" panose="02010600030101010101" pitchFamily="2" charset="-122"/>
                <a:ea typeface="宋体" panose="02010600030101010101" pitchFamily="2" charset="-122"/>
              </a:rPr>
              <a:t>aababa</a:t>
            </a:r>
            <a:endParaRPr lang="zh-CN" altLang="en-US" sz="2400" dirty="0"/>
          </a:p>
        </p:txBody>
      </p:sp>
      <p:sp>
        <p:nvSpPr>
          <p:cNvPr id="4" name="矩形 3">
            <a:extLst>
              <a:ext uri="{FF2B5EF4-FFF2-40B4-BE49-F238E27FC236}">
                <a16:creationId xmlns:a16="http://schemas.microsoft.com/office/drawing/2014/main" xmlns="" id="{07FA748F-D4E5-4414-B3A6-6C7D1112E0A3}"/>
              </a:ext>
            </a:extLst>
          </p:cNvPr>
          <p:cNvSpPr/>
          <p:nvPr/>
        </p:nvSpPr>
        <p:spPr>
          <a:xfrm>
            <a:off x="1849202" y="1843365"/>
            <a:ext cx="2723823" cy="646331"/>
          </a:xfrm>
          <a:prstGeom prst="rect">
            <a:avLst/>
          </a:prstGeom>
        </p:spPr>
        <p:txBody>
          <a:bodyPr wrap="none">
            <a:spAutoFit/>
          </a:bodyPr>
          <a:lstStyle/>
          <a:p>
            <a:r>
              <a:rPr lang="en-US" altLang="zh-CN" sz="3600" dirty="0" smtClean="0">
                <a:latin typeface="宋体" panose="02010600030101010101" pitchFamily="2" charset="-122"/>
                <a:ea typeface="宋体" panose="02010600030101010101" pitchFamily="2" charset="-122"/>
              </a:rPr>
              <a:t>S=</a:t>
            </a:r>
            <a:r>
              <a:rPr lang="en-US" altLang="zh-CN" sz="3600" dirty="0" err="1" smtClean="0">
                <a:latin typeface="宋体" panose="02010600030101010101" pitchFamily="2" charset="-122"/>
                <a:ea typeface="宋体" panose="02010600030101010101" pitchFamily="2" charset="-122"/>
              </a:rPr>
              <a:t>abaabaabc</a:t>
            </a:r>
            <a:endParaRPr lang="zh-CN" altLang="en-US" sz="2400" dirty="0"/>
          </a:p>
        </p:txBody>
      </p:sp>
      <p:graphicFrame>
        <p:nvGraphicFramePr>
          <p:cNvPr id="6" name="Group 425"/>
          <p:cNvGraphicFramePr>
            <a:graphicFrameLocks noGrp="1"/>
          </p:cNvGraphicFramePr>
          <p:nvPr>
            <p:extLst>
              <p:ext uri="{D42A27DB-BD31-4B8C-83A1-F6EECF244321}">
                <p14:modId xmlns:p14="http://schemas.microsoft.com/office/powerpoint/2010/main" val="1857126151"/>
              </p:ext>
            </p:extLst>
          </p:nvPr>
        </p:nvGraphicFramePr>
        <p:xfrm>
          <a:off x="1925402" y="2732448"/>
          <a:ext cx="6096000" cy="1078992"/>
        </p:xfrm>
        <a:graphic>
          <a:graphicData uri="http://schemas.openxmlformats.org/drawingml/2006/table">
            <a:tbl>
              <a:tblPr/>
              <a:tblGrid>
                <a:gridCol w="381000">
                  <a:extLst>
                    <a:ext uri="{9D8B030D-6E8A-4147-A177-3AD203B41FA5}">
                      <a16:colId xmlns:a16="http://schemas.microsoft.com/office/drawing/2014/main" xmlns="" val="20000"/>
                    </a:ext>
                  </a:extLst>
                </a:gridCol>
                <a:gridCol w="4905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3810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2"/>
                          </a:solidFill>
                          <a:effectLst/>
                          <a:latin typeface="Arial Narrow" charset="0"/>
                          <a:ea typeface="楷体_GB2312" charset="0"/>
                        </a:rPr>
                        <a:t>3</a:t>
                      </a:r>
                      <a:r>
                        <a:rPr kumimoji="1" lang="zh-CN" altLang="en-US" sz="2800" b="1" i="0" u="none" strike="noStrike" cap="none" normalizeH="0" baseline="0" dirty="0" smtClean="0">
                          <a:ln>
                            <a:noFill/>
                          </a:ln>
                          <a:solidFill>
                            <a:schemeClr val="tx2"/>
                          </a:solidFill>
                          <a:effectLst/>
                          <a:latin typeface="Arial Narrow" charset="0"/>
                          <a:ea typeface="楷体_GB2312" charset="0"/>
                        </a:rPr>
                        <a:t>趟</a:t>
                      </a:r>
                      <a:endParaRPr kumimoji="1" lang="zh-CN" altLang="en-US" sz="2800" b="1" i="0" u="none" strike="noStrike" cap="none" normalizeH="0" baseline="0" dirty="0">
                        <a:ln>
                          <a:noFill/>
                        </a:ln>
                        <a:solidFill>
                          <a:schemeClr val="tx2"/>
                        </a:solidFill>
                        <a:effectLst/>
                        <a:latin typeface="Arial Narrow" charset="0"/>
                        <a:ea typeface="楷体_GB2312" charset="0"/>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c</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Group 421"/>
          <p:cNvGraphicFramePr>
            <a:graphicFrameLocks noGrp="1"/>
          </p:cNvGraphicFramePr>
          <p:nvPr>
            <p:extLst>
              <p:ext uri="{D42A27DB-BD31-4B8C-83A1-F6EECF244321}">
                <p14:modId xmlns:p14="http://schemas.microsoft.com/office/powerpoint/2010/main" val="441032497"/>
              </p:ext>
            </p:extLst>
          </p:nvPr>
        </p:nvGraphicFramePr>
        <p:xfrm>
          <a:off x="1849202" y="4361223"/>
          <a:ext cx="6096000" cy="1078992"/>
        </p:xfrm>
        <a:graphic>
          <a:graphicData uri="http://schemas.openxmlformats.org/drawingml/2006/table">
            <a:tbl>
              <a:tblPr/>
              <a:tblGrid>
                <a:gridCol w="457200">
                  <a:extLst>
                    <a:ext uri="{9D8B030D-6E8A-4147-A177-3AD203B41FA5}">
                      <a16:colId xmlns:a16="http://schemas.microsoft.com/office/drawing/2014/main" xmlns="" val="20000"/>
                    </a:ext>
                  </a:extLst>
                </a:gridCol>
                <a:gridCol w="414338">
                  <a:extLst>
                    <a:ext uri="{9D8B030D-6E8A-4147-A177-3AD203B41FA5}">
                      <a16:colId xmlns:a16="http://schemas.microsoft.com/office/drawing/2014/main" xmlns="" val="20001"/>
                    </a:ext>
                  </a:extLst>
                </a:gridCol>
                <a:gridCol w="434975">
                  <a:extLst>
                    <a:ext uri="{9D8B030D-6E8A-4147-A177-3AD203B41FA5}">
                      <a16:colId xmlns:a16="http://schemas.microsoft.com/office/drawing/2014/main" xmlns="" val="20002"/>
                    </a:ext>
                  </a:extLst>
                </a:gridCol>
                <a:gridCol w="434975">
                  <a:extLst>
                    <a:ext uri="{9D8B030D-6E8A-4147-A177-3AD203B41FA5}">
                      <a16:colId xmlns:a16="http://schemas.microsoft.com/office/drawing/2014/main" xmlns="" val="20003"/>
                    </a:ext>
                  </a:extLst>
                </a:gridCol>
                <a:gridCol w="434975">
                  <a:extLst>
                    <a:ext uri="{9D8B030D-6E8A-4147-A177-3AD203B41FA5}">
                      <a16:colId xmlns:a16="http://schemas.microsoft.com/office/drawing/2014/main" xmlns="" val="20004"/>
                    </a:ext>
                  </a:extLst>
                </a:gridCol>
                <a:gridCol w="436562">
                  <a:extLst>
                    <a:ext uri="{9D8B030D-6E8A-4147-A177-3AD203B41FA5}">
                      <a16:colId xmlns:a16="http://schemas.microsoft.com/office/drawing/2014/main" xmlns="" val="20005"/>
                    </a:ext>
                  </a:extLst>
                </a:gridCol>
                <a:gridCol w="434975">
                  <a:extLst>
                    <a:ext uri="{9D8B030D-6E8A-4147-A177-3AD203B41FA5}">
                      <a16:colId xmlns:a16="http://schemas.microsoft.com/office/drawing/2014/main" xmlns="" val="20006"/>
                    </a:ext>
                  </a:extLst>
                </a:gridCol>
                <a:gridCol w="434975">
                  <a:extLst>
                    <a:ext uri="{9D8B030D-6E8A-4147-A177-3AD203B41FA5}">
                      <a16:colId xmlns:a16="http://schemas.microsoft.com/office/drawing/2014/main" xmlns="" val="20007"/>
                    </a:ext>
                  </a:extLst>
                </a:gridCol>
                <a:gridCol w="436563">
                  <a:extLst>
                    <a:ext uri="{9D8B030D-6E8A-4147-A177-3AD203B41FA5}">
                      <a16:colId xmlns:a16="http://schemas.microsoft.com/office/drawing/2014/main" xmlns="" val="20008"/>
                    </a:ext>
                  </a:extLst>
                </a:gridCol>
                <a:gridCol w="434975">
                  <a:extLst>
                    <a:ext uri="{9D8B030D-6E8A-4147-A177-3AD203B41FA5}">
                      <a16:colId xmlns:a16="http://schemas.microsoft.com/office/drawing/2014/main" xmlns="" val="20009"/>
                    </a:ext>
                  </a:extLst>
                </a:gridCol>
                <a:gridCol w="434975">
                  <a:extLst>
                    <a:ext uri="{9D8B030D-6E8A-4147-A177-3AD203B41FA5}">
                      <a16:colId xmlns:a16="http://schemas.microsoft.com/office/drawing/2014/main" xmlns="" val="20010"/>
                    </a:ext>
                  </a:extLst>
                </a:gridCol>
                <a:gridCol w="434975">
                  <a:extLst>
                    <a:ext uri="{9D8B030D-6E8A-4147-A177-3AD203B41FA5}">
                      <a16:colId xmlns:a16="http://schemas.microsoft.com/office/drawing/2014/main" xmlns="" val="20011"/>
                    </a:ext>
                  </a:extLst>
                </a:gridCol>
                <a:gridCol w="436562">
                  <a:extLst>
                    <a:ext uri="{9D8B030D-6E8A-4147-A177-3AD203B41FA5}">
                      <a16:colId xmlns:a16="http://schemas.microsoft.com/office/drawing/2014/main" xmlns="" val="20012"/>
                    </a:ext>
                  </a:extLst>
                </a:gridCol>
                <a:gridCol w="434975">
                  <a:extLst>
                    <a:ext uri="{9D8B030D-6E8A-4147-A177-3AD203B41FA5}">
                      <a16:colId xmlns:a16="http://schemas.microsoft.com/office/drawing/2014/main" xmlns="" val="20013"/>
                    </a:ext>
                  </a:extLst>
                </a:gridCol>
              </a:tblGrid>
              <a:tr h="190500">
                <a:tc rowSpan="2">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ctr"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2"/>
                          </a:solidFill>
                          <a:effectLst/>
                          <a:latin typeface="Arial Narrow" charset="0"/>
                          <a:ea typeface="楷体_GB2312" charset="0"/>
                        </a:rPr>
                        <a:t>4</a:t>
                      </a:r>
                      <a:r>
                        <a:rPr kumimoji="1" lang="zh-CN" altLang="en-US" sz="2800" b="1" i="0" u="none" strike="noStrike" cap="none" normalizeH="0" baseline="0" dirty="0" smtClean="0">
                          <a:ln>
                            <a:noFill/>
                          </a:ln>
                          <a:solidFill>
                            <a:schemeClr val="tx2"/>
                          </a:solidFill>
                          <a:effectLst/>
                          <a:latin typeface="Arial Narrow" charset="0"/>
                          <a:ea typeface="楷体_GB2312" charset="0"/>
                        </a:rPr>
                        <a:t>趟</a:t>
                      </a:r>
                      <a:endParaRPr kumimoji="1" lang="zh-CN" altLang="en-US" sz="2800" b="1" i="0" u="none" strike="noStrike" cap="none" normalizeH="0" baseline="0" dirty="0">
                        <a:ln>
                          <a:noFill/>
                        </a:ln>
                        <a:solidFill>
                          <a:schemeClr val="tx2"/>
                        </a:solidFill>
                        <a:effectLst/>
                        <a:latin typeface="Arial Narrow" charset="0"/>
                        <a:ea typeface="楷体_GB2312" charset="0"/>
                      </a:endParaRPr>
                    </a:p>
                  </a:txBody>
                  <a:tcPr horzOverflow="overflow">
                    <a:lnL cap="flat">
                      <a:noFill/>
                    </a:lnL>
                    <a:lnR w="28575" cap="flat" cmpd="sng" algn="ctr">
                      <a:solidFill>
                        <a:schemeClr val="tx1"/>
                      </a:solidFill>
                      <a:prstDash val="sysDot"/>
                      <a:round/>
                      <a:headEnd type="none" w="med" len="med"/>
                      <a:tailEnd type="none" w="med" len="med"/>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b</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r h="190500">
                <a:tc vMerge="1">
                  <a:txBody>
                    <a:bodyPr/>
                    <a:lstStyle/>
                    <a:p>
                      <a:endParaRPr lang="zh-CN" altLang="en-US"/>
                    </a:p>
                  </a:txBody>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a:ln>
                          <a:noFill/>
                        </a:ln>
                        <a:solidFill>
                          <a:schemeClr val="tx1"/>
                        </a:solidFill>
                        <a:effectLst/>
                        <a:latin typeface="Arial Narrow" charset="0"/>
                        <a:ea typeface="楷体_GB2312" charset="0"/>
                      </a:endParaRPr>
                    </a:p>
                  </a:txBody>
                  <a:tcPr horzOverflow="overflow">
                    <a:lnL w="28575" cap="flat" cmpd="sng" algn="ctr">
                      <a:solidFill>
                        <a:schemeClr val="tx1"/>
                      </a:solidFill>
                      <a:prstDash val="sysDot"/>
                      <a:round/>
                      <a:headEnd type="none" w="med" len="med"/>
                      <a:tailEnd type="none" w="med" len="med"/>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en-US" altLang="zh-CN"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c</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smtClean="0">
                          <a:ln>
                            <a:noFill/>
                          </a:ln>
                          <a:solidFill>
                            <a:schemeClr val="tx1"/>
                          </a:solidFill>
                          <a:effectLst/>
                          <a:latin typeface="Arial Narrow" charset="0"/>
                          <a:ea typeface="楷体_GB2312" charset="0"/>
                        </a:rPr>
                        <a:t>a</a:t>
                      </a: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b</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r>
                        <a:rPr kumimoji="1" lang="en-US" altLang="zh-CN" sz="2800" b="1" i="0" u="none" strike="noStrike" cap="none" normalizeH="0" baseline="0" dirty="0">
                          <a:ln>
                            <a:noFill/>
                          </a:ln>
                          <a:solidFill>
                            <a:schemeClr val="tx1"/>
                          </a:solidFill>
                          <a:effectLst/>
                          <a:latin typeface="Arial Narrow" charset="0"/>
                          <a:ea typeface="楷体_GB2312" charset="0"/>
                        </a:rPr>
                        <a:t>a</a:t>
                      </a: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tc>
                  <a:txBody>
                    <a:bodyPr/>
                    <a:lstStyle>
                      <a:lvl1pPr>
                        <a:lnSpc>
                          <a:spcPct val="105000"/>
                        </a:lnSpc>
                        <a:spcBef>
                          <a:spcPct val="20000"/>
                        </a:spcBef>
                        <a:buClr>
                          <a:schemeClr val="folHlink"/>
                        </a:buClr>
                        <a:buSzPct val="80000"/>
                        <a:buFont typeface="Wingdings" charset="2"/>
                        <a:defRPr kumimoji="1" sz="2800" b="1">
                          <a:solidFill>
                            <a:schemeClr val="tx1"/>
                          </a:solidFill>
                          <a:latin typeface="Arial Narrow" charset="0"/>
                          <a:ea typeface="楷体_GB2312" charset="0"/>
                        </a:defRPr>
                      </a:lvl1pPr>
                      <a:lvl2pPr>
                        <a:lnSpc>
                          <a:spcPct val="105000"/>
                        </a:lnSpc>
                        <a:spcBef>
                          <a:spcPct val="20000"/>
                        </a:spcBef>
                        <a:buClr>
                          <a:schemeClr val="hlink"/>
                        </a:buClr>
                        <a:buSzPct val="80000"/>
                        <a:buFont typeface="Wingdings" charset="2"/>
                        <a:defRPr kumimoji="1" sz="2400" b="1">
                          <a:solidFill>
                            <a:schemeClr val="tx1"/>
                          </a:solidFill>
                          <a:latin typeface="Arial Narrow" charset="0"/>
                          <a:ea typeface="楷体_GB2312" charset="0"/>
                        </a:defRPr>
                      </a:lvl2pPr>
                      <a:lvl3pPr>
                        <a:lnSpc>
                          <a:spcPct val="105000"/>
                        </a:lnSpc>
                        <a:spcBef>
                          <a:spcPct val="20000"/>
                        </a:spcBef>
                        <a:buClr>
                          <a:srgbClr val="328515"/>
                        </a:buClr>
                        <a:buSzPct val="80000"/>
                        <a:buFont typeface="Wingdings" charset="2"/>
                        <a:defRPr kumimoji="1" sz="2000" b="1">
                          <a:solidFill>
                            <a:schemeClr val="tx1"/>
                          </a:solidFill>
                          <a:latin typeface="Arial Narrow" charset="0"/>
                          <a:ea typeface="楷体_GB2312" charset="0"/>
                        </a:defRPr>
                      </a:lvl3pPr>
                      <a:lvl4pPr>
                        <a:lnSpc>
                          <a:spcPct val="105000"/>
                        </a:lnSpc>
                        <a:spcBef>
                          <a:spcPct val="20000"/>
                        </a:spcBef>
                        <a:buClr>
                          <a:srgbClr val="FF9933"/>
                        </a:buClr>
                        <a:buSzPct val="80000"/>
                        <a:buFont typeface="Wingdings" charset="2"/>
                        <a:defRPr kumimoji="1" sz="2000" b="1">
                          <a:solidFill>
                            <a:schemeClr val="tx1"/>
                          </a:solidFill>
                          <a:latin typeface="Arial Narrow" charset="0"/>
                          <a:ea typeface="楷体_GB2312" charset="0"/>
                        </a:defRPr>
                      </a:lvl4pPr>
                      <a:lvl5pPr>
                        <a:lnSpc>
                          <a:spcPct val="105000"/>
                        </a:lnSpc>
                        <a:spcBef>
                          <a:spcPct val="20000"/>
                        </a:spcBef>
                        <a:buClr>
                          <a:schemeClr val="accent1"/>
                        </a:buClr>
                        <a:buSzPct val="80000"/>
                        <a:buFont typeface="Wingdings" charset="2"/>
                        <a:defRPr kumimoji="1" sz="2000" b="1">
                          <a:solidFill>
                            <a:schemeClr val="tx1"/>
                          </a:solidFill>
                          <a:latin typeface="Arial Narrow" charset="0"/>
                          <a:ea typeface="楷体_GB2312" charset="0"/>
                        </a:defRPr>
                      </a:lvl5pPr>
                      <a:lvl6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6pPr>
                      <a:lvl7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7pPr>
                      <a:lvl8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8pPr>
                      <a:lvl9pPr fontAlgn="base">
                        <a:lnSpc>
                          <a:spcPct val="105000"/>
                        </a:lnSpc>
                        <a:spcBef>
                          <a:spcPct val="20000"/>
                        </a:spcBef>
                        <a:spcAft>
                          <a:spcPct val="0"/>
                        </a:spcAft>
                        <a:buClr>
                          <a:schemeClr val="accent1"/>
                        </a:buClr>
                        <a:buSzPct val="80000"/>
                        <a:buFont typeface="Wingdings" charset="2"/>
                        <a:defRPr kumimoji="1" sz="2000" b="1">
                          <a:solidFill>
                            <a:schemeClr val="tx1"/>
                          </a:solidFill>
                          <a:latin typeface="Arial Narrow" charset="0"/>
                          <a:ea typeface="楷体_GB2312" charset="0"/>
                        </a:defRPr>
                      </a:lvl9pPr>
                    </a:lstStyle>
                    <a:p>
                      <a:pPr marL="0" marR="0" lvl="0" indent="0" algn="l" defTabSz="914400" rtl="0" eaLnBrk="1" fontAlgn="base" latinLnBrk="0" hangingPunct="1">
                        <a:lnSpc>
                          <a:spcPct val="105000"/>
                        </a:lnSpc>
                        <a:spcBef>
                          <a:spcPct val="20000"/>
                        </a:spcBef>
                        <a:spcAft>
                          <a:spcPct val="0"/>
                        </a:spcAft>
                        <a:buClr>
                          <a:schemeClr val="folHlink"/>
                        </a:buClr>
                        <a:buSzPct val="80000"/>
                        <a:buFont typeface="Wingdings" charset="2"/>
                        <a:buNone/>
                        <a:tabLst/>
                      </a:pPr>
                      <a:endParaRPr kumimoji="1" lang="zh-CN" altLang="en-US" sz="2800" b="1" i="0" u="none" strike="noStrike" cap="none" normalizeH="0" baseline="0" dirty="0">
                        <a:ln>
                          <a:noFill/>
                        </a:ln>
                        <a:solidFill>
                          <a:schemeClr val="tx1"/>
                        </a:solidFill>
                        <a:effectLst/>
                        <a:latin typeface="Arial Narrow" charset="0"/>
                        <a:ea typeface="楷体_GB2312" charset="0"/>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0" name="Group 390"/>
          <p:cNvGrpSpPr>
            <a:grpSpLocks/>
          </p:cNvGrpSpPr>
          <p:nvPr/>
        </p:nvGrpSpPr>
        <p:grpSpPr bwMode="auto">
          <a:xfrm>
            <a:off x="3425265" y="2741705"/>
            <a:ext cx="4762" cy="1081088"/>
            <a:chOff x="1101" y="1776"/>
            <a:chExt cx="3" cy="681"/>
          </a:xfrm>
        </p:grpSpPr>
        <p:sp>
          <p:nvSpPr>
            <p:cNvPr id="11" name="Line 388"/>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2" name="Line 389"/>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3" name="Group 391"/>
          <p:cNvGrpSpPr>
            <a:grpSpLocks/>
          </p:cNvGrpSpPr>
          <p:nvPr/>
        </p:nvGrpSpPr>
        <p:grpSpPr bwMode="auto">
          <a:xfrm>
            <a:off x="4334752" y="2726078"/>
            <a:ext cx="4762" cy="1081087"/>
            <a:chOff x="1101" y="1776"/>
            <a:chExt cx="3" cy="681"/>
          </a:xfrm>
        </p:grpSpPr>
        <p:sp>
          <p:nvSpPr>
            <p:cNvPr id="14" name="Line 392"/>
            <p:cNvSpPr>
              <a:spLocks noChangeShapeType="1"/>
            </p:cNvSpPr>
            <p:nvPr/>
          </p:nvSpPr>
          <p:spPr bwMode="auto">
            <a:xfrm>
              <a:off x="1104" y="1776"/>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5" name="Line 393"/>
            <p:cNvSpPr>
              <a:spLocks noChangeShapeType="1"/>
            </p:cNvSpPr>
            <p:nvPr/>
          </p:nvSpPr>
          <p:spPr bwMode="auto">
            <a:xfrm flipV="1">
              <a:off x="1101" y="2313"/>
              <a:ext cx="0" cy="144"/>
            </a:xfrm>
            <a:prstGeom prst="line">
              <a:avLst/>
            </a:prstGeom>
            <a:noFill/>
            <a:ln w="28575">
              <a:solidFill>
                <a:srgbClr val="FF33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grpSp>
        <p:nvGrpSpPr>
          <p:cNvPr id="16" name="Group 394"/>
          <p:cNvGrpSpPr>
            <a:grpSpLocks/>
          </p:cNvGrpSpPr>
          <p:nvPr/>
        </p:nvGrpSpPr>
        <p:grpSpPr bwMode="auto">
          <a:xfrm>
            <a:off x="4275903" y="4329103"/>
            <a:ext cx="4762" cy="1081087"/>
            <a:chOff x="1101" y="1776"/>
            <a:chExt cx="3" cy="681"/>
          </a:xfrm>
        </p:grpSpPr>
        <p:sp>
          <p:nvSpPr>
            <p:cNvPr id="17" name="Line 395"/>
            <p:cNvSpPr>
              <a:spLocks noChangeShapeType="1"/>
            </p:cNvSpPr>
            <p:nvPr/>
          </p:nvSpPr>
          <p:spPr bwMode="auto">
            <a:xfrm>
              <a:off x="1104" y="1776"/>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396"/>
            <p:cNvSpPr>
              <a:spLocks noChangeShapeType="1"/>
            </p:cNvSpPr>
            <p:nvPr/>
          </p:nvSpPr>
          <p:spPr bwMode="auto">
            <a:xfrm flipV="1">
              <a:off x="1101" y="2313"/>
              <a:ext cx="0" cy="144"/>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
        <p:nvSpPr>
          <p:cNvPr id="28" name="矩形 27"/>
          <p:cNvSpPr/>
          <p:nvPr/>
        </p:nvSpPr>
        <p:spPr>
          <a:xfrm>
            <a:off x="4299127" y="2655249"/>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29" name="矩形 28"/>
          <p:cNvSpPr/>
          <p:nvPr/>
        </p:nvSpPr>
        <p:spPr>
          <a:xfrm>
            <a:off x="4280665" y="3641672"/>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30" name="矩形 29"/>
          <p:cNvSpPr/>
          <p:nvPr/>
        </p:nvSpPr>
        <p:spPr>
          <a:xfrm>
            <a:off x="4272943" y="4249381"/>
            <a:ext cx="300082" cy="369332"/>
          </a:xfrm>
          <a:prstGeom prst="rect">
            <a:avLst/>
          </a:prstGeom>
        </p:spPr>
        <p:txBody>
          <a:bodyPr wrap="none">
            <a:spAutoFit/>
          </a:bodyPr>
          <a:lstStyle/>
          <a:p>
            <a:r>
              <a:rPr lang="en-US" altLang="zh-CN" b="1" dirty="0" err="1">
                <a:solidFill>
                  <a:srgbClr val="FF0000"/>
                </a:solidFill>
                <a:latin typeface="SimSun" charset="-122"/>
                <a:ea typeface="SimSun" charset="-122"/>
                <a:cs typeface="SimSun" charset="-122"/>
              </a:rPr>
              <a:t>i</a:t>
            </a:r>
            <a:endParaRPr lang="zh-CN" altLang="en-US" dirty="0"/>
          </a:p>
        </p:txBody>
      </p:sp>
      <p:sp>
        <p:nvSpPr>
          <p:cNvPr id="31" name="矩形 30"/>
          <p:cNvSpPr/>
          <p:nvPr/>
        </p:nvSpPr>
        <p:spPr>
          <a:xfrm>
            <a:off x="4184711" y="5233241"/>
            <a:ext cx="300082" cy="369332"/>
          </a:xfrm>
          <a:prstGeom prst="rect">
            <a:avLst/>
          </a:prstGeom>
        </p:spPr>
        <p:txBody>
          <a:bodyPr wrap="none">
            <a:spAutoFit/>
          </a:bodyPr>
          <a:lstStyle/>
          <a:p>
            <a:r>
              <a:rPr lang="en-US" altLang="zh-CN" b="1" dirty="0" smtClean="0">
                <a:solidFill>
                  <a:srgbClr val="FF0000"/>
                </a:solidFill>
                <a:latin typeface="SimSun" charset="-122"/>
                <a:ea typeface="SimSun" charset="-122"/>
                <a:cs typeface="SimSun" charset="-122"/>
              </a:rPr>
              <a:t>j</a:t>
            </a:r>
            <a:endParaRPr lang="zh-CN" altLang="en-US" dirty="0"/>
          </a:p>
        </p:txBody>
      </p:sp>
      <p:sp>
        <p:nvSpPr>
          <p:cNvPr id="25" name="矩形 24">
            <a:extLst>
              <a:ext uri="{FF2B5EF4-FFF2-40B4-BE49-F238E27FC236}">
                <a16:creationId xmlns:a16="http://schemas.microsoft.com/office/drawing/2014/main" xmlns="" id="{07FA748F-D4E5-4414-B3A6-6C7D1112E0A3}"/>
              </a:ext>
            </a:extLst>
          </p:cNvPr>
          <p:cNvSpPr/>
          <p:nvPr/>
        </p:nvSpPr>
        <p:spPr>
          <a:xfrm>
            <a:off x="467224" y="6038560"/>
            <a:ext cx="10854253" cy="584775"/>
          </a:xfrm>
          <a:prstGeom prst="rect">
            <a:avLst/>
          </a:prstGeom>
        </p:spPr>
        <p:txBody>
          <a:bodyPr wrap="none">
            <a:spAutoFit/>
          </a:bodyPr>
          <a:lstStyle/>
          <a:p>
            <a:r>
              <a:rPr lang="zh-CN" altLang="en-US" sz="3200" dirty="0" smtClean="0">
                <a:latin typeface="宋体" panose="02010600030101010101" pitchFamily="2" charset="-122"/>
                <a:ea typeface="宋体" panose="02010600030101010101" pitchFamily="2" charset="-122"/>
              </a:rPr>
              <a:t>由于</a:t>
            </a:r>
            <a:r>
              <a:rPr lang="en-US" altLang="zh-CN" sz="3200" dirty="0" smtClean="0">
                <a:latin typeface="宋体" panose="02010600030101010101" pitchFamily="2" charset="-122"/>
                <a:ea typeface="宋体" panose="02010600030101010101" pitchFamily="2" charset="-122"/>
              </a:rPr>
              <a:t>T</a:t>
            </a:r>
            <a:r>
              <a:rPr lang="zh-CN" altLang="en-US" sz="3200" dirty="0" smtClean="0">
                <a:latin typeface="宋体" panose="02010600030101010101" pitchFamily="2" charset="-122"/>
                <a:ea typeface="宋体" panose="02010600030101010101" pitchFamily="2" charset="-122"/>
              </a:rPr>
              <a:t>中，在</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前面的部分</a:t>
            </a:r>
            <a:r>
              <a:rPr lang="en-US" altLang="zh-CN" sz="3200" dirty="0" smtClean="0">
                <a:latin typeface="宋体" panose="02010600030101010101" pitchFamily="2" charset="-122"/>
                <a:ea typeface="宋体" panose="02010600030101010101" pitchFamily="2" charset="-122"/>
              </a:rPr>
              <a:t>a</a:t>
            </a:r>
            <a:r>
              <a:rPr lang="zh-CN" altLang="en-US" sz="3200" dirty="0" smtClean="0">
                <a:latin typeface="宋体" panose="02010600030101010101" pitchFamily="2" charset="-122"/>
                <a:ea typeface="宋体" panose="02010600030101010101" pitchFamily="2" charset="-122"/>
              </a:rPr>
              <a:t>与后面的</a:t>
            </a:r>
            <a:r>
              <a:rPr lang="en-US" altLang="zh-CN" sz="3200" dirty="0" smtClean="0">
                <a:latin typeface="宋体" panose="02010600030101010101" pitchFamily="2" charset="-122"/>
                <a:ea typeface="宋体" panose="02010600030101010101" pitchFamily="2" charset="-122"/>
              </a:rPr>
              <a:t>a</a:t>
            </a:r>
            <a:r>
              <a:rPr lang="zh-CN" altLang="en-US" sz="3200" dirty="0" smtClean="0">
                <a:latin typeface="宋体" panose="02010600030101010101" pitchFamily="2" charset="-122"/>
                <a:ea typeface="宋体" panose="02010600030101010101" pitchFamily="2" charset="-122"/>
              </a:rPr>
              <a:t>重复，所以</a:t>
            </a:r>
            <a:r>
              <a:rPr lang="en-US" altLang="zh-CN" sz="3200" dirty="0" smtClean="0">
                <a:latin typeface="宋体" panose="02010600030101010101" pitchFamily="2" charset="-122"/>
                <a:ea typeface="宋体" panose="02010600030101010101" pitchFamily="2" charset="-122"/>
              </a:rPr>
              <a:t>j</a:t>
            </a:r>
            <a:r>
              <a:rPr lang="zh-CN" altLang="en-US" sz="3200" dirty="0" smtClean="0">
                <a:latin typeface="宋体" panose="02010600030101010101" pitchFamily="2" charset="-122"/>
                <a:ea typeface="宋体" panose="02010600030101010101" pitchFamily="2" charset="-122"/>
              </a:rPr>
              <a:t>从</a:t>
            </a:r>
            <a:r>
              <a:rPr lang="en-US" altLang="zh-CN" sz="3200" dirty="0" smtClean="0">
                <a:latin typeface="宋体" panose="02010600030101010101" pitchFamily="2" charset="-122"/>
                <a:ea typeface="宋体" panose="02010600030101010101" pitchFamily="2" charset="-122"/>
              </a:rPr>
              <a:t>3</a:t>
            </a:r>
            <a:r>
              <a:rPr lang="zh-CN" altLang="en-US" sz="3200" dirty="0" smtClean="0">
                <a:latin typeface="宋体" panose="02010600030101010101" pitchFamily="2" charset="-122"/>
                <a:ea typeface="宋体" panose="02010600030101010101" pitchFamily="2" charset="-122"/>
              </a:rPr>
              <a:t>变为</a:t>
            </a:r>
            <a:r>
              <a:rPr lang="en-US" altLang="zh-CN" sz="3200" dirty="0" smtClean="0">
                <a:latin typeface="宋体" panose="02010600030101010101" pitchFamily="2" charset="-122"/>
                <a:ea typeface="宋体" panose="02010600030101010101" pitchFamily="2" charset="-122"/>
              </a:rPr>
              <a:t>2</a:t>
            </a:r>
            <a:endParaRPr lang="zh-CN" altLang="en-US" sz="2000" dirty="0"/>
          </a:p>
        </p:txBody>
      </p:sp>
    </p:spTree>
    <p:extLst>
      <p:ext uri="{BB962C8B-B14F-4D97-AF65-F5344CB8AC3E}">
        <p14:creationId xmlns:p14="http://schemas.microsoft.com/office/powerpoint/2010/main" val="691876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0" fill="hold"/>
                                        <p:tgtEl>
                                          <p:spTgt spid="13"/>
                                        </p:tgtEl>
                                        <p:attrNameLst>
                                          <p:attrName>ppt_x</p:attrName>
                                        </p:attrNameLst>
                                      </p:cBhvr>
                                      <p:tavLst>
                                        <p:tav tm="0">
                                          <p:val>
                                            <p:strVal val="0-#ppt_w/2"/>
                                          </p:val>
                                        </p:tav>
                                        <p:tav tm="100000">
                                          <p:val>
                                            <p:strVal val="#ppt_x"/>
                                          </p:val>
                                        </p:tav>
                                      </p:tavLst>
                                    </p:anim>
                                    <p:anim calcmode="lin" valueType="num">
                                      <p:cBhvr additive="base">
                                        <p:cTn id="18" dur="50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5000"/>
                            </p:stCondLst>
                            <p:childTnLst>
                              <p:par>
                                <p:cTn id="20" presetID="1"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401117" y="1268510"/>
            <a:ext cx="8279988" cy="1569660"/>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用一个数组</a:t>
            </a:r>
            <a:r>
              <a:rPr lang="en-US" altLang="zh-CN" sz="2400" dirty="0">
                <a:latin typeface="宋体" panose="02010600030101010101" pitchFamily="2" charset="-122"/>
                <a:ea typeface="宋体" panose="02010600030101010101" pitchFamily="2" charset="-122"/>
              </a:rPr>
              <a:t>next</a:t>
            </a:r>
            <a:r>
              <a:rPr lang="zh-CN" altLang="en-US" sz="2400" dirty="0">
                <a:latin typeface="宋体" panose="02010600030101010101" pitchFamily="2" charset="-122"/>
                <a:ea typeface="宋体" panose="02010600030101010101" pitchFamily="2" charset="-122"/>
              </a:rPr>
              <a:t>来保存</a:t>
            </a:r>
            <a:r>
              <a:rPr lang="en-US" altLang="zh-CN" sz="24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的回溯位置，</a:t>
            </a:r>
            <a:r>
              <a:rPr lang="en-US" altLang="zh-CN" sz="2400" dirty="0">
                <a:solidFill>
                  <a:srgbClr val="FF0000"/>
                </a:solidFill>
                <a:latin typeface="宋体" panose="02010600030101010101" pitchFamily="2" charset="-122"/>
                <a:ea typeface="宋体" panose="02010600030101010101" pitchFamily="2" charset="-122"/>
              </a:rPr>
              <a:t>next[j] = k</a:t>
            </a:r>
          </a:p>
          <a:p>
            <a:r>
              <a:rPr lang="zh-CN" altLang="en-US" sz="2400" dirty="0">
                <a:latin typeface="宋体" panose="02010600030101010101" pitchFamily="2" charset="-122"/>
                <a:ea typeface="宋体" panose="02010600030101010101" pitchFamily="2" charset="-122"/>
              </a:rPr>
              <a:t>表示当</a:t>
            </a:r>
            <a:r>
              <a:rPr lang="en-US" altLang="zh-CN" sz="2400" dirty="0">
                <a:latin typeface="宋体" panose="02010600030101010101" pitchFamily="2" charset="-122"/>
                <a:ea typeface="宋体" panose="02010600030101010101" pitchFamily="2" charset="-122"/>
              </a:rPr>
              <a:t> S[</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 != T[j]</a:t>
            </a:r>
            <a:r>
              <a:rPr lang="zh-CN" altLang="en-US" sz="2400" dirty="0">
                <a:latin typeface="宋体" panose="02010600030101010101" pitchFamily="2" charset="-122"/>
                <a:ea typeface="宋体" panose="02010600030101010101" pitchFamily="2" charset="-122"/>
              </a:rPr>
              <a:t>时，</a:t>
            </a:r>
            <a:r>
              <a:rPr lang="en-US" altLang="zh-CN" sz="2400" dirty="0" smtClean="0">
                <a:latin typeface="宋体" panose="02010600030101010101" pitchFamily="2" charset="-122"/>
                <a:ea typeface="宋体" panose="02010600030101010101" pitchFamily="2" charset="-122"/>
              </a:rPr>
              <a:t>j</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下一个位置</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先来看第一个：当</a:t>
            </a:r>
            <a:r>
              <a:rPr lang="en-US" altLang="zh-CN" sz="2400" dirty="0">
                <a:latin typeface="宋体" panose="02010600030101010101" pitchFamily="2" charset="-122"/>
                <a:ea typeface="宋体" panose="02010600030101010101" pitchFamily="2" charset="-122"/>
              </a:rPr>
              <a:t>j</a:t>
            </a:r>
            <a:r>
              <a:rPr lang="zh-CN" altLang="en-US" sz="2400" dirty="0" smtClean="0">
                <a:latin typeface="宋体" panose="02010600030101010101" pitchFamily="2" charset="-122"/>
                <a:ea typeface="宋体" panose="02010600030101010101" pitchFamily="2" charset="-122"/>
              </a:rPr>
              <a:t>为</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时</a:t>
            </a:r>
            <a:r>
              <a:rPr lang="zh-CN" altLang="en-US" sz="2400" dirty="0">
                <a:latin typeface="宋体" panose="02010600030101010101" pitchFamily="2" charset="-122"/>
                <a:ea typeface="宋体" panose="02010600030101010101" pitchFamily="2" charset="-122"/>
              </a:rPr>
              <a:t>，如果这时候不匹配，怎么办？</a:t>
            </a:r>
          </a:p>
        </p:txBody>
      </p:sp>
      <p:pic>
        <p:nvPicPr>
          <p:cNvPr id="2" name="图片 1">
            <a:extLst>
              <a:ext uri="{FF2B5EF4-FFF2-40B4-BE49-F238E27FC236}">
                <a16:creationId xmlns:a16="http://schemas.microsoft.com/office/drawing/2014/main" xmlns="" id="{A3CB6118-22F9-4A19-8E55-A22F63863C57}"/>
              </a:ext>
            </a:extLst>
          </p:cNvPr>
          <p:cNvPicPr>
            <a:picLocks noChangeAspect="1"/>
          </p:cNvPicPr>
          <p:nvPr/>
        </p:nvPicPr>
        <p:blipFill>
          <a:blip r:embed="rId2"/>
          <a:stretch>
            <a:fillRect/>
          </a:stretch>
        </p:blipFill>
        <p:spPr>
          <a:xfrm>
            <a:off x="3725776" y="3076560"/>
            <a:ext cx="3736158" cy="2029120"/>
          </a:xfrm>
          <a:prstGeom prst="rect">
            <a:avLst/>
          </a:prstGeom>
        </p:spPr>
      </p:pic>
      <p:sp>
        <p:nvSpPr>
          <p:cNvPr id="3" name="矩形 2">
            <a:extLst>
              <a:ext uri="{FF2B5EF4-FFF2-40B4-BE49-F238E27FC236}">
                <a16:creationId xmlns:a16="http://schemas.microsoft.com/office/drawing/2014/main" xmlns="" id="{51D50CCD-A1E1-4C3A-A90C-28D88F85DA61}"/>
              </a:ext>
            </a:extLst>
          </p:cNvPr>
          <p:cNvSpPr/>
          <p:nvPr/>
        </p:nvSpPr>
        <p:spPr>
          <a:xfrm>
            <a:off x="1401117" y="5301635"/>
            <a:ext cx="9043782" cy="830997"/>
          </a:xfrm>
          <a:prstGeom prst="rect">
            <a:avLst/>
          </a:prstGeom>
        </p:spPr>
        <p:txBody>
          <a:bodyPr wrap="square">
            <a:spAutoFit/>
          </a:bodyPr>
          <a:lstStyle/>
          <a:p>
            <a:r>
              <a:rPr lang="en-US" altLang="zh-CN" sz="2400" dirty="0">
                <a:solidFill>
                  <a:srgbClr val="FF0000"/>
                </a:solidFill>
                <a:latin typeface="宋体" panose="02010600030101010101" pitchFamily="2" charset="-122"/>
                <a:ea typeface="宋体" panose="02010600030101010101" pitchFamily="2" charset="-122"/>
              </a:rPr>
              <a:t>j</a:t>
            </a:r>
            <a:r>
              <a:rPr lang="zh-CN" altLang="en-US" sz="2400" dirty="0">
                <a:solidFill>
                  <a:srgbClr val="000000"/>
                </a:solidFill>
                <a:latin typeface="宋体" panose="02010600030101010101" pitchFamily="2" charset="-122"/>
                <a:ea typeface="宋体" panose="02010600030101010101" pitchFamily="2" charset="-122"/>
              </a:rPr>
              <a:t>已经在</a:t>
            </a:r>
            <a:r>
              <a:rPr lang="zh-CN" altLang="en-US" sz="2400" dirty="0">
                <a:solidFill>
                  <a:srgbClr val="FF0000"/>
                </a:solidFill>
                <a:latin typeface="宋体" panose="02010600030101010101" pitchFamily="2" charset="-122"/>
                <a:ea typeface="宋体" panose="02010600030101010101" pitchFamily="2" charset="-122"/>
              </a:rPr>
              <a:t>最左边</a:t>
            </a:r>
            <a:r>
              <a:rPr lang="zh-CN" altLang="en-US" sz="2400" dirty="0">
                <a:solidFill>
                  <a:srgbClr val="000000"/>
                </a:solidFill>
                <a:latin typeface="宋体" panose="02010600030101010101" pitchFamily="2" charset="-122"/>
                <a:ea typeface="宋体" panose="02010600030101010101" pitchFamily="2" charset="-122"/>
              </a:rPr>
              <a:t>了，不可能再移动了，这时候应该是</a:t>
            </a:r>
            <a:r>
              <a:rPr lang="en-US" altLang="zh-CN" sz="2400" dirty="0" err="1">
                <a:solidFill>
                  <a:srgbClr val="FF0000"/>
                </a:solidFill>
                <a:latin typeface="宋体" panose="02010600030101010101" pitchFamily="2" charset="-122"/>
                <a:ea typeface="宋体" panose="02010600030101010101" pitchFamily="2" charset="-122"/>
              </a:rPr>
              <a:t>i</a:t>
            </a:r>
            <a:r>
              <a:rPr lang="zh-CN" altLang="en-US" sz="2400" dirty="0">
                <a:solidFill>
                  <a:srgbClr val="FF0000"/>
                </a:solidFill>
                <a:latin typeface="宋体" panose="02010600030101010101" pitchFamily="2" charset="-122"/>
                <a:ea typeface="宋体" panose="02010600030101010101" pitchFamily="2" charset="-122"/>
              </a:rPr>
              <a:t>指针</a:t>
            </a:r>
            <a:r>
              <a:rPr lang="zh-CN" altLang="en-US" sz="2400" dirty="0">
                <a:solidFill>
                  <a:srgbClr val="000000"/>
                </a:solidFill>
                <a:latin typeface="宋体" panose="02010600030101010101" pitchFamily="2" charset="-122"/>
                <a:ea typeface="宋体" panose="02010600030101010101" pitchFamily="2" charset="-122"/>
              </a:rPr>
              <a:t>后移</a:t>
            </a:r>
            <a:r>
              <a:rPr lang="en-US" altLang="zh-CN" sz="2400" dirty="0" smtClean="0">
                <a:solidFill>
                  <a:srgbClr val="FF0000"/>
                </a:solidFill>
                <a:latin typeface="宋体" panose="02010600030101010101" pitchFamily="2" charset="-122"/>
                <a:ea typeface="宋体" panose="02010600030101010101" pitchFamily="2" charset="-122"/>
              </a:rPr>
              <a:t>next[1] </a:t>
            </a:r>
            <a:r>
              <a:rPr lang="en-US" altLang="zh-CN" sz="2400" dirty="0">
                <a:solidFill>
                  <a:srgbClr val="FF0000"/>
                </a:solidFill>
                <a:latin typeface="宋体" panose="02010600030101010101" pitchFamily="2" charset="-122"/>
                <a:ea typeface="宋体" panose="02010600030101010101" pitchFamily="2" charset="-122"/>
              </a:rPr>
              <a:t>= </a:t>
            </a:r>
            <a:r>
              <a:rPr lang="en-US" altLang="zh-CN" sz="2400" dirty="0" smtClean="0">
                <a:solidFill>
                  <a:srgbClr val="FF0000"/>
                </a:solidFill>
                <a:latin typeface="宋体" panose="02010600030101010101" pitchFamily="2" charset="-122"/>
                <a:ea typeface="宋体" panose="02010600030101010101" pitchFamily="2" charset="-122"/>
              </a:rPr>
              <a:t>0</a:t>
            </a:r>
            <a:r>
              <a:rPr lang="zh-CN" altLang="en-US" sz="2400" dirty="0" smtClean="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进行初始化</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7516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401117" y="1268510"/>
            <a:ext cx="8279988" cy="461665"/>
          </a:xfrm>
          <a:prstGeom prst="rect">
            <a:avLst/>
          </a:prstGeom>
        </p:spPr>
        <p:txBody>
          <a:bodyPr wrap="square">
            <a:spAutoFit/>
          </a:bodyPr>
          <a:lstStyle/>
          <a:p>
            <a:r>
              <a:rPr lang="zh-CN" altLang="en-US" sz="2400" dirty="0">
                <a:latin typeface="宋体" panose="02010600030101010101" pitchFamily="2" charset="-122"/>
                <a:ea typeface="宋体" panose="02010600030101010101" pitchFamily="2" charset="-122"/>
              </a:rPr>
              <a:t>如果是当</a:t>
            </a:r>
            <a:r>
              <a:rPr lang="en-US" altLang="zh-CN" sz="2400" dirty="0">
                <a:latin typeface="宋体" panose="02010600030101010101" pitchFamily="2" charset="-122"/>
                <a:ea typeface="宋体" panose="02010600030101010101" pitchFamily="2" charset="-122"/>
              </a:rPr>
              <a:t>j</a:t>
            </a:r>
            <a:r>
              <a:rPr lang="zh-CN" altLang="en-US" sz="2400" dirty="0" smtClean="0">
                <a:latin typeface="宋体" panose="02010600030101010101" pitchFamily="2" charset="-122"/>
                <a:ea typeface="宋体" panose="02010600030101010101" pitchFamily="2" charset="-122"/>
              </a:rPr>
              <a:t>为</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时候呢？</a:t>
            </a:r>
          </a:p>
        </p:txBody>
      </p:sp>
      <p:sp>
        <p:nvSpPr>
          <p:cNvPr id="3" name="矩形 2">
            <a:extLst>
              <a:ext uri="{FF2B5EF4-FFF2-40B4-BE49-F238E27FC236}">
                <a16:creationId xmlns:a16="http://schemas.microsoft.com/office/drawing/2014/main" xmlns="" id="{51D50CCD-A1E1-4C3A-A90C-28D88F85DA61}"/>
              </a:ext>
            </a:extLst>
          </p:cNvPr>
          <p:cNvSpPr/>
          <p:nvPr/>
        </p:nvSpPr>
        <p:spPr>
          <a:xfrm>
            <a:off x="1401117" y="4103311"/>
            <a:ext cx="9043782" cy="830997"/>
          </a:xfrm>
          <a:prstGeom prst="rect">
            <a:avLst/>
          </a:prstGeom>
        </p:spPr>
        <p:txBody>
          <a:bodyPr wrap="square">
            <a:spAutoFit/>
          </a:bodyPr>
          <a:lstStyle/>
          <a:p>
            <a:r>
              <a:rPr lang="zh-CN" altLang="en-US" sz="2400" dirty="0">
                <a:solidFill>
                  <a:srgbClr val="000000"/>
                </a:solidFill>
                <a:latin typeface="宋体" panose="02010600030101010101" pitchFamily="2" charset="-122"/>
                <a:ea typeface="宋体" panose="02010600030101010101" pitchFamily="2" charset="-122"/>
              </a:rPr>
              <a:t>显然，</a:t>
            </a:r>
            <a:r>
              <a:rPr lang="en-US" altLang="zh-CN" sz="2400" dirty="0">
                <a:solidFill>
                  <a:srgbClr val="000000"/>
                </a:solidFill>
                <a:latin typeface="宋体" panose="02010600030101010101" pitchFamily="2" charset="-122"/>
                <a:ea typeface="宋体" panose="02010600030101010101" pitchFamily="2" charset="-122"/>
              </a:rPr>
              <a:t>j</a:t>
            </a:r>
            <a:r>
              <a:rPr lang="zh-CN" altLang="en-US" sz="2400" dirty="0">
                <a:solidFill>
                  <a:srgbClr val="000000"/>
                </a:solidFill>
                <a:latin typeface="宋体" panose="02010600030101010101" pitchFamily="2" charset="-122"/>
                <a:ea typeface="宋体" panose="02010600030101010101" pitchFamily="2" charset="-122"/>
              </a:rPr>
              <a:t>指针一定是移</a:t>
            </a:r>
            <a:r>
              <a:rPr lang="zh-CN" altLang="en-US" sz="2400" dirty="0" smtClean="0">
                <a:solidFill>
                  <a:srgbClr val="000000"/>
                </a:solidFill>
                <a:latin typeface="宋体" panose="02010600030101010101" pitchFamily="2" charset="-122"/>
                <a:ea typeface="宋体" panose="02010600030101010101" pitchFamily="2" charset="-122"/>
              </a:rPr>
              <a:t>到</a:t>
            </a:r>
            <a:r>
              <a:rPr lang="en-US" altLang="zh-CN" sz="2400" dirty="0" smtClean="0">
                <a:solidFill>
                  <a:srgbClr val="000000"/>
                </a:solidFill>
                <a:latin typeface="宋体" panose="02010600030101010101" pitchFamily="2" charset="-122"/>
                <a:ea typeface="宋体" panose="02010600030101010101" pitchFamily="2" charset="-122"/>
              </a:rPr>
              <a:t>1</a:t>
            </a:r>
            <a:r>
              <a:rPr lang="zh-CN" altLang="en-US" sz="2400" dirty="0" smtClean="0">
                <a:solidFill>
                  <a:srgbClr val="000000"/>
                </a:solidFill>
                <a:latin typeface="宋体" panose="02010600030101010101" pitchFamily="2" charset="-122"/>
                <a:ea typeface="宋体" panose="02010600030101010101" pitchFamily="2" charset="-122"/>
              </a:rPr>
              <a:t>位置</a:t>
            </a:r>
            <a:r>
              <a:rPr lang="zh-CN" altLang="en-US" sz="2400" dirty="0">
                <a:solidFill>
                  <a:srgbClr val="000000"/>
                </a:solidFill>
                <a:latin typeface="宋体" panose="02010600030101010101" pitchFamily="2" charset="-122"/>
                <a:ea typeface="宋体" panose="02010600030101010101" pitchFamily="2" charset="-122"/>
              </a:rPr>
              <a:t>的</a:t>
            </a:r>
            <a:endParaRPr lang="en-US" altLang="zh-CN" sz="2400" dirty="0">
              <a:solidFill>
                <a:srgbClr val="000000"/>
              </a:solidFill>
              <a:latin typeface="宋体" panose="02010600030101010101" pitchFamily="2" charset="-122"/>
              <a:ea typeface="宋体" panose="02010600030101010101" pitchFamily="2" charset="-122"/>
            </a:endParaRPr>
          </a:p>
          <a:p>
            <a:r>
              <a:rPr lang="zh-CN" altLang="en-US" sz="2400" dirty="0">
                <a:solidFill>
                  <a:srgbClr val="000000"/>
                </a:solidFill>
                <a:latin typeface="宋体" panose="02010600030101010101" pitchFamily="2" charset="-122"/>
                <a:ea typeface="宋体" panose="02010600030101010101" pitchFamily="2" charset="-122"/>
              </a:rPr>
              <a:t>因为</a:t>
            </a:r>
            <a:r>
              <a:rPr lang="en-US" altLang="zh-CN" sz="2400" dirty="0">
                <a:solidFill>
                  <a:srgbClr val="000000"/>
                </a:solidFill>
                <a:latin typeface="宋体" panose="02010600030101010101" pitchFamily="2" charset="-122"/>
                <a:ea typeface="宋体" panose="02010600030101010101" pitchFamily="2" charset="-122"/>
              </a:rPr>
              <a:t>j</a:t>
            </a:r>
            <a:r>
              <a:rPr lang="zh-CN" altLang="en-US" sz="2400" dirty="0">
                <a:solidFill>
                  <a:srgbClr val="000000"/>
                </a:solidFill>
                <a:latin typeface="宋体" panose="02010600030101010101" pitchFamily="2" charset="-122"/>
                <a:ea typeface="宋体" panose="02010600030101010101" pitchFamily="2" charset="-122"/>
              </a:rPr>
              <a:t>前面只有一个位置，找不到满足条件的</a:t>
            </a:r>
            <a:r>
              <a:rPr lang="en-US" altLang="zh-CN" sz="2400" dirty="0">
                <a:solidFill>
                  <a:srgbClr val="000000"/>
                </a:solidFill>
                <a:latin typeface="宋体" panose="02010600030101010101" pitchFamily="2" charset="-122"/>
                <a:ea typeface="宋体" panose="02010600030101010101" pitchFamily="2" charset="-122"/>
              </a:rPr>
              <a:t>k</a:t>
            </a:r>
            <a:r>
              <a:rPr lang="zh-CN" altLang="en-US" sz="2400" dirty="0">
                <a:solidFill>
                  <a:srgbClr val="000000"/>
                </a:solidFill>
                <a:latin typeface="宋体" panose="02010600030101010101" pitchFamily="2" charset="-122"/>
                <a:ea typeface="宋体" panose="02010600030101010101" pitchFamily="2" charset="-122"/>
              </a:rPr>
              <a:t>值</a:t>
            </a:r>
            <a:endParaRPr lang="zh-CN" altLang="en-US" sz="2400"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xmlns="" id="{134B2D7C-71AD-4EFF-A3F3-0A352E33583F}"/>
              </a:ext>
            </a:extLst>
          </p:cNvPr>
          <p:cNvPicPr>
            <a:picLocks noChangeAspect="1"/>
          </p:cNvPicPr>
          <p:nvPr/>
        </p:nvPicPr>
        <p:blipFill>
          <a:blip r:embed="rId2"/>
          <a:stretch>
            <a:fillRect/>
          </a:stretch>
        </p:blipFill>
        <p:spPr>
          <a:xfrm>
            <a:off x="3864920" y="1962809"/>
            <a:ext cx="3685950" cy="2020989"/>
          </a:xfrm>
          <a:prstGeom prst="rect">
            <a:avLst/>
          </a:prstGeom>
        </p:spPr>
      </p:pic>
      <p:sp>
        <p:nvSpPr>
          <p:cNvPr id="6" name="矩形 5">
            <a:extLst>
              <a:ext uri="{FF2B5EF4-FFF2-40B4-BE49-F238E27FC236}">
                <a16:creationId xmlns:a16="http://schemas.microsoft.com/office/drawing/2014/main" xmlns="" id="{43BF83D4-AE18-48E3-BDB4-7636DA6F95CB}"/>
              </a:ext>
            </a:extLst>
          </p:cNvPr>
          <p:cNvSpPr/>
          <p:nvPr/>
        </p:nvSpPr>
        <p:spPr>
          <a:xfrm>
            <a:off x="1493314" y="5062470"/>
            <a:ext cx="2159566" cy="523220"/>
          </a:xfrm>
          <a:prstGeom prst="rect">
            <a:avLst/>
          </a:prstGeom>
        </p:spPr>
        <p:txBody>
          <a:bodyPr wrap="none">
            <a:spAutoFit/>
          </a:bodyPr>
          <a:lstStyle/>
          <a:p>
            <a:r>
              <a:rPr lang="en-US" altLang="zh-CN" sz="2800" dirty="0" smtClean="0">
                <a:solidFill>
                  <a:srgbClr val="FF0000"/>
                </a:solidFill>
                <a:latin typeface="宋体" panose="02010600030101010101" pitchFamily="2" charset="-122"/>
                <a:ea typeface="宋体" panose="02010600030101010101" pitchFamily="2" charset="-122"/>
              </a:rPr>
              <a:t>next[2] </a:t>
            </a:r>
            <a:r>
              <a:rPr lang="en-US" altLang="zh-CN" sz="2800" dirty="0">
                <a:solidFill>
                  <a:srgbClr val="FF0000"/>
                </a:solidFill>
                <a:latin typeface="宋体" panose="02010600030101010101" pitchFamily="2" charset="-122"/>
                <a:ea typeface="宋体" panose="02010600030101010101" pitchFamily="2" charset="-122"/>
              </a:rPr>
              <a:t>= </a:t>
            </a:r>
            <a:r>
              <a:rPr lang="en-US" altLang="zh-CN" sz="2800" dirty="0" smtClean="0">
                <a:solidFill>
                  <a:srgbClr val="FF0000"/>
                </a:solidFill>
                <a:latin typeface="宋体" panose="02010600030101010101" pitchFamily="2" charset="-122"/>
                <a:ea typeface="宋体" panose="02010600030101010101" pitchFamily="2" charset="-122"/>
              </a:rPr>
              <a:t>1</a:t>
            </a:r>
            <a:endParaRPr lang="zh-CN" altLang="en-US" sz="2800" dirty="0"/>
          </a:p>
        </p:txBody>
      </p:sp>
    </p:spTree>
    <p:extLst>
      <p:ext uri="{BB962C8B-B14F-4D97-AF65-F5344CB8AC3E}">
        <p14:creationId xmlns:p14="http://schemas.microsoft.com/office/powerpoint/2010/main" val="22052926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pic>
        <p:nvPicPr>
          <p:cNvPr id="4" name="图片 3">
            <a:extLst>
              <a:ext uri="{FF2B5EF4-FFF2-40B4-BE49-F238E27FC236}">
                <a16:creationId xmlns:a16="http://schemas.microsoft.com/office/drawing/2014/main" xmlns="" id="{F3C237BC-2E5C-43A9-BF83-ABD7ABCC2AE0}"/>
              </a:ext>
            </a:extLst>
          </p:cNvPr>
          <p:cNvPicPr>
            <a:picLocks noChangeAspect="1"/>
          </p:cNvPicPr>
          <p:nvPr/>
        </p:nvPicPr>
        <p:blipFill>
          <a:blip r:embed="rId2"/>
          <a:stretch>
            <a:fillRect/>
          </a:stretch>
        </p:blipFill>
        <p:spPr>
          <a:xfrm>
            <a:off x="3067274" y="2671669"/>
            <a:ext cx="3771429" cy="1904762"/>
          </a:xfrm>
          <a:prstGeom prst="rect">
            <a:avLst/>
          </a:prstGeom>
        </p:spPr>
      </p:pic>
      <p:sp>
        <p:nvSpPr>
          <p:cNvPr id="2" name="文本框 1"/>
          <p:cNvSpPr txBox="1"/>
          <p:nvPr/>
        </p:nvSpPr>
        <p:spPr>
          <a:xfrm>
            <a:off x="3719593" y="2758700"/>
            <a:ext cx="201478" cy="369332"/>
          </a:xfrm>
          <a:prstGeom prst="rect">
            <a:avLst/>
          </a:prstGeom>
          <a:solidFill>
            <a:schemeClr val="bg1"/>
          </a:solidFill>
        </p:spPr>
        <p:txBody>
          <a:bodyPr wrap="square" rtlCol="0">
            <a:spAutoFit/>
          </a:bodyPr>
          <a:lstStyle/>
          <a:p>
            <a:endParaRPr kumimoji="1" lang="zh-CN" altLang="en-US" dirty="0"/>
          </a:p>
        </p:txBody>
      </p:sp>
      <p:sp>
        <p:nvSpPr>
          <p:cNvPr id="9" name="矩形 8">
            <a:extLst>
              <a:ext uri="{FF2B5EF4-FFF2-40B4-BE49-F238E27FC236}">
                <a16:creationId xmlns:a16="http://schemas.microsoft.com/office/drawing/2014/main" xmlns="" id="{07FA748F-D4E5-4414-B3A6-6C7D1112E0A3}"/>
              </a:ext>
            </a:extLst>
          </p:cNvPr>
          <p:cNvSpPr/>
          <p:nvPr/>
        </p:nvSpPr>
        <p:spPr>
          <a:xfrm>
            <a:off x="1332321" y="1221168"/>
            <a:ext cx="8279988" cy="584775"/>
          </a:xfrm>
          <a:prstGeom prst="rect">
            <a:avLst/>
          </a:prstGeom>
        </p:spPr>
        <p:txBody>
          <a:bodyPr wrap="square">
            <a:spAutoFit/>
          </a:bodyPr>
          <a:lstStyle/>
          <a:p>
            <a:r>
              <a:rPr lang="zh-CN" altLang="en-US" sz="3200" dirty="0" smtClean="0">
                <a:latin typeface="宋体" panose="02010600030101010101" pitchFamily="2" charset="-122"/>
                <a:ea typeface="宋体" panose="02010600030101010101" pitchFamily="2" charset="-122"/>
              </a:rPr>
              <a:t>其他时候呢？</a:t>
            </a:r>
            <a:endParaRPr lang="zh-CN" altLang="en-US" sz="3200" dirty="0">
              <a:latin typeface="宋体" panose="02010600030101010101" pitchFamily="2" charset="-122"/>
              <a:ea typeface="宋体" panose="02010600030101010101" pitchFamily="2" charset="-122"/>
            </a:endParaRPr>
          </a:p>
        </p:txBody>
      </p:sp>
      <p:sp>
        <p:nvSpPr>
          <p:cNvPr id="3" name="矩形 2"/>
          <p:cNvSpPr/>
          <p:nvPr/>
        </p:nvSpPr>
        <p:spPr>
          <a:xfrm>
            <a:off x="1332321" y="1812107"/>
            <a:ext cx="7545655" cy="523220"/>
          </a:xfrm>
          <a:prstGeom prst="rect">
            <a:avLst/>
          </a:prstGeom>
        </p:spPr>
        <p:txBody>
          <a:bodyPr wrap="none">
            <a:spAutoFit/>
          </a:bodyPr>
          <a:lstStyle/>
          <a:p>
            <a:r>
              <a:rPr lang="zh-CN" altLang="en-US" sz="2800" dirty="0" smtClean="0">
                <a:solidFill>
                  <a:srgbClr val="C00000"/>
                </a:solidFill>
                <a:latin typeface="宋体" panose="02010600030101010101" pitchFamily="2" charset="-122"/>
                <a:ea typeface="宋体" panose="02010600030101010101" pitchFamily="2" charset="-122"/>
              </a:rPr>
              <a:t>求满足</a:t>
            </a:r>
            <a:r>
              <a:rPr lang="en-US" altLang="zh-CN" sz="2800" dirty="0" smtClean="0">
                <a:solidFill>
                  <a:srgbClr val="C00000"/>
                </a:solidFill>
                <a:latin typeface="宋体" panose="02010600030101010101" pitchFamily="2" charset="-122"/>
                <a:ea typeface="宋体" panose="02010600030101010101" pitchFamily="2" charset="-122"/>
              </a:rPr>
              <a:t>T[1 </a:t>
            </a:r>
            <a:r>
              <a:rPr lang="en-US" altLang="zh-CN" sz="2800" dirty="0">
                <a:solidFill>
                  <a:srgbClr val="C00000"/>
                </a:solidFill>
                <a:latin typeface="宋体" panose="02010600030101010101" pitchFamily="2" charset="-122"/>
                <a:ea typeface="宋体" panose="02010600030101010101" pitchFamily="2" charset="-122"/>
              </a:rPr>
              <a:t>~ k-1] == T[j-k+1 ~ </a:t>
            </a:r>
            <a:r>
              <a:rPr lang="en-US" altLang="zh-CN" sz="2800" dirty="0" smtClean="0">
                <a:solidFill>
                  <a:srgbClr val="C00000"/>
                </a:solidFill>
                <a:latin typeface="宋体" panose="02010600030101010101" pitchFamily="2" charset="-122"/>
                <a:ea typeface="宋体" panose="02010600030101010101" pitchFamily="2" charset="-122"/>
              </a:rPr>
              <a:t>j-1]</a:t>
            </a:r>
            <a:r>
              <a:rPr lang="zh-CN" altLang="en-US" sz="2800" dirty="0" smtClean="0">
                <a:solidFill>
                  <a:srgbClr val="C00000"/>
                </a:solidFill>
                <a:latin typeface="宋体" panose="02010600030101010101" pitchFamily="2" charset="-122"/>
                <a:ea typeface="宋体" panose="02010600030101010101" pitchFamily="2" charset="-122"/>
              </a:rPr>
              <a:t>的最大</a:t>
            </a:r>
            <a:r>
              <a:rPr lang="en-US" altLang="zh-CN" sz="2800" dirty="0" smtClean="0">
                <a:solidFill>
                  <a:srgbClr val="C00000"/>
                </a:solidFill>
                <a:latin typeface="宋体" panose="02010600030101010101" pitchFamily="2" charset="-122"/>
                <a:ea typeface="宋体" panose="02010600030101010101" pitchFamily="2" charset="-122"/>
              </a:rPr>
              <a:t>k</a:t>
            </a:r>
            <a:endParaRPr lang="zh-CN" altLang="en-US" sz="2800" dirty="0">
              <a:solidFill>
                <a:srgbClr val="C00000"/>
              </a:solidFill>
            </a:endParaRPr>
          </a:p>
        </p:txBody>
      </p:sp>
      <p:sp>
        <p:nvSpPr>
          <p:cNvPr id="10" name="矩形 9">
            <a:extLst>
              <a:ext uri="{FF2B5EF4-FFF2-40B4-BE49-F238E27FC236}">
                <a16:creationId xmlns:a16="http://schemas.microsoft.com/office/drawing/2014/main" xmlns="" id="{43BF83D4-AE18-48E3-BDB4-7636DA6F95CB}"/>
              </a:ext>
            </a:extLst>
          </p:cNvPr>
          <p:cNvSpPr/>
          <p:nvPr/>
        </p:nvSpPr>
        <p:spPr>
          <a:xfrm>
            <a:off x="1493314" y="5062470"/>
            <a:ext cx="3667622" cy="523220"/>
          </a:xfrm>
          <a:prstGeom prst="rect">
            <a:avLst/>
          </a:prstGeom>
        </p:spPr>
        <p:txBody>
          <a:bodyPr wrap="square">
            <a:spAutoFit/>
          </a:bodyPr>
          <a:lstStyle/>
          <a:p>
            <a:r>
              <a:rPr lang="en-US" altLang="zh-CN" sz="2800" dirty="0" smtClean="0">
                <a:solidFill>
                  <a:srgbClr val="FF0000"/>
                </a:solidFill>
                <a:latin typeface="宋体" panose="02010600030101010101" pitchFamily="2" charset="-122"/>
                <a:ea typeface="宋体" panose="02010600030101010101" pitchFamily="2" charset="-122"/>
              </a:rPr>
              <a:t>next[j] </a:t>
            </a:r>
            <a:r>
              <a:rPr lang="en-US" altLang="zh-CN" sz="2800" dirty="0">
                <a:solidFill>
                  <a:srgbClr val="FF0000"/>
                </a:solidFill>
                <a:latin typeface="宋体" panose="02010600030101010101" pitchFamily="2" charset="-122"/>
                <a:ea typeface="宋体" panose="02010600030101010101" pitchFamily="2" charset="-122"/>
              </a:rPr>
              <a:t>= </a:t>
            </a:r>
            <a:r>
              <a:rPr lang="en-US" altLang="zh-CN" sz="2800" dirty="0" smtClean="0">
                <a:solidFill>
                  <a:srgbClr val="FF0000"/>
                </a:solidFill>
                <a:latin typeface="宋体" panose="02010600030101010101" pitchFamily="2" charset="-122"/>
                <a:ea typeface="宋体" panose="02010600030101010101" pitchFamily="2" charset="-122"/>
              </a:rPr>
              <a:t>k</a:t>
            </a:r>
            <a:endParaRPr lang="zh-CN" altLang="en-US" sz="2800" dirty="0"/>
          </a:p>
        </p:txBody>
      </p:sp>
      <p:sp>
        <p:nvSpPr>
          <p:cNvPr id="11" name="矩形 10">
            <a:extLst>
              <a:ext uri="{FF2B5EF4-FFF2-40B4-BE49-F238E27FC236}">
                <a16:creationId xmlns:a16="http://schemas.microsoft.com/office/drawing/2014/main" xmlns="" id="{43BF83D4-AE18-48E3-BDB4-7636DA6F95CB}"/>
              </a:ext>
            </a:extLst>
          </p:cNvPr>
          <p:cNvSpPr/>
          <p:nvPr/>
        </p:nvSpPr>
        <p:spPr>
          <a:xfrm>
            <a:off x="1493314" y="5593565"/>
            <a:ext cx="6441818" cy="523220"/>
          </a:xfrm>
          <a:prstGeom prst="rect">
            <a:avLst/>
          </a:prstGeom>
        </p:spPr>
        <p:txBody>
          <a:bodyPr wrap="square">
            <a:spAutoFit/>
          </a:bodyPr>
          <a:lstStyle/>
          <a:p>
            <a:r>
              <a:rPr lang="zh-CN" altLang="en-US" sz="2800" dirty="0" smtClean="0">
                <a:solidFill>
                  <a:srgbClr val="FF0000"/>
                </a:solidFill>
                <a:latin typeface="宋体" panose="02010600030101010101" pitchFamily="2" charset="-122"/>
                <a:ea typeface="宋体" panose="02010600030101010101" pitchFamily="2" charset="-122"/>
              </a:rPr>
              <a:t>如果找不到这样的</a:t>
            </a:r>
            <a:r>
              <a:rPr lang="en-US" altLang="zh-CN" sz="2800" dirty="0" smtClean="0">
                <a:solidFill>
                  <a:srgbClr val="FF0000"/>
                </a:solidFill>
                <a:latin typeface="宋体" panose="02010600030101010101" pitchFamily="2" charset="-122"/>
                <a:ea typeface="宋体" panose="02010600030101010101" pitchFamily="2" charset="-122"/>
              </a:rPr>
              <a:t>k</a:t>
            </a:r>
            <a:r>
              <a:rPr lang="zh-CN" altLang="en-US" sz="2800" dirty="0" smtClean="0">
                <a:solidFill>
                  <a:srgbClr val="FF0000"/>
                </a:solidFill>
                <a:latin typeface="宋体" panose="02010600030101010101" pitchFamily="2" charset="-122"/>
                <a:ea typeface="宋体" panose="02010600030101010101" pitchFamily="2" charset="-122"/>
              </a:rPr>
              <a:t>，则</a:t>
            </a:r>
            <a:r>
              <a:rPr lang="en-US" altLang="zh-CN" sz="2800" dirty="0" smtClean="0">
                <a:solidFill>
                  <a:srgbClr val="FF0000"/>
                </a:solidFill>
                <a:latin typeface="宋体" panose="02010600030101010101" pitchFamily="2" charset="-122"/>
                <a:ea typeface="宋体" panose="02010600030101010101" pitchFamily="2" charset="-122"/>
              </a:rPr>
              <a:t>next[j] </a:t>
            </a:r>
            <a:r>
              <a:rPr lang="en-US" altLang="zh-CN" sz="2800" dirty="0">
                <a:solidFill>
                  <a:srgbClr val="FF0000"/>
                </a:solidFill>
                <a:latin typeface="宋体" panose="02010600030101010101" pitchFamily="2" charset="-122"/>
                <a:ea typeface="宋体" panose="02010600030101010101" pitchFamily="2" charset="-122"/>
              </a:rPr>
              <a:t>= </a:t>
            </a:r>
            <a:r>
              <a:rPr lang="en-US" altLang="zh-CN" sz="2800" dirty="0" smtClean="0">
                <a:solidFill>
                  <a:srgbClr val="FF0000"/>
                </a:solidFill>
                <a:latin typeface="宋体" panose="02010600030101010101" pitchFamily="2" charset="-122"/>
                <a:ea typeface="宋体" panose="02010600030101010101" pitchFamily="2" charset="-122"/>
              </a:rPr>
              <a:t>1</a:t>
            </a:r>
            <a:endParaRPr lang="zh-CN" altLang="en-US" sz="2800" dirty="0"/>
          </a:p>
        </p:txBody>
      </p:sp>
      <p:pic>
        <p:nvPicPr>
          <p:cNvPr id="12" name="图片 11"/>
          <p:cNvPicPr>
            <a:picLocks noChangeAspect="1"/>
          </p:cNvPicPr>
          <p:nvPr/>
        </p:nvPicPr>
        <p:blipFill>
          <a:blip r:embed="rId3"/>
          <a:stretch>
            <a:fillRect/>
          </a:stretch>
        </p:blipFill>
        <p:spPr>
          <a:xfrm>
            <a:off x="5379327" y="2758700"/>
            <a:ext cx="635000" cy="304800"/>
          </a:xfrm>
          <a:prstGeom prst="rect">
            <a:avLst/>
          </a:prstGeom>
        </p:spPr>
      </p:pic>
      <p:sp>
        <p:nvSpPr>
          <p:cNvPr id="13" name="文本框 12"/>
          <p:cNvSpPr txBox="1"/>
          <p:nvPr/>
        </p:nvSpPr>
        <p:spPr>
          <a:xfrm>
            <a:off x="3556862" y="2585595"/>
            <a:ext cx="201478" cy="369332"/>
          </a:xfrm>
          <a:prstGeom prst="rect">
            <a:avLst/>
          </a:prstGeom>
          <a:solidFill>
            <a:schemeClr val="bg1"/>
          </a:solidFill>
        </p:spPr>
        <p:txBody>
          <a:bodyPr wrap="square" rtlCol="0">
            <a:spAutoFit/>
          </a:bodyPr>
          <a:lstStyle/>
          <a:p>
            <a:endParaRPr kumimoji="1" lang="zh-CN" altLang="en-US" dirty="0"/>
          </a:p>
        </p:txBody>
      </p:sp>
    </p:spTree>
    <p:extLst>
      <p:ext uri="{BB962C8B-B14F-4D97-AF65-F5344CB8AC3E}">
        <p14:creationId xmlns:p14="http://schemas.microsoft.com/office/powerpoint/2010/main" val="4333938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2" name="文本框 1"/>
          <p:cNvSpPr txBox="1"/>
          <p:nvPr/>
        </p:nvSpPr>
        <p:spPr>
          <a:xfrm>
            <a:off x="3719593" y="2758700"/>
            <a:ext cx="201478" cy="369332"/>
          </a:xfrm>
          <a:prstGeom prst="rect">
            <a:avLst/>
          </a:prstGeom>
          <a:solidFill>
            <a:schemeClr val="bg1"/>
          </a:solidFill>
        </p:spPr>
        <p:txBody>
          <a:bodyPr wrap="square" rtlCol="0">
            <a:spAutoFit/>
          </a:bodyPr>
          <a:lstStyle/>
          <a:p>
            <a:endParaRPr kumimoji="1" lang="zh-CN" altLang="en-US" dirty="0"/>
          </a:p>
        </p:txBody>
      </p:sp>
      <p:sp>
        <p:nvSpPr>
          <p:cNvPr id="10" name="矩形 9">
            <a:extLst>
              <a:ext uri="{FF2B5EF4-FFF2-40B4-BE49-F238E27FC236}">
                <a16:creationId xmlns:a16="http://schemas.microsoft.com/office/drawing/2014/main" xmlns="" id="{43BF83D4-AE18-48E3-BDB4-7636DA6F95CB}"/>
              </a:ext>
            </a:extLst>
          </p:cNvPr>
          <p:cNvSpPr/>
          <p:nvPr/>
        </p:nvSpPr>
        <p:spPr>
          <a:xfrm>
            <a:off x="989620" y="3218872"/>
            <a:ext cx="2567242" cy="523220"/>
          </a:xfrm>
          <a:prstGeom prst="rect">
            <a:avLst/>
          </a:prstGeom>
        </p:spPr>
        <p:txBody>
          <a:bodyPr wrap="square">
            <a:spAutoFit/>
          </a:bodyPr>
          <a:lstStyle/>
          <a:p>
            <a:r>
              <a:rPr lang="en-US" altLang="zh-CN" sz="2800" dirty="0" smtClean="0">
                <a:solidFill>
                  <a:srgbClr val="FF0000"/>
                </a:solidFill>
                <a:latin typeface="宋体" panose="02010600030101010101" pitchFamily="2" charset="-122"/>
                <a:ea typeface="宋体" panose="02010600030101010101" pitchFamily="2" charset="-122"/>
              </a:rPr>
              <a:t>next[j] =</a:t>
            </a:r>
            <a:endParaRPr lang="zh-CN" altLang="en-US" sz="2800" dirty="0"/>
          </a:p>
        </p:txBody>
      </p:sp>
      <p:sp>
        <p:nvSpPr>
          <p:cNvPr id="13" name="文本框 12"/>
          <p:cNvSpPr txBox="1"/>
          <p:nvPr/>
        </p:nvSpPr>
        <p:spPr>
          <a:xfrm>
            <a:off x="3556862" y="2585595"/>
            <a:ext cx="201478" cy="369332"/>
          </a:xfrm>
          <a:prstGeom prst="rect">
            <a:avLst/>
          </a:prstGeom>
          <a:solidFill>
            <a:schemeClr val="bg1"/>
          </a:solidFill>
        </p:spPr>
        <p:txBody>
          <a:bodyPr wrap="square" rtlCol="0">
            <a:spAutoFit/>
          </a:bodyPr>
          <a:lstStyle/>
          <a:p>
            <a:endParaRPr kumimoji="1" lang="zh-CN" altLang="en-US" dirty="0"/>
          </a:p>
        </p:txBody>
      </p:sp>
      <p:sp>
        <p:nvSpPr>
          <p:cNvPr id="6" name="左大括号 5"/>
          <p:cNvSpPr/>
          <p:nvPr/>
        </p:nvSpPr>
        <p:spPr bwMode="auto">
          <a:xfrm>
            <a:off x="2851687" y="1326217"/>
            <a:ext cx="1441343" cy="4308529"/>
          </a:xfrm>
          <a:prstGeom prst="lef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4" name="矩形 13">
            <a:extLst>
              <a:ext uri="{FF2B5EF4-FFF2-40B4-BE49-F238E27FC236}">
                <a16:creationId xmlns:a16="http://schemas.microsoft.com/office/drawing/2014/main" xmlns="" id="{43BF83D4-AE18-48E3-BDB4-7636DA6F95CB}"/>
              </a:ext>
            </a:extLst>
          </p:cNvPr>
          <p:cNvSpPr/>
          <p:nvPr/>
        </p:nvSpPr>
        <p:spPr>
          <a:xfrm>
            <a:off x="4321286" y="1064607"/>
            <a:ext cx="3667622" cy="523220"/>
          </a:xfrm>
          <a:prstGeom prst="rect">
            <a:avLst/>
          </a:prstGeom>
        </p:spPr>
        <p:txBody>
          <a:bodyPr wrap="square">
            <a:spAutoFit/>
          </a:bodyPr>
          <a:lstStyle/>
          <a:p>
            <a:r>
              <a:rPr lang="en-US" altLang="zh-CN" sz="2800" dirty="0" smtClean="0">
                <a:solidFill>
                  <a:srgbClr val="FF0000"/>
                </a:solidFill>
                <a:latin typeface="宋体" panose="02010600030101010101" pitchFamily="2" charset="-122"/>
                <a:ea typeface="宋体" panose="02010600030101010101" pitchFamily="2" charset="-122"/>
              </a:rPr>
              <a:t>0</a:t>
            </a:r>
            <a:r>
              <a:rPr lang="zh-CN" altLang="en-US" sz="2800" dirty="0" smtClean="0">
                <a:solidFill>
                  <a:srgbClr val="FF0000"/>
                </a:solidFill>
                <a:latin typeface="宋体" panose="02010600030101010101" pitchFamily="2" charset="-122"/>
                <a:ea typeface="宋体" panose="02010600030101010101" pitchFamily="2" charset="-122"/>
              </a:rPr>
              <a:t>，当</a:t>
            </a:r>
            <a:r>
              <a:rPr lang="en-US" altLang="zh-CN" sz="2800" dirty="0" smtClean="0">
                <a:solidFill>
                  <a:srgbClr val="FF0000"/>
                </a:solidFill>
                <a:latin typeface="宋体" panose="02010600030101010101" pitchFamily="2" charset="-122"/>
                <a:ea typeface="宋体" panose="02010600030101010101" pitchFamily="2" charset="-122"/>
              </a:rPr>
              <a:t>j=1</a:t>
            </a:r>
            <a:r>
              <a:rPr lang="zh-CN" altLang="en-US" sz="2800" dirty="0" smtClean="0">
                <a:solidFill>
                  <a:srgbClr val="FF0000"/>
                </a:solidFill>
                <a:latin typeface="宋体" panose="02010600030101010101" pitchFamily="2" charset="-122"/>
                <a:ea typeface="宋体" panose="02010600030101010101" pitchFamily="2" charset="-122"/>
              </a:rPr>
              <a:t>时</a:t>
            </a:r>
            <a:endParaRPr lang="zh-CN" altLang="en-US" sz="2800" dirty="0"/>
          </a:p>
        </p:txBody>
      </p:sp>
      <p:sp>
        <p:nvSpPr>
          <p:cNvPr id="15" name="矩形 14">
            <a:extLst>
              <a:ext uri="{FF2B5EF4-FFF2-40B4-BE49-F238E27FC236}">
                <a16:creationId xmlns:a16="http://schemas.microsoft.com/office/drawing/2014/main" xmlns="" id="{43BF83D4-AE18-48E3-BDB4-7636DA6F95CB}"/>
              </a:ext>
            </a:extLst>
          </p:cNvPr>
          <p:cNvSpPr/>
          <p:nvPr/>
        </p:nvSpPr>
        <p:spPr>
          <a:xfrm>
            <a:off x="4200045" y="2943366"/>
            <a:ext cx="7162801" cy="523220"/>
          </a:xfrm>
          <a:prstGeom prst="rect">
            <a:avLst/>
          </a:prstGeom>
        </p:spPr>
        <p:txBody>
          <a:bodyPr wrap="square">
            <a:spAutoFit/>
          </a:bodyPr>
          <a:lstStyle/>
          <a:p>
            <a:r>
              <a:rPr lang="en-US" altLang="zh-CN" sz="2800" dirty="0" smtClean="0">
                <a:solidFill>
                  <a:srgbClr val="FF0000"/>
                </a:solidFill>
                <a:latin typeface="宋体" panose="02010600030101010101" pitchFamily="2" charset="-122"/>
                <a:ea typeface="宋体" panose="02010600030101010101" pitchFamily="2" charset="-122"/>
              </a:rPr>
              <a:t>Max{k|1&lt;k&lt;j,</a:t>
            </a:r>
            <a:r>
              <a:rPr lang="en-US" altLang="zh-CN" sz="2800" dirty="0">
                <a:solidFill>
                  <a:srgbClr val="C00000"/>
                </a:solidFill>
                <a:latin typeface="宋体" panose="02010600030101010101" pitchFamily="2" charset="-122"/>
                <a:ea typeface="宋体" panose="02010600030101010101" pitchFamily="2" charset="-122"/>
              </a:rPr>
              <a:t> </a:t>
            </a:r>
            <a:r>
              <a:rPr lang="zh-CN" altLang="en-US" sz="2800" dirty="0" smtClean="0">
                <a:solidFill>
                  <a:srgbClr val="C00000"/>
                </a:solidFill>
                <a:latin typeface="宋体" panose="02010600030101010101" pitchFamily="2" charset="-122"/>
                <a:ea typeface="宋体" panose="02010600030101010101" pitchFamily="2" charset="-122"/>
              </a:rPr>
              <a:t>且</a:t>
            </a:r>
            <a:r>
              <a:rPr lang="en-US" altLang="zh-CN" sz="2800" dirty="0" smtClean="0">
                <a:solidFill>
                  <a:srgbClr val="C00000"/>
                </a:solidFill>
                <a:latin typeface="宋体" panose="02010600030101010101" pitchFamily="2" charset="-122"/>
                <a:ea typeface="宋体" panose="02010600030101010101" pitchFamily="2" charset="-122"/>
              </a:rPr>
              <a:t>T[1~k-1]==T[j-k+1~j-1]</a:t>
            </a:r>
            <a:r>
              <a:rPr lang="en-US" altLang="zh-CN" sz="2800" dirty="0" smtClean="0">
                <a:solidFill>
                  <a:srgbClr val="FF0000"/>
                </a:solidFill>
                <a:latin typeface="宋体" panose="02010600030101010101" pitchFamily="2" charset="-122"/>
                <a:ea typeface="宋体" panose="02010600030101010101" pitchFamily="2" charset="-122"/>
              </a:rPr>
              <a:t>}</a:t>
            </a:r>
            <a:endParaRPr lang="zh-CN" altLang="en-US" sz="2800" dirty="0"/>
          </a:p>
        </p:txBody>
      </p:sp>
      <p:sp>
        <p:nvSpPr>
          <p:cNvPr id="16" name="矩形 15">
            <a:extLst>
              <a:ext uri="{FF2B5EF4-FFF2-40B4-BE49-F238E27FC236}">
                <a16:creationId xmlns:a16="http://schemas.microsoft.com/office/drawing/2014/main" xmlns="" id="{43BF83D4-AE18-48E3-BDB4-7636DA6F95CB}"/>
              </a:ext>
            </a:extLst>
          </p:cNvPr>
          <p:cNvSpPr/>
          <p:nvPr/>
        </p:nvSpPr>
        <p:spPr>
          <a:xfrm>
            <a:off x="4321286" y="5348835"/>
            <a:ext cx="3667622" cy="523220"/>
          </a:xfrm>
          <a:prstGeom prst="rect">
            <a:avLst/>
          </a:prstGeom>
        </p:spPr>
        <p:txBody>
          <a:bodyPr wrap="square">
            <a:spAutoFit/>
          </a:bodyPr>
          <a:lstStyle/>
          <a:p>
            <a:r>
              <a:rPr lang="en-US" altLang="zh-CN" sz="2800" dirty="0" smtClean="0">
                <a:solidFill>
                  <a:srgbClr val="FF0000"/>
                </a:solidFill>
                <a:latin typeface="宋体" panose="02010600030101010101" pitchFamily="2" charset="-122"/>
                <a:ea typeface="宋体" panose="02010600030101010101" pitchFamily="2" charset="-122"/>
              </a:rPr>
              <a:t>1</a:t>
            </a:r>
            <a:r>
              <a:rPr lang="zh-CN" altLang="en-US" sz="2800" dirty="0" smtClean="0">
                <a:solidFill>
                  <a:srgbClr val="FF0000"/>
                </a:solidFill>
                <a:latin typeface="宋体" panose="02010600030101010101" pitchFamily="2" charset="-122"/>
                <a:ea typeface="宋体" panose="02010600030101010101" pitchFamily="2" charset="-122"/>
              </a:rPr>
              <a:t>，其他情况</a:t>
            </a:r>
            <a:endParaRPr lang="zh-CN" altLang="en-US" sz="2800" dirty="0"/>
          </a:p>
        </p:txBody>
      </p:sp>
    </p:spTree>
    <p:extLst>
      <p:ext uri="{BB962C8B-B14F-4D97-AF65-F5344CB8AC3E}">
        <p14:creationId xmlns:p14="http://schemas.microsoft.com/office/powerpoint/2010/main" val="340845365"/>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Box 3"/>
          <p:cNvSpPr txBox="1">
            <a:spLocks noChangeArrowheads="1"/>
          </p:cNvSpPr>
          <p:nvPr/>
        </p:nvSpPr>
        <p:spPr bwMode="auto">
          <a:xfrm>
            <a:off x="1676401" y="1143001"/>
            <a:ext cx="27940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3600" dirty="0">
                <a:ea typeface="楷体_GB2312" charset="0"/>
              </a:rPr>
              <a:t>ADT String {</a:t>
            </a:r>
            <a:endParaRPr lang="en-US" altLang="zh-CN" sz="2000" b="0" dirty="0"/>
          </a:p>
        </p:txBody>
      </p:sp>
      <p:sp>
        <p:nvSpPr>
          <p:cNvPr id="132100" name="Text Box 4"/>
          <p:cNvSpPr txBox="1">
            <a:spLocks noChangeArrowheads="1"/>
          </p:cNvSpPr>
          <p:nvPr/>
        </p:nvSpPr>
        <p:spPr bwMode="auto">
          <a:xfrm>
            <a:off x="1972886" y="2000113"/>
            <a:ext cx="3367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dirty="0">
                <a:solidFill>
                  <a:srgbClr val="C00000"/>
                </a:solidFill>
                <a:ea typeface="楷体_GB2312" charset="0"/>
              </a:rPr>
              <a:t> </a:t>
            </a:r>
            <a:r>
              <a:rPr lang="zh-CN" altLang="en-US" sz="2800" dirty="0">
                <a:solidFill>
                  <a:srgbClr val="C00000"/>
                </a:solidFill>
                <a:latin typeface="SimSun" charset="-122"/>
                <a:ea typeface="SimSun" charset="-122"/>
                <a:cs typeface="SimSun" charset="-122"/>
              </a:rPr>
              <a:t>数据对象</a:t>
            </a:r>
            <a:r>
              <a:rPr lang="zh-CN" altLang="en-US" sz="2800" b="0" dirty="0">
                <a:solidFill>
                  <a:srgbClr val="C00000"/>
                </a:solidFill>
                <a:latin typeface="SimSun" charset="-122"/>
                <a:ea typeface="SimSun" charset="-122"/>
                <a:cs typeface="SimSun" charset="-122"/>
              </a:rPr>
              <a:t>：</a:t>
            </a:r>
          </a:p>
        </p:txBody>
      </p:sp>
      <p:sp>
        <p:nvSpPr>
          <p:cNvPr id="132101" name="Text Box 5"/>
          <p:cNvSpPr txBox="1">
            <a:spLocks noChangeArrowheads="1"/>
          </p:cNvSpPr>
          <p:nvPr/>
        </p:nvSpPr>
        <p:spPr bwMode="auto">
          <a:xfrm>
            <a:off x="2574268" y="2346268"/>
            <a:ext cx="8652532" cy="69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lnSpc>
                <a:spcPct val="120000"/>
              </a:lnSpc>
              <a:spcBef>
                <a:spcPct val="0"/>
              </a:spcBef>
            </a:pPr>
            <a:r>
              <a:rPr lang="en-US" altLang="zh-CN" sz="3600" b="0" dirty="0">
                <a:ea typeface="楷体_GB2312" charset="0"/>
              </a:rPr>
              <a:t>D</a:t>
            </a:r>
            <a:r>
              <a:rPr lang="zh-CN" altLang="en-US" sz="3600" b="0" dirty="0">
                <a:ea typeface="楷体_GB2312" charset="0"/>
              </a:rPr>
              <a:t>＝</a:t>
            </a:r>
            <a:r>
              <a:rPr lang="en-US" altLang="zh-CN" sz="3600" dirty="0">
                <a:ea typeface="楷体_GB2312" charset="0"/>
              </a:rPr>
              <a:t>{ </a:t>
            </a:r>
            <a:r>
              <a:rPr lang="en-US" altLang="zh-CN" sz="3600" b="0" dirty="0" err="1">
                <a:ea typeface="楷体_GB2312" charset="0"/>
              </a:rPr>
              <a:t>a</a:t>
            </a:r>
            <a:r>
              <a:rPr lang="en-US" altLang="zh-CN" sz="3600" b="0" baseline="-25000" dirty="0" err="1">
                <a:ea typeface="楷体_GB2312" charset="0"/>
              </a:rPr>
              <a:t>i</a:t>
            </a:r>
            <a:r>
              <a:rPr lang="en-US" altLang="zh-CN" sz="3600" b="0" dirty="0">
                <a:ea typeface="楷体_GB2312" charset="0"/>
              </a:rPr>
              <a:t> |</a:t>
            </a:r>
            <a:r>
              <a:rPr lang="en-US" altLang="zh-CN" sz="3600" b="0" dirty="0" err="1">
                <a:ea typeface="楷体_GB2312" charset="0"/>
              </a:rPr>
              <a:t>a</a:t>
            </a:r>
            <a:r>
              <a:rPr lang="en-US" altLang="zh-CN" sz="3600" b="0" baseline="-25000" dirty="0" err="1">
                <a:ea typeface="楷体_GB2312" charset="0"/>
              </a:rPr>
              <a:t>i</a:t>
            </a:r>
            <a:r>
              <a:rPr lang="en-US" altLang="zh-CN" sz="3600" b="0" dirty="0" err="1">
                <a:ea typeface="楷体_GB2312" charset="0"/>
              </a:rPr>
              <a:t>∈CharacterSet</a:t>
            </a:r>
            <a:r>
              <a:rPr lang="en-US" altLang="zh-CN" sz="3600" b="0" dirty="0">
                <a:ea typeface="楷体_GB2312" charset="0"/>
              </a:rPr>
              <a:t>,</a:t>
            </a:r>
            <a:r>
              <a:rPr lang="zh-CN" altLang="en-US" sz="3600" b="0" dirty="0">
                <a:ea typeface="楷体_GB2312" charset="0"/>
              </a:rPr>
              <a:t>  </a:t>
            </a:r>
            <a:r>
              <a:rPr lang="en-US" altLang="zh-CN" sz="3600" b="0" dirty="0" err="1">
                <a:ea typeface="楷体_GB2312" charset="0"/>
              </a:rPr>
              <a:t>i</a:t>
            </a:r>
            <a:r>
              <a:rPr lang="en-US" altLang="zh-CN" sz="3600" b="0" dirty="0">
                <a:ea typeface="楷体_GB2312" charset="0"/>
              </a:rPr>
              <a:t>=1,2,...,n, n≥0 </a:t>
            </a:r>
            <a:r>
              <a:rPr lang="en-US" altLang="zh-CN" sz="3600" dirty="0">
                <a:ea typeface="楷体_GB2312" charset="0"/>
              </a:rPr>
              <a:t>}</a:t>
            </a:r>
          </a:p>
        </p:txBody>
      </p:sp>
      <p:sp>
        <p:nvSpPr>
          <p:cNvPr id="132102" name="Text Box 6"/>
          <p:cNvSpPr txBox="1">
            <a:spLocks noChangeArrowheads="1"/>
          </p:cNvSpPr>
          <p:nvPr/>
        </p:nvSpPr>
        <p:spPr bwMode="auto">
          <a:xfrm>
            <a:off x="2083403" y="3316366"/>
            <a:ext cx="215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zh-CN" altLang="en-US" sz="2800" dirty="0">
                <a:solidFill>
                  <a:srgbClr val="C00000"/>
                </a:solidFill>
                <a:latin typeface="SimSun" charset="-122"/>
                <a:ea typeface="SimSun" charset="-122"/>
                <a:cs typeface="SimSun" charset="-122"/>
              </a:rPr>
              <a:t>数据关系： </a:t>
            </a:r>
          </a:p>
        </p:txBody>
      </p:sp>
      <p:sp>
        <p:nvSpPr>
          <p:cNvPr id="132103" name="Text Box 7"/>
          <p:cNvSpPr txBox="1">
            <a:spLocks noChangeArrowheads="1"/>
          </p:cNvSpPr>
          <p:nvPr/>
        </p:nvSpPr>
        <p:spPr bwMode="auto">
          <a:xfrm>
            <a:off x="2574268" y="3970718"/>
            <a:ext cx="8042274"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lnSpc>
                <a:spcPct val="120000"/>
              </a:lnSpc>
              <a:spcBef>
                <a:spcPct val="0"/>
              </a:spcBef>
            </a:pPr>
            <a:r>
              <a:rPr lang="en-US" altLang="zh-CN" sz="3600" b="0" dirty="0">
                <a:ea typeface="楷体_GB2312" charset="0"/>
              </a:rPr>
              <a:t>R</a:t>
            </a:r>
            <a:r>
              <a:rPr lang="en-US" altLang="zh-CN" sz="3600" b="0" baseline="-25000" dirty="0">
                <a:ea typeface="楷体_GB2312" charset="0"/>
              </a:rPr>
              <a:t>1</a:t>
            </a:r>
            <a:r>
              <a:rPr lang="zh-CN" altLang="en-US" sz="3600" b="0" baseline="-25000" dirty="0">
                <a:ea typeface="楷体_GB2312" charset="0"/>
              </a:rPr>
              <a:t>  </a:t>
            </a:r>
            <a:r>
              <a:rPr lang="zh-CN" altLang="en-US" sz="3600" b="0" dirty="0">
                <a:ea typeface="楷体_GB2312" charset="0"/>
              </a:rPr>
              <a:t>＝</a:t>
            </a:r>
            <a:r>
              <a:rPr lang="en-US" altLang="zh-CN" sz="3600" dirty="0">
                <a:ea typeface="楷体_GB2312" charset="0"/>
              </a:rPr>
              <a:t>{ </a:t>
            </a:r>
            <a:r>
              <a:rPr lang="en-US" altLang="zh-CN" sz="3600" b="0" dirty="0">
                <a:ea typeface="楷体_GB2312" charset="0"/>
              </a:rPr>
              <a:t>&lt; a</a:t>
            </a:r>
            <a:r>
              <a:rPr lang="en-US" altLang="zh-CN" sz="3600" b="0" baseline="-25000" dirty="0">
                <a:ea typeface="楷体_GB2312" charset="0"/>
              </a:rPr>
              <a:t>i-1</a:t>
            </a:r>
            <a:r>
              <a:rPr lang="en-US" altLang="zh-CN" sz="3600" b="0" dirty="0">
                <a:ea typeface="楷体_GB2312" charset="0"/>
              </a:rPr>
              <a:t>, </a:t>
            </a:r>
            <a:r>
              <a:rPr lang="en-US" altLang="zh-CN" sz="3600" b="0" dirty="0" err="1">
                <a:ea typeface="楷体_GB2312" charset="0"/>
              </a:rPr>
              <a:t>a</a:t>
            </a:r>
            <a:r>
              <a:rPr lang="en-US" altLang="zh-CN" sz="3600" b="0" baseline="-25000" dirty="0" err="1">
                <a:ea typeface="楷体_GB2312" charset="0"/>
              </a:rPr>
              <a:t>i</a:t>
            </a:r>
            <a:r>
              <a:rPr lang="en-US" altLang="zh-CN" sz="3600" b="0" dirty="0">
                <a:ea typeface="楷体_GB2312" charset="0"/>
              </a:rPr>
              <a:t> &gt; | a</a:t>
            </a:r>
            <a:r>
              <a:rPr lang="en-US" altLang="zh-CN" sz="3600" b="0" baseline="-25000" dirty="0">
                <a:ea typeface="楷体_GB2312" charset="0"/>
              </a:rPr>
              <a:t>i-1</a:t>
            </a:r>
            <a:r>
              <a:rPr lang="en-US" altLang="zh-CN" sz="3600" b="0" dirty="0">
                <a:ea typeface="楷体_GB2312" charset="0"/>
              </a:rPr>
              <a:t>, </a:t>
            </a:r>
            <a:r>
              <a:rPr lang="en-US" altLang="zh-CN" sz="3600" b="0" dirty="0" err="1">
                <a:ea typeface="楷体_GB2312" charset="0"/>
              </a:rPr>
              <a:t>a</a:t>
            </a:r>
            <a:r>
              <a:rPr lang="en-US" altLang="zh-CN" sz="3600" b="0" baseline="-25000" dirty="0" err="1">
                <a:ea typeface="楷体_GB2312" charset="0"/>
              </a:rPr>
              <a:t>i</a:t>
            </a:r>
            <a:r>
              <a:rPr lang="en-US" altLang="zh-CN" sz="3600" b="0" dirty="0">
                <a:ea typeface="楷体_GB2312" charset="0"/>
              </a:rPr>
              <a:t> ∈</a:t>
            </a:r>
            <a:r>
              <a:rPr lang="en-US" altLang="zh-CN" sz="3600" b="0" dirty="0" err="1">
                <a:ea typeface="楷体_GB2312" charset="0"/>
              </a:rPr>
              <a:t>D,i</a:t>
            </a:r>
            <a:r>
              <a:rPr lang="en-US" altLang="zh-CN" sz="3600" b="0" dirty="0">
                <a:ea typeface="楷体_GB2312" charset="0"/>
              </a:rPr>
              <a:t>=2,...,n </a:t>
            </a:r>
            <a:r>
              <a:rPr lang="en-US" altLang="zh-CN" sz="3600" dirty="0">
                <a:ea typeface="楷体_GB2312" charset="0"/>
              </a:rPr>
              <a:t>}</a:t>
            </a:r>
            <a:endParaRPr lang="en-US" altLang="zh-CN" sz="3600" b="0" dirty="0"/>
          </a:p>
        </p:txBody>
      </p:sp>
      <p:sp>
        <p:nvSpPr>
          <p:cNvPr id="8"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抽象数据类型</a:t>
            </a:r>
            <a:r>
              <a:rPr lang="en-US" altLang="zh-CN" kern="0" dirty="0"/>
              <a:t> p</a:t>
            </a:r>
            <a:r>
              <a:rPr lang="en-US" altLang="zh-CN" kern="0" baseline="-25000" dirty="0"/>
              <a:t>71</a:t>
            </a:r>
            <a:endParaRPr lang="zh-CN" altLang="en-US" kern="0" baseline="-25000" dirty="0"/>
          </a:p>
        </p:txBody>
      </p:sp>
      <p:sp>
        <p:nvSpPr>
          <p:cNvPr id="10" name="Text Box 4">
            <a:hlinkClick r:id="" action="ppaction://hlinkshowjump?jump=nextslide"/>
          </p:cNvPr>
          <p:cNvSpPr txBox="1">
            <a:spLocks noChangeArrowheads="1"/>
          </p:cNvSpPr>
          <p:nvPr/>
        </p:nvSpPr>
        <p:spPr bwMode="auto">
          <a:xfrm>
            <a:off x="2083403" y="4830592"/>
            <a:ext cx="7186583"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lnSpc>
                <a:spcPct val="150000"/>
              </a:lnSpc>
            </a:pPr>
            <a:r>
              <a:rPr lang="zh-CN" altLang="en-US" sz="2800" b="1" dirty="0">
                <a:solidFill>
                  <a:srgbClr val="C00000"/>
                </a:solidFill>
                <a:latin typeface="SimSun" charset="-122"/>
                <a:ea typeface="SimSun" charset="-122"/>
                <a:cs typeface="SimSun" charset="-122"/>
              </a:rPr>
              <a:t>基本操作</a:t>
            </a:r>
            <a:r>
              <a:rPr lang="en-US" altLang="zh-CN" sz="2800" b="1" dirty="0">
                <a:solidFill>
                  <a:srgbClr val="C00000"/>
                </a:solidFill>
                <a:latin typeface="SimSun" charset="-122"/>
                <a:ea typeface="SimSun" charset="-122"/>
                <a:cs typeface="SimSun" charset="-122"/>
              </a:rPr>
              <a:t>:</a:t>
            </a:r>
          </a:p>
          <a:p>
            <a:pPr eaLnBrk="1" hangingPunct="1">
              <a:lnSpc>
                <a:spcPct val="150000"/>
              </a:lnSpc>
            </a:pPr>
            <a:r>
              <a:rPr lang="zh-CN" altLang="en-US" sz="2800" b="1" dirty="0">
                <a:solidFill>
                  <a:srgbClr val="C00000"/>
                </a:solidFill>
                <a:latin typeface="SimSun" charset="-122"/>
                <a:ea typeface="SimSun" charset="-122"/>
                <a:cs typeface="SimSun" charset="-122"/>
              </a:rPr>
              <a:t>   </a:t>
            </a:r>
            <a:r>
              <a:rPr lang="zh-CN" altLang="en-US" sz="2800" b="1" dirty="0">
                <a:latin typeface="SimSun" charset="-122"/>
                <a:ea typeface="SimSun" charset="-122"/>
                <a:cs typeface="SimSun" charset="-122"/>
              </a:rPr>
              <a:t>初始化、判空、求长度、复制、联接</a:t>
            </a:r>
            <a:r>
              <a:rPr lang="en-US" altLang="zh-CN" sz="2800" b="1" dirty="0">
                <a:latin typeface="SimSun" charset="-122"/>
                <a:ea typeface="SimSun" charset="-122"/>
                <a:cs typeface="SimSun" charset="-122"/>
              </a:rPr>
              <a:t>……</a:t>
            </a:r>
            <a:endParaRPr lang="zh-CN" altLang="en-US" sz="2800" b="1" dirty="0">
              <a:latin typeface="SimSun" charset="-122"/>
              <a:ea typeface="SimSun" charset="-122"/>
              <a:cs typeface="SimSun" charset="-122"/>
            </a:endParaRPr>
          </a:p>
        </p:txBody>
      </p:sp>
      <p:sp>
        <p:nvSpPr>
          <p:cNvPr id="11" name="Text Box 5"/>
          <p:cNvSpPr txBox="1">
            <a:spLocks noChangeArrowheads="1"/>
          </p:cNvSpPr>
          <p:nvPr/>
        </p:nvSpPr>
        <p:spPr bwMode="auto">
          <a:xfrm>
            <a:off x="1655387" y="6114598"/>
            <a:ext cx="23112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eaLnBrk="1" hangingPunct="1"/>
            <a:r>
              <a:rPr lang="en-US" altLang="zh-CN" sz="3600" dirty="0">
                <a:ea typeface="楷体_GB2312" charset="0"/>
              </a:rPr>
              <a:t> </a:t>
            </a:r>
            <a:r>
              <a:rPr lang="en-US" altLang="zh-CN" sz="2800" b="1" dirty="0">
                <a:ea typeface="楷体_GB2312" charset="0"/>
              </a:rPr>
              <a:t>} ADT String</a:t>
            </a:r>
          </a:p>
        </p:txBody>
      </p:sp>
    </p:spTree>
    <p:extLst>
      <p:ext uri="{BB962C8B-B14F-4D97-AF65-F5344CB8AC3E}">
        <p14:creationId xmlns:p14="http://schemas.microsoft.com/office/powerpoint/2010/main" val="3432696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slide(fromLeft)">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0"/>
                                        </p:tgtEl>
                                        <p:attrNameLst>
                                          <p:attrName>style.visibility</p:attrName>
                                        </p:attrNameLst>
                                      </p:cBhvr>
                                      <p:to>
                                        <p:strVal val="visible"/>
                                      </p:to>
                                    </p:set>
                                    <p:animEffect transition="in" filter="wipe(left)">
                                      <p:cBhvr>
                                        <p:cTn id="12" dur="500"/>
                                        <p:tgtEl>
                                          <p:spTgt spid="13210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2101"/>
                                        </p:tgtEl>
                                        <p:attrNameLst>
                                          <p:attrName>style.visibility</p:attrName>
                                        </p:attrNameLst>
                                      </p:cBhvr>
                                      <p:to>
                                        <p:strVal val="visible"/>
                                      </p:to>
                                    </p:set>
                                    <p:animEffect transition="in" filter="wipe(left)">
                                      <p:cBhvr>
                                        <p:cTn id="16" dur="500"/>
                                        <p:tgtEl>
                                          <p:spTgt spid="1321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2102"/>
                                        </p:tgtEl>
                                        <p:attrNameLst>
                                          <p:attrName>style.visibility</p:attrName>
                                        </p:attrNameLst>
                                      </p:cBhvr>
                                      <p:to>
                                        <p:strVal val="visible"/>
                                      </p:to>
                                    </p:set>
                                    <p:animEffect transition="in" filter="wipe(left)">
                                      <p:cBhvr>
                                        <p:cTn id="21" dur="500"/>
                                        <p:tgtEl>
                                          <p:spTgt spid="13210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2103"/>
                                        </p:tgtEl>
                                        <p:attrNameLst>
                                          <p:attrName>style.visibility</p:attrName>
                                        </p:attrNameLst>
                                      </p:cBhvr>
                                      <p:to>
                                        <p:strVal val="visible"/>
                                      </p:to>
                                    </p:set>
                                    <p:animEffect transition="in" filter="wipe(left)">
                                      <p:cBhvr>
                                        <p:cTn id="25" dur="500"/>
                                        <p:tgtEl>
                                          <p:spTgt spid="132103"/>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10"/>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0" grpId="0" autoUpdateAnimBg="0"/>
      <p:bldP spid="132101" grpId="0" autoUpdateAnimBg="0"/>
      <p:bldP spid="132102" grpId="0" autoUpdateAnimBg="0"/>
      <p:bldP spid="132103" grpId="0" autoUpdateAnimBg="0"/>
      <p:bldP spid="10" grpId="0" autoUpdateAnimBg="0"/>
      <p:bldP spid="1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401117" y="1244320"/>
            <a:ext cx="2293904" cy="461665"/>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next[j+1]</a:t>
            </a:r>
            <a:r>
              <a:rPr lang="zh-CN" altLang="en-US" sz="2400" dirty="0">
                <a:latin typeface="宋体" panose="02010600030101010101" pitchFamily="2" charset="-122"/>
                <a:ea typeface="宋体" panose="02010600030101010101" pitchFamily="2" charset="-122"/>
              </a:rPr>
              <a:t>？</a:t>
            </a:r>
          </a:p>
        </p:txBody>
      </p:sp>
      <p:pic>
        <p:nvPicPr>
          <p:cNvPr id="2" name="图片 1">
            <a:extLst>
              <a:ext uri="{FF2B5EF4-FFF2-40B4-BE49-F238E27FC236}">
                <a16:creationId xmlns:a16="http://schemas.microsoft.com/office/drawing/2014/main" xmlns="" id="{F3EFABC6-67B7-44F2-A242-3DA9A7B93AD8}"/>
              </a:ext>
            </a:extLst>
          </p:cNvPr>
          <p:cNvPicPr>
            <a:picLocks noChangeAspect="1"/>
          </p:cNvPicPr>
          <p:nvPr/>
        </p:nvPicPr>
        <p:blipFill rotWithShape="1">
          <a:blip r:embed="rId2"/>
          <a:srcRect r="51494"/>
          <a:stretch/>
        </p:blipFill>
        <p:spPr>
          <a:xfrm>
            <a:off x="2098963" y="2056630"/>
            <a:ext cx="3570974" cy="1495238"/>
          </a:xfrm>
          <a:prstGeom prst="rect">
            <a:avLst/>
          </a:prstGeom>
        </p:spPr>
      </p:pic>
      <p:pic>
        <p:nvPicPr>
          <p:cNvPr id="9" name="图片 8">
            <a:extLst>
              <a:ext uri="{FF2B5EF4-FFF2-40B4-BE49-F238E27FC236}">
                <a16:creationId xmlns:a16="http://schemas.microsoft.com/office/drawing/2014/main" xmlns="" id="{72CB7E77-AB02-4260-A3B5-398AEFF3692D}"/>
              </a:ext>
            </a:extLst>
          </p:cNvPr>
          <p:cNvPicPr>
            <a:picLocks noChangeAspect="1"/>
          </p:cNvPicPr>
          <p:nvPr/>
        </p:nvPicPr>
        <p:blipFill rotWithShape="1">
          <a:blip r:embed="rId2"/>
          <a:srcRect l="50810" t="-1859" r="-140" b="2902"/>
          <a:stretch/>
        </p:blipFill>
        <p:spPr>
          <a:xfrm>
            <a:off x="6666385" y="2072215"/>
            <a:ext cx="3631577" cy="1479653"/>
          </a:xfrm>
          <a:prstGeom prst="rect">
            <a:avLst/>
          </a:prstGeom>
        </p:spPr>
      </p:pic>
      <p:sp>
        <p:nvSpPr>
          <p:cNvPr id="7" name="矩形 6">
            <a:extLst>
              <a:ext uri="{FF2B5EF4-FFF2-40B4-BE49-F238E27FC236}">
                <a16:creationId xmlns:a16="http://schemas.microsoft.com/office/drawing/2014/main" xmlns="" id="{EC332157-B78C-4874-A66A-EE2D2C8BC762}"/>
              </a:ext>
            </a:extLst>
          </p:cNvPr>
          <p:cNvSpPr/>
          <p:nvPr/>
        </p:nvSpPr>
        <p:spPr>
          <a:xfrm>
            <a:off x="1401117" y="3902513"/>
            <a:ext cx="6771922" cy="1938992"/>
          </a:xfrm>
          <a:prstGeom prst="rect">
            <a:avLst/>
          </a:prstGeom>
        </p:spPr>
        <p:txBody>
          <a:bodyPr wrap="square">
            <a:spAutoFit/>
          </a:bodyPr>
          <a:lstStyle/>
          <a:p>
            <a:r>
              <a:rPr lang="zh-CN" altLang="en-US" sz="2400" dirty="0">
                <a:solidFill>
                  <a:srgbClr val="000000"/>
                </a:solidFill>
                <a:latin typeface="Times New Roman" panose="02020603050405020304" pitchFamily="18" charset="0"/>
                <a:ea typeface="宋体" panose="02010600030101010101" pitchFamily="2" charset="-122"/>
              </a:rPr>
              <a:t>当</a:t>
            </a:r>
            <a:r>
              <a:rPr lang="en-US" altLang="zh-CN" sz="2400" dirty="0">
                <a:solidFill>
                  <a:srgbClr val="FF0000"/>
                </a:solidFill>
                <a:latin typeface="Times New Roman" panose="02020603050405020304" pitchFamily="18" charset="0"/>
                <a:ea typeface="宋体" panose="02010600030101010101" pitchFamily="2" charset="-122"/>
              </a:rPr>
              <a:t>T[k] == T[j]</a:t>
            </a:r>
            <a:r>
              <a:rPr lang="zh-CN" altLang="en-US" sz="2400" dirty="0">
                <a:solidFill>
                  <a:srgbClr val="FF0000"/>
                </a:solidFill>
                <a:latin typeface="Times New Roman" panose="02020603050405020304" pitchFamily="18" charset="0"/>
                <a:ea typeface="宋体" panose="02010600030101010101" pitchFamily="2" charset="-122"/>
              </a:rPr>
              <a:t>时，有</a:t>
            </a:r>
            <a:r>
              <a:rPr lang="en-US" altLang="zh-CN" sz="2400" dirty="0">
                <a:solidFill>
                  <a:srgbClr val="FF0000"/>
                </a:solidFill>
                <a:latin typeface="Times New Roman" panose="02020603050405020304" pitchFamily="18" charset="0"/>
                <a:ea typeface="宋体" panose="02010600030101010101" pitchFamily="2" charset="-122"/>
              </a:rPr>
              <a:t>next[j+1] == next[j] + 1</a:t>
            </a:r>
          </a:p>
          <a:p>
            <a:endParaRPr lang="en-US" altLang="zh-CN" sz="2400" dirty="0">
              <a:solidFill>
                <a:srgbClr val="000000"/>
              </a:solidFill>
              <a:latin typeface="Times New Roman" panose="02020603050405020304" pitchFamily="18" charset="0"/>
              <a:ea typeface="宋体" panose="02010600030101010101" pitchFamily="2" charset="-122"/>
            </a:endParaRPr>
          </a:p>
          <a:p>
            <a:r>
              <a:rPr lang="zh-CN" altLang="en-US" sz="2400" dirty="0">
                <a:solidFill>
                  <a:srgbClr val="000000"/>
                </a:solidFill>
                <a:latin typeface="Times New Roman" panose="02020603050405020304" pitchFamily="18" charset="0"/>
                <a:ea typeface="宋体" panose="02010600030101010101" pitchFamily="2" charset="-122"/>
              </a:rPr>
              <a:t>由</a:t>
            </a:r>
            <a:r>
              <a:rPr lang="en-US" altLang="zh-CN" sz="2400" dirty="0" smtClean="0">
                <a:solidFill>
                  <a:srgbClr val="FF0000"/>
                </a:solidFill>
                <a:latin typeface="Times New Roman" panose="02020603050405020304" pitchFamily="18" charset="0"/>
                <a:ea typeface="宋体" panose="02010600030101010101" pitchFamily="2" charset="-122"/>
              </a:rPr>
              <a:t>T[1 </a:t>
            </a:r>
            <a:r>
              <a:rPr lang="en-US" altLang="zh-CN" sz="2400" dirty="0">
                <a:solidFill>
                  <a:srgbClr val="FF0000"/>
                </a:solidFill>
                <a:latin typeface="Times New Roman" panose="02020603050405020304" pitchFamily="18" charset="0"/>
                <a:ea typeface="宋体" panose="02010600030101010101" pitchFamily="2" charset="-122"/>
              </a:rPr>
              <a:t>~ k-1] == </a:t>
            </a:r>
            <a:r>
              <a:rPr lang="en-US" altLang="zh-CN" sz="2400" dirty="0" smtClean="0">
                <a:solidFill>
                  <a:srgbClr val="FF0000"/>
                </a:solidFill>
                <a:latin typeface="Times New Roman" panose="02020603050405020304" pitchFamily="18" charset="0"/>
                <a:ea typeface="宋体" panose="02010600030101010101" pitchFamily="2" charset="-122"/>
              </a:rPr>
              <a:t>T[j-k+1 </a:t>
            </a:r>
            <a:r>
              <a:rPr lang="en-US" altLang="zh-CN" sz="2400" dirty="0">
                <a:solidFill>
                  <a:srgbClr val="FF0000"/>
                </a:solidFill>
                <a:latin typeface="Times New Roman" panose="02020603050405020304" pitchFamily="18" charset="0"/>
                <a:ea typeface="宋体" panose="02010600030101010101" pitchFamily="2" charset="-122"/>
              </a:rPr>
              <a:t>~ j-1]</a:t>
            </a:r>
            <a:r>
              <a:rPr lang="zh-CN" altLang="en-US" sz="2400" dirty="0">
                <a:solidFill>
                  <a:srgbClr val="FF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a:solidFill>
                  <a:srgbClr val="000000"/>
                </a:solidFill>
                <a:latin typeface="Times New Roman" panose="02020603050405020304" pitchFamily="18" charset="0"/>
                <a:ea typeface="宋体" panose="02010600030101010101" pitchFamily="2" charset="-122"/>
              </a:rPr>
              <a:t>next[j] == k</a:t>
            </a:r>
            <a:r>
              <a:rPr lang="zh-CN" altLang="en-US" sz="2400" dirty="0">
                <a:solidFill>
                  <a:srgbClr val="000000"/>
                </a:solidFill>
                <a:latin typeface="Times New Roman" panose="02020603050405020304" pitchFamily="18" charset="0"/>
                <a:ea typeface="宋体" panose="02010600030101010101" pitchFamily="2" charset="-122"/>
              </a:rPr>
              <a:t>）</a:t>
            </a:r>
            <a:endParaRPr lang="en-US" altLang="zh-CN" sz="2400" dirty="0">
              <a:solidFill>
                <a:srgbClr val="000000"/>
              </a:solidFill>
              <a:latin typeface="Times New Roman" panose="02020603050405020304" pitchFamily="18" charset="0"/>
              <a:ea typeface="宋体" panose="02010600030101010101" pitchFamily="2" charset="-122"/>
            </a:endParaRPr>
          </a:p>
          <a:p>
            <a:r>
              <a:rPr lang="en-US" altLang="zh-CN" sz="2400" dirty="0">
                <a:latin typeface="Times New Roman" panose="02020603050405020304" pitchFamily="18" charset="0"/>
                <a:ea typeface="宋体" panose="02010600030101010101" pitchFamily="2" charset="-122"/>
              </a:rPr>
              <a:t>T[k] == T[j]</a:t>
            </a:r>
            <a:r>
              <a:rPr lang="zh-CN" altLang="en-US" sz="2400" dirty="0">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即</a:t>
            </a:r>
            <a:r>
              <a:rPr lang="en-US" altLang="zh-CN" sz="2400" dirty="0" smtClean="0">
                <a:solidFill>
                  <a:srgbClr val="FF0000"/>
                </a:solidFill>
                <a:latin typeface="Times New Roman" panose="02020603050405020304" pitchFamily="18" charset="0"/>
                <a:ea typeface="宋体" panose="02010600030101010101" pitchFamily="2" charset="-122"/>
              </a:rPr>
              <a:t>T[1 </a:t>
            </a:r>
            <a:r>
              <a:rPr lang="en-US" altLang="zh-CN" sz="2400" dirty="0">
                <a:solidFill>
                  <a:srgbClr val="FF0000"/>
                </a:solidFill>
                <a:latin typeface="Times New Roman" panose="02020603050405020304" pitchFamily="18" charset="0"/>
                <a:ea typeface="宋体" panose="02010600030101010101" pitchFamily="2" charset="-122"/>
              </a:rPr>
              <a:t>~ k] == </a:t>
            </a:r>
            <a:r>
              <a:rPr lang="en-US" altLang="zh-CN" sz="2400" dirty="0" smtClean="0">
                <a:solidFill>
                  <a:srgbClr val="FF0000"/>
                </a:solidFill>
                <a:latin typeface="Times New Roman" panose="02020603050405020304" pitchFamily="18" charset="0"/>
                <a:ea typeface="宋体" panose="02010600030101010101" pitchFamily="2" charset="-122"/>
              </a:rPr>
              <a:t>T[j-k+1 </a:t>
            </a:r>
            <a:r>
              <a:rPr lang="en-US" altLang="zh-CN" sz="2400" dirty="0">
                <a:solidFill>
                  <a:srgbClr val="FF0000"/>
                </a:solidFill>
                <a:latin typeface="Times New Roman" panose="02020603050405020304" pitchFamily="18" charset="0"/>
                <a:ea typeface="宋体" panose="02010600030101010101" pitchFamily="2" charset="-122"/>
              </a:rPr>
              <a:t>~ j]</a:t>
            </a:r>
          </a:p>
          <a:p>
            <a:r>
              <a:rPr lang="en-US" altLang="zh-CN" sz="2400" dirty="0">
                <a:solidFill>
                  <a:srgbClr val="FF0000"/>
                </a:solidFill>
                <a:latin typeface="Times New Roman" panose="02020603050405020304" pitchFamily="18" charset="0"/>
                <a:ea typeface="宋体" panose="02010600030101010101" pitchFamily="2" charset="-122"/>
              </a:rPr>
              <a:t>next[j+1] == k + 1 == next[j] + 1</a:t>
            </a:r>
          </a:p>
        </p:txBody>
      </p:sp>
      <p:sp>
        <p:nvSpPr>
          <p:cNvPr id="10" name="文本框 9"/>
          <p:cNvSpPr txBox="1"/>
          <p:nvPr/>
        </p:nvSpPr>
        <p:spPr>
          <a:xfrm>
            <a:off x="2532571" y="1912319"/>
            <a:ext cx="201478" cy="369332"/>
          </a:xfrm>
          <a:prstGeom prst="rect">
            <a:avLst/>
          </a:prstGeom>
          <a:solidFill>
            <a:schemeClr val="bg1"/>
          </a:solidFill>
        </p:spPr>
        <p:txBody>
          <a:bodyPr wrap="square" rtlCol="0">
            <a:spAutoFit/>
          </a:bodyPr>
          <a:lstStyle/>
          <a:p>
            <a:endParaRPr kumimoji="1" lang="zh-CN" altLang="en-US" dirty="0"/>
          </a:p>
        </p:txBody>
      </p:sp>
      <p:sp>
        <p:nvSpPr>
          <p:cNvPr id="11" name="文本框 10"/>
          <p:cNvSpPr txBox="1"/>
          <p:nvPr/>
        </p:nvSpPr>
        <p:spPr>
          <a:xfrm>
            <a:off x="7078013" y="1957870"/>
            <a:ext cx="201478" cy="369332"/>
          </a:xfrm>
          <a:prstGeom prst="rect">
            <a:avLst/>
          </a:prstGeom>
          <a:solidFill>
            <a:schemeClr val="bg1"/>
          </a:solidFill>
        </p:spPr>
        <p:txBody>
          <a:bodyPr wrap="square" rtlCol="0">
            <a:spAutoFit/>
          </a:bodyPr>
          <a:lstStyle/>
          <a:p>
            <a:endParaRPr kumimoji="1" lang="zh-CN" altLang="en-US" dirty="0"/>
          </a:p>
        </p:txBody>
      </p:sp>
      <p:pic>
        <p:nvPicPr>
          <p:cNvPr id="12" name="图片 11"/>
          <p:cNvPicPr>
            <a:picLocks noChangeAspect="1"/>
          </p:cNvPicPr>
          <p:nvPr/>
        </p:nvPicPr>
        <p:blipFill>
          <a:blip r:embed="rId3"/>
          <a:stretch>
            <a:fillRect/>
          </a:stretch>
        </p:blipFill>
        <p:spPr>
          <a:xfrm>
            <a:off x="3953531" y="2056630"/>
            <a:ext cx="635000" cy="304800"/>
          </a:xfrm>
          <a:prstGeom prst="rect">
            <a:avLst/>
          </a:prstGeom>
        </p:spPr>
      </p:pic>
      <p:pic>
        <p:nvPicPr>
          <p:cNvPr id="13" name="图片 12"/>
          <p:cNvPicPr>
            <a:picLocks noChangeAspect="1"/>
          </p:cNvPicPr>
          <p:nvPr/>
        </p:nvPicPr>
        <p:blipFill>
          <a:blip r:embed="rId3"/>
          <a:stretch>
            <a:fillRect/>
          </a:stretch>
        </p:blipFill>
        <p:spPr>
          <a:xfrm>
            <a:off x="8489973" y="2036631"/>
            <a:ext cx="635000" cy="304800"/>
          </a:xfrm>
          <a:prstGeom prst="rect">
            <a:avLst/>
          </a:prstGeom>
        </p:spPr>
      </p:pic>
    </p:spTree>
    <p:extLst>
      <p:ext uri="{BB962C8B-B14F-4D97-AF65-F5344CB8AC3E}">
        <p14:creationId xmlns:p14="http://schemas.microsoft.com/office/powerpoint/2010/main" val="305720684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401117" y="1244320"/>
            <a:ext cx="2293904" cy="461665"/>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next[j+1]</a:t>
            </a:r>
            <a:r>
              <a:rPr lang="zh-CN" altLang="en-US" sz="2400" dirty="0">
                <a:latin typeface="宋体" panose="02010600030101010101" pitchFamily="2" charset="-122"/>
                <a:ea typeface="宋体" panose="02010600030101010101" pitchFamily="2" charset="-122"/>
              </a:rPr>
              <a:t>？</a:t>
            </a:r>
          </a:p>
        </p:txBody>
      </p:sp>
      <p:sp>
        <p:nvSpPr>
          <p:cNvPr id="7" name="矩形 6">
            <a:extLst>
              <a:ext uri="{FF2B5EF4-FFF2-40B4-BE49-F238E27FC236}">
                <a16:creationId xmlns:a16="http://schemas.microsoft.com/office/drawing/2014/main" xmlns="" id="{EC332157-B78C-4874-A66A-EE2D2C8BC762}"/>
              </a:ext>
            </a:extLst>
          </p:cNvPr>
          <p:cNvSpPr/>
          <p:nvPr/>
        </p:nvSpPr>
        <p:spPr>
          <a:xfrm>
            <a:off x="1162769" y="3882668"/>
            <a:ext cx="10790883" cy="2677656"/>
          </a:xfrm>
          <a:prstGeom prst="rect">
            <a:avLst/>
          </a:prstGeom>
        </p:spPr>
        <p:txBody>
          <a:bodyPr wrap="square">
            <a:spAutoFit/>
          </a:bodyPr>
          <a:lstStyle/>
          <a:p>
            <a:r>
              <a:rPr lang="zh-CN" altLang="en-US" sz="2400" dirty="0">
                <a:solidFill>
                  <a:srgbClr val="000000"/>
                </a:solidFill>
                <a:latin typeface="Times New Roman" panose="02020603050405020304" pitchFamily="18" charset="0"/>
                <a:ea typeface="宋体" panose="02010600030101010101" pitchFamily="2" charset="-122"/>
              </a:rPr>
              <a:t>当</a:t>
            </a:r>
            <a:r>
              <a:rPr lang="en-US" altLang="zh-CN" sz="2400" dirty="0">
                <a:solidFill>
                  <a:srgbClr val="FF0000"/>
                </a:solidFill>
                <a:latin typeface="Times New Roman" panose="02020603050405020304" pitchFamily="18" charset="0"/>
                <a:ea typeface="宋体" panose="02010600030101010101" pitchFamily="2" charset="-122"/>
              </a:rPr>
              <a:t>T[k] </a:t>
            </a:r>
            <a:r>
              <a:rPr lang="en-US" altLang="zh-CN" sz="2400" dirty="0" smtClean="0">
                <a:solidFill>
                  <a:srgbClr val="FF0000"/>
                </a:solidFill>
                <a:latin typeface="Times New Roman" panose="02020603050405020304" pitchFamily="18" charset="0"/>
                <a:ea typeface="宋体" panose="02010600030101010101" pitchFamily="2" charset="-122"/>
              </a:rPr>
              <a:t>!= </a:t>
            </a:r>
            <a:r>
              <a:rPr lang="en-US" altLang="zh-CN" sz="2400" dirty="0">
                <a:solidFill>
                  <a:srgbClr val="FF0000"/>
                </a:solidFill>
                <a:latin typeface="Times New Roman" panose="02020603050405020304" pitchFamily="18" charset="0"/>
                <a:ea typeface="宋体" panose="02010600030101010101" pitchFamily="2" charset="-122"/>
              </a:rPr>
              <a:t>T[j]</a:t>
            </a:r>
            <a:r>
              <a:rPr lang="zh-CN" altLang="en-US" sz="2400" dirty="0">
                <a:solidFill>
                  <a:srgbClr val="FF0000"/>
                </a:solidFill>
                <a:latin typeface="Times New Roman" panose="02020603050405020304" pitchFamily="18" charset="0"/>
                <a:ea typeface="宋体" panose="02010600030101010101" pitchFamily="2" charset="-122"/>
              </a:rPr>
              <a:t>时</a:t>
            </a:r>
            <a:r>
              <a:rPr lang="zh-CN" altLang="en-US" sz="2400" dirty="0" smtClean="0">
                <a:solidFill>
                  <a:srgbClr val="FF0000"/>
                </a:solidFill>
                <a:latin typeface="Times New Roman" panose="02020603050405020304" pitchFamily="18" charset="0"/>
                <a:ea typeface="宋体" panose="02010600030101010101" pitchFamily="2" charset="-122"/>
              </a:rPr>
              <a:t>，</a:t>
            </a:r>
            <a:r>
              <a:rPr lang="en-US" altLang="zh-CN" sz="2400" dirty="0" smtClean="0">
                <a:solidFill>
                  <a:srgbClr val="FF0000"/>
                </a:solidFill>
                <a:latin typeface="Times New Roman" panose="02020603050405020304" pitchFamily="18" charset="0"/>
                <a:ea typeface="宋体" panose="02010600030101010101" pitchFamily="2" charset="-122"/>
              </a:rPr>
              <a:t>k</a:t>
            </a:r>
            <a:r>
              <a:rPr lang="zh-CN" altLang="en-US" sz="2400" dirty="0" smtClean="0">
                <a:solidFill>
                  <a:srgbClr val="FF0000"/>
                </a:solidFill>
                <a:latin typeface="Times New Roman" panose="02020603050405020304" pitchFamily="18" charset="0"/>
                <a:ea typeface="宋体" panose="02010600030101010101" pitchFamily="2" charset="-122"/>
              </a:rPr>
              <a:t>回退</a:t>
            </a:r>
            <a:r>
              <a:rPr lang="zh-CN" altLang="en-US" sz="2400" dirty="0">
                <a:solidFill>
                  <a:srgbClr val="000000"/>
                </a:solidFill>
                <a:latin typeface="Times New Roman" panose="02020603050405020304" pitchFamily="18" charset="0"/>
                <a:ea typeface="宋体" panose="02010600030101010101" pitchFamily="2" charset="-122"/>
              </a:rPr>
              <a:t>，</a:t>
            </a:r>
            <a:r>
              <a:rPr lang="en-US" altLang="zh-CN" sz="2400" dirty="0" smtClean="0">
                <a:solidFill>
                  <a:srgbClr val="FF0000"/>
                </a:solidFill>
                <a:latin typeface="Times New Roman" panose="02020603050405020304" pitchFamily="18" charset="0"/>
                <a:ea typeface="宋体" panose="02010600030101010101" pitchFamily="2" charset="-122"/>
              </a:rPr>
              <a:t>k= next[k] </a:t>
            </a:r>
          </a:p>
          <a:p>
            <a:endParaRPr lang="en-US" altLang="zh-CN" sz="2400" dirty="0">
              <a:solidFill>
                <a:srgbClr val="FF0000"/>
              </a:solidFill>
              <a:latin typeface="Times New Roman" panose="02020603050405020304" pitchFamily="18" charset="0"/>
              <a:ea typeface="宋体" panose="02010600030101010101" pitchFamily="2" charset="-122"/>
            </a:endParaRPr>
          </a:p>
          <a:p>
            <a:r>
              <a:rPr lang="zh-CN" altLang="en-US" sz="2400" dirty="0" smtClean="0">
                <a:solidFill>
                  <a:srgbClr val="FF0000"/>
                </a:solidFill>
                <a:latin typeface="Times New Roman" panose="02020603050405020304" pitchFamily="18" charset="0"/>
                <a:ea typeface="宋体" panose="02010600030101010101" pitchFamily="2" charset="-122"/>
              </a:rPr>
              <a:t>相当于把</a:t>
            </a:r>
            <a:r>
              <a:rPr lang="en-US" altLang="zh-CN" sz="2400" dirty="0" smtClean="0">
                <a:solidFill>
                  <a:srgbClr val="FF0000"/>
                </a:solidFill>
                <a:latin typeface="Times New Roman" panose="02020603050405020304" pitchFamily="18" charset="0"/>
                <a:ea typeface="宋体" panose="02010600030101010101" pitchFamily="2" charset="-122"/>
              </a:rPr>
              <a:t>T[j-k+1~j</a:t>
            </a:r>
            <a:r>
              <a:rPr lang="en-US" altLang="zh-CN" sz="2400" dirty="0" smtClean="0">
                <a:solidFill>
                  <a:srgbClr val="FF0000"/>
                </a:solidFill>
                <a:latin typeface="Times New Roman" panose="02020603050405020304" pitchFamily="18" charset="0"/>
                <a:ea typeface="宋体" panose="02010600030101010101" pitchFamily="2" charset="-122"/>
              </a:rPr>
              <a:t>]</a:t>
            </a:r>
            <a:r>
              <a:rPr lang="zh-CN" altLang="en-US" sz="2400" dirty="0" smtClean="0">
                <a:solidFill>
                  <a:srgbClr val="FF0000"/>
                </a:solidFill>
                <a:latin typeface="Times New Roman" panose="02020603050405020304" pitchFamily="18" charset="0"/>
                <a:ea typeface="宋体" panose="02010600030101010101" pitchFamily="2" charset="-122"/>
              </a:rPr>
              <a:t>当成主串</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smtClean="0">
                <a:solidFill>
                  <a:srgbClr val="FF0000"/>
                </a:solidFill>
                <a:latin typeface="Times New Roman" panose="02020603050405020304" pitchFamily="18" charset="0"/>
                <a:ea typeface="宋体" panose="02010600030101010101" pitchFamily="2" charset="-122"/>
              </a:rPr>
              <a:t>T[1~k]</a:t>
            </a:r>
            <a:r>
              <a:rPr lang="zh-CN" altLang="en-US" sz="2400" dirty="0" smtClean="0">
                <a:solidFill>
                  <a:srgbClr val="FF0000"/>
                </a:solidFill>
                <a:latin typeface="Times New Roman" panose="02020603050405020304" pitchFamily="18" charset="0"/>
                <a:ea typeface="宋体" panose="02010600030101010101" pitchFamily="2" charset="-122"/>
              </a:rPr>
              <a:t>当成要匹配子串，当</a:t>
            </a:r>
            <a:r>
              <a:rPr lang="en-US" altLang="zh-CN" sz="2400" dirty="0">
                <a:solidFill>
                  <a:srgbClr val="FF0000"/>
                </a:solidFill>
                <a:latin typeface="Times New Roman" panose="02020603050405020304" pitchFamily="18" charset="0"/>
                <a:ea typeface="宋体" panose="02010600030101010101" pitchFamily="2" charset="-122"/>
              </a:rPr>
              <a:t>T[k] != </a:t>
            </a:r>
            <a:r>
              <a:rPr lang="en-US" altLang="zh-CN" sz="2400" dirty="0" smtClean="0">
                <a:solidFill>
                  <a:srgbClr val="FF0000"/>
                </a:solidFill>
                <a:latin typeface="Times New Roman" panose="02020603050405020304" pitchFamily="18" charset="0"/>
                <a:ea typeface="宋体" panose="02010600030101010101" pitchFamily="2" charset="-122"/>
              </a:rPr>
              <a:t>T[j]</a:t>
            </a:r>
            <a:r>
              <a:rPr lang="zh-CN" altLang="en-US" sz="2400" dirty="0" smtClean="0">
                <a:solidFill>
                  <a:srgbClr val="FF0000"/>
                </a:solidFill>
                <a:latin typeface="Times New Roman" panose="02020603050405020304" pitchFamily="18" charset="0"/>
                <a:ea typeface="宋体" panose="02010600030101010101" pitchFamily="2" charset="-122"/>
              </a:rPr>
              <a:t>不等时，</a:t>
            </a:r>
            <a:r>
              <a:rPr lang="en-US" altLang="zh-CN" sz="2400" dirty="0">
                <a:solidFill>
                  <a:srgbClr val="FF0000"/>
                </a:solidFill>
                <a:latin typeface="Times New Roman" panose="02020603050405020304" pitchFamily="18" charset="0"/>
                <a:ea typeface="宋体" panose="02010600030101010101" pitchFamily="2" charset="-122"/>
              </a:rPr>
              <a:t> </a:t>
            </a:r>
            <a:r>
              <a:rPr lang="en-US" altLang="zh-CN" sz="2400" dirty="0" smtClean="0">
                <a:solidFill>
                  <a:srgbClr val="FF0000"/>
                </a:solidFill>
                <a:latin typeface="Times New Roman" panose="02020603050405020304" pitchFamily="18" charset="0"/>
                <a:ea typeface="宋体" panose="02010600030101010101" pitchFamily="2" charset="-122"/>
              </a:rPr>
              <a:t>T[j]</a:t>
            </a:r>
            <a:r>
              <a:rPr lang="zh-CN" altLang="en-US" sz="2400" dirty="0" smtClean="0">
                <a:solidFill>
                  <a:srgbClr val="FF0000"/>
                </a:solidFill>
                <a:latin typeface="Times New Roman" panose="02020603050405020304" pitchFamily="18" charset="0"/>
                <a:ea typeface="宋体" panose="02010600030101010101" pitchFamily="2" charset="-122"/>
              </a:rPr>
              <a:t>应该和哪一个位置比较（当然是</a:t>
            </a:r>
            <a:r>
              <a:rPr lang="en-US" altLang="zh-CN" sz="2400" dirty="0">
                <a:solidFill>
                  <a:srgbClr val="FF0000"/>
                </a:solidFill>
                <a:latin typeface="Times New Roman" panose="02020603050405020304" pitchFamily="18" charset="0"/>
                <a:ea typeface="宋体" panose="02010600030101010101" pitchFamily="2" charset="-122"/>
              </a:rPr>
              <a:t>next[k] </a:t>
            </a:r>
            <a:r>
              <a:rPr lang="zh-CN" altLang="en-US" sz="2400" dirty="0" smtClean="0">
                <a:solidFill>
                  <a:srgbClr val="FF0000"/>
                </a:solidFill>
                <a:latin typeface="Times New Roman" panose="02020603050405020304" pitchFamily="18" charset="0"/>
                <a:ea typeface="宋体" panose="02010600030101010101" pitchFamily="2" charset="-122"/>
              </a:rPr>
              <a:t>）</a:t>
            </a:r>
            <a:endParaRPr lang="en-US" altLang="zh-CN" sz="2400" dirty="0" smtClean="0">
              <a:solidFill>
                <a:srgbClr val="FF0000"/>
              </a:solidFill>
              <a:latin typeface="Times New Roman" panose="02020603050405020304" pitchFamily="18" charset="0"/>
              <a:ea typeface="宋体" panose="02010600030101010101" pitchFamily="2" charset="-122"/>
            </a:endParaRPr>
          </a:p>
          <a:p>
            <a:endParaRPr lang="en-US" altLang="zh-CN" sz="2400" dirty="0">
              <a:solidFill>
                <a:srgbClr val="FF0000"/>
              </a:solidFill>
              <a:latin typeface="Times New Roman" panose="02020603050405020304" pitchFamily="18" charset="0"/>
              <a:ea typeface="宋体" panose="02010600030101010101" pitchFamily="2" charset="-122"/>
            </a:endParaRPr>
          </a:p>
          <a:p>
            <a:r>
              <a:rPr lang="zh-CN" altLang="en-US" sz="2400" dirty="0" smtClean="0">
                <a:solidFill>
                  <a:srgbClr val="FF0000"/>
                </a:solidFill>
                <a:latin typeface="Times New Roman" panose="02020603050405020304" pitchFamily="18" charset="0"/>
                <a:ea typeface="宋体" panose="02010600030101010101" pitchFamily="2" charset="-122"/>
              </a:rPr>
              <a:t>一直重复直到找到</a:t>
            </a:r>
            <a:r>
              <a:rPr lang="en-US" altLang="zh-CN" sz="2400" dirty="0" smtClean="0">
                <a:solidFill>
                  <a:srgbClr val="FF0000"/>
                </a:solidFill>
                <a:latin typeface="Times New Roman" panose="02020603050405020304" pitchFamily="18" charset="0"/>
                <a:ea typeface="宋体" panose="02010600030101010101" pitchFamily="2" charset="-122"/>
              </a:rPr>
              <a:t>k’</a:t>
            </a:r>
            <a:r>
              <a:rPr lang="zh-CN" altLang="en-US" sz="2400" dirty="0" smtClean="0">
                <a:solidFill>
                  <a:srgbClr val="FF0000"/>
                </a:solidFill>
                <a:latin typeface="Times New Roman" panose="02020603050405020304" pitchFamily="18" charset="0"/>
                <a:ea typeface="宋体" panose="02010600030101010101" pitchFamily="2" charset="-122"/>
              </a:rPr>
              <a:t>使</a:t>
            </a:r>
            <a:r>
              <a:rPr lang="en-US" altLang="zh-CN" sz="2400" dirty="0" smtClean="0">
                <a:solidFill>
                  <a:srgbClr val="FF0000"/>
                </a:solidFill>
                <a:latin typeface="Times New Roman" panose="02020603050405020304" pitchFamily="18" charset="0"/>
                <a:ea typeface="宋体" panose="02010600030101010101" pitchFamily="2" charset="-122"/>
              </a:rPr>
              <a:t>T[k’] == </a:t>
            </a:r>
            <a:r>
              <a:rPr lang="en-US" altLang="zh-CN" sz="2400" dirty="0">
                <a:solidFill>
                  <a:srgbClr val="FF0000"/>
                </a:solidFill>
                <a:latin typeface="Times New Roman" panose="02020603050405020304" pitchFamily="18" charset="0"/>
                <a:ea typeface="宋体" panose="02010600030101010101" pitchFamily="2" charset="-122"/>
              </a:rPr>
              <a:t>T[j</a:t>
            </a:r>
            <a:r>
              <a:rPr lang="en-US" altLang="zh-CN" sz="2400" dirty="0" smtClean="0">
                <a:solidFill>
                  <a:srgbClr val="FF0000"/>
                </a:solidFill>
                <a:latin typeface="Times New Roman" panose="02020603050405020304" pitchFamily="18" charset="0"/>
                <a:ea typeface="宋体" panose="02010600030101010101" pitchFamily="2" charset="-122"/>
              </a:rPr>
              <a:t>]</a:t>
            </a:r>
            <a:r>
              <a:rPr lang="zh-CN" altLang="en-US" sz="2400" dirty="0" smtClean="0">
                <a:solidFill>
                  <a:srgbClr val="FF0000"/>
                </a:solidFill>
                <a:latin typeface="Times New Roman" panose="02020603050405020304" pitchFamily="18" charset="0"/>
                <a:ea typeface="宋体" panose="02010600030101010101" pitchFamily="2" charset="-122"/>
              </a:rPr>
              <a:t>，</a:t>
            </a:r>
            <a:r>
              <a:rPr lang="zh-CN" altLang="en-US" sz="2400" dirty="0">
                <a:solidFill>
                  <a:srgbClr val="FF0000"/>
                </a:solidFill>
                <a:latin typeface="Times New Roman" panose="02020603050405020304" pitchFamily="18" charset="0"/>
                <a:ea typeface="宋体" panose="02010600030101010101" pitchFamily="2" charset="-122"/>
              </a:rPr>
              <a:t>那</a:t>
            </a:r>
            <a:r>
              <a:rPr lang="en-US" altLang="zh-CN" sz="2400" dirty="0">
                <a:latin typeface="宋体" panose="02010600030101010101" pitchFamily="2" charset="-122"/>
                <a:ea typeface="宋体" panose="02010600030101010101" pitchFamily="2" charset="-122"/>
              </a:rPr>
              <a:t>next[j+1</a:t>
            </a:r>
            <a:r>
              <a:rPr lang="en-US" altLang="zh-CN" sz="2400" dirty="0" smtClean="0">
                <a:latin typeface="宋体" panose="02010600030101010101" pitchFamily="2" charset="-122"/>
                <a:ea typeface="宋体" panose="02010600030101010101" pitchFamily="2" charset="-122"/>
              </a:rPr>
              <a:t>]=k’+1</a:t>
            </a:r>
            <a:endParaRPr lang="en-US" altLang="zh-CN" sz="2400" dirty="0">
              <a:solidFill>
                <a:srgbClr val="FF0000"/>
              </a:solidFill>
              <a:latin typeface="Times New Roman" panose="02020603050405020304" pitchFamily="18" charset="0"/>
              <a:ea typeface="宋体" panose="02010600030101010101" pitchFamily="2" charset="-122"/>
            </a:endParaRPr>
          </a:p>
          <a:p>
            <a:r>
              <a:rPr lang="zh-CN" altLang="en-US" sz="2400" dirty="0" smtClean="0">
                <a:solidFill>
                  <a:srgbClr val="FF0000"/>
                </a:solidFill>
                <a:latin typeface="Times New Roman" panose="02020603050405020304" pitchFamily="18" charset="0"/>
                <a:ea typeface="宋体" panose="02010600030101010101" pitchFamily="2" charset="-122"/>
              </a:rPr>
              <a:t>；若一直没有这样的</a:t>
            </a:r>
            <a:r>
              <a:rPr lang="en-US" altLang="zh-CN" sz="2400" dirty="0" smtClean="0">
                <a:solidFill>
                  <a:srgbClr val="FF0000"/>
                </a:solidFill>
                <a:latin typeface="Times New Roman" panose="02020603050405020304" pitchFamily="18" charset="0"/>
                <a:ea typeface="宋体" panose="02010600030101010101" pitchFamily="2" charset="-122"/>
              </a:rPr>
              <a:t>k’</a:t>
            </a:r>
            <a:r>
              <a:rPr lang="zh-CN" altLang="en-US" sz="2400" dirty="0" smtClean="0">
                <a:solidFill>
                  <a:srgbClr val="FF0000"/>
                </a:solidFill>
                <a:latin typeface="Times New Roman" panose="02020603050405020304" pitchFamily="18" charset="0"/>
                <a:ea typeface="宋体" panose="02010600030101010101" pitchFamily="2" charset="-122"/>
              </a:rPr>
              <a:t>，那</a:t>
            </a:r>
            <a:r>
              <a:rPr lang="en-US" altLang="zh-CN" sz="2400" dirty="0">
                <a:latin typeface="宋体" panose="02010600030101010101" pitchFamily="2" charset="-122"/>
                <a:ea typeface="宋体" panose="02010600030101010101" pitchFamily="2" charset="-122"/>
              </a:rPr>
              <a:t>next[j+1</a:t>
            </a:r>
            <a:r>
              <a:rPr lang="en-US" altLang="zh-CN" sz="2400" dirty="0" smtClean="0">
                <a:latin typeface="宋体" panose="02010600030101010101" pitchFamily="2" charset="-122"/>
                <a:ea typeface="宋体" panose="02010600030101010101" pitchFamily="2" charset="-122"/>
              </a:rPr>
              <a:t>]=1</a:t>
            </a:r>
            <a:endParaRPr lang="en-US" altLang="zh-CN" sz="2400" dirty="0">
              <a:solidFill>
                <a:srgbClr val="FF0000"/>
              </a:solidFill>
              <a:latin typeface="Times New Roman" panose="02020603050405020304" pitchFamily="18" charset="0"/>
              <a:ea typeface="宋体" panose="02010600030101010101" pitchFamily="2" charset="-122"/>
            </a:endParaRPr>
          </a:p>
        </p:txBody>
      </p:sp>
      <p:pic>
        <p:nvPicPr>
          <p:cNvPr id="16" name="图片 15">
            <a:extLst>
              <a:ext uri="{FF2B5EF4-FFF2-40B4-BE49-F238E27FC236}">
                <a16:creationId xmlns:a16="http://schemas.microsoft.com/office/drawing/2014/main" xmlns="" id="{F3EFABC6-67B7-44F2-A242-3DA9A7B93AD8}"/>
              </a:ext>
            </a:extLst>
          </p:cNvPr>
          <p:cNvPicPr>
            <a:picLocks noChangeAspect="1"/>
          </p:cNvPicPr>
          <p:nvPr/>
        </p:nvPicPr>
        <p:blipFill rotWithShape="1">
          <a:blip r:embed="rId2"/>
          <a:srcRect r="51494"/>
          <a:stretch/>
        </p:blipFill>
        <p:spPr>
          <a:xfrm>
            <a:off x="3225583" y="1984474"/>
            <a:ext cx="3570974" cy="1495238"/>
          </a:xfrm>
          <a:prstGeom prst="rect">
            <a:avLst/>
          </a:prstGeom>
        </p:spPr>
      </p:pic>
      <p:sp>
        <p:nvSpPr>
          <p:cNvPr id="17" name="文本框 16"/>
          <p:cNvSpPr txBox="1"/>
          <p:nvPr/>
        </p:nvSpPr>
        <p:spPr>
          <a:xfrm>
            <a:off x="3659191" y="1840163"/>
            <a:ext cx="201478" cy="369332"/>
          </a:xfrm>
          <a:prstGeom prst="rect">
            <a:avLst/>
          </a:prstGeom>
          <a:solidFill>
            <a:schemeClr val="bg1"/>
          </a:solidFill>
        </p:spPr>
        <p:txBody>
          <a:bodyPr wrap="square" rtlCol="0">
            <a:spAutoFit/>
          </a:bodyPr>
          <a:lstStyle/>
          <a:p>
            <a:endParaRPr kumimoji="1" lang="zh-CN" altLang="en-US" dirty="0"/>
          </a:p>
        </p:txBody>
      </p:sp>
      <p:sp>
        <p:nvSpPr>
          <p:cNvPr id="6" name="文本框 5"/>
          <p:cNvSpPr txBox="1"/>
          <p:nvPr/>
        </p:nvSpPr>
        <p:spPr>
          <a:xfrm>
            <a:off x="4339526" y="2542093"/>
            <a:ext cx="325464" cy="369332"/>
          </a:xfrm>
          <a:prstGeom prst="rect">
            <a:avLst/>
          </a:prstGeom>
          <a:solidFill>
            <a:schemeClr val="bg1"/>
          </a:solidFill>
        </p:spPr>
        <p:txBody>
          <a:bodyPr wrap="square" rtlCol="0">
            <a:spAutoFit/>
          </a:bodyPr>
          <a:lstStyle/>
          <a:p>
            <a:r>
              <a:rPr kumimoji="1" lang="en-US" altLang="zh-CN" dirty="0" smtClean="0">
                <a:latin typeface="Times New Roman" charset="0"/>
                <a:ea typeface="Times New Roman" charset="0"/>
                <a:cs typeface="Times New Roman" charset="0"/>
              </a:rPr>
              <a:t>B</a:t>
            </a:r>
            <a:endParaRPr kumimoji="1" lang="zh-CN" altLang="en-US" dirty="0">
              <a:latin typeface="Times New Roman" charset="0"/>
              <a:ea typeface="Times New Roman" charset="0"/>
              <a:cs typeface="Times New Roman" charset="0"/>
            </a:endParaRPr>
          </a:p>
        </p:txBody>
      </p:sp>
      <p:pic>
        <p:nvPicPr>
          <p:cNvPr id="9" name="图片 8"/>
          <p:cNvPicPr>
            <a:picLocks noChangeAspect="1"/>
          </p:cNvPicPr>
          <p:nvPr/>
        </p:nvPicPr>
        <p:blipFill>
          <a:blip r:embed="rId3"/>
          <a:stretch>
            <a:fillRect/>
          </a:stretch>
        </p:blipFill>
        <p:spPr>
          <a:xfrm>
            <a:off x="5131356" y="1968976"/>
            <a:ext cx="635000" cy="304800"/>
          </a:xfrm>
          <a:prstGeom prst="rect">
            <a:avLst/>
          </a:prstGeom>
        </p:spPr>
      </p:pic>
    </p:spTree>
    <p:extLst>
      <p:ext uri="{BB962C8B-B14F-4D97-AF65-F5344CB8AC3E}">
        <p14:creationId xmlns:p14="http://schemas.microsoft.com/office/powerpoint/2010/main" val="8786598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427">
            <a:extLst>
              <a:ext uri="{FF2B5EF4-FFF2-40B4-BE49-F238E27FC236}">
                <a16:creationId xmlns:a16="http://schemas.microsoft.com/office/drawing/2014/main" xmlns="" id="{09027608-E782-4ED3-BF39-F4D6AF03E623}"/>
              </a:ext>
            </a:extLst>
          </p:cNvPr>
          <p:cNvSpPr>
            <a:spLocks noGrp="1" noChangeArrowheads="1"/>
          </p:cNvSpPr>
          <p:nvPr>
            <p:ph type="title"/>
          </p:nvPr>
        </p:nvSpPr>
        <p:spPr>
          <a:xfrm>
            <a:off x="1559455" y="222917"/>
            <a:ext cx="8121650" cy="838200"/>
          </a:xfrm>
        </p:spPr>
        <p:txBody>
          <a:bodyPr/>
          <a:lstStyle/>
          <a:p>
            <a:r>
              <a:rPr lang="zh-CN" altLang="en-US" dirty="0"/>
              <a:t>4.3.2 模式匹配的改进算法 （</a:t>
            </a:r>
            <a:r>
              <a:rPr lang="en-US" altLang="zh-CN" dirty="0"/>
              <a:t>KMP</a:t>
            </a:r>
            <a:r>
              <a:rPr lang="zh-CN" altLang="en-US" dirty="0"/>
              <a:t>算法）</a:t>
            </a:r>
          </a:p>
        </p:txBody>
      </p:sp>
      <p:sp>
        <p:nvSpPr>
          <p:cNvPr id="8" name="矩形 7">
            <a:extLst>
              <a:ext uri="{FF2B5EF4-FFF2-40B4-BE49-F238E27FC236}">
                <a16:creationId xmlns:a16="http://schemas.microsoft.com/office/drawing/2014/main" xmlns="" id="{07FA748F-D4E5-4414-B3A6-6C7D1112E0A3}"/>
              </a:ext>
            </a:extLst>
          </p:cNvPr>
          <p:cNvSpPr/>
          <p:nvPr/>
        </p:nvSpPr>
        <p:spPr>
          <a:xfrm>
            <a:off x="1401117" y="1275317"/>
            <a:ext cx="4147276" cy="4893647"/>
          </a:xfrm>
          <a:prstGeom prst="rect">
            <a:avLst/>
          </a:prstGeom>
        </p:spPr>
        <p:txBody>
          <a:bodyPr wrap="square">
            <a:spAutoFit/>
          </a:bodyPr>
          <a:lstStyle/>
          <a:p>
            <a:r>
              <a:rPr lang="zh-CN" altLang="en-US" sz="3200" dirty="0" smtClean="0">
                <a:latin typeface="宋体" panose="02010600030101010101" pitchFamily="2" charset="-122"/>
                <a:ea typeface="宋体" panose="02010600030101010101" pitchFamily="2" charset="-122"/>
              </a:rPr>
              <a:t>求下列串的</a:t>
            </a:r>
            <a:r>
              <a:rPr lang="en-US" altLang="zh-CN" sz="3200" dirty="0" smtClean="0">
                <a:latin typeface="宋体" panose="02010600030101010101" pitchFamily="2" charset="-122"/>
                <a:ea typeface="宋体" panose="02010600030101010101" pitchFamily="2" charset="-122"/>
              </a:rPr>
              <a:t>next</a:t>
            </a:r>
            <a:r>
              <a:rPr lang="zh-CN" altLang="en-US" sz="3200" dirty="0" smtClean="0">
                <a:latin typeface="宋体" panose="02010600030101010101" pitchFamily="2" charset="-122"/>
                <a:ea typeface="宋体" panose="02010600030101010101" pitchFamily="2" charset="-122"/>
              </a:rPr>
              <a:t>数组</a:t>
            </a:r>
            <a:endParaRPr lang="en-US" altLang="zh-CN" sz="3200" dirty="0" smtClean="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r>
              <a:rPr lang="en-US" altLang="zh-CN" sz="3200" dirty="0" smtClean="0">
                <a:latin typeface="宋体" panose="02010600030101010101" pitchFamily="2" charset="-122"/>
                <a:ea typeface="宋体" panose="02010600030101010101" pitchFamily="2" charset="-122"/>
              </a:rPr>
              <a:t>(1)T=</a:t>
            </a:r>
            <a:r>
              <a:rPr lang="en-US" altLang="zh-CN" sz="3200" dirty="0" err="1" smtClean="0">
                <a:latin typeface="宋体" panose="02010600030101010101" pitchFamily="2" charset="-122"/>
                <a:ea typeface="宋体" panose="02010600030101010101" pitchFamily="2" charset="-122"/>
              </a:rPr>
              <a:t>abcabx</a:t>
            </a:r>
            <a:endParaRPr lang="en-US" altLang="zh-CN" sz="3200" dirty="0" smtClean="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endParaRPr lang="en-US" altLang="zh-CN" sz="3200" dirty="0" smtClean="0">
              <a:latin typeface="宋体" panose="02010600030101010101" pitchFamily="2" charset="-122"/>
              <a:ea typeface="宋体" panose="02010600030101010101" pitchFamily="2" charset="-122"/>
            </a:endParaRPr>
          </a:p>
          <a:p>
            <a:r>
              <a:rPr lang="en-US" altLang="zh-CN" sz="3200" dirty="0" smtClean="0">
                <a:latin typeface="宋体" panose="02010600030101010101" pitchFamily="2" charset="-122"/>
                <a:ea typeface="宋体" panose="02010600030101010101" pitchFamily="2" charset="-122"/>
              </a:rPr>
              <a:t>(2)T=</a:t>
            </a:r>
            <a:r>
              <a:rPr lang="en-US" altLang="zh-CN" sz="3200" dirty="0" err="1" smtClean="0">
                <a:latin typeface="宋体" panose="02010600030101010101" pitchFamily="2" charset="-122"/>
                <a:ea typeface="宋体" panose="02010600030101010101" pitchFamily="2" charset="-122"/>
              </a:rPr>
              <a:t>ababaaaba</a:t>
            </a:r>
            <a:endParaRPr lang="en-US" altLang="zh-CN" sz="3200" dirty="0" smtClean="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endParaRPr lang="en-US" altLang="zh-CN" sz="3200" dirty="0" smtClean="0">
              <a:latin typeface="宋体" panose="02010600030101010101" pitchFamily="2" charset="-122"/>
              <a:ea typeface="宋体" panose="02010600030101010101" pitchFamily="2" charset="-122"/>
            </a:endParaRPr>
          </a:p>
          <a:p>
            <a:r>
              <a:rPr lang="en-US" altLang="zh-CN" sz="3200" dirty="0" smtClean="0">
                <a:latin typeface="宋体" panose="02010600030101010101" pitchFamily="2" charset="-122"/>
                <a:ea typeface="宋体" panose="02010600030101010101" pitchFamily="2" charset="-122"/>
              </a:rPr>
              <a:t>(3)T=</a:t>
            </a:r>
            <a:r>
              <a:rPr lang="en-US" altLang="zh-CN" sz="3200" dirty="0" err="1" smtClean="0">
                <a:latin typeface="宋体" panose="02010600030101010101" pitchFamily="2" charset="-122"/>
                <a:ea typeface="宋体" panose="02010600030101010101" pitchFamily="2" charset="-122"/>
              </a:rPr>
              <a:t>aaaaaaaab</a:t>
            </a:r>
            <a:endParaRPr lang="en-US" altLang="zh-CN" sz="32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xmlns="" id="{07FA748F-D4E5-4414-B3A6-6C7D1112E0A3}"/>
              </a:ext>
            </a:extLst>
          </p:cNvPr>
          <p:cNvSpPr/>
          <p:nvPr/>
        </p:nvSpPr>
        <p:spPr>
          <a:xfrm>
            <a:off x="5753557" y="1767759"/>
            <a:ext cx="5870172" cy="4401205"/>
          </a:xfrm>
          <a:prstGeom prst="rect">
            <a:avLst/>
          </a:prstGeom>
        </p:spPr>
        <p:txBody>
          <a:bodyPr wrap="square">
            <a:spAutoFit/>
          </a:bodyPr>
          <a:lstStyle/>
          <a:p>
            <a:endParaRPr lang="en-US" altLang="zh-CN" sz="3200" dirty="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n</a:t>
            </a:r>
            <a:r>
              <a:rPr lang="en-US" altLang="zh-CN" sz="3200" dirty="0" smtClean="0">
                <a:latin typeface="宋体" panose="02010600030101010101" pitchFamily="2" charset="-122"/>
                <a:ea typeface="宋体" panose="02010600030101010101" pitchFamily="2" charset="-122"/>
              </a:rPr>
              <a:t>ext[]={0,1,1,1,2,3}</a:t>
            </a:r>
          </a:p>
          <a:p>
            <a:endParaRPr lang="en-US" altLang="zh-CN" sz="3200" dirty="0">
              <a:latin typeface="宋体" panose="02010600030101010101" pitchFamily="2" charset="-122"/>
              <a:ea typeface="宋体" panose="02010600030101010101" pitchFamily="2" charset="-122"/>
            </a:endParaRPr>
          </a:p>
          <a:p>
            <a:endParaRPr lang="en-US" altLang="zh-CN" sz="3200" dirty="0" smtClean="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next[]={</a:t>
            </a:r>
            <a:r>
              <a:rPr lang="en-US" altLang="zh-CN" sz="3200" dirty="0" smtClean="0">
                <a:latin typeface="宋体" panose="02010600030101010101" pitchFamily="2" charset="-122"/>
                <a:ea typeface="宋体" panose="02010600030101010101" pitchFamily="2" charset="-122"/>
              </a:rPr>
              <a:t>0,1,1,2,3,4,2,2,3}</a:t>
            </a:r>
            <a:endParaRPr lang="en-US" altLang="zh-CN" sz="3200" dirty="0">
              <a:latin typeface="宋体" panose="02010600030101010101" pitchFamily="2" charset="-122"/>
              <a:ea typeface="宋体" panose="02010600030101010101" pitchFamily="2" charset="-122"/>
            </a:endParaRPr>
          </a:p>
          <a:p>
            <a:endParaRPr lang="en-US" altLang="zh-CN" sz="3200" dirty="0">
              <a:latin typeface="宋体" panose="02010600030101010101" pitchFamily="2" charset="-122"/>
              <a:ea typeface="宋体" panose="02010600030101010101" pitchFamily="2" charset="-122"/>
            </a:endParaRPr>
          </a:p>
          <a:p>
            <a:endParaRPr lang="en-US" altLang="zh-CN" sz="3200" dirty="0" smtClean="0">
              <a:latin typeface="宋体" panose="02010600030101010101" pitchFamily="2" charset="-122"/>
              <a:ea typeface="宋体" panose="02010600030101010101" pitchFamily="2" charset="-122"/>
            </a:endParaRPr>
          </a:p>
          <a:p>
            <a:r>
              <a:rPr lang="en-US" altLang="zh-CN" sz="3200" dirty="0">
                <a:latin typeface="宋体" panose="02010600030101010101" pitchFamily="2" charset="-122"/>
                <a:ea typeface="宋体" panose="02010600030101010101" pitchFamily="2" charset="-122"/>
              </a:rPr>
              <a:t>next[]={</a:t>
            </a:r>
            <a:r>
              <a:rPr lang="en-US" altLang="zh-CN" sz="3200" dirty="0" smtClean="0">
                <a:latin typeface="宋体" panose="02010600030101010101" pitchFamily="2" charset="-122"/>
                <a:ea typeface="宋体" panose="02010600030101010101" pitchFamily="2" charset="-122"/>
              </a:rPr>
              <a:t>0,1,2,3,4,5,6,7,8}</a:t>
            </a:r>
            <a:endParaRPr lang="en-US" altLang="zh-CN" sz="32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2588858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Rectangle 8">
            <a:extLst>
              <a:ext uri="{FF2B5EF4-FFF2-40B4-BE49-F238E27FC236}">
                <a16:creationId xmlns:a16="http://schemas.microsoft.com/office/drawing/2014/main" xmlns="" id="{9B27CF9B-2980-4435-90DB-33AD6D6C6CBF}"/>
              </a:ext>
            </a:extLst>
          </p:cNvPr>
          <p:cNvSpPr>
            <a:spLocks noGrp="1" noChangeArrowheads="1"/>
          </p:cNvSpPr>
          <p:nvPr>
            <p:ph type="title"/>
          </p:nvPr>
        </p:nvSpPr>
        <p:spPr/>
        <p:txBody>
          <a:bodyPr/>
          <a:lstStyle/>
          <a:p>
            <a:r>
              <a:rPr lang="en-US" altLang="zh-CN"/>
              <a:t>KMP</a:t>
            </a:r>
            <a:r>
              <a:rPr lang="zh-CN" altLang="en-US"/>
              <a:t>算法（算法4.6）</a:t>
            </a:r>
          </a:p>
        </p:txBody>
      </p:sp>
      <p:sp>
        <p:nvSpPr>
          <p:cNvPr id="63497" name="Rectangle 9">
            <a:extLst>
              <a:ext uri="{FF2B5EF4-FFF2-40B4-BE49-F238E27FC236}">
                <a16:creationId xmlns:a16="http://schemas.microsoft.com/office/drawing/2014/main" xmlns="" id="{BD94BC95-F9C2-47D7-9B5E-1DE8249D4790}"/>
              </a:ext>
            </a:extLst>
          </p:cNvPr>
          <p:cNvSpPr>
            <a:spLocks noGrp="1" noChangeArrowheads="1"/>
          </p:cNvSpPr>
          <p:nvPr>
            <p:ph type="body" idx="1"/>
          </p:nvPr>
        </p:nvSpPr>
        <p:spPr>
          <a:xfrm>
            <a:off x="2017714" y="1219200"/>
            <a:ext cx="10318937" cy="5257800"/>
          </a:xfrm>
        </p:spPr>
        <p:txBody>
          <a:bodyPr/>
          <a:lstStyle/>
          <a:p>
            <a:pPr>
              <a:buFont typeface="Wingdings" panose="05000000000000000000" pitchFamily="2" charset="2"/>
              <a:buNone/>
            </a:pPr>
            <a:r>
              <a:rPr lang="en-US" altLang="zh-CN" sz="2800" dirty="0" err="1">
                <a:latin typeface="Times New Roman" panose="02020603050405020304" pitchFamily="18" charset="0"/>
              </a:rPr>
              <a:t>int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Index_KMP</a:t>
            </a:r>
            <a:r>
              <a:rPr lang="en-US" altLang="zh-CN" sz="2800" dirty="0">
                <a:latin typeface="Times New Roman" panose="02020603050405020304" pitchFamily="18" charset="0"/>
              </a:rPr>
              <a:t>(</a:t>
            </a:r>
            <a:r>
              <a:rPr lang="en-US" altLang="zh-CN" sz="2800" dirty="0" err="1">
                <a:latin typeface="Times New Roman" panose="02020603050405020304" pitchFamily="18" charset="0"/>
              </a:rPr>
              <a:t>SString</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S,SString</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T,int</a:t>
            </a:r>
            <a:r>
              <a:rPr lang="en-US" altLang="zh-CN" sz="2800" dirty="0">
                <a:latin typeface="Times New Roman" panose="02020603050405020304" pitchFamily="18" charset="0"/>
              </a:rPr>
              <a:t> </a:t>
            </a:r>
            <a:r>
              <a:rPr lang="en-US" altLang="zh-CN" sz="2800" dirty="0" err="1">
                <a:latin typeface="Times New Roman" panose="02020603050405020304" pitchFamily="18" charset="0"/>
              </a:rPr>
              <a:t>pos</a:t>
            </a:r>
            <a:r>
              <a:rPr lang="en-US" altLang="zh-CN" sz="2800" dirty="0">
                <a:latin typeface="Times New Roman" panose="02020603050405020304" pitchFamily="18" charset="0"/>
              </a:rPr>
              <a:t>){</a:t>
            </a:r>
          </a:p>
          <a:p>
            <a:pPr lvl="1">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i</a:t>
            </a:r>
            <a:r>
              <a:rPr lang="en-US" altLang="zh-CN" dirty="0">
                <a:latin typeface="Times New Roman" panose="02020603050405020304" pitchFamily="18" charset="0"/>
              </a:rPr>
              <a:t>=</a:t>
            </a:r>
            <a:r>
              <a:rPr lang="en-US" altLang="zh-CN" dirty="0" err="1">
                <a:latin typeface="Times New Roman" panose="02020603050405020304" pitchFamily="18" charset="0"/>
              </a:rPr>
              <a:t>pos;j</a:t>
            </a:r>
            <a:r>
              <a:rPr lang="en-US" altLang="zh-CN" dirty="0">
                <a:latin typeface="Times New Roman" panose="02020603050405020304" pitchFamily="18" charset="0"/>
              </a:rPr>
              <a:t>=1;</a:t>
            </a:r>
          </a:p>
          <a:p>
            <a:pPr lvl="1">
              <a:buFont typeface="Wingdings" panose="05000000000000000000" pitchFamily="2" charset="2"/>
              <a:buNone/>
            </a:pPr>
            <a:r>
              <a:rPr lang="en-US" altLang="zh-CN" dirty="0">
                <a:latin typeface="Times New Roman" panose="02020603050405020304" pitchFamily="18" charset="0"/>
              </a:rPr>
              <a:t>  while (</a:t>
            </a:r>
            <a:r>
              <a:rPr lang="en-US" altLang="zh-CN" dirty="0" err="1">
                <a:latin typeface="Times New Roman" panose="02020603050405020304" pitchFamily="18" charset="0"/>
              </a:rPr>
              <a:t>i</a:t>
            </a:r>
            <a:r>
              <a:rPr lang="en-US" altLang="zh-CN" dirty="0">
                <a:latin typeface="Times New Roman" panose="02020603050405020304" pitchFamily="18" charset="0"/>
              </a:rPr>
              <a:t>&lt;=S[0]&amp;&amp;j&lt;=T[0]) {</a:t>
            </a:r>
          </a:p>
          <a:p>
            <a:pPr lvl="1">
              <a:buFont typeface="Wingdings" panose="05000000000000000000" pitchFamily="2" charset="2"/>
              <a:buNone/>
            </a:pPr>
            <a:r>
              <a:rPr lang="en-US" altLang="zh-CN" dirty="0">
                <a:latin typeface="Times New Roman" panose="02020603050405020304" pitchFamily="18" charset="0"/>
              </a:rPr>
              <a:t>      if (j</a:t>
            </a:r>
            <a:r>
              <a:rPr lang="en-US" altLang="zh-CN" dirty="0" smtClean="0">
                <a:latin typeface="Times New Roman" panose="02020603050405020304" pitchFamily="18" charset="0"/>
              </a:rPr>
              <a:t>==0</a:t>
            </a:r>
            <a:r>
              <a:rPr lang="en-US" altLang="zh-CN" dirty="0">
                <a:latin typeface="Times New Roman" panose="02020603050405020304" pitchFamily="18" charset="0"/>
              </a:rPr>
              <a:t>||S[</a:t>
            </a:r>
            <a:r>
              <a:rPr lang="en-US" altLang="zh-CN" dirty="0" err="1">
                <a:latin typeface="Times New Roman" panose="02020603050405020304" pitchFamily="18" charset="0"/>
              </a:rPr>
              <a:t>i</a:t>
            </a:r>
            <a:r>
              <a:rPr lang="en-US" altLang="zh-CN" dirty="0">
                <a:latin typeface="Times New Roman" panose="02020603050405020304" pitchFamily="18" charset="0"/>
              </a:rPr>
              <a:t>]==T[j]) {++</a:t>
            </a:r>
            <a:r>
              <a:rPr lang="en-US" altLang="zh-CN" dirty="0" err="1">
                <a:latin typeface="Times New Roman" panose="02020603050405020304" pitchFamily="18" charset="0"/>
              </a:rPr>
              <a:t>i</a:t>
            </a:r>
            <a:r>
              <a:rPr lang="en-US" altLang="zh-CN" dirty="0">
                <a:latin typeface="Times New Roman" panose="02020603050405020304" pitchFamily="18" charset="0"/>
              </a:rPr>
              <a:t>,;++j;}</a:t>
            </a:r>
          </a:p>
          <a:p>
            <a:pPr lvl="1">
              <a:buFont typeface="Wingdings" panose="05000000000000000000" pitchFamily="2" charset="2"/>
              <a:buNone/>
            </a:pPr>
            <a:r>
              <a:rPr lang="en-US" altLang="zh-CN" dirty="0">
                <a:latin typeface="Times New Roman" panose="02020603050405020304" pitchFamily="18" charset="0"/>
              </a:rPr>
              <a:t>      else  j=next[ j </a:t>
            </a:r>
            <a:r>
              <a:rPr lang="en-US" altLang="zh-CN" dirty="0" smtClean="0">
                <a:latin typeface="Times New Roman" panose="02020603050405020304" pitchFamily="18" charset="0"/>
              </a:rPr>
              <a:t>];//</a:t>
            </a: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next</a:t>
            </a:r>
            <a:r>
              <a:rPr lang="zh-CN" altLang="en-US" sz="2400" dirty="0">
                <a:latin typeface="宋体" panose="02010600030101010101" pitchFamily="2" charset="-122"/>
                <a:ea typeface="宋体" panose="02010600030101010101" pitchFamily="2" charset="-122"/>
              </a:rPr>
              <a:t>来</a:t>
            </a:r>
            <a:r>
              <a:rPr lang="zh-CN" altLang="en-US" sz="2400" dirty="0" smtClean="0">
                <a:latin typeface="宋体" panose="02010600030101010101" pitchFamily="2" charset="-122"/>
                <a:ea typeface="宋体" panose="02010600030101010101" pitchFamily="2" charset="-122"/>
              </a:rPr>
              <a:t>保存当</a:t>
            </a:r>
            <a:r>
              <a:rPr lang="en-US" altLang="zh-CN" sz="2400" dirty="0">
                <a:latin typeface="Times New Roman" panose="02020603050405020304" pitchFamily="18" charset="0"/>
              </a:rPr>
              <a:t>S[</a:t>
            </a:r>
            <a:r>
              <a:rPr lang="en-US" altLang="zh-CN" sz="2400" dirty="0" err="1">
                <a:latin typeface="Times New Roman" panose="02020603050405020304" pitchFamily="18" charset="0"/>
              </a:rPr>
              <a:t>i</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=T[j]</a:t>
            </a:r>
            <a:r>
              <a:rPr lang="zh-CN" altLang="en-US" sz="2400" dirty="0" smtClean="0">
                <a:latin typeface="Times New Roman" panose="02020603050405020304" pitchFamily="18" charset="0"/>
              </a:rPr>
              <a:t>时，</a:t>
            </a:r>
            <a:r>
              <a:rPr lang="en-US" altLang="zh-CN" sz="2400" dirty="0" smtClean="0">
                <a:latin typeface="Times New Roman" panose="02020603050405020304" pitchFamily="18" charset="0"/>
              </a:rPr>
              <a:t> </a:t>
            </a:r>
            <a:r>
              <a:rPr lang="en-US" altLang="zh-CN" sz="2400" dirty="0" smtClean="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的回溯位置</a:t>
            </a:r>
            <a:endParaRPr lang="en-US" altLang="zh-CN" dirty="0">
              <a:latin typeface="Times New Roman" panose="02020603050405020304" pitchFamily="18" charset="0"/>
            </a:endParaRPr>
          </a:p>
          <a:p>
            <a:pPr lvl="1">
              <a:buFont typeface="Wingdings" panose="05000000000000000000" pitchFamily="2" charset="2"/>
              <a:buNone/>
            </a:pPr>
            <a:r>
              <a:rPr lang="en-US" altLang="zh-CN" dirty="0">
                <a:latin typeface="Times New Roman" panose="02020603050405020304" pitchFamily="18" charset="0"/>
              </a:rPr>
              <a:t>  }</a:t>
            </a:r>
          </a:p>
          <a:p>
            <a:pPr lvl="1">
              <a:buFont typeface="Wingdings" panose="05000000000000000000" pitchFamily="2" charset="2"/>
              <a:buNone/>
            </a:pPr>
            <a:r>
              <a:rPr lang="en-US" altLang="zh-CN" dirty="0">
                <a:latin typeface="Times New Roman" panose="02020603050405020304" pitchFamily="18" charset="0"/>
              </a:rPr>
              <a:t> if (j&gt;T[0]) return </a:t>
            </a:r>
            <a:r>
              <a:rPr lang="en-US" altLang="zh-CN" dirty="0" err="1">
                <a:latin typeface="Times New Roman" panose="02020603050405020304" pitchFamily="18" charset="0"/>
              </a:rPr>
              <a:t>i</a:t>
            </a:r>
            <a:r>
              <a:rPr lang="en-US" altLang="zh-CN" dirty="0">
                <a:latin typeface="Times New Roman" panose="02020603050405020304" pitchFamily="18" charset="0"/>
              </a:rPr>
              <a:t> -T[0];</a:t>
            </a:r>
          </a:p>
          <a:p>
            <a:pPr lvl="1">
              <a:buFont typeface="Wingdings" panose="05000000000000000000" pitchFamily="2" charset="2"/>
              <a:buNone/>
            </a:pPr>
            <a:r>
              <a:rPr lang="en-US" altLang="zh-CN" dirty="0">
                <a:latin typeface="Times New Roman" panose="02020603050405020304" pitchFamily="18" charset="0"/>
              </a:rPr>
              <a:t> else return 0;</a:t>
            </a:r>
          </a:p>
          <a:p>
            <a:pPr>
              <a:buFont typeface="Wingdings" panose="05000000000000000000" pitchFamily="2" charset="2"/>
              <a:buNone/>
            </a:pPr>
            <a:r>
              <a:rPr lang="en-US" altLang="zh-CN" sz="2800" dirty="0">
                <a:latin typeface="Times New Roman" panose="02020603050405020304" pitchFamily="18" charset="0"/>
              </a:rPr>
              <a:t>}// </a:t>
            </a:r>
            <a:r>
              <a:rPr lang="en-US" altLang="zh-CN" sz="2800" dirty="0" err="1">
                <a:latin typeface="Times New Roman" panose="02020603050405020304" pitchFamily="18" charset="0"/>
              </a:rPr>
              <a:t>Index_KMP</a:t>
            </a:r>
            <a:endParaRPr lang="en-US" altLang="zh-CN" sz="2800" dirty="0">
              <a:latin typeface="Times New Roman" panose="02020603050405020304" pitchFamily="18" charset="0"/>
            </a:endParaRPr>
          </a:p>
          <a:p>
            <a:endParaRPr lang="zh-CN" altLang="en-US" sz="2400" i="1" dirty="0">
              <a:latin typeface="Times New Roman" panose="02020603050405020304" pitchFamily="18" charset="0"/>
            </a:endParaRPr>
          </a:p>
        </p:txBody>
      </p:sp>
    </p:spTree>
  </p:cSld>
  <p:clrMapOvr>
    <a:masterClrMapping/>
  </p:clrMapOvr>
  <p:transition>
    <p:checke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3" name="Rectangle 1031">
            <a:extLst>
              <a:ext uri="{FF2B5EF4-FFF2-40B4-BE49-F238E27FC236}">
                <a16:creationId xmlns:a16="http://schemas.microsoft.com/office/drawing/2014/main" xmlns="" id="{853C5E3F-B118-4B61-9712-B6279D85949C}"/>
              </a:ext>
            </a:extLst>
          </p:cNvPr>
          <p:cNvSpPr>
            <a:spLocks noGrp="1" noChangeArrowheads="1"/>
          </p:cNvSpPr>
          <p:nvPr>
            <p:ph type="body" idx="1"/>
          </p:nvPr>
        </p:nvSpPr>
        <p:spPr>
          <a:xfrm>
            <a:off x="1559455" y="1271212"/>
            <a:ext cx="6949235" cy="5373687"/>
          </a:xfrm>
        </p:spPr>
        <p:txBody>
          <a:bodyPr/>
          <a:lstStyle/>
          <a:p>
            <a:pPr>
              <a:buFont typeface="Wingdings" panose="05000000000000000000" pitchFamily="2" charset="2"/>
              <a:buNone/>
            </a:pPr>
            <a:r>
              <a:rPr lang="zh-CN" altLang="en-US" dirty="0"/>
              <a:t>算法4.7</a:t>
            </a:r>
            <a:endParaRPr lang="en-US" altLang="zh-CN" sz="2400" i="1"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void </a:t>
            </a:r>
            <a:r>
              <a:rPr lang="en-US" altLang="zh-CN" sz="2400" dirty="0" err="1">
                <a:latin typeface="Times New Roman" panose="02020603050405020304" pitchFamily="18" charset="0"/>
              </a:rPr>
              <a:t>get_next</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SString</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T,int</a:t>
            </a:r>
            <a:r>
              <a:rPr lang="en-US" altLang="zh-CN" sz="2400" dirty="0">
                <a:latin typeface="Times New Roman" panose="02020603050405020304" pitchFamily="18" charset="0"/>
              </a:rPr>
              <a:t> &amp;next[ ]) {</a:t>
            </a:r>
          </a:p>
          <a:p>
            <a:pPr>
              <a:buFont typeface="Wingdings" panose="05000000000000000000" pitchFamily="2" charset="2"/>
              <a:buNone/>
            </a:pPr>
            <a:r>
              <a:rPr lang="en-US" altLang="zh-CN" sz="2400" dirty="0">
                <a:latin typeface="Times New Roman" panose="02020603050405020304" pitchFamily="18" charset="0"/>
              </a:rPr>
              <a:t>  </a:t>
            </a:r>
            <a:r>
              <a:rPr lang="en-US" altLang="zh-CN" sz="2400" dirty="0" smtClean="0">
                <a:latin typeface="Times New Roman" panose="02020603050405020304" pitchFamily="18" charset="0"/>
              </a:rPr>
              <a:t>j=1;next[1</a:t>
            </a:r>
            <a:r>
              <a:rPr lang="en-US" altLang="zh-CN" sz="2400" dirty="0">
                <a:latin typeface="Times New Roman" panose="02020603050405020304" pitchFamily="18" charset="0"/>
              </a:rPr>
              <a:t>]=</a:t>
            </a:r>
            <a:r>
              <a:rPr lang="en-US" altLang="zh-CN" sz="2400" dirty="0" smtClean="0">
                <a:latin typeface="Times New Roman" panose="02020603050405020304" pitchFamily="18" charset="0"/>
              </a:rPr>
              <a:t>0;k=0</a:t>
            </a:r>
            <a:r>
              <a:rPr lang="en-US" altLang="zh-CN" sz="2400" dirty="0">
                <a:latin typeface="Times New Roman" panose="02020603050405020304" pitchFamily="18" charset="0"/>
              </a:rPr>
              <a:t>;</a:t>
            </a:r>
          </a:p>
          <a:p>
            <a:pPr>
              <a:buFont typeface="Wingdings" panose="05000000000000000000" pitchFamily="2" charset="2"/>
              <a:buNone/>
            </a:pPr>
            <a:r>
              <a:rPr lang="en-US" altLang="zh-CN" sz="2400" dirty="0">
                <a:latin typeface="Times New Roman" panose="02020603050405020304" pitchFamily="18" charset="0"/>
              </a:rPr>
              <a:t>  while </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j</a:t>
            </a:r>
            <a:r>
              <a:rPr lang="en-US" altLang="zh-CN" sz="2400" dirty="0" smtClean="0">
                <a:latin typeface="Times New Roman" panose="02020603050405020304" pitchFamily="18" charset="0"/>
              </a:rPr>
              <a:t>&lt;T[0</a:t>
            </a:r>
            <a:r>
              <a:rPr lang="en-US" altLang="zh-CN" sz="2400" dirty="0">
                <a:latin typeface="Times New Roman" panose="02020603050405020304" pitchFamily="18" charset="0"/>
              </a:rPr>
              <a:t>]){</a:t>
            </a:r>
          </a:p>
          <a:p>
            <a:pPr>
              <a:buFont typeface="Wingdings" panose="05000000000000000000" pitchFamily="2" charset="2"/>
              <a:buNone/>
            </a:pPr>
            <a:r>
              <a:rPr lang="en-US" altLang="zh-CN" sz="2400" dirty="0">
                <a:latin typeface="Times New Roman" panose="02020603050405020304" pitchFamily="18" charset="0"/>
              </a:rPr>
              <a:t>    if </a:t>
            </a:r>
            <a:r>
              <a:rPr lang="en-US" altLang="zh-CN" sz="2400" dirty="0" smtClean="0">
                <a:latin typeface="Times New Roman" panose="02020603050405020304" pitchFamily="18" charset="0"/>
              </a:rPr>
              <a:t>(k==</a:t>
            </a:r>
            <a:r>
              <a:rPr lang="en-US" altLang="zh-CN" sz="2400" dirty="0">
                <a:latin typeface="Times New Roman" panose="02020603050405020304" pitchFamily="18" charset="0"/>
              </a:rPr>
              <a:t>0 ||</a:t>
            </a:r>
            <a:r>
              <a:rPr lang="en-US" altLang="zh-CN" sz="2400" dirty="0" smtClean="0">
                <a:latin typeface="Times New Roman" panose="02020603050405020304" pitchFamily="18" charset="0"/>
              </a:rPr>
              <a:t>T[</a:t>
            </a:r>
            <a:r>
              <a:rPr lang="en-US" altLang="zh-CN" sz="2400" dirty="0">
                <a:latin typeface="Times New Roman" panose="02020603050405020304" pitchFamily="18" charset="0"/>
              </a:rPr>
              <a:t>j</a:t>
            </a:r>
            <a:r>
              <a:rPr lang="en-US" altLang="zh-CN" sz="2400" dirty="0" smtClean="0">
                <a:latin typeface="Times New Roman" panose="02020603050405020304" pitchFamily="18" charset="0"/>
              </a:rPr>
              <a:t>]==T[k])</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 </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j</a:t>
            </a:r>
            <a:r>
              <a:rPr lang="en-US" altLang="zh-CN" sz="2400" dirty="0" smtClean="0">
                <a:latin typeface="Times New Roman" panose="02020603050405020304" pitchFamily="18" charset="0"/>
              </a:rPr>
              <a:t>;++</a:t>
            </a:r>
            <a:r>
              <a:rPr lang="en-US" altLang="zh-CN" sz="2400" dirty="0" err="1" smtClean="0">
                <a:latin typeface="Times New Roman" panose="02020603050405020304" pitchFamily="18" charset="0"/>
              </a:rPr>
              <a:t>k;next</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j</a:t>
            </a:r>
            <a:r>
              <a:rPr lang="en-US" altLang="zh-CN" sz="2400" dirty="0" smtClean="0">
                <a:latin typeface="Times New Roman" panose="02020603050405020304" pitchFamily="18" charset="0"/>
              </a:rPr>
              <a:t>]=</a:t>
            </a:r>
            <a:r>
              <a:rPr lang="en-US" altLang="zh-CN" sz="2400" dirty="0">
                <a:latin typeface="Times New Roman" panose="02020603050405020304" pitchFamily="18" charset="0"/>
              </a:rPr>
              <a:t>k</a:t>
            </a:r>
            <a:r>
              <a:rPr lang="en-US" altLang="zh-CN" sz="2400" dirty="0" smtClean="0">
                <a:latin typeface="Times New Roman" panose="02020603050405020304" pitchFamily="18" charset="0"/>
              </a:rPr>
              <a:t>;}</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else </a:t>
            </a:r>
            <a:r>
              <a:rPr lang="en-US" altLang="zh-CN" sz="2400" dirty="0" smtClean="0">
                <a:latin typeface="Times New Roman" panose="02020603050405020304" pitchFamily="18" charset="0"/>
              </a:rPr>
              <a:t>k=next[k];</a:t>
            </a:r>
            <a:endParaRPr lang="en-US" altLang="zh-CN" sz="2400" dirty="0">
              <a:latin typeface="Times New Roman" panose="02020603050405020304" pitchFamily="18" charset="0"/>
            </a:endParaRPr>
          </a:p>
          <a:p>
            <a:pPr>
              <a:buFont typeface="Wingdings" panose="05000000000000000000" pitchFamily="2" charset="2"/>
              <a:buNone/>
            </a:pPr>
            <a:r>
              <a:rPr lang="en-US" altLang="zh-CN" sz="2400" dirty="0">
                <a:latin typeface="Times New Roman" panose="02020603050405020304" pitchFamily="18" charset="0"/>
              </a:rPr>
              <a:t>  }</a:t>
            </a:r>
          </a:p>
          <a:p>
            <a:pPr>
              <a:buFont typeface="Wingdings" panose="05000000000000000000" pitchFamily="2" charset="2"/>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get_next</a:t>
            </a:r>
            <a:endParaRPr lang="en-US" altLang="zh-CN" sz="2400" dirty="0">
              <a:latin typeface="Times New Roman" panose="02020603050405020304" pitchFamily="18" charset="0"/>
            </a:endParaRPr>
          </a:p>
          <a:p>
            <a:pPr>
              <a:buFont typeface="Wingdings" panose="05000000000000000000" pitchFamily="2" charset="2"/>
              <a:buNone/>
            </a:pPr>
            <a:r>
              <a:rPr lang="en-US" altLang="zh-CN" sz="2800" b="0" dirty="0"/>
              <a:t>       </a:t>
            </a:r>
          </a:p>
          <a:p>
            <a:pPr>
              <a:buFont typeface="Wingdings" panose="05000000000000000000" pitchFamily="2" charset="2"/>
              <a:buNone/>
            </a:pPr>
            <a:endParaRPr lang="zh-CN" altLang="en-US" sz="2800" b="0" dirty="0"/>
          </a:p>
        </p:txBody>
      </p:sp>
      <p:sp>
        <p:nvSpPr>
          <p:cNvPr id="4" name="Rectangle 427">
            <a:extLst>
              <a:ext uri="{FF2B5EF4-FFF2-40B4-BE49-F238E27FC236}">
                <a16:creationId xmlns:a16="http://schemas.microsoft.com/office/drawing/2014/main" xmlns="" id="{2FDCE372-D911-4ACE-8326-58DC3D0EBDEB}"/>
              </a:ext>
            </a:extLst>
          </p:cNvPr>
          <p:cNvSpPr txBox="1">
            <a:spLocks noChangeArrowheads="1"/>
          </p:cNvSpPr>
          <p:nvPr/>
        </p:nvSpPr>
        <p:spPr bwMode="auto">
          <a:xfrm>
            <a:off x="1559455" y="222917"/>
            <a:ext cx="8121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r>
              <a:rPr lang="zh-CN" altLang="en-US" kern="0"/>
              <a:t>4.3.2 模式匹配的改进算法 （</a:t>
            </a:r>
            <a:r>
              <a:rPr lang="en-US" altLang="zh-CN" kern="0"/>
              <a:t>KMP</a:t>
            </a:r>
            <a:r>
              <a:rPr lang="zh-CN" altLang="en-US" kern="0"/>
              <a:t>算法）</a:t>
            </a:r>
            <a:endParaRPr lang="zh-CN" altLang="en-US" kern="0" dirty="0"/>
          </a:p>
        </p:txBody>
      </p:sp>
    </p:spTree>
  </p:cSld>
  <p:clrMapOvr>
    <a:masterClrMapping/>
  </p:clrMapOvr>
  <p:transition>
    <p:checke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9" name="Rectangle 9">
            <a:extLst>
              <a:ext uri="{FF2B5EF4-FFF2-40B4-BE49-F238E27FC236}">
                <a16:creationId xmlns:a16="http://schemas.microsoft.com/office/drawing/2014/main" xmlns="" id="{2875D1C2-3DCB-4406-8406-B95ADB8E995A}"/>
              </a:ext>
            </a:extLst>
          </p:cNvPr>
          <p:cNvSpPr>
            <a:spLocks noGrp="1" noChangeArrowheads="1"/>
          </p:cNvSpPr>
          <p:nvPr>
            <p:ph type="title"/>
          </p:nvPr>
        </p:nvSpPr>
        <p:spPr/>
        <p:txBody>
          <a:bodyPr/>
          <a:lstStyle/>
          <a:p>
            <a:r>
              <a:rPr lang="zh-CN" altLang="en-US"/>
              <a:t>4.4 串的应用举例</a:t>
            </a:r>
          </a:p>
        </p:txBody>
      </p:sp>
      <p:sp>
        <p:nvSpPr>
          <p:cNvPr id="66570" name="Rectangle 10">
            <a:extLst>
              <a:ext uri="{FF2B5EF4-FFF2-40B4-BE49-F238E27FC236}">
                <a16:creationId xmlns:a16="http://schemas.microsoft.com/office/drawing/2014/main" xmlns="" id="{7F2582EB-2324-4A7A-B258-67CE4D7C6ACC}"/>
              </a:ext>
            </a:extLst>
          </p:cNvPr>
          <p:cNvSpPr>
            <a:spLocks noGrp="1" noChangeArrowheads="1"/>
          </p:cNvSpPr>
          <p:nvPr>
            <p:ph type="body" idx="1"/>
          </p:nvPr>
        </p:nvSpPr>
        <p:spPr/>
        <p:txBody>
          <a:bodyPr/>
          <a:lstStyle/>
          <a:p>
            <a:r>
              <a:rPr lang="zh-CN" altLang="en-US" sz="2800" dirty="0">
                <a:latin typeface="SimSun" charset="-122"/>
                <a:ea typeface="SimSun" charset="-122"/>
                <a:cs typeface="SimSun" charset="-122"/>
              </a:rPr>
              <a:t>文本编辑</a:t>
            </a:r>
          </a:p>
          <a:p>
            <a:pPr lvl="1"/>
            <a:r>
              <a:rPr lang="zh-CN" altLang="en-US" sz="2400" dirty="0">
                <a:latin typeface="SimSun" charset="-122"/>
                <a:ea typeface="SimSun" charset="-122"/>
                <a:cs typeface="SimSun" charset="-122"/>
              </a:rPr>
              <a:t>文本编辑程序是一个面向用户的系统服务程序，广泛应用于文件的起草、录入、修改、存储、打印。</a:t>
            </a:r>
          </a:p>
          <a:p>
            <a:pPr lvl="1"/>
            <a:r>
              <a:rPr lang="zh-CN" altLang="en-US" sz="2400" dirty="0">
                <a:latin typeface="SimSun" charset="-122"/>
                <a:ea typeface="SimSun" charset="-122"/>
                <a:cs typeface="SimSun" charset="-122"/>
              </a:rPr>
              <a:t>在文本编辑器中，处理的对象主要是针对字符串的，所以文本编辑器的基本操作，一般包括串的插入、删除、查找、替换、存储及打印等功能。</a:t>
            </a:r>
          </a:p>
          <a:p>
            <a:r>
              <a:rPr lang="zh-CN" altLang="en-US" sz="2800" dirty="0">
                <a:latin typeface="SimSun" charset="-122"/>
                <a:ea typeface="SimSun" charset="-122"/>
                <a:cs typeface="SimSun" charset="-122"/>
              </a:rPr>
              <a:t>建立词索引表（信息检索）</a:t>
            </a:r>
          </a:p>
          <a:p>
            <a:r>
              <a:rPr lang="zh-CN" altLang="en-US" sz="2800" dirty="0">
                <a:latin typeface="SimSun" charset="-122"/>
                <a:ea typeface="SimSun" charset="-122"/>
                <a:cs typeface="SimSun" charset="-122"/>
              </a:rPr>
              <a:t>中心对称串问题</a:t>
            </a:r>
          </a:p>
          <a:p>
            <a:pPr lvl="1"/>
            <a:r>
              <a:rPr lang="zh-CN" altLang="en-US" sz="2400" dirty="0">
                <a:latin typeface="SimSun" charset="-122"/>
                <a:ea typeface="SimSun" charset="-122"/>
                <a:cs typeface="SimSun" charset="-122"/>
              </a:rPr>
              <a:t>   对给定串： </a:t>
            </a:r>
            <a:r>
              <a:rPr lang="en-US" altLang="zh-CN" sz="2400" dirty="0">
                <a:latin typeface="SimSun" charset="-122"/>
                <a:ea typeface="SimSun" charset="-122"/>
                <a:cs typeface="SimSun" charset="-122"/>
              </a:rPr>
              <a:t>"a</a:t>
            </a:r>
            <a:r>
              <a:rPr lang="en-US" altLang="zh-CN" sz="2400" baseline="-25000" dirty="0">
                <a:latin typeface="SimSun" charset="-122"/>
                <a:ea typeface="SimSun" charset="-122"/>
                <a:cs typeface="SimSun" charset="-122"/>
              </a:rPr>
              <a:t>1</a:t>
            </a:r>
            <a:r>
              <a:rPr lang="en-US" altLang="zh-CN" sz="2400" dirty="0">
                <a:latin typeface="SimSun" charset="-122"/>
                <a:ea typeface="SimSun" charset="-122"/>
                <a:cs typeface="SimSun" charset="-122"/>
              </a:rPr>
              <a:t> a</a:t>
            </a:r>
            <a:r>
              <a:rPr lang="en-US" altLang="zh-CN" sz="2400" baseline="-25000" dirty="0">
                <a:latin typeface="SimSun" charset="-122"/>
                <a:ea typeface="SimSun" charset="-122"/>
                <a:cs typeface="SimSun" charset="-122"/>
              </a:rPr>
              <a:t>2</a:t>
            </a:r>
            <a:r>
              <a:rPr lang="en-US" altLang="zh-CN" sz="2400" dirty="0">
                <a:latin typeface="SimSun" charset="-122"/>
                <a:ea typeface="SimSun" charset="-122"/>
                <a:cs typeface="SimSun" charset="-122"/>
              </a:rPr>
              <a:t> … a</a:t>
            </a:r>
            <a:r>
              <a:rPr lang="en-US" altLang="zh-CN" sz="2400" baseline="-25000" dirty="0">
                <a:latin typeface="SimSun" charset="-122"/>
                <a:ea typeface="SimSun" charset="-122"/>
                <a:cs typeface="SimSun" charset="-122"/>
              </a:rPr>
              <a:t>n</a:t>
            </a:r>
            <a:r>
              <a:rPr lang="en-US" altLang="zh-CN" sz="2400" dirty="0">
                <a:latin typeface="SimSun" charset="-122"/>
                <a:ea typeface="SimSun" charset="-122"/>
                <a:cs typeface="SimSun" charset="-122"/>
              </a:rPr>
              <a:t>" </a:t>
            </a:r>
          </a:p>
          <a:p>
            <a:pPr lvl="1"/>
            <a:r>
              <a:rPr lang="zh-CN" altLang="en-US" sz="2400" dirty="0">
                <a:latin typeface="SimSun" charset="-122"/>
                <a:ea typeface="SimSun" charset="-122"/>
                <a:cs typeface="SimSun" charset="-122"/>
              </a:rPr>
              <a:t>   若</a:t>
            </a:r>
            <a:r>
              <a:rPr lang="en-US" altLang="zh-CN" sz="2400" dirty="0">
                <a:latin typeface="SimSun" charset="-122"/>
                <a:ea typeface="SimSun" charset="-122"/>
                <a:cs typeface="SimSun" charset="-122"/>
              </a:rPr>
              <a:t>n</a:t>
            </a:r>
            <a:r>
              <a:rPr lang="zh-CN" altLang="en-US" sz="2400" dirty="0">
                <a:latin typeface="SimSun" charset="-122"/>
                <a:ea typeface="SimSun" charset="-122"/>
                <a:cs typeface="SimSun" charset="-122"/>
              </a:rPr>
              <a:t>为偶数，且</a:t>
            </a:r>
            <a:r>
              <a:rPr lang="en-US" altLang="zh-CN" sz="2400" dirty="0" err="1">
                <a:latin typeface="SimSun" charset="-122"/>
                <a:ea typeface="SimSun" charset="-122"/>
                <a:cs typeface="SimSun" charset="-122"/>
              </a:rPr>
              <a:t>a</a:t>
            </a:r>
            <a:r>
              <a:rPr lang="en-US" altLang="zh-CN" sz="2400" baseline="-25000" dirty="0" err="1">
                <a:latin typeface="SimSun" charset="-122"/>
                <a:ea typeface="SimSun" charset="-122"/>
                <a:cs typeface="SimSun" charset="-122"/>
              </a:rPr>
              <a:t>j</a:t>
            </a:r>
            <a:r>
              <a:rPr lang="zh-CN" altLang="en-US" sz="2400" dirty="0">
                <a:latin typeface="SimSun" charset="-122"/>
                <a:ea typeface="SimSun" charset="-122"/>
                <a:cs typeface="SimSun" charset="-122"/>
              </a:rPr>
              <a:t>=</a:t>
            </a:r>
            <a:r>
              <a:rPr lang="en-US" altLang="zh-CN" sz="2400" dirty="0">
                <a:latin typeface="SimSun" charset="-122"/>
                <a:ea typeface="SimSun" charset="-122"/>
                <a:cs typeface="SimSun" charset="-122"/>
              </a:rPr>
              <a:t>a</a:t>
            </a:r>
            <a:r>
              <a:rPr lang="en-US" altLang="zh-CN" sz="2400" baseline="-25000" dirty="0">
                <a:latin typeface="SimSun" charset="-122"/>
                <a:ea typeface="SimSun" charset="-122"/>
                <a:cs typeface="SimSun" charset="-122"/>
              </a:rPr>
              <a:t>j+1</a:t>
            </a:r>
            <a:r>
              <a:rPr lang="en-US" altLang="zh-CN" sz="2400" dirty="0">
                <a:latin typeface="SimSun" charset="-122"/>
                <a:ea typeface="SimSun" charset="-122"/>
                <a:cs typeface="SimSun" charset="-122"/>
              </a:rPr>
              <a:t>,,a</a:t>
            </a:r>
            <a:r>
              <a:rPr lang="en-US" altLang="zh-CN" sz="2400" baseline="-25000" dirty="0">
                <a:latin typeface="SimSun" charset="-122"/>
                <a:ea typeface="SimSun" charset="-122"/>
                <a:cs typeface="SimSun" charset="-122"/>
              </a:rPr>
              <a:t>j-1</a:t>
            </a:r>
            <a:r>
              <a:rPr lang="zh-CN" altLang="en-US" sz="2400" dirty="0">
                <a:latin typeface="SimSun" charset="-122"/>
                <a:ea typeface="SimSun" charset="-122"/>
                <a:cs typeface="SimSun" charset="-122"/>
              </a:rPr>
              <a:t>=</a:t>
            </a:r>
            <a:r>
              <a:rPr lang="en-US" altLang="zh-CN" sz="2400" dirty="0">
                <a:latin typeface="SimSun" charset="-122"/>
                <a:ea typeface="SimSun" charset="-122"/>
                <a:cs typeface="SimSun" charset="-122"/>
              </a:rPr>
              <a:t>a</a:t>
            </a:r>
            <a:r>
              <a:rPr lang="en-US" altLang="zh-CN" sz="2400" baseline="-25000" dirty="0">
                <a:latin typeface="SimSun" charset="-122"/>
                <a:ea typeface="SimSun" charset="-122"/>
                <a:cs typeface="SimSun" charset="-122"/>
              </a:rPr>
              <a:t>j+2</a:t>
            </a:r>
            <a:r>
              <a:rPr lang="en-US" altLang="zh-CN" sz="2400" dirty="0">
                <a:latin typeface="SimSun" charset="-122"/>
                <a:ea typeface="SimSun" charset="-122"/>
                <a:cs typeface="SimSun" charset="-122"/>
              </a:rPr>
              <a:t> ，… ，a</a:t>
            </a:r>
            <a:r>
              <a:rPr lang="en-US" altLang="zh-CN" sz="2400" baseline="-25000" dirty="0">
                <a:latin typeface="SimSun" charset="-122"/>
                <a:ea typeface="SimSun" charset="-122"/>
                <a:cs typeface="SimSun" charset="-122"/>
              </a:rPr>
              <a:t>1</a:t>
            </a:r>
            <a:r>
              <a:rPr lang="zh-CN" altLang="en-US" sz="2400" dirty="0">
                <a:latin typeface="SimSun" charset="-122"/>
                <a:ea typeface="SimSun" charset="-122"/>
                <a:cs typeface="SimSun" charset="-122"/>
              </a:rPr>
              <a:t>=</a:t>
            </a:r>
            <a:r>
              <a:rPr lang="en-US" altLang="zh-CN" sz="2400" dirty="0">
                <a:latin typeface="SimSun" charset="-122"/>
                <a:ea typeface="SimSun" charset="-122"/>
                <a:cs typeface="SimSun" charset="-122"/>
              </a:rPr>
              <a:t>a</a:t>
            </a:r>
            <a:r>
              <a:rPr lang="en-US" altLang="zh-CN" sz="2400" baseline="-25000" dirty="0">
                <a:latin typeface="SimSun" charset="-122"/>
                <a:ea typeface="SimSun" charset="-122"/>
                <a:cs typeface="SimSun" charset="-122"/>
              </a:rPr>
              <a:t>n</a:t>
            </a:r>
            <a:r>
              <a:rPr lang="en-US" altLang="zh-CN" sz="2400" dirty="0">
                <a:latin typeface="SimSun" charset="-122"/>
                <a:ea typeface="SimSun" charset="-122"/>
                <a:cs typeface="SimSun" charset="-122"/>
              </a:rPr>
              <a:t> ，</a:t>
            </a:r>
          </a:p>
          <a:p>
            <a:pPr lvl="1"/>
            <a:r>
              <a:rPr lang="en-US" altLang="zh-CN" sz="2400" dirty="0">
                <a:latin typeface="SimSun" charset="-122"/>
                <a:ea typeface="SimSun" charset="-122"/>
                <a:cs typeface="SimSun" charset="-122"/>
              </a:rPr>
              <a:t>   </a:t>
            </a:r>
            <a:r>
              <a:rPr lang="zh-CN" altLang="en-US" sz="2400" dirty="0">
                <a:latin typeface="SimSun" charset="-122"/>
                <a:ea typeface="SimSun" charset="-122"/>
                <a:cs typeface="SimSun" charset="-122"/>
              </a:rPr>
              <a:t>则称该串</a:t>
            </a:r>
            <a:r>
              <a:rPr lang="zh-CN" altLang="en-US" sz="2400" dirty="0" smtClean="0">
                <a:latin typeface="SimSun" charset="-122"/>
                <a:ea typeface="SimSun" charset="-122"/>
                <a:cs typeface="SimSun" charset="-122"/>
              </a:rPr>
              <a:t>为中心对称</a:t>
            </a:r>
            <a:r>
              <a:rPr lang="zh-CN" altLang="en-US" sz="2400" dirty="0">
                <a:latin typeface="SimSun" charset="-122"/>
                <a:ea typeface="SimSun" charset="-122"/>
                <a:cs typeface="SimSun" charset="-122"/>
              </a:rPr>
              <a:t>串</a:t>
            </a:r>
            <a:r>
              <a:rPr lang="zh-CN" altLang="en-US" sz="2400" dirty="0"/>
              <a:t>。</a:t>
            </a:r>
          </a:p>
          <a:p>
            <a:endParaRPr lang="zh-CN" altLang="en-US" sz="2800" dirty="0"/>
          </a:p>
        </p:txBody>
      </p:sp>
    </p:spTree>
  </p:cSld>
  <p:clrMapOvr>
    <a:masterClrMapping/>
  </p:clrMapOvr>
  <p:transition>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1028">
            <a:extLst>
              <a:ext uri="{FF2B5EF4-FFF2-40B4-BE49-F238E27FC236}">
                <a16:creationId xmlns:a16="http://schemas.microsoft.com/office/drawing/2014/main" xmlns="" id="{3292F24E-4DA4-462F-B56F-297379C7E4C2}"/>
              </a:ext>
            </a:extLst>
          </p:cNvPr>
          <p:cNvSpPr>
            <a:spLocks noGrp="1" noChangeArrowheads="1"/>
          </p:cNvSpPr>
          <p:nvPr>
            <p:ph type="title"/>
          </p:nvPr>
        </p:nvSpPr>
        <p:spPr>
          <a:xfrm>
            <a:off x="1625600" y="228600"/>
            <a:ext cx="6057735" cy="762000"/>
          </a:xfrm>
        </p:spPr>
        <p:txBody>
          <a:bodyPr/>
          <a:lstStyle/>
          <a:p>
            <a:r>
              <a:rPr lang="zh-CN" altLang="en-US" dirty="0"/>
              <a:t>本章习题</a:t>
            </a:r>
          </a:p>
        </p:txBody>
      </p:sp>
      <p:sp>
        <p:nvSpPr>
          <p:cNvPr id="111621" name="Rectangle 1029">
            <a:extLst>
              <a:ext uri="{FF2B5EF4-FFF2-40B4-BE49-F238E27FC236}">
                <a16:creationId xmlns:a16="http://schemas.microsoft.com/office/drawing/2014/main" xmlns="" id="{A21FEDA5-F65F-448D-8454-5AF9F42DCBBE}"/>
              </a:ext>
            </a:extLst>
          </p:cNvPr>
          <p:cNvSpPr>
            <a:spLocks noGrp="1" noChangeArrowheads="1"/>
          </p:cNvSpPr>
          <p:nvPr>
            <p:ph type="body" idx="1"/>
          </p:nvPr>
        </p:nvSpPr>
        <p:spPr/>
        <p:txBody>
          <a:bodyPr/>
          <a:lstStyle/>
          <a:p>
            <a:r>
              <a:rPr lang="zh-CN" altLang="en-US" sz="2800" dirty="0"/>
              <a:t>一、选择题</a:t>
            </a:r>
          </a:p>
          <a:p>
            <a:pPr lvl="1"/>
            <a:endParaRPr lang="zh-CN" altLang="en-US" sz="2400" dirty="0"/>
          </a:p>
          <a:p>
            <a:pPr lvl="1"/>
            <a:r>
              <a:rPr lang="en-US" altLang="zh-CN" sz="2400" dirty="0"/>
              <a:t>1.</a:t>
            </a:r>
            <a:r>
              <a:rPr lang="zh-CN" altLang="en-US" sz="2400" dirty="0"/>
              <a:t>设有两个串</a:t>
            </a:r>
            <a:r>
              <a:rPr lang="en-US" altLang="zh-CN" sz="2400" dirty="0"/>
              <a:t>p</a:t>
            </a:r>
            <a:r>
              <a:rPr lang="zh-CN" altLang="en-US" sz="2400" dirty="0"/>
              <a:t>和</a:t>
            </a:r>
            <a:r>
              <a:rPr lang="en-US" altLang="zh-CN" sz="2400" dirty="0"/>
              <a:t>q，</a:t>
            </a:r>
            <a:r>
              <a:rPr lang="zh-CN" altLang="en-US" sz="2400" dirty="0"/>
              <a:t>求</a:t>
            </a:r>
            <a:r>
              <a:rPr lang="en-US" altLang="zh-CN" sz="2400" dirty="0"/>
              <a:t>q</a:t>
            </a:r>
            <a:r>
              <a:rPr lang="zh-CN" altLang="en-US" sz="2400" dirty="0"/>
              <a:t>在</a:t>
            </a:r>
            <a:r>
              <a:rPr lang="en-US" altLang="zh-CN" sz="2400" dirty="0"/>
              <a:t>p</a:t>
            </a:r>
            <a:r>
              <a:rPr lang="zh-CN" altLang="en-US" sz="2400" dirty="0"/>
              <a:t>中首次出现的位置的运算称作_____。</a:t>
            </a:r>
          </a:p>
          <a:p>
            <a:pPr lvl="2"/>
            <a:r>
              <a:rPr lang="en-US" altLang="zh-CN" sz="2000" dirty="0"/>
              <a:t>A. </a:t>
            </a:r>
            <a:r>
              <a:rPr lang="zh-CN" altLang="en-US" sz="2000" dirty="0"/>
              <a:t>连接      	  </a:t>
            </a:r>
            <a:r>
              <a:rPr lang="en-US" altLang="zh-CN" sz="2000" dirty="0"/>
              <a:t>B. </a:t>
            </a:r>
            <a:r>
              <a:rPr lang="zh-CN" altLang="en-US" sz="2000" dirty="0"/>
              <a:t>模式匹配       	</a:t>
            </a:r>
            <a:r>
              <a:rPr lang="en-US" altLang="zh-CN" sz="2000" dirty="0"/>
              <a:t>C. </a:t>
            </a:r>
            <a:r>
              <a:rPr lang="zh-CN" altLang="en-US" sz="2000" dirty="0"/>
              <a:t>求串长         	</a:t>
            </a:r>
            <a:r>
              <a:rPr lang="en-US" altLang="zh-CN" sz="2000" dirty="0"/>
              <a:t>D. </a:t>
            </a:r>
            <a:r>
              <a:rPr lang="zh-CN" altLang="en-US" sz="2000" dirty="0"/>
              <a:t>求子串</a:t>
            </a:r>
          </a:p>
          <a:p>
            <a:pPr lvl="1"/>
            <a:r>
              <a:rPr lang="en-US" altLang="zh-CN" sz="2400" dirty="0"/>
              <a:t>2.</a:t>
            </a:r>
            <a:r>
              <a:rPr lang="zh-CN" altLang="en-US" sz="2400" dirty="0"/>
              <a:t>设字符串</a:t>
            </a:r>
            <a:r>
              <a:rPr lang="en-US" altLang="zh-CN" sz="2400" dirty="0"/>
              <a:t>S1＝“ABCDEFG”，S2＝“PQRST”，</a:t>
            </a:r>
            <a:r>
              <a:rPr lang="zh-CN" altLang="en-US" sz="2400" dirty="0"/>
              <a:t>则运算：</a:t>
            </a:r>
          </a:p>
          <a:p>
            <a:pPr lvl="1">
              <a:buFont typeface="Wingdings" panose="05000000000000000000" pitchFamily="2" charset="2"/>
              <a:buNone/>
            </a:pPr>
            <a:r>
              <a:rPr lang="en-US" altLang="zh-CN" sz="2400" dirty="0"/>
              <a:t>     S＝CONCAT(SUBSTR(S1,2,LEN(S2));SUBSTR(S1,LEN(S2),2))；</a:t>
            </a:r>
            <a:r>
              <a:rPr lang="zh-CN" altLang="en-US" sz="2400" dirty="0"/>
              <a:t>后的串值为__</a:t>
            </a:r>
          </a:p>
          <a:p>
            <a:pPr lvl="2"/>
            <a:r>
              <a:rPr lang="zh-CN" altLang="en-US" sz="2000" dirty="0"/>
              <a:t> </a:t>
            </a:r>
            <a:r>
              <a:rPr lang="en-US" altLang="zh-CN" sz="2000" dirty="0"/>
              <a:t>A. BCDEF       	 B. BCDEFG          C. BCDPQRST        D. BCDEFEF</a:t>
            </a:r>
          </a:p>
          <a:p>
            <a:endParaRPr lang="zh-CN" altLang="en-US" sz="2800" dirty="0"/>
          </a:p>
        </p:txBody>
      </p:sp>
      <p:sp>
        <p:nvSpPr>
          <p:cNvPr id="111623" name="Text Box 1031">
            <a:extLst>
              <a:ext uri="{FF2B5EF4-FFF2-40B4-BE49-F238E27FC236}">
                <a16:creationId xmlns:a16="http://schemas.microsoft.com/office/drawing/2014/main" xmlns="" id="{484B95EC-6277-4A93-A3D4-9804B0886B65}"/>
              </a:ext>
            </a:extLst>
          </p:cNvPr>
          <p:cNvSpPr txBox="1">
            <a:spLocks noChangeArrowheads="1"/>
          </p:cNvSpPr>
          <p:nvPr/>
        </p:nvSpPr>
        <p:spPr bwMode="auto">
          <a:xfrm>
            <a:off x="9087380" y="1942571"/>
            <a:ext cx="5048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4000" dirty="0">
                <a:solidFill>
                  <a:srgbClr val="C00000"/>
                </a:solidFill>
              </a:rPr>
              <a:t>B</a:t>
            </a:r>
          </a:p>
        </p:txBody>
      </p:sp>
      <p:sp>
        <p:nvSpPr>
          <p:cNvPr id="111624" name="Text Box 1032">
            <a:extLst>
              <a:ext uri="{FF2B5EF4-FFF2-40B4-BE49-F238E27FC236}">
                <a16:creationId xmlns:a16="http://schemas.microsoft.com/office/drawing/2014/main" xmlns="" id="{C4BE6E5D-26F7-4A2A-B936-400D84774B30}"/>
              </a:ext>
            </a:extLst>
          </p:cNvPr>
          <p:cNvSpPr txBox="1">
            <a:spLocks noChangeArrowheads="1"/>
          </p:cNvSpPr>
          <p:nvPr/>
        </p:nvSpPr>
        <p:spPr bwMode="auto">
          <a:xfrm>
            <a:off x="10527243" y="3296226"/>
            <a:ext cx="5048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dirty="0">
                <a:solidFill>
                  <a:srgbClr val="C00000"/>
                </a:solidFill>
              </a:rPr>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1623"/>
                                        </p:tgtEl>
                                        <p:attrNameLst>
                                          <p:attrName>style.visibility</p:attrName>
                                        </p:attrNameLst>
                                      </p:cBhvr>
                                      <p:to>
                                        <p:strVal val="visible"/>
                                      </p:to>
                                    </p:set>
                                    <p:animEffect transition="in" filter="wipe(down)">
                                      <p:cBhvr>
                                        <p:cTn id="7" dur="500"/>
                                        <p:tgtEl>
                                          <p:spTgt spid="11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1624"/>
                                        </p:tgtEl>
                                        <p:attrNameLst>
                                          <p:attrName>style.visibility</p:attrName>
                                        </p:attrNameLst>
                                      </p:cBhvr>
                                      <p:to>
                                        <p:strVal val="visible"/>
                                      </p:to>
                                    </p:set>
                                    <p:animEffect transition="in" filter="wipe(down)">
                                      <p:cBhvr>
                                        <p:cTn id="12" dur="500"/>
                                        <p:tgtEl>
                                          <p:spTgt spid="111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p:bldP spid="1116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a:extLst>
              <a:ext uri="{FF2B5EF4-FFF2-40B4-BE49-F238E27FC236}">
                <a16:creationId xmlns:a16="http://schemas.microsoft.com/office/drawing/2014/main" xmlns="" id="{D85472C7-A0B2-4A21-86BD-646CD705BD78}"/>
              </a:ext>
            </a:extLst>
          </p:cNvPr>
          <p:cNvSpPr>
            <a:spLocks noGrp="1" noChangeArrowheads="1"/>
          </p:cNvSpPr>
          <p:nvPr>
            <p:ph type="body" idx="1"/>
          </p:nvPr>
        </p:nvSpPr>
        <p:spPr/>
        <p:txBody>
          <a:bodyPr/>
          <a:lstStyle/>
          <a:p>
            <a:r>
              <a:rPr lang="zh-CN" altLang="en-US" dirty="0">
                <a:latin typeface="SimSun" charset="-122"/>
                <a:ea typeface="SimSun" charset="-122"/>
                <a:cs typeface="SimSun" charset="-122"/>
              </a:rPr>
              <a:t>二、判断题</a:t>
            </a:r>
          </a:p>
          <a:p>
            <a:pPr lvl="1"/>
            <a:r>
              <a:rPr lang="zh-CN" altLang="en-US" dirty="0">
                <a:latin typeface="SimSun" charset="-122"/>
                <a:ea typeface="SimSun" charset="-122"/>
                <a:cs typeface="SimSun" charset="-122"/>
              </a:rPr>
              <a:t>1. 空格串和空串的长度均为1。</a:t>
            </a:r>
          </a:p>
          <a:p>
            <a:pPr lvl="1"/>
            <a:r>
              <a:rPr lang="zh-CN" altLang="en-US" dirty="0">
                <a:latin typeface="SimSun" charset="-122"/>
                <a:ea typeface="SimSun" charset="-122"/>
                <a:cs typeface="SimSun" charset="-122"/>
              </a:rPr>
              <a:t>2.串是一种特殊的线性表，其特殊性体现在数据</a:t>
            </a:r>
            <a:r>
              <a:rPr lang="zh-CN" altLang="en-US" dirty="0" smtClean="0">
                <a:latin typeface="SimSun" charset="-122"/>
                <a:ea typeface="SimSun" charset="-122"/>
                <a:cs typeface="SimSun" charset="-122"/>
              </a:rPr>
              <a:t>元素是一个</a:t>
            </a:r>
            <a:r>
              <a:rPr lang="zh-CN" altLang="en-US" dirty="0">
                <a:latin typeface="SimSun" charset="-122"/>
                <a:ea typeface="SimSun" charset="-122"/>
                <a:cs typeface="SimSun" charset="-122"/>
              </a:rPr>
              <a:t>字符。</a:t>
            </a:r>
          </a:p>
          <a:p>
            <a:pPr lvl="1"/>
            <a:r>
              <a:rPr lang="zh-CN" altLang="en-US" dirty="0">
                <a:latin typeface="SimSun" charset="-122"/>
                <a:ea typeface="SimSun" charset="-122"/>
                <a:cs typeface="SimSun" charset="-122"/>
              </a:rPr>
              <a:t>3.判断两个串是否相等，只需要判断这两个串是否包含相同的字符即可。</a:t>
            </a:r>
          </a:p>
          <a:p>
            <a:r>
              <a:rPr lang="zh-CN" altLang="en-US" dirty="0">
                <a:latin typeface="SimSun" charset="-122"/>
                <a:ea typeface="SimSun" charset="-122"/>
                <a:cs typeface="SimSun" charset="-122"/>
              </a:rPr>
              <a:t>三、简答题</a:t>
            </a:r>
          </a:p>
          <a:p>
            <a:pPr lvl="1"/>
            <a:r>
              <a:rPr lang="zh-CN" altLang="en-US" dirty="0">
                <a:latin typeface="SimSun" charset="-122"/>
                <a:ea typeface="SimSun" charset="-122"/>
                <a:cs typeface="SimSun" charset="-122"/>
              </a:rPr>
              <a:t>串有哪三种常见的机内表示方法？</a:t>
            </a:r>
          </a:p>
        </p:txBody>
      </p:sp>
      <p:sp>
        <p:nvSpPr>
          <p:cNvPr id="4" name="Rectangle 1028">
            <a:extLst>
              <a:ext uri="{FF2B5EF4-FFF2-40B4-BE49-F238E27FC236}">
                <a16:creationId xmlns:a16="http://schemas.microsoft.com/office/drawing/2014/main" xmlns="" id="{D73A5E82-72B7-4796-A729-053B9B031670}"/>
              </a:ext>
            </a:extLst>
          </p:cNvPr>
          <p:cNvSpPr>
            <a:spLocks noGrp="1" noChangeArrowheads="1"/>
          </p:cNvSpPr>
          <p:nvPr>
            <p:ph type="title"/>
          </p:nvPr>
        </p:nvSpPr>
        <p:spPr>
          <a:xfrm>
            <a:off x="1625600" y="228600"/>
            <a:ext cx="6057735" cy="762000"/>
          </a:xfrm>
        </p:spPr>
        <p:txBody>
          <a:bodyPr/>
          <a:lstStyle/>
          <a:p>
            <a:r>
              <a:rPr lang="zh-CN" altLang="en-US" dirty="0"/>
              <a:t>本章习题</a:t>
            </a: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78134759-BA34-48C0-BC9C-3A155AA8032D}"/>
              </a:ext>
            </a:extLst>
          </p:cNvPr>
          <p:cNvSpPr>
            <a:spLocks noGrp="1" noChangeArrowheads="1"/>
          </p:cNvSpPr>
          <p:nvPr>
            <p:ph type="title"/>
          </p:nvPr>
        </p:nvSpPr>
        <p:spPr/>
        <p:txBody>
          <a:bodyPr/>
          <a:lstStyle/>
          <a:p>
            <a:r>
              <a:rPr lang="zh-CN" altLang="en-US"/>
              <a:t>本章小结</a:t>
            </a:r>
          </a:p>
        </p:txBody>
      </p:sp>
      <p:sp>
        <p:nvSpPr>
          <p:cNvPr id="107523" name="Rectangle 3">
            <a:extLst>
              <a:ext uri="{FF2B5EF4-FFF2-40B4-BE49-F238E27FC236}">
                <a16:creationId xmlns:a16="http://schemas.microsoft.com/office/drawing/2014/main" xmlns="" id="{B2B6B82A-9694-4362-9390-F5CAD2067F14}"/>
              </a:ext>
            </a:extLst>
          </p:cNvPr>
          <p:cNvSpPr>
            <a:spLocks noGrp="1" noChangeArrowheads="1"/>
          </p:cNvSpPr>
          <p:nvPr>
            <p:ph type="body" idx="1"/>
          </p:nvPr>
        </p:nvSpPr>
        <p:spPr/>
        <p:txBody>
          <a:bodyPr/>
          <a:lstStyle/>
          <a:p>
            <a:r>
              <a:rPr lang="zh-CN" altLang="en-US" b="0" dirty="0"/>
              <a:t>介绍了串的逻辑结构，存储结构及串上的基本运算。 </a:t>
            </a:r>
          </a:p>
          <a:p>
            <a:pPr lvl="1"/>
            <a:r>
              <a:rPr lang="zh-CN" altLang="en-US" b="0" dirty="0"/>
              <a:t>串的顺序存储结构简称为顺序串，顺序串又可按存储分配的不同分为静态存储分配的顺序串和动态存储分配的顺序串。</a:t>
            </a:r>
          </a:p>
          <a:p>
            <a:pPr lvl="1"/>
            <a:r>
              <a:rPr lang="zh-CN" altLang="en-US" b="0" dirty="0"/>
              <a:t>串的链式存储就是用单链表的方式存储串值，串的这种链式存储结构简称为链串。</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990600" y="1934074"/>
            <a:ext cx="10287000" cy="159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marL="972000" indent="-457200" algn="l" eaLnBrk="1" hangingPunct="1">
              <a:lnSpc>
                <a:spcPct val="125000"/>
              </a:lnSpc>
              <a:spcBef>
                <a:spcPct val="0"/>
              </a:spcBef>
              <a:buClr>
                <a:srgbClr val="FF0000"/>
              </a:buClr>
              <a:buSzPct val="80000"/>
              <a:buFont typeface="Wingdings" charset="2"/>
              <a:buChar char="n"/>
            </a:pPr>
            <a:r>
              <a:rPr lang="zh-CN" altLang="en-US" sz="2600" dirty="0"/>
              <a:t>串赋值</a:t>
            </a:r>
            <a:r>
              <a:rPr lang="en-US" altLang="zh-CN" sz="2600" dirty="0" err="1">
                <a:solidFill>
                  <a:srgbClr val="C00000"/>
                </a:solidFill>
              </a:rPr>
              <a:t>StrAssign</a:t>
            </a:r>
            <a:r>
              <a:rPr lang="zh-CN" altLang="en-US" sz="2600" dirty="0"/>
              <a:t>、串复制</a:t>
            </a:r>
            <a:r>
              <a:rPr lang="en-US" altLang="zh-CN" sz="2600" dirty="0" err="1">
                <a:solidFill>
                  <a:srgbClr val="C00000"/>
                </a:solidFill>
              </a:rPr>
              <a:t>Strcopy</a:t>
            </a:r>
            <a:r>
              <a:rPr lang="zh-CN" altLang="en-US" sz="2600" dirty="0"/>
              <a:t>、串比较</a:t>
            </a:r>
            <a:r>
              <a:rPr lang="en-US" altLang="zh-CN" sz="2600" dirty="0" err="1">
                <a:solidFill>
                  <a:srgbClr val="C00000"/>
                </a:solidFill>
              </a:rPr>
              <a:t>StrCompare</a:t>
            </a:r>
            <a:r>
              <a:rPr lang="zh-CN" altLang="en-US" sz="2600" dirty="0"/>
              <a:t>、求串长</a:t>
            </a:r>
            <a:r>
              <a:rPr lang="en-US" altLang="zh-CN" sz="2600" dirty="0" err="1">
                <a:solidFill>
                  <a:srgbClr val="C00000"/>
                </a:solidFill>
              </a:rPr>
              <a:t>StrLength</a:t>
            </a:r>
            <a:r>
              <a:rPr lang="zh-CN" altLang="en-US" sz="2600" dirty="0"/>
              <a:t>、串联接</a:t>
            </a:r>
            <a:r>
              <a:rPr lang="en-US" altLang="zh-CN" sz="2600" dirty="0" err="1">
                <a:solidFill>
                  <a:srgbClr val="C00000"/>
                </a:solidFill>
              </a:rPr>
              <a:t>Concat</a:t>
            </a:r>
            <a:r>
              <a:rPr lang="zh-CN" altLang="en-US" sz="2600" dirty="0"/>
              <a:t>以及求子串</a:t>
            </a:r>
            <a:r>
              <a:rPr lang="en-US" altLang="zh-CN" sz="2600" dirty="0" err="1">
                <a:solidFill>
                  <a:srgbClr val="C00000"/>
                </a:solidFill>
              </a:rPr>
              <a:t>SubString</a:t>
            </a:r>
            <a:r>
              <a:rPr lang="zh-CN" altLang="en-US" sz="2600" dirty="0"/>
              <a:t>等六种操作构成串类型的最小操作子集</a:t>
            </a:r>
            <a:r>
              <a:rPr lang="zh-CN" altLang="en-US" sz="2600" b="0" dirty="0"/>
              <a:t>。</a:t>
            </a:r>
          </a:p>
        </p:txBody>
      </p:sp>
      <p:sp>
        <p:nvSpPr>
          <p:cNvPr id="8195" name="Rectangle 3"/>
          <p:cNvSpPr>
            <a:spLocks noChangeArrowheads="1"/>
          </p:cNvSpPr>
          <p:nvPr/>
        </p:nvSpPr>
        <p:spPr bwMode="auto">
          <a:xfrm>
            <a:off x="1416050" y="1173163"/>
            <a:ext cx="75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zh-CN" altLang="en-US" sz="3200" dirty="0">
                <a:latin typeface="SimSun" charset="-122"/>
                <a:ea typeface="SimSun" charset="-122"/>
                <a:cs typeface="SimSun" charset="-122"/>
              </a:rPr>
              <a:t>在上述抽象数据类型定义的</a:t>
            </a:r>
            <a:r>
              <a:rPr lang="en-US" altLang="zh-CN" sz="3200" dirty="0">
                <a:latin typeface="SimSun" charset="-122"/>
                <a:ea typeface="SimSun" charset="-122"/>
                <a:cs typeface="SimSun" charset="-122"/>
              </a:rPr>
              <a:t>13</a:t>
            </a:r>
            <a:r>
              <a:rPr lang="zh-CN" altLang="en-US" sz="3200" dirty="0">
                <a:latin typeface="SimSun" charset="-122"/>
                <a:ea typeface="SimSun" charset="-122"/>
                <a:cs typeface="SimSun" charset="-122"/>
              </a:rPr>
              <a:t>种操作中：</a:t>
            </a:r>
          </a:p>
        </p:txBody>
      </p:sp>
      <p:sp>
        <p:nvSpPr>
          <p:cNvPr id="136196" name="Rectangle 4"/>
          <p:cNvSpPr>
            <a:spLocks noChangeArrowheads="1"/>
          </p:cNvSpPr>
          <p:nvPr/>
        </p:nvSpPr>
        <p:spPr bwMode="auto">
          <a:xfrm>
            <a:off x="1123950" y="3710208"/>
            <a:ext cx="96964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eaLnBrk="1" hangingPunct="1">
              <a:lnSpc>
                <a:spcPct val="125000"/>
              </a:lnSpc>
              <a:spcBef>
                <a:spcPct val="0"/>
              </a:spcBef>
            </a:pPr>
            <a:r>
              <a:rPr lang="zh-CN" altLang="en-US" sz="2600" dirty="0">
                <a:latin typeface="SimSun" charset="-122"/>
                <a:ea typeface="SimSun" charset="-122"/>
                <a:cs typeface="SimSun" charset="-122"/>
              </a:rPr>
              <a:t>  即：这些操作不能利用其他串操作来实现，反之，其他的串操作</a:t>
            </a:r>
            <a:r>
              <a:rPr lang="en-US" altLang="zh-CN" sz="2600" dirty="0">
                <a:latin typeface="SimSun" charset="-122"/>
                <a:ea typeface="SimSun" charset="-122"/>
                <a:cs typeface="SimSun" charset="-122"/>
              </a:rPr>
              <a:t>(</a:t>
            </a:r>
            <a:r>
              <a:rPr lang="en-US" altLang="zh-CN" sz="2600" dirty="0" err="1">
                <a:solidFill>
                  <a:srgbClr val="C00000"/>
                </a:solidFill>
                <a:ea typeface="楷体_GB2312" charset="0"/>
              </a:rPr>
              <a:t>ClearString</a:t>
            </a:r>
            <a:r>
              <a:rPr lang="zh-CN" altLang="en-US" sz="2600" dirty="0">
                <a:latin typeface="SimSun" charset="-122"/>
                <a:ea typeface="SimSun" charset="-122"/>
                <a:cs typeface="SimSun" charset="-122"/>
              </a:rPr>
              <a:t>和</a:t>
            </a:r>
            <a:r>
              <a:rPr lang="en-US" altLang="zh-CN" sz="2600" dirty="0" err="1">
                <a:solidFill>
                  <a:srgbClr val="C00000"/>
                </a:solidFill>
                <a:ea typeface="楷体_GB2312" charset="0"/>
              </a:rPr>
              <a:t>DestroyString</a:t>
            </a:r>
            <a:r>
              <a:rPr lang="zh-CN" altLang="en-US" sz="2600" dirty="0">
                <a:latin typeface="SimSun" charset="-122"/>
                <a:ea typeface="SimSun" charset="-122"/>
                <a:cs typeface="SimSun" charset="-122"/>
              </a:rPr>
              <a:t>除外</a:t>
            </a:r>
            <a:r>
              <a:rPr lang="en-US" altLang="zh-CN" sz="2600" dirty="0">
                <a:latin typeface="SimSun" charset="-122"/>
                <a:ea typeface="SimSun" charset="-122"/>
                <a:cs typeface="SimSun" charset="-122"/>
              </a:rPr>
              <a:t>)</a:t>
            </a:r>
            <a:r>
              <a:rPr lang="zh-CN" altLang="en-US" sz="2600" dirty="0">
                <a:latin typeface="SimSun" charset="-122"/>
                <a:ea typeface="SimSun" charset="-122"/>
                <a:cs typeface="SimSun" charset="-122"/>
              </a:rPr>
              <a:t>可在这个最小操作子集上实现。</a:t>
            </a:r>
          </a:p>
        </p:txBody>
      </p:sp>
      <p:sp>
        <p:nvSpPr>
          <p:cNvPr id="5"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串的操作集</a:t>
            </a:r>
          </a:p>
        </p:txBody>
      </p:sp>
    </p:spTree>
    <p:extLst>
      <p:ext uri="{BB962C8B-B14F-4D97-AF65-F5344CB8AC3E}">
        <p14:creationId xmlns:p14="http://schemas.microsoft.com/office/powerpoint/2010/main" val="290563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strips(downRight)">
                                      <p:cBhvr>
                                        <p:cTn id="7" dur="500"/>
                                        <p:tgtEl>
                                          <p:spTgt spid="136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Effect transition="in" filter="strips(downRight)">
                                      <p:cBhvr>
                                        <p:cTn id="1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358900" y="1028700"/>
            <a:ext cx="9982200" cy="143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eaLnBrk="1" hangingPunct="1">
              <a:lnSpc>
                <a:spcPct val="115000"/>
              </a:lnSpc>
              <a:spcBef>
                <a:spcPct val="0"/>
              </a:spcBef>
            </a:pPr>
            <a:r>
              <a:rPr lang="en-US" altLang="zh-CN" b="0" dirty="0">
                <a:ea typeface="楷体_GB2312" charset="0"/>
              </a:rPr>
              <a:t>    </a:t>
            </a:r>
            <a:r>
              <a:rPr lang="zh-CN" altLang="en-US" sz="2800" b="0" dirty="0">
                <a:latin typeface="SimSun" charset="-122"/>
                <a:ea typeface="SimSun" charset="-122"/>
                <a:cs typeface="SimSun" charset="-122"/>
              </a:rPr>
              <a:t>例如，可利用</a:t>
            </a:r>
            <a:r>
              <a:rPr lang="zh-CN" altLang="zh-CN" sz="2800" b="0" dirty="0">
                <a:latin typeface="SimSun" charset="-122"/>
                <a:ea typeface="SimSun" charset="-122"/>
                <a:cs typeface="SimSun" charset="-122"/>
              </a:rPr>
              <a:t>串比较</a:t>
            </a:r>
            <a:r>
              <a:rPr lang="zh-CN" altLang="en-US" sz="2800" b="0" dirty="0">
                <a:latin typeface="SimSun" charset="-122"/>
                <a:ea typeface="SimSun" charset="-122"/>
                <a:cs typeface="SimSun" charset="-122"/>
              </a:rPr>
              <a:t>、求串长和求子串等操作实现定位函数 </a:t>
            </a:r>
            <a:r>
              <a:rPr lang="en-US" altLang="zh-CN" sz="2800" dirty="0">
                <a:solidFill>
                  <a:srgbClr val="000066"/>
                </a:solidFill>
                <a:ea typeface="Times New Roman" charset="0"/>
                <a:cs typeface="Times New Roman" charset="0"/>
              </a:rPr>
              <a:t>Index( S, T, </a:t>
            </a:r>
            <a:r>
              <a:rPr lang="en-US" altLang="zh-CN" sz="2800" dirty="0" err="1">
                <a:solidFill>
                  <a:srgbClr val="000066"/>
                </a:solidFill>
                <a:ea typeface="Times New Roman" charset="0"/>
                <a:cs typeface="Times New Roman" charset="0"/>
              </a:rPr>
              <a:t>pos</a:t>
            </a:r>
            <a:r>
              <a:rPr lang="en-US" altLang="zh-CN" sz="2800" dirty="0">
                <a:solidFill>
                  <a:srgbClr val="000066"/>
                </a:solidFill>
                <a:ea typeface="Times New Roman" charset="0"/>
                <a:cs typeface="Times New Roman" charset="0"/>
              </a:rPr>
              <a:t> )</a:t>
            </a:r>
            <a:r>
              <a:rPr lang="zh-CN" altLang="en-US" sz="2800" dirty="0">
                <a:solidFill>
                  <a:srgbClr val="000066"/>
                </a:solidFill>
                <a:ea typeface="Times New Roman" charset="0"/>
                <a:cs typeface="Times New Roman" charset="0"/>
              </a:rPr>
              <a:t>  </a:t>
            </a:r>
            <a:r>
              <a:rPr lang="en-US" altLang="zh-CN" sz="2800" dirty="0">
                <a:solidFill>
                  <a:srgbClr val="000066"/>
                </a:solidFill>
                <a:ea typeface="Times New Roman" charset="0"/>
                <a:cs typeface="Times New Roman" charset="0"/>
              </a:rPr>
              <a:t>//</a:t>
            </a:r>
            <a:r>
              <a:rPr lang="zh-CN" altLang="en-US" sz="2800" dirty="0">
                <a:solidFill>
                  <a:srgbClr val="000066"/>
                </a:solidFill>
                <a:latin typeface="SimSun" charset="-122"/>
                <a:ea typeface="SimSun" charset="-122"/>
                <a:cs typeface="SimSun" charset="-122"/>
              </a:rPr>
              <a:t>求</a:t>
            </a:r>
            <a:r>
              <a:rPr lang="en-US" altLang="zh-CN" sz="2800" dirty="0">
                <a:solidFill>
                  <a:srgbClr val="000066"/>
                </a:solidFill>
                <a:ea typeface="Times New Roman" charset="0"/>
                <a:cs typeface="Times New Roman" charset="0"/>
              </a:rPr>
              <a:t>T</a:t>
            </a:r>
            <a:r>
              <a:rPr lang="zh-CN" altLang="en-US" sz="2800" dirty="0">
                <a:solidFill>
                  <a:srgbClr val="000066"/>
                </a:solidFill>
                <a:latin typeface="SimSun" charset="-122"/>
                <a:ea typeface="SimSun" charset="-122"/>
                <a:cs typeface="SimSun" charset="-122"/>
              </a:rPr>
              <a:t>子</a:t>
            </a:r>
            <a:r>
              <a:rPr lang="zh-CN" altLang="en-US" sz="2800" dirty="0" smtClean="0">
                <a:solidFill>
                  <a:srgbClr val="000066"/>
                </a:solidFill>
                <a:latin typeface="SimSun" charset="-122"/>
                <a:ea typeface="SimSun" charset="-122"/>
                <a:cs typeface="SimSun" charset="-122"/>
              </a:rPr>
              <a:t>串在</a:t>
            </a:r>
            <a:r>
              <a:rPr lang="en-US" altLang="zh-CN" sz="2800" dirty="0">
                <a:solidFill>
                  <a:srgbClr val="000066"/>
                </a:solidFill>
                <a:ea typeface="Times New Roman" charset="0"/>
                <a:cs typeface="Times New Roman" charset="0"/>
              </a:rPr>
              <a:t>S</a:t>
            </a:r>
            <a:r>
              <a:rPr lang="zh-CN" altLang="en-US" sz="2800" dirty="0">
                <a:solidFill>
                  <a:srgbClr val="000066"/>
                </a:solidFill>
                <a:latin typeface="SimSun" charset="-122"/>
                <a:ea typeface="SimSun" charset="-122"/>
                <a:cs typeface="SimSun" charset="-122"/>
              </a:rPr>
              <a:t>中的</a:t>
            </a:r>
            <a:r>
              <a:rPr lang="zh-CN" altLang="en-US" sz="2800" dirty="0" smtClean="0">
                <a:solidFill>
                  <a:srgbClr val="000066"/>
                </a:solidFill>
                <a:latin typeface="SimSun" charset="-122"/>
                <a:ea typeface="SimSun" charset="-122"/>
                <a:cs typeface="SimSun" charset="-122"/>
              </a:rPr>
              <a:t>位置（从</a:t>
            </a:r>
            <a:r>
              <a:rPr lang="en-US" altLang="zh-CN" sz="2800" dirty="0" err="1" smtClean="0">
                <a:solidFill>
                  <a:srgbClr val="000066"/>
                </a:solidFill>
                <a:latin typeface="SimSun" charset="-122"/>
                <a:ea typeface="SimSun" charset="-122"/>
                <a:cs typeface="SimSun" charset="-122"/>
              </a:rPr>
              <a:t>pos</a:t>
            </a:r>
            <a:r>
              <a:rPr lang="zh-CN" altLang="en-US" sz="2800" dirty="0" smtClean="0">
                <a:solidFill>
                  <a:srgbClr val="000066"/>
                </a:solidFill>
                <a:latin typeface="SimSun" charset="-122"/>
                <a:ea typeface="SimSun" charset="-122"/>
                <a:cs typeface="SimSun" charset="-122"/>
              </a:rPr>
              <a:t>个字符开始）</a:t>
            </a:r>
            <a:r>
              <a:rPr lang="zh-CN" altLang="en-US" sz="3200" b="0" dirty="0" smtClean="0">
                <a:latin typeface="SimSun" charset="-122"/>
                <a:ea typeface="SimSun" charset="-122"/>
                <a:cs typeface="SimSun" charset="-122"/>
              </a:rPr>
              <a:t> </a:t>
            </a:r>
            <a:endParaRPr lang="zh-CN" altLang="en-US" sz="4000" b="0" dirty="0">
              <a:latin typeface="SimSun" charset="-122"/>
              <a:ea typeface="SimSun" charset="-122"/>
              <a:cs typeface="SimSun" charset="-122"/>
            </a:endParaRPr>
          </a:p>
        </p:txBody>
      </p:sp>
      <p:sp>
        <p:nvSpPr>
          <p:cNvPr id="21"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串的定位操作</a:t>
            </a:r>
          </a:p>
        </p:txBody>
      </p:sp>
      <p:sp>
        <p:nvSpPr>
          <p:cNvPr id="3" name="矩形 2"/>
          <p:cNvSpPr/>
          <p:nvPr/>
        </p:nvSpPr>
        <p:spPr>
          <a:xfrm>
            <a:off x="2532103" y="2821101"/>
            <a:ext cx="6101991" cy="2677656"/>
          </a:xfrm>
          <a:prstGeom prst="rect">
            <a:avLst/>
          </a:prstGeom>
        </p:spPr>
        <p:txBody>
          <a:bodyPr wrap="none">
            <a:spAutoFit/>
          </a:bodyPr>
          <a:lstStyle/>
          <a:p>
            <a:r>
              <a:rPr lang="zh-CN" altLang="en-US" sz="2800" dirty="0">
                <a:solidFill>
                  <a:srgbClr val="000066"/>
                </a:solidFill>
                <a:latin typeface="Times New Roman" charset="0"/>
                <a:ea typeface="Times New Roman" charset="0"/>
                <a:cs typeface="Times New Roman" charset="0"/>
              </a:rPr>
              <a:t>如：</a:t>
            </a:r>
            <a:r>
              <a:rPr lang="en-US" altLang="zh-CN" sz="2800" dirty="0">
                <a:solidFill>
                  <a:srgbClr val="000066"/>
                </a:solidFill>
                <a:latin typeface="Times New Roman" charset="0"/>
                <a:ea typeface="Times New Roman" charset="0"/>
                <a:cs typeface="Times New Roman" charset="0"/>
              </a:rPr>
              <a:t>S=‘ABCABCABCD’</a:t>
            </a:r>
            <a:r>
              <a:rPr lang="zh-CN" altLang="en-US" sz="2800" dirty="0">
                <a:solidFill>
                  <a:srgbClr val="000066"/>
                </a:solidFill>
                <a:latin typeface="Times New Roman" charset="0"/>
                <a:ea typeface="Times New Roman" charset="0"/>
                <a:cs typeface="Times New Roman" charset="0"/>
              </a:rPr>
              <a:t>        </a:t>
            </a:r>
            <a:r>
              <a:rPr lang="en-US" altLang="zh-CN" sz="2800" dirty="0">
                <a:solidFill>
                  <a:srgbClr val="000066"/>
                </a:solidFill>
                <a:latin typeface="Times New Roman" charset="0"/>
                <a:ea typeface="Times New Roman" charset="0"/>
                <a:cs typeface="Times New Roman" charset="0"/>
              </a:rPr>
              <a:t>T=‘ABC’</a:t>
            </a:r>
          </a:p>
          <a:p>
            <a:r>
              <a:rPr lang="zh-CN" altLang="en-US" sz="2800" dirty="0">
                <a:solidFill>
                  <a:srgbClr val="000066"/>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Index( S, T, 2 )</a:t>
            </a:r>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a:t>
            </a:r>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4</a:t>
            </a:r>
          </a:p>
          <a:p>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Index( S, T, 1 )</a:t>
            </a:r>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a:t>
            </a:r>
            <a:r>
              <a:rPr lang="zh-CN" altLang="en-US" sz="2800" dirty="0">
                <a:solidFill>
                  <a:srgbClr val="C00000"/>
                </a:solidFill>
                <a:latin typeface="Times New Roman" charset="0"/>
                <a:ea typeface="Times New Roman" charset="0"/>
                <a:cs typeface="Times New Roman" charset="0"/>
              </a:rPr>
              <a:t> </a:t>
            </a:r>
            <a:r>
              <a:rPr lang="en-US" altLang="zh-CN" sz="2800" dirty="0" smtClean="0">
                <a:solidFill>
                  <a:srgbClr val="C00000"/>
                </a:solidFill>
                <a:latin typeface="Times New Roman" charset="0"/>
                <a:ea typeface="Times New Roman" charset="0"/>
                <a:cs typeface="Times New Roman" charset="0"/>
              </a:rPr>
              <a:t>1</a:t>
            </a:r>
            <a:endParaRPr lang="zh-CN" altLang="en-US" sz="2800" dirty="0">
              <a:solidFill>
                <a:srgbClr val="C00000"/>
              </a:solidFill>
              <a:latin typeface="Times New Roman" charset="0"/>
              <a:ea typeface="Times New Roman" charset="0"/>
              <a:cs typeface="Times New Roman" charset="0"/>
            </a:endParaRPr>
          </a:p>
          <a:p>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Index( S, T, 5 )</a:t>
            </a:r>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a:t>
            </a:r>
            <a:r>
              <a:rPr lang="zh-CN" altLang="en-US" sz="2800" dirty="0">
                <a:solidFill>
                  <a:srgbClr val="C00000"/>
                </a:solidFill>
                <a:latin typeface="Times New Roman" charset="0"/>
                <a:ea typeface="Times New Roman" charset="0"/>
                <a:cs typeface="Times New Roman" charset="0"/>
              </a:rPr>
              <a:t> </a:t>
            </a:r>
            <a:r>
              <a:rPr lang="en-US" altLang="zh-CN" sz="2800" dirty="0" smtClean="0">
                <a:solidFill>
                  <a:srgbClr val="C00000"/>
                </a:solidFill>
                <a:latin typeface="Times New Roman" charset="0"/>
                <a:ea typeface="Times New Roman" charset="0"/>
                <a:cs typeface="Times New Roman" charset="0"/>
              </a:rPr>
              <a:t>7</a:t>
            </a:r>
          </a:p>
          <a:p>
            <a:r>
              <a:rPr lang="zh-CN" altLang="en-US" sz="2800" dirty="0">
                <a:solidFill>
                  <a:srgbClr val="C00000"/>
                </a:solidFill>
                <a:latin typeface="Times New Roman" charset="0"/>
                <a:ea typeface="Times New Roman" charset="0"/>
                <a:cs typeface="Times New Roman" charset="0"/>
              </a:rPr>
              <a:t> </a:t>
            </a:r>
            <a:r>
              <a:rPr lang="zh-CN" altLang="en-US" sz="2800" dirty="0" smtClean="0">
                <a:solidFill>
                  <a:srgbClr val="C00000"/>
                </a:solidFill>
                <a:latin typeface="Times New Roman" charset="0"/>
                <a:ea typeface="Times New Roman" charset="0"/>
                <a:cs typeface="Times New Roman" charset="0"/>
              </a:rPr>
              <a:t>       </a:t>
            </a:r>
            <a:r>
              <a:rPr lang="en-US" altLang="zh-CN" sz="2800" dirty="0" smtClean="0">
                <a:solidFill>
                  <a:srgbClr val="C00000"/>
                </a:solidFill>
                <a:latin typeface="Times New Roman" charset="0"/>
                <a:ea typeface="Times New Roman" charset="0"/>
                <a:cs typeface="Times New Roman" charset="0"/>
              </a:rPr>
              <a:t>Index</a:t>
            </a:r>
            <a:r>
              <a:rPr lang="en-US" altLang="zh-CN" sz="2800" dirty="0">
                <a:solidFill>
                  <a:srgbClr val="C00000"/>
                </a:solidFill>
                <a:latin typeface="Times New Roman" charset="0"/>
                <a:ea typeface="Times New Roman" charset="0"/>
                <a:cs typeface="Times New Roman" charset="0"/>
              </a:rPr>
              <a:t>( S, T, </a:t>
            </a:r>
            <a:r>
              <a:rPr lang="en-US" altLang="zh-CN" sz="2800" dirty="0" smtClean="0">
                <a:solidFill>
                  <a:srgbClr val="C00000"/>
                </a:solidFill>
                <a:latin typeface="Times New Roman" charset="0"/>
                <a:ea typeface="Times New Roman" charset="0"/>
                <a:cs typeface="Times New Roman" charset="0"/>
              </a:rPr>
              <a:t>9 </a:t>
            </a:r>
            <a:r>
              <a:rPr lang="en-US" altLang="zh-CN" sz="2800" dirty="0">
                <a:solidFill>
                  <a:srgbClr val="C00000"/>
                </a:solidFill>
                <a:latin typeface="Times New Roman" charset="0"/>
                <a:ea typeface="Times New Roman" charset="0"/>
                <a:cs typeface="Times New Roman" charset="0"/>
              </a:rPr>
              <a:t>)</a:t>
            </a:r>
            <a:r>
              <a:rPr lang="zh-CN" altLang="en-US" sz="2800" dirty="0">
                <a:solidFill>
                  <a:srgbClr val="C00000"/>
                </a:solidFill>
                <a:latin typeface="Times New Roman" charset="0"/>
                <a:ea typeface="Times New Roman" charset="0"/>
                <a:cs typeface="Times New Roman" charset="0"/>
              </a:rPr>
              <a:t> </a:t>
            </a:r>
            <a:r>
              <a:rPr lang="en-US" altLang="zh-CN" sz="2800" dirty="0">
                <a:solidFill>
                  <a:srgbClr val="C00000"/>
                </a:solidFill>
                <a:latin typeface="Times New Roman" charset="0"/>
                <a:ea typeface="Times New Roman" charset="0"/>
                <a:cs typeface="Times New Roman" charset="0"/>
              </a:rPr>
              <a:t>=</a:t>
            </a:r>
            <a:r>
              <a:rPr lang="zh-CN" altLang="en-US" sz="2800" dirty="0">
                <a:solidFill>
                  <a:srgbClr val="C00000"/>
                </a:solidFill>
                <a:latin typeface="Times New Roman" charset="0"/>
                <a:ea typeface="Times New Roman" charset="0"/>
                <a:cs typeface="Times New Roman" charset="0"/>
              </a:rPr>
              <a:t> </a:t>
            </a:r>
            <a:r>
              <a:rPr lang="en-US" altLang="zh-CN" sz="2800" dirty="0" smtClean="0">
                <a:solidFill>
                  <a:srgbClr val="C00000"/>
                </a:solidFill>
                <a:latin typeface="Times New Roman" charset="0"/>
                <a:ea typeface="Times New Roman" charset="0"/>
                <a:cs typeface="Times New Roman" charset="0"/>
              </a:rPr>
              <a:t>0</a:t>
            </a:r>
            <a:endParaRPr lang="zh-CN" altLang="en-US" sz="2800" dirty="0">
              <a:solidFill>
                <a:srgbClr val="C00000"/>
              </a:solidFill>
              <a:latin typeface="Times New Roman" charset="0"/>
              <a:ea typeface="Times New Roman" charset="0"/>
              <a:cs typeface="Times New Roman" charset="0"/>
            </a:endParaRPr>
          </a:p>
          <a:p>
            <a:endParaRPr lang="zh-CN" altLang="en-US" sz="2800" dirty="0">
              <a:solidFill>
                <a:srgbClr val="C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595511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931286" y="3202201"/>
            <a:ext cx="1038018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zh-CN" altLang="en-US" sz="3200" b="0" dirty="0">
                <a:solidFill>
                  <a:schemeClr val="tx2"/>
                </a:solidFill>
                <a:ea typeface="楷体_GB2312" charset="0"/>
              </a:rPr>
              <a:t> </a:t>
            </a:r>
            <a:r>
              <a:rPr lang="en-US" altLang="zh-CN" sz="3200" b="0" dirty="0" err="1">
                <a:solidFill>
                  <a:schemeClr val="tx2"/>
                </a:solidFill>
                <a:ea typeface="楷体_GB2312" charset="0"/>
              </a:rPr>
              <a:t>SubString</a:t>
            </a:r>
            <a:r>
              <a:rPr lang="en-US" altLang="zh-CN" sz="3200" b="0" dirty="0">
                <a:solidFill>
                  <a:schemeClr val="tx2"/>
                </a:solidFill>
                <a:ea typeface="楷体_GB2312" charset="0"/>
              </a:rPr>
              <a:t>(S, </a:t>
            </a:r>
            <a:r>
              <a:rPr lang="en-US" altLang="zh-CN" sz="3200" b="0" dirty="0" err="1">
                <a:solidFill>
                  <a:schemeClr val="tx2"/>
                </a:solidFill>
                <a:ea typeface="楷体_GB2312" charset="0"/>
              </a:rPr>
              <a:t>i</a:t>
            </a:r>
            <a:r>
              <a:rPr lang="en-US" altLang="zh-CN" sz="3200" b="0" dirty="0">
                <a:solidFill>
                  <a:schemeClr val="tx2"/>
                </a:solidFill>
                <a:ea typeface="楷体_GB2312" charset="0"/>
              </a:rPr>
              <a:t>, </a:t>
            </a:r>
            <a:r>
              <a:rPr lang="en-US" altLang="zh-CN" sz="3200" b="0" dirty="0" err="1">
                <a:solidFill>
                  <a:schemeClr val="tx2"/>
                </a:solidFill>
                <a:ea typeface="楷体_GB2312" charset="0"/>
              </a:rPr>
              <a:t>len</a:t>
            </a:r>
            <a:r>
              <a:rPr lang="en-US" altLang="zh-CN" sz="3200" b="0" dirty="0">
                <a:solidFill>
                  <a:schemeClr val="tx2"/>
                </a:solidFill>
                <a:ea typeface="楷体_GB2312" charset="0"/>
              </a:rPr>
              <a:t>)   </a:t>
            </a:r>
            <a:r>
              <a:rPr lang="zh-CN" altLang="en-US" sz="3200" b="0" dirty="0">
                <a:ea typeface="楷体_GB2312" charset="0"/>
              </a:rPr>
              <a:t>求串</a:t>
            </a:r>
            <a:r>
              <a:rPr lang="en-US" altLang="zh-CN" sz="3200" b="0" dirty="0">
                <a:ea typeface="楷体_GB2312" charset="0"/>
              </a:rPr>
              <a:t>S</a:t>
            </a:r>
            <a:r>
              <a:rPr lang="zh-CN" altLang="en-US" sz="3200" b="0" dirty="0">
                <a:ea typeface="楷体_GB2312" charset="0"/>
              </a:rPr>
              <a:t>中第</a:t>
            </a:r>
            <a:r>
              <a:rPr lang="en-US" altLang="zh-CN" sz="3200" b="0" dirty="0" err="1">
                <a:ea typeface="楷体_GB2312" charset="0"/>
              </a:rPr>
              <a:t>i</a:t>
            </a:r>
            <a:r>
              <a:rPr lang="zh-CN" altLang="en-US" sz="3200" b="0" dirty="0">
                <a:ea typeface="楷体_GB2312" charset="0"/>
              </a:rPr>
              <a:t>个字符起长度为</a:t>
            </a:r>
            <a:r>
              <a:rPr lang="en-US" altLang="zh-CN" sz="3200" b="0" dirty="0" err="1">
                <a:ea typeface="楷体_GB2312" charset="0"/>
              </a:rPr>
              <a:t>len</a:t>
            </a:r>
            <a:r>
              <a:rPr lang="zh-CN" altLang="en-US" sz="3200" b="0" dirty="0">
                <a:ea typeface="楷体_GB2312" charset="0"/>
              </a:rPr>
              <a:t>的子串</a:t>
            </a:r>
            <a:r>
              <a:rPr lang="en-US" altLang="zh-CN" sz="3200" b="0" dirty="0">
                <a:ea typeface="楷体_GB2312" charset="0"/>
              </a:rPr>
              <a:t>,</a:t>
            </a:r>
          </a:p>
          <a:p>
            <a:pPr eaLnBrk="1" hangingPunct="1">
              <a:spcBef>
                <a:spcPct val="0"/>
              </a:spcBef>
            </a:pPr>
            <a:r>
              <a:rPr lang="en-US" altLang="zh-CN" sz="3200" b="0" dirty="0">
                <a:ea typeface="楷体_GB2312" charset="0"/>
              </a:rPr>
              <a:t>      </a:t>
            </a:r>
            <a:r>
              <a:rPr lang="en-US" altLang="zh-CN" sz="3200" dirty="0">
                <a:solidFill>
                  <a:srgbClr val="FF0000"/>
                </a:solidFill>
                <a:ea typeface="Times New Roman" charset="0"/>
                <a:cs typeface="Times New Roman" charset="0"/>
              </a:rPr>
              <a:t>T=‘ABCD’          S=‘AAABCD’</a:t>
            </a:r>
          </a:p>
          <a:p>
            <a:pPr eaLnBrk="1" hangingPunct="1">
              <a:spcBef>
                <a:spcPct val="0"/>
              </a:spcBef>
            </a:pPr>
            <a:r>
              <a:rPr lang="en-US" altLang="zh-CN" sz="3200" dirty="0">
                <a:solidFill>
                  <a:srgbClr val="FF0000"/>
                </a:solidFill>
                <a:ea typeface="Times New Roman" charset="0"/>
                <a:cs typeface="Times New Roman" charset="0"/>
              </a:rPr>
              <a:t>      </a:t>
            </a:r>
            <a:r>
              <a:rPr lang="en-US" altLang="zh-CN" sz="3200" b="0" dirty="0" err="1">
                <a:solidFill>
                  <a:schemeClr val="tx2"/>
                </a:solidFill>
                <a:ea typeface="楷体_GB2312" charset="0"/>
              </a:rPr>
              <a:t>SubString</a:t>
            </a:r>
            <a:r>
              <a:rPr lang="en-US" altLang="zh-CN" sz="3200" b="0" dirty="0">
                <a:solidFill>
                  <a:schemeClr val="tx2"/>
                </a:solidFill>
                <a:ea typeface="楷体_GB2312" charset="0"/>
              </a:rPr>
              <a:t>(S, 1, </a:t>
            </a:r>
            <a:r>
              <a:rPr lang="en-US" altLang="zh-CN" sz="3200" dirty="0" err="1">
                <a:solidFill>
                  <a:srgbClr val="FF0000"/>
                </a:solidFill>
                <a:ea typeface="Times New Roman" charset="0"/>
                <a:cs typeface="Times New Roman" charset="0"/>
              </a:rPr>
              <a:t>StrLength</a:t>
            </a:r>
            <a:r>
              <a:rPr lang="en-US" altLang="zh-CN" sz="3200" dirty="0">
                <a:solidFill>
                  <a:srgbClr val="FF0000"/>
                </a:solidFill>
                <a:ea typeface="Times New Roman" charset="0"/>
                <a:cs typeface="Times New Roman" charset="0"/>
              </a:rPr>
              <a:t>(T)</a:t>
            </a:r>
            <a:r>
              <a:rPr lang="en-US" altLang="zh-CN" sz="3200" b="0" dirty="0">
                <a:solidFill>
                  <a:schemeClr val="tx2"/>
                </a:solidFill>
                <a:ea typeface="楷体_GB2312" charset="0"/>
              </a:rPr>
              <a:t>) = </a:t>
            </a:r>
            <a:r>
              <a:rPr lang="zh-CN" altLang="en-US" sz="3200" b="0" dirty="0">
                <a:solidFill>
                  <a:schemeClr val="tx2"/>
                </a:solidFill>
                <a:ea typeface="楷体_GB2312" charset="0"/>
              </a:rPr>
              <a:t>‘</a:t>
            </a:r>
            <a:r>
              <a:rPr lang="en-US" altLang="zh-CN" sz="3200" b="0" dirty="0">
                <a:solidFill>
                  <a:schemeClr val="tx2"/>
                </a:solidFill>
                <a:ea typeface="楷体_GB2312" charset="0"/>
              </a:rPr>
              <a:t>AAAB</a:t>
            </a:r>
            <a:r>
              <a:rPr lang="zh-CN" altLang="en-US" sz="3200" b="0" dirty="0">
                <a:solidFill>
                  <a:schemeClr val="tx2"/>
                </a:solidFill>
                <a:ea typeface="楷体_GB2312" charset="0"/>
              </a:rPr>
              <a:t>’</a:t>
            </a:r>
            <a:endParaRPr lang="en-US" altLang="zh-CN" sz="3200" dirty="0">
              <a:solidFill>
                <a:srgbClr val="FF0000"/>
              </a:solidFill>
              <a:ea typeface="Times New Roman" charset="0"/>
              <a:cs typeface="Times New Roman" charset="0"/>
            </a:endParaRPr>
          </a:p>
        </p:txBody>
      </p:sp>
      <p:sp>
        <p:nvSpPr>
          <p:cNvPr id="21"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串的定位操作</a:t>
            </a:r>
          </a:p>
        </p:txBody>
      </p:sp>
      <p:sp>
        <p:nvSpPr>
          <p:cNvPr id="3" name="矩形 2"/>
          <p:cNvSpPr/>
          <p:nvPr/>
        </p:nvSpPr>
        <p:spPr>
          <a:xfrm>
            <a:off x="1136536" y="1177745"/>
            <a:ext cx="6872931" cy="1754326"/>
          </a:xfrm>
          <a:prstGeom prst="rect">
            <a:avLst/>
          </a:prstGeom>
        </p:spPr>
        <p:txBody>
          <a:bodyPr wrap="square">
            <a:spAutoFit/>
          </a:bodyPr>
          <a:lstStyle/>
          <a:p>
            <a:r>
              <a:rPr lang="en-US" altLang="zh-CN" sz="3600" dirty="0" err="1">
                <a:solidFill>
                  <a:schemeClr val="tx2"/>
                </a:solidFill>
                <a:latin typeface="Times New Roman" charset="0"/>
                <a:ea typeface="Times New Roman" charset="0"/>
                <a:cs typeface="Times New Roman" charset="0"/>
              </a:rPr>
              <a:t>StrLength</a:t>
            </a:r>
            <a:r>
              <a:rPr lang="en-US" altLang="zh-CN" sz="3600" dirty="0">
                <a:solidFill>
                  <a:schemeClr val="tx2"/>
                </a:solidFill>
                <a:latin typeface="Times New Roman" charset="0"/>
                <a:ea typeface="Times New Roman" charset="0"/>
                <a:cs typeface="Times New Roman" charset="0"/>
              </a:rPr>
              <a:t>(T)</a:t>
            </a:r>
            <a:r>
              <a:rPr lang="zh-CN" altLang="en-US" sz="3600" dirty="0">
                <a:solidFill>
                  <a:schemeClr val="tx2"/>
                </a:solidFill>
                <a:ea typeface="楷体_GB2312" charset="0"/>
              </a:rPr>
              <a:t>  </a:t>
            </a:r>
            <a:r>
              <a:rPr lang="zh-CN" altLang="en-US" sz="3600" dirty="0">
                <a:ea typeface="楷体_GB2312" charset="0"/>
              </a:rPr>
              <a:t>求字符串</a:t>
            </a:r>
            <a:r>
              <a:rPr lang="en-US" altLang="zh-CN" sz="3600" dirty="0">
                <a:ea typeface="楷体_GB2312" charset="0"/>
              </a:rPr>
              <a:t>T</a:t>
            </a:r>
            <a:r>
              <a:rPr lang="zh-CN" altLang="en-US" sz="3600" dirty="0">
                <a:ea typeface="楷体_GB2312" charset="0"/>
              </a:rPr>
              <a:t>的长度</a:t>
            </a:r>
            <a:endParaRPr lang="en-US" altLang="zh-CN" sz="3600" dirty="0">
              <a:ea typeface="楷体_GB2312" charset="0"/>
            </a:endParaRPr>
          </a:p>
          <a:p>
            <a:r>
              <a:rPr lang="en-US" altLang="zh-CN" sz="3600" dirty="0">
                <a:solidFill>
                  <a:srgbClr val="FF0000"/>
                </a:solidFill>
                <a:ea typeface="楷体_GB2312" charset="0"/>
              </a:rPr>
              <a:t>     </a:t>
            </a:r>
            <a:r>
              <a:rPr lang="en-US" altLang="zh-CN" sz="3600" dirty="0">
                <a:solidFill>
                  <a:srgbClr val="FF0000"/>
                </a:solidFill>
                <a:latin typeface="Times New Roman" charset="0"/>
                <a:ea typeface="Times New Roman" charset="0"/>
                <a:cs typeface="Times New Roman" charset="0"/>
              </a:rPr>
              <a:t>T=‘ABCD’ </a:t>
            </a:r>
          </a:p>
          <a:p>
            <a:r>
              <a:rPr lang="en-US" altLang="zh-CN" sz="3600" dirty="0">
                <a:solidFill>
                  <a:srgbClr val="FF0000"/>
                </a:solidFill>
                <a:latin typeface="Times New Roman" charset="0"/>
                <a:ea typeface="Times New Roman" charset="0"/>
                <a:cs typeface="Times New Roman" charset="0"/>
              </a:rPr>
              <a:t>     </a:t>
            </a:r>
            <a:r>
              <a:rPr lang="en-US" altLang="zh-CN" sz="3600" dirty="0" err="1">
                <a:solidFill>
                  <a:srgbClr val="FF0000"/>
                </a:solidFill>
                <a:latin typeface="Times New Roman" charset="0"/>
                <a:ea typeface="Times New Roman" charset="0"/>
                <a:cs typeface="Times New Roman" charset="0"/>
              </a:rPr>
              <a:t>StrLength</a:t>
            </a:r>
            <a:r>
              <a:rPr lang="en-US" altLang="zh-CN" sz="3600" dirty="0">
                <a:solidFill>
                  <a:srgbClr val="FF0000"/>
                </a:solidFill>
                <a:latin typeface="Times New Roman" charset="0"/>
                <a:ea typeface="Times New Roman" charset="0"/>
                <a:cs typeface="Times New Roman" charset="0"/>
              </a:rPr>
              <a:t>(T)=4 </a:t>
            </a:r>
            <a:endParaRPr lang="zh-CN" altLang="en-US" sz="3600" dirty="0">
              <a:solidFill>
                <a:srgbClr val="FF0000"/>
              </a:solidFill>
              <a:latin typeface="Times New Roman" charset="0"/>
              <a:ea typeface="Times New Roman" charset="0"/>
              <a:cs typeface="Times New Roman" charset="0"/>
            </a:endParaRPr>
          </a:p>
        </p:txBody>
      </p:sp>
      <p:sp>
        <p:nvSpPr>
          <p:cNvPr id="22" name="Text Box 3"/>
          <p:cNvSpPr txBox="1">
            <a:spLocks noChangeArrowheads="1"/>
          </p:cNvSpPr>
          <p:nvPr/>
        </p:nvSpPr>
        <p:spPr bwMode="auto">
          <a:xfrm>
            <a:off x="931286" y="5041991"/>
            <a:ext cx="119773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3200" dirty="0" err="1">
                <a:solidFill>
                  <a:srgbClr val="000066"/>
                </a:solidFill>
                <a:ea typeface="楷体_GB2312" charset="0"/>
              </a:rPr>
              <a:t>StrCompare</a:t>
            </a:r>
            <a:r>
              <a:rPr lang="en-US" altLang="zh-CN" sz="3200" b="0" dirty="0">
                <a:ea typeface="楷体_GB2312" charset="0"/>
              </a:rPr>
              <a:t>(</a:t>
            </a:r>
            <a:r>
              <a:rPr lang="en-US" altLang="zh-CN" sz="3200" b="0" dirty="0">
                <a:solidFill>
                  <a:srgbClr val="0000FF"/>
                </a:solidFill>
                <a:ea typeface="楷体_GB2312" charset="0"/>
              </a:rPr>
              <a:t>S</a:t>
            </a:r>
            <a:r>
              <a:rPr lang="en-US" altLang="zh-CN" sz="3200" b="0" dirty="0">
                <a:ea typeface="楷体_GB2312" charset="0"/>
              </a:rPr>
              <a:t>, </a:t>
            </a:r>
            <a:r>
              <a:rPr lang="en-US" altLang="zh-CN" sz="3200" b="0" dirty="0">
                <a:solidFill>
                  <a:schemeClr val="tx2"/>
                </a:solidFill>
                <a:ea typeface="楷体_GB2312" charset="0"/>
              </a:rPr>
              <a:t>T</a:t>
            </a:r>
            <a:r>
              <a:rPr lang="en-US" altLang="zh-CN" sz="3200" b="0" dirty="0">
                <a:ea typeface="楷体_GB2312" charset="0"/>
              </a:rPr>
              <a:t> )    </a:t>
            </a:r>
            <a:r>
              <a:rPr lang="zh-CN" altLang="en-US" sz="2800" b="0" dirty="0">
                <a:ea typeface="楷体_GB2312" charset="0"/>
              </a:rPr>
              <a:t>比较</a:t>
            </a:r>
            <a:r>
              <a:rPr lang="en-US" altLang="zh-CN" sz="2800" b="0" dirty="0">
                <a:ea typeface="楷体_GB2312" charset="0"/>
              </a:rPr>
              <a:t>S</a:t>
            </a:r>
            <a:r>
              <a:rPr lang="zh-CN" altLang="en-US" sz="2800" b="0" dirty="0">
                <a:ea typeface="楷体_GB2312" charset="0"/>
              </a:rPr>
              <a:t>与</a:t>
            </a:r>
            <a:r>
              <a:rPr lang="en-US" altLang="zh-CN" sz="2800" b="0" dirty="0">
                <a:ea typeface="楷体_GB2312" charset="0"/>
              </a:rPr>
              <a:t>T</a:t>
            </a:r>
            <a:r>
              <a:rPr lang="zh-CN" altLang="en-US" sz="2800" b="0" dirty="0">
                <a:ea typeface="楷体_GB2312" charset="0"/>
              </a:rPr>
              <a:t>，若</a:t>
            </a:r>
            <a:r>
              <a:rPr lang="en-US" altLang="zh-CN" sz="2800" b="0" dirty="0">
                <a:ea typeface="楷体_GB2312" charset="0"/>
              </a:rPr>
              <a:t>S</a:t>
            </a:r>
            <a:r>
              <a:rPr lang="en-US" altLang="zh-CN" sz="2800" b="0" dirty="0" smtClean="0">
                <a:ea typeface="楷体_GB2312" charset="0"/>
              </a:rPr>
              <a:t>==T</a:t>
            </a:r>
            <a:r>
              <a:rPr lang="zh-CN" altLang="en-US" sz="2800" b="0" dirty="0">
                <a:ea typeface="楷体_GB2312" charset="0"/>
              </a:rPr>
              <a:t>返回值为</a:t>
            </a:r>
            <a:r>
              <a:rPr lang="en-US" altLang="zh-CN" sz="2800" b="0" dirty="0">
                <a:ea typeface="楷体_GB2312" charset="0"/>
              </a:rPr>
              <a:t>0,</a:t>
            </a:r>
            <a:r>
              <a:rPr lang="zh-CN" altLang="en-US" sz="2800" b="0" dirty="0">
                <a:ea typeface="楷体_GB2312" charset="0"/>
              </a:rPr>
              <a:t>否则</a:t>
            </a:r>
            <a:r>
              <a:rPr lang="zh-CN" altLang="en-US" sz="2800" b="0" dirty="0" smtClean="0">
                <a:ea typeface="楷体_GB2312" charset="0"/>
              </a:rPr>
              <a:t>返回非</a:t>
            </a:r>
            <a:r>
              <a:rPr lang="en-US" altLang="zh-CN" sz="2800" b="0" dirty="0">
                <a:ea typeface="楷体_GB2312" charset="0"/>
              </a:rPr>
              <a:t>0</a:t>
            </a:r>
          </a:p>
          <a:p>
            <a:pPr algn="l" eaLnBrk="1" hangingPunct="1">
              <a:spcBef>
                <a:spcPct val="0"/>
              </a:spcBef>
            </a:pPr>
            <a:r>
              <a:rPr lang="zh-CN" altLang="en-US" sz="3200" b="0" dirty="0">
                <a:ea typeface="楷体_GB2312" charset="0"/>
              </a:rPr>
              <a:t> </a:t>
            </a:r>
            <a:r>
              <a:rPr lang="en-US" altLang="zh-CN" sz="3200" dirty="0" err="1">
                <a:solidFill>
                  <a:srgbClr val="000066"/>
                </a:solidFill>
                <a:ea typeface="楷体_GB2312" charset="0"/>
              </a:rPr>
              <a:t>StrCompare</a:t>
            </a:r>
            <a:r>
              <a:rPr lang="en-US" altLang="zh-CN" sz="3200" b="0" dirty="0">
                <a:ea typeface="楷体_GB2312" charset="0"/>
              </a:rPr>
              <a:t>(</a:t>
            </a:r>
            <a:r>
              <a:rPr lang="en-US" altLang="zh-CN" sz="3200" b="0" dirty="0" err="1">
                <a:solidFill>
                  <a:schemeClr val="tx2"/>
                </a:solidFill>
                <a:ea typeface="楷体_GB2312" charset="0"/>
              </a:rPr>
              <a:t>SubString</a:t>
            </a:r>
            <a:r>
              <a:rPr lang="en-US" altLang="zh-CN" sz="3200" b="0" dirty="0">
                <a:solidFill>
                  <a:schemeClr val="tx2"/>
                </a:solidFill>
                <a:ea typeface="楷体_GB2312" charset="0"/>
              </a:rPr>
              <a:t>(S, 1, </a:t>
            </a:r>
            <a:r>
              <a:rPr lang="en-US" altLang="zh-CN" sz="3200" dirty="0" err="1">
                <a:solidFill>
                  <a:srgbClr val="FF0000"/>
                </a:solidFill>
                <a:ea typeface="Times New Roman" charset="0"/>
                <a:cs typeface="Times New Roman" charset="0"/>
              </a:rPr>
              <a:t>StrLength</a:t>
            </a:r>
            <a:r>
              <a:rPr lang="en-US" altLang="zh-CN" sz="3200" dirty="0">
                <a:solidFill>
                  <a:srgbClr val="FF0000"/>
                </a:solidFill>
                <a:ea typeface="Times New Roman" charset="0"/>
                <a:cs typeface="Times New Roman" charset="0"/>
              </a:rPr>
              <a:t>(T)</a:t>
            </a:r>
            <a:r>
              <a:rPr lang="en-US" altLang="zh-CN" sz="3200" b="0" dirty="0">
                <a:solidFill>
                  <a:schemeClr val="tx2"/>
                </a:solidFill>
                <a:ea typeface="楷体_GB2312" charset="0"/>
              </a:rPr>
              <a:t>) </a:t>
            </a:r>
            <a:r>
              <a:rPr lang="en-US" altLang="zh-CN" sz="3200" b="0" dirty="0">
                <a:ea typeface="楷体_GB2312" charset="0"/>
              </a:rPr>
              <a:t>, </a:t>
            </a:r>
            <a:r>
              <a:rPr lang="en-US" altLang="zh-CN" sz="3200" b="0" dirty="0">
                <a:solidFill>
                  <a:schemeClr val="tx2"/>
                </a:solidFill>
                <a:ea typeface="楷体_GB2312" charset="0"/>
              </a:rPr>
              <a:t>T</a:t>
            </a:r>
            <a:r>
              <a:rPr lang="en-US" altLang="zh-CN" sz="3200" b="0" dirty="0">
                <a:ea typeface="楷体_GB2312" charset="0"/>
              </a:rPr>
              <a:t> )</a:t>
            </a:r>
            <a:r>
              <a:rPr lang="zh-CN" altLang="en-US" sz="3200" b="0" dirty="0">
                <a:ea typeface="楷体_GB2312" charset="0"/>
              </a:rPr>
              <a:t> ！</a:t>
            </a:r>
            <a:r>
              <a:rPr lang="en-US" altLang="zh-CN" sz="3200" b="0" dirty="0">
                <a:ea typeface="楷体_GB2312" charset="0"/>
              </a:rPr>
              <a:t>=0</a:t>
            </a:r>
            <a:endParaRPr lang="en-US" altLang="zh-CN" sz="3200" b="0" dirty="0"/>
          </a:p>
        </p:txBody>
      </p:sp>
    </p:spTree>
    <p:extLst>
      <p:ext uri="{BB962C8B-B14F-4D97-AF65-F5344CB8AC3E}">
        <p14:creationId xmlns:p14="http://schemas.microsoft.com/office/powerpoint/2010/main" val="176318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2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1270001" y="2798764"/>
            <a:ext cx="7953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3200" dirty="0" err="1">
                <a:solidFill>
                  <a:srgbClr val="000066"/>
                </a:solidFill>
                <a:ea typeface="楷体_GB2312" charset="0"/>
              </a:rPr>
              <a:t>StrCompare</a:t>
            </a:r>
            <a:r>
              <a:rPr lang="en-US" altLang="zh-CN" sz="3200" b="0" dirty="0">
                <a:ea typeface="楷体_GB2312" charset="0"/>
              </a:rPr>
              <a:t>(</a:t>
            </a:r>
            <a:r>
              <a:rPr lang="en-US" altLang="zh-CN" sz="3200" b="0" dirty="0" err="1">
                <a:solidFill>
                  <a:srgbClr val="0000FF"/>
                </a:solidFill>
                <a:ea typeface="楷体_GB2312" charset="0"/>
              </a:rPr>
              <a:t>SubString</a:t>
            </a:r>
            <a:r>
              <a:rPr lang="en-US" altLang="zh-CN" sz="3200" b="0" dirty="0">
                <a:solidFill>
                  <a:srgbClr val="0000FF"/>
                </a:solidFill>
                <a:ea typeface="楷体_GB2312" charset="0"/>
              </a:rPr>
              <a:t>(S, </a:t>
            </a:r>
            <a:r>
              <a:rPr lang="en-US" altLang="zh-CN" sz="3200" b="0" dirty="0" err="1">
                <a:solidFill>
                  <a:srgbClr val="0000FF"/>
                </a:solidFill>
                <a:ea typeface="楷体_GB2312" charset="0"/>
              </a:rPr>
              <a:t>i</a:t>
            </a:r>
            <a:r>
              <a:rPr lang="en-US" altLang="zh-CN" sz="3200" b="0" dirty="0">
                <a:solidFill>
                  <a:srgbClr val="0000FF"/>
                </a:solidFill>
                <a:ea typeface="楷体_GB2312" charset="0"/>
              </a:rPr>
              <a:t>, </a:t>
            </a:r>
            <a:r>
              <a:rPr lang="en-US" altLang="zh-CN" sz="3200" b="0" dirty="0" err="1">
                <a:solidFill>
                  <a:srgbClr val="0000FF"/>
                </a:solidFill>
                <a:ea typeface="楷体_GB2312" charset="0"/>
              </a:rPr>
              <a:t>StrLength</a:t>
            </a:r>
            <a:r>
              <a:rPr lang="en-US" altLang="zh-CN" sz="3200" b="0" dirty="0">
                <a:solidFill>
                  <a:srgbClr val="0000FF"/>
                </a:solidFill>
                <a:ea typeface="楷体_GB2312" charset="0"/>
              </a:rPr>
              <a:t>(T))</a:t>
            </a:r>
            <a:r>
              <a:rPr lang="en-US" altLang="zh-CN" sz="3200" b="0" dirty="0">
                <a:ea typeface="楷体_GB2312" charset="0"/>
              </a:rPr>
              <a:t>, </a:t>
            </a:r>
            <a:r>
              <a:rPr lang="en-US" altLang="zh-CN" sz="3200" b="0" dirty="0">
                <a:solidFill>
                  <a:schemeClr val="tx2"/>
                </a:solidFill>
                <a:ea typeface="楷体_GB2312" charset="0"/>
              </a:rPr>
              <a:t>T</a:t>
            </a:r>
            <a:r>
              <a:rPr lang="en-US" altLang="zh-CN" sz="3200" b="0" dirty="0">
                <a:ea typeface="楷体_GB2312" charset="0"/>
              </a:rPr>
              <a:t> )</a:t>
            </a:r>
            <a:endParaRPr lang="en-US" altLang="zh-CN" sz="4000" b="0" dirty="0"/>
          </a:p>
        </p:txBody>
      </p:sp>
      <p:grpSp>
        <p:nvGrpSpPr>
          <p:cNvPr id="2" name="Group 4"/>
          <p:cNvGrpSpPr>
            <a:grpSpLocks/>
          </p:cNvGrpSpPr>
          <p:nvPr/>
        </p:nvGrpSpPr>
        <p:grpSpPr bwMode="auto">
          <a:xfrm>
            <a:off x="9194800" y="2997200"/>
            <a:ext cx="609600" cy="152400"/>
            <a:chOff x="5040" y="1968"/>
            <a:chExt cx="384" cy="96"/>
          </a:xfrm>
        </p:grpSpPr>
        <p:sp>
          <p:nvSpPr>
            <p:cNvPr id="9235" name="Line 5"/>
            <p:cNvSpPr>
              <a:spLocks noChangeShapeType="1"/>
            </p:cNvSpPr>
            <p:nvPr/>
          </p:nvSpPr>
          <p:spPr bwMode="auto">
            <a:xfrm>
              <a:off x="5040" y="1968"/>
              <a:ext cx="384" cy="0"/>
            </a:xfrm>
            <a:prstGeom prst="line">
              <a:avLst/>
            </a:prstGeom>
            <a:noFill/>
            <a:ln w="28575">
              <a:solidFill>
                <a:srgbClr val="DE2C5B"/>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6"/>
            <p:cNvSpPr>
              <a:spLocks noChangeShapeType="1"/>
            </p:cNvSpPr>
            <p:nvPr/>
          </p:nvSpPr>
          <p:spPr bwMode="auto">
            <a:xfrm>
              <a:off x="5040" y="2064"/>
              <a:ext cx="384" cy="0"/>
            </a:xfrm>
            <a:prstGeom prst="line">
              <a:avLst/>
            </a:prstGeom>
            <a:noFill/>
            <a:ln w="28575">
              <a:solidFill>
                <a:srgbClr val="C23A5E"/>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7223" name="Text Box 7"/>
          <p:cNvSpPr txBox="1">
            <a:spLocks noChangeArrowheads="1"/>
          </p:cNvSpPr>
          <p:nvPr/>
        </p:nvSpPr>
        <p:spPr bwMode="auto">
          <a:xfrm>
            <a:off x="1787526" y="4583113"/>
            <a:ext cx="7712075" cy="523220"/>
          </a:xfrm>
          <a:prstGeom prst="rect">
            <a:avLst/>
          </a:prstGeom>
          <a:solidFill>
            <a:srgbClr val="3366FF">
              <a:alpha val="50195"/>
            </a:srgbClr>
          </a:solidFill>
          <a:ln w="25400">
            <a:solidFill>
              <a:srgbClr val="000080"/>
            </a:solidFill>
            <a:miter lim="800000"/>
            <a:headEnd/>
            <a:tailEnd/>
          </a:ln>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a:t>                                   </a:t>
            </a:r>
            <a:r>
              <a:rPr lang="en-US" altLang="zh-CN" sz="2800" b="0">
                <a:solidFill>
                  <a:srgbClr val="000099"/>
                </a:solidFill>
              </a:rPr>
              <a:t>S </a:t>
            </a:r>
            <a:r>
              <a:rPr lang="zh-CN" altLang="en-US" sz="2800" b="0">
                <a:solidFill>
                  <a:srgbClr val="000099"/>
                </a:solidFill>
                <a:ea typeface="楷体_GB2312" charset="0"/>
              </a:rPr>
              <a:t>串</a:t>
            </a:r>
            <a:endParaRPr lang="zh-CN" altLang="en-US" sz="4000" b="0"/>
          </a:p>
        </p:txBody>
      </p:sp>
      <p:sp>
        <p:nvSpPr>
          <p:cNvPr id="137224" name="Text Box 8"/>
          <p:cNvSpPr txBox="1">
            <a:spLocks noChangeArrowheads="1"/>
          </p:cNvSpPr>
          <p:nvPr/>
        </p:nvSpPr>
        <p:spPr bwMode="auto">
          <a:xfrm>
            <a:off x="3387726" y="5126038"/>
            <a:ext cx="1158875" cy="538162"/>
          </a:xfrm>
          <a:prstGeom prst="rect">
            <a:avLst/>
          </a:prstGeom>
          <a:solidFill>
            <a:schemeClr val="accent2">
              <a:alpha val="50195"/>
            </a:schemeClr>
          </a:solidFill>
          <a:ln w="19050">
            <a:solidFill>
              <a:schemeClr val="tx2"/>
            </a:solidFill>
            <a:miter lim="800000"/>
            <a:headEnd/>
            <a:tailEnd/>
          </a:ln>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a:t>  T </a:t>
            </a:r>
            <a:r>
              <a:rPr lang="zh-CN" altLang="en-US" sz="2800" b="0">
                <a:ea typeface="楷体_GB2312" charset="0"/>
              </a:rPr>
              <a:t>串</a:t>
            </a:r>
            <a:endParaRPr lang="zh-CN" altLang="en-US" sz="4000" b="0"/>
          </a:p>
        </p:txBody>
      </p:sp>
      <p:sp>
        <p:nvSpPr>
          <p:cNvPr id="137225" name="Line 9"/>
          <p:cNvSpPr>
            <a:spLocks noChangeShapeType="1"/>
          </p:cNvSpPr>
          <p:nvPr/>
        </p:nvSpPr>
        <p:spPr bwMode="auto">
          <a:xfrm>
            <a:off x="3403600" y="3759200"/>
            <a:ext cx="0" cy="838200"/>
          </a:xfrm>
          <a:prstGeom prst="line">
            <a:avLst/>
          </a:prstGeom>
          <a:noFill/>
          <a:ln w="31750">
            <a:solidFill>
              <a:srgbClr val="FF66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6" name="Line 10"/>
          <p:cNvSpPr>
            <a:spLocks noChangeShapeType="1"/>
          </p:cNvSpPr>
          <p:nvPr/>
        </p:nvSpPr>
        <p:spPr bwMode="auto">
          <a:xfrm>
            <a:off x="3403600" y="4597400"/>
            <a:ext cx="0" cy="5334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7" name="Line 11"/>
          <p:cNvSpPr>
            <a:spLocks noChangeShapeType="1"/>
          </p:cNvSpPr>
          <p:nvPr/>
        </p:nvSpPr>
        <p:spPr bwMode="auto">
          <a:xfrm>
            <a:off x="4546600" y="4597400"/>
            <a:ext cx="0" cy="5334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8" name="Text Box 12"/>
          <p:cNvSpPr txBox="1">
            <a:spLocks noChangeArrowheads="1"/>
          </p:cNvSpPr>
          <p:nvPr/>
        </p:nvSpPr>
        <p:spPr bwMode="auto">
          <a:xfrm>
            <a:off x="8340726" y="5130801"/>
            <a:ext cx="1158875" cy="538163"/>
          </a:xfrm>
          <a:prstGeom prst="rect">
            <a:avLst/>
          </a:prstGeom>
          <a:solidFill>
            <a:schemeClr val="accent2">
              <a:alpha val="50195"/>
            </a:schemeClr>
          </a:solidFill>
          <a:ln w="19050" cap="rnd">
            <a:solidFill>
              <a:schemeClr val="tx2"/>
            </a:solidFill>
            <a:prstDash val="sysDot"/>
            <a:miter lim="800000"/>
            <a:headEnd/>
            <a:tailEnd/>
          </a:ln>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a:t>  </a:t>
            </a:r>
            <a:r>
              <a:rPr lang="en-US" altLang="zh-CN" sz="2800" b="0">
                <a:solidFill>
                  <a:schemeClr val="bg2"/>
                </a:solidFill>
              </a:rPr>
              <a:t>T </a:t>
            </a:r>
            <a:r>
              <a:rPr lang="zh-CN" altLang="en-US" sz="2800" b="0">
                <a:solidFill>
                  <a:schemeClr val="bg2"/>
                </a:solidFill>
                <a:ea typeface="楷体_GB2312" charset="0"/>
              </a:rPr>
              <a:t>串</a:t>
            </a:r>
            <a:endParaRPr lang="zh-CN" altLang="en-US" sz="4000" b="0"/>
          </a:p>
        </p:txBody>
      </p:sp>
      <p:sp>
        <p:nvSpPr>
          <p:cNvPr id="137229" name="Line 13"/>
          <p:cNvSpPr>
            <a:spLocks noChangeShapeType="1"/>
          </p:cNvSpPr>
          <p:nvPr/>
        </p:nvSpPr>
        <p:spPr bwMode="auto">
          <a:xfrm>
            <a:off x="8356600" y="3759200"/>
            <a:ext cx="0" cy="838200"/>
          </a:xfrm>
          <a:prstGeom prst="line">
            <a:avLst/>
          </a:prstGeom>
          <a:noFill/>
          <a:ln w="31750">
            <a:solidFill>
              <a:srgbClr val="FF99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0" name="Line 14"/>
          <p:cNvSpPr>
            <a:spLocks noChangeShapeType="1"/>
          </p:cNvSpPr>
          <p:nvPr/>
        </p:nvSpPr>
        <p:spPr bwMode="auto">
          <a:xfrm>
            <a:off x="3403600" y="4064000"/>
            <a:ext cx="4953000" cy="0"/>
          </a:xfrm>
          <a:prstGeom prst="line">
            <a:avLst/>
          </a:prstGeom>
          <a:noFill/>
          <a:ln w="25400">
            <a:solidFill>
              <a:srgbClr val="FF9966"/>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1" name="Text Box 15"/>
          <p:cNvSpPr txBox="1">
            <a:spLocks noChangeArrowheads="1"/>
          </p:cNvSpPr>
          <p:nvPr/>
        </p:nvSpPr>
        <p:spPr bwMode="auto">
          <a:xfrm>
            <a:off x="3403600" y="3603626"/>
            <a:ext cx="325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4000" b="0">
                <a:solidFill>
                  <a:srgbClr val="FF6600"/>
                </a:solidFill>
              </a:rPr>
              <a:t>i</a:t>
            </a:r>
            <a:endParaRPr lang="en-US" altLang="zh-CN" sz="4000" b="0"/>
          </a:p>
        </p:txBody>
      </p:sp>
      <p:sp>
        <p:nvSpPr>
          <p:cNvPr id="137232" name="Text Box 16"/>
          <p:cNvSpPr txBox="1">
            <a:spLocks noChangeArrowheads="1"/>
          </p:cNvSpPr>
          <p:nvPr/>
        </p:nvSpPr>
        <p:spPr bwMode="auto">
          <a:xfrm>
            <a:off x="2701926" y="4992688"/>
            <a:ext cx="677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a:solidFill>
                  <a:srgbClr val="0000FF"/>
                </a:solidFill>
              </a:rPr>
              <a:t>pos</a:t>
            </a:r>
            <a:endParaRPr lang="en-US" altLang="zh-CN" sz="4000" b="0"/>
          </a:p>
        </p:txBody>
      </p:sp>
      <p:sp>
        <p:nvSpPr>
          <p:cNvPr id="137233" name="Line 17"/>
          <p:cNvSpPr>
            <a:spLocks noChangeShapeType="1"/>
          </p:cNvSpPr>
          <p:nvPr/>
        </p:nvSpPr>
        <p:spPr bwMode="auto">
          <a:xfrm>
            <a:off x="3403600" y="5130800"/>
            <a:ext cx="0" cy="1066800"/>
          </a:xfrm>
          <a:prstGeom prst="line">
            <a:avLst/>
          </a:prstGeom>
          <a:noFill/>
          <a:ln w="31750">
            <a:solidFill>
              <a:srgbClr val="000099"/>
            </a:solidFill>
            <a:round/>
            <a:headEnd type="triangl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4" name="Text Box 18"/>
          <p:cNvSpPr txBox="1">
            <a:spLocks noChangeArrowheads="1"/>
          </p:cNvSpPr>
          <p:nvPr/>
        </p:nvSpPr>
        <p:spPr bwMode="auto">
          <a:xfrm>
            <a:off x="7289801" y="5068888"/>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b="0">
                <a:solidFill>
                  <a:srgbClr val="FF6600"/>
                </a:solidFill>
              </a:rPr>
              <a:t>n-m+1</a:t>
            </a:r>
            <a:endParaRPr lang="en-US" altLang="zh-CN" sz="4000" b="0"/>
          </a:p>
        </p:txBody>
      </p:sp>
      <p:sp>
        <p:nvSpPr>
          <p:cNvPr id="137235" name="Comment 19"/>
          <p:cNvSpPr>
            <a:spLocks noChangeArrowheads="1"/>
          </p:cNvSpPr>
          <p:nvPr/>
        </p:nvSpPr>
        <p:spPr bwMode="auto">
          <a:xfrm>
            <a:off x="1787526" y="1573841"/>
            <a:ext cx="4327525" cy="650875"/>
          </a:xfrm>
          <a:prstGeom prst="rect">
            <a:avLst/>
          </a:prstGeom>
          <a:solidFill>
            <a:srgbClr val="FCFDC6"/>
          </a:solidFill>
          <a:ln w="9525">
            <a:solidFill>
              <a:schemeClr val="tx1"/>
            </a:solidFill>
            <a:miter lim="800000"/>
            <a:headEnd/>
            <a:tailEnd/>
          </a:ln>
          <a:effectLst>
            <a:outerShdw blurRad="63500" dist="107763" dir="2700000" algn="ctr" rotWithShape="0">
              <a:schemeClr val="bg2">
                <a:alpha val="74998"/>
              </a:schemeClr>
            </a:outerShdw>
          </a:effectLst>
        </p:spPr>
        <p:txBody>
          <a:bodyPr>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r>
              <a:rPr lang="zh-CN" altLang="en-US" sz="3600">
                <a:solidFill>
                  <a:srgbClr val="871B09"/>
                </a:solidFill>
                <a:ea typeface="楷体_GB2312" charset="0"/>
              </a:rPr>
              <a:t>算法的基本思想为：</a:t>
            </a:r>
          </a:p>
        </p:txBody>
      </p:sp>
      <p:sp>
        <p:nvSpPr>
          <p:cNvPr id="137236" name="Rectangle 20"/>
          <p:cNvSpPr>
            <a:spLocks noChangeArrowheads="1"/>
          </p:cNvSpPr>
          <p:nvPr/>
        </p:nvSpPr>
        <p:spPr bwMode="auto">
          <a:xfrm>
            <a:off x="9231314" y="2447926"/>
            <a:ext cx="9540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6000" b="0">
                <a:solidFill>
                  <a:srgbClr val="FF0000"/>
                </a:solidFill>
                <a:ea typeface="楷体_GB2312" charset="0"/>
              </a:rPr>
              <a:t>?</a:t>
            </a:r>
            <a:r>
              <a:rPr lang="en-US" altLang="zh-CN" sz="3200" b="0">
                <a:solidFill>
                  <a:srgbClr val="FF0000"/>
                </a:solidFill>
                <a:ea typeface="楷体_GB2312" charset="0"/>
              </a:rPr>
              <a:t>  </a:t>
            </a:r>
            <a:r>
              <a:rPr lang="en-US" altLang="zh-CN" sz="3600" b="0">
                <a:solidFill>
                  <a:srgbClr val="FF0000"/>
                </a:solidFill>
                <a:ea typeface="楷体_GB2312" charset="0"/>
              </a:rPr>
              <a:t>0</a:t>
            </a:r>
          </a:p>
        </p:txBody>
      </p:sp>
      <p:sp>
        <p:nvSpPr>
          <p:cNvPr id="21"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串的定位操作</a:t>
            </a:r>
          </a:p>
        </p:txBody>
      </p:sp>
      <p:sp>
        <p:nvSpPr>
          <p:cNvPr id="3" name="矩形 2"/>
          <p:cNvSpPr/>
          <p:nvPr/>
        </p:nvSpPr>
        <p:spPr>
          <a:xfrm>
            <a:off x="7069356" y="6170513"/>
            <a:ext cx="4172937" cy="369332"/>
          </a:xfrm>
          <a:prstGeom prst="rect">
            <a:avLst/>
          </a:prstGeom>
        </p:spPr>
        <p:txBody>
          <a:bodyPr wrap="none">
            <a:spAutoFit/>
          </a:bodyPr>
          <a:lstStyle/>
          <a:p>
            <a:pPr>
              <a:spcBef>
                <a:spcPct val="0"/>
              </a:spcBef>
            </a:pPr>
            <a:r>
              <a:rPr lang="zh-CN" altLang="en-US" b="1" dirty="0">
                <a:solidFill>
                  <a:srgbClr val="C00000"/>
                </a:solidFill>
                <a:ea typeface="楷体_GB2312" charset="0"/>
              </a:rPr>
              <a:t>注：</a:t>
            </a:r>
            <a:r>
              <a:rPr lang="en-US" altLang="zh-CN" b="1" dirty="0">
                <a:solidFill>
                  <a:srgbClr val="C00000"/>
                </a:solidFill>
                <a:ea typeface="楷体_GB2312" charset="0"/>
              </a:rPr>
              <a:t>n</a:t>
            </a:r>
            <a:r>
              <a:rPr lang="zh-CN" altLang="en-US" b="1" dirty="0">
                <a:solidFill>
                  <a:srgbClr val="C00000"/>
                </a:solidFill>
                <a:ea typeface="楷体_GB2312" charset="0"/>
              </a:rPr>
              <a:t>是主串</a:t>
            </a:r>
            <a:r>
              <a:rPr lang="en-US" altLang="zh-CN" b="1" dirty="0">
                <a:solidFill>
                  <a:srgbClr val="C00000"/>
                </a:solidFill>
                <a:ea typeface="楷体_GB2312" charset="0"/>
              </a:rPr>
              <a:t>S</a:t>
            </a:r>
            <a:r>
              <a:rPr lang="zh-CN" altLang="en-US" b="1" dirty="0">
                <a:solidFill>
                  <a:srgbClr val="C00000"/>
                </a:solidFill>
                <a:ea typeface="楷体_GB2312" charset="0"/>
              </a:rPr>
              <a:t>的长度，</a:t>
            </a:r>
            <a:r>
              <a:rPr lang="en-US" altLang="zh-CN" b="1" dirty="0">
                <a:solidFill>
                  <a:srgbClr val="C00000"/>
                </a:solidFill>
                <a:ea typeface="楷体_GB2312" charset="0"/>
              </a:rPr>
              <a:t>m</a:t>
            </a:r>
            <a:r>
              <a:rPr lang="zh-CN" altLang="en-US" b="1" dirty="0">
                <a:solidFill>
                  <a:srgbClr val="C00000"/>
                </a:solidFill>
                <a:ea typeface="楷体_GB2312" charset="0"/>
              </a:rPr>
              <a:t>为子串</a:t>
            </a:r>
            <a:r>
              <a:rPr lang="en-US" altLang="zh-CN" b="1" dirty="0">
                <a:solidFill>
                  <a:srgbClr val="C00000"/>
                </a:solidFill>
                <a:ea typeface="楷体_GB2312" charset="0"/>
              </a:rPr>
              <a:t>T</a:t>
            </a:r>
            <a:r>
              <a:rPr lang="zh-CN" altLang="en-US" b="1" dirty="0">
                <a:solidFill>
                  <a:srgbClr val="C00000"/>
                </a:solidFill>
                <a:ea typeface="楷体_GB2312" charset="0"/>
              </a:rPr>
              <a:t>的长度</a:t>
            </a:r>
          </a:p>
        </p:txBody>
      </p:sp>
    </p:spTree>
    <p:extLst>
      <p:ext uri="{BB962C8B-B14F-4D97-AF65-F5344CB8AC3E}">
        <p14:creationId xmlns:p14="http://schemas.microsoft.com/office/powerpoint/2010/main" val="10137236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35"/>
                                        </p:tgtEl>
                                        <p:attrNameLst>
                                          <p:attrName>style.visibility</p:attrName>
                                        </p:attrNameLst>
                                      </p:cBhvr>
                                      <p:to>
                                        <p:strVal val="visible"/>
                                      </p:to>
                                    </p:set>
                                    <p:animEffect transition="in" filter="wipe(left)">
                                      <p:cBhvr>
                                        <p:cTn id="7" dur="500"/>
                                        <p:tgtEl>
                                          <p:spTgt spid="137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36"/>
                                        </p:tgtEl>
                                        <p:attrNameLst>
                                          <p:attrName>style.visibility</p:attrName>
                                        </p:attrNameLst>
                                      </p:cBhvr>
                                      <p:to>
                                        <p:strVal val="visible"/>
                                      </p:to>
                                    </p:set>
                                    <p:animEffect transition="in" filter="wipe(left)">
                                      <p:cBhvr>
                                        <p:cTn id="22" dur="500"/>
                                        <p:tgtEl>
                                          <p:spTgt spid="137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223"/>
                                        </p:tgtEl>
                                        <p:attrNameLst>
                                          <p:attrName>style.visibility</p:attrName>
                                        </p:attrNameLst>
                                      </p:cBhvr>
                                      <p:to>
                                        <p:strVal val="visible"/>
                                      </p:to>
                                    </p:set>
                                    <p:animEffect transition="in" filter="wipe(left)">
                                      <p:cBhvr>
                                        <p:cTn id="27" dur="500"/>
                                        <p:tgtEl>
                                          <p:spTgt spid="137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7224"/>
                                        </p:tgtEl>
                                        <p:attrNameLst>
                                          <p:attrName>style.visibility</p:attrName>
                                        </p:attrNameLst>
                                      </p:cBhvr>
                                      <p:to>
                                        <p:strVal val="visible"/>
                                      </p:to>
                                    </p:set>
                                    <p:animEffect transition="in" filter="wipe(left)">
                                      <p:cBhvr>
                                        <p:cTn id="32" dur="500"/>
                                        <p:tgtEl>
                                          <p:spTgt spid="137224"/>
                                        </p:tgtEl>
                                      </p:cBhvr>
                                    </p:animEffect>
                                  </p:childTnLst>
                                </p:cTn>
                              </p:par>
                            </p:childTnLst>
                          </p:cTn>
                        </p:par>
                        <p:par>
                          <p:cTn id="33" fill="hold" nodeType="afterGroup">
                            <p:stCondLst>
                              <p:cond delay="500"/>
                            </p:stCondLst>
                            <p:childTnLst>
                              <p:par>
                                <p:cTn id="34" presetID="12" presetClass="entr" presetSubtype="4" fill="hold" grpId="0" nodeType="afterEffect">
                                  <p:stCondLst>
                                    <p:cond delay="0"/>
                                  </p:stCondLst>
                                  <p:childTnLst>
                                    <p:set>
                                      <p:cBhvr>
                                        <p:cTn id="35" dur="1" fill="hold">
                                          <p:stCondLst>
                                            <p:cond delay="0"/>
                                          </p:stCondLst>
                                        </p:cTn>
                                        <p:tgtEl>
                                          <p:spTgt spid="137233"/>
                                        </p:tgtEl>
                                        <p:attrNameLst>
                                          <p:attrName>style.visibility</p:attrName>
                                        </p:attrNameLst>
                                      </p:cBhvr>
                                      <p:to>
                                        <p:strVal val="visible"/>
                                      </p:to>
                                    </p:set>
                                    <p:animEffect transition="in" filter="slide(fromBottom)">
                                      <p:cBhvr>
                                        <p:cTn id="36" dur="500"/>
                                        <p:tgtEl>
                                          <p:spTgt spid="137233"/>
                                        </p:tgtEl>
                                      </p:cBhvr>
                                    </p:animEffect>
                                  </p:childTnLst>
                                </p:cTn>
                              </p:par>
                            </p:childTnLst>
                          </p:cTn>
                        </p:par>
                        <p:par>
                          <p:cTn id="37" fill="hold" nodeType="afterGroup">
                            <p:stCondLst>
                              <p:cond delay="1000"/>
                            </p:stCondLst>
                            <p:childTnLst>
                              <p:par>
                                <p:cTn id="38" presetID="12" presetClass="entr" presetSubtype="4" fill="hold" grpId="0" nodeType="afterEffect">
                                  <p:stCondLst>
                                    <p:cond delay="0"/>
                                  </p:stCondLst>
                                  <p:childTnLst>
                                    <p:set>
                                      <p:cBhvr>
                                        <p:cTn id="39" dur="1" fill="hold">
                                          <p:stCondLst>
                                            <p:cond delay="0"/>
                                          </p:stCondLst>
                                        </p:cTn>
                                        <p:tgtEl>
                                          <p:spTgt spid="137232"/>
                                        </p:tgtEl>
                                        <p:attrNameLst>
                                          <p:attrName>style.visibility</p:attrName>
                                        </p:attrNameLst>
                                      </p:cBhvr>
                                      <p:to>
                                        <p:strVal val="visible"/>
                                      </p:to>
                                    </p:set>
                                    <p:animEffect transition="in" filter="slide(fromBottom)">
                                      <p:cBhvr>
                                        <p:cTn id="40" dur="500"/>
                                        <p:tgtEl>
                                          <p:spTgt spid="1372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137225"/>
                                        </p:tgtEl>
                                        <p:attrNameLst>
                                          <p:attrName>style.visibility</p:attrName>
                                        </p:attrNameLst>
                                      </p:cBhvr>
                                      <p:to>
                                        <p:strVal val="visible"/>
                                      </p:to>
                                    </p:set>
                                    <p:animEffect transition="in" filter="slide(fromTop)">
                                      <p:cBhvr>
                                        <p:cTn id="45" dur="500"/>
                                        <p:tgtEl>
                                          <p:spTgt spid="137225"/>
                                        </p:tgtEl>
                                      </p:cBhvr>
                                    </p:animEffect>
                                  </p:childTnLst>
                                </p:cTn>
                              </p:par>
                            </p:childTnLst>
                          </p:cTn>
                        </p:par>
                        <p:par>
                          <p:cTn id="46" fill="hold" nodeType="afterGroup">
                            <p:stCondLst>
                              <p:cond delay="500"/>
                            </p:stCondLst>
                            <p:childTnLst>
                              <p:par>
                                <p:cTn id="47" presetID="17" presetClass="entr" presetSubtype="4" fill="hold" grpId="0" nodeType="afterEffect">
                                  <p:stCondLst>
                                    <p:cond delay="0"/>
                                  </p:stCondLst>
                                  <p:childTnLst>
                                    <p:set>
                                      <p:cBhvr>
                                        <p:cTn id="48" dur="1" fill="hold">
                                          <p:stCondLst>
                                            <p:cond delay="0"/>
                                          </p:stCondLst>
                                        </p:cTn>
                                        <p:tgtEl>
                                          <p:spTgt spid="137226"/>
                                        </p:tgtEl>
                                        <p:attrNameLst>
                                          <p:attrName>style.visibility</p:attrName>
                                        </p:attrNameLst>
                                      </p:cBhvr>
                                      <p:to>
                                        <p:strVal val="visible"/>
                                      </p:to>
                                    </p:set>
                                    <p:anim calcmode="lin" valueType="num">
                                      <p:cBhvr>
                                        <p:cTn id="49" dur="500" fill="hold"/>
                                        <p:tgtEl>
                                          <p:spTgt spid="137226"/>
                                        </p:tgtEl>
                                        <p:attrNameLst>
                                          <p:attrName>ppt_x</p:attrName>
                                        </p:attrNameLst>
                                      </p:cBhvr>
                                      <p:tavLst>
                                        <p:tav tm="0">
                                          <p:val>
                                            <p:strVal val="#ppt_x"/>
                                          </p:val>
                                        </p:tav>
                                        <p:tav tm="100000">
                                          <p:val>
                                            <p:strVal val="#ppt_x"/>
                                          </p:val>
                                        </p:tav>
                                      </p:tavLst>
                                    </p:anim>
                                    <p:anim calcmode="lin" valueType="num">
                                      <p:cBhvr>
                                        <p:cTn id="50" dur="500" fill="hold"/>
                                        <p:tgtEl>
                                          <p:spTgt spid="137226"/>
                                        </p:tgtEl>
                                        <p:attrNameLst>
                                          <p:attrName>ppt_y</p:attrName>
                                        </p:attrNameLst>
                                      </p:cBhvr>
                                      <p:tavLst>
                                        <p:tav tm="0">
                                          <p:val>
                                            <p:strVal val="#ppt_y+#ppt_h/2"/>
                                          </p:val>
                                        </p:tav>
                                        <p:tav tm="100000">
                                          <p:val>
                                            <p:strVal val="#ppt_y"/>
                                          </p:val>
                                        </p:tav>
                                      </p:tavLst>
                                    </p:anim>
                                    <p:anim calcmode="lin" valueType="num">
                                      <p:cBhvr>
                                        <p:cTn id="51" dur="500" fill="hold"/>
                                        <p:tgtEl>
                                          <p:spTgt spid="137226"/>
                                        </p:tgtEl>
                                        <p:attrNameLst>
                                          <p:attrName>ppt_w</p:attrName>
                                        </p:attrNameLst>
                                      </p:cBhvr>
                                      <p:tavLst>
                                        <p:tav tm="0">
                                          <p:val>
                                            <p:strVal val="#ppt_w"/>
                                          </p:val>
                                        </p:tav>
                                        <p:tav tm="100000">
                                          <p:val>
                                            <p:strVal val="#ppt_w"/>
                                          </p:val>
                                        </p:tav>
                                      </p:tavLst>
                                    </p:anim>
                                    <p:anim calcmode="lin" valueType="num">
                                      <p:cBhvr>
                                        <p:cTn id="52" dur="500" fill="hold"/>
                                        <p:tgtEl>
                                          <p:spTgt spid="137226"/>
                                        </p:tgtEl>
                                        <p:attrNameLst>
                                          <p:attrName>ppt_h</p:attrName>
                                        </p:attrNameLst>
                                      </p:cBhvr>
                                      <p:tavLst>
                                        <p:tav tm="0">
                                          <p:val>
                                            <p:fltVal val="0"/>
                                          </p:val>
                                        </p:tav>
                                        <p:tav tm="100000">
                                          <p:val>
                                            <p:strVal val="#ppt_h"/>
                                          </p:val>
                                        </p:tav>
                                      </p:tavLst>
                                    </p:anim>
                                  </p:childTnLst>
                                </p:cTn>
                              </p:par>
                            </p:childTnLst>
                          </p:cTn>
                        </p:par>
                        <p:par>
                          <p:cTn id="53" fill="hold" nodeType="afterGroup">
                            <p:stCondLst>
                              <p:cond delay="1000"/>
                            </p:stCondLst>
                            <p:childTnLst>
                              <p:par>
                                <p:cTn id="54" presetID="17" presetClass="entr" presetSubtype="4" fill="hold" grpId="0" nodeType="afterEffect">
                                  <p:stCondLst>
                                    <p:cond delay="0"/>
                                  </p:stCondLst>
                                  <p:childTnLst>
                                    <p:set>
                                      <p:cBhvr>
                                        <p:cTn id="55" dur="1" fill="hold">
                                          <p:stCondLst>
                                            <p:cond delay="0"/>
                                          </p:stCondLst>
                                        </p:cTn>
                                        <p:tgtEl>
                                          <p:spTgt spid="137227"/>
                                        </p:tgtEl>
                                        <p:attrNameLst>
                                          <p:attrName>style.visibility</p:attrName>
                                        </p:attrNameLst>
                                      </p:cBhvr>
                                      <p:to>
                                        <p:strVal val="visible"/>
                                      </p:to>
                                    </p:set>
                                    <p:anim calcmode="lin" valueType="num">
                                      <p:cBhvr>
                                        <p:cTn id="56" dur="500" fill="hold"/>
                                        <p:tgtEl>
                                          <p:spTgt spid="137227"/>
                                        </p:tgtEl>
                                        <p:attrNameLst>
                                          <p:attrName>ppt_x</p:attrName>
                                        </p:attrNameLst>
                                      </p:cBhvr>
                                      <p:tavLst>
                                        <p:tav tm="0">
                                          <p:val>
                                            <p:strVal val="#ppt_x"/>
                                          </p:val>
                                        </p:tav>
                                        <p:tav tm="100000">
                                          <p:val>
                                            <p:strVal val="#ppt_x"/>
                                          </p:val>
                                        </p:tav>
                                      </p:tavLst>
                                    </p:anim>
                                    <p:anim calcmode="lin" valueType="num">
                                      <p:cBhvr>
                                        <p:cTn id="57" dur="500" fill="hold"/>
                                        <p:tgtEl>
                                          <p:spTgt spid="137227"/>
                                        </p:tgtEl>
                                        <p:attrNameLst>
                                          <p:attrName>ppt_y</p:attrName>
                                        </p:attrNameLst>
                                      </p:cBhvr>
                                      <p:tavLst>
                                        <p:tav tm="0">
                                          <p:val>
                                            <p:strVal val="#ppt_y+#ppt_h/2"/>
                                          </p:val>
                                        </p:tav>
                                        <p:tav tm="100000">
                                          <p:val>
                                            <p:strVal val="#ppt_y"/>
                                          </p:val>
                                        </p:tav>
                                      </p:tavLst>
                                    </p:anim>
                                    <p:anim calcmode="lin" valueType="num">
                                      <p:cBhvr>
                                        <p:cTn id="58" dur="500" fill="hold"/>
                                        <p:tgtEl>
                                          <p:spTgt spid="137227"/>
                                        </p:tgtEl>
                                        <p:attrNameLst>
                                          <p:attrName>ppt_w</p:attrName>
                                        </p:attrNameLst>
                                      </p:cBhvr>
                                      <p:tavLst>
                                        <p:tav tm="0">
                                          <p:val>
                                            <p:strVal val="#ppt_w"/>
                                          </p:val>
                                        </p:tav>
                                        <p:tav tm="100000">
                                          <p:val>
                                            <p:strVal val="#ppt_w"/>
                                          </p:val>
                                        </p:tav>
                                      </p:tavLst>
                                    </p:anim>
                                    <p:anim calcmode="lin" valueType="num">
                                      <p:cBhvr>
                                        <p:cTn id="59" dur="500" fill="hold"/>
                                        <p:tgtEl>
                                          <p:spTgt spid="137227"/>
                                        </p:tgtEl>
                                        <p:attrNameLst>
                                          <p:attrName>ppt_h</p:attrName>
                                        </p:attrNameLst>
                                      </p:cBhvr>
                                      <p:tavLst>
                                        <p:tav tm="0">
                                          <p:val>
                                            <p:fltVal val="0"/>
                                          </p:val>
                                        </p:tav>
                                        <p:tav tm="100000">
                                          <p:val>
                                            <p:strVal val="#ppt_h"/>
                                          </p:val>
                                        </p:tav>
                                      </p:tavLst>
                                    </p:anim>
                                  </p:childTnLst>
                                </p:cTn>
                              </p:par>
                            </p:childTnLst>
                          </p:cTn>
                        </p:par>
                        <p:par>
                          <p:cTn id="60" fill="hold" nodeType="afterGroup">
                            <p:stCondLst>
                              <p:cond delay="1500"/>
                            </p:stCondLst>
                            <p:childTnLst>
                              <p:par>
                                <p:cTn id="61" presetID="12" presetClass="entr" presetSubtype="1" fill="hold" grpId="0" nodeType="afterEffect">
                                  <p:stCondLst>
                                    <p:cond delay="0"/>
                                  </p:stCondLst>
                                  <p:childTnLst>
                                    <p:set>
                                      <p:cBhvr>
                                        <p:cTn id="62" dur="1" fill="hold">
                                          <p:stCondLst>
                                            <p:cond delay="0"/>
                                          </p:stCondLst>
                                        </p:cTn>
                                        <p:tgtEl>
                                          <p:spTgt spid="137231"/>
                                        </p:tgtEl>
                                        <p:attrNameLst>
                                          <p:attrName>style.visibility</p:attrName>
                                        </p:attrNameLst>
                                      </p:cBhvr>
                                      <p:to>
                                        <p:strVal val="visible"/>
                                      </p:to>
                                    </p:set>
                                    <p:animEffect transition="in" filter="slide(fromTop)">
                                      <p:cBhvr>
                                        <p:cTn id="63" dur="500"/>
                                        <p:tgtEl>
                                          <p:spTgt spid="1372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8" fill="hold" grpId="0" nodeType="clickEffect">
                                  <p:stCondLst>
                                    <p:cond delay="0"/>
                                  </p:stCondLst>
                                  <p:childTnLst>
                                    <p:set>
                                      <p:cBhvr>
                                        <p:cTn id="67" dur="1" fill="hold">
                                          <p:stCondLst>
                                            <p:cond delay="0"/>
                                          </p:stCondLst>
                                        </p:cTn>
                                        <p:tgtEl>
                                          <p:spTgt spid="137230"/>
                                        </p:tgtEl>
                                        <p:attrNameLst>
                                          <p:attrName>style.visibility</p:attrName>
                                        </p:attrNameLst>
                                      </p:cBhvr>
                                      <p:to>
                                        <p:strVal val="visible"/>
                                      </p:to>
                                    </p:set>
                                    <p:anim calcmode="lin" valueType="num">
                                      <p:cBhvr>
                                        <p:cTn id="68" dur="500" fill="hold"/>
                                        <p:tgtEl>
                                          <p:spTgt spid="137230"/>
                                        </p:tgtEl>
                                        <p:attrNameLst>
                                          <p:attrName>ppt_x</p:attrName>
                                        </p:attrNameLst>
                                      </p:cBhvr>
                                      <p:tavLst>
                                        <p:tav tm="0">
                                          <p:val>
                                            <p:strVal val="#ppt_x-#ppt_w/2"/>
                                          </p:val>
                                        </p:tav>
                                        <p:tav tm="100000">
                                          <p:val>
                                            <p:strVal val="#ppt_x"/>
                                          </p:val>
                                        </p:tav>
                                      </p:tavLst>
                                    </p:anim>
                                    <p:anim calcmode="lin" valueType="num">
                                      <p:cBhvr>
                                        <p:cTn id="69" dur="500" fill="hold"/>
                                        <p:tgtEl>
                                          <p:spTgt spid="137230"/>
                                        </p:tgtEl>
                                        <p:attrNameLst>
                                          <p:attrName>ppt_y</p:attrName>
                                        </p:attrNameLst>
                                      </p:cBhvr>
                                      <p:tavLst>
                                        <p:tav tm="0">
                                          <p:val>
                                            <p:strVal val="#ppt_y"/>
                                          </p:val>
                                        </p:tav>
                                        <p:tav tm="100000">
                                          <p:val>
                                            <p:strVal val="#ppt_y"/>
                                          </p:val>
                                        </p:tav>
                                      </p:tavLst>
                                    </p:anim>
                                    <p:anim calcmode="lin" valueType="num">
                                      <p:cBhvr>
                                        <p:cTn id="70" dur="500" fill="hold"/>
                                        <p:tgtEl>
                                          <p:spTgt spid="137230"/>
                                        </p:tgtEl>
                                        <p:attrNameLst>
                                          <p:attrName>ppt_w</p:attrName>
                                        </p:attrNameLst>
                                      </p:cBhvr>
                                      <p:tavLst>
                                        <p:tav tm="0">
                                          <p:val>
                                            <p:fltVal val="0"/>
                                          </p:val>
                                        </p:tav>
                                        <p:tav tm="100000">
                                          <p:val>
                                            <p:strVal val="#ppt_w"/>
                                          </p:val>
                                        </p:tav>
                                      </p:tavLst>
                                    </p:anim>
                                    <p:anim calcmode="lin" valueType="num">
                                      <p:cBhvr>
                                        <p:cTn id="71" dur="500" fill="hold"/>
                                        <p:tgtEl>
                                          <p:spTgt spid="137230"/>
                                        </p:tgtEl>
                                        <p:attrNameLst>
                                          <p:attrName>ppt_h</p:attrName>
                                        </p:attrNameLst>
                                      </p:cBhvr>
                                      <p:tavLst>
                                        <p:tav tm="0">
                                          <p:val>
                                            <p:strVal val="#ppt_h"/>
                                          </p:val>
                                        </p:tav>
                                        <p:tav tm="100000">
                                          <p:val>
                                            <p:strVal val="#ppt_h"/>
                                          </p:val>
                                        </p:tav>
                                      </p:tavLst>
                                    </p:anim>
                                  </p:childTnLst>
                                </p:cTn>
                              </p:par>
                            </p:childTnLst>
                          </p:cTn>
                        </p:par>
                        <p:par>
                          <p:cTn id="72" fill="hold" nodeType="afterGroup">
                            <p:stCondLst>
                              <p:cond delay="500"/>
                            </p:stCondLst>
                            <p:childTnLst>
                              <p:par>
                                <p:cTn id="73" presetID="12" presetClass="entr" presetSubtype="4" fill="hold" grpId="0" nodeType="afterEffect">
                                  <p:stCondLst>
                                    <p:cond delay="0"/>
                                  </p:stCondLst>
                                  <p:childTnLst>
                                    <p:set>
                                      <p:cBhvr>
                                        <p:cTn id="74" dur="1" fill="hold">
                                          <p:stCondLst>
                                            <p:cond delay="0"/>
                                          </p:stCondLst>
                                        </p:cTn>
                                        <p:tgtEl>
                                          <p:spTgt spid="137228"/>
                                        </p:tgtEl>
                                        <p:attrNameLst>
                                          <p:attrName>style.visibility</p:attrName>
                                        </p:attrNameLst>
                                      </p:cBhvr>
                                      <p:to>
                                        <p:strVal val="visible"/>
                                      </p:to>
                                    </p:set>
                                    <p:animEffect transition="in" filter="slide(fromBottom)">
                                      <p:cBhvr>
                                        <p:cTn id="75" dur="500"/>
                                        <p:tgtEl>
                                          <p:spTgt spid="137228"/>
                                        </p:tgtEl>
                                      </p:cBhvr>
                                    </p:animEffect>
                                  </p:childTnLst>
                                </p:cTn>
                              </p:par>
                            </p:childTnLst>
                          </p:cTn>
                        </p:par>
                        <p:par>
                          <p:cTn id="76" fill="hold" nodeType="afterGroup">
                            <p:stCondLst>
                              <p:cond delay="1000"/>
                            </p:stCondLst>
                            <p:childTnLst>
                              <p:par>
                                <p:cTn id="77" presetID="17" presetClass="entr" presetSubtype="1" fill="hold" grpId="0" nodeType="afterEffect">
                                  <p:stCondLst>
                                    <p:cond delay="0"/>
                                  </p:stCondLst>
                                  <p:childTnLst>
                                    <p:set>
                                      <p:cBhvr>
                                        <p:cTn id="78" dur="1" fill="hold">
                                          <p:stCondLst>
                                            <p:cond delay="0"/>
                                          </p:stCondLst>
                                        </p:cTn>
                                        <p:tgtEl>
                                          <p:spTgt spid="137229"/>
                                        </p:tgtEl>
                                        <p:attrNameLst>
                                          <p:attrName>style.visibility</p:attrName>
                                        </p:attrNameLst>
                                      </p:cBhvr>
                                      <p:to>
                                        <p:strVal val="visible"/>
                                      </p:to>
                                    </p:set>
                                    <p:anim calcmode="lin" valueType="num">
                                      <p:cBhvr>
                                        <p:cTn id="79" dur="500" fill="hold"/>
                                        <p:tgtEl>
                                          <p:spTgt spid="137229"/>
                                        </p:tgtEl>
                                        <p:attrNameLst>
                                          <p:attrName>ppt_x</p:attrName>
                                        </p:attrNameLst>
                                      </p:cBhvr>
                                      <p:tavLst>
                                        <p:tav tm="0">
                                          <p:val>
                                            <p:strVal val="#ppt_x"/>
                                          </p:val>
                                        </p:tav>
                                        <p:tav tm="100000">
                                          <p:val>
                                            <p:strVal val="#ppt_x"/>
                                          </p:val>
                                        </p:tav>
                                      </p:tavLst>
                                    </p:anim>
                                    <p:anim calcmode="lin" valueType="num">
                                      <p:cBhvr>
                                        <p:cTn id="80" dur="500" fill="hold"/>
                                        <p:tgtEl>
                                          <p:spTgt spid="137229"/>
                                        </p:tgtEl>
                                        <p:attrNameLst>
                                          <p:attrName>ppt_y</p:attrName>
                                        </p:attrNameLst>
                                      </p:cBhvr>
                                      <p:tavLst>
                                        <p:tav tm="0">
                                          <p:val>
                                            <p:strVal val="#ppt_y-#ppt_h/2"/>
                                          </p:val>
                                        </p:tav>
                                        <p:tav tm="100000">
                                          <p:val>
                                            <p:strVal val="#ppt_y"/>
                                          </p:val>
                                        </p:tav>
                                      </p:tavLst>
                                    </p:anim>
                                    <p:anim calcmode="lin" valueType="num">
                                      <p:cBhvr>
                                        <p:cTn id="81" dur="500" fill="hold"/>
                                        <p:tgtEl>
                                          <p:spTgt spid="137229"/>
                                        </p:tgtEl>
                                        <p:attrNameLst>
                                          <p:attrName>ppt_w</p:attrName>
                                        </p:attrNameLst>
                                      </p:cBhvr>
                                      <p:tavLst>
                                        <p:tav tm="0">
                                          <p:val>
                                            <p:strVal val="#ppt_w"/>
                                          </p:val>
                                        </p:tav>
                                        <p:tav tm="100000">
                                          <p:val>
                                            <p:strVal val="#ppt_w"/>
                                          </p:val>
                                        </p:tav>
                                      </p:tavLst>
                                    </p:anim>
                                    <p:anim calcmode="lin" valueType="num">
                                      <p:cBhvr>
                                        <p:cTn id="82" dur="500" fill="hold"/>
                                        <p:tgtEl>
                                          <p:spTgt spid="137229"/>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7234"/>
                                        </p:tgtEl>
                                        <p:attrNameLst>
                                          <p:attrName>style.visibility</p:attrName>
                                        </p:attrNameLst>
                                      </p:cBhvr>
                                      <p:to>
                                        <p:strVal val="visible"/>
                                      </p:to>
                                    </p:set>
                                    <p:animEffect transition="in" filter="wipe(left)">
                                      <p:cBhvr>
                                        <p:cTn id="87" dur="500"/>
                                        <p:tgtEl>
                                          <p:spTgt spid="13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3" grpId="0" animBg="1" autoUpdateAnimBg="0"/>
      <p:bldP spid="137224" grpId="0" animBg="1" autoUpdateAnimBg="0"/>
      <p:bldP spid="137225" grpId="0" animBg="1"/>
      <p:bldP spid="137226" grpId="0" animBg="1"/>
      <p:bldP spid="137227" grpId="0" animBg="1"/>
      <p:bldP spid="137228" grpId="0" animBg="1" autoUpdateAnimBg="0"/>
      <p:bldP spid="137229" grpId="0" animBg="1"/>
      <p:bldP spid="137230" grpId="0" animBg="1"/>
      <p:bldP spid="137231" grpId="0" autoUpdateAnimBg="0"/>
      <p:bldP spid="137232" grpId="0" autoUpdateAnimBg="0"/>
      <p:bldP spid="137233" grpId="0" animBg="1"/>
      <p:bldP spid="137234" grpId="0" autoUpdateAnimBg="0"/>
      <p:bldP spid="137235" grpId="0" animBg="1" autoUpdateAnimBg="0"/>
      <p:bldP spid="13723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hlinkClick r:id="" action="ppaction://hlinkshowjump?jump=firstslide"/>
          </p:cNvPr>
          <p:cNvSpPr txBox="1">
            <a:spLocks noChangeArrowheads="1"/>
          </p:cNvSpPr>
          <p:nvPr/>
        </p:nvSpPr>
        <p:spPr bwMode="auto">
          <a:xfrm>
            <a:off x="1923044" y="1028700"/>
            <a:ext cx="7005123" cy="55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4400" b="1">
                <a:solidFill>
                  <a:schemeClr val="tx1"/>
                </a:solidFill>
                <a:latin typeface="Times New Roman" charset="0"/>
                <a:ea typeface="宋体" charset="-122"/>
              </a:defRPr>
            </a:lvl1pPr>
            <a:lvl2pPr marL="742950" indent="-285750" eaLnBrk="0" hangingPunct="0">
              <a:defRPr kumimoji="1" sz="4400" b="1">
                <a:solidFill>
                  <a:schemeClr val="tx1"/>
                </a:solidFill>
                <a:latin typeface="Times New Roman" charset="0"/>
                <a:ea typeface="宋体" charset="-122"/>
              </a:defRPr>
            </a:lvl2pPr>
            <a:lvl3pPr marL="1143000" indent="-228600" eaLnBrk="0" hangingPunct="0">
              <a:defRPr kumimoji="1" sz="4400" b="1">
                <a:solidFill>
                  <a:schemeClr val="tx1"/>
                </a:solidFill>
                <a:latin typeface="Times New Roman" charset="0"/>
                <a:ea typeface="宋体" charset="-122"/>
              </a:defRPr>
            </a:lvl3pPr>
            <a:lvl4pPr marL="1600200" indent="-228600" eaLnBrk="0" hangingPunct="0">
              <a:defRPr kumimoji="1" sz="4400" b="1">
                <a:solidFill>
                  <a:schemeClr val="tx1"/>
                </a:solidFill>
                <a:latin typeface="Times New Roman" charset="0"/>
                <a:ea typeface="宋体" charset="-122"/>
              </a:defRPr>
            </a:lvl4pPr>
            <a:lvl5pPr marL="2057400" indent="-228600" eaLnBrk="0" hangingPunct="0">
              <a:defRPr kumimoji="1" sz="4400" b="1">
                <a:solidFill>
                  <a:schemeClr val="tx1"/>
                </a:solidFill>
                <a:latin typeface="Times New Roman" charset="0"/>
                <a:ea typeface="宋体" charset="-122"/>
              </a:defRPr>
            </a:lvl5pPr>
            <a:lvl6pPr marL="2514600" indent="-228600" algn="ctr" eaLnBrk="0" fontAlgn="base" hangingPunct="0">
              <a:spcBef>
                <a:spcPct val="50000"/>
              </a:spcBef>
              <a:spcAft>
                <a:spcPct val="0"/>
              </a:spcAft>
              <a:defRPr kumimoji="1" sz="4400" b="1">
                <a:solidFill>
                  <a:schemeClr val="tx1"/>
                </a:solidFill>
                <a:latin typeface="Times New Roman" charset="0"/>
                <a:ea typeface="宋体" charset="-122"/>
              </a:defRPr>
            </a:lvl6pPr>
            <a:lvl7pPr marL="2971800" indent="-228600" algn="ctr" eaLnBrk="0" fontAlgn="base" hangingPunct="0">
              <a:spcBef>
                <a:spcPct val="50000"/>
              </a:spcBef>
              <a:spcAft>
                <a:spcPct val="0"/>
              </a:spcAft>
              <a:defRPr kumimoji="1" sz="4400" b="1">
                <a:solidFill>
                  <a:schemeClr val="tx1"/>
                </a:solidFill>
                <a:latin typeface="Times New Roman" charset="0"/>
                <a:ea typeface="宋体" charset="-122"/>
              </a:defRPr>
            </a:lvl7pPr>
            <a:lvl8pPr marL="3429000" indent="-228600" algn="ctr" eaLnBrk="0" fontAlgn="base" hangingPunct="0">
              <a:spcBef>
                <a:spcPct val="50000"/>
              </a:spcBef>
              <a:spcAft>
                <a:spcPct val="0"/>
              </a:spcAft>
              <a:defRPr kumimoji="1" sz="4400" b="1">
                <a:solidFill>
                  <a:schemeClr val="tx1"/>
                </a:solidFill>
                <a:latin typeface="Times New Roman" charset="0"/>
                <a:ea typeface="宋体" charset="-122"/>
              </a:defRPr>
            </a:lvl8pPr>
            <a:lvl9pPr marL="3886200" indent="-228600" algn="ctr" eaLnBrk="0" fontAlgn="base" hangingPunct="0">
              <a:spcBef>
                <a:spcPct val="50000"/>
              </a:spcBef>
              <a:spcAft>
                <a:spcPct val="0"/>
              </a:spcAft>
              <a:defRPr kumimoji="1" sz="4400" b="1">
                <a:solidFill>
                  <a:schemeClr val="tx1"/>
                </a:solidFill>
                <a:latin typeface="Times New Roman" charset="0"/>
                <a:ea typeface="宋体" charset="-122"/>
              </a:defRPr>
            </a:lvl9pPr>
          </a:lstStyle>
          <a:p>
            <a:pPr algn="l" eaLnBrk="1" hangingPunct="1">
              <a:spcBef>
                <a:spcPct val="0"/>
              </a:spcBef>
            </a:pPr>
            <a:r>
              <a:rPr lang="en-US" altLang="zh-CN" sz="2800" dirty="0" err="1">
                <a:solidFill>
                  <a:schemeClr val="tx2"/>
                </a:solidFill>
                <a:ea typeface="楷体_GB2312" charset="0"/>
              </a:rPr>
              <a:t>int</a:t>
            </a:r>
            <a:r>
              <a:rPr lang="en-US" altLang="zh-CN" sz="2800" b="0" dirty="0">
                <a:solidFill>
                  <a:schemeClr val="tx2"/>
                </a:solidFill>
                <a:ea typeface="楷体_GB2312" charset="0"/>
              </a:rPr>
              <a:t> Index (String S, String T, </a:t>
            </a:r>
            <a:r>
              <a:rPr lang="en-US" altLang="zh-CN" sz="2800" dirty="0" err="1">
                <a:solidFill>
                  <a:schemeClr val="tx2"/>
                </a:solidFill>
                <a:ea typeface="楷体_GB2312" charset="0"/>
              </a:rPr>
              <a:t>int</a:t>
            </a:r>
            <a:r>
              <a:rPr lang="en-US" altLang="zh-CN" sz="2800" b="0" dirty="0">
                <a:solidFill>
                  <a:schemeClr val="tx2"/>
                </a:solidFill>
                <a:ea typeface="楷体_GB2312" charset="0"/>
              </a:rPr>
              <a:t> </a:t>
            </a:r>
            <a:r>
              <a:rPr lang="en-US" altLang="zh-CN" sz="2800" b="0" dirty="0" err="1">
                <a:solidFill>
                  <a:schemeClr val="tx2"/>
                </a:solidFill>
                <a:ea typeface="楷体_GB2312" charset="0"/>
              </a:rPr>
              <a:t>pos</a:t>
            </a:r>
            <a:r>
              <a:rPr lang="en-US" altLang="zh-CN" sz="2800" b="0" dirty="0">
                <a:solidFill>
                  <a:schemeClr val="tx2"/>
                </a:solidFill>
                <a:ea typeface="楷体_GB2312" charset="0"/>
              </a:rPr>
              <a:t>) </a:t>
            </a:r>
            <a:r>
              <a:rPr lang="en-US" altLang="zh-CN" sz="2800" dirty="0">
                <a:solidFill>
                  <a:schemeClr val="tx2"/>
                </a:solidFill>
                <a:ea typeface="楷体_GB2312" charset="0"/>
              </a:rPr>
              <a:t>{</a:t>
            </a:r>
            <a:endParaRPr lang="en-US" altLang="zh-CN" sz="2800" b="0" dirty="0">
              <a:solidFill>
                <a:schemeClr val="tx2"/>
              </a:solidFill>
              <a:ea typeface="楷体_GB2312" charset="0"/>
            </a:endParaRPr>
          </a:p>
          <a:p>
            <a:pPr algn="l" eaLnBrk="1" hangingPunct="1">
              <a:spcBef>
                <a:spcPct val="0"/>
              </a:spcBef>
            </a:pPr>
            <a:r>
              <a:rPr lang="en-US" altLang="zh-CN" sz="2800" dirty="0">
                <a:ea typeface="楷体_GB2312" charset="0"/>
              </a:rPr>
              <a:t> </a:t>
            </a:r>
            <a:r>
              <a:rPr lang="en-US" altLang="zh-CN" sz="1800" dirty="0"/>
              <a:t>// T</a:t>
            </a:r>
            <a:r>
              <a:rPr lang="zh-CN" altLang="en-US" sz="1800" dirty="0"/>
              <a:t>为非空串。若主串</a:t>
            </a:r>
            <a:r>
              <a:rPr lang="en-US" altLang="zh-CN" sz="1800" dirty="0"/>
              <a:t>S</a:t>
            </a:r>
            <a:r>
              <a:rPr lang="zh-CN" altLang="en-US" sz="1800" dirty="0"/>
              <a:t>中第</a:t>
            </a:r>
            <a:r>
              <a:rPr lang="en-US" altLang="zh-CN" sz="1800" dirty="0" err="1"/>
              <a:t>pos</a:t>
            </a:r>
            <a:r>
              <a:rPr lang="zh-CN" altLang="en-US" sz="1800" dirty="0"/>
              <a:t>个</a:t>
            </a:r>
            <a:r>
              <a:rPr lang="zh-CN" altLang="en-US" sz="1800" dirty="0" smtClean="0"/>
              <a:t>字符开始存在</a:t>
            </a:r>
            <a:r>
              <a:rPr lang="zh-CN" altLang="en-US" sz="1800" dirty="0"/>
              <a:t>与 </a:t>
            </a:r>
            <a:r>
              <a:rPr lang="en-US" altLang="zh-CN" sz="1800" dirty="0"/>
              <a:t>T</a:t>
            </a:r>
            <a:r>
              <a:rPr lang="zh-CN" altLang="en-US" sz="1800" dirty="0"/>
              <a:t>相等的子串，</a:t>
            </a:r>
          </a:p>
          <a:p>
            <a:pPr algn="l" eaLnBrk="1" hangingPunct="1">
              <a:spcBef>
                <a:spcPct val="0"/>
              </a:spcBef>
            </a:pPr>
            <a:r>
              <a:rPr lang="zh-CN" altLang="en-US" sz="1800" dirty="0"/>
              <a:t> </a:t>
            </a:r>
            <a:r>
              <a:rPr lang="en-US" altLang="zh-CN" sz="1800" dirty="0"/>
              <a:t>// </a:t>
            </a:r>
            <a:r>
              <a:rPr lang="zh-CN" altLang="en-US" sz="1800" dirty="0"/>
              <a:t>则返回第一个这样的子串在</a:t>
            </a:r>
            <a:r>
              <a:rPr lang="en-US" altLang="zh-CN" sz="1800" dirty="0"/>
              <a:t>S</a:t>
            </a:r>
            <a:r>
              <a:rPr lang="zh-CN" altLang="en-US" sz="1800" dirty="0"/>
              <a:t>中</a:t>
            </a:r>
            <a:r>
              <a:rPr lang="zh-CN" altLang="en-US" sz="1800" dirty="0" smtClean="0"/>
              <a:t>的位置</a:t>
            </a:r>
            <a:r>
              <a:rPr lang="zh-CN" altLang="en-US" sz="1800" dirty="0"/>
              <a:t>，否则返回</a:t>
            </a:r>
            <a:r>
              <a:rPr lang="en-US" altLang="zh-CN" sz="1800" dirty="0"/>
              <a:t>0</a:t>
            </a:r>
          </a:p>
          <a:p>
            <a:pPr algn="l" eaLnBrk="1" hangingPunct="1">
              <a:spcBef>
                <a:spcPct val="0"/>
              </a:spcBef>
            </a:pPr>
            <a:r>
              <a:rPr lang="en-US" altLang="zh-CN" sz="2800" b="0" dirty="0">
                <a:ea typeface="楷体_GB2312" charset="0"/>
              </a:rPr>
              <a:t>   </a:t>
            </a:r>
            <a:r>
              <a:rPr lang="en-US" altLang="zh-CN" sz="2600" dirty="0">
                <a:ea typeface="楷体_GB2312" charset="0"/>
              </a:rPr>
              <a:t>if</a:t>
            </a:r>
            <a:r>
              <a:rPr lang="en-US" altLang="zh-CN" sz="2600" b="0" dirty="0">
                <a:ea typeface="楷体_GB2312" charset="0"/>
              </a:rPr>
              <a:t> (</a:t>
            </a:r>
            <a:r>
              <a:rPr lang="en-US" altLang="zh-CN" sz="2600" b="0" dirty="0" err="1">
                <a:ea typeface="楷体_GB2312" charset="0"/>
              </a:rPr>
              <a:t>pos</a:t>
            </a:r>
            <a:r>
              <a:rPr lang="en-US" altLang="zh-CN" sz="2600" b="0" dirty="0">
                <a:ea typeface="楷体_GB2312" charset="0"/>
              </a:rPr>
              <a:t> </a:t>
            </a:r>
            <a:r>
              <a:rPr lang="en-US" altLang="zh-CN" sz="2600" dirty="0">
                <a:ea typeface="楷体_GB2312" charset="0"/>
              </a:rPr>
              <a:t>&gt;</a:t>
            </a:r>
            <a:r>
              <a:rPr lang="en-US" altLang="zh-CN" sz="2600" b="0" dirty="0">
                <a:ea typeface="楷体_GB2312" charset="0"/>
              </a:rPr>
              <a:t> 0) </a:t>
            </a:r>
            <a:r>
              <a:rPr lang="en-US" altLang="zh-CN" sz="2600" dirty="0">
                <a:ea typeface="楷体_GB2312" charset="0"/>
              </a:rPr>
              <a:t>{</a:t>
            </a:r>
            <a:endParaRPr lang="en-US" altLang="zh-CN" sz="2600" b="0" dirty="0">
              <a:ea typeface="楷体_GB2312" charset="0"/>
            </a:endParaRPr>
          </a:p>
          <a:p>
            <a:pPr eaLnBrk="1" hangingPunct="1">
              <a:spcBef>
                <a:spcPct val="0"/>
              </a:spcBef>
            </a:pPr>
            <a:r>
              <a:rPr lang="zh-CN" altLang="en-US" sz="2600" b="0" dirty="0">
                <a:ea typeface="楷体_GB2312" charset="0"/>
              </a:rPr>
              <a:t>       </a:t>
            </a:r>
            <a:r>
              <a:rPr lang="en-US" altLang="zh-CN" sz="2600" b="0" dirty="0">
                <a:solidFill>
                  <a:srgbClr val="C00000"/>
                </a:solidFill>
                <a:ea typeface="楷体_GB2312" charset="0"/>
              </a:rPr>
              <a:t>n = </a:t>
            </a:r>
            <a:r>
              <a:rPr lang="en-US" altLang="zh-CN" sz="2600" b="0" dirty="0" err="1">
                <a:solidFill>
                  <a:srgbClr val="C00000"/>
                </a:solidFill>
                <a:ea typeface="楷体_GB2312" charset="0"/>
              </a:rPr>
              <a:t>StrLength</a:t>
            </a:r>
            <a:r>
              <a:rPr lang="en-US" altLang="zh-CN" sz="2600" b="0" dirty="0">
                <a:solidFill>
                  <a:srgbClr val="C00000"/>
                </a:solidFill>
                <a:ea typeface="楷体_GB2312" charset="0"/>
              </a:rPr>
              <a:t>(S);  m = </a:t>
            </a:r>
            <a:r>
              <a:rPr lang="en-US" altLang="zh-CN" sz="2600" b="0" dirty="0" err="1">
                <a:solidFill>
                  <a:srgbClr val="C00000"/>
                </a:solidFill>
                <a:ea typeface="楷体_GB2312" charset="0"/>
              </a:rPr>
              <a:t>StrLength</a:t>
            </a:r>
            <a:r>
              <a:rPr lang="en-US" altLang="zh-CN" sz="2600" b="0" dirty="0">
                <a:solidFill>
                  <a:srgbClr val="C00000"/>
                </a:solidFill>
                <a:ea typeface="楷体_GB2312" charset="0"/>
              </a:rPr>
              <a:t>(T);  </a:t>
            </a:r>
            <a:r>
              <a:rPr lang="en-US" altLang="zh-CN" sz="2600" b="0" dirty="0" err="1">
                <a:solidFill>
                  <a:srgbClr val="C00000"/>
                </a:solidFill>
                <a:ea typeface="楷体_GB2312" charset="0"/>
              </a:rPr>
              <a:t>i</a:t>
            </a:r>
            <a:r>
              <a:rPr lang="en-US" altLang="zh-CN" sz="2600" b="0" dirty="0">
                <a:solidFill>
                  <a:srgbClr val="C00000"/>
                </a:solidFill>
                <a:ea typeface="楷体_GB2312" charset="0"/>
              </a:rPr>
              <a:t> = </a:t>
            </a:r>
            <a:r>
              <a:rPr lang="en-US" altLang="zh-CN" sz="2600" b="0" dirty="0" err="1">
                <a:solidFill>
                  <a:srgbClr val="C00000"/>
                </a:solidFill>
                <a:ea typeface="楷体_GB2312" charset="0"/>
              </a:rPr>
              <a:t>pos</a:t>
            </a:r>
            <a:r>
              <a:rPr lang="en-US" altLang="zh-CN" sz="2600" b="0" dirty="0">
                <a:solidFill>
                  <a:srgbClr val="C00000"/>
                </a:solidFill>
                <a:ea typeface="楷体_GB2312" charset="0"/>
              </a:rPr>
              <a:t>;</a:t>
            </a:r>
          </a:p>
          <a:p>
            <a:pPr eaLnBrk="1" hangingPunct="1">
              <a:spcBef>
                <a:spcPct val="0"/>
              </a:spcBef>
            </a:pPr>
            <a:r>
              <a:rPr lang="zh-CN" altLang="en-US" sz="2600" b="0" dirty="0">
                <a:ea typeface="楷体_GB2312" charset="0"/>
              </a:rPr>
              <a:t>      </a:t>
            </a:r>
            <a:r>
              <a:rPr lang="en-US" altLang="zh-CN" sz="2600" dirty="0">
                <a:ea typeface="楷体_GB2312" charset="0"/>
              </a:rPr>
              <a:t>while</a:t>
            </a:r>
            <a:r>
              <a:rPr lang="en-US" altLang="zh-CN" sz="2600" b="0" dirty="0">
                <a:ea typeface="楷体_GB2312" charset="0"/>
              </a:rPr>
              <a:t> ( </a:t>
            </a:r>
            <a:r>
              <a:rPr lang="en-US" altLang="zh-CN" sz="2600" b="0" dirty="0" err="1">
                <a:solidFill>
                  <a:srgbClr val="C00000"/>
                </a:solidFill>
                <a:ea typeface="楷体_GB2312" charset="0"/>
              </a:rPr>
              <a:t>i</a:t>
            </a:r>
            <a:r>
              <a:rPr lang="en-US" altLang="zh-CN" sz="2600" b="0" dirty="0">
                <a:solidFill>
                  <a:srgbClr val="C00000"/>
                </a:solidFill>
                <a:ea typeface="楷体_GB2312" charset="0"/>
              </a:rPr>
              <a:t> &lt;= n-m+1</a:t>
            </a:r>
            <a:r>
              <a:rPr lang="en-US" altLang="zh-CN" sz="2600" b="0" dirty="0">
                <a:solidFill>
                  <a:schemeClr val="tx2"/>
                </a:solidFill>
                <a:ea typeface="楷体_GB2312" charset="0"/>
              </a:rPr>
              <a:t>) </a:t>
            </a:r>
            <a:r>
              <a:rPr lang="en-US" altLang="zh-CN" sz="2600" dirty="0">
                <a:solidFill>
                  <a:schemeClr val="tx2"/>
                </a:solidFill>
                <a:ea typeface="楷体_GB2312" charset="0"/>
              </a:rPr>
              <a:t>{</a:t>
            </a:r>
          </a:p>
          <a:p>
            <a:pPr eaLnBrk="1" hangingPunct="1">
              <a:lnSpc>
                <a:spcPct val="110000"/>
              </a:lnSpc>
              <a:spcBef>
                <a:spcPct val="0"/>
              </a:spcBef>
            </a:pPr>
            <a:r>
              <a:rPr lang="zh-CN" altLang="en-US" sz="2600" b="0" dirty="0">
                <a:solidFill>
                  <a:schemeClr val="tx2"/>
                </a:solidFill>
                <a:ea typeface="楷体_GB2312" charset="0"/>
              </a:rPr>
              <a:t> </a:t>
            </a:r>
            <a:r>
              <a:rPr lang="en-US" altLang="zh-CN" sz="2600" b="0" dirty="0">
                <a:solidFill>
                  <a:schemeClr val="tx2"/>
                </a:solidFill>
                <a:ea typeface="楷体_GB2312" charset="0"/>
              </a:rPr>
              <a:t>          </a:t>
            </a:r>
            <a:r>
              <a:rPr lang="en-US" altLang="zh-CN" sz="2600" b="0" dirty="0">
                <a:solidFill>
                  <a:srgbClr val="C00000"/>
                </a:solidFill>
                <a:ea typeface="楷体_GB2312" charset="0"/>
              </a:rPr>
              <a:t>sub=</a:t>
            </a:r>
            <a:r>
              <a:rPr lang="en-US" altLang="zh-CN" sz="2600" b="0" dirty="0" err="1">
                <a:solidFill>
                  <a:srgbClr val="C00000"/>
                </a:solidFill>
                <a:ea typeface="楷体_GB2312" charset="0"/>
              </a:rPr>
              <a:t>SubString</a:t>
            </a:r>
            <a:r>
              <a:rPr lang="en-US" altLang="zh-CN" sz="2600" b="0" dirty="0">
                <a:solidFill>
                  <a:srgbClr val="C00000"/>
                </a:solidFill>
                <a:ea typeface="楷体_GB2312" charset="0"/>
              </a:rPr>
              <a:t> (S, </a:t>
            </a:r>
            <a:r>
              <a:rPr lang="en-US" altLang="zh-CN" sz="2600" b="0" dirty="0" err="1">
                <a:solidFill>
                  <a:srgbClr val="C00000"/>
                </a:solidFill>
                <a:ea typeface="楷体_GB2312" charset="0"/>
              </a:rPr>
              <a:t>i</a:t>
            </a:r>
            <a:r>
              <a:rPr lang="en-US" altLang="zh-CN" sz="2600" b="0" dirty="0">
                <a:solidFill>
                  <a:srgbClr val="C00000"/>
                </a:solidFill>
                <a:ea typeface="楷体_GB2312" charset="0"/>
              </a:rPr>
              <a:t>, m);</a:t>
            </a:r>
          </a:p>
          <a:p>
            <a:pPr eaLnBrk="1" hangingPunct="1">
              <a:lnSpc>
                <a:spcPct val="110000"/>
              </a:lnSpc>
              <a:spcBef>
                <a:spcPct val="0"/>
              </a:spcBef>
            </a:pPr>
            <a:r>
              <a:rPr lang="zh-CN" altLang="en-US" sz="2600" dirty="0">
                <a:solidFill>
                  <a:srgbClr val="C00000"/>
                </a:solidFill>
                <a:ea typeface="楷体_GB2312" charset="0"/>
              </a:rPr>
              <a:t>            </a:t>
            </a:r>
            <a:r>
              <a:rPr lang="en-US" altLang="zh-CN" sz="2600" dirty="0">
                <a:solidFill>
                  <a:srgbClr val="C00000"/>
                </a:solidFill>
                <a:ea typeface="楷体_GB2312" charset="0"/>
              </a:rPr>
              <a:t>if</a:t>
            </a:r>
            <a:r>
              <a:rPr lang="en-US" altLang="zh-CN" sz="2600" b="0" dirty="0">
                <a:solidFill>
                  <a:srgbClr val="C00000"/>
                </a:solidFill>
                <a:ea typeface="楷体_GB2312" charset="0"/>
              </a:rPr>
              <a:t> (</a:t>
            </a:r>
            <a:r>
              <a:rPr lang="en-US" altLang="zh-CN" sz="2600" b="0" dirty="0" err="1">
                <a:solidFill>
                  <a:srgbClr val="C00000"/>
                </a:solidFill>
                <a:ea typeface="楷体_GB2312" charset="0"/>
              </a:rPr>
              <a:t>StrCompare</a:t>
            </a:r>
            <a:r>
              <a:rPr lang="en-US" altLang="zh-CN" sz="2600" b="0" dirty="0">
                <a:solidFill>
                  <a:srgbClr val="C00000"/>
                </a:solidFill>
                <a:ea typeface="楷体_GB2312" charset="0"/>
              </a:rPr>
              <a:t>(</a:t>
            </a:r>
            <a:r>
              <a:rPr lang="en-US" altLang="zh-CN" sz="2600" b="0" dirty="0" err="1">
                <a:solidFill>
                  <a:srgbClr val="C00000"/>
                </a:solidFill>
                <a:ea typeface="楷体_GB2312" charset="0"/>
              </a:rPr>
              <a:t>sub,T</a:t>
            </a:r>
            <a:r>
              <a:rPr lang="en-US" altLang="zh-CN" sz="2600" b="0" dirty="0">
                <a:solidFill>
                  <a:srgbClr val="C00000"/>
                </a:solidFill>
                <a:ea typeface="楷体_GB2312" charset="0"/>
              </a:rPr>
              <a:t>) </a:t>
            </a:r>
            <a:r>
              <a:rPr lang="en-US" altLang="zh-CN" sz="2600" dirty="0">
                <a:solidFill>
                  <a:srgbClr val="C00000"/>
                </a:solidFill>
                <a:ea typeface="楷体_GB2312" charset="0"/>
              </a:rPr>
              <a:t>!=</a:t>
            </a:r>
            <a:r>
              <a:rPr lang="en-US" altLang="zh-CN" sz="2600" b="0" dirty="0">
                <a:solidFill>
                  <a:srgbClr val="C00000"/>
                </a:solidFill>
                <a:ea typeface="楷体_GB2312" charset="0"/>
              </a:rPr>
              <a:t> 0)   ++</a:t>
            </a:r>
            <a:r>
              <a:rPr lang="en-US" altLang="zh-CN" sz="2600" b="0" dirty="0" err="1">
                <a:solidFill>
                  <a:srgbClr val="C00000"/>
                </a:solidFill>
                <a:ea typeface="楷体_GB2312" charset="0"/>
              </a:rPr>
              <a:t>i</a:t>
            </a:r>
            <a:r>
              <a:rPr lang="en-US" altLang="zh-CN" sz="2600" b="0" dirty="0">
                <a:solidFill>
                  <a:srgbClr val="C00000"/>
                </a:solidFill>
                <a:ea typeface="楷体_GB2312" charset="0"/>
              </a:rPr>
              <a:t> ;</a:t>
            </a:r>
          </a:p>
          <a:p>
            <a:pPr eaLnBrk="1" hangingPunct="1">
              <a:lnSpc>
                <a:spcPct val="110000"/>
              </a:lnSpc>
              <a:spcBef>
                <a:spcPct val="0"/>
              </a:spcBef>
            </a:pPr>
            <a:r>
              <a:rPr lang="zh-CN" altLang="en-US" sz="2600" dirty="0">
                <a:solidFill>
                  <a:srgbClr val="C00000"/>
                </a:solidFill>
                <a:ea typeface="楷体_GB2312" charset="0"/>
              </a:rPr>
              <a:t>           </a:t>
            </a:r>
            <a:r>
              <a:rPr lang="en-US" altLang="zh-CN" sz="2600" dirty="0">
                <a:solidFill>
                  <a:srgbClr val="C00000"/>
                </a:solidFill>
                <a:ea typeface="楷体_GB2312" charset="0"/>
              </a:rPr>
              <a:t>else</a:t>
            </a:r>
            <a:r>
              <a:rPr lang="en-US" altLang="zh-CN" sz="2600" b="0" dirty="0">
                <a:solidFill>
                  <a:srgbClr val="C00000"/>
                </a:solidFill>
                <a:ea typeface="楷体_GB2312" charset="0"/>
              </a:rPr>
              <a:t> </a:t>
            </a:r>
            <a:r>
              <a:rPr lang="en-US" altLang="zh-CN" sz="2600" dirty="0">
                <a:solidFill>
                  <a:srgbClr val="C00000"/>
                </a:solidFill>
                <a:ea typeface="楷体_GB2312" charset="0"/>
              </a:rPr>
              <a:t>return</a:t>
            </a:r>
            <a:r>
              <a:rPr lang="en-US" altLang="zh-CN" sz="2600" b="0" dirty="0">
                <a:solidFill>
                  <a:srgbClr val="C00000"/>
                </a:solidFill>
                <a:ea typeface="楷体_GB2312" charset="0"/>
              </a:rPr>
              <a:t> </a:t>
            </a:r>
            <a:r>
              <a:rPr lang="en-US" altLang="zh-CN" sz="2600" b="0" dirty="0" err="1">
                <a:solidFill>
                  <a:srgbClr val="C00000"/>
                </a:solidFill>
                <a:ea typeface="楷体_GB2312" charset="0"/>
              </a:rPr>
              <a:t>i</a:t>
            </a:r>
            <a:r>
              <a:rPr lang="en-US" altLang="zh-CN" sz="2600" b="0" dirty="0">
                <a:solidFill>
                  <a:srgbClr val="C00000"/>
                </a:solidFill>
                <a:ea typeface="楷体_GB2312" charset="0"/>
              </a:rPr>
              <a:t> ;</a:t>
            </a:r>
          </a:p>
          <a:p>
            <a:pPr eaLnBrk="1" hangingPunct="1">
              <a:lnSpc>
                <a:spcPct val="110000"/>
              </a:lnSpc>
              <a:spcBef>
                <a:spcPct val="0"/>
              </a:spcBef>
            </a:pPr>
            <a:r>
              <a:rPr lang="zh-CN" altLang="en-US" sz="2600" b="0" dirty="0">
                <a:ea typeface="楷体_GB2312" charset="0"/>
              </a:rPr>
              <a:t>      </a:t>
            </a:r>
            <a:r>
              <a:rPr lang="en-US" altLang="zh-CN" sz="2600" b="0" dirty="0">
                <a:ea typeface="楷体_GB2312" charset="0"/>
              </a:rPr>
              <a:t>}//while</a:t>
            </a:r>
          </a:p>
          <a:p>
            <a:pPr eaLnBrk="1" hangingPunct="1">
              <a:lnSpc>
                <a:spcPct val="110000"/>
              </a:lnSpc>
              <a:spcBef>
                <a:spcPct val="0"/>
              </a:spcBef>
            </a:pPr>
            <a:r>
              <a:rPr lang="en-US" altLang="zh-CN" sz="2600" b="0" dirty="0">
                <a:ea typeface="楷体_GB2312" charset="0"/>
              </a:rPr>
              <a:t>   }//if</a:t>
            </a:r>
          </a:p>
          <a:p>
            <a:pPr eaLnBrk="1" hangingPunct="1">
              <a:spcBef>
                <a:spcPct val="0"/>
              </a:spcBef>
            </a:pPr>
            <a:r>
              <a:rPr lang="en-US" altLang="zh-CN" sz="2600" b="0" dirty="0">
                <a:ea typeface="楷体_GB2312" charset="0"/>
              </a:rPr>
              <a:t>   return 0; </a:t>
            </a:r>
            <a:r>
              <a:rPr lang="en-US" altLang="zh-CN" sz="2800" b="0" dirty="0">
                <a:ea typeface="楷体_GB2312" charset="0"/>
              </a:rPr>
              <a:t>         </a:t>
            </a:r>
            <a:r>
              <a:rPr lang="en-US" altLang="zh-CN" sz="1800" dirty="0">
                <a:ea typeface="楷体_GB2312" charset="0"/>
              </a:rPr>
              <a:t>// S</a:t>
            </a:r>
            <a:r>
              <a:rPr lang="zh-CN" altLang="en-US" sz="1800" dirty="0">
                <a:ea typeface="楷体_GB2312" charset="0"/>
              </a:rPr>
              <a:t>中不存在与</a:t>
            </a:r>
            <a:r>
              <a:rPr lang="en-US" altLang="zh-CN" sz="1800" dirty="0">
                <a:ea typeface="楷体_GB2312" charset="0"/>
              </a:rPr>
              <a:t>T</a:t>
            </a:r>
            <a:r>
              <a:rPr lang="zh-CN" altLang="en-US" sz="1800" dirty="0">
                <a:ea typeface="楷体_GB2312" charset="0"/>
              </a:rPr>
              <a:t>相等的子串</a:t>
            </a:r>
          </a:p>
          <a:p>
            <a:pPr eaLnBrk="1" hangingPunct="1">
              <a:spcBef>
                <a:spcPct val="0"/>
              </a:spcBef>
            </a:pPr>
            <a:r>
              <a:rPr lang="en-US" altLang="zh-CN" sz="2800" dirty="0">
                <a:solidFill>
                  <a:schemeClr val="tx2"/>
                </a:solidFill>
                <a:ea typeface="楷体_GB2312" charset="0"/>
              </a:rPr>
              <a:t>}</a:t>
            </a:r>
            <a:r>
              <a:rPr lang="en-US" altLang="zh-CN" sz="2800" b="0" dirty="0">
                <a:solidFill>
                  <a:schemeClr val="tx2"/>
                </a:solidFill>
                <a:ea typeface="楷体_GB2312" charset="0"/>
              </a:rPr>
              <a:t> // Index</a:t>
            </a:r>
            <a:endParaRPr lang="en-US" altLang="zh-CN" sz="3200" b="0" dirty="0">
              <a:solidFill>
                <a:schemeClr val="tx2"/>
              </a:solidFill>
            </a:endParaRPr>
          </a:p>
        </p:txBody>
      </p:sp>
      <p:sp>
        <p:nvSpPr>
          <p:cNvPr id="7" name="Rectangle 2"/>
          <p:cNvSpPr txBox="1">
            <a:spLocks noChangeArrowheads="1"/>
          </p:cNvSpPr>
          <p:nvPr/>
        </p:nvSpPr>
        <p:spPr>
          <a:xfrm>
            <a:off x="1418167" y="400050"/>
            <a:ext cx="7592483" cy="628650"/>
          </a:xfrm>
          <a:prstGeom prst="rect">
            <a:avLst/>
          </a:prstGeom>
        </p:spPr>
        <p:txBody>
          <a:bodyPr/>
          <a:lst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2pPr>
            <a:lvl3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3pPr>
            <a:lvl4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4pPr>
            <a:lvl5pPr algn="l" rtl="0" eaLnBrk="0" fontAlgn="base" hangingPunct="0">
              <a:spcBef>
                <a:spcPct val="0"/>
              </a:spcBef>
              <a:spcAft>
                <a:spcPct val="0"/>
              </a:spcAft>
              <a:defRPr kumimoji="1" sz="3600" b="1">
                <a:solidFill>
                  <a:schemeClr val="tx2"/>
                </a:solidFill>
                <a:latin typeface="Arial Narrow" pitchFamily="34" charset="0"/>
                <a:ea typeface="华文新魏" pitchFamily="2" charset="-122"/>
              </a:defRPr>
            </a:lvl5pPr>
            <a:lvl6pPr marL="457200" algn="l" rtl="0" fontAlgn="base">
              <a:spcBef>
                <a:spcPct val="0"/>
              </a:spcBef>
              <a:spcAft>
                <a:spcPct val="0"/>
              </a:spcAft>
              <a:defRPr kumimoji="1" sz="3600" b="1">
                <a:solidFill>
                  <a:schemeClr val="tx2"/>
                </a:solidFill>
                <a:latin typeface="Arial Narrow" pitchFamily="34" charset="0"/>
                <a:ea typeface="华文新魏" pitchFamily="2" charset="-122"/>
              </a:defRPr>
            </a:lvl6pPr>
            <a:lvl7pPr marL="914400" algn="l" rtl="0" fontAlgn="base">
              <a:spcBef>
                <a:spcPct val="0"/>
              </a:spcBef>
              <a:spcAft>
                <a:spcPct val="0"/>
              </a:spcAft>
              <a:defRPr kumimoji="1" sz="3600" b="1">
                <a:solidFill>
                  <a:schemeClr val="tx2"/>
                </a:solidFill>
                <a:latin typeface="Arial Narrow" pitchFamily="34" charset="0"/>
                <a:ea typeface="华文新魏" pitchFamily="2" charset="-122"/>
              </a:defRPr>
            </a:lvl7pPr>
            <a:lvl8pPr marL="1371600" algn="l" rtl="0" fontAlgn="base">
              <a:spcBef>
                <a:spcPct val="0"/>
              </a:spcBef>
              <a:spcAft>
                <a:spcPct val="0"/>
              </a:spcAft>
              <a:defRPr kumimoji="1" sz="3600" b="1">
                <a:solidFill>
                  <a:schemeClr val="tx2"/>
                </a:solidFill>
                <a:latin typeface="Arial Narrow" pitchFamily="34" charset="0"/>
                <a:ea typeface="华文新魏" pitchFamily="2" charset="-122"/>
              </a:defRPr>
            </a:lvl8pPr>
            <a:lvl9pPr marL="1828800" algn="l" rtl="0" fontAlgn="base">
              <a:spcBef>
                <a:spcPct val="0"/>
              </a:spcBef>
              <a:spcAft>
                <a:spcPct val="0"/>
              </a:spcAft>
              <a:defRPr kumimoji="1" sz="3600" b="1">
                <a:solidFill>
                  <a:schemeClr val="tx2"/>
                </a:solidFill>
                <a:latin typeface="Arial Narrow" pitchFamily="34" charset="0"/>
                <a:ea typeface="华文新魏" pitchFamily="2" charset="-122"/>
              </a:defRPr>
            </a:lvl9pPr>
          </a:lstStyle>
          <a:p>
            <a:pPr eaLnBrk="1" hangingPunct="1"/>
            <a:r>
              <a:rPr lang="zh-CN" altLang="en-US" kern="0" dirty="0"/>
              <a:t>串的定位操作</a:t>
            </a:r>
          </a:p>
        </p:txBody>
      </p:sp>
    </p:spTree>
    <p:extLst>
      <p:ext uri="{BB962C8B-B14F-4D97-AF65-F5344CB8AC3E}">
        <p14:creationId xmlns:p14="http://schemas.microsoft.com/office/powerpoint/2010/main" val="1178891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华文新魏"/>
        <a:cs typeface=""/>
      </a:majorFont>
      <a:minorFont>
        <a:latin typeface="Arial Narro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4771</TotalTime>
  <Words>4042</Words>
  <Application>Microsoft Macintosh PowerPoint</Application>
  <PresentationFormat>宽屏</PresentationFormat>
  <Paragraphs>715</Paragraphs>
  <Slides>48</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48</vt:i4>
      </vt:variant>
    </vt:vector>
  </HeadingPairs>
  <TitlesOfParts>
    <vt:vector size="60" baseType="lpstr">
      <vt:lpstr>Arial Narrow</vt:lpstr>
      <vt:lpstr>Cambria Math</vt:lpstr>
      <vt:lpstr>DengXian</vt:lpstr>
      <vt:lpstr>SimSun</vt:lpstr>
      <vt:lpstr>t</vt:lpstr>
      <vt:lpstr>Tahoma</vt:lpstr>
      <vt:lpstr>Times New Roman</vt:lpstr>
      <vt:lpstr>Wingdings</vt:lpstr>
      <vt:lpstr>华文新魏</vt:lpstr>
      <vt:lpstr>楷体_GB2312</vt:lpstr>
      <vt:lpstr>宋体</vt:lpstr>
      <vt:lpstr>1_Blends</vt:lpstr>
      <vt:lpstr>第4章 串</vt:lpstr>
      <vt:lpstr>4.1 串类型的定义</vt:lpstr>
      <vt:lpstr>4.1 串类型的定义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串的联接操作</vt:lpstr>
      <vt:lpstr>串的联接操作</vt:lpstr>
      <vt:lpstr>定长顺序存储结构特点</vt:lpstr>
      <vt:lpstr>4.2.2 堆分配存储表示</vt:lpstr>
      <vt:lpstr>串插入操作</vt:lpstr>
      <vt:lpstr>PowerPoint 演示文稿</vt:lpstr>
      <vt:lpstr>PowerPoint 演示文稿</vt:lpstr>
      <vt:lpstr>4.2.3 串的块链存储</vt:lpstr>
      <vt:lpstr>PowerPoint 演示文稿</vt:lpstr>
      <vt:lpstr>PowerPoint 演示文稿</vt:lpstr>
      <vt:lpstr>PowerPoint 演示文稿</vt:lpstr>
      <vt:lpstr>PowerPoint 演示文稿</vt:lpstr>
      <vt:lpstr>PowerPoint 演示文稿</vt:lpstr>
      <vt:lpstr>PowerPoint 演示文稿</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4.3.2 模式匹配的改进算法 （KMP算法）</vt:lpstr>
      <vt:lpstr>KMP算法（算法4.6）</vt:lpstr>
      <vt:lpstr>PowerPoint 演示文稿</vt:lpstr>
      <vt:lpstr>4.4 串的应用举例</vt:lpstr>
      <vt:lpstr>本章习题</vt:lpstr>
      <vt:lpstr>本章习题</vt:lpstr>
      <vt:lpstr>本章小结</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Microsoft Office 用户</dc:creator>
  <cp:lastModifiedBy>Microsoft Office 用户</cp:lastModifiedBy>
  <cp:revision>494</cp:revision>
  <dcterms:created xsi:type="dcterms:W3CDTF">2019-08-08T04:01:59Z</dcterms:created>
  <dcterms:modified xsi:type="dcterms:W3CDTF">2021-10-13T03:17:10Z</dcterms:modified>
</cp:coreProperties>
</file>